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2" r:id="rId1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2" d="100"/>
          <a:sy n="72" d="100"/>
        </p:scale>
        <p:origin x="660"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6FD64A-74C8-41DA-8C41-ACAFE6C042A7}"/>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IN"/>
          </a:p>
        </p:txBody>
      </p:sp>
      <p:sp>
        <p:nvSpPr>
          <p:cNvPr id="3" name="Subtitle 2">
            <a:extLst>
              <a:ext uri="{FF2B5EF4-FFF2-40B4-BE49-F238E27FC236}">
                <a16:creationId xmlns:a16="http://schemas.microsoft.com/office/drawing/2014/main" id="{08FE11F2-C0B2-48CC-ABA7-3D3B658D8D8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IN"/>
          </a:p>
        </p:txBody>
      </p:sp>
      <p:sp>
        <p:nvSpPr>
          <p:cNvPr id="4" name="Date Placeholder 3">
            <a:extLst>
              <a:ext uri="{FF2B5EF4-FFF2-40B4-BE49-F238E27FC236}">
                <a16:creationId xmlns:a16="http://schemas.microsoft.com/office/drawing/2014/main" id="{C2550478-41E8-4AFC-9DF0-553210AF77ED}"/>
              </a:ext>
            </a:extLst>
          </p:cNvPr>
          <p:cNvSpPr>
            <a:spLocks noGrp="1"/>
          </p:cNvSpPr>
          <p:nvPr>
            <p:ph type="dt" sz="half" idx="10"/>
          </p:nvPr>
        </p:nvSpPr>
        <p:spPr/>
        <p:txBody>
          <a:bodyPr/>
          <a:lstStyle/>
          <a:p>
            <a:fld id="{E402C171-CA59-477B-9C1B-33E7A42A17DA}" type="datetimeFigureOut">
              <a:rPr lang="en-IN" smtClean="0"/>
              <a:t>05-01-2020</a:t>
            </a:fld>
            <a:endParaRPr lang="en-IN"/>
          </a:p>
        </p:txBody>
      </p:sp>
      <p:sp>
        <p:nvSpPr>
          <p:cNvPr id="5" name="Footer Placeholder 4">
            <a:extLst>
              <a:ext uri="{FF2B5EF4-FFF2-40B4-BE49-F238E27FC236}">
                <a16:creationId xmlns:a16="http://schemas.microsoft.com/office/drawing/2014/main" id="{0C9D192F-86F4-4C1B-887A-13EEF4D8798E}"/>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0310D5EF-F3C1-4612-BF09-38C8A0F3D201}"/>
              </a:ext>
            </a:extLst>
          </p:cNvPr>
          <p:cNvSpPr>
            <a:spLocks noGrp="1"/>
          </p:cNvSpPr>
          <p:nvPr>
            <p:ph type="sldNum" sz="quarter" idx="12"/>
          </p:nvPr>
        </p:nvSpPr>
        <p:spPr/>
        <p:txBody>
          <a:bodyPr/>
          <a:lstStyle/>
          <a:p>
            <a:fld id="{C529BBCC-D24A-4ACF-8221-3D996A5F7E34}" type="slidenum">
              <a:rPr lang="en-IN" smtClean="0"/>
              <a:t>‹#›</a:t>
            </a:fld>
            <a:endParaRPr lang="en-IN"/>
          </a:p>
        </p:txBody>
      </p:sp>
    </p:spTree>
    <p:extLst>
      <p:ext uri="{BB962C8B-B14F-4D97-AF65-F5344CB8AC3E}">
        <p14:creationId xmlns:p14="http://schemas.microsoft.com/office/powerpoint/2010/main" val="371442847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ADAD71-7C04-468A-81D9-BAEAB0A1E65D}"/>
              </a:ext>
            </a:extLst>
          </p:cNvPr>
          <p:cNvSpPr>
            <a:spLocks noGrp="1"/>
          </p:cNvSpPr>
          <p:nvPr>
            <p:ph type="title"/>
          </p:nvPr>
        </p:nvSpPr>
        <p:spPr/>
        <p:txBody>
          <a:bodyPr/>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D96D9CB8-6876-40E1-8D2F-EF952CC9D2C4}"/>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7237E70C-D185-4B9C-BCE0-DF35CB77EA15}"/>
              </a:ext>
            </a:extLst>
          </p:cNvPr>
          <p:cNvSpPr>
            <a:spLocks noGrp="1"/>
          </p:cNvSpPr>
          <p:nvPr>
            <p:ph type="dt" sz="half" idx="10"/>
          </p:nvPr>
        </p:nvSpPr>
        <p:spPr/>
        <p:txBody>
          <a:bodyPr/>
          <a:lstStyle/>
          <a:p>
            <a:fld id="{E402C171-CA59-477B-9C1B-33E7A42A17DA}" type="datetimeFigureOut">
              <a:rPr lang="en-IN" smtClean="0"/>
              <a:t>05-01-2020</a:t>
            </a:fld>
            <a:endParaRPr lang="en-IN"/>
          </a:p>
        </p:txBody>
      </p:sp>
      <p:sp>
        <p:nvSpPr>
          <p:cNvPr id="5" name="Footer Placeholder 4">
            <a:extLst>
              <a:ext uri="{FF2B5EF4-FFF2-40B4-BE49-F238E27FC236}">
                <a16:creationId xmlns:a16="http://schemas.microsoft.com/office/drawing/2014/main" id="{C6038812-4397-4961-B398-E4298C82227A}"/>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9C6E8D05-0841-4980-89FB-300239B9A08A}"/>
              </a:ext>
            </a:extLst>
          </p:cNvPr>
          <p:cNvSpPr>
            <a:spLocks noGrp="1"/>
          </p:cNvSpPr>
          <p:nvPr>
            <p:ph type="sldNum" sz="quarter" idx="12"/>
          </p:nvPr>
        </p:nvSpPr>
        <p:spPr/>
        <p:txBody>
          <a:bodyPr/>
          <a:lstStyle/>
          <a:p>
            <a:fld id="{C529BBCC-D24A-4ACF-8221-3D996A5F7E34}" type="slidenum">
              <a:rPr lang="en-IN" smtClean="0"/>
              <a:t>‹#›</a:t>
            </a:fld>
            <a:endParaRPr lang="en-IN"/>
          </a:p>
        </p:txBody>
      </p:sp>
    </p:spTree>
    <p:extLst>
      <p:ext uri="{BB962C8B-B14F-4D97-AF65-F5344CB8AC3E}">
        <p14:creationId xmlns:p14="http://schemas.microsoft.com/office/powerpoint/2010/main" val="85456720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3D0C62C5-64A8-4855-94C4-20AE2AAFF9DC}"/>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CDD127F4-9102-4BF5-8C35-2526D261B560}"/>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1CF8F07B-020A-4C85-9543-105F37357C56}"/>
              </a:ext>
            </a:extLst>
          </p:cNvPr>
          <p:cNvSpPr>
            <a:spLocks noGrp="1"/>
          </p:cNvSpPr>
          <p:nvPr>
            <p:ph type="dt" sz="half" idx="10"/>
          </p:nvPr>
        </p:nvSpPr>
        <p:spPr/>
        <p:txBody>
          <a:bodyPr/>
          <a:lstStyle/>
          <a:p>
            <a:fld id="{E402C171-CA59-477B-9C1B-33E7A42A17DA}" type="datetimeFigureOut">
              <a:rPr lang="en-IN" smtClean="0"/>
              <a:t>05-01-2020</a:t>
            </a:fld>
            <a:endParaRPr lang="en-IN"/>
          </a:p>
        </p:txBody>
      </p:sp>
      <p:sp>
        <p:nvSpPr>
          <p:cNvPr id="5" name="Footer Placeholder 4">
            <a:extLst>
              <a:ext uri="{FF2B5EF4-FFF2-40B4-BE49-F238E27FC236}">
                <a16:creationId xmlns:a16="http://schemas.microsoft.com/office/drawing/2014/main" id="{5BF9CC17-CCEB-4EE3-BD91-7CBE560ECA09}"/>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FEBA220E-4D7D-4F93-8307-08BB499A87E4}"/>
              </a:ext>
            </a:extLst>
          </p:cNvPr>
          <p:cNvSpPr>
            <a:spLocks noGrp="1"/>
          </p:cNvSpPr>
          <p:nvPr>
            <p:ph type="sldNum" sz="quarter" idx="12"/>
          </p:nvPr>
        </p:nvSpPr>
        <p:spPr/>
        <p:txBody>
          <a:bodyPr/>
          <a:lstStyle/>
          <a:p>
            <a:fld id="{C529BBCC-D24A-4ACF-8221-3D996A5F7E34}" type="slidenum">
              <a:rPr lang="en-IN" smtClean="0"/>
              <a:t>‹#›</a:t>
            </a:fld>
            <a:endParaRPr lang="en-IN"/>
          </a:p>
        </p:txBody>
      </p:sp>
    </p:spTree>
    <p:extLst>
      <p:ext uri="{BB962C8B-B14F-4D97-AF65-F5344CB8AC3E}">
        <p14:creationId xmlns:p14="http://schemas.microsoft.com/office/powerpoint/2010/main" val="21724781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6A5713-F698-4D2C-85F9-39582988819B}"/>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86548C2B-3F3E-4F02-AAEC-B8CD99D84924}"/>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E4EE52E4-61F9-43DC-872A-8EF90EE553C0}"/>
              </a:ext>
            </a:extLst>
          </p:cNvPr>
          <p:cNvSpPr>
            <a:spLocks noGrp="1"/>
          </p:cNvSpPr>
          <p:nvPr>
            <p:ph type="dt" sz="half" idx="10"/>
          </p:nvPr>
        </p:nvSpPr>
        <p:spPr/>
        <p:txBody>
          <a:bodyPr/>
          <a:lstStyle/>
          <a:p>
            <a:fld id="{E402C171-CA59-477B-9C1B-33E7A42A17DA}" type="datetimeFigureOut">
              <a:rPr lang="en-IN" smtClean="0"/>
              <a:t>05-01-2020</a:t>
            </a:fld>
            <a:endParaRPr lang="en-IN"/>
          </a:p>
        </p:txBody>
      </p:sp>
      <p:sp>
        <p:nvSpPr>
          <p:cNvPr id="5" name="Footer Placeholder 4">
            <a:extLst>
              <a:ext uri="{FF2B5EF4-FFF2-40B4-BE49-F238E27FC236}">
                <a16:creationId xmlns:a16="http://schemas.microsoft.com/office/drawing/2014/main" id="{61301401-D833-4AFA-BFAF-64B434BBEF89}"/>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C8E0F9EC-0A58-4FCC-BFCC-528E06724D9E}"/>
              </a:ext>
            </a:extLst>
          </p:cNvPr>
          <p:cNvSpPr>
            <a:spLocks noGrp="1"/>
          </p:cNvSpPr>
          <p:nvPr>
            <p:ph type="sldNum" sz="quarter" idx="12"/>
          </p:nvPr>
        </p:nvSpPr>
        <p:spPr/>
        <p:txBody>
          <a:bodyPr/>
          <a:lstStyle/>
          <a:p>
            <a:fld id="{C529BBCC-D24A-4ACF-8221-3D996A5F7E34}" type="slidenum">
              <a:rPr lang="en-IN" smtClean="0"/>
              <a:t>‹#›</a:t>
            </a:fld>
            <a:endParaRPr lang="en-IN"/>
          </a:p>
        </p:txBody>
      </p:sp>
    </p:spTree>
    <p:extLst>
      <p:ext uri="{BB962C8B-B14F-4D97-AF65-F5344CB8AC3E}">
        <p14:creationId xmlns:p14="http://schemas.microsoft.com/office/powerpoint/2010/main" val="42546288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1EF689-13A4-48E4-8114-1D652376D5C4}"/>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IN"/>
          </a:p>
        </p:txBody>
      </p:sp>
      <p:sp>
        <p:nvSpPr>
          <p:cNvPr id="3" name="Text Placeholder 2">
            <a:extLst>
              <a:ext uri="{FF2B5EF4-FFF2-40B4-BE49-F238E27FC236}">
                <a16:creationId xmlns:a16="http://schemas.microsoft.com/office/drawing/2014/main" id="{AF358755-88F9-44CF-89FE-63355B3910A9}"/>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61EAA4EB-53AC-40EB-BF68-503E22837737}"/>
              </a:ext>
            </a:extLst>
          </p:cNvPr>
          <p:cNvSpPr>
            <a:spLocks noGrp="1"/>
          </p:cNvSpPr>
          <p:nvPr>
            <p:ph type="dt" sz="half" idx="10"/>
          </p:nvPr>
        </p:nvSpPr>
        <p:spPr/>
        <p:txBody>
          <a:bodyPr/>
          <a:lstStyle/>
          <a:p>
            <a:fld id="{E402C171-CA59-477B-9C1B-33E7A42A17DA}" type="datetimeFigureOut">
              <a:rPr lang="en-IN" smtClean="0"/>
              <a:t>05-01-2020</a:t>
            </a:fld>
            <a:endParaRPr lang="en-IN"/>
          </a:p>
        </p:txBody>
      </p:sp>
      <p:sp>
        <p:nvSpPr>
          <p:cNvPr id="5" name="Footer Placeholder 4">
            <a:extLst>
              <a:ext uri="{FF2B5EF4-FFF2-40B4-BE49-F238E27FC236}">
                <a16:creationId xmlns:a16="http://schemas.microsoft.com/office/drawing/2014/main" id="{D1D7FFDB-01AF-415A-BCA9-28DFD3817C87}"/>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4D8FB1DB-3925-44A9-B457-E4E0194E9892}"/>
              </a:ext>
            </a:extLst>
          </p:cNvPr>
          <p:cNvSpPr>
            <a:spLocks noGrp="1"/>
          </p:cNvSpPr>
          <p:nvPr>
            <p:ph type="sldNum" sz="quarter" idx="12"/>
          </p:nvPr>
        </p:nvSpPr>
        <p:spPr/>
        <p:txBody>
          <a:bodyPr/>
          <a:lstStyle/>
          <a:p>
            <a:fld id="{C529BBCC-D24A-4ACF-8221-3D996A5F7E34}" type="slidenum">
              <a:rPr lang="en-IN" smtClean="0"/>
              <a:t>‹#›</a:t>
            </a:fld>
            <a:endParaRPr lang="en-IN"/>
          </a:p>
        </p:txBody>
      </p:sp>
    </p:spTree>
    <p:extLst>
      <p:ext uri="{BB962C8B-B14F-4D97-AF65-F5344CB8AC3E}">
        <p14:creationId xmlns:p14="http://schemas.microsoft.com/office/powerpoint/2010/main" val="14873066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17FC6E-BC8D-42A6-A9AE-0743619463CA}"/>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964E82C9-3477-42AB-83F3-17DD6487E84F}"/>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Content Placeholder 3">
            <a:extLst>
              <a:ext uri="{FF2B5EF4-FFF2-40B4-BE49-F238E27FC236}">
                <a16:creationId xmlns:a16="http://schemas.microsoft.com/office/drawing/2014/main" id="{32E962BA-2B10-4617-989C-0B3CE4F79DAB}"/>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Date Placeholder 4">
            <a:extLst>
              <a:ext uri="{FF2B5EF4-FFF2-40B4-BE49-F238E27FC236}">
                <a16:creationId xmlns:a16="http://schemas.microsoft.com/office/drawing/2014/main" id="{868C0CF4-817A-4057-A310-2BA85565913A}"/>
              </a:ext>
            </a:extLst>
          </p:cNvPr>
          <p:cNvSpPr>
            <a:spLocks noGrp="1"/>
          </p:cNvSpPr>
          <p:nvPr>
            <p:ph type="dt" sz="half" idx="10"/>
          </p:nvPr>
        </p:nvSpPr>
        <p:spPr/>
        <p:txBody>
          <a:bodyPr/>
          <a:lstStyle/>
          <a:p>
            <a:fld id="{E402C171-CA59-477B-9C1B-33E7A42A17DA}" type="datetimeFigureOut">
              <a:rPr lang="en-IN" smtClean="0"/>
              <a:t>05-01-2020</a:t>
            </a:fld>
            <a:endParaRPr lang="en-IN"/>
          </a:p>
        </p:txBody>
      </p:sp>
      <p:sp>
        <p:nvSpPr>
          <p:cNvPr id="6" name="Footer Placeholder 5">
            <a:extLst>
              <a:ext uri="{FF2B5EF4-FFF2-40B4-BE49-F238E27FC236}">
                <a16:creationId xmlns:a16="http://schemas.microsoft.com/office/drawing/2014/main" id="{53699609-DDC7-47F0-BC49-E8A0562F49FF}"/>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B539FB87-F471-411C-BAF8-20011A39E942}"/>
              </a:ext>
            </a:extLst>
          </p:cNvPr>
          <p:cNvSpPr>
            <a:spLocks noGrp="1"/>
          </p:cNvSpPr>
          <p:nvPr>
            <p:ph type="sldNum" sz="quarter" idx="12"/>
          </p:nvPr>
        </p:nvSpPr>
        <p:spPr/>
        <p:txBody>
          <a:bodyPr/>
          <a:lstStyle/>
          <a:p>
            <a:fld id="{C529BBCC-D24A-4ACF-8221-3D996A5F7E34}" type="slidenum">
              <a:rPr lang="en-IN" smtClean="0"/>
              <a:t>‹#›</a:t>
            </a:fld>
            <a:endParaRPr lang="en-IN"/>
          </a:p>
        </p:txBody>
      </p:sp>
    </p:spTree>
    <p:extLst>
      <p:ext uri="{BB962C8B-B14F-4D97-AF65-F5344CB8AC3E}">
        <p14:creationId xmlns:p14="http://schemas.microsoft.com/office/powerpoint/2010/main" val="6637570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78455E-6D7B-4385-9D9C-FBF3681377A9}"/>
              </a:ext>
            </a:extLst>
          </p:cNvPr>
          <p:cNvSpPr>
            <a:spLocks noGrp="1"/>
          </p:cNvSpPr>
          <p:nvPr>
            <p:ph type="title"/>
          </p:nvPr>
        </p:nvSpPr>
        <p:spPr>
          <a:xfrm>
            <a:off x="839788" y="365125"/>
            <a:ext cx="10515600" cy="1325563"/>
          </a:xfrm>
        </p:spPr>
        <p:txBody>
          <a:bodyPr/>
          <a:lstStyle/>
          <a:p>
            <a:r>
              <a:rPr lang="en-US"/>
              <a:t>Click to edit Master title style</a:t>
            </a:r>
            <a:endParaRPr lang="en-IN"/>
          </a:p>
        </p:txBody>
      </p:sp>
      <p:sp>
        <p:nvSpPr>
          <p:cNvPr id="3" name="Text Placeholder 2">
            <a:extLst>
              <a:ext uri="{FF2B5EF4-FFF2-40B4-BE49-F238E27FC236}">
                <a16:creationId xmlns:a16="http://schemas.microsoft.com/office/drawing/2014/main" id="{83457CED-6A82-4CA0-B0C9-CA01BE43911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5668B12-9EB5-45DE-A644-BFA6870449F2}"/>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Text Placeholder 4">
            <a:extLst>
              <a:ext uri="{FF2B5EF4-FFF2-40B4-BE49-F238E27FC236}">
                <a16:creationId xmlns:a16="http://schemas.microsoft.com/office/drawing/2014/main" id="{C64872D7-E96F-4606-B99C-CB767C78EA9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82599570-4266-4FA5-A2B2-8C4537BAD86B}"/>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7" name="Date Placeholder 6">
            <a:extLst>
              <a:ext uri="{FF2B5EF4-FFF2-40B4-BE49-F238E27FC236}">
                <a16:creationId xmlns:a16="http://schemas.microsoft.com/office/drawing/2014/main" id="{085DFD24-2268-406E-B86E-A53271D2F06F}"/>
              </a:ext>
            </a:extLst>
          </p:cNvPr>
          <p:cNvSpPr>
            <a:spLocks noGrp="1"/>
          </p:cNvSpPr>
          <p:nvPr>
            <p:ph type="dt" sz="half" idx="10"/>
          </p:nvPr>
        </p:nvSpPr>
        <p:spPr/>
        <p:txBody>
          <a:bodyPr/>
          <a:lstStyle/>
          <a:p>
            <a:fld id="{E402C171-CA59-477B-9C1B-33E7A42A17DA}" type="datetimeFigureOut">
              <a:rPr lang="en-IN" smtClean="0"/>
              <a:t>05-01-2020</a:t>
            </a:fld>
            <a:endParaRPr lang="en-IN"/>
          </a:p>
        </p:txBody>
      </p:sp>
      <p:sp>
        <p:nvSpPr>
          <p:cNvPr id="8" name="Footer Placeholder 7">
            <a:extLst>
              <a:ext uri="{FF2B5EF4-FFF2-40B4-BE49-F238E27FC236}">
                <a16:creationId xmlns:a16="http://schemas.microsoft.com/office/drawing/2014/main" id="{122B7B92-04E2-4147-9A6A-49DB74FBE5E9}"/>
              </a:ext>
            </a:extLst>
          </p:cNvPr>
          <p:cNvSpPr>
            <a:spLocks noGrp="1"/>
          </p:cNvSpPr>
          <p:nvPr>
            <p:ph type="ftr" sz="quarter" idx="11"/>
          </p:nvPr>
        </p:nvSpPr>
        <p:spPr/>
        <p:txBody>
          <a:bodyPr/>
          <a:lstStyle/>
          <a:p>
            <a:endParaRPr lang="en-IN"/>
          </a:p>
        </p:txBody>
      </p:sp>
      <p:sp>
        <p:nvSpPr>
          <p:cNvPr id="9" name="Slide Number Placeholder 8">
            <a:extLst>
              <a:ext uri="{FF2B5EF4-FFF2-40B4-BE49-F238E27FC236}">
                <a16:creationId xmlns:a16="http://schemas.microsoft.com/office/drawing/2014/main" id="{EE1E300E-BB34-4F12-88E2-08EFBF2D77B9}"/>
              </a:ext>
            </a:extLst>
          </p:cNvPr>
          <p:cNvSpPr>
            <a:spLocks noGrp="1"/>
          </p:cNvSpPr>
          <p:nvPr>
            <p:ph type="sldNum" sz="quarter" idx="12"/>
          </p:nvPr>
        </p:nvSpPr>
        <p:spPr/>
        <p:txBody>
          <a:bodyPr/>
          <a:lstStyle/>
          <a:p>
            <a:fld id="{C529BBCC-D24A-4ACF-8221-3D996A5F7E34}" type="slidenum">
              <a:rPr lang="en-IN" smtClean="0"/>
              <a:t>‹#›</a:t>
            </a:fld>
            <a:endParaRPr lang="en-IN"/>
          </a:p>
        </p:txBody>
      </p:sp>
    </p:spTree>
    <p:extLst>
      <p:ext uri="{BB962C8B-B14F-4D97-AF65-F5344CB8AC3E}">
        <p14:creationId xmlns:p14="http://schemas.microsoft.com/office/powerpoint/2010/main" val="334727384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F07039-F7F4-4A48-A3D7-F3DB88017510}"/>
              </a:ext>
            </a:extLst>
          </p:cNvPr>
          <p:cNvSpPr>
            <a:spLocks noGrp="1"/>
          </p:cNvSpPr>
          <p:nvPr>
            <p:ph type="title"/>
          </p:nvPr>
        </p:nvSpPr>
        <p:spPr/>
        <p:txBody>
          <a:bodyPr/>
          <a:lstStyle/>
          <a:p>
            <a:r>
              <a:rPr lang="en-US"/>
              <a:t>Click to edit Master title style</a:t>
            </a:r>
            <a:endParaRPr lang="en-IN"/>
          </a:p>
        </p:txBody>
      </p:sp>
      <p:sp>
        <p:nvSpPr>
          <p:cNvPr id="3" name="Date Placeholder 2">
            <a:extLst>
              <a:ext uri="{FF2B5EF4-FFF2-40B4-BE49-F238E27FC236}">
                <a16:creationId xmlns:a16="http://schemas.microsoft.com/office/drawing/2014/main" id="{53AD3EB9-4F9D-472D-A27C-5C2806E0A6F9}"/>
              </a:ext>
            </a:extLst>
          </p:cNvPr>
          <p:cNvSpPr>
            <a:spLocks noGrp="1"/>
          </p:cNvSpPr>
          <p:nvPr>
            <p:ph type="dt" sz="half" idx="10"/>
          </p:nvPr>
        </p:nvSpPr>
        <p:spPr/>
        <p:txBody>
          <a:bodyPr/>
          <a:lstStyle/>
          <a:p>
            <a:fld id="{E402C171-CA59-477B-9C1B-33E7A42A17DA}" type="datetimeFigureOut">
              <a:rPr lang="en-IN" smtClean="0"/>
              <a:t>05-01-2020</a:t>
            </a:fld>
            <a:endParaRPr lang="en-IN"/>
          </a:p>
        </p:txBody>
      </p:sp>
      <p:sp>
        <p:nvSpPr>
          <p:cNvPr id="4" name="Footer Placeholder 3">
            <a:extLst>
              <a:ext uri="{FF2B5EF4-FFF2-40B4-BE49-F238E27FC236}">
                <a16:creationId xmlns:a16="http://schemas.microsoft.com/office/drawing/2014/main" id="{1A13FE73-6601-4ED5-85C1-DF24326DAE8B}"/>
              </a:ext>
            </a:extLst>
          </p:cNvPr>
          <p:cNvSpPr>
            <a:spLocks noGrp="1"/>
          </p:cNvSpPr>
          <p:nvPr>
            <p:ph type="ftr" sz="quarter" idx="11"/>
          </p:nvPr>
        </p:nvSpPr>
        <p:spPr/>
        <p:txBody>
          <a:bodyPr/>
          <a:lstStyle/>
          <a:p>
            <a:endParaRPr lang="en-IN"/>
          </a:p>
        </p:txBody>
      </p:sp>
      <p:sp>
        <p:nvSpPr>
          <p:cNvPr id="5" name="Slide Number Placeholder 4">
            <a:extLst>
              <a:ext uri="{FF2B5EF4-FFF2-40B4-BE49-F238E27FC236}">
                <a16:creationId xmlns:a16="http://schemas.microsoft.com/office/drawing/2014/main" id="{95AF8FF8-DE24-4423-A3BC-5B004615294F}"/>
              </a:ext>
            </a:extLst>
          </p:cNvPr>
          <p:cNvSpPr>
            <a:spLocks noGrp="1"/>
          </p:cNvSpPr>
          <p:nvPr>
            <p:ph type="sldNum" sz="quarter" idx="12"/>
          </p:nvPr>
        </p:nvSpPr>
        <p:spPr/>
        <p:txBody>
          <a:bodyPr/>
          <a:lstStyle/>
          <a:p>
            <a:fld id="{C529BBCC-D24A-4ACF-8221-3D996A5F7E34}" type="slidenum">
              <a:rPr lang="en-IN" smtClean="0"/>
              <a:t>‹#›</a:t>
            </a:fld>
            <a:endParaRPr lang="en-IN"/>
          </a:p>
        </p:txBody>
      </p:sp>
    </p:spTree>
    <p:extLst>
      <p:ext uri="{BB962C8B-B14F-4D97-AF65-F5344CB8AC3E}">
        <p14:creationId xmlns:p14="http://schemas.microsoft.com/office/powerpoint/2010/main" val="37600415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9386E876-409C-44BE-8763-87A81E95253A}"/>
              </a:ext>
            </a:extLst>
          </p:cNvPr>
          <p:cNvSpPr>
            <a:spLocks noGrp="1"/>
          </p:cNvSpPr>
          <p:nvPr>
            <p:ph type="dt" sz="half" idx="10"/>
          </p:nvPr>
        </p:nvSpPr>
        <p:spPr/>
        <p:txBody>
          <a:bodyPr/>
          <a:lstStyle/>
          <a:p>
            <a:fld id="{E402C171-CA59-477B-9C1B-33E7A42A17DA}" type="datetimeFigureOut">
              <a:rPr lang="en-IN" smtClean="0"/>
              <a:t>05-01-2020</a:t>
            </a:fld>
            <a:endParaRPr lang="en-IN"/>
          </a:p>
        </p:txBody>
      </p:sp>
      <p:sp>
        <p:nvSpPr>
          <p:cNvPr id="3" name="Footer Placeholder 2">
            <a:extLst>
              <a:ext uri="{FF2B5EF4-FFF2-40B4-BE49-F238E27FC236}">
                <a16:creationId xmlns:a16="http://schemas.microsoft.com/office/drawing/2014/main" id="{F65D95EE-2441-448A-873C-9D3E5BD7AD0F}"/>
              </a:ext>
            </a:extLst>
          </p:cNvPr>
          <p:cNvSpPr>
            <a:spLocks noGrp="1"/>
          </p:cNvSpPr>
          <p:nvPr>
            <p:ph type="ftr" sz="quarter" idx="11"/>
          </p:nvPr>
        </p:nvSpPr>
        <p:spPr/>
        <p:txBody>
          <a:bodyPr/>
          <a:lstStyle/>
          <a:p>
            <a:endParaRPr lang="en-IN"/>
          </a:p>
        </p:txBody>
      </p:sp>
      <p:sp>
        <p:nvSpPr>
          <p:cNvPr id="4" name="Slide Number Placeholder 3">
            <a:extLst>
              <a:ext uri="{FF2B5EF4-FFF2-40B4-BE49-F238E27FC236}">
                <a16:creationId xmlns:a16="http://schemas.microsoft.com/office/drawing/2014/main" id="{15E3C5D0-3F85-47A6-B993-5FB647B94E91}"/>
              </a:ext>
            </a:extLst>
          </p:cNvPr>
          <p:cNvSpPr>
            <a:spLocks noGrp="1"/>
          </p:cNvSpPr>
          <p:nvPr>
            <p:ph type="sldNum" sz="quarter" idx="12"/>
          </p:nvPr>
        </p:nvSpPr>
        <p:spPr/>
        <p:txBody>
          <a:bodyPr/>
          <a:lstStyle/>
          <a:p>
            <a:fld id="{C529BBCC-D24A-4ACF-8221-3D996A5F7E34}" type="slidenum">
              <a:rPr lang="en-IN" smtClean="0"/>
              <a:t>‹#›</a:t>
            </a:fld>
            <a:endParaRPr lang="en-IN"/>
          </a:p>
        </p:txBody>
      </p:sp>
    </p:spTree>
    <p:extLst>
      <p:ext uri="{BB962C8B-B14F-4D97-AF65-F5344CB8AC3E}">
        <p14:creationId xmlns:p14="http://schemas.microsoft.com/office/powerpoint/2010/main" val="16111347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B97BAB-2FB9-4298-8B4E-3BED685BDE3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Content Placeholder 2">
            <a:extLst>
              <a:ext uri="{FF2B5EF4-FFF2-40B4-BE49-F238E27FC236}">
                <a16:creationId xmlns:a16="http://schemas.microsoft.com/office/drawing/2014/main" id="{A56815CF-5687-47FE-A82B-EF70CE03CC1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Text Placeholder 3">
            <a:extLst>
              <a:ext uri="{FF2B5EF4-FFF2-40B4-BE49-F238E27FC236}">
                <a16:creationId xmlns:a16="http://schemas.microsoft.com/office/drawing/2014/main" id="{AE4960CB-8F2D-42A7-B7FD-BDDDC3E2A9B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2D399B7-C7EF-4694-827B-856866573D41}"/>
              </a:ext>
            </a:extLst>
          </p:cNvPr>
          <p:cNvSpPr>
            <a:spLocks noGrp="1"/>
          </p:cNvSpPr>
          <p:nvPr>
            <p:ph type="dt" sz="half" idx="10"/>
          </p:nvPr>
        </p:nvSpPr>
        <p:spPr/>
        <p:txBody>
          <a:bodyPr/>
          <a:lstStyle/>
          <a:p>
            <a:fld id="{E402C171-CA59-477B-9C1B-33E7A42A17DA}" type="datetimeFigureOut">
              <a:rPr lang="en-IN" smtClean="0"/>
              <a:t>05-01-2020</a:t>
            </a:fld>
            <a:endParaRPr lang="en-IN"/>
          </a:p>
        </p:txBody>
      </p:sp>
      <p:sp>
        <p:nvSpPr>
          <p:cNvPr id="6" name="Footer Placeholder 5">
            <a:extLst>
              <a:ext uri="{FF2B5EF4-FFF2-40B4-BE49-F238E27FC236}">
                <a16:creationId xmlns:a16="http://schemas.microsoft.com/office/drawing/2014/main" id="{B5180E2D-0391-404E-B86D-D4CAAB94198E}"/>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5A710275-F0B7-46EA-999E-A52009C329F3}"/>
              </a:ext>
            </a:extLst>
          </p:cNvPr>
          <p:cNvSpPr>
            <a:spLocks noGrp="1"/>
          </p:cNvSpPr>
          <p:nvPr>
            <p:ph type="sldNum" sz="quarter" idx="12"/>
          </p:nvPr>
        </p:nvSpPr>
        <p:spPr/>
        <p:txBody>
          <a:bodyPr/>
          <a:lstStyle/>
          <a:p>
            <a:fld id="{C529BBCC-D24A-4ACF-8221-3D996A5F7E34}" type="slidenum">
              <a:rPr lang="en-IN" smtClean="0"/>
              <a:t>‹#›</a:t>
            </a:fld>
            <a:endParaRPr lang="en-IN"/>
          </a:p>
        </p:txBody>
      </p:sp>
    </p:spTree>
    <p:extLst>
      <p:ext uri="{BB962C8B-B14F-4D97-AF65-F5344CB8AC3E}">
        <p14:creationId xmlns:p14="http://schemas.microsoft.com/office/powerpoint/2010/main" val="38098132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2E77EC-8089-4785-9239-D43019FCF4B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Picture Placeholder 2">
            <a:extLst>
              <a:ext uri="{FF2B5EF4-FFF2-40B4-BE49-F238E27FC236}">
                <a16:creationId xmlns:a16="http://schemas.microsoft.com/office/drawing/2014/main" id="{FFE17270-9023-4FB5-9F57-B8CE85814C2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a:extLst>
              <a:ext uri="{FF2B5EF4-FFF2-40B4-BE49-F238E27FC236}">
                <a16:creationId xmlns:a16="http://schemas.microsoft.com/office/drawing/2014/main" id="{67CB1D04-B31A-4DF8-9E79-3C13785AED3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FAF027D-1E56-4FC5-89F6-5B0D8F033F6E}"/>
              </a:ext>
            </a:extLst>
          </p:cNvPr>
          <p:cNvSpPr>
            <a:spLocks noGrp="1"/>
          </p:cNvSpPr>
          <p:nvPr>
            <p:ph type="dt" sz="half" idx="10"/>
          </p:nvPr>
        </p:nvSpPr>
        <p:spPr/>
        <p:txBody>
          <a:bodyPr/>
          <a:lstStyle/>
          <a:p>
            <a:fld id="{E402C171-CA59-477B-9C1B-33E7A42A17DA}" type="datetimeFigureOut">
              <a:rPr lang="en-IN" smtClean="0"/>
              <a:t>05-01-2020</a:t>
            </a:fld>
            <a:endParaRPr lang="en-IN"/>
          </a:p>
        </p:txBody>
      </p:sp>
      <p:sp>
        <p:nvSpPr>
          <p:cNvPr id="6" name="Footer Placeholder 5">
            <a:extLst>
              <a:ext uri="{FF2B5EF4-FFF2-40B4-BE49-F238E27FC236}">
                <a16:creationId xmlns:a16="http://schemas.microsoft.com/office/drawing/2014/main" id="{66AB24B0-712E-4135-A4E5-309CE83DD76F}"/>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0604409F-1E45-474B-9B61-DD363D0BE12B}"/>
              </a:ext>
            </a:extLst>
          </p:cNvPr>
          <p:cNvSpPr>
            <a:spLocks noGrp="1"/>
          </p:cNvSpPr>
          <p:nvPr>
            <p:ph type="sldNum" sz="quarter" idx="12"/>
          </p:nvPr>
        </p:nvSpPr>
        <p:spPr/>
        <p:txBody>
          <a:bodyPr/>
          <a:lstStyle/>
          <a:p>
            <a:fld id="{C529BBCC-D24A-4ACF-8221-3D996A5F7E34}" type="slidenum">
              <a:rPr lang="en-IN" smtClean="0"/>
              <a:t>‹#›</a:t>
            </a:fld>
            <a:endParaRPr lang="en-IN"/>
          </a:p>
        </p:txBody>
      </p:sp>
    </p:spTree>
    <p:extLst>
      <p:ext uri="{BB962C8B-B14F-4D97-AF65-F5344CB8AC3E}">
        <p14:creationId xmlns:p14="http://schemas.microsoft.com/office/powerpoint/2010/main" val="9681185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C4D42990-3BDD-44F3-8680-55CDC507563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IN"/>
          </a:p>
        </p:txBody>
      </p:sp>
      <p:sp>
        <p:nvSpPr>
          <p:cNvPr id="3" name="Text Placeholder 2">
            <a:extLst>
              <a:ext uri="{FF2B5EF4-FFF2-40B4-BE49-F238E27FC236}">
                <a16:creationId xmlns:a16="http://schemas.microsoft.com/office/drawing/2014/main" id="{50483AC2-CFD0-4D7B-BE37-BD91233BD2F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2DA9553D-440B-46A2-8B36-0C835D75D23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402C171-CA59-477B-9C1B-33E7A42A17DA}" type="datetimeFigureOut">
              <a:rPr lang="en-IN" smtClean="0"/>
              <a:t>05-01-2020</a:t>
            </a:fld>
            <a:endParaRPr lang="en-IN"/>
          </a:p>
        </p:txBody>
      </p:sp>
      <p:sp>
        <p:nvSpPr>
          <p:cNvPr id="5" name="Footer Placeholder 4">
            <a:extLst>
              <a:ext uri="{FF2B5EF4-FFF2-40B4-BE49-F238E27FC236}">
                <a16:creationId xmlns:a16="http://schemas.microsoft.com/office/drawing/2014/main" id="{0785141A-50F3-4D21-88D2-322A6B5FEB4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N"/>
          </a:p>
        </p:txBody>
      </p:sp>
      <p:sp>
        <p:nvSpPr>
          <p:cNvPr id="6" name="Slide Number Placeholder 5">
            <a:extLst>
              <a:ext uri="{FF2B5EF4-FFF2-40B4-BE49-F238E27FC236}">
                <a16:creationId xmlns:a16="http://schemas.microsoft.com/office/drawing/2014/main" id="{E50B5A02-A488-483B-9BBF-5514050F142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529BBCC-D24A-4ACF-8221-3D996A5F7E34}" type="slidenum">
              <a:rPr lang="en-IN" smtClean="0"/>
              <a:t>‹#›</a:t>
            </a:fld>
            <a:endParaRPr lang="en-IN"/>
          </a:p>
        </p:txBody>
      </p:sp>
    </p:spTree>
    <p:extLst>
      <p:ext uri="{BB962C8B-B14F-4D97-AF65-F5344CB8AC3E}">
        <p14:creationId xmlns:p14="http://schemas.microsoft.com/office/powerpoint/2010/main" val="7068277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C75451-0F2C-427D-8E84-4826227973A6}"/>
              </a:ext>
            </a:extLst>
          </p:cNvPr>
          <p:cNvSpPr>
            <a:spLocks noGrp="1"/>
          </p:cNvSpPr>
          <p:nvPr>
            <p:ph type="ctrTitle"/>
          </p:nvPr>
        </p:nvSpPr>
        <p:spPr/>
        <p:txBody>
          <a:bodyPr/>
          <a:lstStyle/>
          <a:p>
            <a:r>
              <a:rPr lang="en-IN" dirty="0"/>
              <a:t>CYSTIC LESION OF NOSE AND PNS</a:t>
            </a:r>
          </a:p>
        </p:txBody>
      </p:sp>
      <p:sp>
        <p:nvSpPr>
          <p:cNvPr id="3" name="Subtitle 2">
            <a:extLst>
              <a:ext uri="{FF2B5EF4-FFF2-40B4-BE49-F238E27FC236}">
                <a16:creationId xmlns:a16="http://schemas.microsoft.com/office/drawing/2014/main" id="{2B13120E-74FC-417D-AA3D-D0D036170A60}"/>
              </a:ext>
            </a:extLst>
          </p:cNvPr>
          <p:cNvSpPr>
            <a:spLocks noGrp="1"/>
          </p:cNvSpPr>
          <p:nvPr>
            <p:ph type="subTitle" idx="1"/>
          </p:nvPr>
        </p:nvSpPr>
        <p:spPr/>
        <p:txBody>
          <a:bodyPr/>
          <a:lstStyle/>
          <a:p>
            <a:endParaRPr lang="en-IN"/>
          </a:p>
        </p:txBody>
      </p:sp>
    </p:spTree>
    <p:extLst>
      <p:ext uri="{BB962C8B-B14F-4D97-AF65-F5344CB8AC3E}">
        <p14:creationId xmlns:p14="http://schemas.microsoft.com/office/powerpoint/2010/main" val="16392684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1C75FE-5167-456A-9CA6-1AF148EE6677}"/>
              </a:ext>
            </a:extLst>
          </p:cNvPr>
          <p:cNvSpPr>
            <a:spLocks noGrp="1"/>
          </p:cNvSpPr>
          <p:nvPr>
            <p:ph type="title"/>
          </p:nvPr>
        </p:nvSpPr>
        <p:spPr/>
        <p:txBody>
          <a:bodyPr/>
          <a:lstStyle/>
          <a:p>
            <a:r>
              <a:rPr lang="en-IN" dirty="0"/>
              <a:t>TREATMENT</a:t>
            </a:r>
          </a:p>
        </p:txBody>
      </p:sp>
      <p:sp>
        <p:nvSpPr>
          <p:cNvPr id="3" name="Content Placeholder 2">
            <a:extLst>
              <a:ext uri="{FF2B5EF4-FFF2-40B4-BE49-F238E27FC236}">
                <a16:creationId xmlns:a16="http://schemas.microsoft.com/office/drawing/2014/main" id="{DF80322A-1967-4D73-94ED-F55E0711BFC5}"/>
              </a:ext>
            </a:extLst>
          </p:cNvPr>
          <p:cNvSpPr>
            <a:spLocks noGrp="1"/>
          </p:cNvSpPr>
          <p:nvPr>
            <p:ph idx="1"/>
          </p:nvPr>
        </p:nvSpPr>
        <p:spPr/>
        <p:txBody>
          <a:bodyPr/>
          <a:lstStyle/>
          <a:p>
            <a:r>
              <a:rPr lang="en-IN" dirty="0"/>
              <a:t>Enucleation of the cyst with removal of the involved tooth</a:t>
            </a:r>
          </a:p>
        </p:txBody>
      </p:sp>
    </p:spTree>
    <p:extLst>
      <p:ext uri="{BB962C8B-B14F-4D97-AF65-F5344CB8AC3E}">
        <p14:creationId xmlns:p14="http://schemas.microsoft.com/office/powerpoint/2010/main" val="189127842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6E33E5-E810-406B-A720-00D3CC66081F}"/>
              </a:ext>
            </a:extLst>
          </p:cNvPr>
          <p:cNvSpPr>
            <a:spLocks noGrp="1"/>
          </p:cNvSpPr>
          <p:nvPr>
            <p:ph type="title"/>
          </p:nvPr>
        </p:nvSpPr>
        <p:spPr/>
        <p:txBody>
          <a:bodyPr/>
          <a:lstStyle/>
          <a:p>
            <a:r>
              <a:rPr lang="en-IN" dirty="0"/>
              <a:t>NASOLABIAL CYST</a:t>
            </a:r>
          </a:p>
        </p:txBody>
      </p:sp>
      <p:sp>
        <p:nvSpPr>
          <p:cNvPr id="3" name="Content Placeholder 2">
            <a:extLst>
              <a:ext uri="{FF2B5EF4-FFF2-40B4-BE49-F238E27FC236}">
                <a16:creationId xmlns:a16="http://schemas.microsoft.com/office/drawing/2014/main" id="{51A502D4-A839-4B07-B07B-C9C95413F5F5}"/>
              </a:ext>
            </a:extLst>
          </p:cNvPr>
          <p:cNvSpPr>
            <a:spLocks noGrp="1"/>
          </p:cNvSpPr>
          <p:nvPr>
            <p:ph idx="1"/>
          </p:nvPr>
        </p:nvSpPr>
        <p:spPr/>
        <p:txBody>
          <a:bodyPr/>
          <a:lstStyle/>
          <a:p>
            <a:r>
              <a:rPr lang="en-IN" dirty="0"/>
              <a:t>It is a non odontogenic developmental cyst that develops from the soft tissue in the </a:t>
            </a:r>
            <a:r>
              <a:rPr lang="en-IN" dirty="0" err="1"/>
              <a:t>mucobuccal</a:t>
            </a:r>
            <a:r>
              <a:rPr lang="en-IN" dirty="0"/>
              <a:t> area of the nasal ala.</a:t>
            </a:r>
          </a:p>
        </p:txBody>
      </p:sp>
      <p:pic>
        <p:nvPicPr>
          <p:cNvPr id="5" name="Picture 4">
            <a:extLst>
              <a:ext uri="{FF2B5EF4-FFF2-40B4-BE49-F238E27FC236}">
                <a16:creationId xmlns:a16="http://schemas.microsoft.com/office/drawing/2014/main" id="{4F801E46-6D58-4DF4-87DC-915270D8670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074505" y="3429001"/>
            <a:ext cx="3926164" cy="2151200"/>
          </a:xfrm>
          <a:prstGeom prst="rect">
            <a:avLst/>
          </a:prstGeom>
        </p:spPr>
      </p:pic>
    </p:spTree>
    <p:extLst>
      <p:ext uri="{BB962C8B-B14F-4D97-AF65-F5344CB8AC3E}">
        <p14:creationId xmlns:p14="http://schemas.microsoft.com/office/powerpoint/2010/main" val="319427369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031AC8-2DB5-4020-98DD-7D69D9E8724D}"/>
              </a:ext>
            </a:extLst>
          </p:cNvPr>
          <p:cNvSpPr>
            <a:spLocks noGrp="1"/>
          </p:cNvSpPr>
          <p:nvPr>
            <p:ph type="title"/>
          </p:nvPr>
        </p:nvSpPr>
        <p:spPr/>
        <p:txBody>
          <a:bodyPr/>
          <a:lstStyle/>
          <a:p>
            <a:r>
              <a:rPr lang="en-IN" dirty="0"/>
              <a:t>ETIOLOGY</a:t>
            </a:r>
          </a:p>
        </p:txBody>
      </p:sp>
      <p:sp>
        <p:nvSpPr>
          <p:cNvPr id="3" name="Content Placeholder 2">
            <a:extLst>
              <a:ext uri="{FF2B5EF4-FFF2-40B4-BE49-F238E27FC236}">
                <a16:creationId xmlns:a16="http://schemas.microsoft.com/office/drawing/2014/main" id="{8BE35C52-B69B-4628-96BC-B65049700C65}"/>
              </a:ext>
            </a:extLst>
          </p:cNvPr>
          <p:cNvSpPr>
            <a:spLocks noGrp="1"/>
          </p:cNvSpPr>
          <p:nvPr>
            <p:ph idx="1"/>
          </p:nvPr>
        </p:nvSpPr>
        <p:spPr/>
        <p:txBody>
          <a:bodyPr/>
          <a:lstStyle/>
          <a:p>
            <a:r>
              <a:rPr lang="en-IN" dirty="0"/>
              <a:t>Origin of the cyst is from the epithelium entrapped at the fusion of the globular ,lateral nasal and maxillary processes</a:t>
            </a:r>
          </a:p>
        </p:txBody>
      </p:sp>
    </p:spTree>
    <p:extLst>
      <p:ext uri="{BB962C8B-B14F-4D97-AF65-F5344CB8AC3E}">
        <p14:creationId xmlns:p14="http://schemas.microsoft.com/office/powerpoint/2010/main" val="243100458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45A39A-E9AA-487C-AE0E-0176A57DD7C4}"/>
              </a:ext>
            </a:extLst>
          </p:cNvPr>
          <p:cNvSpPr>
            <a:spLocks noGrp="1"/>
          </p:cNvSpPr>
          <p:nvPr>
            <p:ph type="title"/>
          </p:nvPr>
        </p:nvSpPr>
        <p:spPr/>
        <p:txBody>
          <a:bodyPr/>
          <a:lstStyle/>
          <a:p>
            <a:r>
              <a:rPr lang="en-IN" dirty="0"/>
              <a:t>CLINICAL FEATURES AND DIAGNOSIS</a:t>
            </a:r>
          </a:p>
        </p:txBody>
      </p:sp>
      <p:sp>
        <p:nvSpPr>
          <p:cNvPr id="3" name="Content Placeholder 2">
            <a:extLst>
              <a:ext uri="{FF2B5EF4-FFF2-40B4-BE49-F238E27FC236}">
                <a16:creationId xmlns:a16="http://schemas.microsoft.com/office/drawing/2014/main" id="{31D61D2C-8C10-4B13-BBA2-BD6C0532ABC6}"/>
              </a:ext>
            </a:extLst>
          </p:cNvPr>
          <p:cNvSpPr>
            <a:spLocks noGrp="1"/>
          </p:cNvSpPr>
          <p:nvPr>
            <p:ph idx="1"/>
          </p:nvPr>
        </p:nvSpPr>
        <p:spPr/>
        <p:txBody>
          <a:bodyPr/>
          <a:lstStyle/>
          <a:p>
            <a:r>
              <a:rPr lang="en-IN" dirty="0"/>
              <a:t>More common in adults 4</a:t>
            </a:r>
            <a:r>
              <a:rPr lang="en-IN" baseline="30000" dirty="0"/>
              <a:t>th -</a:t>
            </a:r>
            <a:r>
              <a:rPr lang="en-IN" dirty="0"/>
              <a:t> 6</a:t>
            </a:r>
            <a:r>
              <a:rPr lang="en-IN" baseline="30000" dirty="0"/>
              <a:t>th</a:t>
            </a:r>
            <a:r>
              <a:rPr lang="en-IN" dirty="0"/>
              <a:t> decade</a:t>
            </a:r>
          </a:p>
          <a:p>
            <a:r>
              <a:rPr lang="en-IN" dirty="0"/>
              <a:t>F&gt;M</a:t>
            </a:r>
          </a:p>
          <a:p>
            <a:r>
              <a:rPr lang="en-IN" dirty="0"/>
              <a:t>Unilateral</a:t>
            </a:r>
          </a:p>
          <a:p>
            <a:r>
              <a:rPr lang="en-IN" dirty="0"/>
              <a:t>Starts as painless progressively enlarging swelling in the lateral aspect of the upper lip. It may elevate the nasal vestibule and obliterate the nasolabial fold</a:t>
            </a:r>
          </a:p>
          <a:p>
            <a:r>
              <a:rPr lang="en-IN" dirty="0"/>
              <a:t>Nasal obstruction</a:t>
            </a:r>
          </a:p>
          <a:p>
            <a:r>
              <a:rPr lang="en-IN" dirty="0"/>
              <a:t>d/d are odontogenic development cysts, minor salivary gland neoplasms inclusion cysts and sebaceous cyst</a:t>
            </a:r>
          </a:p>
        </p:txBody>
      </p:sp>
    </p:spTree>
    <p:extLst>
      <p:ext uri="{BB962C8B-B14F-4D97-AF65-F5344CB8AC3E}">
        <p14:creationId xmlns:p14="http://schemas.microsoft.com/office/powerpoint/2010/main" val="6099326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355B07-8FD2-4935-89B3-1A9DB5269EBF}"/>
              </a:ext>
            </a:extLst>
          </p:cNvPr>
          <p:cNvSpPr>
            <a:spLocks noGrp="1"/>
          </p:cNvSpPr>
          <p:nvPr>
            <p:ph type="title"/>
          </p:nvPr>
        </p:nvSpPr>
        <p:spPr/>
        <p:txBody>
          <a:bodyPr/>
          <a:lstStyle/>
          <a:p>
            <a:r>
              <a:rPr lang="en-IN" dirty="0"/>
              <a:t>TREATMENT</a:t>
            </a:r>
          </a:p>
        </p:txBody>
      </p:sp>
      <p:sp>
        <p:nvSpPr>
          <p:cNvPr id="3" name="Content Placeholder 2">
            <a:extLst>
              <a:ext uri="{FF2B5EF4-FFF2-40B4-BE49-F238E27FC236}">
                <a16:creationId xmlns:a16="http://schemas.microsoft.com/office/drawing/2014/main" id="{D0C1B8BE-D1CE-44E3-8424-5A18C5CEC60A}"/>
              </a:ext>
            </a:extLst>
          </p:cNvPr>
          <p:cNvSpPr>
            <a:spLocks noGrp="1"/>
          </p:cNvSpPr>
          <p:nvPr>
            <p:ph idx="1"/>
          </p:nvPr>
        </p:nvSpPr>
        <p:spPr/>
        <p:txBody>
          <a:bodyPr/>
          <a:lstStyle/>
          <a:p>
            <a:r>
              <a:rPr lang="en-IN" dirty="0"/>
              <a:t>Surgical </a:t>
            </a:r>
            <a:r>
              <a:rPr lang="en-IN" dirty="0" err="1"/>
              <a:t>exision</a:t>
            </a:r>
            <a:r>
              <a:rPr lang="en-IN" dirty="0"/>
              <a:t> of transoral approach.</a:t>
            </a:r>
          </a:p>
          <a:p>
            <a:r>
              <a:rPr lang="en-IN" dirty="0"/>
              <a:t>Recurrence is rare.</a:t>
            </a:r>
          </a:p>
        </p:txBody>
      </p:sp>
    </p:spTree>
    <p:extLst>
      <p:ext uri="{BB962C8B-B14F-4D97-AF65-F5344CB8AC3E}">
        <p14:creationId xmlns:p14="http://schemas.microsoft.com/office/powerpoint/2010/main" val="221122842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FE05B410-30B0-4C75-9D0D-5F0B314A2785}"/>
              </a:ext>
            </a:extLst>
          </p:cNvPr>
          <p:cNvSpPr>
            <a:spLocks noGrp="1"/>
          </p:cNvSpPr>
          <p:nvPr>
            <p:ph type="ctrTitle"/>
          </p:nvPr>
        </p:nvSpPr>
        <p:spPr/>
        <p:txBody>
          <a:bodyPr/>
          <a:lstStyle/>
          <a:p>
            <a:r>
              <a:rPr lang="en-IN" dirty="0"/>
              <a:t>THANK YOU.</a:t>
            </a:r>
          </a:p>
        </p:txBody>
      </p:sp>
      <p:sp>
        <p:nvSpPr>
          <p:cNvPr id="5" name="Subtitle 4">
            <a:extLst>
              <a:ext uri="{FF2B5EF4-FFF2-40B4-BE49-F238E27FC236}">
                <a16:creationId xmlns:a16="http://schemas.microsoft.com/office/drawing/2014/main" id="{FB309D7E-C9E7-4349-BEB1-23D2BD369E0B}"/>
              </a:ext>
            </a:extLst>
          </p:cNvPr>
          <p:cNvSpPr>
            <a:spLocks noGrp="1"/>
          </p:cNvSpPr>
          <p:nvPr>
            <p:ph type="subTitle" idx="1"/>
          </p:nvPr>
        </p:nvSpPr>
        <p:spPr/>
        <p:txBody>
          <a:bodyPr/>
          <a:lstStyle/>
          <a:p>
            <a:endParaRPr lang="en-IN"/>
          </a:p>
        </p:txBody>
      </p:sp>
    </p:spTree>
    <p:extLst>
      <p:ext uri="{BB962C8B-B14F-4D97-AF65-F5344CB8AC3E}">
        <p14:creationId xmlns:p14="http://schemas.microsoft.com/office/powerpoint/2010/main" val="50052610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71D1FB-5EA6-4E4D-AA60-47091A1EDBAA}"/>
              </a:ext>
            </a:extLst>
          </p:cNvPr>
          <p:cNvSpPr>
            <a:spLocks noGrp="1"/>
          </p:cNvSpPr>
          <p:nvPr>
            <p:ph type="title"/>
          </p:nvPr>
        </p:nvSpPr>
        <p:spPr/>
        <p:txBody>
          <a:bodyPr/>
          <a:lstStyle/>
          <a:p>
            <a:r>
              <a:rPr lang="en-IN" dirty="0"/>
              <a:t>CLASSIFICATION</a:t>
            </a:r>
          </a:p>
        </p:txBody>
      </p:sp>
      <p:sp>
        <p:nvSpPr>
          <p:cNvPr id="3" name="Content Placeholder 2">
            <a:extLst>
              <a:ext uri="{FF2B5EF4-FFF2-40B4-BE49-F238E27FC236}">
                <a16:creationId xmlns:a16="http://schemas.microsoft.com/office/drawing/2014/main" id="{FEE0C71D-EA77-4E5F-8026-63FAEAA9752D}"/>
              </a:ext>
            </a:extLst>
          </p:cNvPr>
          <p:cNvSpPr>
            <a:spLocks noGrp="1"/>
          </p:cNvSpPr>
          <p:nvPr>
            <p:ph idx="1"/>
          </p:nvPr>
        </p:nvSpPr>
        <p:spPr/>
        <p:txBody>
          <a:bodyPr>
            <a:normAutofit lnSpcReduction="10000"/>
          </a:bodyPr>
          <a:lstStyle/>
          <a:p>
            <a:r>
              <a:rPr lang="en-IN" dirty="0"/>
              <a:t>Odontogenic</a:t>
            </a:r>
          </a:p>
          <a:p>
            <a:r>
              <a:rPr lang="en-IN" dirty="0"/>
              <a:t>1)dental cyst(radicular cyst/periodontal cyst)</a:t>
            </a:r>
          </a:p>
          <a:p>
            <a:r>
              <a:rPr lang="en-IN" dirty="0"/>
              <a:t>2)dentigerous cyst(follicular cyst)</a:t>
            </a:r>
          </a:p>
          <a:p>
            <a:r>
              <a:rPr lang="en-IN" dirty="0"/>
              <a:t>Non-odontogenic cyst</a:t>
            </a:r>
          </a:p>
          <a:p>
            <a:r>
              <a:rPr lang="en-IN" dirty="0"/>
              <a:t>1)nasolabial cyst (</a:t>
            </a:r>
            <a:r>
              <a:rPr lang="en-IN" dirty="0" err="1"/>
              <a:t>naso</a:t>
            </a:r>
            <a:r>
              <a:rPr lang="en-IN" dirty="0"/>
              <a:t> alveolar cyst)</a:t>
            </a:r>
          </a:p>
          <a:p>
            <a:r>
              <a:rPr lang="en-IN" dirty="0"/>
              <a:t>2)lateral alveolar cyst</a:t>
            </a:r>
          </a:p>
          <a:p>
            <a:r>
              <a:rPr lang="en-IN" dirty="0"/>
              <a:t>3)median alveolar cyst</a:t>
            </a:r>
          </a:p>
          <a:p>
            <a:r>
              <a:rPr lang="en-IN" dirty="0"/>
              <a:t>4)median palatine cyst</a:t>
            </a:r>
          </a:p>
          <a:p>
            <a:r>
              <a:rPr lang="en-IN" dirty="0"/>
              <a:t>5)nasopalatine duct cyst</a:t>
            </a:r>
          </a:p>
        </p:txBody>
      </p:sp>
    </p:spTree>
    <p:extLst>
      <p:ext uri="{BB962C8B-B14F-4D97-AF65-F5344CB8AC3E}">
        <p14:creationId xmlns:p14="http://schemas.microsoft.com/office/powerpoint/2010/main" val="11415789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EE5817-E3EC-46A1-94DB-443AC8F178CC}"/>
              </a:ext>
            </a:extLst>
          </p:cNvPr>
          <p:cNvSpPr>
            <a:spLocks noGrp="1"/>
          </p:cNvSpPr>
          <p:nvPr>
            <p:ph type="title"/>
          </p:nvPr>
        </p:nvSpPr>
        <p:spPr/>
        <p:txBody>
          <a:bodyPr/>
          <a:lstStyle/>
          <a:p>
            <a:r>
              <a:rPr lang="en-IN" dirty="0"/>
              <a:t>DENTAL CYST</a:t>
            </a:r>
          </a:p>
        </p:txBody>
      </p:sp>
      <p:sp>
        <p:nvSpPr>
          <p:cNvPr id="3" name="Content Placeholder 2">
            <a:extLst>
              <a:ext uri="{FF2B5EF4-FFF2-40B4-BE49-F238E27FC236}">
                <a16:creationId xmlns:a16="http://schemas.microsoft.com/office/drawing/2014/main" id="{D91AD711-89AC-42AA-A47D-A53FBA81225B}"/>
              </a:ext>
            </a:extLst>
          </p:cNvPr>
          <p:cNvSpPr>
            <a:spLocks noGrp="1"/>
          </p:cNvSpPr>
          <p:nvPr>
            <p:ph idx="1"/>
          </p:nvPr>
        </p:nvSpPr>
        <p:spPr/>
        <p:txBody>
          <a:bodyPr/>
          <a:lstStyle/>
          <a:p>
            <a:r>
              <a:rPr lang="en-IN" dirty="0"/>
              <a:t>Most common</a:t>
            </a:r>
          </a:p>
          <a:p>
            <a:r>
              <a:rPr lang="en-IN" dirty="0"/>
              <a:t>Develops from apex of an erupted tooth in response to pulpal necrosis secondary to infection of the periapical epithelium as in dental caries</a:t>
            </a:r>
          </a:p>
        </p:txBody>
      </p:sp>
      <p:pic>
        <p:nvPicPr>
          <p:cNvPr id="5" name="Picture 4">
            <a:extLst>
              <a:ext uri="{FF2B5EF4-FFF2-40B4-BE49-F238E27FC236}">
                <a16:creationId xmlns:a16="http://schemas.microsoft.com/office/drawing/2014/main" id="{1EFF54E0-1CFD-472C-AAD7-A49903F00F8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398643" y="3949148"/>
            <a:ext cx="3697357" cy="2362752"/>
          </a:xfrm>
          <a:prstGeom prst="rect">
            <a:avLst/>
          </a:prstGeom>
        </p:spPr>
      </p:pic>
    </p:spTree>
    <p:extLst>
      <p:ext uri="{BB962C8B-B14F-4D97-AF65-F5344CB8AC3E}">
        <p14:creationId xmlns:p14="http://schemas.microsoft.com/office/powerpoint/2010/main" val="104470557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03F84C-2E7A-43C9-B4AD-C7230994BC21}"/>
              </a:ext>
            </a:extLst>
          </p:cNvPr>
          <p:cNvSpPr>
            <a:spLocks noGrp="1"/>
          </p:cNvSpPr>
          <p:nvPr>
            <p:ph type="title"/>
          </p:nvPr>
        </p:nvSpPr>
        <p:spPr/>
        <p:txBody>
          <a:bodyPr/>
          <a:lstStyle/>
          <a:p>
            <a:r>
              <a:rPr lang="en-IN" dirty="0"/>
              <a:t>PATHOENESIS</a:t>
            </a:r>
          </a:p>
        </p:txBody>
      </p:sp>
      <p:sp>
        <p:nvSpPr>
          <p:cNvPr id="3" name="Content Placeholder 2">
            <a:extLst>
              <a:ext uri="{FF2B5EF4-FFF2-40B4-BE49-F238E27FC236}">
                <a16:creationId xmlns:a16="http://schemas.microsoft.com/office/drawing/2014/main" id="{7CDAD582-D924-44EC-A2FC-3174BEFAF8CD}"/>
              </a:ext>
            </a:extLst>
          </p:cNvPr>
          <p:cNvSpPr>
            <a:spLocks noGrp="1"/>
          </p:cNvSpPr>
          <p:nvPr>
            <p:ph idx="1"/>
          </p:nvPr>
        </p:nvSpPr>
        <p:spPr/>
        <p:txBody>
          <a:bodyPr/>
          <a:lstStyle/>
          <a:p>
            <a:r>
              <a:rPr lang="en-IN" dirty="0"/>
              <a:t>Continued inflammatory stimulation leads to proliferation of epithelial cells from rests of </a:t>
            </a:r>
            <a:r>
              <a:rPr lang="en-IN" dirty="0" err="1"/>
              <a:t>Malassez</a:t>
            </a:r>
            <a:r>
              <a:rPr lang="en-IN" dirty="0"/>
              <a:t>. Cyst lining is formed as the epithelial cells proliferate. The cellular debris collected within the lumen creates an osmotic gradient as a result of which fluid accumulates within the cyst. This gradually increases the size of the cyst as the fluid volume increases causing bone expansion. The contents of the cyst will be fluid or semisolid with epithelial </a:t>
            </a:r>
            <a:r>
              <a:rPr lang="en-IN" dirty="0" err="1"/>
              <a:t>debri</a:t>
            </a:r>
            <a:r>
              <a:rPr lang="en-IN" dirty="0"/>
              <a:t>, cholesterol crystals and foreign body giant cells.</a:t>
            </a:r>
          </a:p>
        </p:txBody>
      </p:sp>
    </p:spTree>
    <p:extLst>
      <p:ext uri="{BB962C8B-B14F-4D97-AF65-F5344CB8AC3E}">
        <p14:creationId xmlns:p14="http://schemas.microsoft.com/office/powerpoint/2010/main" val="276052137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1C430A-017D-4E37-857E-FE721684C01A}"/>
              </a:ext>
            </a:extLst>
          </p:cNvPr>
          <p:cNvSpPr>
            <a:spLocks noGrp="1"/>
          </p:cNvSpPr>
          <p:nvPr>
            <p:ph type="title"/>
          </p:nvPr>
        </p:nvSpPr>
        <p:spPr/>
        <p:txBody>
          <a:bodyPr/>
          <a:lstStyle/>
          <a:p>
            <a:r>
              <a:rPr lang="en-IN" dirty="0"/>
              <a:t>CLINICAL FEATURES AND DIAGNOSIS</a:t>
            </a:r>
          </a:p>
        </p:txBody>
      </p:sp>
      <p:sp>
        <p:nvSpPr>
          <p:cNvPr id="3" name="Content Placeholder 2">
            <a:extLst>
              <a:ext uri="{FF2B5EF4-FFF2-40B4-BE49-F238E27FC236}">
                <a16:creationId xmlns:a16="http://schemas.microsoft.com/office/drawing/2014/main" id="{43C2B33E-4812-4CBD-AB13-A9ADFFA229CE}"/>
              </a:ext>
            </a:extLst>
          </p:cNvPr>
          <p:cNvSpPr>
            <a:spLocks noGrp="1"/>
          </p:cNvSpPr>
          <p:nvPr>
            <p:ph idx="1"/>
          </p:nvPr>
        </p:nvSpPr>
        <p:spPr/>
        <p:txBody>
          <a:bodyPr/>
          <a:lstStyle/>
          <a:p>
            <a:r>
              <a:rPr lang="en-IN" dirty="0"/>
              <a:t>Common In middle age and always associated with normally erupted tooth but chronically infected or carious tooth</a:t>
            </a:r>
          </a:p>
          <a:p>
            <a:r>
              <a:rPr lang="en-IN" dirty="0"/>
              <a:t>Swelling around the erupted tooth</a:t>
            </a:r>
          </a:p>
          <a:p>
            <a:r>
              <a:rPr lang="en-IN" dirty="0"/>
              <a:t>It is usually painless unless infected</a:t>
            </a:r>
          </a:p>
          <a:p>
            <a:r>
              <a:rPr lang="en-IN" dirty="0"/>
              <a:t>Egg shell crack can be elicited if the bone becomes thin and fluctuation will be positive if the bone is completely destroyed</a:t>
            </a:r>
          </a:p>
          <a:p>
            <a:r>
              <a:rPr lang="en-IN" dirty="0"/>
              <a:t>Xray of PNS a </a:t>
            </a:r>
            <a:r>
              <a:rPr lang="en-IN" dirty="0" err="1"/>
              <a:t>cirvular</a:t>
            </a:r>
            <a:r>
              <a:rPr lang="en-IN" dirty="0"/>
              <a:t> radiolucent area is seen in relation to the root of affected tooth. Margin of the cyst may be sclerosed</a:t>
            </a:r>
          </a:p>
        </p:txBody>
      </p:sp>
    </p:spTree>
    <p:extLst>
      <p:ext uri="{BB962C8B-B14F-4D97-AF65-F5344CB8AC3E}">
        <p14:creationId xmlns:p14="http://schemas.microsoft.com/office/powerpoint/2010/main" val="256330084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F35908-011E-4B52-9CC1-C51BA7F9CCEC}"/>
              </a:ext>
            </a:extLst>
          </p:cNvPr>
          <p:cNvSpPr>
            <a:spLocks noGrp="1"/>
          </p:cNvSpPr>
          <p:nvPr>
            <p:ph type="title"/>
          </p:nvPr>
        </p:nvSpPr>
        <p:spPr/>
        <p:txBody>
          <a:bodyPr/>
          <a:lstStyle/>
          <a:p>
            <a:r>
              <a:rPr lang="en-IN" dirty="0"/>
              <a:t>TREATMENT</a:t>
            </a:r>
          </a:p>
        </p:txBody>
      </p:sp>
      <p:sp>
        <p:nvSpPr>
          <p:cNvPr id="3" name="Content Placeholder 2">
            <a:extLst>
              <a:ext uri="{FF2B5EF4-FFF2-40B4-BE49-F238E27FC236}">
                <a16:creationId xmlns:a16="http://schemas.microsoft.com/office/drawing/2014/main" id="{4FB2980C-4C57-47BB-82A9-F74494EBBF60}"/>
              </a:ext>
            </a:extLst>
          </p:cNvPr>
          <p:cNvSpPr>
            <a:spLocks noGrp="1"/>
          </p:cNvSpPr>
          <p:nvPr>
            <p:ph idx="1"/>
          </p:nvPr>
        </p:nvSpPr>
        <p:spPr/>
        <p:txBody>
          <a:bodyPr/>
          <a:lstStyle/>
          <a:p>
            <a:r>
              <a:rPr lang="en-IN" dirty="0"/>
              <a:t>Enucleated of the cyst and extraction of the infected tooth. It has a tendency to recur if incompletely removed</a:t>
            </a:r>
          </a:p>
        </p:txBody>
      </p:sp>
    </p:spTree>
    <p:extLst>
      <p:ext uri="{BB962C8B-B14F-4D97-AF65-F5344CB8AC3E}">
        <p14:creationId xmlns:p14="http://schemas.microsoft.com/office/powerpoint/2010/main" val="82387913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82A753-D144-4E32-8C17-DCBD0BFAE695}"/>
              </a:ext>
            </a:extLst>
          </p:cNvPr>
          <p:cNvSpPr>
            <a:spLocks noGrp="1"/>
          </p:cNvSpPr>
          <p:nvPr>
            <p:ph type="title"/>
          </p:nvPr>
        </p:nvSpPr>
        <p:spPr/>
        <p:txBody>
          <a:bodyPr/>
          <a:lstStyle/>
          <a:p>
            <a:r>
              <a:rPr lang="en-IN" dirty="0"/>
              <a:t>DENTIGEROUS CYSTS</a:t>
            </a:r>
          </a:p>
        </p:txBody>
      </p:sp>
      <p:sp>
        <p:nvSpPr>
          <p:cNvPr id="3" name="Content Placeholder 2">
            <a:extLst>
              <a:ext uri="{FF2B5EF4-FFF2-40B4-BE49-F238E27FC236}">
                <a16:creationId xmlns:a16="http://schemas.microsoft.com/office/drawing/2014/main" id="{E86A2363-9AFB-4F9A-96B1-EFDB7FFB42E9}"/>
              </a:ext>
            </a:extLst>
          </p:cNvPr>
          <p:cNvSpPr>
            <a:spLocks noGrp="1"/>
          </p:cNvSpPr>
          <p:nvPr>
            <p:ph idx="1"/>
          </p:nvPr>
        </p:nvSpPr>
        <p:spPr/>
        <p:txBody>
          <a:bodyPr/>
          <a:lstStyle/>
          <a:p>
            <a:r>
              <a:rPr lang="en-IN" dirty="0"/>
              <a:t>2</a:t>
            </a:r>
            <a:r>
              <a:rPr lang="en-IN" baseline="30000" dirty="0"/>
              <a:t>ND</a:t>
            </a:r>
            <a:r>
              <a:rPr lang="en-IN" dirty="0"/>
              <a:t> most common among </a:t>
            </a:r>
            <a:r>
              <a:rPr lang="en-IN" dirty="0" err="1"/>
              <a:t>ondontogenic</a:t>
            </a:r>
            <a:r>
              <a:rPr lang="en-IN" dirty="0"/>
              <a:t> cyst.</a:t>
            </a:r>
          </a:p>
          <a:p>
            <a:r>
              <a:rPr lang="en-IN" dirty="0"/>
              <a:t>Associated with non erupted permanent tooth</a:t>
            </a:r>
          </a:p>
          <a:p>
            <a:r>
              <a:rPr lang="en-IN" dirty="0"/>
              <a:t>The swelling consist of a cyst containing a </a:t>
            </a:r>
            <a:r>
              <a:rPr lang="en-IN" dirty="0" err="1"/>
              <a:t>tooth,most</a:t>
            </a:r>
            <a:r>
              <a:rPr lang="en-IN" dirty="0"/>
              <a:t> commonly an upper or lower third molar</a:t>
            </a:r>
          </a:p>
          <a:p>
            <a:endParaRPr lang="en-IN" dirty="0"/>
          </a:p>
        </p:txBody>
      </p:sp>
    </p:spTree>
    <p:extLst>
      <p:ext uri="{BB962C8B-B14F-4D97-AF65-F5344CB8AC3E}">
        <p14:creationId xmlns:p14="http://schemas.microsoft.com/office/powerpoint/2010/main" val="213585133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50199F-DECB-46C7-9193-B80B29B232B7}"/>
              </a:ext>
            </a:extLst>
          </p:cNvPr>
          <p:cNvSpPr>
            <a:spLocks noGrp="1"/>
          </p:cNvSpPr>
          <p:nvPr>
            <p:ph type="title"/>
          </p:nvPr>
        </p:nvSpPr>
        <p:spPr/>
        <p:txBody>
          <a:bodyPr/>
          <a:lstStyle/>
          <a:p>
            <a:r>
              <a:rPr lang="en-IN" dirty="0"/>
              <a:t>PATHOGENESIS</a:t>
            </a:r>
          </a:p>
        </p:txBody>
      </p:sp>
      <p:sp>
        <p:nvSpPr>
          <p:cNvPr id="3" name="Content Placeholder 2">
            <a:extLst>
              <a:ext uri="{FF2B5EF4-FFF2-40B4-BE49-F238E27FC236}">
                <a16:creationId xmlns:a16="http://schemas.microsoft.com/office/drawing/2014/main" id="{2C808E81-2E94-4865-A7D0-975B6CD870B2}"/>
              </a:ext>
            </a:extLst>
          </p:cNvPr>
          <p:cNvSpPr>
            <a:spLocks noGrp="1"/>
          </p:cNvSpPr>
          <p:nvPr>
            <p:ph idx="1"/>
          </p:nvPr>
        </p:nvSpPr>
        <p:spPr/>
        <p:txBody>
          <a:bodyPr/>
          <a:lstStyle/>
          <a:p>
            <a:r>
              <a:rPr lang="en-IN" dirty="0"/>
              <a:t>The epithelium is derived from reduced enamel epithelium </a:t>
            </a:r>
          </a:p>
          <a:p>
            <a:r>
              <a:rPr lang="en-IN" dirty="0"/>
              <a:t>The development of cyst occurs due to fluid collection between the remnants of enamel organ and contiguous tooth crown.</a:t>
            </a:r>
          </a:p>
          <a:p>
            <a:r>
              <a:rPr lang="en-IN" dirty="0"/>
              <a:t>The cyst may continue to grow due to osmotic gradient and can reach very large size</a:t>
            </a:r>
          </a:p>
        </p:txBody>
      </p:sp>
    </p:spTree>
    <p:extLst>
      <p:ext uri="{BB962C8B-B14F-4D97-AF65-F5344CB8AC3E}">
        <p14:creationId xmlns:p14="http://schemas.microsoft.com/office/powerpoint/2010/main" val="345803676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EE21BB-B6A0-444F-A5A0-AD277110727A}"/>
              </a:ext>
            </a:extLst>
          </p:cNvPr>
          <p:cNvSpPr>
            <a:spLocks noGrp="1"/>
          </p:cNvSpPr>
          <p:nvPr>
            <p:ph type="title"/>
          </p:nvPr>
        </p:nvSpPr>
        <p:spPr/>
        <p:txBody>
          <a:bodyPr/>
          <a:lstStyle/>
          <a:p>
            <a:r>
              <a:rPr lang="en-IN" dirty="0"/>
              <a:t>CLINICAL FEATURES AND DIAGNOSIS</a:t>
            </a:r>
          </a:p>
        </p:txBody>
      </p:sp>
      <p:sp>
        <p:nvSpPr>
          <p:cNvPr id="3" name="Content Placeholder 2">
            <a:extLst>
              <a:ext uri="{FF2B5EF4-FFF2-40B4-BE49-F238E27FC236}">
                <a16:creationId xmlns:a16="http://schemas.microsoft.com/office/drawing/2014/main" id="{1879B2A7-7FFE-42DF-A546-46E8199D4156}"/>
              </a:ext>
            </a:extLst>
          </p:cNvPr>
          <p:cNvSpPr>
            <a:spLocks noGrp="1"/>
          </p:cNvSpPr>
          <p:nvPr>
            <p:ph idx="1"/>
          </p:nvPr>
        </p:nvSpPr>
        <p:spPr>
          <a:xfrm>
            <a:off x="838200" y="1825625"/>
            <a:ext cx="8040757" cy="4351338"/>
          </a:xfrm>
        </p:spPr>
        <p:txBody>
          <a:bodyPr>
            <a:normAutofit lnSpcReduction="10000"/>
          </a:bodyPr>
          <a:lstStyle/>
          <a:p>
            <a:r>
              <a:rPr lang="en-IN" dirty="0"/>
              <a:t>More common in 2</a:t>
            </a:r>
            <a:r>
              <a:rPr lang="en-IN" baseline="30000" dirty="0"/>
              <a:t>nd</a:t>
            </a:r>
            <a:r>
              <a:rPr lang="en-IN" dirty="0"/>
              <a:t> and 3</a:t>
            </a:r>
            <a:r>
              <a:rPr lang="en-IN" baseline="30000" dirty="0"/>
              <a:t>rd</a:t>
            </a:r>
            <a:r>
              <a:rPr lang="en-IN" dirty="0"/>
              <a:t> decade </a:t>
            </a:r>
          </a:p>
          <a:p>
            <a:r>
              <a:rPr lang="en-IN" dirty="0"/>
              <a:t>M&gt;F</a:t>
            </a:r>
          </a:p>
          <a:p>
            <a:r>
              <a:rPr lang="en-IN" dirty="0"/>
              <a:t>Most common location – Mandibular third molar&gt; Maxillary third molar &gt; Mandibular second premolar</a:t>
            </a:r>
          </a:p>
          <a:p>
            <a:r>
              <a:rPr lang="en-IN" dirty="0"/>
              <a:t>Painless progressive swelling. Painful if it is secondarily infected </a:t>
            </a:r>
          </a:p>
          <a:p>
            <a:r>
              <a:rPr lang="en-IN" dirty="0"/>
              <a:t>Egg shell crackling can be elicited</a:t>
            </a:r>
          </a:p>
          <a:p>
            <a:r>
              <a:rPr lang="en-IN" dirty="0"/>
              <a:t>Xray :- well defined radiolucency around the crown of the unerupted tooth, soap bubble appearance can be seen</a:t>
            </a:r>
          </a:p>
        </p:txBody>
      </p:sp>
      <p:pic>
        <p:nvPicPr>
          <p:cNvPr id="5" name="Picture 4">
            <a:extLst>
              <a:ext uri="{FF2B5EF4-FFF2-40B4-BE49-F238E27FC236}">
                <a16:creationId xmlns:a16="http://schemas.microsoft.com/office/drawing/2014/main" id="{B41C821E-3CA4-4095-A2F8-8A2F22857CE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037984" y="2266122"/>
            <a:ext cx="3021494" cy="2902226"/>
          </a:xfrm>
          <a:prstGeom prst="rect">
            <a:avLst/>
          </a:prstGeom>
        </p:spPr>
      </p:pic>
    </p:spTree>
    <p:extLst>
      <p:ext uri="{BB962C8B-B14F-4D97-AF65-F5344CB8AC3E}">
        <p14:creationId xmlns:p14="http://schemas.microsoft.com/office/powerpoint/2010/main" val="111841170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76</TotalTime>
  <Words>545</Words>
  <Application>Microsoft Office PowerPoint</Application>
  <PresentationFormat>Widescreen</PresentationFormat>
  <Paragraphs>56</Paragraphs>
  <Slides>15</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15</vt:i4>
      </vt:variant>
    </vt:vector>
  </HeadingPairs>
  <TitlesOfParts>
    <vt:vector size="19" baseType="lpstr">
      <vt:lpstr>Arial</vt:lpstr>
      <vt:lpstr>Calibri</vt:lpstr>
      <vt:lpstr>Calibri Light</vt:lpstr>
      <vt:lpstr>Office Theme</vt:lpstr>
      <vt:lpstr>CYSTIC LESION OF NOSE AND PNS</vt:lpstr>
      <vt:lpstr>CLASSIFICATION</vt:lpstr>
      <vt:lpstr>DENTAL CYST</vt:lpstr>
      <vt:lpstr>PATHOENESIS</vt:lpstr>
      <vt:lpstr>CLINICAL FEATURES AND DIAGNOSIS</vt:lpstr>
      <vt:lpstr>TREATMENT</vt:lpstr>
      <vt:lpstr>DENTIGEROUS CYSTS</vt:lpstr>
      <vt:lpstr>PATHOGENESIS</vt:lpstr>
      <vt:lpstr>CLINICAL FEATURES AND DIAGNOSIS</vt:lpstr>
      <vt:lpstr>TREATMENT</vt:lpstr>
      <vt:lpstr>NASOLABIAL CYST</vt:lpstr>
      <vt:lpstr>ETIOLOGY</vt:lpstr>
      <vt:lpstr>CLINICAL FEATURES AND DIAGNOSIS</vt:lpstr>
      <vt:lpstr>TREATMENT</vt:lpstr>
      <vt:lpstr>THANK YOU.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CYSTIC LESION OF NOSE AND PNS</dc:title>
  <dc:creator>Arpitha</dc:creator>
  <cp:lastModifiedBy>Arpitha</cp:lastModifiedBy>
  <cp:revision>7</cp:revision>
  <dcterms:created xsi:type="dcterms:W3CDTF">2020-01-05T15:30:55Z</dcterms:created>
  <dcterms:modified xsi:type="dcterms:W3CDTF">2020-01-05T16:48:26Z</dcterms:modified>
</cp:coreProperties>
</file>