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86A4B-40A2-4A46-A1F2-E4637F950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C264C0-FD7D-448F-923F-CF0DDCA8AD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D44B2-E9BE-42EB-832F-B5627998A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80389-2BC8-4290-8D71-952AF3880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A40CC-1315-4235-B078-4EBCD0CAE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781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2569C-7D34-4F4E-A526-F0C3C4A71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CD79B-2CBE-41EF-83D2-64B5454696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2E0DF-8B19-423A-BA7A-ED74B43CE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3C98E-2EA7-4B03-B333-3AA61A748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5DB50-0A3F-434C-AD10-D3952EA06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7338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5DA1DE-5C4F-48AA-94EA-A6D6F45799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A52DDA-C282-4661-B4CF-5CF3AD6F9A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D8807-A642-412E-89BC-E665A305E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74916E-C3A7-4D30-BD1A-7D6631B83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2CB59-A785-427A-AEC8-776F7E370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5490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99185-0271-4B59-A825-3EE074085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01383-7A3C-435B-A1BF-7A771D4D6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D2FA3-A4EB-44B9-8ACE-40FCE8DEB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B7CD5-1183-47F6-8511-2265C53D5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F1303-95BB-4681-938D-EFCD0CCFB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9988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22D60-3D80-4560-90D1-85CE30B2A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F36C2-4EC4-4C9E-8239-219043296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D58B3-F981-404F-AF47-E14B4DD22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C574A-5AF0-4CE2-AD24-5256383FC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4BA6F-E986-4DCA-80F0-6F1ED104B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940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7D3C3-5D00-4247-AF56-ABF7B8C1A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3CBCB-144D-4B89-B2A5-F41D87A69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CC081-3A13-4FD4-BBC4-81B71EA8C8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E1C9B3-A466-49D1-9E4C-2A4779D5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E6FDF4-6749-4487-8DA5-D38BD2260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0C2ED8-ED11-4ACE-9220-B7E3B51BF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7105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68B58-C8D8-435B-AB06-D100093FE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7E5D48-BA73-4665-B477-454247066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299C70-F90B-47B7-B46C-2841D8B26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CEE1E2-1E21-49BA-9625-44D13D3770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48AC0D-3D27-4184-ADAE-F6D87865A3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1CAF3E-FFA3-4BCB-8CE4-62CF6332A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174CC4-BCE6-4785-AF65-6568D7E43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858771-D82A-4A45-9D36-2074AEF98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4876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5FDC7-B4BC-4A45-8FC7-0D402612B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2E5FB8-78BA-4CDC-81E7-36201D41A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A16221-3A36-458C-B7D1-2D2EE5C2F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6D76FB-02E2-4733-90A3-5B3836C1D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7813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E5148A-46DD-46C7-B7EB-6BBA5BB0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4973F0-1421-49E0-B445-E8C8DCB88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4FF970-3B22-434D-B0F3-BD95DD240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312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C98DD-7BBC-40D9-87CB-D6EFF2709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E481E-38A5-428B-A3CC-FB384CE67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8B66A5-2B8C-465D-834A-BB9449501C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565D0-32AE-4E5C-A19E-F99BBD70B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1A81E-CE98-4943-89F5-5F977CF3E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840F47-0868-4CAF-A787-F58CECA24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8492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FF14D-E692-470C-A01F-0CF939FE2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7F32EB-8D57-490B-9A10-F2530CAD91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B62513-76F2-4EDE-B7AD-99CC7D8307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C0185-5861-459C-ABA5-E13EDDC9A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308D6D-1146-407B-8D0F-F7CC1FB6A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869264-730C-4210-85B7-798C37144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565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A0AF0F-56CC-46BF-BC6B-A8B60B244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F09384-E4D4-4470-83DD-8277E1BC7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0C630-A37E-4BE3-AE56-9226998887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61EEC-93E9-4F58-AA58-49CB01C73D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BE3ADD-3264-4C3A-B8BD-244D4A398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852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8530" y="1582420"/>
            <a:ext cx="7249795" cy="2494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5400" spc="-10" dirty="0"/>
              <a:t>ACUTE AND</a:t>
            </a:r>
            <a:r>
              <a:rPr sz="5400" spc="-75" dirty="0"/>
              <a:t> </a:t>
            </a:r>
            <a:r>
              <a:rPr sz="5400" spc="-15" dirty="0"/>
              <a:t>CHRONIC  </a:t>
            </a:r>
            <a:r>
              <a:rPr sz="5400" i="1" spc="-5" dirty="0"/>
              <a:t>INFLAMMATIONS OF  </a:t>
            </a:r>
            <a:r>
              <a:rPr sz="5400" i="1" spc="-10" dirty="0"/>
              <a:t>LARYNX</a:t>
            </a:r>
            <a:endParaRPr sz="5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7019" y="254000"/>
            <a:ext cx="6028690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985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ACUTE </a:t>
            </a:r>
            <a:r>
              <a:rPr spc="-10" dirty="0"/>
              <a:t>FIBRINOUS  </a:t>
            </a:r>
            <a:r>
              <a:rPr i="1" spc="-5" dirty="0"/>
              <a:t>LARYNGITIS- </a:t>
            </a:r>
            <a:r>
              <a:rPr i="1" spc="-10" dirty="0"/>
              <a:t>SIGNS</a:t>
            </a:r>
            <a:r>
              <a:rPr i="1" spc="-70" dirty="0"/>
              <a:t> </a:t>
            </a:r>
            <a:r>
              <a:rPr i="1" spc="-10" dirty="0"/>
              <a:t>AND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77539" y="1473200"/>
            <a:ext cx="278955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i="1" spc="-5" dirty="0">
                <a:solidFill>
                  <a:srgbClr val="000066"/>
                </a:solidFill>
                <a:latin typeface="Times New Roman"/>
                <a:cs typeface="Times New Roman"/>
              </a:rPr>
              <a:t>S</a:t>
            </a:r>
            <a:r>
              <a:rPr sz="4000" b="1" i="1" spc="20" dirty="0">
                <a:solidFill>
                  <a:srgbClr val="000066"/>
                </a:solidFill>
                <a:latin typeface="Times New Roman"/>
                <a:cs typeface="Times New Roman"/>
              </a:rPr>
              <a:t>Y</a:t>
            </a:r>
            <a:r>
              <a:rPr sz="4000" b="1" i="1" spc="-10" dirty="0">
                <a:solidFill>
                  <a:srgbClr val="000066"/>
                </a:solidFill>
                <a:latin typeface="Times New Roman"/>
                <a:cs typeface="Times New Roman"/>
              </a:rPr>
              <a:t>M</a:t>
            </a:r>
            <a:r>
              <a:rPr sz="4000" b="1" i="1" spc="-5" dirty="0">
                <a:solidFill>
                  <a:srgbClr val="000066"/>
                </a:solidFill>
                <a:latin typeface="Times New Roman"/>
                <a:cs typeface="Times New Roman"/>
              </a:rPr>
              <a:t>P</a:t>
            </a:r>
            <a:r>
              <a:rPr sz="4000" b="1" i="1" spc="-20" dirty="0">
                <a:solidFill>
                  <a:srgbClr val="000066"/>
                </a:solidFill>
                <a:latin typeface="Times New Roman"/>
                <a:cs typeface="Times New Roman"/>
              </a:rPr>
              <a:t>T</a:t>
            </a:r>
            <a:r>
              <a:rPr sz="4000" b="1" i="1" spc="-10" dirty="0">
                <a:solidFill>
                  <a:srgbClr val="000066"/>
                </a:solidFill>
                <a:latin typeface="Times New Roman"/>
                <a:cs typeface="Times New Roman"/>
              </a:rPr>
              <a:t>O</a:t>
            </a:r>
            <a:r>
              <a:rPr sz="4000" b="1" i="1" spc="-5" dirty="0">
                <a:solidFill>
                  <a:srgbClr val="000066"/>
                </a:solidFill>
                <a:latin typeface="Times New Roman"/>
                <a:cs typeface="Times New Roman"/>
              </a:rPr>
              <a:t>MS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3269" y="1929129"/>
            <a:ext cx="206692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Hoarseness</a:t>
            </a:r>
            <a:endParaRPr sz="2800" dirty="0">
              <a:latin typeface="+mj-lt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3269" y="2359659"/>
            <a:ext cx="6781165" cy="4142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Croupy</a:t>
            </a:r>
            <a:r>
              <a:rPr sz="2800" b="1" i="1" spc="-2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cough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39- 40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degree</a:t>
            </a:r>
            <a:r>
              <a:rPr sz="2800" b="1" i="1" spc="-2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temperature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Common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 cold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Difficulty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to</a:t>
            </a:r>
            <a:r>
              <a:rPr sz="2800" b="1" i="1" spc="-2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breath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Inspiratory</a:t>
            </a:r>
            <a:r>
              <a:rPr sz="2800" b="1" i="1" spc="-2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stridor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Increased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muscular energy consumption</a:t>
            </a:r>
            <a:endParaRPr sz="2800" dirty="0">
              <a:latin typeface="+mj-lt"/>
              <a:cs typeface="Times New Roman"/>
            </a:endParaRPr>
          </a:p>
          <a:p>
            <a:pPr marL="354965" marR="5080" indent="-342900" algn="just">
              <a:lnSpc>
                <a:spcPct val="79900"/>
              </a:lnSpc>
              <a:spcBef>
                <a:spcPts val="705"/>
              </a:spcBef>
              <a:buFont typeface="Times New Roman"/>
              <a:buChar char="•"/>
              <a:tabLst>
                <a:tab pos="355600" algn="l"/>
              </a:tabLst>
            </a:pPr>
            <a:r>
              <a:rPr sz="28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Increased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CO2 retention leads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to metabolic 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respiratory acidosis, paralysis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of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respiratory  regulation</a:t>
            </a:r>
            <a:r>
              <a:rPr sz="2800" b="1" i="1" spc="-2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centers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CYNOSIS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may be</a:t>
            </a:r>
            <a:r>
              <a:rPr sz="2800" b="1" i="1" spc="-2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present</a:t>
            </a:r>
            <a:endParaRPr sz="28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5969" y="558800"/>
            <a:ext cx="7589520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47955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ACUTE </a:t>
            </a:r>
            <a:r>
              <a:rPr spc="-10" dirty="0"/>
              <a:t>FIBRINOUS  </a:t>
            </a:r>
            <a:r>
              <a:rPr i="1" spc="-5" dirty="0"/>
              <a:t>LARYNGITIS-</a:t>
            </a:r>
            <a:r>
              <a:rPr i="1" spc="-80" dirty="0"/>
              <a:t> </a:t>
            </a:r>
            <a:r>
              <a:rPr i="1" spc="-10" dirty="0"/>
              <a:t>INVESTIGATIONS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2675890"/>
            <a:ext cx="6715125" cy="179197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Blood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gas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analysis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3mm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flexible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endoscopic</a:t>
            </a:r>
            <a:r>
              <a:rPr sz="3200" b="1" i="1" spc="3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examination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Chest X-ray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2550" y="558800"/>
            <a:ext cx="643699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02969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ACUTE </a:t>
            </a:r>
            <a:r>
              <a:rPr spc="-10" dirty="0"/>
              <a:t>FIBRINOUS  </a:t>
            </a:r>
            <a:r>
              <a:rPr i="1" spc="-5" dirty="0"/>
              <a:t>LARYNGITIS-</a:t>
            </a:r>
            <a:r>
              <a:rPr i="1" spc="-75" dirty="0"/>
              <a:t> </a:t>
            </a:r>
            <a:r>
              <a:rPr i="1" spc="-10" dirty="0"/>
              <a:t>TREATMENT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2270" y="1926589"/>
            <a:ext cx="8155940" cy="471154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Hospitalization: isolated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room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Treatment with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moist</a:t>
            </a:r>
            <a:r>
              <a:rPr sz="2800" b="1" i="1" spc="-2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air</a:t>
            </a:r>
            <a:endParaRPr sz="2800" dirty="0">
              <a:latin typeface="+mj-lt"/>
              <a:cs typeface="Times New Roman"/>
            </a:endParaRPr>
          </a:p>
          <a:p>
            <a:pPr marL="355600" marR="5080" indent="-342900">
              <a:lnSpc>
                <a:spcPts val="3020"/>
              </a:lnSpc>
              <a:spcBef>
                <a:spcPts val="745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Antibiotics-Broad spectrum </a:t>
            </a:r>
            <a:r>
              <a:rPr sz="2800" b="1" i="1" spc="114" dirty="0">
                <a:solidFill>
                  <a:srgbClr val="000066"/>
                </a:solidFill>
                <a:latin typeface="+mj-lt"/>
                <a:cs typeface="Times New Roman"/>
              </a:rPr>
              <a:t>penicillins</a:t>
            </a:r>
            <a:r>
              <a:rPr sz="2900" spc="114" dirty="0">
                <a:solidFill>
                  <a:srgbClr val="000066"/>
                </a:solidFill>
                <a:latin typeface="+mj-lt"/>
                <a:cs typeface="Symbol"/>
              </a:rPr>
              <a:t></a:t>
            </a:r>
            <a:r>
              <a:rPr sz="2900" spc="114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amoxicillin  50mg/kg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15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Mucolytics: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oral or</a:t>
            </a:r>
            <a:r>
              <a:rPr sz="2800" b="1" i="1" spc="-3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aerosol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Nasogastric</a:t>
            </a:r>
            <a:r>
              <a:rPr sz="28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feeding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Hydration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5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Steroids</a:t>
            </a:r>
            <a:r>
              <a:rPr sz="2800" b="1" i="1" spc="-2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?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Intubation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/</a:t>
            </a:r>
            <a:r>
              <a:rPr sz="2800" b="1" i="1" spc="-1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tracheostomy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Ventilator support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may be</a:t>
            </a:r>
            <a:r>
              <a:rPr sz="2800" b="1" i="1" spc="-2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required</a:t>
            </a:r>
            <a:endParaRPr sz="28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50364" marR="5080" indent="-112268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SUBGLOTTIC</a:t>
            </a:r>
            <a:r>
              <a:rPr spc="-85" dirty="0"/>
              <a:t> </a:t>
            </a:r>
            <a:r>
              <a:rPr spc="-5" dirty="0"/>
              <a:t>LARYNGITIS  </a:t>
            </a:r>
            <a:r>
              <a:rPr i="1" spc="-10" dirty="0"/>
              <a:t>(PSEUDOCROUP)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8469" y="2218690"/>
            <a:ext cx="7953375" cy="345821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Common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 young children-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3 years of</a:t>
            </a:r>
            <a:r>
              <a:rPr sz="3200" b="1" i="1" spc="-3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age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Caused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by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influenza</a:t>
            </a: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virus</a:t>
            </a:r>
            <a:endParaRPr sz="3200" dirty="0">
              <a:latin typeface="+mj-lt"/>
              <a:cs typeface="Times New Roman"/>
            </a:endParaRPr>
          </a:p>
          <a:p>
            <a:pPr marL="354965" marR="516255" indent="-354965">
              <a:lnSpc>
                <a:spcPts val="4640"/>
              </a:lnSpc>
              <a:spcBef>
                <a:spcPts val="275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Signs and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symptoms: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subglottic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edema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(+)  croup, stridor, </a:t>
            </a: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no</a:t>
            </a:r>
            <a:r>
              <a:rPr sz="3200" b="1" i="1" spc="2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fever</a:t>
            </a:r>
            <a:endParaRPr sz="3200" dirty="0">
              <a:latin typeface="+mj-lt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515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Treatment : voice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rest,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steroids, tracheostomy  may be</a:t>
            </a: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needed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81760" marR="5080" indent="-34544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ACUTE</a:t>
            </a:r>
            <a:r>
              <a:rPr spc="-80" dirty="0"/>
              <a:t> </a:t>
            </a:r>
            <a:r>
              <a:rPr spc="-10" dirty="0"/>
              <a:t>EPIGLOTTITIS  </a:t>
            </a:r>
            <a:r>
              <a:rPr i="1" spc="-10" dirty="0"/>
              <a:t>(SUPRAGLOTTITIS)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5969" y="2218690"/>
            <a:ext cx="14287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000066"/>
                </a:solidFill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5969" y="2142490"/>
            <a:ext cx="7190740" cy="301621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608965">
              <a:lnSpc>
                <a:spcPct val="100000"/>
              </a:lnSpc>
              <a:spcBef>
                <a:spcPts val="900"/>
              </a:spcBef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Etiology</a:t>
            </a: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:</a:t>
            </a:r>
            <a:endParaRPr sz="3200" dirty="0">
              <a:latin typeface="+mj-lt"/>
              <a:cs typeface="Times New Roman"/>
            </a:endParaRPr>
          </a:p>
          <a:p>
            <a:pPr marL="608965" indent="-608965">
              <a:lnSpc>
                <a:spcPct val="100000"/>
              </a:lnSpc>
              <a:spcBef>
                <a:spcPts val="800"/>
              </a:spcBef>
              <a:buAutoNum type="arabicPeriod"/>
              <a:tabLst>
                <a:tab pos="608965" algn="l"/>
                <a:tab pos="609600" algn="l"/>
              </a:tabLst>
            </a:pP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Common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 children between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2-7</a:t>
            </a:r>
            <a:r>
              <a:rPr sz="3200" b="1" i="1" spc="-3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years</a:t>
            </a:r>
            <a:endParaRPr sz="3200" dirty="0">
              <a:latin typeface="+mj-lt"/>
              <a:cs typeface="Times New Roman"/>
            </a:endParaRPr>
          </a:p>
          <a:p>
            <a:pPr marR="3464560">
              <a:lnSpc>
                <a:spcPts val="4640"/>
              </a:lnSpc>
              <a:spcBef>
                <a:spcPts val="275"/>
              </a:spcBef>
              <a:buAutoNum type="arabicPeriod"/>
              <a:tabLst>
                <a:tab pos="608965" algn="l"/>
                <a:tab pos="609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Incidence</a:t>
            </a:r>
            <a:r>
              <a:rPr sz="3200" b="1" i="1" spc="-5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1:17000  </a:t>
            </a:r>
            <a:endParaRPr lang="en-IN" sz="3200" b="1" i="1" dirty="0">
              <a:solidFill>
                <a:srgbClr val="000066"/>
              </a:solidFill>
              <a:latin typeface="+mj-lt"/>
              <a:cs typeface="Times New Roman"/>
            </a:endParaRPr>
          </a:p>
          <a:p>
            <a:pPr marR="3464560">
              <a:lnSpc>
                <a:spcPts val="4640"/>
              </a:lnSpc>
              <a:spcBef>
                <a:spcPts val="275"/>
              </a:spcBef>
              <a:tabLst>
                <a:tab pos="608965" algn="l"/>
                <a:tab pos="609600" algn="l"/>
              </a:tabLst>
            </a:pP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3.	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adult</a:t>
            </a:r>
            <a:r>
              <a:rPr sz="3200" b="1" i="1" spc="-6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1:100000</a:t>
            </a:r>
            <a:endParaRPr sz="3200" dirty="0">
              <a:latin typeface="+mj-lt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15"/>
              </a:spcBef>
              <a:tabLst>
                <a:tab pos="608965" algn="l"/>
              </a:tabLst>
            </a:pP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4.	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Caused </a:t>
            </a: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by </a:t>
            </a: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h.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influenza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type</a:t>
            </a:r>
            <a:r>
              <a:rPr sz="3200" b="1" i="1" spc="1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B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05535" marR="5080" indent="-15367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ACUTE</a:t>
            </a:r>
            <a:r>
              <a:rPr spc="-85" dirty="0"/>
              <a:t> </a:t>
            </a:r>
            <a:r>
              <a:rPr spc="-10" dirty="0"/>
              <a:t>EPIGLOTTITIS-  </a:t>
            </a:r>
            <a:r>
              <a:rPr i="1" spc="-10" dirty="0"/>
              <a:t>CLINICAL</a:t>
            </a:r>
            <a:r>
              <a:rPr i="1" spc="-40" dirty="0"/>
              <a:t> </a:t>
            </a:r>
            <a:r>
              <a:rPr i="1" spc="-10" dirty="0"/>
              <a:t>FEATURES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1913890"/>
            <a:ext cx="5986145" cy="414782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Onset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: abrupt / rapid</a:t>
            </a:r>
            <a:r>
              <a:rPr sz="3200" b="1" i="1" spc="-7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progressive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Sore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throat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Dysphagia in</a:t>
            </a: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adults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Dyspnoea and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stridor in</a:t>
            </a:r>
            <a:r>
              <a:rPr sz="3200" b="1" i="1" spc="-2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children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Tripod</a:t>
            </a: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sign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Drooling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of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saliva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Fever 40 degree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 Celsius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05535" marR="5080" indent="-15367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ACUTE</a:t>
            </a:r>
            <a:r>
              <a:rPr spc="-85" dirty="0"/>
              <a:t> </a:t>
            </a:r>
            <a:r>
              <a:rPr spc="-10" dirty="0"/>
              <a:t>EPIGLOTTITIS-  </a:t>
            </a:r>
            <a:r>
              <a:rPr i="1" spc="-10" dirty="0"/>
              <a:t>CLINICAL</a:t>
            </a:r>
            <a:r>
              <a:rPr i="1" spc="-40" dirty="0"/>
              <a:t> </a:t>
            </a:r>
            <a:r>
              <a:rPr i="1" spc="-10" dirty="0"/>
              <a:t>FEATURES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2244090"/>
            <a:ext cx="7274559" cy="3641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Epiglottis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appears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like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 rounded swollen  mass</a:t>
            </a:r>
            <a:endParaRPr sz="3200" dirty="0">
              <a:latin typeface="+mj-lt"/>
              <a:cs typeface="Times New Roman"/>
            </a:endParaRPr>
          </a:p>
          <a:p>
            <a:pPr marL="354965" marR="284480" indent="-342900">
              <a:lnSpc>
                <a:spcPct val="100000"/>
              </a:lnSpc>
              <a:spcBef>
                <a:spcPts val="7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Tongue depression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and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indirect 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laryngoscopy may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cause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fatal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laryngeal 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spasm so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it is</a:t>
            </a: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avoided</a:t>
            </a:r>
            <a:endParaRPr sz="3200" dirty="0">
              <a:latin typeface="+mj-lt"/>
              <a:cs typeface="Times New Roman"/>
            </a:endParaRPr>
          </a:p>
          <a:p>
            <a:pPr marL="354965" marR="492125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Lateral soft tissue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x ray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shows swollen  epiglottis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(thumb</a:t>
            </a: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sign)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43000" y="990600"/>
            <a:ext cx="6858000" cy="5257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41855" marR="5080" indent="-118999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ACUTE</a:t>
            </a:r>
            <a:r>
              <a:rPr spc="-85" dirty="0"/>
              <a:t> </a:t>
            </a:r>
            <a:r>
              <a:rPr spc="-10" dirty="0"/>
              <a:t>EPIGLOTTITIS-  </a:t>
            </a:r>
            <a:r>
              <a:rPr i="1" spc="-10" dirty="0"/>
              <a:t>TREATMENT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1869" y="2218690"/>
            <a:ext cx="4705350" cy="414782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Hospitalization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Antibiotics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Fluids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Steroids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Humidification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Intubation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/</a:t>
            </a:r>
            <a:r>
              <a:rPr sz="3200" b="1" i="1" spc="-4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tracheostomy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Assisted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respiration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06270" y="7619"/>
            <a:ext cx="1013460" cy="61214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 marR="5080">
              <a:lnSpc>
                <a:spcPts val="2220"/>
              </a:lnSpc>
              <a:spcBef>
                <a:spcPts val="325"/>
              </a:spcBef>
            </a:pPr>
            <a:r>
              <a:rPr sz="2000" b="1" i="1" dirty="0">
                <a:solidFill>
                  <a:srgbClr val="FF0066"/>
                </a:solidFill>
                <a:latin typeface="Times New Roman"/>
                <a:cs typeface="Times New Roman"/>
              </a:rPr>
              <a:t>Simple  </a:t>
            </a:r>
            <a:r>
              <a:rPr sz="2000" b="1" i="1" spc="-10" dirty="0">
                <a:solidFill>
                  <a:srgbClr val="FF0066"/>
                </a:solidFill>
                <a:latin typeface="Times New Roman"/>
                <a:cs typeface="Times New Roman"/>
              </a:rPr>
              <a:t>l</a:t>
            </a:r>
            <a:r>
              <a:rPr sz="2000" b="1" i="1" spc="5" dirty="0">
                <a:solidFill>
                  <a:srgbClr val="FF0066"/>
                </a:solidFill>
                <a:latin typeface="Times New Roman"/>
                <a:cs typeface="Times New Roman"/>
              </a:rPr>
              <a:t>a</a:t>
            </a:r>
            <a:r>
              <a:rPr sz="20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r</a:t>
            </a:r>
            <a:r>
              <a:rPr sz="2000" b="1" i="1" dirty="0">
                <a:solidFill>
                  <a:srgbClr val="FF0066"/>
                </a:solidFill>
                <a:latin typeface="Times New Roman"/>
                <a:cs typeface="Times New Roman"/>
              </a:rPr>
              <a:t>y</a:t>
            </a:r>
            <a:r>
              <a:rPr sz="20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n</a:t>
            </a:r>
            <a:r>
              <a:rPr sz="2000" b="1" i="1" spc="5" dirty="0">
                <a:solidFill>
                  <a:srgbClr val="FF0066"/>
                </a:solidFill>
                <a:latin typeface="Times New Roman"/>
                <a:cs typeface="Times New Roman"/>
              </a:rPr>
              <a:t>g</a:t>
            </a:r>
            <a:r>
              <a:rPr sz="2000" b="1" i="1" spc="-10" dirty="0">
                <a:solidFill>
                  <a:srgbClr val="FF0066"/>
                </a:solidFill>
                <a:latin typeface="Times New Roman"/>
                <a:cs typeface="Times New Roman"/>
              </a:rPr>
              <a:t>i</a:t>
            </a:r>
            <a:r>
              <a:rPr sz="2000" b="1" i="1" dirty="0">
                <a:solidFill>
                  <a:srgbClr val="FF0066"/>
                </a:solidFill>
                <a:latin typeface="Times New Roman"/>
                <a:cs typeface="Times New Roman"/>
              </a:rPr>
              <a:t>t</a:t>
            </a:r>
            <a:r>
              <a:rPr sz="2000" b="1" i="1" spc="-10" dirty="0">
                <a:solidFill>
                  <a:srgbClr val="FF0066"/>
                </a:solidFill>
                <a:latin typeface="Times New Roman"/>
                <a:cs typeface="Times New Roman"/>
              </a:rPr>
              <a:t>i</a:t>
            </a:r>
            <a:r>
              <a:rPr sz="2000" b="1" i="1" dirty="0">
                <a:solidFill>
                  <a:srgbClr val="FF0066"/>
                </a:solidFill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63870" y="7619"/>
            <a:ext cx="1615440" cy="581660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100"/>
              </a:lnSpc>
              <a:spcBef>
                <a:spcPts val="320"/>
              </a:spcBef>
            </a:pPr>
            <a:r>
              <a:rPr sz="19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La</a:t>
            </a:r>
            <a:r>
              <a:rPr sz="1900" b="1" i="1" spc="-15" dirty="0">
                <a:solidFill>
                  <a:srgbClr val="FF0066"/>
                </a:solidFill>
                <a:latin typeface="Times New Roman"/>
                <a:cs typeface="Times New Roman"/>
              </a:rPr>
              <a:t>r</a:t>
            </a:r>
            <a:r>
              <a:rPr sz="19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y</a:t>
            </a:r>
            <a:r>
              <a:rPr sz="1900" b="1" i="1" dirty="0">
                <a:solidFill>
                  <a:srgbClr val="FF0066"/>
                </a:solidFill>
                <a:latin typeface="Times New Roman"/>
                <a:cs typeface="Times New Roman"/>
              </a:rPr>
              <a:t>ng</a:t>
            </a:r>
            <a:r>
              <a:rPr sz="1900" b="1" i="1" spc="-10" dirty="0">
                <a:solidFill>
                  <a:srgbClr val="FF0066"/>
                </a:solidFill>
                <a:latin typeface="Times New Roman"/>
                <a:cs typeface="Times New Roman"/>
              </a:rPr>
              <a:t>o</a:t>
            </a:r>
            <a:r>
              <a:rPr sz="1900" b="1" i="1" dirty="0">
                <a:solidFill>
                  <a:srgbClr val="FF0066"/>
                </a:solidFill>
                <a:latin typeface="Times New Roman"/>
                <a:cs typeface="Times New Roman"/>
              </a:rPr>
              <a:t>t</a:t>
            </a:r>
            <a:r>
              <a:rPr sz="19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r</a:t>
            </a:r>
            <a:r>
              <a:rPr sz="1900" b="1" i="1" spc="-10" dirty="0">
                <a:solidFill>
                  <a:srgbClr val="FF0066"/>
                </a:solidFill>
                <a:latin typeface="Times New Roman"/>
                <a:cs typeface="Times New Roman"/>
              </a:rPr>
              <a:t>a</a:t>
            </a:r>
            <a:r>
              <a:rPr sz="19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c</a:t>
            </a:r>
            <a:r>
              <a:rPr sz="1900" b="1" i="1" dirty="0">
                <a:solidFill>
                  <a:srgbClr val="FF0066"/>
                </a:solidFill>
                <a:latin typeface="Times New Roman"/>
                <a:cs typeface="Times New Roman"/>
              </a:rPr>
              <a:t>h</a:t>
            </a:r>
            <a:r>
              <a:rPr sz="19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e</a:t>
            </a:r>
            <a:r>
              <a:rPr sz="1900" b="1" i="1" dirty="0">
                <a:solidFill>
                  <a:srgbClr val="FF0066"/>
                </a:solidFill>
                <a:latin typeface="Times New Roman"/>
                <a:cs typeface="Times New Roman"/>
              </a:rPr>
              <a:t>o  </a:t>
            </a:r>
            <a:r>
              <a:rPr sz="19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bronchitis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92669" y="7619"/>
            <a:ext cx="111061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epiglottitis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469" y="821690"/>
            <a:ext cx="5975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i="1" spc="-10" dirty="0">
                <a:solidFill>
                  <a:srgbClr val="FF0066"/>
                </a:solidFill>
                <a:latin typeface="Times New Roman"/>
                <a:cs typeface="Times New Roman"/>
              </a:rPr>
              <a:t>A</a:t>
            </a:r>
            <a:r>
              <a:rPr sz="2800" b="1" i="1" dirty="0">
                <a:solidFill>
                  <a:srgbClr val="FF0066"/>
                </a:solidFill>
                <a:latin typeface="Times New Roman"/>
                <a:cs typeface="Times New Roman"/>
              </a:rPr>
              <a:t>ge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06270" y="821690"/>
            <a:ext cx="65786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5" dirty="0">
                <a:solidFill>
                  <a:srgbClr val="000066"/>
                </a:solidFill>
                <a:latin typeface="Times New Roman"/>
                <a:cs typeface="Times New Roman"/>
              </a:rPr>
              <a:t>A</a:t>
            </a:r>
            <a:r>
              <a:rPr sz="2800" b="1" spc="10" dirty="0">
                <a:solidFill>
                  <a:srgbClr val="000066"/>
                </a:solidFill>
                <a:latin typeface="Times New Roman"/>
                <a:cs typeface="Times New Roman"/>
              </a:rPr>
              <a:t>n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y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35070" y="0"/>
            <a:ext cx="1084580" cy="1333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100"/>
              </a:lnSpc>
              <a:spcBef>
                <a:spcPts val="100"/>
              </a:spcBef>
            </a:pPr>
            <a:r>
              <a:rPr sz="2000" b="1" i="1" spc="5" dirty="0">
                <a:solidFill>
                  <a:srgbClr val="FF0066"/>
                </a:solidFill>
                <a:latin typeface="Times New Roman"/>
                <a:cs typeface="Times New Roman"/>
              </a:rPr>
              <a:t>S</a:t>
            </a:r>
            <a:r>
              <a:rPr sz="20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u</a:t>
            </a:r>
            <a:r>
              <a:rPr sz="2000" b="1" i="1" spc="5" dirty="0">
                <a:solidFill>
                  <a:srgbClr val="FF0066"/>
                </a:solidFill>
                <a:latin typeface="Times New Roman"/>
                <a:cs typeface="Times New Roman"/>
              </a:rPr>
              <a:t>bg</a:t>
            </a:r>
            <a:r>
              <a:rPr sz="2000" b="1" i="1" spc="-10" dirty="0">
                <a:solidFill>
                  <a:srgbClr val="FF0066"/>
                </a:solidFill>
                <a:latin typeface="Times New Roman"/>
                <a:cs typeface="Times New Roman"/>
              </a:rPr>
              <a:t>l</a:t>
            </a:r>
            <a:r>
              <a:rPr sz="2000" b="1" i="1" spc="5" dirty="0">
                <a:solidFill>
                  <a:srgbClr val="FF0066"/>
                </a:solidFill>
                <a:latin typeface="Times New Roman"/>
                <a:cs typeface="Times New Roman"/>
              </a:rPr>
              <a:t>o</a:t>
            </a:r>
            <a:r>
              <a:rPr sz="2000" b="1" i="1" spc="-10" dirty="0">
                <a:solidFill>
                  <a:srgbClr val="FF0066"/>
                </a:solidFill>
                <a:latin typeface="Times New Roman"/>
                <a:cs typeface="Times New Roman"/>
              </a:rPr>
              <a:t>tti</a:t>
            </a:r>
            <a:r>
              <a:rPr sz="2000" b="1" i="1" dirty="0">
                <a:solidFill>
                  <a:srgbClr val="FF0066"/>
                </a:solidFill>
                <a:latin typeface="Times New Roman"/>
                <a:cs typeface="Times New Roman"/>
              </a:rPr>
              <a:t>c  </a:t>
            </a:r>
            <a:r>
              <a:rPr sz="20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laryngitis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1-4</a:t>
            </a:r>
            <a:r>
              <a:rPr sz="2800" b="1" spc="-6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yrs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63870" y="821690"/>
            <a:ext cx="106108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1-8</a:t>
            </a:r>
            <a:r>
              <a:rPr sz="2800" b="1" spc="-8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yrs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392669" y="821690"/>
            <a:ext cx="106108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3-6</a:t>
            </a:r>
            <a:r>
              <a:rPr sz="2800" b="1" spc="-8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yrs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469" y="1557020"/>
            <a:ext cx="87376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i="1" spc="-15" dirty="0">
                <a:solidFill>
                  <a:srgbClr val="FF0066"/>
                </a:solidFill>
                <a:latin typeface="Times New Roman"/>
                <a:cs typeface="Times New Roman"/>
              </a:rPr>
              <a:t>O</a:t>
            </a:r>
            <a:r>
              <a:rPr sz="2800" b="1" i="1" spc="10" dirty="0">
                <a:solidFill>
                  <a:srgbClr val="FF0066"/>
                </a:solidFill>
                <a:latin typeface="Times New Roman"/>
                <a:cs typeface="Times New Roman"/>
              </a:rPr>
              <a:t>n</a:t>
            </a:r>
            <a:r>
              <a:rPr sz="28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s</a:t>
            </a:r>
            <a:r>
              <a:rPr sz="2800" b="1" i="1" spc="-15" dirty="0">
                <a:solidFill>
                  <a:srgbClr val="FF0066"/>
                </a:solidFill>
                <a:latin typeface="Times New Roman"/>
                <a:cs typeface="Times New Roman"/>
              </a:rPr>
              <a:t>e</a:t>
            </a:r>
            <a:r>
              <a:rPr sz="2800" b="1" i="1" dirty="0">
                <a:solidFill>
                  <a:srgbClr val="FF0066"/>
                </a:solidFill>
                <a:latin typeface="Times New Roman"/>
                <a:cs typeface="Times New Roman"/>
              </a:rPr>
              <a:t>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06270" y="1557020"/>
            <a:ext cx="121221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gradu</a:t>
            </a:r>
            <a:r>
              <a:rPr sz="28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a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l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735070" y="1557020"/>
            <a:ext cx="855344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5" dirty="0">
                <a:solidFill>
                  <a:srgbClr val="000066"/>
                </a:solidFill>
                <a:latin typeface="Times New Roman"/>
                <a:cs typeface="Times New Roman"/>
              </a:rPr>
              <a:t>r</a:t>
            </a:r>
            <a:r>
              <a:rPr sz="28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a</a:t>
            </a: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p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id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63870" y="1557020"/>
            <a:ext cx="121221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gradu</a:t>
            </a:r>
            <a:r>
              <a:rPr sz="28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a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l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392669" y="1557020"/>
            <a:ext cx="95440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5" dirty="0">
                <a:solidFill>
                  <a:srgbClr val="000066"/>
                </a:solidFill>
                <a:latin typeface="Times New Roman"/>
                <a:cs typeface="Times New Roman"/>
              </a:rPr>
              <a:t>R</a:t>
            </a:r>
            <a:r>
              <a:rPr sz="28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a</a:t>
            </a: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p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id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7469" y="2291079"/>
            <a:ext cx="12509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Etiology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906270" y="2291079"/>
            <a:ext cx="79565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vi</a:t>
            </a: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rus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735070" y="2291079"/>
            <a:ext cx="108140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Viral</a:t>
            </a:r>
            <a:r>
              <a:rPr sz="2800" b="1" spc="-8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?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563870" y="2291079"/>
            <a:ext cx="136715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bac</a:t>
            </a:r>
            <a:r>
              <a:rPr sz="28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t</a:t>
            </a:r>
            <a:r>
              <a:rPr sz="2800" b="1" spc="-15" dirty="0">
                <a:solidFill>
                  <a:srgbClr val="000066"/>
                </a:solidFill>
                <a:latin typeface="Times New Roman"/>
                <a:cs typeface="Times New Roman"/>
              </a:rPr>
              <a:t>e</a:t>
            </a: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r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ial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392669" y="2291079"/>
            <a:ext cx="136715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bac</a:t>
            </a:r>
            <a:r>
              <a:rPr sz="28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t</a:t>
            </a:r>
            <a:r>
              <a:rPr sz="2800" b="1" spc="-15" dirty="0">
                <a:solidFill>
                  <a:srgbClr val="000066"/>
                </a:solidFill>
                <a:latin typeface="Times New Roman"/>
                <a:cs typeface="Times New Roman"/>
              </a:rPr>
              <a:t>e</a:t>
            </a: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r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ial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7469" y="3032759"/>
            <a:ext cx="15525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solidFill>
                  <a:srgbClr val="FF0066"/>
                </a:solidFill>
                <a:latin typeface="Times New Roman"/>
                <a:cs typeface="Times New Roman"/>
              </a:rPr>
              <a:t>te</a:t>
            </a:r>
            <a:r>
              <a:rPr sz="2400" b="1" i="1" spc="10" dirty="0">
                <a:solidFill>
                  <a:srgbClr val="FF0066"/>
                </a:solidFill>
                <a:latin typeface="Times New Roman"/>
                <a:cs typeface="Times New Roman"/>
              </a:rPr>
              <a:t>m</a:t>
            </a:r>
            <a:r>
              <a:rPr sz="2400" b="1" i="1" dirty="0">
                <a:solidFill>
                  <a:srgbClr val="FF0066"/>
                </a:solidFill>
                <a:latin typeface="Times New Roman"/>
                <a:cs typeface="Times New Roman"/>
              </a:rPr>
              <a:t>perat</a:t>
            </a:r>
            <a:r>
              <a:rPr sz="2400" b="1" i="1" spc="-10" dirty="0">
                <a:solidFill>
                  <a:srgbClr val="FF0066"/>
                </a:solidFill>
                <a:latin typeface="Times New Roman"/>
                <a:cs typeface="Times New Roman"/>
              </a:rPr>
              <a:t>u</a:t>
            </a:r>
            <a:r>
              <a:rPr sz="2400" b="1" i="1" dirty="0">
                <a:solidFill>
                  <a:srgbClr val="FF0066"/>
                </a:solidFill>
                <a:latin typeface="Times New Roman"/>
                <a:cs typeface="Times New Roman"/>
              </a:rPr>
              <a:t>re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906270" y="3027679"/>
            <a:ext cx="5842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&lt;</a:t>
            </a:r>
            <a:r>
              <a:rPr sz="28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3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9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735070" y="3027679"/>
            <a:ext cx="5842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&lt;</a:t>
            </a:r>
            <a:r>
              <a:rPr sz="28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3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8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563870" y="3027679"/>
            <a:ext cx="5842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&lt;</a:t>
            </a:r>
            <a:r>
              <a:rPr sz="28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3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8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392669" y="3027679"/>
            <a:ext cx="5842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&gt;</a:t>
            </a:r>
            <a:r>
              <a:rPr sz="28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3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9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7469" y="3763009"/>
            <a:ext cx="85280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i="1" spc="-20" dirty="0">
                <a:solidFill>
                  <a:srgbClr val="FF0066"/>
                </a:solidFill>
                <a:latin typeface="Times New Roman"/>
                <a:cs typeface="Times New Roman"/>
              </a:rPr>
              <a:t>V</a:t>
            </a:r>
            <a:r>
              <a:rPr sz="2800" b="1" i="1" dirty="0">
                <a:solidFill>
                  <a:srgbClr val="FF0066"/>
                </a:solidFill>
                <a:latin typeface="Times New Roman"/>
                <a:cs typeface="Times New Roman"/>
              </a:rPr>
              <a:t>oi</a:t>
            </a:r>
            <a:r>
              <a:rPr sz="28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ce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906270" y="3763009"/>
            <a:ext cx="103251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ho</a:t>
            </a:r>
            <a:r>
              <a:rPr sz="28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a</a:t>
            </a:r>
            <a:r>
              <a:rPr sz="2800" b="1" spc="-15" dirty="0">
                <a:solidFill>
                  <a:srgbClr val="000066"/>
                </a:solidFill>
                <a:latin typeface="Times New Roman"/>
                <a:cs typeface="Times New Roman"/>
              </a:rPr>
              <a:t>r</a:t>
            </a: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se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735070" y="3763009"/>
            <a:ext cx="89471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harsh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563870" y="3763009"/>
            <a:ext cx="103251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ho</a:t>
            </a:r>
            <a:r>
              <a:rPr sz="28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a</a:t>
            </a:r>
            <a:r>
              <a:rPr sz="2800" b="1" spc="-15" dirty="0">
                <a:solidFill>
                  <a:srgbClr val="000066"/>
                </a:solidFill>
                <a:latin typeface="Times New Roman"/>
                <a:cs typeface="Times New Roman"/>
              </a:rPr>
              <a:t>r</a:t>
            </a: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se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392669" y="3763009"/>
            <a:ext cx="119062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5" dirty="0">
                <a:solidFill>
                  <a:srgbClr val="000066"/>
                </a:solidFill>
                <a:latin typeface="Times New Roman"/>
                <a:cs typeface="Times New Roman"/>
              </a:rPr>
              <a:t>N</a:t>
            </a:r>
            <a:r>
              <a:rPr sz="28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o</a:t>
            </a: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r</a:t>
            </a:r>
            <a:r>
              <a:rPr sz="28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m</a:t>
            </a:r>
            <a:r>
              <a:rPr sz="28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a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l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7469" y="4497070"/>
            <a:ext cx="115189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i="1" spc="-15" dirty="0">
                <a:solidFill>
                  <a:srgbClr val="FF0066"/>
                </a:solidFill>
                <a:latin typeface="Times New Roman"/>
                <a:cs typeface="Times New Roman"/>
              </a:rPr>
              <a:t>P</a:t>
            </a:r>
            <a:r>
              <a:rPr sz="2800" b="1" i="1" spc="5" dirty="0">
                <a:solidFill>
                  <a:srgbClr val="FF0066"/>
                </a:solidFill>
                <a:latin typeface="Times New Roman"/>
                <a:cs typeface="Times New Roman"/>
              </a:rPr>
              <a:t>o</a:t>
            </a:r>
            <a:r>
              <a:rPr sz="28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s</a:t>
            </a:r>
            <a:r>
              <a:rPr sz="2800" b="1" i="1" dirty="0">
                <a:solidFill>
                  <a:srgbClr val="FF0066"/>
                </a:solidFill>
                <a:latin typeface="Times New Roman"/>
                <a:cs typeface="Times New Roman"/>
              </a:rPr>
              <a:t>t</a:t>
            </a:r>
            <a:r>
              <a:rPr sz="28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ure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563870" y="4497070"/>
            <a:ext cx="7753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l</a:t>
            </a:r>
            <a:r>
              <a:rPr sz="2800" b="1" spc="-15" dirty="0">
                <a:solidFill>
                  <a:srgbClr val="000066"/>
                </a:solidFill>
                <a:latin typeface="Times New Roman"/>
                <a:cs typeface="Times New Roman"/>
              </a:rPr>
              <a:t>y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i</a:t>
            </a: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ng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392669" y="4497070"/>
            <a:ext cx="103378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S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i</a:t>
            </a:r>
            <a:r>
              <a:rPr sz="28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t</a:t>
            </a: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t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i</a:t>
            </a: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ng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7469" y="5444490"/>
            <a:ext cx="142748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i="1" dirty="0">
                <a:solidFill>
                  <a:srgbClr val="FF0066"/>
                </a:solidFill>
                <a:latin typeface="Times New Roman"/>
                <a:cs typeface="Times New Roman"/>
              </a:rPr>
              <a:t>t</a:t>
            </a:r>
            <a:r>
              <a:rPr sz="28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rea</a:t>
            </a:r>
            <a:r>
              <a:rPr sz="2800" b="1" i="1" dirty="0">
                <a:solidFill>
                  <a:srgbClr val="FF0066"/>
                </a:solidFill>
                <a:latin typeface="Times New Roman"/>
                <a:cs typeface="Times New Roman"/>
              </a:rPr>
              <a:t>tm</a:t>
            </a:r>
            <a:r>
              <a:rPr sz="28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ent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906270" y="4497070"/>
            <a:ext cx="3474720" cy="139954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22605">
              <a:lnSpc>
                <a:spcPts val="3100"/>
              </a:lnSpc>
              <a:spcBef>
                <a:spcPts val="420"/>
              </a:spcBef>
              <a:tabLst>
                <a:tab pos="1840864" algn="l"/>
              </a:tabLst>
            </a:pP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Ind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i</a:t>
            </a:r>
            <a:r>
              <a:rPr sz="28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f</a:t>
            </a: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fer</a:t>
            </a:r>
            <a:r>
              <a:rPr sz="2800" b="1" spc="-15" dirty="0">
                <a:solidFill>
                  <a:srgbClr val="000066"/>
                </a:solidFill>
                <a:latin typeface="Times New Roman"/>
                <a:cs typeface="Times New Roman"/>
              </a:rPr>
              <a:t>e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n	</a:t>
            </a:r>
            <a:r>
              <a:rPr sz="2800" b="1" spc="-15" dirty="0">
                <a:solidFill>
                  <a:srgbClr val="000066"/>
                </a:solidFill>
                <a:latin typeface="Times New Roman"/>
                <a:cs typeface="Times New Roman"/>
              </a:rPr>
              <a:t>r</a:t>
            </a: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es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tl</a:t>
            </a: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ess  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t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40"/>
              </a:spcBef>
              <a:tabLst>
                <a:tab pos="1840864" algn="l"/>
              </a:tabLst>
            </a:pP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supportive	supportive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7469" y="6178550"/>
            <a:ext cx="40589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40864" algn="l"/>
                <a:tab pos="3669665" algn="l"/>
              </a:tabLst>
            </a:pPr>
            <a:r>
              <a:rPr sz="2800" b="1" i="1" dirty="0">
                <a:solidFill>
                  <a:srgbClr val="FF0066"/>
                </a:solidFill>
                <a:latin typeface="Times New Roman"/>
                <a:cs typeface="Times New Roman"/>
              </a:rPr>
              <a:t>m</a:t>
            </a:r>
            <a:r>
              <a:rPr sz="2800" b="1" i="1" spc="5" dirty="0">
                <a:solidFill>
                  <a:srgbClr val="FF0066"/>
                </a:solidFill>
                <a:latin typeface="Times New Roman"/>
                <a:cs typeface="Times New Roman"/>
              </a:rPr>
              <a:t>o</a:t>
            </a:r>
            <a:r>
              <a:rPr sz="28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n</a:t>
            </a:r>
            <a:r>
              <a:rPr sz="2800" b="1" i="1" dirty="0">
                <a:solidFill>
                  <a:srgbClr val="FF0066"/>
                </a:solidFill>
                <a:latin typeface="Times New Roman"/>
                <a:cs typeface="Times New Roman"/>
              </a:rPr>
              <a:t>itori</a:t>
            </a:r>
            <a:r>
              <a:rPr sz="2800" b="1" i="1" spc="-5" dirty="0">
                <a:solidFill>
                  <a:srgbClr val="FF0066"/>
                </a:solidFill>
                <a:latin typeface="Times New Roman"/>
                <a:cs typeface="Times New Roman"/>
              </a:rPr>
              <a:t>n</a:t>
            </a:r>
            <a:r>
              <a:rPr sz="2800" b="1" i="1" dirty="0">
                <a:solidFill>
                  <a:srgbClr val="FF0066"/>
                </a:solidFill>
                <a:latin typeface="Times New Roman"/>
                <a:cs typeface="Times New Roman"/>
              </a:rPr>
              <a:t>g	</a:t>
            </a: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n</a:t>
            </a:r>
            <a:r>
              <a:rPr sz="2800" b="1" dirty="0">
                <a:solidFill>
                  <a:srgbClr val="000066"/>
                </a:solidFill>
                <a:latin typeface="Times New Roman"/>
                <a:cs typeface="Times New Roman"/>
              </a:rPr>
              <a:t>o	</a:t>
            </a:r>
            <a:r>
              <a:rPr sz="28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no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563870" y="5455920"/>
            <a:ext cx="1578610" cy="117475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 marR="5080">
              <a:lnSpc>
                <a:spcPts val="2220"/>
              </a:lnSpc>
              <a:spcBef>
                <a:spcPts val="325"/>
              </a:spcBef>
            </a:pPr>
            <a:r>
              <a:rPr sz="2000" b="1" dirty="0">
                <a:solidFill>
                  <a:srgbClr val="000066"/>
                </a:solidFill>
                <a:latin typeface="Times New Roman"/>
                <a:cs typeface="Times New Roman"/>
              </a:rPr>
              <a:t>A</a:t>
            </a:r>
            <a:r>
              <a:rPr sz="20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n</a:t>
            </a:r>
            <a:r>
              <a:rPr sz="2000" b="1" dirty="0">
                <a:solidFill>
                  <a:srgbClr val="000066"/>
                </a:solidFill>
                <a:latin typeface="Times New Roman"/>
                <a:cs typeface="Times New Roman"/>
              </a:rPr>
              <a:t>t</a:t>
            </a:r>
            <a:r>
              <a:rPr sz="20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i</a:t>
            </a:r>
            <a:r>
              <a:rPr sz="20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b</a:t>
            </a:r>
            <a:r>
              <a:rPr sz="20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i</a:t>
            </a:r>
            <a:r>
              <a:rPr sz="20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o</a:t>
            </a:r>
            <a:r>
              <a:rPr sz="2000" b="1" dirty="0">
                <a:solidFill>
                  <a:srgbClr val="000066"/>
                </a:solidFill>
                <a:latin typeface="Times New Roman"/>
                <a:cs typeface="Times New Roman"/>
              </a:rPr>
              <a:t>t</a:t>
            </a:r>
            <a:r>
              <a:rPr sz="20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i</a:t>
            </a:r>
            <a:r>
              <a:rPr sz="2000" b="1" dirty="0">
                <a:solidFill>
                  <a:srgbClr val="000066"/>
                </a:solidFill>
                <a:latin typeface="Times New Roman"/>
                <a:cs typeface="Times New Roman"/>
              </a:rPr>
              <a:t>c</a:t>
            </a:r>
            <a:r>
              <a:rPr sz="20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s/</a:t>
            </a:r>
            <a:r>
              <a:rPr sz="20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i</a:t>
            </a:r>
            <a:r>
              <a:rPr sz="20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n</a:t>
            </a:r>
            <a:r>
              <a:rPr sz="2000" b="1" dirty="0">
                <a:solidFill>
                  <a:srgbClr val="000066"/>
                </a:solidFill>
                <a:latin typeface="Times New Roman"/>
                <a:cs typeface="Times New Roman"/>
              </a:rPr>
              <a:t>t  ubation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25"/>
              </a:spcBef>
            </a:pPr>
            <a:r>
              <a:rPr sz="28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yes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392669" y="5455920"/>
            <a:ext cx="1578610" cy="117475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 marR="5080">
              <a:lnSpc>
                <a:spcPts val="2220"/>
              </a:lnSpc>
              <a:spcBef>
                <a:spcPts val="325"/>
              </a:spcBef>
            </a:pPr>
            <a:r>
              <a:rPr sz="2000" b="1" dirty="0">
                <a:solidFill>
                  <a:srgbClr val="000066"/>
                </a:solidFill>
                <a:latin typeface="Times New Roman"/>
                <a:cs typeface="Times New Roman"/>
              </a:rPr>
              <a:t>A</a:t>
            </a:r>
            <a:r>
              <a:rPr sz="20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n</a:t>
            </a:r>
            <a:r>
              <a:rPr sz="2000" b="1" dirty="0">
                <a:solidFill>
                  <a:srgbClr val="000066"/>
                </a:solidFill>
                <a:latin typeface="Times New Roman"/>
                <a:cs typeface="Times New Roman"/>
              </a:rPr>
              <a:t>t</a:t>
            </a:r>
            <a:r>
              <a:rPr sz="20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i</a:t>
            </a:r>
            <a:r>
              <a:rPr sz="20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b</a:t>
            </a:r>
            <a:r>
              <a:rPr sz="20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i</a:t>
            </a:r>
            <a:r>
              <a:rPr sz="20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o</a:t>
            </a:r>
            <a:r>
              <a:rPr sz="2000" b="1" dirty="0">
                <a:solidFill>
                  <a:srgbClr val="000066"/>
                </a:solidFill>
                <a:latin typeface="Times New Roman"/>
                <a:cs typeface="Times New Roman"/>
              </a:rPr>
              <a:t>t</a:t>
            </a:r>
            <a:r>
              <a:rPr sz="20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i</a:t>
            </a:r>
            <a:r>
              <a:rPr sz="2000" b="1" dirty="0">
                <a:solidFill>
                  <a:srgbClr val="000066"/>
                </a:solidFill>
                <a:latin typeface="Times New Roman"/>
                <a:cs typeface="Times New Roman"/>
              </a:rPr>
              <a:t>c</a:t>
            </a:r>
            <a:r>
              <a:rPr sz="20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s/</a:t>
            </a:r>
            <a:r>
              <a:rPr sz="20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i</a:t>
            </a:r>
            <a:r>
              <a:rPr sz="20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n</a:t>
            </a:r>
            <a:r>
              <a:rPr sz="2000" b="1" dirty="0">
                <a:solidFill>
                  <a:srgbClr val="000066"/>
                </a:solidFill>
                <a:latin typeface="Times New Roman"/>
                <a:cs typeface="Times New Roman"/>
              </a:rPr>
              <a:t>t  ubation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25"/>
              </a:spcBef>
            </a:pPr>
            <a:r>
              <a:rPr sz="2800" b="1" spc="-10" dirty="0">
                <a:solidFill>
                  <a:srgbClr val="000066"/>
                </a:solidFill>
                <a:latin typeface="Times New Roman"/>
                <a:cs typeface="Times New Roman"/>
              </a:rPr>
              <a:t>yes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5200" y="920772"/>
            <a:ext cx="7211059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ACUTE </a:t>
            </a:r>
            <a:r>
              <a:rPr spc="-5" dirty="0"/>
              <a:t>LARYNGITIS</a:t>
            </a:r>
            <a:r>
              <a:rPr spc="-50" dirty="0"/>
              <a:t> 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763269" y="1939290"/>
            <a:ext cx="7067550" cy="4556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90805" indent="-342900">
              <a:lnSpc>
                <a:spcPct val="100000"/>
              </a:lnSpc>
              <a:spcBef>
                <a:spcPts val="1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AETIOLOGY: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Secondary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to inflammation of 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nose, throat,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paranasal</a:t>
            </a:r>
            <a:r>
              <a:rPr sz="2800" b="1" i="1" spc="-4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sinuses</a:t>
            </a:r>
            <a:endParaRPr sz="2800" dirty="0">
              <a:latin typeface="+mj-lt"/>
              <a:cs typeface="Times New Roman"/>
            </a:endParaRPr>
          </a:p>
          <a:p>
            <a:pPr marL="354965" marR="5080" indent="-342900">
              <a:lnSpc>
                <a:spcPct val="99600"/>
              </a:lnSpc>
              <a:spcBef>
                <a:spcPts val="61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Air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born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infection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by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adenovirus, </a:t>
            </a:r>
            <a:r>
              <a:rPr sz="2800" b="1" i="1" spc="135" dirty="0">
                <a:solidFill>
                  <a:srgbClr val="000066"/>
                </a:solidFill>
                <a:latin typeface="+mj-lt"/>
                <a:cs typeface="Times New Roman"/>
              </a:rPr>
              <a:t>influenza</a:t>
            </a:r>
            <a:r>
              <a:rPr sz="2900" spc="135" dirty="0">
                <a:solidFill>
                  <a:srgbClr val="000066"/>
                </a:solidFill>
                <a:latin typeface="+mj-lt"/>
                <a:cs typeface="Symbol"/>
              </a:rPr>
              <a:t></a:t>
            </a:r>
            <a:r>
              <a:rPr sz="2900" spc="13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leads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to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secondary bacterial infection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by  damaging</a:t>
            </a:r>
            <a:r>
              <a:rPr sz="28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mucosa</a:t>
            </a:r>
            <a:endParaRPr sz="2800" dirty="0">
              <a:latin typeface="+mj-lt"/>
              <a:cs typeface="Times New Roman"/>
            </a:endParaRPr>
          </a:p>
          <a:p>
            <a:pPr marL="354965" marR="873760" indent="-342900" algn="just">
              <a:lnSpc>
                <a:spcPct val="100000"/>
              </a:lnSpc>
              <a:spcBef>
                <a:spcPts val="700"/>
              </a:spcBef>
              <a:buFont typeface="Times New Roman"/>
              <a:buChar char="•"/>
              <a:tabLst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Most common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organisms are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moraxella  catarrhalis, streptococcus pneumoniae,  haemophilus</a:t>
            </a:r>
            <a:r>
              <a:rPr sz="28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influenzae</a:t>
            </a:r>
            <a:endParaRPr sz="2800" dirty="0">
              <a:latin typeface="+mj-lt"/>
              <a:cs typeface="Times New Roman"/>
            </a:endParaRPr>
          </a:p>
          <a:p>
            <a:pPr marL="354965" marR="160655" indent="-342900" algn="just">
              <a:lnSpc>
                <a:spcPct val="100000"/>
              </a:lnSpc>
              <a:spcBef>
                <a:spcPts val="690"/>
              </a:spcBef>
              <a:buFont typeface="Times New Roman"/>
              <a:buChar char="•"/>
              <a:tabLst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Unfavorable climate, physical, psychological  strain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are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predisposing</a:t>
            </a:r>
            <a:r>
              <a:rPr sz="2800" b="1" i="1" spc="-2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factors</a:t>
            </a:r>
            <a:endParaRPr sz="28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9339" y="833120"/>
            <a:ext cx="6998334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5" dirty="0"/>
              <a:t>OEDEMA OF THE</a:t>
            </a:r>
            <a:r>
              <a:rPr sz="4400" spc="-40" dirty="0"/>
              <a:t> </a:t>
            </a:r>
            <a:r>
              <a:rPr sz="4400" spc="-5" dirty="0"/>
              <a:t>LARYNX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63269" y="2015490"/>
            <a:ext cx="7011034" cy="3051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99900"/>
              </a:lnSpc>
              <a:spcBef>
                <a:spcPts val="1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Oedema of mucosa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can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accompany any 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inflammatory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reaction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therefore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not a 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specific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disease but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rather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</a:t>
            </a:r>
            <a:r>
              <a:rPr sz="3200" b="1" i="1" spc="1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sign</a:t>
            </a:r>
            <a:endParaRPr sz="3200" dirty="0">
              <a:latin typeface="+mj-lt"/>
              <a:cs typeface="Times New Roman"/>
            </a:endParaRPr>
          </a:p>
          <a:p>
            <a:pPr marL="354965" marR="497840" indent="-342900" algn="just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5600" algn="l"/>
              </a:tabLst>
            </a:pP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Solitary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reaction to different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types of 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stimuli like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exogenous or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unknown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/  trauma,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infection,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tobacco,</a:t>
            </a:r>
            <a:r>
              <a:rPr sz="3200" b="1" i="1" spc="-5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radiation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10639" y="254000"/>
            <a:ext cx="652081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78660" marR="5080" indent="-196596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OEDEMA </a:t>
            </a:r>
            <a:r>
              <a:rPr spc="-5" dirty="0"/>
              <a:t>OF THE</a:t>
            </a:r>
            <a:r>
              <a:rPr spc="-85" dirty="0"/>
              <a:t> </a:t>
            </a:r>
            <a:r>
              <a:rPr spc="-5" dirty="0"/>
              <a:t>LARYNX-  </a:t>
            </a:r>
            <a:r>
              <a:rPr i="1" spc="-10" dirty="0"/>
              <a:t>ETIOLOGY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1625600"/>
            <a:ext cx="7388225" cy="516636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354330" marR="5080" indent="-341630">
              <a:lnSpc>
                <a:spcPct val="79800"/>
              </a:lnSpc>
              <a:spcBef>
                <a:spcPts val="775"/>
              </a:spcBef>
              <a:buFont typeface="Times New Roman"/>
              <a:buChar char="•"/>
              <a:tabLst>
                <a:tab pos="353695" algn="l"/>
                <a:tab pos="354330" algn="l"/>
              </a:tabLst>
            </a:pPr>
            <a:r>
              <a:rPr sz="2800" b="1" i="1" u="heavy" spc="-5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Infection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: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acute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epiglottitis, croup, tuberculosis,  syphilis</a:t>
            </a:r>
            <a:endParaRPr sz="2800" dirty="0">
              <a:latin typeface="+mj-lt"/>
              <a:cs typeface="Times New Roman"/>
            </a:endParaRPr>
          </a:p>
          <a:p>
            <a:pPr marL="354330" marR="48260" indent="-341630">
              <a:lnSpc>
                <a:spcPct val="79800"/>
              </a:lnSpc>
              <a:spcBef>
                <a:spcPts val="710"/>
              </a:spcBef>
              <a:buFont typeface="Times New Roman"/>
              <a:buChar char="•"/>
              <a:tabLst>
                <a:tab pos="353695" algn="l"/>
                <a:tab pos="354330" algn="l"/>
              </a:tabLst>
            </a:pPr>
            <a:r>
              <a:rPr sz="2800" b="1" i="1" u="heavy" spc="-5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From neighboring structures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: quinsy, retro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and 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parapharyngeal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abscess,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Ludwig's</a:t>
            </a:r>
            <a:r>
              <a:rPr sz="2800" b="1" i="1" spc="-3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angina</a:t>
            </a:r>
            <a:endParaRPr sz="2800" dirty="0">
              <a:latin typeface="+mj-lt"/>
              <a:cs typeface="Times New Roman"/>
            </a:endParaRPr>
          </a:p>
          <a:p>
            <a:pPr marL="354330" marR="245110" indent="-341630">
              <a:lnSpc>
                <a:spcPct val="79900"/>
              </a:lnSpc>
              <a:spcBef>
                <a:spcPts val="705"/>
              </a:spcBef>
              <a:buFont typeface="Times New Roman"/>
              <a:buChar char="•"/>
              <a:tabLst>
                <a:tab pos="353695" algn="l"/>
                <a:tab pos="354330" algn="l"/>
              </a:tabLst>
            </a:pPr>
            <a:r>
              <a:rPr sz="2800" b="1" i="1" u="heavy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Trauma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: tongue,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larynx,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floor of mouth</a:t>
            </a:r>
            <a:r>
              <a:rPr sz="2800" b="1" i="1" spc="-9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burns  (physical, chemical), Foreign bodies,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post 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endoscopy</a:t>
            </a:r>
            <a:endParaRPr sz="2800" dirty="0">
              <a:latin typeface="+mj-lt"/>
              <a:cs typeface="Times New Roman"/>
            </a:endParaRPr>
          </a:p>
          <a:p>
            <a:pPr marL="354330" indent="-341630"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  <a:tabLst>
                <a:tab pos="353695" algn="l"/>
                <a:tab pos="354330" algn="l"/>
              </a:tabLst>
            </a:pPr>
            <a:r>
              <a:rPr sz="2800" b="1" i="1" u="heavy" spc="-5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Neoplasms: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larynx,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tongue,</a:t>
            </a:r>
            <a:r>
              <a:rPr sz="2800" b="1" i="1" spc="-1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pharynx</a:t>
            </a:r>
            <a:endParaRPr sz="2800" dirty="0">
              <a:latin typeface="+mj-lt"/>
              <a:cs typeface="Times New Roman"/>
            </a:endParaRPr>
          </a:p>
          <a:p>
            <a:pPr marL="354330" indent="-341630"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  <a:tabLst>
                <a:tab pos="353695" algn="l"/>
                <a:tab pos="354330" algn="l"/>
              </a:tabLst>
            </a:pPr>
            <a:r>
              <a:rPr sz="2800" b="1" i="1" u="heavy" spc="-5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Allergy</a:t>
            </a:r>
            <a:endParaRPr sz="2800" dirty="0">
              <a:latin typeface="+mj-lt"/>
              <a:cs typeface="Times New Roman"/>
            </a:endParaRPr>
          </a:p>
          <a:p>
            <a:pPr marL="354330" indent="-341630"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  <a:tabLst>
                <a:tab pos="353695" algn="l"/>
                <a:tab pos="354330" algn="l"/>
              </a:tabLst>
            </a:pPr>
            <a:r>
              <a:rPr sz="2800" b="1" i="1" u="heavy" spc="-5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Angioneurotic</a:t>
            </a:r>
            <a:r>
              <a:rPr sz="2800" b="1" i="1" u="heavy" spc="-10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 </a:t>
            </a:r>
            <a:r>
              <a:rPr sz="2800" b="1" i="1" u="heavy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oedema</a:t>
            </a:r>
            <a:endParaRPr sz="2800" dirty="0">
              <a:latin typeface="+mj-lt"/>
              <a:cs typeface="Times New Roman"/>
            </a:endParaRPr>
          </a:p>
          <a:p>
            <a:pPr marL="354330" indent="-341630"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  <a:tabLst>
                <a:tab pos="353695" algn="l"/>
                <a:tab pos="354330" algn="l"/>
              </a:tabLst>
            </a:pPr>
            <a:r>
              <a:rPr sz="2800" b="1" i="1" u="heavy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Radiation</a:t>
            </a:r>
            <a:endParaRPr sz="2800" dirty="0">
              <a:latin typeface="+mj-lt"/>
              <a:cs typeface="Times New Roman"/>
            </a:endParaRPr>
          </a:p>
          <a:p>
            <a:pPr marL="354330" marR="527685" indent="-341630">
              <a:lnSpc>
                <a:spcPct val="79800"/>
              </a:lnSpc>
              <a:spcBef>
                <a:spcPts val="710"/>
              </a:spcBef>
              <a:buFont typeface="Times New Roman"/>
              <a:buChar char="•"/>
              <a:tabLst>
                <a:tab pos="353695" algn="l"/>
                <a:tab pos="354330" algn="l"/>
              </a:tabLst>
            </a:pPr>
            <a:r>
              <a:rPr sz="2800" b="1" i="1" u="heavy" spc="-5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Systemic diseases: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 nephritis, cardiac failure,  myxedema</a:t>
            </a:r>
            <a:endParaRPr sz="28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1039" y="833120"/>
            <a:ext cx="519684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5" dirty="0"/>
              <a:t>REINKE’S</a:t>
            </a:r>
            <a:r>
              <a:rPr sz="4400" spc="-60" dirty="0"/>
              <a:t> </a:t>
            </a:r>
            <a:r>
              <a:rPr sz="4400" spc="-5" dirty="0"/>
              <a:t>OEDEMA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63269" y="2371090"/>
            <a:ext cx="7097395" cy="217805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900"/>
              </a:spcBef>
              <a:buFont typeface="Times New Roman"/>
              <a:buChar char="•"/>
              <a:tabLst>
                <a:tab pos="355600" algn="l"/>
              </a:tabLst>
            </a:pP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Named after German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 anatomist</a:t>
            </a:r>
            <a:endParaRPr sz="3200" dirty="0">
              <a:latin typeface="+mj-lt"/>
              <a:cs typeface="Times New Roman"/>
            </a:endParaRPr>
          </a:p>
          <a:p>
            <a:pPr marL="354965" marR="5080" indent="-342900" algn="just">
              <a:lnSpc>
                <a:spcPct val="99900"/>
              </a:lnSpc>
              <a:spcBef>
                <a:spcPts val="800"/>
              </a:spcBef>
              <a:buFont typeface="Times New Roman"/>
              <a:buChar char="•"/>
              <a:tabLst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Reinke’s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space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bound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between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superior 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and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inferior arcuate lines which is filled  </a:t>
            </a: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with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loose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areolar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tissue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4839" y="375920"/>
            <a:ext cx="519747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60980" algn="l"/>
              </a:tabLst>
            </a:pPr>
            <a:r>
              <a:rPr sz="4400" dirty="0"/>
              <a:t>RE</a:t>
            </a:r>
            <a:r>
              <a:rPr sz="4400" spc="-5" dirty="0"/>
              <a:t>I</a:t>
            </a:r>
            <a:r>
              <a:rPr sz="4400" spc="5" dirty="0"/>
              <a:t>N</a:t>
            </a:r>
            <a:r>
              <a:rPr sz="4400" spc="-5" dirty="0"/>
              <a:t>K</a:t>
            </a:r>
            <a:r>
              <a:rPr sz="4400" dirty="0"/>
              <a:t>E</a:t>
            </a:r>
            <a:r>
              <a:rPr sz="4400" spc="-5" dirty="0"/>
              <a:t>’</a:t>
            </a:r>
            <a:r>
              <a:rPr sz="4400" dirty="0"/>
              <a:t>S	</a:t>
            </a:r>
            <a:r>
              <a:rPr sz="4400" spc="-5" dirty="0"/>
              <a:t>O</a:t>
            </a:r>
            <a:r>
              <a:rPr sz="4400" dirty="0"/>
              <a:t>E</a:t>
            </a:r>
            <a:r>
              <a:rPr sz="4400" spc="-5" dirty="0"/>
              <a:t>D</a:t>
            </a:r>
            <a:r>
              <a:rPr sz="4400" dirty="0"/>
              <a:t>E</a:t>
            </a:r>
            <a:r>
              <a:rPr sz="4400" spc="-5" dirty="0"/>
              <a:t>MA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63269" y="1379219"/>
            <a:ext cx="6605270" cy="5224507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3200" b="1" i="1" u="heavy" spc="-5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Etiology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2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Precisely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not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known</a:t>
            </a:r>
            <a:endParaRPr sz="3200" dirty="0">
              <a:latin typeface="+mj-lt"/>
              <a:cs typeface="Times New Roman"/>
            </a:endParaRPr>
          </a:p>
          <a:p>
            <a:pPr marL="354965" marR="147320" indent="-342900">
              <a:lnSpc>
                <a:spcPts val="3450"/>
              </a:lnSpc>
              <a:spcBef>
                <a:spcPts val="85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Allergy, infection,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local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irritants like 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tobacco</a:t>
            </a:r>
            <a:endParaRPr sz="3200" dirty="0">
              <a:latin typeface="+mj-lt"/>
              <a:cs typeface="Times New Roman"/>
            </a:endParaRPr>
          </a:p>
          <a:p>
            <a:pPr marL="12700" marR="1092835">
              <a:lnSpc>
                <a:spcPts val="4250"/>
              </a:lnSpc>
              <a:spcBef>
                <a:spcPts val="16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Common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 </a:t>
            </a: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men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age 30-60</a:t>
            </a:r>
            <a:r>
              <a:rPr sz="3200" b="1" i="1" spc="-7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yrs </a:t>
            </a:r>
            <a:r>
              <a:rPr sz="3200" b="1" i="1" u="heavy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 </a:t>
            </a:r>
            <a:r>
              <a:rPr sz="3200" b="1" i="1" u="heavy" spc="-5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Clinical</a:t>
            </a:r>
            <a:r>
              <a:rPr sz="3200" b="1" i="1" u="heavy" spc="-15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 </a:t>
            </a:r>
            <a:r>
              <a:rPr sz="3200" b="1" i="1" u="heavy" spc="-5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features</a:t>
            </a:r>
            <a:endParaRPr sz="3200" dirty="0">
              <a:latin typeface="+mj-lt"/>
              <a:cs typeface="Times New Roman"/>
            </a:endParaRPr>
          </a:p>
          <a:p>
            <a:pPr marL="354965" marR="5080" indent="-342900" algn="just">
              <a:lnSpc>
                <a:spcPts val="3450"/>
              </a:lnSpc>
              <a:spcBef>
                <a:spcPts val="650"/>
              </a:spcBef>
              <a:buFont typeface="Times New Roman"/>
              <a:buChar char="•"/>
              <a:tabLst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On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IDL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examination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: vocal cord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red  </a:t>
            </a: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swollen,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slightly translucent,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mucosa 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shows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polypoidal</a:t>
            </a:r>
            <a:r>
              <a:rPr sz="3200" b="1" i="1" spc="-1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changes</a:t>
            </a:r>
            <a:endParaRPr sz="3200" dirty="0">
              <a:latin typeface="+mj-lt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spcBef>
                <a:spcPts val="360"/>
              </a:spcBef>
              <a:buFont typeface="Times New Roman"/>
              <a:buChar char="•"/>
              <a:tabLst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Hoarseness stridor cough</a:t>
            </a: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present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1039" y="833120"/>
            <a:ext cx="519684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5" dirty="0"/>
              <a:t>REINKE’S</a:t>
            </a:r>
            <a:r>
              <a:rPr sz="4400" spc="-60" dirty="0"/>
              <a:t> </a:t>
            </a:r>
            <a:r>
              <a:rPr sz="4400" spc="-5" dirty="0"/>
              <a:t>OEDEMA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1447800" y="1905000"/>
            <a:ext cx="6324600" cy="4419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42490" marR="5080" indent="-8813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REINKE’S</a:t>
            </a:r>
            <a:r>
              <a:rPr spc="-90" dirty="0"/>
              <a:t> </a:t>
            </a:r>
            <a:r>
              <a:rPr spc="-10" dirty="0"/>
              <a:t>OEDEMA-  </a:t>
            </a:r>
            <a:r>
              <a:rPr i="1" spc="-10" dirty="0"/>
              <a:t>TREATMENT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2371090"/>
            <a:ext cx="7464425" cy="276733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Rehabilitation</a:t>
            </a:r>
            <a:endParaRPr sz="3200" dirty="0">
              <a:latin typeface="+mj-lt"/>
              <a:cs typeface="Times New Roman"/>
            </a:endParaRPr>
          </a:p>
          <a:p>
            <a:pPr marL="354965" marR="5080" indent="-342900">
              <a:lnSpc>
                <a:spcPct val="999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Microlaryngeal stripping: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mucosa on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both  sides incised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sagittally not </a:t>
            </a: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up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to anterior 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commissure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Voice rest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and speech</a:t>
            </a: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therapy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9639" y="833120"/>
            <a:ext cx="727710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5" dirty="0"/>
              <a:t>ANGIONEUROTIC</a:t>
            </a:r>
            <a:r>
              <a:rPr sz="4400" spc="-60" dirty="0"/>
              <a:t> </a:t>
            </a:r>
            <a:r>
              <a:rPr sz="4400" spc="-5" dirty="0"/>
              <a:t>OEDEMA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63269" y="2015490"/>
            <a:ext cx="7343775" cy="4229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485900" indent="-342900">
              <a:lnSpc>
                <a:spcPct val="100000"/>
              </a:lnSpc>
              <a:spcBef>
                <a:spcPts val="1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May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be allergic, non allergic</a:t>
            </a:r>
            <a:r>
              <a:rPr sz="3200" b="1" i="1" spc="-5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OR  hereditary and non</a:t>
            </a: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hereditary</a:t>
            </a:r>
            <a:endParaRPr sz="3200" dirty="0">
              <a:latin typeface="+mj-lt"/>
              <a:cs typeface="Times New Roman"/>
            </a:endParaRPr>
          </a:p>
          <a:p>
            <a:pPr marL="354965" marR="514984" indent="-342900">
              <a:lnSpc>
                <a:spcPct val="100000"/>
              </a:lnSpc>
              <a:spcBef>
                <a:spcPts val="7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Recurrent attacks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of local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swelling </a:t>
            </a: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in 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various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parts of </a:t>
            </a: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the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body: face,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larynx, 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limbs,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buttocks</a:t>
            </a:r>
            <a:endParaRPr sz="3200" dirty="0">
              <a:latin typeface="+mj-lt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Death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occurs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because of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the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edema of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the  larynx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Colic, nausea,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vomiting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5839" y="375920"/>
            <a:ext cx="727837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42510" algn="l"/>
              </a:tabLst>
            </a:pPr>
            <a:r>
              <a:rPr sz="4400" dirty="0"/>
              <a:t>A</a:t>
            </a:r>
            <a:r>
              <a:rPr sz="4400" spc="-5" dirty="0"/>
              <a:t>N</a:t>
            </a:r>
            <a:r>
              <a:rPr sz="4400" spc="5" dirty="0"/>
              <a:t>G</a:t>
            </a:r>
            <a:r>
              <a:rPr sz="4400" spc="-5" dirty="0"/>
              <a:t>ION</a:t>
            </a:r>
            <a:r>
              <a:rPr sz="4400" dirty="0"/>
              <a:t>E</a:t>
            </a:r>
            <a:r>
              <a:rPr sz="4400" spc="-5" dirty="0"/>
              <a:t>U</a:t>
            </a:r>
            <a:r>
              <a:rPr sz="4400" dirty="0"/>
              <a:t>R</a:t>
            </a:r>
            <a:r>
              <a:rPr sz="4400" spc="-5" dirty="0"/>
              <a:t>OT</a:t>
            </a:r>
            <a:r>
              <a:rPr sz="4400" dirty="0"/>
              <a:t>IC	</a:t>
            </a:r>
            <a:r>
              <a:rPr sz="4400" spc="-5" dirty="0"/>
              <a:t>O</a:t>
            </a:r>
            <a:r>
              <a:rPr sz="4400" dirty="0"/>
              <a:t>E</a:t>
            </a:r>
            <a:r>
              <a:rPr sz="4400" spc="-5" dirty="0"/>
              <a:t>D</a:t>
            </a:r>
            <a:r>
              <a:rPr sz="4400" dirty="0"/>
              <a:t>E</a:t>
            </a:r>
            <a:r>
              <a:rPr sz="4400" spc="-5" dirty="0"/>
              <a:t>MA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839469" y="1508759"/>
            <a:ext cx="7583805" cy="5255798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marR="1226185" indent="-342900">
              <a:lnSpc>
                <a:spcPct val="90000"/>
              </a:lnSpc>
              <a:spcBef>
                <a:spcPts val="48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u="heavy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Allergic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: food, medicines,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inhaled  allergens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(ACE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inhibitors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used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  treatment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of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essential</a:t>
            </a:r>
            <a:r>
              <a:rPr sz="3200" b="1" i="1" spc="-4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hypertension)</a:t>
            </a:r>
            <a:endParaRPr sz="3200" dirty="0">
              <a:latin typeface="+mj-lt"/>
              <a:cs typeface="Times New Roman"/>
            </a:endParaRPr>
          </a:p>
          <a:p>
            <a:pPr marL="355600" marR="922655" indent="-342900">
              <a:lnSpc>
                <a:spcPts val="3450"/>
              </a:lnSpc>
              <a:spcBef>
                <a:spcPts val="85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u="heavy" spc="-5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Hereditary Angioneurotic </a:t>
            </a:r>
            <a:r>
              <a:rPr sz="3200" b="1" i="1" u="heavy" spc="15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edema</a:t>
            </a:r>
            <a:r>
              <a:rPr sz="3200" b="1" i="1" spc="15" dirty="0">
                <a:solidFill>
                  <a:srgbClr val="000066"/>
                </a:solidFill>
                <a:latin typeface="+mj-lt"/>
                <a:cs typeface="Times New Roman"/>
              </a:rPr>
              <a:t>: 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described by Sir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William Osler</a:t>
            </a:r>
            <a:r>
              <a:rPr sz="3200" b="1" i="1" spc="-1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(1888)</a:t>
            </a:r>
            <a:endParaRPr sz="3200" dirty="0">
              <a:latin typeface="+mj-lt"/>
              <a:cs typeface="Times New Roman"/>
            </a:endParaRPr>
          </a:p>
          <a:p>
            <a:pPr marL="355600" marR="5080" indent="-342900">
              <a:lnSpc>
                <a:spcPct val="90000"/>
              </a:lnSpc>
              <a:spcBef>
                <a:spcPts val="745"/>
              </a:spcBef>
            </a:pPr>
            <a:r>
              <a:rPr sz="4800" spc="97" baseline="5208" dirty="0">
                <a:solidFill>
                  <a:srgbClr val="000066"/>
                </a:solidFill>
                <a:latin typeface="+mj-lt"/>
                <a:cs typeface="Symbol"/>
              </a:rPr>
              <a:t></a:t>
            </a:r>
            <a:r>
              <a:rPr sz="3200" b="1" i="1" spc="65" dirty="0">
                <a:solidFill>
                  <a:srgbClr val="000066"/>
                </a:solidFill>
                <a:latin typeface="+mj-lt"/>
                <a:cs typeface="Times New Roman"/>
              </a:rPr>
              <a:t>Serum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deficiency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of C1 esterase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inhibitor 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protein </a:t>
            </a: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thus inhibiting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compliment 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activation, kinin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formation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and</a:t>
            </a:r>
            <a:r>
              <a:rPr sz="3200" b="1" i="1" spc="-2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fibrinolysis</a:t>
            </a:r>
            <a:endParaRPr sz="3200" dirty="0">
              <a:latin typeface="+mj-lt"/>
              <a:cs typeface="Times New Roman"/>
            </a:endParaRPr>
          </a:p>
          <a:p>
            <a:pPr marL="355600" marR="358140" indent="-342900">
              <a:lnSpc>
                <a:spcPct val="90000"/>
              </a:lnSpc>
              <a:spcBef>
                <a:spcPts val="795"/>
              </a:spcBef>
            </a:pPr>
            <a:r>
              <a:rPr sz="4800" spc="97" baseline="5208" dirty="0">
                <a:solidFill>
                  <a:srgbClr val="000066"/>
                </a:solidFill>
                <a:latin typeface="+mj-lt"/>
                <a:cs typeface="Symbol"/>
              </a:rPr>
              <a:t></a:t>
            </a:r>
            <a:r>
              <a:rPr sz="3200" b="1" i="1" spc="65" dirty="0">
                <a:solidFill>
                  <a:srgbClr val="000066"/>
                </a:solidFill>
                <a:latin typeface="+mj-lt"/>
                <a:cs typeface="Times New Roman"/>
              </a:rPr>
              <a:t>Triad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of symptoms: abdominal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pain,  peripheral non pitting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oedema,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laryngeal 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oedema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41855" marR="5080" indent="-182372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ANGIONEUROTIC</a:t>
            </a:r>
            <a:r>
              <a:rPr spc="-55" dirty="0"/>
              <a:t> </a:t>
            </a:r>
            <a:r>
              <a:rPr spc="-10" dirty="0"/>
              <a:t>OEDEMA-  </a:t>
            </a:r>
            <a:r>
              <a:rPr i="1" spc="-10" dirty="0"/>
              <a:t>TREATMENT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2447290"/>
            <a:ext cx="7419975" cy="315341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36000 </a:t>
            </a: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units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of C1</a:t>
            </a:r>
            <a:r>
              <a:rPr sz="3200" b="1" i="1" spc="1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INH</a:t>
            </a:r>
            <a:endParaRPr sz="3200" dirty="0">
              <a:latin typeface="+mj-lt"/>
              <a:cs typeface="Times New Roman"/>
            </a:endParaRPr>
          </a:p>
          <a:p>
            <a:pPr marL="354965" marR="5080" indent="-342900">
              <a:lnSpc>
                <a:spcPct val="99200"/>
              </a:lnSpc>
              <a:spcBef>
                <a:spcPts val="83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Recurrent attacks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: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use fibrinolytic  inhibitors like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epsilon amino caprioc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acid, 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tranexamic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acid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or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methyl testosterone 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derivative ( </a:t>
            </a:r>
            <a:r>
              <a:rPr sz="3200" b="1" i="1" spc="175" dirty="0">
                <a:solidFill>
                  <a:srgbClr val="000066"/>
                </a:solidFill>
                <a:latin typeface="+mj-lt"/>
                <a:cs typeface="Times New Roman"/>
              </a:rPr>
              <a:t>danazol)</a:t>
            </a:r>
            <a:r>
              <a:rPr sz="3300" spc="175" dirty="0">
                <a:solidFill>
                  <a:srgbClr val="000066"/>
                </a:solidFill>
                <a:latin typeface="+mj-lt"/>
                <a:cs typeface="Symbol"/>
              </a:rPr>
              <a:t></a:t>
            </a:r>
            <a:r>
              <a:rPr sz="3300" spc="17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these drugs  stimulate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C1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INH</a:t>
            </a:r>
            <a:r>
              <a:rPr sz="3200" b="1" i="1" spc="1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production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6610" y="863600"/>
            <a:ext cx="7509509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LARYNGEAL</a:t>
            </a:r>
            <a:r>
              <a:rPr spc="-50" dirty="0"/>
              <a:t> </a:t>
            </a:r>
            <a:r>
              <a:rPr spc="-10" dirty="0"/>
              <a:t>PERICHONDRITIS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2320290"/>
            <a:ext cx="7298055" cy="2076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Inflammation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of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perichondrium covering 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laryngeal</a:t>
            </a:r>
            <a:r>
              <a:rPr sz="3200" b="1" i="1" spc="-1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cartilages</a:t>
            </a:r>
            <a:endParaRPr sz="3200" dirty="0">
              <a:latin typeface="+mj-lt"/>
              <a:cs typeface="Times New Roman"/>
            </a:endParaRPr>
          </a:p>
          <a:p>
            <a:pPr marL="354965" marR="134620" indent="-342900">
              <a:lnSpc>
                <a:spcPct val="100000"/>
              </a:lnSpc>
              <a:spcBef>
                <a:spcPts val="7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Etiology: blood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borne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infections,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typhus, 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typhoid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and</a:t>
            </a: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radiotherapy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8650" y="767580"/>
            <a:ext cx="7886700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55190" marR="5080" indent="-214249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ACUTE LARYNGITIS</a:t>
            </a:r>
            <a:r>
              <a:rPr spc="-70" dirty="0"/>
              <a:t> </a:t>
            </a:r>
            <a:r>
              <a:rPr spc="-10" dirty="0"/>
              <a:t>-  </a:t>
            </a:r>
            <a:r>
              <a:rPr i="1" spc="-10" dirty="0"/>
              <a:t>PATHOLOGY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2001154"/>
            <a:ext cx="7449184" cy="434530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354965" marR="5080" indent="-342900">
              <a:lnSpc>
                <a:spcPts val="3840"/>
              </a:lnSpc>
              <a:spcBef>
                <a:spcPts val="34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Mucosal </a:t>
            </a:r>
            <a:r>
              <a:rPr sz="3200" b="1" i="1" spc="120" dirty="0">
                <a:solidFill>
                  <a:srgbClr val="000066"/>
                </a:solidFill>
                <a:latin typeface="+mj-lt"/>
                <a:cs typeface="Times New Roman"/>
              </a:rPr>
              <a:t>inflammation</a:t>
            </a:r>
            <a:r>
              <a:rPr sz="3300" spc="120" dirty="0">
                <a:solidFill>
                  <a:srgbClr val="000066"/>
                </a:solidFill>
                <a:latin typeface="+mj-lt"/>
                <a:cs typeface="Symbol"/>
              </a:rPr>
              <a:t></a:t>
            </a:r>
            <a:r>
              <a:rPr sz="3300" spc="12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extravasation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of 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fluid</a:t>
            </a:r>
            <a:endParaRPr sz="3200" dirty="0">
              <a:latin typeface="+mj-lt"/>
              <a:cs typeface="Times New Roman"/>
            </a:endParaRPr>
          </a:p>
          <a:p>
            <a:pPr marL="354965" marR="365760" indent="-342900">
              <a:lnSpc>
                <a:spcPct val="100000"/>
              </a:lnSpc>
              <a:spcBef>
                <a:spcPts val="66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Infiltration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of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neutrophils/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lymphocytes/  plasma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cells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Muscles, joints, perichondrium</a:t>
            </a:r>
            <a:r>
              <a:rPr sz="3200" b="1" i="1" spc="2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affected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Epithelial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exfoliation, necrosis</a:t>
            </a:r>
            <a:r>
              <a:rPr sz="3200" b="1" i="1" spc="2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occurs</a:t>
            </a:r>
            <a:endParaRPr sz="3200" dirty="0">
              <a:latin typeface="+mj-lt"/>
              <a:cs typeface="Times New Roman"/>
            </a:endParaRPr>
          </a:p>
          <a:p>
            <a:pPr marL="354965" marR="114300" indent="-342900">
              <a:lnSpc>
                <a:spcPct val="100000"/>
              </a:lnSpc>
              <a:spcBef>
                <a:spcPts val="7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 </a:t>
            </a: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some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instance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fibrosis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results with 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mucosal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loss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leading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to chronic</a:t>
            </a: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laryngitis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5819" y="863600"/>
            <a:ext cx="744982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RELAPSING</a:t>
            </a:r>
            <a:r>
              <a:rPr spc="-35" dirty="0"/>
              <a:t> </a:t>
            </a:r>
            <a:r>
              <a:rPr spc="-10" dirty="0"/>
              <a:t>POLYCHONDRITIS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2396490"/>
            <a:ext cx="7047865" cy="3742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Autoimmune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disease- collagen vascular  disease</a:t>
            </a:r>
            <a:endParaRPr sz="3200" dirty="0">
              <a:latin typeface="+mj-lt"/>
              <a:cs typeface="Times New Roman"/>
            </a:endParaRPr>
          </a:p>
          <a:p>
            <a:pPr marL="354965" marR="1905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Rheumatoid arthritis,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SLE,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ankylosing  spondylitis</a:t>
            </a:r>
            <a:endParaRPr sz="3200" dirty="0">
              <a:latin typeface="+mj-lt"/>
              <a:cs typeface="Times New Roman"/>
            </a:endParaRPr>
          </a:p>
          <a:p>
            <a:pPr marL="354965" marR="800100" indent="-342900">
              <a:lnSpc>
                <a:spcPct val="100000"/>
              </a:lnSpc>
              <a:spcBef>
                <a:spcPts val="7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Can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effect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recurrently pinna, nasal 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cartilages,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larynx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and trachea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Treatment: corticosteroids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5280" y="833120"/>
            <a:ext cx="606552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5" dirty="0"/>
              <a:t>CHRONIC</a:t>
            </a:r>
            <a:r>
              <a:rPr sz="4400" spc="-45" dirty="0"/>
              <a:t> </a:t>
            </a:r>
            <a:r>
              <a:rPr sz="4400" spc="-5" dirty="0"/>
              <a:t>LARYNGITIS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63269" y="1906270"/>
            <a:ext cx="1504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5969" y="2677159"/>
            <a:ext cx="1250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3269" y="1929129"/>
            <a:ext cx="7749540" cy="4880439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621030" marR="352425">
              <a:lnSpc>
                <a:spcPts val="2690"/>
              </a:lnSpc>
              <a:spcBef>
                <a:spcPts val="745"/>
              </a:spcBef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Diffuse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inflammatory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condition symmetrically  involving whole</a:t>
            </a:r>
            <a:r>
              <a:rPr sz="28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larynx</a:t>
            </a:r>
            <a:endParaRPr sz="2800" dirty="0">
              <a:latin typeface="+mj-lt"/>
              <a:cs typeface="Times New Roman"/>
            </a:endParaRPr>
          </a:p>
          <a:p>
            <a:pPr marL="621030">
              <a:lnSpc>
                <a:spcPct val="100000"/>
              </a:lnSpc>
              <a:spcBef>
                <a:spcPts val="55"/>
              </a:spcBef>
            </a:pPr>
            <a:r>
              <a:rPr sz="2800" b="1" i="1" u="heavy" spc="-5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Aetiology</a:t>
            </a:r>
            <a:endParaRPr sz="2800" dirty="0">
              <a:latin typeface="+mj-lt"/>
              <a:cs typeface="Times New Roman"/>
            </a:endParaRPr>
          </a:p>
          <a:p>
            <a:pPr marL="621030" marR="109855" indent="-608330">
              <a:lnSpc>
                <a:spcPts val="2690"/>
              </a:lnSpc>
              <a:spcBef>
                <a:spcPts val="665"/>
              </a:spcBef>
              <a:buAutoNum type="arabicPeriod"/>
              <a:tabLst>
                <a:tab pos="620395" algn="l"/>
                <a:tab pos="62103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Incomplete resolution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of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acute laryngitis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and its 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recurrent</a:t>
            </a:r>
            <a:r>
              <a:rPr sz="2800" b="1" i="1" spc="-2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attacks</a:t>
            </a:r>
            <a:endParaRPr sz="2800" dirty="0">
              <a:latin typeface="+mj-lt"/>
              <a:cs typeface="Times New Roman"/>
            </a:endParaRPr>
          </a:p>
          <a:p>
            <a:pPr marL="621030" marR="455930" indent="-608330">
              <a:lnSpc>
                <a:spcPts val="2690"/>
              </a:lnSpc>
              <a:spcBef>
                <a:spcPts val="690"/>
              </a:spcBef>
              <a:buAutoNum type="arabicPeriod"/>
              <a:tabLst>
                <a:tab pos="620395" algn="l"/>
                <a:tab pos="62103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Chronic infection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in paranasal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sinuses, teeth,  tonsils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and</a:t>
            </a:r>
            <a:r>
              <a:rPr sz="28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chest</a:t>
            </a:r>
            <a:endParaRPr sz="2800" dirty="0">
              <a:latin typeface="+mj-lt"/>
              <a:cs typeface="Times New Roman"/>
            </a:endParaRPr>
          </a:p>
          <a:p>
            <a:pPr marL="621030" marR="5080" indent="-608330">
              <a:lnSpc>
                <a:spcPct val="79600"/>
              </a:lnSpc>
              <a:spcBef>
                <a:spcPts val="655"/>
              </a:spcBef>
              <a:buAutoNum type="arabicPeriod"/>
              <a:tabLst>
                <a:tab pos="620395" algn="l"/>
                <a:tab pos="62103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Occupational </a:t>
            </a:r>
            <a:r>
              <a:rPr sz="2800" b="1" i="1" spc="170" dirty="0">
                <a:solidFill>
                  <a:srgbClr val="000066"/>
                </a:solidFill>
                <a:latin typeface="+mj-lt"/>
                <a:cs typeface="Times New Roman"/>
              </a:rPr>
              <a:t>factors</a:t>
            </a:r>
            <a:r>
              <a:rPr sz="2900" spc="170" dirty="0">
                <a:solidFill>
                  <a:srgbClr val="000066"/>
                </a:solidFill>
                <a:latin typeface="+mj-lt"/>
                <a:cs typeface="Symbol"/>
              </a:rPr>
              <a:t></a:t>
            </a:r>
            <a:r>
              <a:rPr sz="2900" spc="17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miners, gold/ironsmiths,  chemical industries</a:t>
            </a:r>
            <a:endParaRPr sz="2800" dirty="0">
              <a:latin typeface="+mj-lt"/>
              <a:cs typeface="Times New Roman"/>
            </a:endParaRPr>
          </a:p>
          <a:p>
            <a:pPr marL="621030" indent="-608330">
              <a:lnSpc>
                <a:spcPct val="100000"/>
              </a:lnSpc>
              <a:spcBef>
                <a:spcPts val="30"/>
              </a:spcBef>
              <a:buAutoNum type="arabicPeriod"/>
              <a:tabLst>
                <a:tab pos="620395" algn="l"/>
                <a:tab pos="621030" algn="l"/>
              </a:tabLst>
            </a:pP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Smoking,</a:t>
            </a:r>
            <a:r>
              <a:rPr sz="2800" b="1" i="1" spc="-2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alcohol</a:t>
            </a:r>
            <a:endParaRPr sz="2800" dirty="0">
              <a:latin typeface="+mj-lt"/>
              <a:cs typeface="Times New Roman"/>
            </a:endParaRPr>
          </a:p>
          <a:p>
            <a:pPr marL="621030" indent="-608330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620395" algn="l"/>
                <a:tab pos="62103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Chronic lung</a:t>
            </a:r>
            <a:r>
              <a:rPr sz="2800" b="1" i="1" spc="-2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disease</a:t>
            </a:r>
            <a:endParaRPr sz="2800" dirty="0">
              <a:latin typeface="+mj-lt"/>
              <a:cs typeface="Times New Roman"/>
            </a:endParaRPr>
          </a:p>
          <a:p>
            <a:pPr marL="621030" indent="-608330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620395" algn="l"/>
                <a:tab pos="62103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Vocal</a:t>
            </a:r>
            <a:r>
              <a:rPr sz="2800" b="1" i="1" spc="-2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abuse</a:t>
            </a:r>
            <a:endParaRPr sz="28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05535" marR="5080" indent="-2413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CHRONIC</a:t>
            </a:r>
            <a:r>
              <a:rPr spc="-70" dirty="0"/>
              <a:t> </a:t>
            </a:r>
            <a:r>
              <a:rPr spc="-5" dirty="0"/>
              <a:t>LARYNGITIS-  </a:t>
            </a:r>
            <a:r>
              <a:rPr i="1" spc="-10" dirty="0"/>
              <a:t>CLINICAL</a:t>
            </a:r>
            <a:r>
              <a:rPr i="1" spc="-35" dirty="0"/>
              <a:t> </a:t>
            </a:r>
            <a:r>
              <a:rPr i="1" spc="-10" dirty="0"/>
              <a:t>FEATURES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2002946"/>
            <a:ext cx="7275830" cy="4882747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54965" marR="421640" indent="-342900">
              <a:lnSpc>
                <a:spcPts val="3350"/>
              </a:lnSpc>
              <a:spcBef>
                <a:spcPts val="315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Hoarseness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of </a:t>
            </a:r>
            <a:r>
              <a:rPr sz="2800" b="1" i="1" spc="225" dirty="0">
                <a:solidFill>
                  <a:srgbClr val="000066"/>
                </a:solidFill>
                <a:latin typeface="+mj-lt"/>
                <a:cs typeface="Times New Roman"/>
              </a:rPr>
              <a:t>voice</a:t>
            </a:r>
            <a:r>
              <a:rPr sz="2900" spc="225" dirty="0">
                <a:solidFill>
                  <a:srgbClr val="000066"/>
                </a:solidFill>
                <a:latin typeface="+mj-lt"/>
                <a:cs typeface="Symbol"/>
              </a:rPr>
              <a:t></a:t>
            </a:r>
            <a:r>
              <a:rPr sz="2900" spc="22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easily tired becoming  aphonic</a:t>
            </a:r>
            <a:endParaRPr sz="2800" dirty="0">
              <a:latin typeface="+mj-lt"/>
              <a:cs typeface="Times New Roman"/>
            </a:endParaRPr>
          </a:p>
          <a:p>
            <a:pPr marL="354965" marR="111760" indent="-342900">
              <a:lnSpc>
                <a:spcPct val="100000"/>
              </a:lnSpc>
              <a:spcBef>
                <a:spcPts val="5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Constant hawking, dryness, compelled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to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clear  throat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Discomfort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in</a:t>
            </a:r>
            <a:r>
              <a:rPr sz="2800" b="1" i="1" spc="-1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throat</a:t>
            </a:r>
            <a:endParaRPr sz="2800" dirty="0">
              <a:latin typeface="+mj-lt"/>
              <a:cs typeface="Times New Roman"/>
            </a:endParaRPr>
          </a:p>
          <a:p>
            <a:pPr marL="12700" marR="3949065">
              <a:lnSpc>
                <a:spcPts val="4060"/>
              </a:lnSpc>
              <a:spcBef>
                <a:spcPts val="245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Dry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irritating cough </a:t>
            </a:r>
            <a:r>
              <a:rPr sz="2800" b="1" i="1" u="heavy" spc="-5" dirty="0">
                <a:solidFill>
                  <a:srgbClr val="000066"/>
                </a:solidFill>
                <a:uFill>
                  <a:solidFill>
                    <a:srgbClr val="000066"/>
                  </a:solidFill>
                </a:uFill>
                <a:latin typeface="+mj-lt"/>
                <a:cs typeface="Times New Roman"/>
              </a:rPr>
              <a:t> Signs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45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Hyperemia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of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vocal cords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: dull,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red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and</a:t>
            </a:r>
            <a:r>
              <a:rPr sz="2800" b="1" i="1" spc="-10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round</a:t>
            </a:r>
            <a:endParaRPr sz="2800" dirty="0">
              <a:latin typeface="+mj-lt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6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Viscid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mucosa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in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vocal cord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and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interarytenoid  region</a:t>
            </a:r>
            <a:endParaRPr sz="28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5430" y="833120"/>
            <a:ext cx="606552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29230" algn="l"/>
              </a:tabLst>
            </a:pPr>
            <a:r>
              <a:rPr sz="4400" spc="-5" dirty="0"/>
              <a:t>CHRONIC	LARYNGITIS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1600200" y="1545589"/>
            <a:ext cx="5867400" cy="5083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2279" y="330200"/>
            <a:ext cx="567753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90320" marR="5080" indent="-127762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CHRONIC</a:t>
            </a:r>
            <a:r>
              <a:rPr spc="-70" dirty="0"/>
              <a:t> </a:t>
            </a:r>
            <a:r>
              <a:rPr spc="-5" dirty="0"/>
              <a:t>LARYNGITIS-  </a:t>
            </a:r>
            <a:r>
              <a:rPr i="1" spc="-10" dirty="0"/>
              <a:t>TREATMENT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1786890"/>
            <a:ext cx="7589520" cy="3944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Elimination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of upper and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lower respiratory  infections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Avoid irritating</a:t>
            </a: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factors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Voice rest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Speech</a:t>
            </a: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therapy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Steam</a:t>
            </a:r>
            <a:r>
              <a:rPr sz="3200" b="1" i="1" spc="1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inhalation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Supportive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measures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1340" y="71120"/>
            <a:ext cx="8468995" cy="1000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27680" marR="5080" indent="-301498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CHRONIC HYPERTROPHIC(HYPERPLASTIC)  </a:t>
            </a:r>
            <a:r>
              <a:rPr sz="3200" i="1" dirty="0"/>
              <a:t>LARYNGITIS</a:t>
            </a:r>
            <a:endParaRPr sz="3200"/>
          </a:p>
        </p:txBody>
      </p:sp>
      <p:sp>
        <p:nvSpPr>
          <p:cNvPr id="9" name="object 9"/>
          <p:cNvSpPr txBox="1">
            <a:spLocks noGrp="1"/>
          </p:cNvSpPr>
          <p:nvPr>
            <p:ph idx="1"/>
          </p:nvPr>
        </p:nvSpPr>
        <p:spPr>
          <a:xfrm>
            <a:off x="2268220" y="2257843"/>
            <a:ext cx="5467350" cy="4516557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4330" marR="314960" indent="-341630">
              <a:lnSpc>
                <a:spcPts val="2590"/>
              </a:lnSpc>
              <a:spcBef>
                <a:spcPts val="425"/>
              </a:spcBef>
              <a:buFont typeface="Times New Roman"/>
              <a:buChar char="•"/>
              <a:tabLst>
                <a:tab pos="353695" algn="l"/>
                <a:tab pos="354330" algn="l"/>
              </a:tabLst>
            </a:pPr>
            <a:r>
              <a:rPr sz="2400" dirty="0"/>
              <a:t>Starts </a:t>
            </a:r>
            <a:r>
              <a:rPr sz="2400" spc="5" dirty="0"/>
              <a:t>in </a:t>
            </a:r>
            <a:r>
              <a:rPr sz="2400" spc="-5" dirty="0"/>
              <a:t>Glottic region, </a:t>
            </a:r>
            <a:r>
              <a:rPr sz="2400" dirty="0"/>
              <a:t>later </a:t>
            </a:r>
            <a:r>
              <a:rPr sz="2400" spc="-5" dirty="0"/>
              <a:t>extends </a:t>
            </a:r>
            <a:r>
              <a:rPr sz="2400" dirty="0"/>
              <a:t>to </a:t>
            </a:r>
            <a:r>
              <a:rPr sz="2400" spc="-5" dirty="0"/>
              <a:t>supra and </a:t>
            </a:r>
            <a:r>
              <a:rPr sz="2400" dirty="0"/>
              <a:t>subglottic  </a:t>
            </a:r>
            <a:r>
              <a:rPr sz="2400" i="1" dirty="0"/>
              <a:t>region</a:t>
            </a:r>
            <a:endParaRPr sz="2400" dirty="0"/>
          </a:p>
          <a:p>
            <a:pPr marL="354330" marR="389255">
              <a:lnSpc>
                <a:spcPts val="2590"/>
              </a:lnSpc>
              <a:spcBef>
                <a:spcPts val="600"/>
              </a:spcBef>
            </a:pPr>
            <a:r>
              <a:rPr spc="-5" dirty="0"/>
              <a:t>Mucosa, submucosa, </a:t>
            </a:r>
            <a:r>
              <a:rPr dirty="0"/>
              <a:t>mucosal </a:t>
            </a:r>
            <a:r>
              <a:rPr spc="-5" dirty="0"/>
              <a:t>glands, intrinsic </a:t>
            </a:r>
            <a:r>
              <a:rPr dirty="0"/>
              <a:t>muscles and  </a:t>
            </a:r>
            <a:r>
              <a:rPr i="1" dirty="0"/>
              <a:t>joints</a:t>
            </a:r>
            <a:r>
              <a:rPr i="1" spc="-5" dirty="0"/>
              <a:t> </a:t>
            </a:r>
            <a:r>
              <a:rPr i="1" dirty="0"/>
              <a:t>affected</a:t>
            </a:r>
          </a:p>
          <a:p>
            <a:pPr marL="354330">
              <a:lnSpc>
                <a:spcPct val="100000"/>
              </a:lnSpc>
              <a:spcBef>
                <a:spcPts val="275"/>
              </a:spcBef>
            </a:pPr>
            <a:r>
              <a:rPr dirty="0"/>
              <a:t>Initially hyperemia, oedema, </a:t>
            </a:r>
            <a:r>
              <a:rPr spc="-5" dirty="0"/>
              <a:t>cellular infiltration </a:t>
            </a:r>
            <a:r>
              <a:rPr spc="5" dirty="0"/>
              <a:t>to</a:t>
            </a:r>
            <a:r>
              <a:rPr spc="25" dirty="0"/>
              <a:t> </a:t>
            </a:r>
            <a:r>
              <a:rPr spc="-5" dirty="0"/>
              <a:t>submucosa</a:t>
            </a:r>
          </a:p>
          <a:p>
            <a:pPr marL="354330" marR="260350">
              <a:lnSpc>
                <a:spcPts val="2600"/>
              </a:lnSpc>
              <a:spcBef>
                <a:spcPts val="620"/>
              </a:spcBef>
            </a:pPr>
            <a:r>
              <a:rPr spc="-5" dirty="0"/>
              <a:t>Epithelium changes </a:t>
            </a:r>
            <a:r>
              <a:rPr dirty="0"/>
              <a:t>to squamous type </a:t>
            </a:r>
            <a:r>
              <a:rPr spc="-5" dirty="0"/>
              <a:t>(from pseudostratified  </a:t>
            </a:r>
            <a:r>
              <a:rPr i="1" dirty="0"/>
              <a:t>ciliated</a:t>
            </a:r>
            <a:r>
              <a:rPr i="1" spc="-5" dirty="0"/>
              <a:t> </a:t>
            </a:r>
            <a:r>
              <a:rPr i="1" dirty="0"/>
              <a:t>)</a:t>
            </a:r>
          </a:p>
          <a:p>
            <a:pPr marL="354330" marR="2120265">
              <a:lnSpc>
                <a:spcPts val="3190"/>
              </a:lnSpc>
              <a:spcBef>
                <a:spcPts val="105"/>
              </a:spcBef>
            </a:pPr>
            <a:r>
              <a:rPr spc="-5" dirty="0"/>
              <a:t>Vocal </a:t>
            </a:r>
            <a:r>
              <a:rPr dirty="0"/>
              <a:t>cord </a:t>
            </a:r>
            <a:r>
              <a:rPr spc="-5" dirty="0"/>
              <a:t>epithelium </a:t>
            </a:r>
            <a:r>
              <a:rPr dirty="0"/>
              <a:t>becomes </a:t>
            </a:r>
            <a:r>
              <a:rPr spc="-5" dirty="0"/>
              <a:t>hyperplasic  </a:t>
            </a:r>
            <a:r>
              <a:rPr i="1" spc="-5" dirty="0"/>
              <a:t>Mucosal gland hypertrophy </a:t>
            </a:r>
            <a:r>
              <a:rPr i="1" dirty="0"/>
              <a:t>later </a:t>
            </a:r>
            <a:r>
              <a:rPr i="1" spc="5" dirty="0"/>
              <a:t>may </a:t>
            </a:r>
            <a:r>
              <a:rPr i="1" spc="-5" dirty="0"/>
              <a:t>atrophy  dryness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1156970"/>
            <a:ext cx="132715" cy="83566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4900" y="1177289"/>
            <a:ext cx="7691120" cy="116459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2400" b="1" i="1" dirty="0">
                <a:solidFill>
                  <a:srgbClr val="000066"/>
                </a:solidFill>
                <a:latin typeface="Times New Roman"/>
                <a:cs typeface="Times New Roman"/>
              </a:rPr>
              <a:t>May be symmetrical </a:t>
            </a:r>
            <a:r>
              <a:rPr sz="2400" b="1" i="1" spc="-5" dirty="0">
                <a:solidFill>
                  <a:srgbClr val="000066"/>
                </a:solidFill>
                <a:latin typeface="Times New Roman"/>
                <a:cs typeface="Times New Roman"/>
              </a:rPr>
              <a:t>diffuse process </a:t>
            </a:r>
            <a:r>
              <a:rPr sz="2400" b="1" i="1" dirty="0">
                <a:solidFill>
                  <a:srgbClr val="000066"/>
                </a:solidFill>
                <a:latin typeface="Times New Roman"/>
                <a:cs typeface="Times New Roman"/>
              </a:rPr>
              <a:t>or</a:t>
            </a:r>
            <a:r>
              <a:rPr sz="2400" b="1" i="1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000066"/>
                </a:solidFill>
                <a:latin typeface="Times New Roman"/>
                <a:cs typeface="Times New Roman"/>
              </a:rPr>
              <a:t>localized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ts val="2590"/>
              </a:lnSpc>
              <a:spcBef>
                <a:spcPts val="635"/>
              </a:spcBef>
            </a:pPr>
            <a:r>
              <a:rPr sz="2400" b="1" i="1" spc="-5" dirty="0">
                <a:solidFill>
                  <a:srgbClr val="000066"/>
                </a:solidFill>
                <a:latin typeface="Times New Roman"/>
                <a:cs typeface="Times New Roman"/>
              </a:rPr>
              <a:t>Dysphonia </a:t>
            </a:r>
            <a:r>
              <a:rPr sz="2400" b="1" i="1" dirty="0">
                <a:solidFill>
                  <a:srgbClr val="000066"/>
                </a:solidFill>
                <a:latin typeface="Times New Roman"/>
                <a:cs typeface="Times New Roman"/>
              </a:rPr>
              <a:t>plica </a:t>
            </a:r>
            <a:r>
              <a:rPr sz="2400" b="1" i="1" spc="-5" dirty="0">
                <a:solidFill>
                  <a:srgbClr val="000066"/>
                </a:solidFill>
                <a:latin typeface="Times New Roman"/>
                <a:cs typeface="Times New Roman"/>
              </a:rPr>
              <a:t>ventricularis, vocal cord nodules, </a:t>
            </a:r>
            <a:r>
              <a:rPr sz="2400" b="1" i="1" dirty="0">
                <a:solidFill>
                  <a:srgbClr val="000066"/>
                </a:solidFill>
                <a:latin typeface="Times New Roman"/>
                <a:cs typeface="Times New Roman"/>
              </a:rPr>
              <a:t>vocal </a:t>
            </a:r>
            <a:r>
              <a:rPr sz="2400" b="1" i="1" spc="-5" dirty="0">
                <a:solidFill>
                  <a:srgbClr val="000066"/>
                </a:solidFill>
                <a:latin typeface="Times New Roman"/>
                <a:cs typeface="Times New Roman"/>
              </a:rPr>
              <a:t>cord  polyps, Reinke's </a:t>
            </a:r>
            <a:r>
              <a:rPr sz="2400" b="1" i="1" dirty="0">
                <a:solidFill>
                  <a:srgbClr val="000066"/>
                </a:solidFill>
                <a:latin typeface="Times New Roman"/>
                <a:cs typeface="Times New Roman"/>
              </a:rPr>
              <a:t>oedema, </a:t>
            </a:r>
            <a:r>
              <a:rPr sz="2400" b="1" i="1" spc="-5" dirty="0">
                <a:solidFill>
                  <a:srgbClr val="000066"/>
                </a:solidFill>
                <a:latin typeface="Times New Roman"/>
                <a:cs typeface="Times New Roman"/>
              </a:rPr>
              <a:t>contact</a:t>
            </a:r>
            <a:r>
              <a:rPr sz="2400" b="1" i="1" spc="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b="1" i="1" spc="-5" dirty="0">
                <a:solidFill>
                  <a:srgbClr val="000066"/>
                </a:solidFill>
                <a:latin typeface="Times New Roman"/>
                <a:cs typeface="Times New Roman"/>
              </a:rPr>
              <a:t>ulcers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3269" y="2355850"/>
            <a:ext cx="12960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spc="-5" dirty="0">
                <a:solidFill>
                  <a:srgbClr val="000066"/>
                </a:solidFill>
                <a:latin typeface="Times New Roman"/>
                <a:cs typeface="Times New Roman"/>
              </a:rPr>
              <a:t>Pathology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3269" y="347472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3269" y="4169409"/>
            <a:ext cx="132715" cy="83566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3269" y="5308600"/>
            <a:ext cx="132715" cy="124079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3339" y="133350"/>
            <a:ext cx="6490970" cy="1487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080" algn="ctr">
              <a:lnSpc>
                <a:spcPct val="99900"/>
              </a:lnSpc>
              <a:spcBef>
                <a:spcPts val="100"/>
              </a:spcBef>
            </a:pPr>
            <a:r>
              <a:rPr sz="3200" spc="-5" dirty="0"/>
              <a:t>CHRONIC      </a:t>
            </a:r>
            <a:r>
              <a:rPr sz="3200" i="1" spc="-5" dirty="0"/>
              <a:t>HYPERTROPHIC(HYPERPLASTIC)  </a:t>
            </a:r>
            <a:r>
              <a:rPr sz="3200" i="1" dirty="0"/>
              <a:t>LARYNGITIS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1600200" y="1929129"/>
            <a:ext cx="5943600" cy="49288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0050" y="833120"/>
            <a:ext cx="579755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5" dirty="0"/>
              <a:t>VOCAL CORD</a:t>
            </a:r>
            <a:r>
              <a:rPr sz="4400" spc="-75" dirty="0"/>
              <a:t> </a:t>
            </a:r>
            <a:r>
              <a:rPr sz="4400" spc="-5" dirty="0"/>
              <a:t>POLYPS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1371600" y="1979929"/>
            <a:ext cx="6553200" cy="45123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2679" y="833120"/>
            <a:ext cx="435419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5" dirty="0"/>
              <a:t>VOCAL</a:t>
            </a:r>
            <a:r>
              <a:rPr sz="4400" spc="-95" dirty="0"/>
              <a:t> </a:t>
            </a:r>
            <a:r>
              <a:rPr sz="4400" spc="-5" dirty="0"/>
              <a:t>NODULE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1219200" y="1828800"/>
            <a:ext cx="6629400" cy="5029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8650" y="767580"/>
            <a:ext cx="7886700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09495" marR="5080" indent="-229743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ACUTE LARYNGITIS</a:t>
            </a:r>
            <a:r>
              <a:rPr spc="-70" dirty="0"/>
              <a:t> </a:t>
            </a:r>
            <a:r>
              <a:rPr spc="-10" dirty="0"/>
              <a:t>-  </a:t>
            </a:r>
            <a:r>
              <a:rPr i="1" spc="-5" dirty="0"/>
              <a:t>SYMPTOMS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1927860"/>
            <a:ext cx="4201795" cy="4176784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Hoarseness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of</a:t>
            </a:r>
            <a:r>
              <a:rPr sz="2800" b="1" i="1" spc="-3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voice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Discomfort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Pain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Instant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paroxysmal</a:t>
            </a:r>
            <a:r>
              <a:rPr sz="2800" b="1" i="1" spc="-8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cough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General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 cold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Dryness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of</a:t>
            </a:r>
            <a:r>
              <a:rPr sz="2800" b="1" i="1" spc="-1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throat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Malaise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fever</a:t>
            </a:r>
            <a:endParaRPr sz="28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8650" y="767580"/>
            <a:ext cx="7886700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44495" marR="5080" indent="-293243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ACUTE LARYNGITIS</a:t>
            </a:r>
            <a:r>
              <a:rPr spc="-70" dirty="0"/>
              <a:t> </a:t>
            </a:r>
            <a:r>
              <a:rPr spc="-10" dirty="0"/>
              <a:t>-  </a:t>
            </a:r>
            <a:r>
              <a:rPr i="1" spc="-10" dirty="0"/>
              <a:t>SIGNS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2015490"/>
            <a:ext cx="7584440" cy="4218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308610" indent="-342900">
              <a:lnSpc>
                <a:spcPct val="100000"/>
              </a:lnSpc>
              <a:spcBef>
                <a:spcPts val="1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Erythema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and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edema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of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epiglottis, aryepiglottic 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folds,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arytenoids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and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ventricular</a:t>
            </a:r>
            <a:r>
              <a:rPr sz="2800" b="1" i="1" spc="-3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bands</a:t>
            </a:r>
            <a:endParaRPr sz="28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Vocal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cords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appear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normal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in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early</a:t>
            </a:r>
            <a:r>
              <a:rPr sz="2800" b="1" i="1" spc="-3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stages</a:t>
            </a:r>
            <a:endParaRPr sz="2800" dirty="0">
              <a:latin typeface="+mj-lt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later stages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congestion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and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swelling increases,  vocal cords become red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and</a:t>
            </a:r>
            <a:r>
              <a:rPr sz="2800" b="1" i="1" spc="-3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swollen</a:t>
            </a:r>
            <a:endParaRPr sz="2800" dirty="0">
              <a:latin typeface="+mj-lt"/>
              <a:cs typeface="Times New Roman"/>
            </a:endParaRPr>
          </a:p>
          <a:p>
            <a:pPr marL="354965" marR="691515" indent="-342900">
              <a:lnSpc>
                <a:spcPct val="100000"/>
              </a:lnSpc>
              <a:spcBef>
                <a:spcPts val="7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Sticky secretions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are </a:t>
            </a:r>
            <a:r>
              <a:rPr sz="28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seen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between cords and  interarytenoid region</a:t>
            </a:r>
            <a:endParaRPr sz="2800" dirty="0">
              <a:latin typeface="+mj-lt"/>
              <a:cs typeface="Times New Roman"/>
            </a:endParaRPr>
          </a:p>
          <a:p>
            <a:pPr marL="354965" marR="603250" indent="-342900">
              <a:lnSpc>
                <a:spcPct val="100000"/>
              </a:lnSpc>
              <a:spcBef>
                <a:spcPts val="6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Submucosal hemorrhages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may be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seen </a:t>
            </a:r>
            <a:r>
              <a:rPr sz="2800" b="1" i="1" dirty="0">
                <a:solidFill>
                  <a:srgbClr val="000066"/>
                </a:solidFill>
                <a:latin typeface="+mj-lt"/>
                <a:cs typeface="Times New Roman"/>
              </a:rPr>
              <a:t>in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the  vocal</a:t>
            </a:r>
            <a:r>
              <a:rPr sz="2800" b="1" i="1" spc="-2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28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cords</a:t>
            </a:r>
            <a:endParaRPr sz="28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5200" y="863600"/>
            <a:ext cx="7211059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ACUTE </a:t>
            </a:r>
            <a:r>
              <a:rPr spc="-5" dirty="0"/>
              <a:t>LARYNGITIS</a:t>
            </a:r>
            <a:r>
              <a:rPr spc="-50" dirty="0"/>
              <a:t> </a:t>
            </a:r>
            <a:r>
              <a:rPr spc="-10" dirty="0"/>
              <a:t>(SIMPLE)</a:t>
            </a:r>
          </a:p>
        </p:txBody>
      </p:sp>
      <p:sp>
        <p:nvSpPr>
          <p:cNvPr id="3" name="object 3"/>
          <p:cNvSpPr/>
          <p:nvPr/>
        </p:nvSpPr>
        <p:spPr>
          <a:xfrm>
            <a:off x="1676400" y="1677670"/>
            <a:ext cx="5621020" cy="47980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8650" y="767580"/>
            <a:ext cx="7886700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42490" marR="5080" indent="-212979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ACUTE LARYNGITIS</a:t>
            </a:r>
            <a:r>
              <a:rPr spc="-70" dirty="0"/>
              <a:t> </a:t>
            </a:r>
            <a:r>
              <a:rPr spc="-10" dirty="0"/>
              <a:t>-  </a:t>
            </a:r>
            <a:r>
              <a:rPr i="1" spc="-10" dirty="0"/>
              <a:t>TREATMENT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1913890"/>
            <a:ext cx="6893559" cy="414782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Vocal</a:t>
            </a: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rest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Avoid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smoking and</a:t>
            </a:r>
            <a:r>
              <a:rPr sz="3200" b="1" i="1" spc="1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alcohol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Steam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inhalation </a:t>
            </a: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with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tincture</a:t>
            </a:r>
            <a:r>
              <a:rPr sz="3200" b="1" i="1" spc="-5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benzoin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Cough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sedatives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 (codeine)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Antibiotics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(broad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spectrum penicillin)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Analgesics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steroids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81860" marR="5080" indent="-79375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ACUTE</a:t>
            </a:r>
            <a:r>
              <a:rPr spc="-80" dirty="0"/>
              <a:t> </a:t>
            </a:r>
            <a:r>
              <a:rPr spc="-10" dirty="0"/>
              <a:t>FIBRINOUS  </a:t>
            </a:r>
            <a:r>
              <a:rPr i="1" spc="-5" dirty="0"/>
              <a:t>LARYNGITIS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2396490"/>
            <a:ext cx="7030084" cy="2665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Laryngotrachoebronchitis involving the  entire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respiratory</a:t>
            </a: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system</a:t>
            </a:r>
            <a:endParaRPr sz="3200" dirty="0">
              <a:latin typeface="+mj-lt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Age: 6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months-7</a:t>
            </a: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years</a:t>
            </a:r>
            <a:endParaRPr sz="3200" dirty="0">
              <a:latin typeface="+mj-lt"/>
              <a:cs typeface="Times New Roman"/>
            </a:endParaRPr>
          </a:p>
          <a:p>
            <a:pPr marL="354965" marR="71755" indent="-342900">
              <a:lnSpc>
                <a:spcPct val="100000"/>
              </a:lnSpc>
              <a:spcBef>
                <a:spcPts val="7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Super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infections following influenza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by 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hemolytic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streptococcus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5250" y="558800"/>
            <a:ext cx="640651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90269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ACUTE </a:t>
            </a:r>
            <a:r>
              <a:rPr spc="-10" dirty="0"/>
              <a:t>FIBRINOUS  </a:t>
            </a:r>
            <a:r>
              <a:rPr i="1" spc="-5" dirty="0"/>
              <a:t>LARYNGITIS-</a:t>
            </a:r>
            <a:r>
              <a:rPr i="1" spc="-45" dirty="0"/>
              <a:t> </a:t>
            </a:r>
            <a:r>
              <a:rPr i="1" spc="-15" dirty="0"/>
              <a:t>PATHOLOGY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2218690"/>
            <a:ext cx="7141845" cy="374269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Affects entire respiratory</a:t>
            </a:r>
            <a:r>
              <a:rPr sz="3200" b="1" i="1" spc="2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tract</a:t>
            </a:r>
            <a:endParaRPr sz="3200" dirty="0">
              <a:latin typeface="+mj-lt"/>
              <a:cs typeface="Times New Roman"/>
            </a:endParaRPr>
          </a:p>
          <a:p>
            <a:pPr marL="354965" marR="5080" indent="-342900">
              <a:lnSpc>
                <a:spcPct val="999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The loose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areolar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tissue in </a:t>
            </a: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the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subglottic  region swells </a:t>
            </a:r>
            <a:r>
              <a:rPr sz="3200" b="1" i="1" spc="-10" dirty="0">
                <a:solidFill>
                  <a:srgbClr val="000066"/>
                </a:solidFill>
                <a:latin typeface="+mj-lt"/>
                <a:cs typeface="Times New Roman"/>
              </a:rPr>
              <a:t>up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and causes respiratory 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obstruction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and</a:t>
            </a:r>
            <a:r>
              <a:rPr sz="3200" b="1" i="1" spc="5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stridor</a:t>
            </a:r>
            <a:endParaRPr sz="3200" dirty="0">
              <a:latin typeface="+mj-lt"/>
              <a:cs typeface="Times New Roman"/>
            </a:endParaRPr>
          </a:p>
          <a:p>
            <a:pPr marL="354965" marR="583565" indent="-342900">
              <a:lnSpc>
                <a:spcPct val="100000"/>
              </a:lnSpc>
              <a:spcBef>
                <a:spcPts val="8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This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coupled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with thick tenacious  secretions and crusts </a:t>
            </a:r>
            <a:r>
              <a:rPr sz="3200" b="1" i="1" dirty="0">
                <a:solidFill>
                  <a:srgbClr val="000066"/>
                </a:solidFill>
                <a:latin typeface="+mj-lt"/>
                <a:cs typeface="Times New Roman"/>
              </a:rPr>
              <a:t>may completely 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occlude the</a:t>
            </a:r>
            <a:r>
              <a:rPr sz="3200" b="1" i="1" spc="10" dirty="0">
                <a:solidFill>
                  <a:srgbClr val="000066"/>
                </a:solidFill>
                <a:latin typeface="+mj-lt"/>
                <a:cs typeface="Times New Roman"/>
              </a:rPr>
              <a:t> </a:t>
            </a:r>
            <a:r>
              <a:rPr sz="3200" b="1" i="1" spc="-5" dirty="0">
                <a:solidFill>
                  <a:srgbClr val="000066"/>
                </a:solidFill>
                <a:latin typeface="+mj-lt"/>
                <a:cs typeface="Times New Roman"/>
              </a:rPr>
              <a:t>airway</a:t>
            </a:r>
            <a:endParaRPr sz="32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1194</Words>
  <Application>Microsoft Office PowerPoint</Application>
  <PresentationFormat>On-screen Show (4:3)</PresentationFormat>
  <Paragraphs>235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Calibri</vt:lpstr>
      <vt:lpstr>Calibri Light</vt:lpstr>
      <vt:lpstr>Times New Roman</vt:lpstr>
      <vt:lpstr>Office Theme</vt:lpstr>
      <vt:lpstr>ACUTE AND CHRONIC  INFLAMMATIONS OF  LARYNX</vt:lpstr>
      <vt:lpstr>ACUTE LARYNGITIS </vt:lpstr>
      <vt:lpstr>ACUTE LARYNGITIS -  PATHOLOGY</vt:lpstr>
      <vt:lpstr>ACUTE LARYNGITIS -  SYMPTOMS</vt:lpstr>
      <vt:lpstr>ACUTE LARYNGITIS -  SIGNS</vt:lpstr>
      <vt:lpstr>ACUTE LARYNGITIS (SIMPLE)</vt:lpstr>
      <vt:lpstr>ACUTE LARYNGITIS -  TREATMENT</vt:lpstr>
      <vt:lpstr>ACUTE FIBRINOUS  LARYNGITIS</vt:lpstr>
      <vt:lpstr>ACUTE FIBRINOUS  LARYNGITIS- PATHOLOGY</vt:lpstr>
      <vt:lpstr>ACUTE FIBRINOUS  LARYNGITIS- SIGNS AND</vt:lpstr>
      <vt:lpstr>ACUTE FIBRINOUS  LARYNGITIS- INVESTIGATIONS</vt:lpstr>
      <vt:lpstr>ACUTE FIBRINOUS  LARYNGITIS- TREATMENT</vt:lpstr>
      <vt:lpstr>SUBGLOTTIC LARYNGITIS  (PSEUDOCROUP)</vt:lpstr>
      <vt:lpstr>ACUTE EPIGLOTTITIS  (SUPRAGLOTTITIS)</vt:lpstr>
      <vt:lpstr>ACUTE EPIGLOTTITIS-  CLINICAL FEATURES</vt:lpstr>
      <vt:lpstr>ACUTE EPIGLOTTITIS-  CLINICAL FEATURES</vt:lpstr>
      <vt:lpstr>PowerPoint Presentation</vt:lpstr>
      <vt:lpstr>ACUTE EPIGLOTTITIS-  TREATMENT</vt:lpstr>
      <vt:lpstr>PowerPoint Presentation</vt:lpstr>
      <vt:lpstr>OEDEMA OF THE LARYNX</vt:lpstr>
      <vt:lpstr>OEDEMA OF THE LARYNX-  ETIOLOGY</vt:lpstr>
      <vt:lpstr>REINKE’S OEDEMA</vt:lpstr>
      <vt:lpstr>REINKE’S OEDEMA</vt:lpstr>
      <vt:lpstr>REINKE’S OEDEMA</vt:lpstr>
      <vt:lpstr>REINKE’S OEDEMA-  TREATMENT</vt:lpstr>
      <vt:lpstr>ANGIONEUROTIC OEDEMA</vt:lpstr>
      <vt:lpstr>ANGIONEUROTIC OEDEMA</vt:lpstr>
      <vt:lpstr>ANGIONEUROTIC OEDEMA-  TREATMENT</vt:lpstr>
      <vt:lpstr>LARYNGEAL PERICHONDRITIS</vt:lpstr>
      <vt:lpstr>RELAPSING POLYCHONDRITIS</vt:lpstr>
      <vt:lpstr>CHRONIC LARYNGITIS</vt:lpstr>
      <vt:lpstr>CHRONIC LARYNGITIS-  CLINICAL FEATURES</vt:lpstr>
      <vt:lpstr>CHRONIC LARYNGITIS</vt:lpstr>
      <vt:lpstr>CHRONIC LARYNGITIS-  TREATMENT</vt:lpstr>
      <vt:lpstr>CHRONIC HYPERTROPHIC(HYPERPLASTIC)  LARYNGITIS</vt:lpstr>
      <vt:lpstr>CHRONIC      HYPERTROPHIC(HYPERPLASTIC)  LARYNGITIS</vt:lpstr>
      <vt:lpstr>VOCAL CORD POLYPS</vt:lpstr>
      <vt:lpstr>VOCAL NODULE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ACUTE AND CHRONIC  INFLAMMATIONS OF  LARYNX</dc:title>
  <dc:creator>Arpitha</dc:creator>
  <cp:lastModifiedBy>Arpitha</cp:lastModifiedBy>
  <cp:revision>2</cp:revision>
  <dcterms:created xsi:type="dcterms:W3CDTF">2020-01-05T14:52:44Z</dcterms:created>
  <dcterms:modified xsi:type="dcterms:W3CDTF">2020-01-05T15:15:38Z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2017-03-29T00:00:00Z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2020-01-05T00:00:00Z</vt:filetime>
  </property>
</Properties>
</file>