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6A4B-40A2-4A46-A1F2-E4637F95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64C0-FD7D-448F-923F-CF0DDCA8A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44B2-E9BE-42EB-832F-B5627998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0389-2BC8-4290-8D71-952AF388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40CC-1315-4235-B078-4EBCD0C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93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69C-7D34-4F4E-A526-F0C3C4A7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D79B-2CBE-41EF-83D2-64B545469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E0DF-8B19-423A-BA7A-ED74B43C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C98E-2EA7-4B03-B333-3AA61A7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DB50-0A3F-434C-AD10-D3952EA0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27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DA1DE-5C4F-48AA-94EA-A6D6F4579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2DDA-C282-4661-B4CF-5CF3AD6F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8807-A642-412E-89BC-E665A305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916E-C3A7-4D30-BD1A-7D6631B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CB59-A785-427A-AEC8-776F7E37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3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185-0271-4B59-A825-3EE07408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1383-7A3C-435B-A1BF-7A771D4D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2FA3-A4EB-44B9-8ACE-40FCE8DE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7CD5-1183-47F6-8511-2265C53D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1303-95BB-4681-938D-EFCD0CC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60-3D80-4560-90D1-85CE30B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36C2-4EC4-4C9E-8239-21904329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58B3-F981-404F-AF47-E14B4DD2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74A-5AF0-4CE2-AD24-5256383F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BA6F-E986-4DCA-80F0-6F1ED10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97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D3C3-5D00-4247-AF56-ABF7B8C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CBCB-144D-4B89-B2A5-F41D87A69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C081-3A13-4FD4-BBC4-81B71EA8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C9B3-A466-49D1-9E4C-2A4779D5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FDF4-6749-4487-8DA5-D38BD226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2ED8-ED11-4ACE-9220-B7E3B51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92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8B58-C8D8-435B-AB06-D100093F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E5D48-BA73-4665-B477-454247066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99C70-F90B-47B7-B46C-2841D8B2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E1E2-1E21-49BA-9625-44D13D37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8AC0D-3D27-4184-ADAE-F6D87865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CAF3E-FFA3-4BCB-8CE4-62CF6332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4CC4-BCE6-4785-AF65-6568D7E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58771-D82A-4A45-9D36-2074AEF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54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FDC7-B4BC-4A45-8FC7-0D40261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E5FB8-78BA-4CDC-81E7-36201D4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16221-3A36-458C-B7D1-2D2EE5C2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D76FB-02E2-4733-90A3-5B3836C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31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148A-46DD-46C7-B7EB-6BBA5BB0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73F0-1421-49E0-B445-E8C8DCB8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F970-3B22-434D-B0F3-BD95DD2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01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98DD-7BBC-40D9-87CB-D6EFF27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481E-38A5-428B-A3CC-FB384CE6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B66A5-2B8C-465D-834A-BB9449501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65D0-32AE-4E5C-A19E-F99BBD70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A81E-CE98-4943-89F5-5F977CF3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0F47-0868-4CAF-A787-F58CECA2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2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14D-E692-470C-A01F-0CF939F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F32EB-8D57-490B-9A10-F2530CAD9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62513-76F2-4EDE-B7AD-99CC7D83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0185-5861-459C-ABA5-E13EDDC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8D6D-1146-407B-8D0F-F7CC1FB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9264-730C-4210-85B7-798C3714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9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0AF0F-56CC-46BF-BC6B-A8B60B24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9384-E4D4-4470-83DD-8277E1BC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630-A37E-4BE3-AE56-92269988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1EEC-93E9-4F58-AA58-49CB01C73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3ADD-3264-4C3A-B8BD-244D4A39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25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31927-overview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911" y="1208532"/>
            <a:ext cx="7254240" cy="1994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5704" y="656844"/>
            <a:ext cx="3224784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607566"/>
            <a:ext cx="882142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Due to streptococcal infection of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skin </a:t>
            </a:r>
            <a:r>
              <a:rPr sz="2800" spc="-10" dirty="0">
                <a:latin typeface="Book Antiqua"/>
                <a:cs typeface="Book Antiqua"/>
              </a:rPr>
              <a:t>producing </a:t>
            </a:r>
            <a:r>
              <a:rPr sz="2800" spc="-5" dirty="0">
                <a:latin typeface="Book Antiqua"/>
                <a:cs typeface="Book Antiqua"/>
              </a:rPr>
              <a:t>a  raised </a:t>
            </a:r>
            <a:r>
              <a:rPr sz="2800" spc="-10" dirty="0">
                <a:latin typeface="Book Antiqua"/>
                <a:cs typeface="Book Antiqua"/>
              </a:rPr>
              <a:t>red </a:t>
            </a:r>
            <a:r>
              <a:rPr sz="2800" spc="-5" dirty="0">
                <a:latin typeface="Book Antiqua"/>
                <a:cs typeface="Book Antiqua"/>
              </a:rPr>
              <a:t>oedematous eruption with a  characterically well – defined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edge.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Auricle – </a:t>
            </a:r>
            <a:r>
              <a:rPr sz="2800" spc="-10" dirty="0">
                <a:latin typeface="Book Antiqua"/>
                <a:cs typeface="Book Antiqua"/>
              </a:rPr>
              <a:t>red </a:t>
            </a:r>
            <a:r>
              <a:rPr sz="2800" spc="-5" dirty="0">
                <a:latin typeface="Book Antiqua"/>
                <a:cs typeface="Book Antiqua"/>
              </a:rPr>
              <a:t>&amp; swollen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Assoc with </a:t>
            </a:r>
            <a:r>
              <a:rPr sz="2800" dirty="0">
                <a:latin typeface="Book Antiqua"/>
                <a:cs typeface="Book Antiqua"/>
              </a:rPr>
              <a:t>fever </a:t>
            </a:r>
            <a:r>
              <a:rPr sz="2800" spc="-5" dirty="0">
                <a:latin typeface="Book Antiqua"/>
                <a:cs typeface="Book Antiqua"/>
              </a:rPr>
              <a:t>and </a:t>
            </a:r>
            <a:r>
              <a:rPr sz="2800" spc="-10" dirty="0">
                <a:latin typeface="Book Antiqua"/>
                <a:cs typeface="Book Antiqua"/>
              </a:rPr>
              <a:t>rapid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pulse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Antibiotic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theraphy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649223"/>
            <a:ext cx="7159752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607566"/>
            <a:ext cx="76504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Infection or inflammation of </a:t>
            </a:r>
            <a:r>
              <a:rPr spc="-10" dirty="0"/>
              <a:t>perichondrium </a:t>
            </a:r>
            <a:r>
              <a:rPr spc="-5" dirty="0"/>
              <a:t>/  cartilage of Auricle &amp;</a:t>
            </a:r>
            <a:r>
              <a:rPr spc="-15" dirty="0"/>
              <a:t> </a:t>
            </a:r>
            <a:r>
              <a:rPr spc="-5" dirty="0"/>
              <a:t>EAC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3058794"/>
            <a:ext cx="7452995" cy="265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Classification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743585" algn="l"/>
                <a:tab pos="744220" algn="l"/>
                <a:tab pos="4337050" algn="l"/>
              </a:tabLst>
            </a:pPr>
            <a:r>
              <a:rPr sz="2400" spc="-5" dirty="0">
                <a:latin typeface="Book Antiqua"/>
                <a:cs typeface="Book Antiqua"/>
              </a:rPr>
              <a:t>Erysipelas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External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ear	( Inf. of overlying</a:t>
            </a:r>
            <a:r>
              <a:rPr sz="2400" spc="-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skin)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3585" algn="l"/>
                <a:tab pos="744220" algn="l"/>
                <a:tab pos="4161154" algn="l"/>
              </a:tabLst>
            </a:pPr>
            <a:r>
              <a:rPr sz="2400" spc="-5" dirty="0">
                <a:latin typeface="Book Antiqua"/>
                <a:cs typeface="Book Antiqua"/>
              </a:rPr>
              <a:t>Cellulitis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External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ear	</a:t>
            </a:r>
            <a:r>
              <a:rPr sz="2400" spc="-5" dirty="0">
                <a:latin typeface="Book Antiqua"/>
                <a:cs typeface="Book Antiqua"/>
              </a:rPr>
              <a:t>(Inf. </a:t>
            </a:r>
            <a:r>
              <a:rPr sz="2400" dirty="0">
                <a:latin typeface="Book Antiqua"/>
                <a:cs typeface="Book Antiqua"/>
              </a:rPr>
              <a:t>of soft </a:t>
            </a:r>
            <a:r>
              <a:rPr sz="2400" spc="-5" dirty="0">
                <a:latin typeface="Book Antiqua"/>
                <a:cs typeface="Book Antiqua"/>
              </a:rPr>
              <a:t>tissue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2400" spc="-5" dirty="0">
                <a:latin typeface="Book Antiqua"/>
                <a:cs typeface="Book Antiqua"/>
              </a:rPr>
              <a:t>Perichondritis </a:t>
            </a:r>
            <a:r>
              <a:rPr sz="2400" dirty="0">
                <a:latin typeface="Book Antiqua"/>
                <a:cs typeface="Book Antiqua"/>
              </a:rPr>
              <a:t>( Inf. </a:t>
            </a:r>
            <a:r>
              <a:rPr sz="2400" spc="-5" dirty="0">
                <a:latin typeface="Book Antiqua"/>
                <a:cs typeface="Book Antiqua"/>
              </a:rPr>
              <a:t>Involving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perichondrium)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743585" algn="l"/>
                <a:tab pos="744220" algn="l"/>
                <a:tab pos="2347595" algn="l"/>
              </a:tabLst>
            </a:pPr>
            <a:r>
              <a:rPr sz="2400" spc="-5" dirty="0">
                <a:latin typeface="Book Antiqua"/>
                <a:cs typeface="Book Antiqua"/>
              </a:rPr>
              <a:t>Chondritis	</a:t>
            </a:r>
            <a:r>
              <a:rPr sz="2400" dirty="0">
                <a:latin typeface="Book Antiqua"/>
                <a:cs typeface="Book Antiqua"/>
              </a:rPr>
              <a:t>( Inf. </a:t>
            </a:r>
            <a:r>
              <a:rPr sz="2400" spc="-5" dirty="0">
                <a:latin typeface="Book Antiqua"/>
                <a:cs typeface="Book Antiqua"/>
              </a:rPr>
              <a:t>Involving cartilage</a:t>
            </a:r>
            <a:r>
              <a:rPr sz="2400" spc="3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864867"/>
            <a:ext cx="4612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Result of trauma to</a:t>
            </a:r>
            <a:r>
              <a:rPr spc="-65" dirty="0"/>
              <a:t> </a:t>
            </a:r>
            <a:r>
              <a:rPr spc="-5" dirty="0"/>
              <a:t>auricle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2369007"/>
            <a:ext cx="8653780" cy="309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 marR="5080" indent="-283845" algn="just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744220" algn="l"/>
              </a:tabLst>
            </a:pPr>
            <a:r>
              <a:rPr sz="2400" spc="-5" dirty="0">
                <a:latin typeface="Book Antiqua"/>
                <a:cs typeface="Book Antiqua"/>
              </a:rPr>
              <a:t>Laceration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auricle </a:t>
            </a:r>
            <a:r>
              <a:rPr sz="2400" dirty="0">
                <a:latin typeface="Book Antiqua"/>
                <a:cs typeface="Book Antiqua"/>
              </a:rPr>
              <a:t>, Surgery </a:t>
            </a:r>
            <a:r>
              <a:rPr sz="2400" spc="-5" dirty="0">
                <a:latin typeface="Book Antiqua"/>
                <a:cs typeface="Book Antiqua"/>
              </a:rPr>
              <a:t>to ext.ear </a:t>
            </a:r>
            <a:r>
              <a:rPr sz="2400" dirty="0">
                <a:latin typeface="Book Antiqua"/>
                <a:cs typeface="Book Antiqua"/>
              </a:rPr>
              <a:t>, frostbite , </a:t>
            </a:r>
            <a:r>
              <a:rPr sz="2400" spc="-5" dirty="0">
                <a:latin typeface="Book Antiqua"/>
                <a:cs typeface="Book Antiqua"/>
              </a:rPr>
              <a:t>burns </a:t>
            </a:r>
            <a:r>
              <a:rPr sz="2400" dirty="0">
                <a:latin typeface="Book Antiqua"/>
                <a:cs typeface="Book Antiqua"/>
              </a:rPr>
              <a:t>,  chemical </a:t>
            </a:r>
            <a:r>
              <a:rPr sz="2400" spc="-5" dirty="0">
                <a:latin typeface="Book Antiqua"/>
                <a:cs typeface="Book Antiqua"/>
              </a:rPr>
              <a:t>injury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inf.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hematoma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pinna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high piercing 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auricle </a:t>
            </a:r>
            <a:r>
              <a:rPr sz="2400" dirty="0">
                <a:latin typeface="Book Antiqua"/>
                <a:cs typeface="Book Antiqua"/>
              </a:rPr>
              <a:t>for </a:t>
            </a:r>
            <a:r>
              <a:rPr sz="2400" spc="-5" dirty="0">
                <a:latin typeface="Book Antiqua"/>
                <a:cs typeface="Book Antiqua"/>
              </a:rPr>
              <a:t>insertion </a:t>
            </a:r>
            <a:r>
              <a:rPr sz="2400" dirty="0">
                <a:latin typeface="Book Antiqua"/>
                <a:cs typeface="Book Antiqua"/>
              </a:rPr>
              <a:t>of ear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rings.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May be spontaneous (overt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diabetes)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Org </a:t>
            </a:r>
            <a:r>
              <a:rPr sz="2800" spc="-5" dirty="0">
                <a:latin typeface="Book Antiqua"/>
                <a:cs typeface="Book Antiqua"/>
              </a:rPr>
              <a:t>: Pseudomonas Aeruginosa , </a:t>
            </a:r>
            <a:r>
              <a:rPr sz="2800" spc="-10" dirty="0">
                <a:latin typeface="Book Antiqua"/>
                <a:cs typeface="Book Antiqua"/>
              </a:rPr>
              <a:t>Staph.</a:t>
            </a:r>
            <a:r>
              <a:rPr sz="2800" spc="5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Aureus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5088" y="661416"/>
            <a:ext cx="7159752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567942"/>
            <a:ext cx="3795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Book Antiqua"/>
                <a:cs typeface="Book Antiqua"/>
              </a:rPr>
              <a:t>SIGNS &amp;</a:t>
            </a:r>
            <a:r>
              <a:rPr b="1" spc="-60" dirty="0">
                <a:latin typeface="Book Antiqua"/>
                <a:cs typeface="Book Antiqua"/>
              </a:rPr>
              <a:t> </a:t>
            </a:r>
            <a:r>
              <a:rPr b="1" spc="-5" dirty="0">
                <a:latin typeface="Book Antiqua"/>
                <a:cs typeface="Book Antiqua"/>
              </a:rPr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2462301"/>
            <a:ext cx="5034915" cy="3651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Pain over auricle and deep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in</a:t>
            </a:r>
            <a:endParaRPr sz="2800">
              <a:latin typeface="Book Antiqua"/>
              <a:cs typeface="Book Antiqua"/>
            </a:endParaRPr>
          </a:p>
          <a:p>
            <a:pPr marL="353377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Book Antiqua"/>
                <a:cs typeface="Book Antiqua"/>
              </a:rPr>
              <a:t>canal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Pruritus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Induration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Edema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Advanced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cases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32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Crusting </a:t>
            </a:r>
            <a:r>
              <a:rPr sz="2400" dirty="0">
                <a:latin typeface="Book Antiqua"/>
                <a:cs typeface="Book Antiqua"/>
              </a:rPr>
              <a:t>&amp;</a:t>
            </a:r>
            <a:r>
              <a:rPr sz="2400" spc="-5" dirty="0">
                <a:latin typeface="Book Antiqua"/>
                <a:cs typeface="Book Antiqua"/>
              </a:rPr>
              <a:t> weeping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Involvement </a:t>
            </a:r>
            <a:r>
              <a:rPr sz="2400" dirty="0">
                <a:latin typeface="Book Antiqua"/>
                <a:cs typeface="Book Antiqua"/>
              </a:rPr>
              <a:t>of soft </a:t>
            </a:r>
            <a:r>
              <a:rPr sz="2400" spc="-5" dirty="0">
                <a:latin typeface="Book Antiqua"/>
                <a:cs typeface="Book Antiqua"/>
              </a:rPr>
              <a:t>tissues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416" y="649223"/>
            <a:ext cx="7159752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6628" y="1999488"/>
            <a:ext cx="3142487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098549"/>
            <a:ext cx="2408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400" spc="25" dirty="0">
                <a:latin typeface="Wingdings 2"/>
                <a:cs typeface="Wingdings 2"/>
              </a:rPr>
              <a:t></a:t>
            </a:r>
            <a:r>
              <a:rPr sz="1400" spc="25" dirty="0">
                <a:latin typeface="Times New Roman"/>
                <a:cs typeface="Times New Roman"/>
              </a:rPr>
              <a:t>	</a:t>
            </a:r>
            <a:r>
              <a:rPr sz="2200" b="1" spc="-5" dirty="0">
                <a:latin typeface="Book Antiqua"/>
                <a:cs typeface="Book Antiqua"/>
              </a:rPr>
              <a:t>TREATMENT</a:t>
            </a:r>
            <a:r>
              <a:rPr sz="2200" b="1" spc="-45" dirty="0">
                <a:latin typeface="Book Antiqua"/>
                <a:cs typeface="Book Antiqua"/>
              </a:rPr>
              <a:t> </a:t>
            </a:r>
            <a:r>
              <a:rPr sz="2200" b="1" spc="-5" dirty="0">
                <a:latin typeface="Book Antiqua"/>
                <a:cs typeface="Book Antiqua"/>
              </a:rPr>
              <a:t>: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1901698"/>
            <a:ext cx="8849360" cy="466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220" indent="-283845">
              <a:lnSpc>
                <a:spcPct val="100000"/>
              </a:lnSpc>
              <a:spcBef>
                <a:spcPts val="95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5" dirty="0">
                <a:latin typeface="Book Antiqua"/>
                <a:cs typeface="Book Antiqua"/>
              </a:rPr>
              <a:t>Topical &amp; oral</a:t>
            </a:r>
            <a:r>
              <a:rPr sz="1900" dirty="0">
                <a:latin typeface="Book Antiqua"/>
                <a:cs typeface="Book Antiqua"/>
              </a:rPr>
              <a:t> </a:t>
            </a:r>
            <a:r>
              <a:rPr sz="1900" spc="-5" dirty="0">
                <a:latin typeface="Book Antiqua"/>
                <a:cs typeface="Book Antiqua"/>
              </a:rPr>
              <a:t>antibiotics</a:t>
            </a:r>
            <a:endParaRPr sz="19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1370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5" dirty="0">
                <a:latin typeface="Book Antiqua"/>
                <a:cs typeface="Book Antiqua"/>
              </a:rPr>
              <a:t>Discharge (or) Abscess –</a:t>
            </a:r>
            <a:r>
              <a:rPr sz="1900" spc="20" dirty="0">
                <a:latin typeface="Book Antiqua"/>
                <a:cs typeface="Book Antiqua"/>
              </a:rPr>
              <a:t> </a:t>
            </a:r>
            <a:r>
              <a:rPr sz="1900" spc="-5" dirty="0">
                <a:latin typeface="Book Antiqua"/>
                <a:cs typeface="Book Antiqua"/>
              </a:rPr>
              <a:t>Drainage</a:t>
            </a:r>
            <a:endParaRPr sz="1900">
              <a:latin typeface="Book Antiqua"/>
              <a:cs typeface="Book Antiqua"/>
            </a:endParaRPr>
          </a:p>
          <a:p>
            <a:pPr marL="743585" marR="461645" indent="-283845">
              <a:lnSpc>
                <a:spcPct val="140000"/>
              </a:lnSpc>
              <a:spcBef>
                <a:spcPts val="455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10" dirty="0">
                <a:latin typeface="Book Antiqua"/>
                <a:cs typeface="Book Antiqua"/>
              </a:rPr>
              <a:t>Sub-perichondrial </a:t>
            </a:r>
            <a:r>
              <a:rPr sz="1900" spc="-5" dirty="0">
                <a:latin typeface="Book Antiqua"/>
                <a:cs typeface="Book Antiqua"/>
              </a:rPr>
              <a:t>Abscess – I &amp; D &amp; Irrigating with 1.5 % acetic acid &amp;  </a:t>
            </a:r>
            <a:r>
              <a:rPr sz="1900" spc="-10" dirty="0">
                <a:latin typeface="Book Antiqua"/>
                <a:cs typeface="Book Antiqua"/>
              </a:rPr>
              <a:t>garamycin</a:t>
            </a:r>
            <a:endParaRPr sz="19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 2"/>
              <a:buChar char="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400" spc="25" dirty="0">
                <a:latin typeface="Wingdings 2"/>
                <a:cs typeface="Wingdings 2"/>
              </a:rPr>
              <a:t></a:t>
            </a:r>
            <a:r>
              <a:rPr sz="1400" spc="25" dirty="0">
                <a:latin typeface="Times New Roman"/>
                <a:cs typeface="Times New Roman"/>
              </a:rPr>
              <a:t>	</a:t>
            </a:r>
            <a:r>
              <a:rPr sz="2200" b="1" spc="-5" dirty="0">
                <a:latin typeface="Book Antiqua"/>
                <a:cs typeface="Book Antiqua"/>
              </a:rPr>
              <a:t>PREVENTION</a:t>
            </a:r>
            <a:r>
              <a:rPr sz="2200" b="1" spc="35" dirty="0">
                <a:latin typeface="Book Antiqua"/>
                <a:cs typeface="Book Antiqua"/>
              </a:rPr>
              <a:t> </a:t>
            </a:r>
            <a:r>
              <a:rPr sz="2200" b="1" spc="-5" dirty="0">
                <a:latin typeface="Book Antiqua"/>
                <a:cs typeface="Book Antiqua"/>
              </a:rPr>
              <a:t>: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dirty="0">
                <a:latin typeface="Book Antiqua"/>
                <a:cs typeface="Book Antiqua"/>
              </a:rPr>
              <a:t>By </a:t>
            </a:r>
            <a:r>
              <a:rPr sz="1900" spc="-5" dirty="0">
                <a:latin typeface="Book Antiqua"/>
                <a:cs typeface="Book Antiqua"/>
              </a:rPr>
              <a:t>careful ear </a:t>
            </a:r>
            <a:r>
              <a:rPr sz="1900" spc="-10" dirty="0">
                <a:latin typeface="Book Antiqua"/>
                <a:cs typeface="Book Antiqua"/>
              </a:rPr>
              <a:t>piercings </a:t>
            </a:r>
            <a:r>
              <a:rPr sz="1900" spc="-5" dirty="0">
                <a:latin typeface="Book Antiqua"/>
                <a:cs typeface="Book Antiqua"/>
              </a:rPr>
              <a:t>away from cartilaginous</a:t>
            </a:r>
            <a:r>
              <a:rPr sz="1900" spc="85" dirty="0">
                <a:latin typeface="Book Antiqua"/>
                <a:cs typeface="Book Antiqua"/>
              </a:rPr>
              <a:t> </a:t>
            </a:r>
            <a:r>
              <a:rPr sz="1900" spc="-5" dirty="0">
                <a:latin typeface="Book Antiqua"/>
                <a:cs typeface="Book Antiqua"/>
              </a:rPr>
              <a:t>pinna.</a:t>
            </a:r>
            <a:endParaRPr sz="19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455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5" dirty="0">
                <a:latin typeface="Book Antiqua"/>
                <a:cs typeface="Book Antiqua"/>
              </a:rPr>
              <a:t>Avoid </a:t>
            </a:r>
            <a:r>
              <a:rPr sz="1900" spc="-10" dirty="0">
                <a:latin typeface="Book Antiqua"/>
                <a:cs typeface="Book Antiqua"/>
              </a:rPr>
              <a:t>Surgery </a:t>
            </a:r>
            <a:r>
              <a:rPr sz="1900" spc="-5" dirty="0">
                <a:latin typeface="Book Antiqua"/>
                <a:cs typeface="Book Antiqua"/>
              </a:rPr>
              <a:t>in and </a:t>
            </a:r>
            <a:r>
              <a:rPr sz="1900" spc="-10" dirty="0">
                <a:latin typeface="Book Antiqua"/>
                <a:cs typeface="Book Antiqua"/>
              </a:rPr>
              <a:t>around </a:t>
            </a:r>
            <a:r>
              <a:rPr sz="1900" spc="-5" dirty="0">
                <a:latin typeface="Book Antiqua"/>
                <a:cs typeface="Book Antiqua"/>
              </a:rPr>
              <a:t>ear – </a:t>
            </a:r>
            <a:r>
              <a:rPr sz="1900" dirty="0">
                <a:latin typeface="Book Antiqua"/>
                <a:cs typeface="Book Antiqua"/>
              </a:rPr>
              <a:t>to </a:t>
            </a:r>
            <a:r>
              <a:rPr sz="1900" spc="-5" dirty="0">
                <a:latin typeface="Book Antiqua"/>
                <a:cs typeface="Book Antiqua"/>
              </a:rPr>
              <a:t>prevent from</a:t>
            </a:r>
            <a:r>
              <a:rPr sz="1900" spc="135" dirty="0">
                <a:latin typeface="Book Antiqua"/>
                <a:cs typeface="Book Antiqua"/>
              </a:rPr>
              <a:t> </a:t>
            </a:r>
            <a:r>
              <a:rPr sz="1900" spc="-10" dirty="0">
                <a:latin typeface="Book Antiqua"/>
                <a:cs typeface="Book Antiqua"/>
              </a:rPr>
              <a:t>trauma</a:t>
            </a:r>
            <a:endParaRPr sz="19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459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10" dirty="0">
                <a:latin typeface="Book Antiqua"/>
                <a:cs typeface="Book Antiqua"/>
              </a:rPr>
              <a:t>Hematoma </a:t>
            </a:r>
            <a:r>
              <a:rPr sz="1900" spc="-5" dirty="0">
                <a:latin typeface="Book Antiqua"/>
                <a:cs typeface="Book Antiqua"/>
              </a:rPr>
              <a:t>of auricle </a:t>
            </a:r>
            <a:r>
              <a:rPr sz="1900" dirty="0">
                <a:latin typeface="Book Antiqua"/>
                <a:cs typeface="Book Antiqua"/>
              </a:rPr>
              <a:t>to </a:t>
            </a:r>
            <a:r>
              <a:rPr sz="1900" spc="-5" dirty="0">
                <a:latin typeface="Book Antiqua"/>
                <a:cs typeface="Book Antiqua"/>
              </a:rPr>
              <a:t>drain</a:t>
            </a:r>
            <a:r>
              <a:rPr sz="1900" spc="50" dirty="0">
                <a:latin typeface="Book Antiqua"/>
                <a:cs typeface="Book Antiqua"/>
              </a:rPr>
              <a:t> </a:t>
            </a:r>
            <a:r>
              <a:rPr sz="1900" spc="-10" dirty="0">
                <a:latin typeface="Book Antiqua"/>
                <a:cs typeface="Book Antiqua"/>
              </a:rPr>
              <a:t>properly.</a:t>
            </a:r>
            <a:endParaRPr sz="1900">
              <a:latin typeface="Book Antiqua"/>
              <a:cs typeface="Book Antiqua"/>
            </a:endParaRPr>
          </a:p>
          <a:p>
            <a:pPr marL="743585" marR="5080" indent="-283845">
              <a:lnSpc>
                <a:spcPct val="100000"/>
              </a:lnSpc>
              <a:spcBef>
                <a:spcPts val="455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  <a:tab pos="2103755" algn="l"/>
                <a:tab pos="3660140" algn="l"/>
                <a:tab pos="4036060" algn="l"/>
                <a:tab pos="4714240" algn="l"/>
                <a:tab pos="5673090" algn="l"/>
                <a:tab pos="6327140" algn="l"/>
                <a:tab pos="7727950" algn="l"/>
              </a:tabLst>
            </a:pPr>
            <a:r>
              <a:rPr sz="1900" spc="-5" dirty="0">
                <a:latin typeface="Book Antiqua"/>
                <a:cs typeface="Book Antiqua"/>
              </a:rPr>
              <a:t>Meti</a:t>
            </a:r>
            <a:r>
              <a:rPr sz="1900" dirty="0">
                <a:latin typeface="Book Antiqua"/>
                <a:cs typeface="Book Antiqua"/>
              </a:rPr>
              <a:t>c</a:t>
            </a:r>
            <a:r>
              <a:rPr sz="1900" spc="-10" dirty="0">
                <a:latin typeface="Book Antiqua"/>
                <a:cs typeface="Book Antiqua"/>
              </a:rPr>
              <a:t>ul</a:t>
            </a:r>
            <a:r>
              <a:rPr sz="1900" dirty="0">
                <a:latin typeface="Book Antiqua"/>
                <a:cs typeface="Book Antiqua"/>
              </a:rPr>
              <a:t>o</a:t>
            </a:r>
            <a:r>
              <a:rPr sz="1900" spc="-10" dirty="0">
                <a:latin typeface="Book Antiqua"/>
                <a:cs typeface="Book Antiqua"/>
              </a:rPr>
              <a:t>u</a:t>
            </a:r>
            <a:r>
              <a:rPr sz="1900" spc="-5" dirty="0">
                <a:latin typeface="Book Antiqua"/>
                <a:cs typeface="Book Antiqua"/>
              </a:rPr>
              <a:t>s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15" dirty="0">
                <a:latin typeface="Book Antiqua"/>
                <a:cs typeface="Book Antiqua"/>
              </a:rPr>
              <a:t>m</a:t>
            </a:r>
            <a:r>
              <a:rPr sz="1900" spc="-5" dirty="0">
                <a:latin typeface="Book Antiqua"/>
                <a:cs typeface="Book Antiqua"/>
              </a:rPr>
              <a:t>anag</a:t>
            </a:r>
            <a:r>
              <a:rPr sz="1900" spc="10" dirty="0">
                <a:latin typeface="Book Antiqua"/>
                <a:cs typeface="Book Antiqua"/>
              </a:rPr>
              <a:t>e</a:t>
            </a:r>
            <a:r>
              <a:rPr sz="1900" spc="-15" dirty="0">
                <a:latin typeface="Book Antiqua"/>
                <a:cs typeface="Book Antiqua"/>
              </a:rPr>
              <a:t>m</a:t>
            </a:r>
            <a:r>
              <a:rPr sz="1900" spc="-5" dirty="0">
                <a:latin typeface="Book Antiqua"/>
                <a:cs typeface="Book Antiqua"/>
              </a:rPr>
              <a:t>ent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10" dirty="0">
                <a:latin typeface="Book Antiqua"/>
                <a:cs typeface="Book Antiqua"/>
              </a:rPr>
              <a:t>o</a:t>
            </a:r>
            <a:r>
              <a:rPr sz="1900" spc="-5" dirty="0">
                <a:latin typeface="Book Antiqua"/>
                <a:cs typeface="Book Antiqua"/>
              </a:rPr>
              <a:t>f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10" dirty="0">
                <a:latin typeface="Book Antiqua"/>
                <a:cs typeface="Book Antiqua"/>
              </a:rPr>
              <a:t>bur</a:t>
            </a:r>
            <a:r>
              <a:rPr sz="1900" spc="-5" dirty="0">
                <a:latin typeface="Book Antiqua"/>
                <a:cs typeface="Book Antiqua"/>
              </a:rPr>
              <a:t>n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5" dirty="0">
                <a:latin typeface="Book Antiqua"/>
                <a:cs typeface="Book Antiqua"/>
              </a:rPr>
              <a:t>inju</a:t>
            </a:r>
            <a:r>
              <a:rPr sz="1900" spc="-15" dirty="0">
                <a:latin typeface="Book Antiqua"/>
                <a:cs typeface="Book Antiqua"/>
              </a:rPr>
              <a:t>r</a:t>
            </a:r>
            <a:r>
              <a:rPr sz="1900" spc="-5" dirty="0">
                <a:latin typeface="Book Antiqua"/>
                <a:cs typeface="Book Antiqua"/>
              </a:rPr>
              <a:t>ies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5" dirty="0">
                <a:latin typeface="Book Antiqua"/>
                <a:cs typeface="Book Antiqua"/>
              </a:rPr>
              <a:t>wi</a:t>
            </a:r>
            <a:r>
              <a:rPr sz="1900" dirty="0">
                <a:latin typeface="Book Antiqua"/>
                <a:cs typeface="Book Antiqua"/>
              </a:rPr>
              <a:t>t</a:t>
            </a:r>
            <a:r>
              <a:rPr sz="1900" spc="-5" dirty="0">
                <a:latin typeface="Book Antiqua"/>
                <a:cs typeface="Book Antiqua"/>
              </a:rPr>
              <a:t>h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10" dirty="0">
                <a:latin typeface="Book Antiqua"/>
                <a:cs typeface="Book Antiqua"/>
              </a:rPr>
              <a:t>pr</a:t>
            </a:r>
            <a:r>
              <a:rPr sz="1900" spc="-15" dirty="0">
                <a:latin typeface="Book Antiqua"/>
                <a:cs typeface="Book Antiqua"/>
              </a:rPr>
              <a:t>o</a:t>
            </a:r>
            <a:r>
              <a:rPr sz="1900" spc="-10" dirty="0">
                <a:latin typeface="Book Antiqua"/>
                <a:cs typeface="Book Antiqua"/>
              </a:rPr>
              <a:t>phyla</a:t>
            </a:r>
            <a:r>
              <a:rPr sz="1900" dirty="0">
                <a:latin typeface="Book Antiqua"/>
                <a:cs typeface="Book Antiqua"/>
              </a:rPr>
              <a:t>t</a:t>
            </a:r>
            <a:r>
              <a:rPr sz="1900" spc="-5" dirty="0">
                <a:latin typeface="Book Antiqua"/>
                <a:cs typeface="Book Antiqua"/>
              </a:rPr>
              <a:t>ic</a:t>
            </a:r>
            <a:r>
              <a:rPr sz="1900" dirty="0">
                <a:latin typeface="Book Antiqua"/>
                <a:cs typeface="Book Antiqua"/>
              </a:rPr>
              <a:t>	</a:t>
            </a:r>
            <a:r>
              <a:rPr sz="1900" spc="-5" dirty="0">
                <a:latin typeface="Book Antiqua"/>
                <a:cs typeface="Book Antiqua"/>
              </a:rPr>
              <a:t>anti</a:t>
            </a:r>
            <a:r>
              <a:rPr sz="1900" spc="-15" dirty="0">
                <a:latin typeface="Book Antiqua"/>
                <a:cs typeface="Book Antiqua"/>
              </a:rPr>
              <a:t>b</a:t>
            </a:r>
            <a:r>
              <a:rPr sz="1900" spc="-5" dirty="0">
                <a:latin typeface="Book Antiqua"/>
                <a:cs typeface="Book Antiqua"/>
              </a:rPr>
              <a:t>odies  against </a:t>
            </a:r>
            <a:r>
              <a:rPr sz="1900" spc="-10" dirty="0">
                <a:latin typeface="Book Antiqua"/>
                <a:cs typeface="Book Antiqua"/>
              </a:rPr>
              <a:t>gram </a:t>
            </a:r>
            <a:r>
              <a:rPr sz="1900" spc="-5" dirty="0">
                <a:latin typeface="Book Antiqua"/>
                <a:cs typeface="Book Antiqua"/>
              </a:rPr>
              <a:t>neg.</a:t>
            </a:r>
            <a:r>
              <a:rPr sz="1900" spc="30" dirty="0">
                <a:latin typeface="Book Antiqua"/>
                <a:cs typeface="Book Antiqua"/>
              </a:rPr>
              <a:t> </a:t>
            </a:r>
            <a:r>
              <a:rPr sz="1900" spc="-5" dirty="0">
                <a:latin typeface="Book Antiqua"/>
                <a:cs typeface="Book Antiqua"/>
              </a:rPr>
              <a:t>bacteria.</a:t>
            </a:r>
            <a:endParaRPr sz="19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459"/>
              </a:spcBef>
              <a:buSzPct val="78947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1900" spc="-5" dirty="0">
                <a:latin typeface="Book Antiqua"/>
                <a:cs typeface="Book Antiqua"/>
              </a:rPr>
              <a:t>Removal of eschars and</a:t>
            </a:r>
            <a:r>
              <a:rPr sz="1900" spc="25" dirty="0">
                <a:latin typeface="Book Antiqua"/>
                <a:cs typeface="Book Antiqua"/>
              </a:rPr>
              <a:t> </a:t>
            </a:r>
            <a:r>
              <a:rPr sz="1900" spc="-10" dirty="0">
                <a:latin typeface="Book Antiqua"/>
                <a:cs typeface="Book Antiqua"/>
              </a:rPr>
              <a:t>crusts.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5088" y="374904"/>
            <a:ext cx="7159752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607566"/>
            <a:ext cx="769493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Acute </a:t>
            </a:r>
            <a:r>
              <a:rPr sz="2800" spc="-5" dirty="0">
                <a:latin typeface="Book Antiqua"/>
                <a:cs typeface="Book Antiqua"/>
              </a:rPr>
              <a:t>localized infection of single hair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follicle.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Lateral 1/3 of </a:t>
            </a:r>
            <a:r>
              <a:rPr sz="2800" spc="-10" dirty="0">
                <a:latin typeface="Book Antiqua"/>
                <a:cs typeface="Book Antiqua"/>
              </a:rPr>
              <a:t>posterosuperior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canal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Obstructed apopilosebaceous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unit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Pathogen: S.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aureus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504" y="627887"/>
            <a:ext cx="423519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27327"/>
            <a:ext cx="7536180" cy="36048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b="1" spc="-10" dirty="0">
                <a:latin typeface="Book Antiqua"/>
                <a:cs typeface="Book Antiqua"/>
              </a:rPr>
              <a:t>SYMPTOMS</a:t>
            </a:r>
            <a:r>
              <a:rPr sz="2800" b="1" spc="30" dirty="0">
                <a:latin typeface="Book Antiqua"/>
                <a:cs typeface="Book Antiqua"/>
              </a:rPr>
              <a:t> </a:t>
            </a:r>
            <a:r>
              <a:rPr sz="2800" b="1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Localized</a:t>
            </a:r>
            <a:r>
              <a:rPr sz="2800" spc="-10" dirty="0">
                <a:latin typeface="Book Antiqua"/>
                <a:cs typeface="Book Antiqua"/>
              </a:rPr>
              <a:t> pain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Ear</a:t>
            </a:r>
            <a:r>
              <a:rPr sz="2800" spc="-10" dirty="0">
                <a:latin typeface="Book Antiqua"/>
                <a:cs typeface="Book Antiqua"/>
              </a:rPr>
              <a:t> blockage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Exudates a scanty sero-sanguinous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discharge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Pinna &amp; tragus – tender on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palpation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Pruritus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Hearing </a:t>
            </a:r>
            <a:r>
              <a:rPr sz="2800" spc="-10" dirty="0">
                <a:latin typeface="Book Antiqua"/>
                <a:cs typeface="Book Antiqua"/>
              </a:rPr>
              <a:t>loss </a:t>
            </a:r>
            <a:r>
              <a:rPr sz="2800" dirty="0">
                <a:latin typeface="Book Antiqua"/>
                <a:cs typeface="Book Antiqua"/>
              </a:rPr>
              <a:t>(if </a:t>
            </a:r>
            <a:r>
              <a:rPr sz="2800" spc="-5" dirty="0">
                <a:latin typeface="Book Antiqua"/>
                <a:cs typeface="Book Antiqua"/>
              </a:rPr>
              <a:t>lesion occludes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canal)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504" y="627887"/>
            <a:ext cx="423519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27327"/>
            <a:ext cx="3871595" cy="36068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b="1" spc="-5" dirty="0">
                <a:latin typeface="Book Antiqua"/>
                <a:cs typeface="Book Antiqua"/>
              </a:rPr>
              <a:t>SIGNS</a:t>
            </a:r>
            <a:r>
              <a:rPr sz="2800" b="1" spc="15" dirty="0">
                <a:latin typeface="Book Antiqua"/>
                <a:cs typeface="Book Antiqua"/>
              </a:rPr>
              <a:t> </a:t>
            </a:r>
            <a:r>
              <a:rPr sz="2800" b="1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Edema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Erythema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Tenderness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Occasional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fluctuance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Book Antiqua"/>
                <a:cs typeface="Book Antiqua"/>
              </a:rPr>
              <a:t>DD </a:t>
            </a:r>
            <a:r>
              <a:rPr sz="2800" spc="-5" dirty="0">
                <a:latin typeface="Book Antiqua"/>
                <a:cs typeface="Book Antiqua"/>
              </a:rPr>
              <a:t>: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Ac.mastoiditis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504" y="627887"/>
            <a:ext cx="423519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1427988"/>
            <a:ext cx="3810000" cy="3881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504" y="627887"/>
            <a:ext cx="423519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139824"/>
            <a:ext cx="7822565" cy="49314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spc="-10" dirty="0">
                <a:latin typeface="Book Antiqua"/>
                <a:cs typeface="Book Antiqua"/>
              </a:rPr>
              <a:t>TREATMENT</a:t>
            </a:r>
            <a:r>
              <a:rPr sz="2800" b="1" spc="40" dirty="0">
                <a:latin typeface="Book Antiqua"/>
                <a:cs typeface="Book Antiqua"/>
              </a:rPr>
              <a:t> </a:t>
            </a:r>
            <a:r>
              <a:rPr sz="2800" b="1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Local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heat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Analgesics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Oral </a:t>
            </a:r>
            <a:r>
              <a:rPr sz="2800" spc="-5" dirty="0">
                <a:latin typeface="Book Antiqua"/>
                <a:cs typeface="Book Antiqua"/>
              </a:rPr>
              <a:t>&amp; systemic anti-staphylococcal</a:t>
            </a:r>
            <a:r>
              <a:rPr sz="2800" spc="5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antibiotics</a:t>
            </a:r>
            <a:endParaRPr sz="2800">
              <a:latin typeface="Book Antiqua"/>
              <a:cs typeface="Book Antiqua"/>
            </a:endParaRPr>
          </a:p>
          <a:p>
            <a:pPr marL="424180" marR="25400" indent="-412115">
              <a:lnSpc>
                <a:spcPts val="3020"/>
              </a:lnSpc>
              <a:spcBef>
                <a:spcPts val="72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 ( antibiotics, </a:t>
            </a:r>
            <a:r>
              <a:rPr sz="2800" spc="-10" dirty="0">
                <a:latin typeface="Book Antiqua"/>
                <a:cs typeface="Book Antiqua"/>
              </a:rPr>
              <a:t>Hygroscopic </a:t>
            </a:r>
            <a:r>
              <a:rPr sz="2800" spc="-5" dirty="0">
                <a:latin typeface="Book Antiqua"/>
                <a:cs typeface="Book Antiqua"/>
              </a:rPr>
              <a:t>Dehydrating  agents)</a:t>
            </a:r>
            <a:endParaRPr sz="2800">
              <a:latin typeface="Book Antiqua"/>
              <a:cs typeface="Book Antiqua"/>
            </a:endParaRPr>
          </a:p>
          <a:p>
            <a:pPr marL="424180" marR="498475" indent="-412115">
              <a:lnSpc>
                <a:spcPts val="3020"/>
              </a:lnSpc>
              <a:spcBef>
                <a:spcPts val="68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Incision and drainage reserved for localized  abscess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IV antibiotics for soft tissue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extension</a:t>
            </a:r>
            <a:endParaRPr sz="2800">
              <a:latin typeface="Book Antiqua"/>
              <a:cs typeface="Book Antiqua"/>
            </a:endParaRPr>
          </a:p>
          <a:p>
            <a:pPr marL="424180" marR="5080" indent="-412115">
              <a:lnSpc>
                <a:spcPts val="3020"/>
              </a:lnSpc>
              <a:spcBef>
                <a:spcPts val="72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For </a:t>
            </a:r>
            <a:r>
              <a:rPr sz="2800" spc="-5" dirty="0">
                <a:latin typeface="Book Antiqua"/>
                <a:cs typeface="Book Antiqua"/>
              </a:rPr>
              <a:t>recurrent : </a:t>
            </a:r>
            <a:r>
              <a:rPr sz="2800" spc="-10" dirty="0">
                <a:latin typeface="Book Antiqua"/>
                <a:cs typeface="Book Antiqua"/>
              </a:rPr>
              <a:t>Eradication </a:t>
            </a:r>
            <a:r>
              <a:rPr sz="2800" spc="-5" dirty="0">
                <a:latin typeface="Book Antiqua"/>
                <a:cs typeface="Book Antiqua"/>
              </a:rPr>
              <a:t>theraphy with nasal  mupirocin , </a:t>
            </a:r>
            <a:r>
              <a:rPr sz="2800" spc="-10" dirty="0">
                <a:latin typeface="Book Antiqua"/>
                <a:cs typeface="Book Antiqua"/>
              </a:rPr>
              <a:t>oral </a:t>
            </a:r>
            <a:r>
              <a:rPr sz="2800" spc="-5" dirty="0">
                <a:latin typeface="Book Antiqua"/>
                <a:cs typeface="Book Antiqua"/>
              </a:rPr>
              <a:t>flucloxacillin (14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days)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011377"/>
            <a:ext cx="4665345" cy="517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Fungal infection </a:t>
            </a:r>
            <a:r>
              <a:rPr sz="2600" dirty="0">
                <a:latin typeface="Book Antiqua"/>
                <a:cs typeface="Book Antiqua"/>
              </a:rPr>
              <a:t>of EAC</a:t>
            </a:r>
            <a:r>
              <a:rPr sz="2600" spc="-3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skin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Common </a:t>
            </a:r>
            <a:r>
              <a:rPr sz="2600" spc="-5" dirty="0">
                <a:latin typeface="Book Antiqua"/>
                <a:cs typeface="Book Antiqua"/>
              </a:rPr>
              <a:t>in hot </a:t>
            </a:r>
            <a:r>
              <a:rPr sz="2600" dirty="0">
                <a:latin typeface="Book Antiqua"/>
                <a:cs typeface="Book Antiqua"/>
              </a:rPr>
              <a:t>, </a:t>
            </a:r>
            <a:r>
              <a:rPr sz="2600" spc="-5" dirty="0">
                <a:latin typeface="Book Antiqua"/>
                <a:cs typeface="Book Antiqua"/>
              </a:rPr>
              <a:t>humid  </a:t>
            </a:r>
            <a:r>
              <a:rPr sz="2600" dirty="0">
                <a:latin typeface="Book Antiqua"/>
                <a:cs typeface="Book Antiqua"/>
              </a:rPr>
              <a:t>climates &amp; </a:t>
            </a:r>
            <a:r>
              <a:rPr sz="2600" spc="-5" dirty="0">
                <a:latin typeface="Book Antiqua"/>
                <a:cs typeface="Book Antiqua"/>
              </a:rPr>
              <a:t>is often </a:t>
            </a:r>
            <a:r>
              <a:rPr sz="2600" dirty="0">
                <a:latin typeface="Book Antiqua"/>
                <a:cs typeface="Book Antiqua"/>
              </a:rPr>
              <a:t>secondary  to </a:t>
            </a:r>
            <a:r>
              <a:rPr sz="2600" spc="-5" dirty="0">
                <a:latin typeface="Book Antiqua"/>
                <a:cs typeface="Book Antiqua"/>
              </a:rPr>
              <a:t>prolonged use </a:t>
            </a:r>
            <a:r>
              <a:rPr sz="2600" dirty="0">
                <a:latin typeface="Book Antiqua"/>
                <a:cs typeface="Book Antiqua"/>
              </a:rPr>
              <a:t>of </a:t>
            </a:r>
            <a:r>
              <a:rPr sz="2600" spc="-5" dirty="0">
                <a:latin typeface="Book Antiqua"/>
                <a:cs typeface="Book Antiqua"/>
              </a:rPr>
              <a:t>topical  </a:t>
            </a:r>
            <a:r>
              <a:rPr sz="2600" dirty="0">
                <a:latin typeface="Book Antiqua"/>
                <a:cs typeface="Book Antiqua"/>
              </a:rPr>
              <a:t>Antibiotics.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94615" marR="436880" indent="-8255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Most </a:t>
            </a:r>
            <a:r>
              <a:rPr sz="2600" dirty="0">
                <a:latin typeface="Book Antiqua"/>
                <a:cs typeface="Book Antiqua"/>
              </a:rPr>
              <a:t>common </a:t>
            </a:r>
            <a:r>
              <a:rPr sz="2600" spc="-5" dirty="0">
                <a:latin typeface="Book Antiqua"/>
                <a:cs typeface="Book Antiqua"/>
              </a:rPr>
              <a:t>organisms:  </a:t>
            </a:r>
            <a:r>
              <a:rPr sz="2600" dirty="0">
                <a:latin typeface="Book Antiqua"/>
                <a:cs typeface="Book Antiqua"/>
              </a:rPr>
              <a:t>Aspergillus and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Candida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18669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Occur bcoz the protective  lipid/acid balance </a:t>
            </a:r>
            <a:r>
              <a:rPr sz="2600" dirty="0">
                <a:latin typeface="Book Antiqua"/>
                <a:cs typeface="Book Antiqua"/>
              </a:rPr>
              <a:t>of </a:t>
            </a:r>
            <a:r>
              <a:rPr sz="2600" spc="-5" dirty="0">
                <a:latin typeface="Book Antiqua"/>
                <a:cs typeface="Book Antiqua"/>
              </a:rPr>
              <a:t>the </a:t>
            </a:r>
            <a:r>
              <a:rPr sz="2600" dirty="0">
                <a:latin typeface="Book Antiqua"/>
                <a:cs typeface="Book Antiqua"/>
              </a:rPr>
              <a:t>ear </a:t>
            </a:r>
            <a:r>
              <a:rPr sz="2600" spc="-10" dirty="0">
                <a:latin typeface="Book Antiqua"/>
                <a:cs typeface="Book Antiqua"/>
              </a:rPr>
              <a:t>is  </a:t>
            </a:r>
            <a:r>
              <a:rPr sz="2600" dirty="0">
                <a:latin typeface="Book Antiqua"/>
                <a:cs typeface="Book Antiqua"/>
              </a:rPr>
              <a:t>lost.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2155" y="353568"/>
            <a:ext cx="363474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5128" y="2093975"/>
            <a:ext cx="3668267" cy="3692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627887"/>
            <a:ext cx="6918959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2036191"/>
            <a:ext cx="7896859" cy="38658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4180" marR="66040" indent="-412115">
              <a:lnSpc>
                <a:spcPts val="3020"/>
              </a:lnSpc>
              <a:spcBef>
                <a:spcPts val="48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Darwin’s tubercle : </a:t>
            </a:r>
            <a:r>
              <a:rPr sz="2800" spc="-5" dirty="0">
                <a:latin typeface="Book Antiqua"/>
                <a:cs typeface="Book Antiqua"/>
              </a:rPr>
              <a:t>an inherited cond. Presence  as a small elevation in post-sup </a:t>
            </a:r>
            <a:r>
              <a:rPr sz="2800" spc="-10" dirty="0">
                <a:latin typeface="Book Antiqua"/>
                <a:cs typeface="Book Antiqua"/>
              </a:rPr>
              <a:t>part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helix.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424180" marR="5080" indent="-412115" algn="just">
              <a:lnSpc>
                <a:spcPct val="90000"/>
              </a:lnSpc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Wildermuth’s ear : </a:t>
            </a:r>
            <a:r>
              <a:rPr sz="2800" spc="-5" dirty="0">
                <a:latin typeface="Book Antiqua"/>
                <a:cs typeface="Book Antiqua"/>
              </a:rPr>
              <a:t>Prominence of antihelix and  under-development of helix &amp; assoc. with CHL  &amp; SNHL.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424180" marR="1111885" indent="-412115">
              <a:lnSpc>
                <a:spcPts val="302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Mozart’s Ear : </a:t>
            </a:r>
            <a:r>
              <a:rPr sz="2800" spc="-5" dirty="0">
                <a:latin typeface="Book Antiqua"/>
                <a:cs typeface="Book Antiqua"/>
              </a:rPr>
              <a:t>an dominant inheritance  presencs as fusion of helix and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antihelix.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753" y="1302258"/>
            <a:ext cx="7013575" cy="514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 Antiqua"/>
                <a:cs typeface="Book Antiqua"/>
              </a:rPr>
              <a:t>SYMPTOMS</a:t>
            </a:r>
            <a:r>
              <a:rPr sz="2800" b="1" spc="30" dirty="0">
                <a:latin typeface="Book Antiqua"/>
                <a:cs typeface="Book Antiqua"/>
              </a:rPr>
              <a:t> </a:t>
            </a:r>
            <a:r>
              <a:rPr sz="2800" b="1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Often indistinguishable from bacterial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OE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Pruritus deep within the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ear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Dull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pain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Hearing </a:t>
            </a:r>
            <a:r>
              <a:rPr sz="2800" spc="-10" dirty="0">
                <a:latin typeface="Book Antiqua"/>
                <a:cs typeface="Book Antiqua"/>
              </a:rPr>
              <a:t>loss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(obstructive)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Tinnitus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2260" y="246888"/>
            <a:ext cx="3634740" cy="54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9588" y="627887"/>
            <a:ext cx="363474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21231"/>
            <a:ext cx="8182609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Canal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erythema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Mild edema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White, </a:t>
            </a:r>
            <a:r>
              <a:rPr sz="2800" spc="-10" dirty="0">
                <a:latin typeface="Book Antiqua"/>
                <a:cs typeface="Book Antiqua"/>
              </a:rPr>
              <a:t>grey </a:t>
            </a:r>
            <a:r>
              <a:rPr sz="2800" spc="-5" dirty="0">
                <a:latin typeface="Book Antiqua"/>
                <a:cs typeface="Book Antiqua"/>
              </a:rPr>
              <a:t>,green , yellow or </a:t>
            </a:r>
            <a:r>
              <a:rPr sz="2800" spc="-10" dirty="0">
                <a:latin typeface="Book Antiqua"/>
                <a:cs typeface="Book Antiqua"/>
              </a:rPr>
              <a:t>black </a:t>
            </a:r>
            <a:r>
              <a:rPr sz="2800" spc="-5" dirty="0">
                <a:latin typeface="Book Antiqua"/>
                <a:cs typeface="Book Antiqua"/>
              </a:rPr>
              <a:t>fungal</a:t>
            </a:r>
            <a:r>
              <a:rPr sz="2800" spc="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debris</a:t>
            </a:r>
            <a:endParaRPr sz="2800">
              <a:latin typeface="Book Antiqua"/>
              <a:cs typeface="Book Antiqua"/>
            </a:endParaRPr>
          </a:p>
          <a:p>
            <a:pPr marL="536257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Book Antiqua"/>
                <a:cs typeface="Book Antiqua"/>
              </a:rPr>
              <a:t>( wet</a:t>
            </a:r>
            <a:r>
              <a:rPr sz="2800" spc="-4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newspaper)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0" y="3928871"/>
            <a:ext cx="1944624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6755" y="3928871"/>
            <a:ext cx="1956816" cy="196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9588" y="627887"/>
            <a:ext cx="363474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080642"/>
            <a:ext cx="8715375" cy="3950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 Antiqua"/>
                <a:cs typeface="Book Antiqua"/>
              </a:rPr>
              <a:t>TREATMENT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Thorough aural </a:t>
            </a:r>
            <a:r>
              <a:rPr sz="2800" spc="-10" dirty="0">
                <a:latin typeface="Book Antiqua"/>
                <a:cs typeface="Book Antiqua"/>
              </a:rPr>
              <a:t>toilet </a:t>
            </a:r>
            <a:r>
              <a:rPr sz="2800" spc="-5" dirty="0">
                <a:latin typeface="Book Antiqua"/>
                <a:cs typeface="Book Antiqua"/>
              </a:rPr>
              <a:t>&amp; removal of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debris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antifungals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Resistant otomycosis – Exclude fungal </a:t>
            </a:r>
            <a:r>
              <a:rPr sz="2800" spc="-10" dirty="0">
                <a:latin typeface="Book Antiqua"/>
                <a:cs typeface="Book Antiqua"/>
              </a:rPr>
              <a:t>inf. </a:t>
            </a:r>
            <a:r>
              <a:rPr sz="2800" spc="-5" dirty="0">
                <a:latin typeface="Book Antiqua"/>
                <a:cs typeface="Book Antiqua"/>
              </a:rPr>
              <a:t>anywhere  including Athelete’s foot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607566"/>
            <a:ext cx="77298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Gen. cond of skin of </a:t>
            </a:r>
            <a:r>
              <a:rPr spc="-10" dirty="0"/>
              <a:t>the </a:t>
            </a:r>
            <a:r>
              <a:rPr spc="-5" dirty="0"/>
              <a:t>EAC that is charac. </a:t>
            </a:r>
            <a:r>
              <a:rPr spc="-10" dirty="0"/>
              <a:t>by  </a:t>
            </a:r>
            <a:r>
              <a:rPr spc="-5" dirty="0"/>
              <a:t>General edema &amp; Erythema assoc. with </a:t>
            </a:r>
            <a:r>
              <a:rPr spc="-10" dirty="0"/>
              <a:t>itchy  </a:t>
            </a:r>
            <a:r>
              <a:rPr spc="-5" dirty="0"/>
              <a:t>discomfort and usually a </a:t>
            </a:r>
            <a:r>
              <a:rPr dirty="0"/>
              <a:t>ear</a:t>
            </a:r>
            <a:r>
              <a:rPr spc="-30" dirty="0"/>
              <a:t> </a:t>
            </a:r>
            <a:r>
              <a:rPr spc="-5" dirty="0"/>
              <a:t>discharge.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3394510"/>
            <a:ext cx="8553450" cy="28162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Predisposing factors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743585" marR="5080" indent="-283845">
              <a:lnSpc>
                <a:spcPct val="100000"/>
              </a:lnSpc>
              <a:spcBef>
                <a:spcPts val="615"/>
              </a:spcBef>
              <a:buSzPct val="79166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2400" spc="-5" dirty="0">
                <a:latin typeface="Book Antiqua"/>
                <a:cs typeface="Book Antiqua"/>
              </a:rPr>
              <a:t>Anatomical </a:t>
            </a:r>
            <a:r>
              <a:rPr sz="2400" dirty="0">
                <a:latin typeface="Book Antiqua"/>
                <a:cs typeface="Book Antiqua"/>
              </a:rPr>
              <a:t>( </a:t>
            </a:r>
            <a:r>
              <a:rPr sz="2400" spc="-5" dirty="0">
                <a:latin typeface="Book Antiqua"/>
                <a:cs typeface="Book Antiqua"/>
              </a:rPr>
              <a:t>narrow </a:t>
            </a:r>
            <a:r>
              <a:rPr sz="2400" dirty="0">
                <a:latin typeface="Book Antiqua"/>
                <a:cs typeface="Book Antiqua"/>
              </a:rPr>
              <a:t>/ obstructed ear </a:t>
            </a:r>
            <a:r>
              <a:rPr sz="2400" spc="-5" dirty="0">
                <a:latin typeface="Book Antiqua"/>
                <a:cs typeface="Book Antiqua"/>
              </a:rPr>
              <a:t>canal) </a:t>
            </a:r>
            <a:r>
              <a:rPr sz="2400" dirty="0">
                <a:latin typeface="Book Antiqua"/>
                <a:cs typeface="Book Antiqua"/>
              </a:rPr>
              <a:t>,  </a:t>
            </a:r>
            <a:r>
              <a:rPr sz="2400" spc="-5" dirty="0">
                <a:latin typeface="Book Antiqua"/>
                <a:cs typeface="Book Antiqua"/>
              </a:rPr>
              <a:t>Dermatological </a:t>
            </a:r>
            <a:r>
              <a:rPr sz="2400" dirty="0">
                <a:latin typeface="Book Antiqua"/>
                <a:cs typeface="Book Antiqua"/>
              </a:rPr>
              <a:t>( Eczema , </a:t>
            </a:r>
            <a:r>
              <a:rPr sz="2400" spc="-5" dirty="0">
                <a:latin typeface="Book Antiqua"/>
                <a:cs typeface="Book Antiqua"/>
              </a:rPr>
              <a:t>Sebhorrhoeic </a:t>
            </a:r>
            <a:r>
              <a:rPr sz="2400" dirty="0">
                <a:latin typeface="Book Antiqua"/>
                <a:cs typeface="Book Antiqua"/>
              </a:rPr>
              <a:t>dermatitis )  </a:t>
            </a:r>
            <a:r>
              <a:rPr sz="2400" spc="-5" dirty="0">
                <a:latin typeface="Book Antiqua"/>
                <a:cs typeface="Book Antiqua"/>
              </a:rPr>
              <a:t>Allergic </a:t>
            </a:r>
            <a:r>
              <a:rPr sz="2400" dirty="0">
                <a:latin typeface="Book Antiqua"/>
                <a:cs typeface="Book Antiqua"/>
              </a:rPr>
              <a:t>( Atopy , </a:t>
            </a:r>
            <a:r>
              <a:rPr sz="2400" spc="-5" dirty="0">
                <a:latin typeface="Book Antiqua"/>
                <a:cs typeface="Book Antiqua"/>
              </a:rPr>
              <a:t>Non–atopy </a:t>
            </a:r>
            <a:r>
              <a:rPr sz="2400" dirty="0">
                <a:latin typeface="Book Antiqua"/>
                <a:cs typeface="Book Antiqua"/>
              </a:rPr>
              <a:t>, Exposure </a:t>
            </a:r>
            <a:r>
              <a:rPr sz="2400" spc="-5" dirty="0">
                <a:latin typeface="Book Antiqua"/>
                <a:cs typeface="Book Antiqua"/>
              </a:rPr>
              <a:t>to top.med)  Physiological </a:t>
            </a:r>
            <a:r>
              <a:rPr sz="2400" dirty="0">
                <a:latin typeface="Book Antiqua"/>
                <a:cs typeface="Book Antiqua"/>
              </a:rPr>
              <a:t>( Humid environment , Imm.comp)  Traumatic ( Skin </a:t>
            </a:r>
            <a:r>
              <a:rPr sz="2400" spc="-5" dirty="0">
                <a:latin typeface="Book Antiqua"/>
                <a:cs typeface="Book Antiqua"/>
              </a:rPr>
              <a:t>maceration </a:t>
            </a:r>
            <a:r>
              <a:rPr sz="2400" dirty="0">
                <a:latin typeface="Book Antiqua"/>
                <a:cs typeface="Book Antiqua"/>
              </a:rPr>
              <a:t>, ear </a:t>
            </a:r>
            <a:r>
              <a:rPr sz="2400" spc="-5" dirty="0">
                <a:latin typeface="Book Antiqua"/>
                <a:cs typeface="Book Antiqua"/>
              </a:rPr>
              <a:t>probing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rad.theraphy </a:t>
            </a:r>
            <a:r>
              <a:rPr sz="2400" dirty="0">
                <a:latin typeface="Book Antiqua"/>
                <a:cs typeface="Book Antiqua"/>
              </a:rPr>
              <a:t>)  </a:t>
            </a:r>
            <a:r>
              <a:rPr sz="2400" spc="-5" dirty="0">
                <a:latin typeface="Book Antiqua"/>
                <a:cs typeface="Book Antiqua"/>
              </a:rPr>
              <a:t>Microbiological </a:t>
            </a:r>
            <a:r>
              <a:rPr sz="2400" dirty="0">
                <a:latin typeface="Book Antiqua"/>
                <a:cs typeface="Book Antiqua"/>
              </a:rPr>
              <a:t>( </a:t>
            </a:r>
            <a:r>
              <a:rPr sz="2400" spc="-5" dirty="0">
                <a:latin typeface="Book Antiqua"/>
                <a:cs typeface="Book Antiqua"/>
              </a:rPr>
              <a:t>P.aeruginosa </a:t>
            </a:r>
            <a:r>
              <a:rPr sz="2400" dirty="0">
                <a:latin typeface="Book Antiqua"/>
                <a:cs typeface="Book Antiqua"/>
              </a:rPr>
              <a:t>, Active COM , </a:t>
            </a:r>
            <a:r>
              <a:rPr sz="2400" spc="-5" dirty="0">
                <a:latin typeface="Book Antiqua"/>
                <a:cs typeface="Book Antiqua"/>
              </a:rPr>
              <a:t>Fungi</a:t>
            </a:r>
            <a:r>
              <a:rPr sz="2400" spc="3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6395" y="627887"/>
            <a:ext cx="444703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19249"/>
            <a:ext cx="735520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Edema of stratum corneum and plugging of  apopilosebaceous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unit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Symptoms: pruritus and </a:t>
            </a:r>
            <a:r>
              <a:rPr sz="2800" dirty="0">
                <a:latin typeface="Book Antiqua"/>
                <a:cs typeface="Book Antiqua"/>
              </a:rPr>
              <a:t>sense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fullness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Signs: mild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edema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Starts </a:t>
            </a:r>
            <a:r>
              <a:rPr sz="2800" spc="-10" dirty="0">
                <a:latin typeface="Book Antiqua"/>
                <a:cs typeface="Book Antiqua"/>
              </a:rPr>
              <a:t>the itch/scratch </a:t>
            </a:r>
            <a:r>
              <a:rPr sz="2800" spc="-5" dirty="0">
                <a:latin typeface="Book Antiqua"/>
                <a:cs typeface="Book Antiqua"/>
              </a:rPr>
              <a:t>cycle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327" y="379475"/>
            <a:ext cx="7769352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53568"/>
            <a:ext cx="8695944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373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Progressive</a:t>
            </a:r>
            <a:r>
              <a:rPr spc="-45" dirty="0"/>
              <a:t> </a:t>
            </a:r>
            <a:r>
              <a:rPr spc="-5" dirty="0"/>
              <a:t>infection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028752"/>
            <a:ext cx="3917950" cy="32550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Symptoms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1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Pain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Increased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pruritus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Signs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1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Erythema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Increasing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edema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Canal </a:t>
            </a:r>
            <a:r>
              <a:rPr sz="2400" dirty="0">
                <a:latin typeface="Book Antiqua"/>
                <a:cs typeface="Book Antiqua"/>
              </a:rPr>
              <a:t>debris,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discharge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8511" y="1714500"/>
            <a:ext cx="3809999" cy="376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464" y="627887"/>
            <a:ext cx="5596128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4205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Severe pain, worse</a:t>
            </a:r>
            <a:r>
              <a:rPr spc="-55" dirty="0"/>
              <a:t> </a:t>
            </a:r>
            <a:r>
              <a:rPr spc="-5" dirty="0"/>
              <a:t>with  ear</a:t>
            </a:r>
            <a:r>
              <a:rPr spc="-25" dirty="0"/>
              <a:t> </a:t>
            </a:r>
            <a:r>
              <a:rPr spc="-5" dirty="0"/>
              <a:t>movement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455472"/>
            <a:ext cx="3948429" cy="22307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Signs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1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Lumen</a:t>
            </a:r>
            <a:r>
              <a:rPr sz="2400" spc="-10" dirty="0">
                <a:latin typeface="Book Antiqua"/>
                <a:cs typeface="Book Antiqua"/>
              </a:rPr>
              <a:t> obliteration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Purulent</a:t>
            </a:r>
            <a:r>
              <a:rPr sz="2400" spc="-5" dirty="0">
                <a:latin typeface="Book Antiqua"/>
                <a:cs typeface="Book Antiqua"/>
              </a:rPr>
              <a:t> otorrhea</a:t>
            </a:r>
            <a:endParaRPr sz="2400">
              <a:latin typeface="Book Antiqua"/>
              <a:cs typeface="Book Antiqua"/>
            </a:endParaRPr>
          </a:p>
          <a:p>
            <a:pPr marL="744220" marR="5080" indent="-283845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Involvement </a:t>
            </a:r>
            <a:r>
              <a:rPr sz="2400" dirty="0">
                <a:latin typeface="Book Antiqua"/>
                <a:cs typeface="Book Antiqua"/>
              </a:rPr>
              <a:t>of  </a:t>
            </a:r>
            <a:r>
              <a:rPr sz="2400" spc="-5" dirty="0">
                <a:latin typeface="Book Antiqua"/>
                <a:cs typeface="Book Antiqua"/>
              </a:rPr>
              <a:t>periauricular </a:t>
            </a:r>
            <a:r>
              <a:rPr sz="2400" dirty="0">
                <a:latin typeface="Book Antiqua"/>
                <a:cs typeface="Book Antiqua"/>
              </a:rPr>
              <a:t>soft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tissue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6884" y="2357627"/>
            <a:ext cx="3810000" cy="3845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088" y="627887"/>
            <a:ext cx="4771644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606042"/>
            <a:ext cx="8681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Most common pathogens: </a:t>
            </a:r>
            <a:r>
              <a:rPr i="1" spc="-5" dirty="0">
                <a:latin typeface="Book Antiqua"/>
                <a:cs typeface="Book Antiqua"/>
              </a:rPr>
              <a:t>P. aeruginosa </a:t>
            </a:r>
            <a:r>
              <a:rPr spc="-5" dirty="0"/>
              <a:t>and </a:t>
            </a:r>
            <a:r>
              <a:rPr i="1" spc="-5" dirty="0">
                <a:latin typeface="Book Antiqua"/>
                <a:cs typeface="Book Antiqua"/>
              </a:rPr>
              <a:t>S.</a:t>
            </a:r>
            <a:r>
              <a:rPr i="1" spc="35" dirty="0">
                <a:latin typeface="Book Antiqua"/>
                <a:cs typeface="Book Antiqua"/>
              </a:rPr>
              <a:t> </a:t>
            </a:r>
            <a:r>
              <a:rPr i="1" spc="-5" dirty="0">
                <a:latin typeface="Book Antiqua"/>
                <a:cs typeface="Book Antiqua"/>
              </a:rPr>
              <a:t>aureus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955" y="2551302"/>
            <a:ext cx="8250555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Frequent </a:t>
            </a:r>
            <a:r>
              <a:rPr sz="2400" dirty="0">
                <a:latin typeface="Book Antiqua"/>
                <a:cs typeface="Book Antiqua"/>
              </a:rPr>
              <a:t>canal cleaning ( Microscopic Toilet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Topical Medications ( IG </a:t>
            </a:r>
            <a:r>
              <a:rPr sz="2400" spc="-5" dirty="0">
                <a:latin typeface="Book Antiqua"/>
                <a:cs typeface="Book Antiqua"/>
              </a:rPr>
              <a:t>pack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Pain control ( </a:t>
            </a:r>
            <a:r>
              <a:rPr sz="2400" spc="-5" dirty="0">
                <a:latin typeface="Book Antiqua"/>
                <a:cs typeface="Book Antiqua"/>
              </a:rPr>
              <a:t>NSAIDS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295910" marR="5080" indent="-283845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Instructions </a:t>
            </a:r>
            <a:r>
              <a:rPr sz="2400" dirty="0">
                <a:latin typeface="Book Antiqua"/>
                <a:cs typeface="Book Antiqua"/>
              </a:rPr>
              <a:t>for </a:t>
            </a:r>
            <a:r>
              <a:rPr sz="2400" spc="-5" dirty="0">
                <a:latin typeface="Book Antiqua"/>
                <a:cs typeface="Book Antiqua"/>
              </a:rPr>
              <a:t>prevention </a:t>
            </a:r>
            <a:r>
              <a:rPr sz="2400" dirty="0">
                <a:latin typeface="Book Antiqua"/>
                <a:cs typeface="Book Antiqua"/>
              </a:rPr>
              <a:t>( avoidance of water </a:t>
            </a:r>
            <a:r>
              <a:rPr sz="2400" spc="-5" dirty="0">
                <a:latin typeface="Book Antiqua"/>
                <a:cs typeface="Book Antiqua"/>
              </a:rPr>
              <a:t>pentration  into </a:t>
            </a:r>
            <a:r>
              <a:rPr sz="2400" dirty="0">
                <a:latin typeface="Book Antiqua"/>
                <a:cs typeface="Book Antiqua"/>
              </a:rPr>
              <a:t>ear – cotton wool with </a:t>
            </a:r>
            <a:r>
              <a:rPr sz="2400" spc="-5" dirty="0">
                <a:latin typeface="Book Antiqua"/>
                <a:cs typeface="Book Antiqua"/>
              </a:rPr>
              <a:t>petroleum </a:t>
            </a:r>
            <a:r>
              <a:rPr sz="2400" dirty="0">
                <a:latin typeface="Book Antiqua"/>
                <a:cs typeface="Book Antiqua"/>
              </a:rPr>
              <a:t>jelly , custom made  ear </a:t>
            </a:r>
            <a:r>
              <a:rPr sz="2400" spc="-5" dirty="0">
                <a:latin typeface="Book Antiqua"/>
                <a:cs typeface="Book Antiqua"/>
              </a:rPr>
              <a:t>moulds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nonprene head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bandage)</a:t>
            </a:r>
            <a:endParaRPr sz="2400">
              <a:latin typeface="Book Antiqua"/>
              <a:cs typeface="Book Antiqua"/>
            </a:endParaRPr>
          </a:p>
          <a:p>
            <a:pPr marL="295910" marR="575945" indent="-283845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Aqua-Ear (or) Ear Calm , </a:t>
            </a:r>
            <a:r>
              <a:rPr sz="2400" spc="-5" dirty="0">
                <a:latin typeface="Book Antiqua"/>
                <a:cs typeface="Book Antiqua"/>
              </a:rPr>
              <a:t>Blow </a:t>
            </a:r>
            <a:r>
              <a:rPr sz="2400" dirty="0">
                <a:latin typeface="Book Antiqua"/>
                <a:cs typeface="Book Antiqua"/>
              </a:rPr>
              <a:t>driers - will remove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the  water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21231"/>
            <a:ext cx="4144645" cy="30988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Unrelenting</a:t>
            </a:r>
            <a:r>
              <a:rPr sz="2800" spc="-4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pruritus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Mild discomfort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Dryness of canal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skin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Hypertrophied </a:t>
            </a:r>
            <a:r>
              <a:rPr sz="2800" spc="-5" dirty="0">
                <a:latin typeface="Book Antiqua"/>
                <a:cs typeface="Book Antiqua"/>
              </a:rPr>
              <a:t>skin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Mucopurulent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otorrhea</a:t>
            </a:r>
            <a:endParaRPr sz="2800">
              <a:latin typeface="Book Antiqua"/>
              <a:cs typeface="Book Antiqua"/>
            </a:endParaRPr>
          </a:p>
          <a:p>
            <a:pPr marL="1704339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Book Antiqua"/>
                <a:cs typeface="Book Antiqua"/>
              </a:rPr>
              <a:t>(occasional)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952" y="627887"/>
            <a:ext cx="6958583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1871" y="1929383"/>
            <a:ext cx="3810000" cy="3834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995" y="627887"/>
            <a:ext cx="4745735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3931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Similar to that of</a:t>
            </a:r>
            <a:r>
              <a:rPr spc="-65" dirty="0"/>
              <a:t> </a:t>
            </a:r>
            <a:r>
              <a:rPr spc="-5" dirty="0"/>
              <a:t>AOE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632074"/>
            <a:ext cx="6391910" cy="3383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 antibiotics, frequent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cleanings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 Steroids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Surgical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intervention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2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Failure </a:t>
            </a:r>
            <a:r>
              <a:rPr sz="2400" dirty="0">
                <a:latin typeface="Book Antiqua"/>
                <a:cs typeface="Book Antiqua"/>
              </a:rPr>
              <a:t>of medical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treatment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To enlarge and resurface </a:t>
            </a:r>
            <a:r>
              <a:rPr sz="2400" spc="-5" dirty="0">
                <a:latin typeface="Book Antiqua"/>
                <a:cs typeface="Book Antiqua"/>
              </a:rPr>
              <a:t>the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EAC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64362"/>
            <a:ext cx="6336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Congenital Abnormalities of Auricle</a:t>
            </a:r>
            <a:r>
              <a:rPr spc="-30" dirty="0"/>
              <a:t> </a:t>
            </a:r>
            <a:r>
              <a:rPr spc="-5" dirty="0"/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460" y="795908"/>
            <a:ext cx="7233284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Anotia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Microtia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Synotia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Melotia</a:t>
            </a:r>
            <a:endParaRPr sz="2400">
              <a:latin typeface="Book Antiqua"/>
              <a:cs typeface="Book Antiqua"/>
            </a:endParaRPr>
          </a:p>
          <a:p>
            <a:pPr marL="295910" marR="5080" indent="-295910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Bat ears : </a:t>
            </a:r>
            <a:r>
              <a:rPr sz="2400" spc="-5" dirty="0">
                <a:latin typeface="Book Antiqua"/>
                <a:cs typeface="Book Antiqua"/>
              </a:rPr>
              <a:t>Abnormal protrusion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auricle </a:t>
            </a:r>
            <a:r>
              <a:rPr sz="2400" dirty="0">
                <a:latin typeface="Book Antiqua"/>
                <a:cs typeface="Book Antiqua"/>
              </a:rPr>
              <a:t>,  </a:t>
            </a:r>
            <a:r>
              <a:rPr sz="2400" spc="-5" dirty="0">
                <a:latin typeface="Book Antiqua"/>
                <a:cs typeface="Book Antiqua"/>
              </a:rPr>
              <a:t>disappered spontanously </a:t>
            </a:r>
            <a:r>
              <a:rPr sz="2400" dirty="0">
                <a:latin typeface="Book Antiqua"/>
                <a:cs typeface="Book Antiqua"/>
              </a:rPr>
              <a:t>in first </a:t>
            </a:r>
            <a:r>
              <a:rPr sz="2400" spc="-5" dirty="0">
                <a:latin typeface="Book Antiqua"/>
                <a:cs typeface="Book Antiqua"/>
              </a:rPr>
              <a:t>year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 life.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Lop Ear : Crux </a:t>
            </a:r>
            <a:r>
              <a:rPr sz="2400" spc="-5" dirty="0">
                <a:latin typeface="Book Antiqua"/>
                <a:cs typeface="Book Antiqua"/>
              </a:rPr>
              <a:t>anhihelics is poorly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formed</a:t>
            </a:r>
            <a:endParaRPr sz="2400">
              <a:latin typeface="Book Antiqua"/>
              <a:cs typeface="Book Antiqua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Cup Ear : </a:t>
            </a:r>
            <a:r>
              <a:rPr sz="2400" spc="-5" dirty="0">
                <a:latin typeface="Book Antiqua"/>
                <a:cs typeface="Book Antiqua"/>
              </a:rPr>
              <a:t>Antihelix is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undeveloped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" y="627887"/>
            <a:ext cx="760018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48129"/>
            <a:ext cx="8803005" cy="4488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24180" marR="1224915" indent="-411480">
              <a:lnSpc>
                <a:spcPts val="2300"/>
              </a:lnSpc>
              <a:spcBef>
                <a:spcPts val="66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Localized chronic inflammation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pars tensa </a:t>
            </a:r>
            <a:r>
              <a:rPr sz="2400" dirty="0">
                <a:latin typeface="Book Antiqua"/>
                <a:cs typeface="Book Antiqua"/>
              </a:rPr>
              <a:t>with  </a:t>
            </a:r>
            <a:r>
              <a:rPr sz="2400" spc="-5" dirty="0">
                <a:latin typeface="Book Antiqua"/>
                <a:cs typeface="Book Antiqua"/>
              </a:rPr>
              <a:t>granulation tissue </a:t>
            </a:r>
            <a:r>
              <a:rPr sz="2400" dirty="0">
                <a:latin typeface="Book Antiqua"/>
                <a:cs typeface="Book Antiqua"/>
              </a:rPr>
              <a:t>with </a:t>
            </a:r>
            <a:r>
              <a:rPr sz="2400" spc="-5" dirty="0">
                <a:latin typeface="Book Antiqua"/>
                <a:cs typeface="Book Antiqua"/>
              </a:rPr>
              <a:t>possible involvement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EAC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Toynbee described in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1860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R="899160" algn="ctr">
              <a:lnSpc>
                <a:spcPts val="2595"/>
              </a:lnSpc>
              <a:tabLst>
                <a:tab pos="4108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Causes : </a:t>
            </a:r>
            <a:r>
              <a:rPr sz="2400" spc="-5" dirty="0">
                <a:latin typeface="Book Antiqua"/>
                <a:cs typeface="Book Antiqua"/>
              </a:rPr>
              <a:t>High temp </a:t>
            </a:r>
            <a:r>
              <a:rPr sz="2400" dirty="0">
                <a:latin typeface="Book Antiqua"/>
                <a:cs typeface="Book Antiqua"/>
              </a:rPr>
              <a:t>, swimming , lack of </a:t>
            </a:r>
            <a:r>
              <a:rPr sz="2400" spc="-10" dirty="0">
                <a:latin typeface="Book Antiqua"/>
                <a:cs typeface="Book Antiqua"/>
              </a:rPr>
              <a:t>hygeine 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local</a:t>
            </a:r>
            <a:endParaRPr sz="2400">
              <a:latin typeface="Book Antiqua"/>
              <a:cs typeface="Book Antiqua"/>
            </a:endParaRPr>
          </a:p>
          <a:p>
            <a:pPr marR="875665" algn="ctr">
              <a:lnSpc>
                <a:spcPts val="2595"/>
              </a:lnSpc>
            </a:pPr>
            <a:r>
              <a:rPr sz="2400" spc="-5" dirty="0">
                <a:latin typeface="Book Antiqua"/>
                <a:cs typeface="Book Antiqua"/>
              </a:rPr>
              <a:t>irritants </a:t>
            </a:r>
            <a:r>
              <a:rPr sz="2400" dirty="0">
                <a:latin typeface="Book Antiqua"/>
                <a:cs typeface="Book Antiqua"/>
              </a:rPr>
              <a:t>, foreign </a:t>
            </a:r>
            <a:r>
              <a:rPr sz="2400" spc="-5" dirty="0">
                <a:latin typeface="Book Antiqua"/>
                <a:cs typeface="Book Antiqua"/>
              </a:rPr>
              <a:t>body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bacterial </a:t>
            </a:r>
            <a:r>
              <a:rPr sz="2400" dirty="0">
                <a:latin typeface="Book Antiqua"/>
                <a:cs typeface="Book Antiqua"/>
              </a:rPr>
              <a:t>&amp; </a:t>
            </a:r>
            <a:r>
              <a:rPr sz="2400" spc="-5" dirty="0">
                <a:latin typeface="Book Antiqua"/>
                <a:cs typeface="Book Antiqua"/>
              </a:rPr>
              <a:t>fungal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infections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8000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Sequela of </a:t>
            </a:r>
            <a:r>
              <a:rPr sz="2400" spc="-5" dirty="0">
                <a:latin typeface="Book Antiqua"/>
                <a:cs typeface="Book Antiqua"/>
              </a:rPr>
              <a:t>primary acute myringitis, previous OE, perforation 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TM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424180" marR="166370" indent="-411480">
              <a:lnSpc>
                <a:spcPts val="23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Common </a:t>
            </a:r>
            <a:r>
              <a:rPr sz="2400" spc="-5" dirty="0">
                <a:latin typeface="Book Antiqua"/>
                <a:cs typeface="Book Antiqua"/>
              </a:rPr>
              <a:t>organisms: Pseudomonas, </a:t>
            </a:r>
            <a:r>
              <a:rPr sz="2400" dirty="0">
                <a:latin typeface="Book Antiqua"/>
                <a:cs typeface="Book Antiqua"/>
              </a:rPr>
              <a:t>Proteus, </a:t>
            </a:r>
            <a:r>
              <a:rPr sz="2400" spc="-5" dirty="0">
                <a:latin typeface="Book Antiqua"/>
                <a:cs typeface="Book Antiqua"/>
              </a:rPr>
              <a:t>Staph.aureus </a:t>
            </a:r>
            <a:r>
              <a:rPr sz="2400" dirty="0">
                <a:latin typeface="Book Antiqua"/>
                <a:cs typeface="Book Antiqua"/>
              </a:rPr>
              <a:t>&amp;  </a:t>
            </a:r>
            <a:r>
              <a:rPr sz="2400" spc="-5" dirty="0">
                <a:latin typeface="Book Antiqua"/>
                <a:cs typeface="Book Antiqua"/>
              </a:rPr>
              <a:t>Candida </a:t>
            </a:r>
            <a:r>
              <a:rPr sz="2400" dirty="0">
                <a:latin typeface="Book Antiqua"/>
                <a:cs typeface="Book Antiqua"/>
              </a:rPr>
              <a:t>albicans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5295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Myringitis Externa Granulosa</a:t>
            </a:r>
            <a:r>
              <a:rPr spc="-35" dirty="0"/>
              <a:t> </a:t>
            </a:r>
            <a:r>
              <a:rPr spc="-5" dirty="0"/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624454"/>
            <a:ext cx="783907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220" marR="5080" indent="-283845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Has granulation </a:t>
            </a:r>
            <a:r>
              <a:rPr sz="2400" dirty="0">
                <a:latin typeface="Book Antiqua"/>
                <a:cs typeface="Book Antiqua"/>
              </a:rPr>
              <a:t>on </a:t>
            </a:r>
            <a:r>
              <a:rPr sz="2400" spc="-5" dirty="0">
                <a:latin typeface="Book Antiqua"/>
                <a:cs typeface="Book Antiqua"/>
              </a:rPr>
              <a:t>lateral </a:t>
            </a:r>
            <a:r>
              <a:rPr sz="2400" dirty="0">
                <a:latin typeface="Book Antiqua"/>
                <a:cs typeface="Book Antiqua"/>
              </a:rPr>
              <a:t>surface of drum &amp; medial  </a:t>
            </a:r>
            <a:r>
              <a:rPr sz="2400" spc="-5" dirty="0">
                <a:latin typeface="Book Antiqua"/>
                <a:cs typeface="Book Antiqua"/>
              </a:rPr>
              <a:t>part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</a:t>
            </a:r>
            <a:r>
              <a:rPr sz="2400" dirty="0">
                <a:latin typeface="Book Antiqua"/>
                <a:cs typeface="Book Antiqua"/>
              </a:rPr>
              <a:t>ear canal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skin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 2"/>
              <a:buChar char="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Granular Myringitis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Involves only the </a:t>
            </a:r>
            <a:r>
              <a:rPr sz="2400" dirty="0">
                <a:latin typeface="Book Antiqua"/>
                <a:cs typeface="Book Antiqua"/>
              </a:rPr>
              <a:t>ear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drum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388" y="627887"/>
            <a:ext cx="760018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607566"/>
            <a:ext cx="2901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PATHOLOGY</a:t>
            </a:r>
            <a:r>
              <a:rPr spc="-75" dirty="0"/>
              <a:t> </a:t>
            </a:r>
            <a:r>
              <a:rPr spc="-5" dirty="0"/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955" y="2112390"/>
            <a:ext cx="8141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Odematous granulation tissue with capillaries </a:t>
            </a:r>
            <a:r>
              <a:rPr sz="2400" dirty="0">
                <a:latin typeface="Book Antiqua"/>
                <a:cs typeface="Book Antiqua"/>
              </a:rPr>
              <a:t>and diffuse  </a:t>
            </a:r>
            <a:r>
              <a:rPr sz="2400" spc="-5" dirty="0">
                <a:latin typeface="Book Antiqua"/>
                <a:cs typeface="Book Antiqua"/>
              </a:rPr>
              <a:t>infiltration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chronic </a:t>
            </a:r>
            <a:r>
              <a:rPr sz="2400" dirty="0">
                <a:latin typeface="Book Antiqua"/>
                <a:cs typeface="Book Antiqua"/>
              </a:rPr>
              <a:t>inflammatory</a:t>
            </a:r>
            <a:r>
              <a:rPr sz="2400" spc="7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cells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388" y="627887"/>
            <a:ext cx="760018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61845"/>
            <a:ext cx="4307205" cy="443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Book Antiqua"/>
                <a:cs typeface="Book Antiqua"/>
              </a:rPr>
              <a:t>SIGNS &amp; SYMPTOMS</a:t>
            </a:r>
            <a:r>
              <a:rPr sz="2000" b="1" spc="-45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: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424180" marR="104139" indent="-412115">
              <a:lnSpc>
                <a:spcPct val="14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Book Antiqua"/>
                <a:cs typeface="Book Antiqua"/>
              </a:rPr>
              <a:t>Foul </a:t>
            </a:r>
            <a:r>
              <a:rPr sz="2000" dirty="0">
                <a:latin typeface="Book Antiqua"/>
                <a:cs typeface="Book Antiqua"/>
              </a:rPr>
              <a:t>smelling discharge from</a:t>
            </a:r>
            <a:r>
              <a:rPr sz="2000" spc="-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one  ear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Book Antiqua"/>
                <a:cs typeface="Book Antiqua"/>
              </a:rPr>
              <a:t>Often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asymptomatic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Slight </a:t>
            </a:r>
            <a:r>
              <a:rPr sz="2000" spc="-5" dirty="0">
                <a:latin typeface="Book Antiqua"/>
                <a:cs typeface="Book Antiqua"/>
              </a:rPr>
              <a:t>irritation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fullness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No </a:t>
            </a:r>
            <a:r>
              <a:rPr sz="2000" spc="-5" dirty="0">
                <a:latin typeface="Book Antiqua"/>
                <a:cs typeface="Book Antiqua"/>
              </a:rPr>
              <a:t>hearing </a:t>
            </a:r>
            <a:r>
              <a:rPr sz="2000" dirty="0">
                <a:latin typeface="Book Antiqua"/>
                <a:cs typeface="Book Antiqua"/>
              </a:rPr>
              <a:t>loss or significant</a:t>
            </a:r>
            <a:r>
              <a:rPr sz="2000" spc="-114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pain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TM obscured </a:t>
            </a:r>
            <a:r>
              <a:rPr sz="2000" spc="-10" dirty="0">
                <a:latin typeface="Book Antiqua"/>
                <a:cs typeface="Book Antiqua"/>
              </a:rPr>
              <a:t>by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pus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Posterio-superior</a:t>
            </a:r>
            <a:r>
              <a:rPr sz="2000" spc="445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granulations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No TM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perforations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388" y="627887"/>
            <a:ext cx="760018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1871" y="2285999"/>
            <a:ext cx="3810000" cy="3787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612138"/>
            <a:ext cx="8096884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Careful and </a:t>
            </a:r>
            <a:r>
              <a:rPr sz="2400" spc="-5" dirty="0">
                <a:latin typeface="Book Antiqua"/>
                <a:cs typeface="Book Antiqua"/>
              </a:rPr>
              <a:t>frequent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debridement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Specific </a:t>
            </a:r>
            <a:r>
              <a:rPr sz="2400" spc="-5" dirty="0">
                <a:latin typeface="Book Antiqua"/>
                <a:cs typeface="Book Antiqua"/>
              </a:rPr>
              <a:t>Anti-microbial </a:t>
            </a:r>
            <a:r>
              <a:rPr sz="2400" dirty="0">
                <a:latin typeface="Book Antiqua"/>
                <a:cs typeface="Book Antiqua"/>
              </a:rPr>
              <a:t>drops or </a:t>
            </a:r>
            <a:r>
              <a:rPr sz="2400" spc="-5" dirty="0">
                <a:latin typeface="Book Antiqua"/>
                <a:cs typeface="Book Antiqua"/>
              </a:rPr>
              <a:t>powder </a:t>
            </a:r>
            <a:r>
              <a:rPr sz="2400" dirty="0">
                <a:latin typeface="Book Antiqua"/>
                <a:cs typeface="Book Antiqua"/>
              </a:rPr>
              <a:t>with or </a:t>
            </a:r>
            <a:r>
              <a:rPr sz="2400" spc="-5" dirty="0">
                <a:latin typeface="Book Antiqua"/>
                <a:cs typeface="Book Antiqua"/>
              </a:rPr>
              <a:t>without  </a:t>
            </a:r>
            <a:r>
              <a:rPr sz="2400" dirty="0">
                <a:latin typeface="Book Antiqua"/>
                <a:cs typeface="Book Antiqua"/>
              </a:rPr>
              <a:t>steroids for 2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weeks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Removal of </a:t>
            </a:r>
            <a:r>
              <a:rPr sz="2400" spc="-5" dirty="0">
                <a:latin typeface="Book Antiqua"/>
                <a:cs typeface="Book Antiqua"/>
              </a:rPr>
              <a:t>granulation by physical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methods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24180" marR="46355" indent="-41148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Appln of caustic </a:t>
            </a:r>
            <a:r>
              <a:rPr sz="2400" spc="-5" dirty="0">
                <a:latin typeface="Book Antiqua"/>
                <a:cs typeface="Book Antiqua"/>
              </a:rPr>
              <a:t>agents </a:t>
            </a:r>
            <a:r>
              <a:rPr sz="2400" dirty="0">
                <a:latin typeface="Book Antiqua"/>
                <a:cs typeface="Book Antiqua"/>
              </a:rPr>
              <a:t>– Chromic acid , 0.5 % formalin</a:t>
            </a:r>
            <a:r>
              <a:rPr sz="2400" spc="-8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,  silver</a:t>
            </a:r>
            <a:r>
              <a:rPr sz="2400" spc="-5" dirty="0">
                <a:latin typeface="Book Antiqua"/>
                <a:cs typeface="Book Antiqua"/>
              </a:rPr>
              <a:t> nitrate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Laser </a:t>
            </a:r>
            <a:r>
              <a:rPr sz="2400" spc="-5" dirty="0">
                <a:latin typeface="Book Antiqua"/>
                <a:cs typeface="Book Antiqua"/>
              </a:rPr>
              <a:t>evaporation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granulation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388" y="627887"/>
            <a:ext cx="760018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8216" y="627887"/>
            <a:ext cx="579577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566417"/>
            <a:ext cx="7615555" cy="44215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24180" marR="5080" indent="-412115">
              <a:lnSpc>
                <a:spcPts val="3030"/>
              </a:lnSpc>
              <a:spcBef>
                <a:spcPts val="4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Myringitis Bullosa Hemorrhagica – finding </a:t>
            </a:r>
            <a:r>
              <a:rPr sz="2800" spc="-10" dirty="0">
                <a:latin typeface="Book Antiqua"/>
                <a:cs typeface="Book Antiqua"/>
              </a:rPr>
              <a:t>of  </a:t>
            </a:r>
            <a:r>
              <a:rPr sz="2800" spc="-5" dirty="0">
                <a:latin typeface="Book Antiqua"/>
                <a:cs typeface="Book Antiqua"/>
              </a:rPr>
              <a:t>vesicles in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superficial </a:t>
            </a:r>
            <a:r>
              <a:rPr sz="2800" dirty="0">
                <a:latin typeface="Book Antiqua"/>
                <a:cs typeface="Book Antiqua"/>
              </a:rPr>
              <a:t>layer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TM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424180" marR="651510" indent="-412115">
              <a:lnSpc>
                <a:spcPts val="302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Viral </a:t>
            </a:r>
            <a:r>
              <a:rPr sz="2800" spc="-5" dirty="0">
                <a:latin typeface="Book Antiqua"/>
                <a:cs typeface="Book Antiqua"/>
              </a:rPr>
              <a:t>infection ( </a:t>
            </a:r>
            <a:r>
              <a:rPr sz="2800" dirty="0">
                <a:latin typeface="Book Antiqua"/>
                <a:cs typeface="Book Antiqua"/>
              </a:rPr>
              <a:t>Influenza </a:t>
            </a:r>
            <a:r>
              <a:rPr sz="2800" spc="-5" dirty="0">
                <a:latin typeface="Book Antiqua"/>
                <a:cs typeface="Book Antiqua"/>
              </a:rPr>
              <a:t>) , Mycoplasma  pnuemoniae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424180" marR="655320" indent="-412115">
              <a:lnSpc>
                <a:spcPts val="302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Confined </a:t>
            </a:r>
            <a:r>
              <a:rPr sz="2800" spc="-10" dirty="0">
                <a:latin typeface="Book Antiqua"/>
                <a:cs typeface="Book Antiqua"/>
              </a:rPr>
              <a:t>b/w </a:t>
            </a:r>
            <a:r>
              <a:rPr sz="2800" spc="-5" dirty="0">
                <a:latin typeface="Book Antiqua"/>
                <a:cs typeface="Book Antiqua"/>
              </a:rPr>
              <a:t>outer epithelium &amp; </a:t>
            </a:r>
            <a:r>
              <a:rPr sz="2800" dirty="0">
                <a:latin typeface="Book Antiqua"/>
                <a:cs typeface="Book Antiqua"/>
              </a:rPr>
              <a:t>lamina  </a:t>
            </a:r>
            <a:r>
              <a:rPr sz="2800" spc="-10" dirty="0">
                <a:latin typeface="Book Antiqua"/>
                <a:cs typeface="Book Antiqua"/>
              </a:rPr>
              <a:t>propria </a:t>
            </a:r>
            <a:r>
              <a:rPr sz="2800" spc="-5" dirty="0">
                <a:latin typeface="Book Antiqua"/>
                <a:cs typeface="Book Antiqua"/>
              </a:rPr>
              <a:t>of tympanic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membrane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Primarily involves younger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children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2120011"/>
            <a:ext cx="420179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Inflammation limited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TM &amp; nearby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canal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721995" indent="-412115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Multiple </a:t>
            </a:r>
            <a:r>
              <a:rPr sz="2800" spc="-10" dirty="0">
                <a:latin typeface="Book Antiqua"/>
                <a:cs typeface="Book Antiqua"/>
              </a:rPr>
              <a:t>reddened,  </a:t>
            </a:r>
            <a:r>
              <a:rPr sz="2800" spc="-5" dirty="0">
                <a:latin typeface="Book Antiqua"/>
                <a:cs typeface="Book Antiqua"/>
              </a:rPr>
              <a:t>inflamed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blebs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Hemorrhagic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vesicles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8615" y="2214372"/>
            <a:ext cx="3809999" cy="388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8216" y="527304"/>
            <a:ext cx="5795772" cy="54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174" y="1758137"/>
            <a:ext cx="803910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Sudden , unilateral </a:t>
            </a:r>
            <a:r>
              <a:rPr sz="2800" spc="-10" dirty="0">
                <a:latin typeface="Book Antiqua"/>
                <a:cs typeface="Book Antiqua"/>
              </a:rPr>
              <a:t>throbbiong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pain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Blood </a:t>
            </a:r>
            <a:r>
              <a:rPr sz="2800" dirty="0">
                <a:latin typeface="Book Antiqua"/>
                <a:cs typeface="Book Antiqua"/>
              </a:rPr>
              <a:t>stained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discahrge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Hearing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loss</a:t>
            </a:r>
            <a:endParaRPr sz="2800">
              <a:latin typeface="Book Antiqua"/>
              <a:cs typeface="Book Antiqua"/>
            </a:endParaRPr>
          </a:p>
          <a:p>
            <a:pPr marL="424180" marR="5080" indent="-411480">
              <a:lnSpc>
                <a:spcPct val="15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Otoscopy : </a:t>
            </a:r>
            <a:r>
              <a:rPr sz="2800" spc="-5" dirty="0">
                <a:latin typeface="Book Antiqua"/>
                <a:cs typeface="Book Antiqua"/>
              </a:rPr>
              <a:t>Serous (or) sero-sanginous discharge  blisters in TM &amp; </a:t>
            </a:r>
            <a:r>
              <a:rPr sz="2800" dirty="0">
                <a:latin typeface="Book Antiqua"/>
                <a:cs typeface="Book Antiqua"/>
              </a:rPr>
              <a:t>med. </a:t>
            </a:r>
            <a:r>
              <a:rPr sz="2800" spc="-5" dirty="0">
                <a:latin typeface="Book Antiqua"/>
                <a:cs typeface="Book Antiqua"/>
              </a:rPr>
              <a:t>part of Ear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canal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8216" y="627887"/>
            <a:ext cx="579577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816" y="649223"/>
            <a:ext cx="8391144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6722109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Self-limiting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Analgesics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 antibiotics to prevent secondary  infection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627887"/>
            <a:ext cx="816102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65646"/>
            <a:ext cx="8686165" cy="43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401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Benign NOE 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-5" dirty="0">
                <a:latin typeface="Book Antiqua"/>
                <a:cs typeface="Book Antiqua"/>
              </a:rPr>
              <a:t>is the clinical </a:t>
            </a:r>
            <a:r>
              <a:rPr sz="2400" dirty="0">
                <a:latin typeface="Book Antiqua"/>
                <a:cs typeface="Book Antiqua"/>
              </a:rPr>
              <a:t>cond. of </a:t>
            </a:r>
            <a:r>
              <a:rPr sz="2400" spc="-5" dirty="0">
                <a:latin typeface="Book Antiqua"/>
                <a:cs typeface="Book Antiqua"/>
              </a:rPr>
              <a:t>idiopathic necrosis </a:t>
            </a:r>
            <a:r>
              <a:rPr sz="2400" dirty="0">
                <a:latin typeface="Book Antiqua"/>
                <a:cs typeface="Book Antiqua"/>
              </a:rPr>
              <a:t>of a  </a:t>
            </a:r>
            <a:r>
              <a:rPr sz="2400" spc="-5" dirty="0">
                <a:latin typeface="Book Antiqua"/>
                <a:cs typeface="Book Antiqua"/>
              </a:rPr>
              <a:t>localised </a:t>
            </a:r>
            <a:r>
              <a:rPr sz="2400" dirty="0">
                <a:latin typeface="Book Antiqua"/>
                <a:cs typeface="Book Antiqua"/>
              </a:rPr>
              <a:t>area of </a:t>
            </a:r>
            <a:r>
              <a:rPr sz="2400" spc="-5" dirty="0">
                <a:latin typeface="Book Antiqua"/>
                <a:cs typeface="Book Antiqua"/>
              </a:rPr>
              <a:t>the bone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tympanic ring </a:t>
            </a:r>
            <a:r>
              <a:rPr sz="2400" dirty="0">
                <a:latin typeface="Book Antiqua"/>
                <a:cs typeface="Book Antiqua"/>
              </a:rPr>
              <a:t>, with  secondary </a:t>
            </a:r>
            <a:r>
              <a:rPr sz="2400" spc="-5" dirty="0">
                <a:latin typeface="Book Antiqua"/>
                <a:cs typeface="Book Antiqua"/>
              </a:rPr>
              <a:t>inflammation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overlying </a:t>
            </a:r>
            <a:r>
              <a:rPr sz="2400" dirty="0">
                <a:latin typeface="Book Antiqua"/>
                <a:cs typeface="Book Antiqua"/>
              </a:rPr>
              <a:t>soft </a:t>
            </a:r>
            <a:r>
              <a:rPr sz="2400" spc="-5" dirty="0">
                <a:latin typeface="Book Antiqua"/>
                <a:cs typeface="Book Antiqua"/>
              </a:rPr>
              <a:t>tissue </a:t>
            </a:r>
            <a:r>
              <a:rPr sz="2400" dirty="0">
                <a:latin typeface="Book Antiqua"/>
                <a:cs typeface="Book Antiqua"/>
              </a:rPr>
              <a:t>and</a:t>
            </a:r>
            <a:r>
              <a:rPr sz="2400" spc="6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skin.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23545" algn="l"/>
                <a:tab pos="326771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Causative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organism	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-5" dirty="0">
                <a:latin typeface="Book Antiqua"/>
                <a:cs typeface="Book Antiqua"/>
              </a:rPr>
              <a:t>Staph.aureus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,</a:t>
            </a:r>
            <a:endParaRPr sz="2400">
              <a:latin typeface="Book Antiqua"/>
              <a:cs typeface="Book Antiqua"/>
            </a:endParaRPr>
          </a:p>
          <a:p>
            <a:pPr marL="424180" marR="467359" indent="-411480">
              <a:lnSpc>
                <a:spcPct val="140000"/>
              </a:lnSpc>
              <a:spcBef>
                <a:spcPts val="58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TM </a:t>
            </a:r>
            <a:r>
              <a:rPr sz="2400" spc="-5" dirty="0">
                <a:latin typeface="Book Antiqua"/>
                <a:cs typeface="Book Antiqua"/>
              </a:rPr>
              <a:t>is </a:t>
            </a:r>
            <a:r>
              <a:rPr sz="2400" dirty="0">
                <a:latin typeface="Book Antiqua"/>
                <a:cs typeface="Book Antiqua"/>
              </a:rPr>
              <a:t>suspectible </a:t>
            </a:r>
            <a:r>
              <a:rPr sz="2400" spc="-5" dirty="0">
                <a:latin typeface="Book Antiqua"/>
                <a:cs typeface="Book Antiqua"/>
              </a:rPr>
              <a:t>to osteonecrosis </a:t>
            </a:r>
            <a:r>
              <a:rPr sz="2400" dirty="0">
                <a:latin typeface="Book Antiqua"/>
                <a:cs typeface="Book Antiqua"/>
              </a:rPr>
              <a:t>because of </a:t>
            </a:r>
            <a:r>
              <a:rPr sz="2400" spc="-5" dirty="0">
                <a:latin typeface="Book Antiqua"/>
                <a:cs typeface="Book Antiqua"/>
              </a:rPr>
              <a:t>its </a:t>
            </a:r>
            <a:r>
              <a:rPr sz="2400" dirty="0">
                <a:latin typeface="Book Antiqua"/>
                <a:cs typeface="Book Antiqua"/>
              </a:rPr>
              <a:t>relatively  </a:t>
            </a:r>
            <a:r>
              <a:rPr sz="2400" spc="-5" dirty="0">
                <a:latin typeface="Book Antiqua"/>
                <a:cs typeface="Book Antiqua"/>
              </a:rPr>
              <a:t>poor vascular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supply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423545" algn="l"/>
              </a:tabLst>
            </a:pPr>
            <a:r>
              <a:rPr sz="1550" spc="10" dirty="0">
                <a:latin typeface="Wingdings 2"/>
                <a:cs typeface="Wingdings 2"/>
              </a:rPr>
              <a:t></a:t>
            </a:r>
            <a:r>
              <a:rPr sz="1550" spc="1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Repeated local </a:t>
            </a:r>
            <a:r>
              <a:rPr sz="2400" spc="-5" dirty="0">
                <a:latin typeface="Book Antiqua"/>
                <a:cs typeface="Book Antiqua"/>
              </a:rPr>
              <a:t>trauma </a:t>
            </a:r>
            <a:r>
              <a:rPr sz="2400" dirty="0">
                <a:latin typeface="Book Antiqua"/>
                <a:cs typeface="Book Antiqua"/>
              </a:rPr>
              <a:t>– ear </a:t>
            </a:r>
            <a:r>
              <a:rPr sz="2400" spc="-5" dirty="0">
                <a:latin typeface="Book Antiqua"/>
                <a:cs typeface="Book Antiqua"/>
              </a:rPr>
              <a:t>bud </a:t>
            </a:r>
            <a:r>
              <a:rPr sz="2400" dirty="0">
                <a:latin typeface="Book Antiqua"/>
                <a:cs typeface="Book Antiqua"/>
              </a:rPr>
              <a:t>abuse , </a:t>
            </a:r>
            <a:r>
              <a:rPr sz="2400" spc="-5" dirty="0">
                <a:latin typeface="Book Antiqua"/>
                <a:cs typeface="Book Antiqua"/>
              </a:rPr>
              <a:t>pricking </a:t>
            </a:r>
            <a:r>
              <a:rPr sz="2400" dirty="0">
                <a:latin typeface="Book Antiqua"/>
                <a:cs typeface="Book Antiqua"/>
              </a:rPr>
              <a:t>of ear ,</a:t>
            </a:r>
            <a:r>
              <a:rPr sz="2400" spc="-4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use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hearing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aids.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939165"/>
            <a:ext cx="4082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Book Antiqua"/>
                <a:cs typeface="Book Antiqua"/>
              </a:rPr>
              <a:t>Pre </a:t>
            </a:r>
            <a:r>
              <a:rPr b="1" i="1" spc="-5" dirty="0">
                <a:latin typeface="Book Antiqua"/>
                <a:cs typeface="Book Antiqua"/>
              </a:rPr>
              <a:t>– </a:t>
            </a:r>
            <a:r>
              <a:rPr b="1" spc="-5" dirty="0">
                <a:latin typeface="Book Antiqua"/>
                <a:cs typeface="Book Antiqua"/>
              </a:rPr>
              <a:t>Auricular Sinus</a:t>
            </a:r>
            <a:r>
              <a:rPr b="1" dirty="0">
                <a:latin typeface="Book Antiqua"/>
                <a:cs typeface="Book Antiqua"/>
              </a:rPr>
              <a:t> </a:t>
            </a:r>
            <a:r>
              <a:rPr b="1" spc="-5" dirty="0">
                <a:latin typeface="Book Antiqua"/>
                <a:cs typeface="Book Antiqua"/>
              </a:rPr>
              <a:t>: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55" y="1440560"/>
            <a:ext cx="779970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indent="-283845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346710" algn="l"/>
                <a:tab pos="347345" algn="l"/>
              </a:tabLst>
            </a:pPr>
            <a:r>
              <a:rPr sz="2400" spc="-5" dirty="0">
                <a:latin typeface="Book Antiqua"/>
                <a:cs typeface="Book Antiqua"/>
              </a:rPr>
              <a:t>Faulty </a:t>
            </a:r>
            <a:r>
              <a:rPr sz="2400" dirty="0">
                <a:latin typeface="Book Antiqua"/>
                <a:cs typeface="Book Antiqua"/>
              </a:rPr>
              <a:t>fusion of </a:t>
            </a:r>
            <a:r>
              <a:rPr sz="2400" spc="-10" dirty="0">
                <a:latin typeface="Book Antiqua"/>
                <a:cs typeface="Book Antiqua"/>
              </a:rPr>
              <a:t>1</a:t>
            </a:r>
            <a:r>
              <a:rPr sz="2400" spc="-15" baseline="24305" dirty="0">
                <a:latin typeface="Book Antiqua"/>
                <a:cs typeface="Book Antiqua"/>
              </a:rPr>
              <a:t>st </a:t>
            </a:r>
            <a:r>
              <a:rPr sz="2400" dirty="0">
                <a:latin typeface="Book Antiqua"/>
                <a:cs typeface="Book Antiqua"/>
              </a:rPr>
              <a:t>&amp; </a:t>
            </a:r>
            <a:r>
              <a:rPr sz="2400" spc="-5" dirty="0">
                <a:latin typeface="Book Antiqua"/>
                <a:cs typeface="Book Antiqua"/>
              </a:rPr>
              <a:t>2</a:t>
            </a:r>
            <a:r>
              <a:rPr sz="2400" spc="-7" baseline="24305" dirty="0">
                <a:latin typeface="Book Antiqua"/>
                <a:cs typeface="Book Antiqua"/>
              </a:rPr>
              <a:t>nd</a:t>
            </a:r>
            <a:r>
              <a:rPr sz="2400" spc="67" baseline="2430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arch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"/>
            </a:pPr>
            <a:endParaRPr sz="3500">
              <a:latin typeface="Times New Roman"/>
              <a:cs typeface="Times New Roman"/>
            </a:endParaRPr>
          </a:p>
          <a:p>
            <a:pPr marL="34671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346710" algn="l"/>
                <a:tab pos="347345" algn="l"/>
              </a:tabLst>
            </a:pPr>
            <a:r>
              <a:rPr sz="2400" spc="-5" dirty="0">
                <a:latin typeface="Book Antiqua"/>
                <a:cs typeface="Book Antiqua"/>
              </a:rPr>
              <a:t>Opening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:</a:t>
            </a:r>
            <a:endParaRPr sz="2400">
              <a:latin typeface="Book Antiqua"/>
              <a:cs typeface="Book Antiqua"/>
            </a:endParaRPr>
          </a:p>
          <a:p>
            <a:pPr marL="951230" lvl="1" indent="-330835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951865" algn="l"/>
              </a:tabLst>
            </a:pPr>
            <a:r>
              <a:rPr sz="2400" spc="-5" dirty="0">
                <a:latin typeface="Book Antiqua"/>
                <a:cs typeface="Book Antiqua"/>
              </a:rPr>
              <a:t>Anterior border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ascending limb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helix</a:t>
            </a:r>
            <a:endParaRPr sz="2400">
              <a:latin typeface="Book Antiqua"/>
              <a:cs typeface="Book Antiqua"/>
            </a:endParaRPr>
          </a:p>
          <a:p>
            <a:pPr marL="905510" lvl="1" indent="-330835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906144" algn="l"/>
              </a:tabLst>
            </a:pPr>
            <a:r>
              <a:rPr sz="2400" dirty="0">
                <a:latin typeface="Book Antiqua"/>
                <a:cs typeface="Book Antiqua"/>
              </a:rPr>
              <a:t>Line </a:t>
            </a:r>
            <a:r>
              <a:rPr sz="2400" spc="-5" dirty="0">
                <a:latin typeface="Book Antiqua"/>
                <a:cs typeface="Book Antiqua"/>
              </a:rPr>
              <a:t>extending b/w tragal notch </a:t>
            </a:r>
            <a:r>
              <a:rPr sz="2400" dirty="0">
                <a:latin typeface="Book Antiqua"/>
                <a:cs typeface="Book Antiqua"/>
              </a:rPr>
              <a:t>&amp; </a:t>
            </a:r>
            <a:r>
              <a:rPr sz="2400" spc="-5" dirty="0">
                <a:latin typeface="Book Antiqua"/>
                <a:cs typeface="Book Antiqua"/>
              </a:rPr>
              <a:t>angle </a:t>
            </a:r>
            <a:r>
              <a:rPr sz="2400" dirty="0">
                <a:latin typeface="Book Antiqua"/>
                <a:cs typeface="Book Antiqua"/>
              </a:rPr>
              <a:t>of</a:t>
            </a:r>
            <a:r>
              <a:rPr sz="2400" spc="4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mouth</a:t>
            </a:r>
            <a:endParaRPr sz="2400">
              <a:latin typeface="Book Antiqua"/>
              <a:cs typeface="Book Antiqua"/>
            </a:endParaRPr>
          </a:p>
          <a:p>
            <a:pPr marL="906144" lvl="1" indent="-33147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906780" algn="l"/>
              </a:tabLst>
            </a:pPr>
            <a:r>
              <a:rPr sz="2400" spc="-5" dirty="0">
                <a:latin typeface="Book Antiqua"/>
                <a:cs typeface="Book Antiqua"/>
              </a:rPr>
              <a:t>Pinna </a:t>
            </a:r>
            <a:r>
              <a:rPr sz="2400" dirty="0">
                <a:latin typeface="Book Antiqua"/>
                <a:cs typeface="Book Antiqua"/>
              </a:rPr>
              <a:t>(or) Lobule</a:t>
            </a:r>
            <a:endParaRPr sz="24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Book Antiqua"/>
              <a:buAutoNum type="arabicParenR"/>
            </a:pPr>
            <a:endParaRPr sz="3500">
              <a:latin typeface="Times New Roman"/>
              <a:cs typeface="Times New Roman"/>
            </a:endParaRPr>
          </a:p>
          <a:p>
            <a:pPr marL="34671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346710" algn="l"/>
                <a:tab pos="347345" algn="l"/>
              </a:tabLst>
            </a:pPr>
            <a:r>
              <a:rPr sz="2400" dirty="0">
                <a:latin typeface="Book Antiqua"/>
                <a:cs typeface="Book Antiqua"/>
              </a:rPr>
              <a:t>Extend </a:t>
            </a:r>
            <a:r>
              <a:rPr sz="2400" spc="-5" dirty="0">
                <a:latin typeface="Book Antiqua"/>
                <a:cs typeface="Book Antiqua"/>
              </a:rPr>
              <a:t>upto the level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tympanic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ring.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"/>
            </a:pPr>
            <a:endParaRPr sz="3500">
              <a:latin typeface="Times New Roman"/>
              <a:cs typeface="Times New Roman"/>
            </a:endParaRPr>
          </a:p>
          <a:p>
            <a:pPr marL="34671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346710" algn="l"/>
                <a:tab pos="347345" algn="l"/>
              </a:tabLst>
            </a:pPr>
            <a:r>
              <a:rPr sz="2400" dirty="0">
                <a:latin typeface="Book Antiqua"/>
                <a:cs typeface="Book Antiqua"/>
              </a:rPr>
              <a:t>C/F : </a:t>
            </a:r>
            <a:r>
              <a:rPr sz="2400" spc="-5" dirty="0">
                <a:latin typeface="Book Antiqua"/>
                <a:cs typeface="Book Antiqua"/>
              </a:rPr>
              <a:t>Asymptomatic </a:t>
            </a:r>
            <a:r>
              <a:rPr sz="2400" dirty="0">
                <a:latin typeface="Book Antiqua"/>
                <a:cs typeface="Book Antiqua"/>
              </a:rPr>
              <a:t>, If </a:t>
            </a:r>
            <a:r>
              <a:rPr sz="2400" spc="-5" dirty="0">
                <a:latin typeface="Book Antiqua"/>
                <a:cs typeface="Book Antiqua"/>
              </a:rPr>
              <a:t>infected </a:t>
            </a:r>
            <a:r>
              <a:rPr sz="2400" dirty="0">
                <a:latin typeface="Book Antiqua"/>
                <a:cs typeface="Book Antiqua"/>
              </a:rPr>
              <a:t>– </a:t>
            </a:r>
            <a:r>
              <a:rPr sz="2400" spc="-5" dirty="0">
                <a:latin typeface="Book Antiqua"/>
                <a:cs typeface="Book Antiqua"/>
              </a:rPr>
              <a:t>chr.discharge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,</a:t>
            </a:r>
            <a:endParaRPr sz="2400">
              <a:latin typeface="Book Antiqua"/>
              <a:cs typeface="Book Antiqua"/>
            </a:endParaRPr>
          </a:p>
          <a:p>
            <a:pPr marL="4050665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recc.abscess &amp;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calculus</a:t>
            </a:r>
            <a:endParaRPr sz="2400">
              <a:latin typeface="Book Antiqua"/>
              <a:cs typeface="Book Antiqua"/>
            </a:endParaRPr>
          </a:p>
          <a:p>
            <a:pPr marL="34671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346710" algn="l"/>
                <a:tab pos="347345" algn="l"/>
              </a:tabLst>
            </a:pPr>
            <a:r>
              <a:rPr sz="2400" spc="-5" dirty="0">
                <a:latin typeface="Book Antiqua"/>
                <a:cs typeface="Book Antiqua"/>
              </a:rPr>
              <a:t>Treatment 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-5" dirty="0">
                <a:latin typeface="Book Antiqua"/>
                <a:cs typeface="Book Antiqua"/>
              </a:rPr>
              <a:t>Excision </a:t>
            </a:r>
            <a:r>
              <a:rPr sz="2400" dirty="0">
                <a:latin typeface="Book Antiqua"/>
                <a:cs typeface="Book Antiqua"/>
              </a:rPr>
              <a:t>( careful for </a:t>
            </a:r>
            <a:r>
              <a:rPr sz="2400" spc="-5" dirty="0">
                <a:latin typeface="Book Antiqua"/>
                <a:cs typeface="Book Antiqua"/>
              </a:rPr>
              <a:t>facial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nerve)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0808" y="246888"/>
            <a:ext cx="6920483" cy="54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53971"/>
            <a:ext cx="6176645" cy="458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Poorly controlled diabetic </a:t>
            </a:r>
            <a:r>
              <a:rPr sz="2600" dirty="0">
                <a:latin typeface="Book Antiqua"/>
                <a:cs typeface="Book Antiqua"/>
              </a:rPr>
              <a:t>with </a:t>
            </a:r>
            <a:r>
              <a:rPr sz="2600" spc="-5" dirty="0">
                <a:latin typeface="Book Antiqua"/>
                <a:cs typeface="Book Antiqua"/>
              </a:rPr>
              <a:t>h/o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OE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Deep-seated aural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pain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Chronic</a:t>
            </a:r>
            <a:r>
              <a:rPr sz="2600" spc="-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otorrhea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Aural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fullness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Pruritis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Hearing</a:t>
            </a:r>
            <a:r>
              <a:rPr sz="2600" spc="-2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loss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" y="440436"/>
            <a:ext cx="7362444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8511" y="2642616"/>
            <a:ext cx="3809999" cy="382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43663"/>
            <a:ext cx="7428230" cy="348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2115">
              <a:lnSpc>
                <a:spcPct val="1501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Small area of deficient skin and soft tissue </a:t>
            </a:r>
            <a:r>
              <a:rPr sz="2800" spc="-10" dirty="0">
                <a:latin typeface="Book Antiqua"/>
                <a:cs typeface="Book Antiqua"/>
              </a:rPr>
              <a:t>in  </a:t>
            </a:r>
            <a:r>
              <a:rPr sz="2800" spc="-5" dirty="0">
                <a:latin typeface="Book Antiqua"/>
                <a:cs typeface="Book Antiqua"/>
              </a:rPr>
              <a:t>EAC revealing a segment of necrotic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bone.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Purulent</a:t>
            </a:r>
            <a:r>
              <a:rPr sz="2800" spc="-4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secretions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Occluded canal and obscured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TM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Cranial </a:t>
            </a:r>
            <a:r>
              <a:rPr sz="2800" spc="-10" dirty="0">
                <a:latin typeface="Book Antiqua"/>
                <a:cs typeface="Book Antiqua"/>
              </a:rPr>
              <a:t>nerve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involvement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" y="649223"/>
            <a:ext cx="7362444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837385"/>
            <a:ext cx="8622665" cy="430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Pus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swab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CT Scan – extent of </a:t>
            </a:r>
            <a:r>
              <a:rPr sz="2600" spc="-5" dirty="0">
                <a:latin typeface="Book Antiqua"/>
                <a:cs typeface="Book Antiqua"/>
              </a:rPr>
              <a:t>bone</a:t>
            </a:r>
            <a:r>
              <a:rPr sz="2600" spc="-6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necrosis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Brush cytology </a:t>
            </a:r>
            <a:r>
              <a:rPr sz="2600" spc="5" dirty="0">
                <a:latin typeface="Book Antiqua"/>
                <a:cs typeface="Book Antiqua"/>
              </a:rPr>
              <a:t>&amp; </a:t>
            </a:r>
            <a:r>
              <a:rPr sz="2600" dirty="0">
                <a:latin typeface="Book Antiqua"/>
                <a:cs typeface="Book Antiqua"/>
              </a:rPr>
              <a:t>Biopsy – to exclude</a:t>
            </a:r>
            <a:r>
              <a:rPr sz="2600" spc="-6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neoplasm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Audiometry</a:t>
            </a:r>
            <a:endParaRPr sz="2600">
              <a:latin typeface="Book Antiqua"/>
              <a:cs typeface="Book Antiqua"/>
            </a:endParaRPr>
          </a:p>
          <a:p>
            <a:pPr marL="424180" marR="5080" indent="-411480">
              <a:lnSpc>
                <a:spcPct val="18010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Chronic </a:t>
            </a:r>
            <a:r>
              <a:rPr sz="2600" dirty="0">
                <a:latin typeface="Book Antiqua"/>
                <a:cs typeface="Book Antiqua"/>
              </a:rPr>
              <a:t>granulomatous </a:t>
            </a:r>
            <a:r>
              <a:rPr sz="2600" spc="-5" dirty="0">
                <a:latin typeface="Book Antiqua"/>
                <a:cs typeface="Book Antiqua"/>
              </a:rPr>
              <a:t>cond like </a:t>
            </a:r>
            <a:r>
              <a:rPr sz="2600" dirty="0">
                <a:latin typeface="Book Antiqua"/>
                <a:cs typeface="Book Antiqua"/>
              </a:rPr>
              <a:t>Syphillis </a:t>
            </a:r>
            <a:r>
              <a:rPr sz="2600" spc="5" dirty="0">
                <a:latin typeface="Book Antiqua"/>
                <a:cs typeface="Book Antiqua"/>
              </a:rPr>
              <a:t>&amp; </a:t>
            </a:r>
            <a:r>
              <a:rPr sz="2600" dirty="0">
                <a:latin typeface="Book Antiqua"/>
                <a:cs typeface="Book Antiqua"/>
              </a:rPr>
              <a:t>TB </a:t>
            </a:r>
            <a:r>
              <a:rPr sz="2600" spc="-5" dirty="0">
                <a:latin typeface="Book Antiqua"/>
                <a:cs typeface="Book Antiqua"/>
              </a:rPr>
              <a:t>should  be</a:t>
            </a:r>
            <a:r>
              <a:rPr sz="2600" spc="-1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excluded.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" y="649223"/>
            <a:ext cx="7362444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649223"/>
            <a:ext cx="7362444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54368"/>
            <a:ext cx="8197215" cy="463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401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Book Antiqua"/>
                <a:cs typeface="Book Antiqua"/>
              </a:rPr>
              <a:t>Intravenous </a:t>
            </a:r>
            <a:r>
              <a:rPr sz="2800" spc="-5" dirty="0">
                <a:latin typeface="Book Antiqua"/>
                <a:cs typeface="Book Antiqua"/>
              </a:rPr>
              <a:t>antibiotics for at least 4 weeks – with  serial gallium scans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monthly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Local canal debridement until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healed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Pain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control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Use of </a:t>
            </a:r>
            <a:r>
              <a:rPr sz="2800" spc="-10" dirty="0">
                <a:latin typeface="Book Antiqua"/>
                <a:cs typeface="Book Antiqua"/>
              </a:rPr>
              <a:t>topical </a:t>
            </a:r>
            <a:r>
              <a:rPr sz="2800" spc="-5" dirty="0">
                <a:latin typeface="Book Antiqua"/>
                <a:cs typeface="Book Antiqua"/>
              </a:rPr>
              <a:t>agents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controversial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Hyperbaric oxygen – necrosis </a:t>
            </a:r>
            <a:r>
              <a:rPr sz="2800" spc="-10" dirty="0">
                <a:latin typeface="Book Antiqua"/>
                <a:cs typeface="Book Antiqua"/>
              </a:rPr>
              <a:t>beyond</a:t>
            </a:r>
            <a:r>
              <a:rPr sz="2800" spc="3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tymp.plate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Surgical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debridement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263" y="656844"/>
            <a:ext cx="6452616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74827"/>
            <a:ext cx="8817610" cy="507492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Localised </a:t>
            </a:r>
            <a:r>
              <a:rPr sz="2400" spc="-5" dirty="0">
                <a:solidFill>
                  <a:srgbClr val="FF0000"/>
                </a:solidFill>
                <a:latin typeface="Book Antiqua"/>
                <a:cs typeface="Book Antiqua"/>
              </a:rPr>
              <a:t>necrosis </a:t>
            </a:r>
            <a:r>
              <a:rPr sz="2400" dirty="0">
                <a:latin typeface="Book Antiqua"/>
                <a:cs typeface="Book Antiqua"/>
              </a:rPr>
              <a:t>– </a:t>
            </a:r>
            <a:r>
              <a:rPr sz="2400" spc="-5" dirty="0">
                <a:latin typeface="Book Antiqua"/>
                <a:cs typeface="Book Antiqua"/>
              </a:rPr>
              <a:t>involves only tympanic plate and leads</a:t>
            </a:r>
            <a:r>
              <a:rPr sz="240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to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latin typeface="Book Antiqua"/>
                <a:cs typeface="Book Antiqua"/>
              </a:rPr>
              <a:t>spontaneous </a:t>
            </a:r>
            <a:r>
              <a:rPr sz="2400" dirty="0">
                <a:latin typeface="Book Antiqua"/>
                <a:cs typeface="Book Antiqua"/>
              </a:rPr>
              <a:t>sequestration of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bone</a:t>
            </a:r>
            <a:endParaRPr sz="2400">
              <a:latin typeface="Book Antiqua"/>
              <a:cs typeface="Book Antiqua"/>
            </a:endParaRPr>
          </a:p>
          <a:p>
            <a:pPr marL="424180" marR="492125" indent="-411480">
              <a:lnSpc>
                <a:spcPct val="130000"/>
              </a:lnSpc>
              <a:spcBef>
                <a:spcPts val="575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Diffuse </a:t>
            </a:r>
            <a:r>
              <a:rPr sz="2400" spc="-5" dirty="0">
                <a:solidFill>
                  <a:srgbClr val="FF0000"/>
                </a:solidFill>
                <a:latin typeface="Book Antiqua"/>
                <a:cs typeface="Book Antiqua"/>
              </a:rPr>
              <a:t>necrosis </a:t>
            </a:r>
            <a:r>
              <a:rPr sz="2400" dirty="0">
                <a:latin typeface="Book Antiqua"/>
                <a:cs typeface="Book Antiqua"/>
              </a:rPr>
              <a:t>– more adjacent </a:t>
            </a:r>
            <a:r>
              <a:rPr sz="2400" spc="-5" dirty="0">
                <a:latin typeface="Book Antiqua"/>
                <a:cs typeface="Book Antiqua"/>
              </a:rPr>
              <a:t>neuro-vascular </a:t>
            </a:r>
            <a:r>
              <a:rPr sz="2400" dirty="0">
                <a:latin typeface="Book Antiqua"/>
                <a:cs typeface="Book Antiqua"/>
              </a:rPr>
              <a:t>structures  assoc. with more morbidity &amp; </a:t>
            </a:r>
            <a:r>
              <a:rPr sz="2400" spc="-5" dirty="0">
                <a:latin typeface="Book Antiqua"/>
                <a:cs typeface="Book Antiqua"/>
              </a:rPr>
              <a:t>lethal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seq.</a:t>
            </a:r>
            <a:endParaRPr sz="2400">
              <a:latin typeface="Book Antiqua"/>
              <a:cs typeface="Book Antiqua"/>
            </a:endParaRPr>
          </a:p>
          <a:p>
            <a:pPr marL="424180" marR="244475" indent="-411480">
              <a:lnSpc>
                <a:spcPct val="130000"/>
              </a:lnSpc>
              <a:spcBef>
                <a:spcPts val="580"/>
              </a:spcBef>
              <a:tabLst>
                <a:tab pos="423545" algn="l"/>
                <a:tab pos="3970654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Limited </a:t>
            </a:r>
            <a:r>
              <a:rPr sz="2400" spc="-5" dirty="0">
                <a:latin typeface="Book Antiqua"/>
                <a:cs typeface="Book Antiqua"/>
              </a:rPr>
              <a:t>to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tympanic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ring	</a:t>
            </a:r>
            <a:r>
              <a:rPr sz="2400" dirty="0">
                <a:latin typeface="Book Antiqua"/>
                <a:cs typeface="Book Antiqua"/>
              </a:rPr>
              <a:t>- small area of bare </a:t>
            </a:r>
            <a:r>
              <a:rPr sz="2400" spc="-5" dirty="0">
                <a:latin typeface="Book Antiqua"/>
                <a:cs typeface="Book Antiqua"/>
              </a:rPr>
              <a:t>bone </a:t>
            </a:r>
            <a:r>
              <a:rPr sz="2400" dirty="0">
                <a:latin typeface="Book Antiqua"/>
                <a:cs typeface="Book Antiqua"/>
              </a:rPr>
              <a:t>may  appear on meatal floor , assoc. with </a:t>
            </a:r>
            <a:r>
              <a:rPr sz="2400" spc="-5" dirty="0">
                <a:latin typeface="Book Antiqua"/>
                <a:cs typeface="Book Antiqua"/>
              </a:rPr>
              <a:t>pain </a:t>
            </a:r>
            <a:r>
              <a:rPr sz="2400" dirty="0">
                <a:latin typeface="Book Antiqua"/>
                <a:cs typeface="Book Antiqua"/>
              </a:rPr>
              <a:t>&amp; </a:t>
            </a:r>
            <a:r>
              <a:rPr sz="2400" spc="-5" dirty="0">
                <a:latin typeface="Book Antiqua"/>
                <a:cs typeface="Book Antiqua"/>
              </a:rPr>
              <a:t>irritation </a:t>
            </a:r>
            <a:r>
              <a:rPr sz="2400" dirty="0">
                <a:latin typeface="Book Antiqua"/>
                <a:cs typeface="Book Antiqua"/>
              </a:rPr>
              <a:t>, scanty  </a:t>
            </a:r>
            <a:r>
              <a:rPr sz="2400" spc="-5" dirty="0">
                <a:latin typeface="Book Antiqua"/>
                <a:cs typeface="Book Antiqua"/>
              </a:rPr>
              <a:t>discharge.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Conservative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management</a:t>
            </a:r>
            <a:endParaRPr sz="2400">
              <a:latin typeface="Book Antiqua"/>
              <a:cs typeface="Book Antiqua"/>
            </a:endParaRPr>
          </a:p>
          <a:p>
            <a:pPr marL="424180" marR="472440" indent="-411480">
              <a:lnSpc>
                <a:spcPct val="130000"/>
              </a:lnSpc>
              <a:spcBef>
                <a:spcPts val="580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Removal of </a:t>
            </a:r>
            <a:r>
              <a:rPr sz="2400" spc="-5" dirty="0">
                <a:latin typeface="Book Antiqua"/>
                <a:cs typeface="Book Antiqua"/>
              </a:rPr>
              <a:t>remaining </a:t>
            </a:r>
            <a:r>
              <a:rPr sz="2400" dirty="0">
                <a:latin typeface="Book Antiqua"/>
                <a:cs typeface="Book Antiqua"/>
              </a:rPr>
              <a:t>dead </a:t>
            </a:r>
            <a:r>
              <a:rPr sz="2400" spc="-5" dirty="0">
                <a:latin typeface="Book Antiqua"/>
                <a:cs typeface="Book Antiqua"/>
              </a:rPr>
              <a:t>bone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tympanic ring </a:t>
            </a:r>
            <a:r>
              <a:rPr sz="2400" dirty="0">
                <a:latin typeface="Book Antiqua"/>
                <a:cs typeface="Book Antiqua"/>
              </a:rPr>
              <a:t>and  </a:t>
            </a:r>
            <a:r>
              <a:rPr sz="2400" spc="-5" dirty="0">
                <a:latin typeface="Book Antiqua"/>
                <a:cs typeface="Book Antiqua"/>
              </a:rPr>
              <a:t>reconstitute the </a:t>
            </a:r>
            <a:r>
              <a:rPr sz="2400" dirty="0">
                <a:latin typeface="Book Antiqua"/>
                <a:cs typeface="Book Antiqua"/>
              </a:rPr>
              <a:t>soft </a:t>
            </a:r>
            <a:r>
              <a:rPr sz="2400" spc="-5" dirty="0">
                <a:latin typeface="Book Antiqua"/>
                <a:cs typeface="Book Antiqua"/>
              </a:rPr>
              <a:t>tissue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</a:t>
            </a:r>
            <a:r>
              <a:rPr sz="2400" dirty="0">
                <a:latin typeface="Book Antiqua"/>
                <a:cs typeface="Book Antiqua"/>
              </a:rPr>
              <a:t>meatus with a</a:t>
            </a:r>
            <a:r>
              <a:rPr sz="2400" spc="6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graft.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570865"/>
            <a:ext cx="7630795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marR="197485" indent="-412115">
              <a:lnSpc>
                <a:spcPct val="130000"/>
              </a:lnSpc>
              <a:spcBef>
                <a:spcPts val="105"/>
              </a:spcBef>
              <a:tabLst>
                <a:tab pos="424180" algn="l"/>
                <a:tab pos="555752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Book Antiqua"/>
                <a:cs typeface="Book Antiqua"/>
              </a:rPr>
              <a:t>A </a:t>
            </a:r>
            <a:r>
              <a:rPr sz="2600" dirty="0">
                <a:latin typeface="Book Antiqua"/>
                <a:cs typeface="Book Antiqua"/>
              </a:rPr>
              <a:t>very severe</a:t>
            </a:r>
            <a:r>
              <a:rPr sz="2600" spc="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dangerous</a:t>
            </a:r>
            <a:r>
              <a:rPr sz="2600" spc="-3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cellulitis	and  inflammation </a:t>
            </a:r>
            <a:r>
              <a:rPr sz="2600" spc="-5" dirty="0">
                <a:latin typeface="Book Antiqua"/>
                <a:cs typeface="Book Antiqua"/>
              </a:rPr>
              <a:t>of </a:t>
            </a:r>
            <a:r>
              <a:rPr sz="2600" dirty="0">
                <a:latin typeface="Book Antiqua"/>
                <a:cs typeface="Book Antiqua"/>
              </a:rPr>
              <a:t>the external auditory canal</a:t>
            </a:r>
            <a:r>
              <a:rPr sz="2600" spc="-10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and  skull </a:t>
            </a:r>
            <a:r>
              <a:rPr sz="2600" spc="-5" dirty="0">
                <a:latin typeface="Book Antiqua"/>
                <a:cs typeface="Book Antiqua"/>
              </a:rPr>
              <a:t>base </a:t>
            </a:r>
            <a:r>
              <a:rPr sz="2600" dirty="0">
                <a:latin typeface="Book Antiqua"/>
                <a:cs typeface="Book Antiqua"/>
              </a:rPr>
              <a:t>( </a:t>
            </a:r>
            <a:r>
              <a:rPr sz="2600" spc="-5" dirty="0">
                <a:latin typeface="Book Antiqua"/>
                <a:cs typeface="Book Antiqua"/>
              </a:rPr>
              <a:t>temporal bone</a:t>
            </a:r>
            <a:r>
              <a:rPr sz="2600" spc="-1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)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24180" algn="l"/>
              </a:tabLst>
            </a:pPr>
            <a:r>
              <a:rPr sz="1700" spc="-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700" spc="-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Caused by </a:t>
            </a:r>
            <a:r>
              <a:rPr sz="2600" spc="-5" dirty="0">
                <a:latin typeface="Book Antiqua"/>
                <a:cs typeface="Book Antiqua"/>
              </a:rPr>
              <a:t>psuedomonas</a:t>
            </a:r>
            <a:r>
              <a:rPr sz="2600" spc="-5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organism.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24180" algn="l"/>
              </a:tabLst>
            </a:pPr>
            <a:r>
              <a:rPr sz="1700" spc="-1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Majority </a:t>
            </a:r>
            <a:r>
              <a:rPr sz="2600" spc="-5" dirty="0">
                <a:latin typeface="Book Antiqua"/>
                <a:cs typeface="Book Antiqua"/>
              </a:rPr>
              <a:t>of these patients </a:t>
            </a:r>
            <a:r>
              <a:rPr sz="2600" dirty="0">
                <a:latin typeface="Book Antiqua"/>
                <a:cs typeface="Book Antiqua"/>
              </a:rPr>
              <a:t>are elderly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diabetics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24180" algn="l"/>
              </a:tabLst>
            </a:pPr>
            <a:r>
              <a:rPr sz="1700" spc="-1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Males</a:t>
            </a:r>
            <a:endParaRPr sz="2600">
              <a:latin typeface="Book Antiqua"/>
              <a:cs typeface="Book Antiqua"/>
            </a:endParaRPr>
          </a:p>
          <a:p>
            <a:pPr marL="424180" marR="5080" indent="-412115">
              <a:lnSpc>
                <a:spcPct val="13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1700" spc="-1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Spread of </a:t>
            </a:r>
            <a:r>
              <a:rPr sz="2600" spc="-5" dirty="0">
                <a:latin typeface="Book Antiqua"/>
                <a:cs typeface="Book Antiqua"/>
              </a:rPr>
              <a:t>this </a:t>
            </a:r>
            <a:r>
              <a:rPr sz="2600" dirty="0">
                <a:latin typeface="Book Antiqua"/>
                <a:cs typeface="Book Antiqua"/>
              </a:rPr>
              <a:t>disease </a:t>
            </a:r>
            <a:r>
              <a:rPr sz="2600" spc="-5" dirty="0">
                <a:latin typeface="Book Antiqua"/>
                <a:cs typeface="Book Antiqua"/>
              </a:rPr>
              <a:t>occurs through the </a:t>
            </a:r>
            <a:r>
              <a:rPr sz="2600" dirty="0">
                <a:latin typeface="Book Antiqua"/>
                <a:cs typeface="Book Antiqua"/>
              </a:rPr>
              <a:t>fissures  of Santorini and osteo cartilagenous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junction.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2396" y="416051"/>
            <a:ext cx="7505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10286"/>
            <a:ext cx="2390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Book Antiqua"/>
                <a:cs typeface="Book Antiqua"/>
              </a:rPr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533271"/>
            <a:ext cx="6670040" cy="215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Immunity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is reduced in patients with</a:t>
            </a:r>
            <a:r>
              <a:rPr sz="2800" b="1" u="heavy" spc="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1144905" indent="-355600">
              <a:lnSpc>
                <a:spcPts val="3354"/>
              </a:lnSpc>
              <a:buAutoNum type="arabicPeriod"/>
              <a:tabLst>
                <a:tab pos="1145540" algn="l"/>
              </a:tabLst>
            </a:pPr>
            <a:r>
              <a:rPr sz="2800" spc="-5" dirty="0">
                <a:latin typeface="Book Antiqua"/>
                <a:cs typeface="Book Antiqua"/>
              </a:rPr>
              <a:t>Diabetis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mellitus</a:t>
            </a:r>
            <a:endParaRPr sz="2800">
              <a:latin typeface="Book Antiqua"/>
              <a:cs typeface="Book Antiqua"/>
            </a:endParaRPr>
          </a:p>
          <a:p>
            <a:pPr marL="1145540" indent="-356235">
              <a:lnSpc>
                <a:spcPct val="100000"/>
              </a:lnSpc>
              <a:buAutoNum type="arabicPeriod"/>
              <a:tabLst>
                <a:tab pos="1146175" algn="l"/>
              </a:tabLst>
            </a:pPr>
            <a:r>
              <a:rPr sz="2800" spc="-5" dirty="0">
                <a:latin typeface="Book Antiqua"/>
                <a:cs typeface="Book Antiqua"/>
              </a:rPr>
              <a:t>Blood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cancer</a:t>
            </a:r>
            <a:endParaRPr sz="2800">
              <a:latin typeface="Book Antiqua"/>
              <a:cs typeface="Book Antiqua"/>
            </a:endParaRPr>
          </a:p>
          <a:p>
            <a:pPr marL="1144905" indent="-355600">
              <a:lnSpc>
                <a:spcPct val="100000"/>
              </a:lnSpc>
              <a:buAutoNum type="arabicPeriod"/>
              <a:tabLst>
                <a:tab pos="1145540" algn="l"/>
              </a:tabLst>
            </a:pPr>
            <a:r>
              <a:rPr sz="2800" spc="-10" dirty="0">
                <a:latin typeface="Book Antiqua"/>
                <a:cs typeface="Book Antiqua"/>
              </a:rPr>
              <a:t>HIV </a:t>
            </a:r>
            <a:r>
              <a:rPr sz="2800" spc="-5" dirty="0">
                <a:latin typeface="Book Antiqua"/>
                <a:cs typeface="Book Antiqua"/>
              </a:rPr>
              <a:t>infections</a:t>
            </a:r>
            <a:endParaRPr sz="2800">
              <a:latin typeface="Book Antiqua"/>
              <a:cs typeface="Book Antiqua"/>
            </a:endParaRPr>
          </a:p>
          <a:p>
            <a:pPr marL="1144905" indent="-355600">
              <a:lnSpc>
                <a:spcPct val="100000"/>
              </a:lnSpc>
              <a:buAutoNum type="arabicPeriod"/>
              <a:tabLst>
                <a:tab pos="1145540" algn="l"/>
              </a:tabLst>
            </a:pPr>
            <a:r>
              <a:rPr sz="2800" spc="-5" dirty="0">
                <a:latin typeface="Book Antiqua"/>
                <a:cs typeface="Book Antiqua"/>
              </a:rPr>
              <a:t>Patients on anticancer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drugs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439038"/>
            <a:ext cx="3986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Book Antiqua"/>
                <a:cs typeface="Book Antiqua"/>
              </a:rPr>
              <a:t>CLINICAL FEATURES</a:t>
            </a:r>
            <a:r>
              <a:rPr b="1" spc="10" dirty="0">
                <a:latin typeface="Book Antiqua"/>
                <a:cs typeface="Book Antiqua"/>
              </a:rPr>
              <a:t> </a:t>
            </a:r>
            <a:r>
              <a:rPr b="1" spc="-5" dirty="0">
                <a:latin typeface="Book Antiqua"/>
                <a:cs typeface="Book Antiqu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310999"/>
            <a:ext cx="7762875" cy="467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165" indent="-412115">
              <a:lnSpc>
                <a:spcPct val="1501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history of trivial trauma to the ear often by </a:t>
            </a:r>
            <a:r>
              <a:rPr sz="2800" dirty="0">
                <a:latin typeface="Book Antiqua"/>
                <a:cs typeface="Book Antiqua"/>
              </a:rPr>
              <a:t>ear  </a:t>
            </a:r>
            <a:r>
              <a:rPr sz="2800" spc="-10" dirty="0">
                <a:latin typeface="Book Antiqua"/>
                <a:cs typeface="Book Antiqua"/>
              </a:rPr>
              <a:t>buds</a:t>
            </a:r>
            <a:endParaRPr sz="2800">
              <a:latin typeface="Book Antiqua"/>
              <a:cs typeface="Book Antiqua"/>
            </a:endParaRPr>
          </a:p>
          <a:p>
            <a:pPr marL="424180" marR="537210" indent="-412115">
              <a:lnSpc>
                <a:spcPct val="1501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pain </a:t>
            </a:r>
            <a:r>
              <a:rPr sz="2800" spc="-5" dirty="0">
                <a:latin typeface="Book Antiqua"/>
                <a:cs typeface="Book Antiqua"/>
              </a:rPr>
              <a:t>and swelling involving </a:t>
            </a:r>
            <a:r>
              <a:rPr sz="2800" spc="-10" dirty="0">
                <a:latin typeface="Book Antiqua"/>
                <a:cs typeface="Book Antiqua"/>
              </a:rPr>
              <a:t>the EAC </a:t>
            </a:r>
            <a:r>
              <a:rPr sz="2800" spc="-5" dirty="0">
                <a:latin typeface="Book Antiqua"/>
                <a:cs typeface="Book Antiqua"/>
              </a:rPr>
              <a:t>often  severe, throbbing and </a:t>
            </a:r>
            <a:r>
              <a:rPr sz="2800" spc="-10" dirty="0">
                <a:latin typeface="Book Antiqua"/>
                <a:cs typeface="Book Antiqua"/>
              </a:rPr>
              <a:t>worse </a:t>
            </a:r>
            <a:r>
              <a:rPr sz="2800" spc="-5" dirty="0">
                <a:latin typeface="Book Antiqua"/>
                <a:cs typeface="Book Antiqua"/>
              </a:rPr>
              <a:t>during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nights.</a:t>
            </a:r>
            <a:endParaRPr sz="2800">
              <a:latin typeface="Book Antiqua"/>
              <a:cs typeface="Book Antiqua"/>
            </a:endParaRPr>
          </a:p>
          <a:p>
            <a:pPr marL="424180" marR="5080" indent="-412115" algn="just">
              <a:lnSpc>
                <a:spcPct val="150000"/>
              </a:lnSpc>
              <a:spcBef>
                <a:spcPts val="670"/>
              </a:spcBef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scanty and foul smelling discahrge (When </a:t>
            </a:r>
            <a:r>
              <a:rPr sz="2800" spc="-10" dirty="0">
                <a:latin typeface="Book Antiqua"/>
                <a:cs typeface="Book Antiqua"/>
              </a:rPr>
              <a:t>the  </a:t>
            </a:r>
            <a:r>
              <a:rPr sz="2800" spc="-5" dirty="0">
                <a:latin typeface="Book Antiqua"/>
                <a:cs typeface="Book Antiqua"/>
              </a:rPr>
              <a:t>discharge is foul smelling it indicates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onset  of osteomyelitis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)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753" y="403986"/>
            <a:ext cx="7660005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Book Antiqua"/>
                <a:cs typeface="Book Antiqua"/>
              </a:rPr>
              <a:t>C / F :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Granulation tissue </a:t>
            </a:r>
            <a:r>
              <a:rPr sz="2400" dirty="0">
                <a:latin typeface="Book Antiqua"/>
                <a:cs typeface="Book Antiqua"/>
              </a:rPr>
              <a:t>at </a:t>
            </a:r>
            <a:r>
              <a:rPr sz="2400" spc="-5" dirty="0">
                <a:latin typeface="Book Antiqua"/>
                <a:cs typeface="Book Antiqua"/>
              </a:rPr>
              <a:t>the bony cartilagenous</a:t>
            </a:r>
            <a:r>
              <a:rPr sz="2400" spc="8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junction.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550" spc="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Ear drum </a:t>
            </a:r>
            <a:r>
              <a:rPr sz="2400" spc="-5" dirty="0">
                <a:latin typeface="Book Antiqua"/>
                <a:cs typeface="Book Antiqua"/>
              </a:rPr>
              <a:t>is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normal.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550" spc="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EAC skin </a:t>
            </a:r>
            <a:r>
              <a:rPr sz="2400" spc="-5" dirty="0">
                <a:latin typeface="Book Antiqua"/>
                <a:cs typeface="Book Antiqua"/>
              </a:rPr>
              <a:t>is </a:t>
            </a:r>
            <a:r>
              <a:rPr sz="2400" dirty="0">
                <a:latin typeface="Book Antiqua"/>
                <a:cs typeface="Book Antiqua"/>
              </a:rPr>
              <a:t>soggy and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edematous.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424180" marR="258445" indent="-411480">
              <a:lnSpc>
                <a:spcPts val="259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550" spc="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Cranial </a:t>
            </a:r>
            <a:r>
              <a:rPr sz="2400" spc="-5" dirty="0">
                <a:latin typeface="Book Antiqua"/>
                <a:cs typeface="Book Antiqua"/>
              </a:rPr>
              <a:t>nerve palsies </a:t>
            </a:r>
            <a:r>
              <a:rPr sz="2400" dirty="0">
                <a:latin typeface="Book Antiqua"/>
                <a:cs typeface="Book Antiqua"/>
              </a:rPr>
              <a:t>are common when </a:t>
            </a:r>
            <a:r>
              <a:rPr sz="2400" spc="-5" dirty="0">
                <a:latin typeface="Book Antiqua"/>
                <a:cs typeface="Book Antiqua"/>
              </a:rPr>
              <a:t>the </a:t>
            </a:r>
            <a:r>
              <a:rPr sz="2400" dirty="0">
                <a:latin typeface="Book Antiqua"/>
                <a:cs typeface="Book Antiqua"/>
              </a:rPr>
              <a:t>disease  affects </a:t>
            </a:r>
            <a:r>
              <a:rPr sz="2400" spc="-5" dirty="0">
                <a:latin typeface="Book Antiqua"/>
                <a:cs typeface="Book Antiqua"/>
              </a:rPr>
              <a:t>the </a:t>
            </a:r>
            <a:r>
              <a:rPr sz="2400" dirty="0">
                <a:latin typeface="Book Antiqua"/>
                <a:cs typeface="Book Antiqua"/>
              </a:rPr>
              <a:t>skull </a:t>
            </a:r>
            <a:r>
              <a:rPr sz="2400" spc="-5" dirty="0">
                <a:latin typeface="Book Antiqua"/>
                <a:cs typeface="Book Antiqua"/>
              </a:rPr>
              <a:t>base.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550" spc="1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1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The facial </a:t>
            </a:r>
            <a:r>
              <a:rPr sz="2400" spc="-5" dirty="0">
                <a:latin typeface="Book Antiqua"/>
                <a:cs typeface="Book Antiqua"/>
              </a:rPr>
              <a:t>nerve is </a:t>
            </a:r>
            <a:r>
              <a:rPr sz="2400" spc="-10" dirty="0">
                <a:latin typeface="Book Antiqua"/>
                <a:cs typeface="Book Antiqua"/>
              </a:rPr>
              <a:t>the </a:t>
            </a:r>
            <a:r>
              <a:rPr sz="2400" dirty="0">
                <a:latin typeface="Book Antiqua"/>
                <a:cs typeface="Book Antiqua"/>
              </a:rPr>
              <a:t>most common </a:t>
            </a:r>
            <a:r>
              <a:rPr sz="2400" spc="-5" dirty="0">
                <a:latin typeface="Book Antiqua"/>
                <a:cs typeface="Book Antiqua"/>
              </a:rPr>
              <a:t>nerve</a:t>
            </a:r>
            <a:r>
              <a:rPr sz="2400" spc="3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affected.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424180" marR="243204" indent="-411480">
              <a:lnSpc>
                <a:spcPts val="2590"/>
              </a:lnSpc>
              <a:tabLst>
                <a:tab pos="423545" algn="l"/>
              </a:tabLst>
            </a:pPr>
            <a:r>
              <a:rPr sz="1550" spc="5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Intracranial complications like meningitis </a:t>
            </a:r>
            <a:r>
              <a:rPr sz="2400" dirty="0">
                <a:latin typeface="Book Antiqua"/>
                <a:cs typeface="Book Antiqua"/>
              </a:rPr>
              <a:t>and </a:t>
            </a:r>
            <a:r>
              <a:rPr sz="2400" spc="-5" dirty="0">
                <a:latin typeface="Book Antiqua"/>
                <a:cs typeface="Book Antiqua"/>
              </a:rPr>
              <a:t>brain  </a:t>
            </a:r>
            <a:r>
              <a:rPr sz="2400" dirty="0">
                <a:latin typeface="Book Antiqua"/>
                <a:cs typeface="Book Antiqua"/>
              </a:rPr>
              <a:t>abscess.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67411"/>
            <a:ext cx="276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b="1" spc="-10" dirty="0">
                <a:latin typeface="Book Antiqua"/>
                <a:cs typeface="Book Antiqua"/>
              </a:rPr>
              <a:t>TREATMENT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225676"/>
            <a:ext cx="7867650" cy="530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sz="1300" spc="-5" dirty="0">
                <a:latin typeface="Wingdings 2"/>
                <a:cs typeface="Wingdings 2"/>
              </a:rPr>
              <a:t></a:t>
            </a:r>
            <a:r>
              <a:rPr sz="1300" spc="-5" dirty="0">
                <a:latin typeface="Times New Roman"/>
                <a:cs typeface="Times New Roman"/>
              </a:rPr>
              <a:t>	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MEDICAL: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spcBef>
                <a:spcPts val="5"/>
              </a:spcBef>
              <a:buClr>
                <a:srgbClr val="1F487C"/>
              </a:buClr>
              <a:buSzPct val="65000"/>
              <a:buFont typeface="Wingdings"/>
              <a:buChar char=""/>
              <a:tabLst>
                <a:tab pos="424180" algn="l"/>
                <a:tab pos="424815" algn="l"/>
              </a:tabLst>
            </a:pPr>
            <a:r>
              <a:rPr sz="2000" dirty="0">
                <a:latin typeface="Book Antiqua"/>
                <a:cs typeface="Book Antiqua"/>
              </a:rPr>
              <a:t>Carbenicillin, Pipercillin, Ticarcillin can </a:t>
            </a:r>
            <a:r>
              <a:rPr sz="2000" spc="-5" dirty="0">
                <a:latin typeface="Book Antiqua"/>
                <a:cs typeface="Book Antiqua"/>
              </a:rPr>
              <a:t>be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used.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2900">
              <a:latin typeface="Times New Roman"/>
              <a:cs typeface="Times New Roman"/>
            </a:endParaRPr>
          </a:p>
          <a:p>
            <a:pPr marL="488315" indent="-476250">
              <a:lnSpc>
                <a:spcPct val="100000"/>
              </a:lnSpc>
              <a:buClr>
                <a:srgbClr val="1F487C"/>
              </a:buClr>
              <a:buSzPct val="65000"/>
              <a:buFont typeface="Wingdings"/>
              <a:buChar char=""/>
              <a:tabLst>
                <a:tab pos="488315" algn="l"/>
                <a:tab pos="488950" algn="l"/>
              </a:tabLst>
            </a:pPr>
            <a:r>
              <a:rPr sz="2000" spc="-5" dirty="0">
                <a:latin typeface="Book Antiqua"/>
                <a:cs typeface="Book Antiqua"/>
              </a:rPr>
              <a:t>Third </a:t>
            </a:r>
            <a:r>
              <a:rPr sz="2000" dirty="0">
                <a:latin typeface="Book Antiqua"/>
                <a:cs typeface="Book Antiqua"/>
              </a:rPr>
              <a:t>and forth </a:t>
            </a:r>
            <a:r>
              <a:rPr sz="2000" spc="-5" dirty="0">
                <a:latin typeface="Book Antiqua"/>
                <a:cs typeface="Book Antiqua"/>
              </a:rPr>
              <a:t>generation </a:t>
            </a:r>
            <a:r>
              <a:rPr sz="2000" dirty="0">
                <a:latin typeface="Book Antiqua"/>
                <a:cs typeface="Book Antiqua"/>
              </a:rPr>
              <a:t>cephalosporins can </a:t>
            </a:r>
            <a:r>
              <a:rPr sz="2000" spc="-5" dirty="0">
                <a:latin typeface="Book Antiqua"/>
                <a:cs typeface="Book Antiqua"/>
              </a:rPr>
              <a:t>be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used.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buClr>
                <a:srgbClr val="1F487C"/>
              </a:buClr>
              <a:buSzPct val="65000"/>
              <a:buFont typeface="Wingdings"/>
              <a:buChar char=""/>
              <a:tabLst>
                <a:tab pos="424180" algn="l"/>
                <a:tab pos="424815" algn="l"/>
              </a:tabLst>
            </a:pPr>
            <a:r>
              <a:rPr sz="2000" dirty="0">
                <a:latin typeface="Book Antiqua"/>
                <a:cs typeface="Book Antiqua"/>
              </a:rPr>
              <a:t>Ciprofloxacillin </a:t>
            </a:r>
            <a:r>
              <a:rPr sz="2000" spc="-5" dirty="0">
                <a:latin typeface="Book Antiqua"/>
                <a:cs typeface="Book Antiqua"/>
              </a:rPr>
              <a:t>in </a:t>
            </a:r>
            <a:r>
              <a:rPr sz="2000" dirty="0">
                <a:latin typeface="Book Antiqua"/>
                <a:cs typeface="Book Antiqua"/>
              </a:rPr>
              <a:t>doses of 1.5 g - 2.5 g /day </a:t>
            </a:r>
            <a:r>
              <a:rPr sz="2000" spc="-5" dirty="0">
                <a:latin typeface="Book Antiqua"/>
                <a:cs typeface="Book Antiqua"/>
              </a:rPr>
              <a:t>in </a:t>
            </a:r>
            <a:r>
              <a:rPr sz="2000" dirty="0">
                <a:latin typeface="Book Antiqua"/>
                <a:cs typeface="Book Antiqua"/>
              </a:rPr>
              <a:t>divided doses can  </a:t>
            </a:r>
            <a:r>
              <a:rPr sz="2000" spc="-5" dirty="0">
                <a:latin typeface="Book Antiqua"/>
                <a:cs typeface="Book Antiqua"/>
              </a:rPr>
              <a:t>be </a:t>
            </a:r>
            <a:r>
              <a:rPr sz="2000" dirty="0">
                <a:latin typeface="Book Antiqua"/>
                <a:cs typeface="Book Antiqua"/>
              </a:rPr>
              <a:t>administered for a period of 2</a:t>
            </a:r>
            <a:r>
              <a:rPr sz="2000" spc="-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weeks.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424180" marR="195580" indent="-412115">
              <a:lnSpc>
                <a:spcPct val="100000"/>
              </a:lnSpc>
              <a:buClr>
                <a:srgbClr val="1F487C"/>
              </a:buClr>
              <a:buSzPct val="65000"/>
              <a:buFont typeface="Wingdings"/>
              <a:buChar char=""/>
              <a:tabLst>
                <a:tab pos="424180" algn="l"/>
                <a:tab pos="424815" algn="l"/>
              </a:tabLst>
            </a:pPr>
            <a:r>
              <a:rPr sz="2000" spc="-5" dirty="0">
                <a:latin typeface="Book Antiqua"/>
                <a:cs typeface="Book Antiqua"/>
              </a:rPr>
              <a:t>Gentamycin </a:t>
            </a:r>
            <a:r>
              <a:rPr sz="2000" dirty="0">
                <a:latin typeface="Book Antiqua"/>
                <a:cs typeface="Book Antiqua"/>
              </a:rPr>
              <a:t>can also </a:t>
            </a:r>
            <a:r>
              <a:rPr sz="2000" spc="-5" dirty="0">
                <a:latin typeface="Book Antiqua"/>
                <a:cs typeface="Book Antiqua"/>
              </a:rPr>
              <a:t>be </a:t>
            </a:r>
            <a:r>
              <a:rPr sz="2000" dirty="0">
                <a:latin typeface="Book Antiqua"/>
                <a:cs typeface="Book Antiqua"/>
              </a:rPr>
              <a:t>administered </a:t>
            </a:r>
            <a:r>
              <a:rPr sz="2000" spc="-5" dirty="0">
                <a:latin typeface="Book Antiqua"/>
                <a:cs typeface="Book Antiqua"/>
              </a:rPr>
              <a:t>parenterally in </a:t>
            </a:r>
            <a:r>
              <a:rPr sz="2000" dirty="0">
                <a:latin typeface="Book Antiqua"/>
                <a:cs typeface="Book Antiqua"/>
              </a:rPr>
              <a:t>doses of 80  mg </a:t>
            </a:r>
            <a:r>
              <a:rPr sz="2000" spc="-5" dirty="0">
                <a:latin typeface="Book Antiqua"/>
                <a:cs typeface="Book Antiqua"/>
              </a:rPr>
              <a:t>iv two times </a:t>
            </a:r>
            <a:r>
              <a:rPr sz="2000" dirty="0">
                <a:latin typeface="Book Antiqua"/>
                <a:cs typeface="Book Antiqua"/>
              </a:rPr>
              <a:t>a day </a:t>
            </a:r>
            <a:r>
              <a:rPr sz="2000" spc="-5" dirty="0">
                <a:latin typeface="Book Antiqua"/>
                <a:cs typeface="Book Antiqua"/>
              </a:rPr>
              <a:t>in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adults.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"/>
            </a:pPr>
            <a:endParaRPr sz="255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buClr>
                <a:srgbClr val="1F487C"/>
              </a:buClr>
              <a:buSzPct val="64583"/>
              <a:buFont typeface="Wingdings"/>
              <a:buChar char=""/>
              <a:tabLst>
                <a:tab pos="424180" algn="l"/>
                <a:tab pos="424815" algn="l"/>
              </a:tabLst>
            </a:pPr>
            <a:r>
              <a:rPr sz="2400" spc="-5" dirty="0">
                <a:latin typeface="Book Antiqua"/>
                <a:cs typeface="Book Antiqua"/>
              </a:rPr>
              <a:t>Local antibiotic </a:t>
            </a:r>
            <a:r>
              <a:rPr sz="2400" dirty="0">
                <a:latin typeface="Book Antiqua"/>
                <a:cs typeface="Book Antiqua"/>
              </a:rPr>
              <a:t>ear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drops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buClr>
                <a:srgbClr val="1F487C"/>
              </a:buClr>
              <a:buSzPct val="64583"/>
              <a:buFont typeface="Wingdings"/>
              <a:buChar char=""/>
              <a:tabLst>
                <a:tab pos="424180" algn="l"/>
                <a:tab pos="424815" algn="l"/>
              </a:tabLst>
            </a:pPr>
            <a:r>
              <a:rPr sz="2400" spc="-5" dirty="0">
                <a:latin typeface="Book Antiqua"/>
                <a:cs typeface="Book Antiqua"/>
              </a:rPr>
              <a:t>CONTROL OF</a:t>
            </a:r>
            <a:r>
              <a:rPr sz="2400" dirty="0">
                <a:latin typeface="Book Antiqua"/>
                <a:cs typeface="Book Antiqua"/>
              </a:rPr>
              <a:t> DIABETES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610613"/>
            <a:ext cx="3155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Book Antiqua"/>
                <a:cs typeface="Book Antiqua"/>
              </a:rPr>
              <a:t>Collaural</a:t>
            </a:r>
            <a:r>
              <a:rPr b="1" spc="-30" dirty="0">
                <a:latin typeface="Book Antiqua"/>
                <a:cs typeface="Book Antiqua"/>
              </a:rPr>
              <a:t> </a:t>
            </a:r>
            <a:r>
              <a:rPr b="1" spc="-5" dirty="0">
                <a:latin typeface="Book Antiqua"/>
                <a:cs typeface="Book Antiqua"/>
              </a:rPr>
              <a:t>Fistula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955" y="2478151"/>
            <a:ext cx="7898130" cy="39763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75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latin typeface="Book Antiqua"/>
                <a:cs typeface="Book Antiqua"/>
              </a:rPr>
              <a:t>Tract : Line </a:t>
            </a:r>
            <a:r>
              <a:rPr sz="2400" spc="-5" dirty="0">
                <a:latin typeface="Book Antiqua"/>
                <a:cs typeface="Book Antiqua"/>
              </a:rPr>
              <a:t>joining the </a:t>
            </a:r>
            <a:r>
              <a:rPr sz="2400" dirty="0">
                <a:latin typeface="Book Antiqua"/>
                <a:cs typeface="Book Antiqua"/>
              </a:rPr>
              <a:t>angle of mandible</a:t>
            </a:r>
            <a:r>
              <a:rPr sz="2400" spc="5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&amp;</a:t>
            </a:r>
            <a:endParaRPr sz="2400">
              <a:latin typeface="Book Antiqua"/>
              <a:cs typeface="Book Antiqua"/>
            </a:endParaRPr>
          </a:p>
          <a:p>
            <a:pPr marL="491426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Book Antiqua"/>
                <a:cs typeface="Book Antiqua"/>
              </a:rPr>
              <a:t>Sterno-clavicular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joint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Book Antiqua"/>
                <a:cs typeface="Book Antiqua"/>
              </a:rPr>
              <a:t>Outer opening </a:t>
            </a:r>
            <a:r>
              <a:rPr sz="2400" dirty="0">
                <a:latin typeface="Book Antiqua"/>
                <a:cs typeface="Book Antiqua"/>
              </a:rPr>
              <a:t>: Ant </a:t>
            </a:r>
            <a:r>
              <a:rPr sz="2400" spc="-5" dirty="0">
                <a:latin typeface="Book Antiqua"/>
                <a:cs typeface="Book Antiqua"/>
              </a:rPr>
              <a:t>border of</a:t>
            </a:r>
            <a:r>
              <a:rPr sz="2400" dirty="0">
                <a:latin typeface="Book Antiqua"/>
                <a:cs typeface="Book Antiqua"/>
              </a:rPr>
              <a:t> SCM</a:t>
            </a:r>
            <a:endParaRPr sz="2400">
              <a:latin typeface="Book Antiqua"/>
              <a:cs typeface="Book Antiqua"/>
            </a:endParaRPr>
          </a:p>
          <a:p>
            <a:pPr marL="12700" marR="830580">
              <a:lnSpc>
                <a:spcPct val="240099"/>
              </a:lnSpc>
            </a:pPr>
            <a:r>
              <a:rPr sz="2400" spc="-5" dirty="0">
                <a:latin typeface="Book Antiqua"/>
                <a:cs typeface="Book Antiqua"/>
              </a:rPr>
              <a:t>Inner opening 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-5" dirty="0">
                <a:latin typeface="Book Antiqua"/>
                <a:cs typeface="Book Antiqua"/>
              </a:rPr>
              <a:t>Bony Cartilagenous junction </a:t>
            </a:r>
            <a:r>
              <a:rPr sz="2400" dirty="0">
                <a:latin typeface="Book Antiqua"/>
                <a:cs typeface="Book Antiqua"/>
              </a:rPr>
              <a:t>of EAC  C/F : Discharge </a:t>
            </a:r>
            <a:r>
              <a:rPr sz="2400" spc="-5" dirty="0">
                <a:latin typeface="Book Antiqua"/>
                <a:cs typeface="Book Antiqua"/>
              </a:rPr>
              <a:t>fistula </a:t>
            </a:r>
            <a:r>
              <a:rPr sz="2400" dirty="0">
                <a:latin typeface="Book Antiqua"/>
                <a:cs typeface="Book Antiqua"/>
              </a:rPr>
              <a:t>, Abscess , Ear </a:t>
            </a:r>
            <a:r>
              <a:rPr sz="2400" spc="-5" dirty="0">
                <a:latin typeface="Book Antiqua"/>
                <a:cs typeface="Book Antiqua"/>
              </a:rPr>
              <a:t>discharge</a:t>
            </a:r>
            <a:r>
              <a:rPr sz="2400" spc="-5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,</a:t>
            </a:r>
            <a:endParaRPr sz="2400">
              <a:latin typeface="Book Antiqua"/>
              <a:cs typeface="Book Antiqua"/>
            </a:endParaRPr>
          </a:p>
          <a:p>
            <a:pPr marL="491426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Book Antiqua"/>
                <a:cs typeface="Book Antiqua"/>
              </a:rPr>
              <a:t>Gran.tissue </a:t>
            </a:r>
            <a:r>
              <a:rPr sz="2400" dirty="0">
                <a:latin typeface="Book Antiqua"/>
                <a:cs typeface="Book Antiqua"/>
              </a:rPr>
              <a:t>in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EAC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Book Antiqua"/>
                <a:cs typeface="Book Antiqua"/>
              </a:rPr>
              <a:t>Treatment : </a:t>
            </a:r>
            <a:r>
              <a:rPr sz="2400" spc="-5" dirty="0">
                <a:latin typeface="Book Antiqua"/>
                <a:cs typeface="Book Antiqua"/>
              </a:rPr>
              <a:t>Excision of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fistula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9763" y="627887"/>
            <a:ext cx="6918959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81913"/>
            <a:ext cx="8611870" cy="437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Book Antiqua"/>
                <a:cs typeface="Book Antiqua"/>
              </a:rPr>
              <a:t>SURGERY</a:t>
            </a:r>
            <a:r>
              <a:rPr sz="2800" b="1" spc="30" dirty="0">
                <a:latin typeface="Book Antiqua"/>
                <a:cs typeface="Book Antiqua"/>
              </a:rPr>
              <a:t> </a:t>
            </a:r>
            <a:r>
              <a:rPr sz="2800" b="1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Extensive surgical procedures have </a:t>
            </a:r>
            <a:r>
              <a:rPr sz="2800" dirty="0">
                <a:latin typeface="Book Antiqua"/>
                <a:cs typeface="Book Antiqua"/>
              </a:rPr>
              <a:t>failed </a:t>
            </a:r>
            <a:r>
              <a:rPr sz="2800" spc="-5" dirty="0">
                <a:latin typeface="Book Antiqua"/>
                <a:cs typeface="Book Antiqua"/>
              </a:rPr>
              <a:t>miserably  to </a:t>
            </a:r>
            <a:r>
              <a:rPr sz="2800" spc="-10" dirty="0">
                <a:latin typeface="Book Antiqua"/>
                <a:cs typeface="Book Antiqua"/>
              </a:rPr>
              <a:t>cure this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condition.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1017905" indent="-41148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Drainage of subperiosteal abscess, removal of  </a:t>
            </a:r>
            <a:r>
              <a:rPr sz="2800" spc="-10" dirty="0">
                <a:latin typeface="Book Antiqua"/>
                <a:cs typeface="Book Antiqua"/>
              </a:rPr>
              <a:t>necrotic </a:t>
            </a:r>
            <a:r>
              <a:rPr sz="2800" spc="-5" dirty="0">
                <a:latin typeface="Book Antiqua"/>
                <a:cs typeface="Book Antiqua"/>
              </a:rPr>
              <a:t>tissue and sequestrated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bone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1F487C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Wound debridement in advanced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cases.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263" y="656844"/>
            <a:ext cx="6455664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81240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Herpes zoster oticus (HZ oticus) is a viral  infection of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inner, middle, and external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ear.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868680" indent="-412115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HZ </a:t>
            </a:r>
            <a:r>
              <a:rPr sz="2800" spc="-5" dirty="0">
                <a:latin typeface="Book Antiqua"/>
                <a:cs typeface="Book Antiqua"/>
              </a:rPr>
              <a:t>oticus manifests as severe otalgia and  associated cutaneous vesicular eruption,  usually of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external canal and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pinna.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699135" indent="-412115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When associated with facial paralysis, </a:t>
            </a:r>
            <a:r>
              <a:rPr sz="2800" spc="-10" dirty="0">
                <a:latin typeface="Book Antiqua"/>
                <a:cs typeface="Book Antiqua"/>
              </a:rPr>
              <a:t>the  </a:t>
            </a:r>
            <a:r>
              <a:rPr sz="2800" spc="-5" dirty="0">
                <a:latin typeface="Book Antiqua"/>
                <a:cs typeface="Book Antiqua"/>
              </a:rPr>
              <a:t>infection is called Ramsay Hunt syndrome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81913"/>
            <a:ext cx="8782685" cy="275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Book Antiqua"/>
                <a:cs typeface="Book Antiqua"/>
              </a:rPr>
              <a:t>Pathophysiology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424180" marR="5080" indent="-56515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Reactivation of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Book Antiqua"/>
                <a:cs typeface="Book Antiqua"/>
                <a:hlinkClick r:id="rId2"/>
              </a:rPr>
              <a:t>varicella-zoster virus</a:t>
            </a:r>
            <a:r>
              <a:rPr sz="2800" spc="-5" dirty="0">
                <a:solidFill>
                  <a:srgbClr val="0000FF"/>
                </a:solidFill>
                <a:latin typeface="Book Antiqua"/>
                <a:cs typeface="Book Antiqua"/>
                <a:hlinkClick r:id="rId2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(VZV) </a:t>
            </a:r>
            <a:r>
              <a:rPr sz="2800" dirty="0">
                <a:latin typeface="Book Antiqua"/>
                <a:cs typeface="Book Antiqua"/>
              </a:rPr>
              <a:t>along 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distribution of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sensory nerves innervating </a:t>
            </a:r>
            <a:r>
              <a:rPr sz="2800" spc="-10" dirty="0">
                <a:latin typeface="Book Antiqua"/>
                <a:cs typeface="Book Antiqua"/>
              </a:rPr>
              <a:t>the  </a:t>
            </a:r>
            <a:r>
              <a:rPr sz="2800" spc="-5" dirty="0">
                <a:latin typeface="Book Antiqua"/>
                <a:cs typeface="Book Antiqua"/>
              </a:rPr>
              <a:t>ear, which usually includes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geniculate ganglion,  is responsible for </a:t>
            </a:r>
            <a:r>
              <a:rPr sz="2800" spc="-10" dirty="0">
                <a:latin typeface="Book Antiqua"/>
                <a:cs typeface="Book Antiqua"/>
              </a:rPr>
              <a:t>HZ</a:t>
            </a:r>
            <a:r>
              <a:rPr sz="2800" spc="-5" dirty="0">
                <a:latin typeface="Book Antiqua"/>
                <a:cs typeface="Book Antiqua"/>
              </a:rPr>
              <a:t> oticus.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94765"/>
            <a:ext cx="7773670" cy="541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Severe otalgia ( </a:t>
            </a:r>
            <a:r>
              <a:rPr sz="2600" spc="-5" dirty="0">
                <a:latin typeface="Book Antiqua"/>
                <a:cs typeface="Book Antiqua"/>
              </a:rPr>
              <a:t>burning blisters in </a:t>
            </a:r>
            <a:r>
              <a:rPr sz="2600" dirty="0">
                <a:latin typeface="Book Antiqua"/>
                <a:cs typeface="Book Antiqua"/>
              </a:rPr>
              <a:t>and around </a:t>
            </a:r>
            <a:r>
              <a:rPr sz="2600" spc="-5" dirty="0">
                <a:latin typeface="Book Antiqua"/>
                <a:cs typeface="Book Antiqua"/>
              </a:rPr>
              <a:t>the  </a:t>
            </a:r>
            <a:r>
              <a:rPr sz="2600" dirty="0">
                <a:latin typeface="Book Antiqua"/>
                <a:cs typeface="Book Antiqua"/>
              </a:rPr>
              <a:t>ear, on </a:t>
            </a:r>
            <a:r>
              <a:rPr sz="2600" spc="-5" dirty="0">
                <a:latin typeface="Book Antiqua"/>
                <a:cs typeface="Book Antiqua"/>
              </a:rPr>
              <a:t>the </a:t>
            </a:r>
            <a:r>
              <a:rPr sz="2600" dirty="0">
                <a:latin typeface="Book Antiqua"/>
                <a:cs typeface="Book Antiqua"/>
              </a:rPr>
              <a:t>face, </a:t>
            </a:r>
            <a:r>
              <a:rPr sz="2600" spc="-5" dirty="0">
                <a:latin typeface="Book Antiqua"/>
                <a:cs typeface="Book Antiqua"/>
              </a:rPr>
              <a:t>in the </a:t>
            </a:r>
            <a:r>
              <a:rPr sz="2600" dirty="0">
                <a:latin typeface="Book Antiqua"/>
                <a:cs typeface="Book Antiqua"/>
              </a:rPr>
              <a:t>mouth, </a:t>
            </a:r>
            <a:r>
              <a:rPr sz="2600" spc="-5" dirty="0">
                <a:latin typeface="Book Antiqua"/>
                <a:cs typeface="Book Antiqua"/>
              </a:rPr>
              <a:t>and/or </a:t>
            </a:r>
            <a:r>
              <a:rPr sz="2600" dirty="0">
                <a:latin typeface="Book Antiqua"/>
                <a:cs typeface="Book Antiqua"/>
              </a:rPr>
              <a:t>on </a:t>
            </a:r>
            <a:r>
              <a:rPr sz="2600" spc="-5" dirty="0">
                <a:latin typeface="Book Antiqua"/>
                <a:cs typeface="Book Antiqua"/>
              </a:rPr>
              <a:t>the  tongue)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Vertigo, </a:t>
            </a:r>
            <a:r>
              <a:rPr sz="2600" dirty="0">
                <a:latin typeface="Book Antiqua"/>
                <a:cs typeface="Book Antiqua"/>
              </a:rPr>
              <a:t>nausea,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vomiting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Hearing </a:t>
            </a:r>
            <a:r>
              <a:rPr sz="2600" dirty="0">
                <a:latin typeface="Book Antiqua"/>
                <a:cs typeface="Book Antiqua"/>
              </a:rPr>
              <a:t>loss, </a:t>
            </a:r>
            <a:r>
              <a:rPr sz="2600" spc="-5" dirty="0">
                <a:latin typeface="Book Antiqua"/>
                <a:cs typeface="Book Antiqua"/>
              </a:rPr>
              <a:t>hyperacusis,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tinnitus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Eye </a:t>
            </a:r>
            <a:r>
              <a:rPr sz="2600" spc="-5" dirty="0">
                <a:latin typeface="Book Antiqua"/>
                <a:cs typeface="Book Antiqua"/>
              </a:rPr>
              <a:t>pain,</a:t>
            </a:r>
            <a:r>
              <a:rPr sz="2600" spc="-2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lacrimation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24180" marR="79375" indent="-412115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In </a:t>
            </a:r>
            <a:r>
              <a:rPr sz="2600" spc="-5" dirty="0">
                <a:latin typeface="Book Antiqua"/>
                <a:cs typeface="Book Antiqua"/>
              </a:rPr>
              <a:t>patients </a:t>
            </a:r>
            <a:r>
              <a:rPr sz="2600" dirty="0">
                <a:latin typeface="Book Antiqua"/>
                <a:cs typeface="Book Antiqua"/>
              </a:rPr>
              <a:t>with Ramsay </a:t>
            </a:r>
            <a:r>
              <a:rPr sz="2600" spc="-5" dirty="0">
                <a:latin typeface="Book Antiqua"/>
                <a:cs typeface="Book Antiqua"/>
              </a:rPr>
              <a:t>Hunt </a:t>
            </a:r>
            <a:r>
              <a:rPr sz="2600" dirty="0">
                <a:latin typeface="Book Antiqua"/>
                <a:cs typeface="Book Antiqua"/>
              </a:rPr>
              <a:t>syndrome, vesicles  may appear </a:t>
            </a:r>
            <a:r>
              <a:rPr sz="2600" spc="-5" dirty="0">
                <a:latin typeface="Book Antiqua"/>
                <a:cs typeface="Book Antiqua"/>
              </a:rPr>
              <a:t>before, </a:t>
            </a:r>
            <a:r>
              <a:rPr sz="2600" dirty="0">
                <a:latin typeface="Book Antiqua"/>
                <a:cs typeface="Book Antiqua"/>
              </a:rPr>
              <a:t>during, or after facial</a:t>
            </a:r>
            <a:r>
              <a:rPr sz="2600" spc="-7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palsy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93242"/>
            <a:ext cx="7696834" cy="3475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  <a:tab pos="391731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Vesicular exanthem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-	External auditory canal,  concha, and pinna , post-auricular </a:t>
            </a:r>
            <a:r>
              <a:rPr sz="2800" dirty="0">
                <a:latin typeface="Book Antiqua"/>
                <a:cs typeface="Book Antiqua"/>
              </a:rPr>
              <a:t>skin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Associated findings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95"/>
              </a:spcBef>
              <a:buSzPct val="79310"/>
              <a:buFont typeface="Wingdings 2"/>
              <a:buChar char=""/>
              <a:tabLst>
                <a:tab pos="744855" algn="l"/>
              </a:tabLst>
            </a:pPr>
            <a:r>
              <a:rPr sz="2900" dirty="0">
                <a:latin typeface="Book Antiqua"/>
                <a:cs typeface="Book Antiqua"/>
              </a:rPr>
              <a:t>Dysgeusia (alteration in</a:t>
            </a:r>
            <a:r>
              <a:rPr sz="2900" spc="-40" dirty="0">
                <a:latin typeface="Book Antiqua"/>
                <a:cs typeface="Book Antiqua"/>
              </a:rPr>
              <a:t> </a:t>
            </a:r>
            <a:r>
              <a:rPr sz="2900" spc="-5" dirty="0">
                <a:latin typeface="Book Antiqua"/>
                <a:cs typeface="Book Antiqua"/>
              </a:rPr>
              <a:t>taste)</a:t>
            </a:r>
            <a:endParaRPr sz="29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95"/>
              </a:spcBef>
              <a:buSzPct val="79310"/>
              <a:buFont typeface="Wingdings 2"/>
              <a:buChar char=""/>
              <a:tabLst>
                <a:tab pos="744855" algn="l"/>
              </a:tabLst>
            </a:pPr>
            <a:r>
              <a:rPr sz="2900" dirty="0">
                <a:latin typeface="Book Antiqua"/>
                <a:cs typeface="Book Antiqua"/>
              </a:rPr>
              <a:t>Inability </a:t>
            </a:r>
            <a:r>
              <a:rPr sz="2900" spc="-5" dirty="0">
                <a:latin typeface="Book Antiqua"/>
                <a:cs typeface="Book Antiqua"/>
              </a:rPr>
              <a:t>to </a:t>
            </a:r>
            <a:r>
              <a:rPr sz="2900" dirty="0">
                <a:latin typeface="Book Antiqua"/>
                <a:cs typeface="Book Antiqua"/>
              </a:rPr>
              <a:t>fully close </a:t>
            </a:r>
            <a:r>
              <a:rPr sz="2900" spc="-5" dirty="0">
                <a:latin typeface="Book Antiqua"/>
                <a:cs typeface="Book Antiqua"/>
              </a:rPr>
              <a:t>the </a:t>
            </a:r>
            <a:r>
              <a:rPr sz="2900" dirty="0">
                <a:latin typeface="Book Antiqua"/>
                <a:cs typeface="Book Antiqua"/>
              </a:rPr>
              <a:t>ipsilateral</a:t>
            </a:r>
            <a:r>
              <a:rPr sz="2900" spc="-15" dirty="0">
                <a:latin typeface="Book Antiqua"/>
                <a:cs typeface="Book Antiqua"/>
              </a:rPr>
              <a:t> </a:t>
            </a:r>
            <a:r>
              <a:rPr sz="2900" dirty="0">
                <a:latin typeface="Book Antiqua"/>
                <a:cs typeface="Book Antiqua"/>
              </a:rPr>
              <a:t>eye</a:t>
            </a:r>
            <a:endParaRPr sz="2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607566"/>
            <a:ext cx="5577840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Corneal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protection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Book Antiqua"/>
                <a:cs typeface="Book Antiqua"/>
              </a:rPr>
              <a:t>Oral </a:t>
            </a:r>
            <a:r>
              <a:rPr sz="2800" spc="-5" dirty="0">
                <a:latin typeface="Book Antiqua"/>
                <a:cs typeface="Book Antiqua"/>
              </a:rPr>
              <a:t>steroid </a:t>
            </a:r>
            <a:r>
              <a:rPr sz="2800" spc="-10" dirty="0">
                <a:latin typeface="Book Antiqua"/>
                <a:cs typeface="Book Antiqua"/>
              </a:rPr>
              <a:t>taper </a:t>
            </a:r>
            <a:r>
              <a:rPr sz="2800" spc="-5" dirty="0">
                <a:latin typeface="Book Antiqua"/>
                <a:cs typeface="Book Antiqua"/>
              </a:rPr>
              <a:t>(10 to 14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days)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Antivirals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0263" y="656844"/>
            <a:ext cx="6455664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239268"/>
            <a:ext cx="603199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899540"/>
            <a:ext cx="876363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24180" marR="5080" indent="-411480">
              <a:lnSpc>
                <a:spcPts val="2810"/>
              </a:lnSpc>
              <a:spcBef>
                <a:spcPts val="45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/>
              <a:t>Keratotic mass of desquamating squamous </a:t>
            </a:r>
            <a:r>
              <a:rPr sz="2600" spc="-5" dirty="0"/>
              <a:t>epithelium in  bony portion </a:t>
            </a:r>
            <a:r>
              <a:rPr sz="2600" dirty="0"/>
              <a:t>of</a:t>
            </a:r>
            <a:r>
              <a:rPr sz="2600" spc="15" dirty="0"/>
              <a:t> </a:t>
            </a:r>
            <a:r>
              <a:rPr sz="2600" dirty="0"/>
              <a:t>EAC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2082703"/>
            <a:ext cx="8774430" cy="3989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Aetiology</a:t>
            </a:r>
            <a:r>
              <a:rPr sz="2600" spc="1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:</a:t>
            </a:r>
            <a:endParaRPr sz="2600">
              <a:latin typeface="Book Antiqua"/>
              <a:cs typeface="Book Antiqua"/>
            </a:endParaRPr>
          </a:p>
          <a:p>
            <a:pPr marL="743585" marR="5080" indent="-283845">
              <a:lnSpc>
                <a:spcPts val="2380"/>
              </a:lnSpc>
              <a:spcBef>
                <a:spcPts val="590"/>
              </a:spcBef>
              <a:buSzPct val="79545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2200" spc="-5" dirty="0">
                <a:latin typeface="Book Antiqua"/>
                <a:cs typeface="Book Antiqua"/>
              </a:rPr>
              <a:t>Faulty migration of squamous epithelial cells from surface of TM  </a:t>
            </a:r>
            <a:r>
              <a:rPr sz="2200" dirty="0">
                <a:latin typeface="Book Antiqua"/>
                <a:cs typeface="Book Antiqua"/>
              </a:rPr>
              <a:t>and </a:t>
            </a:r>
            <a:r>
              <a:rPr sz="2200" spc="-5" dirty="0">
                <a:latin typeface="Book Antiqua"/>
                <a:cs typeface="Book Antiqua"/>
              </a:rPr>
              <a:t>the </a:t>
            </a:r>
            <a:r>
              <a:rPr sz="2200" dirty="0">
                <a:latin typeface="Book Antiqua"/>
                <a:cs typeface="Book Antiqua"/>
              </a:rPr>
              <a:t>adjacent canal </a:t>
            </a:r>
            <a:r>
              <a:rPr sz="2200" spc="-5" dirty="0">
                <a:latin typeface="Book Antiqua"/>
                <a:cs typeface="Book Antiqua"/>
              </a:rPr>
              <a:t>– accumulation of squ.epithelial cells and  debris </a:t>
            </a:r>
            <a:r>
              <a:rPr sz="2200" dirty="0">
                <a:latin typeface="Book Antiqua"/>
                <a:cs typeface="Book Antiqua"/>
              </a:rPr>
              <a:t>end </a:t>
            </a:r>
            <a:r>
              <a:rPr sz="2200" spc="-5" dirty="0">
                <a:latin typeface="Book Antiqua"/>
                <a:cs typeface="Book Antiqua"/>
              </a:rPr>
              <a:t>mixed with cerumen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Pearlly white &amp;</a:t>
            </a:r>
            <a:r>
              <a:rPr sz="2600" spc="-5" dirty="0">
                <a:latin typeface="Book Antiqua"/>
                <a:cs typeface="Book Antiqua"/>
              </a:rPr>
              <a:t> glistening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Pain – </a:t>
            </a:r>
            <a:r>
              <a:rPr sz="2600" spc="-5" dirty="0">
                <a:latin typeface="Book Antiqua"/>
                <a:cs typeface="Book Antiqua"/>
              </a:rPr>
              <a:t>erosion </a:t>
            </a:r>
            <a:r>
              <a:rPr sz="2600" dirty="0">
                <a:latin typeface="Book Antiqua"/>
                <a:cs typeface="Book Antiqua"/>
              </a:rPr>
              <a:t>of osseus</a:t>
            </a:r>
            <a:r>
              <a:rPr sz="2600" spc="-1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meatus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CHL &amp;</a:t>
            </a:r>
            <a:r>
              <a:rPr sz="2600" spc="-2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Otorrohea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27787"/>
            <a:ext cx="20783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/>
              <a:t>Tm –</a:t>
            </a:r>
            <a:r>
              <a:rPr sz="2600" spc="-90" dirty="0"/>
              <a:t> </a:t>
            </a:r>
            <a:r>
              <a:rPr sz="2600" dirty="0"/>
              <a:t>intact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199769"/>
            <a:ext cx="7682230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09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Gram </a:t>
            </a:r>
            <a:r>
              <a:rPr sz="2600" spc="-5" dirty="0">
                <a:latin typeface="Book Antiqua"/>
                <a:cs typeface="Book Antiqua"/>
              </a:rPr>
              <a:t>(-)ve infection </a:t>
            </a:r>
            <a:r>
              <a:rPr sz="2600" dirty="0">
                <a:latin typeface="Book Antiqua"/>
                <a:cs typeface="Book Antiqua"/>
              </a:rPr>
              <a:t>– </a:t>
            </a:r>
            <a:r>
              <a:rPr sz="2600" spc="-5" dirty="0">
                <a:latin typeface="Book Antiqua"/>
                <a:cs typeface="Book Antiqua"/>
              </a:rPr>
              <a:t>treated</a:t>
            </a:r>
            <a:r>
              <a:rPr sz="2600" spc="-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topically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424180" marR="394970" indent="-412115">
              <a:lnSpc>
                <a:spcPts val="2810"/>
              </a:lnSpc>
              <a:tabLst>
                <a:tab pos="424180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Irritation of efferent vagal nerve endings in </a:t>
            </a:r>
            <a:r>
              <a:rPr sz="2600" spc="-5" dirty="0">
                <a:latin typeface="Book Antiqua"/>
                <a:cs typeface="Book Antiqua"/>
              </a:rPr>
              <a:t>the  bronchi produces </a:t>
            </a:r>
            <a:r>
              <a:rPr sz="2600" dirty="0">
                <a:latin typeface="Book Antiqua"/>
                <a:cs typeface="Book Antiqua"/>
              </a:rPr>
              <a:t>a </a:t>
            </a:r>
            <a:r>
              <a:rPr sz="2600" spc="-5" dirty="0">
                <a:latin typeface="Book Antiqua"/>
                <a:cs typeface="Book Antiqua"/>
              </a:rPr>
              <a:t>reflex </a:t>
            </a:r>
            <a:r>
              <a:rPr sz="2600" dirty="0">
                <a:latin typeface="Book Antiqua"/>
                <a:cs typeface="Book Antiqua"/>
              </a:rPr>
              <a:t>secretion of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wax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424180" marR="5080" indent="-412115">
              <a:lnSpc>
                <a:spcPts val="281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Assoc with Yellow </a:t>
            </a:r>
            <a:r>
              <a:rPr sz="2600" spc="-5" dirty="0">
                <a:latin typeface="Book Antiqua"/>
                <a:cs typeface="Book Antiqua"/>
              </a:rPr>
              <a:t>Nail </a:t>
            </a:r>
            <a:r>
              <a:rPr sz="2600" dirty="0">
                <a:latin typeface="Book Antiqua"/>
                <a:cs typeface="Book Antiqua"/>
              </a:rPr>
              <a:t>Syndrome ( yellow </a:t>
            </a:r>
            <a:r>
              <a:rPr sz="2600" spc="-5" dirty="0">
                <a:latin typeface="Book Antiqua"/>
                <a:cs typeface="Book Antiqua"/>
              </a:rPr>
              <a:t>nails </a:t>
            </a:r>
            <a:r>
              <a:rPr sz="2600" dirty="0">
                <a:latin typeface="Book Antiqua"/>
                <a:cs typeface="Book Antiqua"/>
              </a:rPr>
              <a:t>,  lymphodema </a:t>
            </a:r>
            <a:r>
              <a:rPr sz="2600" spc="5" dirty="0">
                <a:latin typeface="Book Antiqua"/>
                <a:cs typeface="Book Antiqua"/>
              </a:rPr>
              <a:t>&amp; </a:t>
            </a:r>
            <a:r>
              <a:rPr sz="2600" spc="-5" dirty="0">
                <a:latin typeface="Book Antiqua"/>
                <a:cs typeface="Book Antiqua"/>
              </a:rPr>
              <a:t>plueral effusion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)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Treatment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:</a:t>
            </a:r>
            <a:endParaRPr sz="26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545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200" spc="-5" dirty="0">
                <a:latin typeface="Book Antiqua"/>
                <a:cs typeface="Book Antiqua"/>
              </a:rPr>
              <a:t>Removal of Kerototic</a:t>
            </a:r>
            <a:r>
              <a:rPr sz="220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mass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"/>
            </a:pPr>
            <a:endParaRPr sz="275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9545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200" spc="-5" dirty="0">
                <a:latin typeface="Book Antiqua"/>
                <a:cs typeface="Book Antiqua"/>
              </a:rPr>
              <a:t>Refractory cases –</a:t>
            </a:r>
            <a:r>
              <a:rPr sz="2200" spc="4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canaloplasty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5076" y="656844"/>
            <a:ext cx="2577083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609089"/>
            <a:ext cx="8675370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marR="258445" indent="-41148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Mixture of </a:t>
            </a:r>
            <a:r>
              <a:rPr sz="2600" spc="-5" dirty="0">
                <a:latin typeface="Book Antiqua"/>
                <a:cs typeface="Book Antiqua"/>
              </a:rPr>
              <a:t>two glands </a:t>
            </a:r>
            <a:r>
              <a:rPr sz="2600" dirty="0">
                <a:latin typeface="Book Antiqua"/>
                <a:cs typeface="Book Antiqua"/>
              </a:rPr>
              <a:t>– Ceruminous &amp; </a:t>
            </a:r>
            <a:r>
              <a:rPr sz="2600" spc="-5" dirty="0">
                <a:latin typeface="Book Antiqua"/>
                <a:cs typeface="Book Antiqua"/>
              </a:rPr>
              <a:t>Pilo-sabeceous  together </a:t>
            </a:r>
            <a:r>
              <a:rPr sz="2600" dirty="0">
                <a:latin typeface="Book Antiqua"/>
                <a:cs typeface="Book Antiqua"/>
              </a:rPr>
              <a:t>with squ.epithelium , dust , </a:t>
            </a:r>
            <a:r>
              <a:rPr sz="2600" spc="-5" dirty="0">
                <a:latin typeface="Book Antiqua"/>
                <a:cs typeface="Book Antiqua"/>
              </a:rPr>
              <a:t>forign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debris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24180" marR="454659" indent="-41148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Outer 2/3 </a:t>
            </a:r>
            <a:r>
              <a:rPr sz="2600" spc="-5" dirty="0">
                <a:latin typeface="Book Antiqua"/>
                <a:cs typeface="Book Antiqua"/>
              </a:rPr>
              <a:t>rd </a:t>
            </a:r>
            <a:r>
              <a:rPr sz="2600" dirty="0">
                <a:latin typeface="Book Antiqua"/>
                <a:cs typeface="Book Antiqua"/>
              </a:rPr>
              <a:t>of EAC </a:t>
            </a:r>
            <a:r>
              <a:rPr sz="2600" spc="-5" dirty="0">
                <a:latin typeface="Book Antiqua"/>
                <a:cs typeface="Book Antiqua"/>
              </a:rPr>
              <a:t>lined by </a:t>
            </a:r>
            <a:r>
              <a:rPr sz="2600" dirty="0">
                <a:latin typeface="Book Antiqua"/>
                <a:cs typeface="Book Antiqua"/>
              </a:rPr>
              <a:t>cuboidal and columnar  </a:t>
            </a:r>
            <a:r>
              <a:rPr sz="2600" spc="-5" dirty="0">
                <a:latin typeface="Book Antiqua"/>
                <a:cs typeface="Book Antiqua"/>
              </a:rPr>
              <a:t>epithelium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Secretion – Exocrine &amp; </a:t>
            </a:r>
            <a:r>
              <a:rPr sz="2600" spc="-5" dirty="0">
                <a:latin typeface="Book Antiqua"/>
                <a:cs typeface="Book Antiqua"/>
              </a:rPr>
              <a:t>apocrine</a:t>
            </a:r>
            <a:r>
              <a:rPr sz="2600" spc="-4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Functions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Stimulation </a:t>
            </a:r>
            <a:r>
              <a:rPr sz="2600" spc="-10" dirty="0">
                <a:latin typeface="Book Antiqua"/>
                <a:cs typeface="Book Antiqua"/>
              </a:rPr>
              <a:t>of </a:t>
            </a:r>
            <a:r>
              <a:rPr sz="2600" dirty="0">
                <a:latin typeface="Book Antiqua"/>
                <a:cs typeface="Book Antiqua"/>
              </a:rPr>
              <a:t>adrenergic </a:t>
            </a:r>
            <a:r>
              <a:rPr sz="2600" spc="-5" dirty="0">
                <a:latin typeface="Book Antiqua"/>
                <a:cs typeface="Book Antiqua"/>
              </a:rPr>
              <a:t>receptors </a:t>
            </a:r>
            <a:r>
              <a:rPr sz="2600" dirty="0">
                <a:latin typeface="Book Antiqua"/>
                <a:cs typeface="Book Antiqua"/>
              </a:rPr>
              <a:t>– myoepithelial cells  </a:t>
            </a:r>
            <a:r>
              <a:rPr sz="2600" spc="-5" dirty="0">
                <a:latin typeface="Book Antiqua"/>
                <a:cs typeface="Book Antiqua"/>
              </a:rPr>
              <a:t>contract </a:t>
            </a:r>
            <a:r>
              <a:rPr sz="2600" dirty="0">
                <a:latin typeface="Book Antiqua"/>
                <a:cs typeface="Book Antiqua"/>
              </a:rPr>
              <a:t>– expel </a:t>
            </a:r>
            <a:r>
              <a:rPr sz="2600" spc="-5" dirty="0">
                <a:latin typeface="Book Antiqua"/>
                <a:cs typeface="Book Antiqua"/>
              </a:rPr>
              <a:t>liquid content </a:t>
            </a:r>
            <a:r>
              <a:rPr sz="2600" dirty="0">
                <a:latin typeface="Book Antiqua"/>
                <a:cs typeface="Book Antiqua"/>
              </a:rPr>
              <a:t>into</a:t>
            </a:r>
            <a:r>
              <a:rPr sz="2600" spc="-1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EAC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Wet</a:t>
            </a:r>
            <a:r>
              <a:rPr spc="-55" dirty="0"/>
              <a:t> </a:t>
            </a:r>
            <a:r>
              <a:rPr spc="-10" dirty="0"/>
              <a:t>phenotype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44220" indent="-283845">
              <a:lnSpc>
                <a:spcPct val="100000"/>
              </a:lnSpc>
              <a:spcBef>
                <a:spcPts val="38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dirty="0"/>
              <a:t>Caucasians &amp;</a:t>
            </a:r>
            <a:r>
              <a:rPr spc="-30" dirty="0"/>
              <a:t> </a:t>
            </a:r>
            <a:r>
              <a:rPr spc="-5" dirty="0"/>
              <a:t>Negroes</a:t>
            </a: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pc="-5" dirty="0"/>
              <a:t>Moist </a:t>
            </a:r>
            <a:r>
              <a:rPr dirty="0"/>
              <a:t>, </a:t>
            </a:r>
            <a:r>
              <a:rPr spc="-5" dirty="0"/>
              <a:t>honey</a:t>
            </a:r>
            <a:r>
              <a:rPr spc="25" dirty="0"/>
              <a:t> </a:t>
            </a:r>
            <a:r>
              <a:rPr dirty="0"/>
              <a:t>coloured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 2"/>
              <a:buChar char="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/>
              <a:t>Dry phenotype</a:t>
            </a:r>
            <a:endParaRPr sz="28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spcBef>
                <a:spcPts val="32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pc="-5" dirty="0"/>
              <a:t>Mangaloid</a:t>
            </a:r>
            <a:r>
              <a:rPr spc="25" dirty="0"/>
              <a:t> </a:t>
            </a:r>
            <a:r>
              <a:rPr dirty="0"/>
              <a:t>races</a:t>
            </a:r>
          </a:p>
          <a:p>
            <a:pPr marL="744220" indent="-283845">
              <a:lnSpc>
                <a:spcPct val="100000"/>
              </a:lnSpc>
              <a:spcBef>
                <a:spcPts val="28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pc="-5" dirty="0"/>
              <a:t>Grey </a:t>
            </a:r>
            <a:r>
              <a:rPr dirty="0"/>
              <a:t>, </a:t>
            </a:r>
            <a:r>
              <a:rPr spc="-5" dirty="0"/>
              <a:t>granular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brittle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 2"/>
              <a:buChar char="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/>
              <a:t>C/F</a:t>
            </a:r>
            <a:endParaRPr sz="2800">
              <a:latin typeface="Times New Roman"/>
              <a:cs typeface="Times New Roman"/>
            </a:endParaRPr>
          </a:p>
          <a:p>
            <a:pPr marL="744220" marR="5080" indent="-283845">
              <a:lnSpc>
                <a:spcPts val="2590"/>
              </a:lnSpc>
              <a:spcBef>
                <a:spcPts val="64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  <a:tab pos="3539490" algn="l"/>
                <a:tab pos="4535805" algn="l"/>
              </a:tabLst>
            </a:pPr>
            <a:r>
              <a:rPr spc="-5" dirty="0"/>
              <a:t>Deafness </a:t>
            </a:r>
            <a:r>
              <a:rPr dirty="0"/>
              <a:t>,</a:t>
            </a:r>
            <a:r>
              <a:rPr spc="20" dirty="0"/>
              <a:t> </a:t>
            </a:r>
            <a:r>
              <a:rPr spc="-10" dirty="0"/>
              <a:t>tinnitus</a:t>
            </a:r>
            <a:r>
              <a:rPr spc="35" dirty="0"/>
              <a:t> </a:t>
            </a:r>
            <a:r>
              <a:rPr dirty="0"/>
              <a:t>,	Reflex	cough , Ear ache</a:t>
            </a:r>
            <a:r>
              <a:rPr spc="-105" dirty="0"/>
              <a:t> </a:t>
            </a:r>
            <a:r>
              <a:rPr dirty="0"/>
              <a:t>,  </a:t>
            </a:r>
            <a:r>
              <a:rPr spc="-5" dirty="0"/>
              <a:t>Fullness </a:t>
            </a:r>
            <a:r>
              <a:rPr dirty="0"/>
              <a:t>&amp;</a:t>
            </a:r>
            <a:r>
              <a:rPr spc="-5" dirty="0"/>
              <a:t> Vertigo</a:t>
            </a:r>
          </a:p>
        </p:txBody>
      </p:sp>
      <p:sp>
        <p:nvSpPr>
          <p:cNvPr id="4" name="object 4"/>
          <p:cNvSpPr/>
          <p:nvPr/>
        </p:nvSpPr>
        <p:spPr>
          <a:xfrm>
            <a:off x="3275076" y="656844"/>
            <a:ext cx="2577083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174" y="1610613"/>
            <a:ext cx="7943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Book Antiqua"/>
                <a:cs typeface="Book Antiqua"/>
              </a:rPr>
              <a:t>Cicatrical Stenosis &amp; Acquired Atresia of</a:t>
            </a:r>
            <a:r>
              <a:rPr b="1" spc="90" dirty="0">
                <a:latin typeface="Book Antiqua"/>
                <a:cs typeface="Book Antiqua"/>
              </a:rPr>
              <a:t> </a:t>
            </a:r>
            <a:r>
              <a:rPr b="1" spc="-10" dirty="0">
                <a:latin typeface="Book Antiqua"/>
                <a:cs typeface="Book Antiqua"/>
              </a:rPr>
              <a:t>EAC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230" y="2551303"/>
            <a:ext cx="8145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spc="-5" dirty="0">
                <a:latin typeface="Book Antiqua"/>
                <a:cs typeface="Book Antiqua"/>
              </a:rPr>
              <a:t>Aetiology 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-5" dirty="0">
                <a:latin typeface="Book Antiqua"/>
                <a:cs typeface="Book Antiqua"/>
              </a:rPr>
              <a:t>Following </a:t>
            </a:r>
            <a:r>
              <a:rPr sz="2400" dirty="0">
                <a:latin typeface="Book Antiqua"/>
                <a:cs typeface="Book Antiqua"/>
              </a:rPr>
              <a:t>external </a:t>
            </a:r>
            <a:r>
              <a:rPr sz="2400" spc="-5" dirty="0">
                <a:latin typeface="Book Antiqua"/>
                <a:cs typeface="Book Antiqua"/>
              </a:rPr>
              <a:t>trauma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mastoid surgery </a:t>
            </a:r>
            <a:r>
              <a:rPr sz="2400" dirty="0">
                <a:latin typeface="Book Antiqua"/>
                <a:cs typeface="Book Antiqua"/>
              </a:rPr>
              <a:t>,  </a:t>
            </a:r>
            <a:r>
              <a:rPr sz="2400" spc="-5" dirty="0">
                <a:latin typeface="Book Antiqua"/>
                <a:cs typeface="Book Antiqua"/>
              </a:rPr>
              <a:t>blunting following </a:t>
            </a:r>
            <a:r>
              <a:rPr sz="2400" dirty="0">
                <a:latin typeface="Book Antiqua"/>
                <a:cs typeface="Book Antiqua"/>
              </a:rPr>
              <a:t>a </a:t>
            </a:r>
            <a:r>
              <a:rPr sz="2400" spc="-5" dirty="0">
                <a:latin typeface="Book Antiqua"/>
                <a:cs typeface="Book Antiqua"/>
              </a:rPr>
              <a:t>lateral graft technique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keloid </a:t>
            </a:r>
            <a:r>
              <a:rPr sz="2400" dirty="0">
                <a:latin typeface="Book Antiqua"/>
                <a:cs typeface="Book Antiqua"/>
              </a:rPr>
              <a:t>, COE,  </a:t>
            </a:r>
            <a:r>
              <a:rPr sz="2400" spc="-5" dirty="0">
                <a:latin typeface="Book Antiqua"/>
                <a:cs typeface="Book Antiqua"/>
              </a:rPr>
              <a:t>burns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radiation 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neoplasms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230" y="4599813"/>
            <a:ext cx="6932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95910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295910" algn="l"/>
                <a:tab pos="296545" algn="l"/>
                <a:tab pos="2000885" algn="l"/>
              </a:tabLst>
            </a:pPr>
            <a:r>
              <a:rPr sz="2400" dirty="0">
                <a:latin typeface="Book Antiqua"/>
                <a:cs typeface="Book Antiqua"/>
              </a:rPr>
              <a:t>Treatment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:	Surgical Removal of fibrous </a:t>
            </a:r>
            <a:r>
              <a:rPr sz="2400" spc="-5" dirty="0">
                <a:latin typeface="Book Antiqua"/>
                <a:cs typeface="Book Antiqua"/>
              </a:rPr>
              <a:t>tissue</a:t>
            </a:r>
            <a:r>
              <a:rPr sz="2400" spc="-11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&amp;  Reconstruction of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canal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9763" y="627887"/>
            <a:ext cx="6918959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2067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Treatment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112390"/>
            <a:ext cx="684022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220" indent="-283845">
              <a:lnSpc>
                <a:spcPct val="100000"/>
              </a:lnSpc>
              <a:spcBef>
                <a:spcPts val="10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Ceruminolytics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(paradichlorobenzene)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 2"/>
              <a:buChar char=""/>
            </a:pPr>
            <a:endParaRPr sz="35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Syringing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"/>
            </a:pPr>
            <a:endParaRPr sz="35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Suction (or)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Hooking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Syringing – Not in </a:t>
            </a:r>
            <a:r>
              <a:rPr sz="2800" dirty="0">
                <a:latin typeface="Book Antiqua"/>
                <a:cs typeface="Book Antiqua"/>
              </a:rPr>
              <a:t>Perf. </a:t>
            </a:r>
            <a:r>
              <a:rPr sz="2800" spc="-5" dirty="0">
                <a:latin typeface="Book Antiqua"/>
                <a:cs typeface="Book Antiqua"/>
              </a:rPr>
              <a:t>TM , Middle Ear  Diseases , Previous ear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surgeries.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5076" y="656844"/>
            <a:ext cx="2577083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8483" y="656844"/>
            <a:ext cx="4457700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91654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67945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Insects </a:t>
            </a:r>
            <a:r>
              <a:rPr sz="2800" spc="-5" dirty="0">
                <a:latin typeface="Book Antiqua"/>
                <a:cs typeface="Book Antiqua"/>
              </a:rPr>
              <a:t>– first killed by instilling oil in EAC and  then by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syringing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Small </a:t>
            </a:r>
            <a:r>
              <a:rPr sz="2800" spc="-10" dirty="0">
                <a:solidFill>
                  <a:srgbClr val="FF0000"/>
                </a:solidFill>
                <a:latin typeface="Book Antiqua"/>
                <a:cs typeface="Book Antiqua"/>
              </a:rPr>
              <a:t>Objects </a:t>
            </a:r>
            <a:r>
              <a:rPr sz="2800" spc="-5" dirty="0">
                <a:latin typeface="Book Antiqua"/>
                <a:cs typeface="Book Antiqua"/>
              </a:rPr>
              <a:t>– Syringing with</a:t>
            </a:r>
            <a:r>
              <a:rPr sz="2800" spc="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water</a:t>
            </a:r>
            <a:endParaRPr sz="2800">
              <a:latin typeface="Book Antiqua"/>
              <a:cs typeface="Book Antiqua"/>
            </a:endParaRPr>
          </a:p>
          <a:p>
            <a:pPr marL="424180" marR="54229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Vegetable </a:t>
            </a:r>
            <a:r>
              <a:rPr sz="2800" spc="-10" dirty="0">
                <a:solidFill>
                  <a:srgbClr val="FF0000"/>
                </a:solidFill>
                <a:latin typeface="Book Antiqua"/>
                <a:cs typeface="Book Antiqua"/>
              </a:rPr>
              <a:t>Objects </a:t>
            </a:r>
            <a:r>
              <a:rPr sz="2800" spc="-5" dirty="0">
                <a:latin typeface="Book Antiqua"/>
                <a:cs typeface="Book Antiqua"/>
              </a:rPr>
              <a:t>– Syringing with alchohol  (or) removal by small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forceps.</a:t>
            </a:r>
            <a:endParaRPr sz="2800">
              <a:latin typeface="Book Antiqua"/>
              <a:cs typeface="Book Antiqua"/>
            </a:endParaRPr>
          </a:p>
          <a:p>
            <a:pPr marL="424180" marR="25209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Large Objects - </a:t>
            </a:r>
            <a:r>
              <a:rPr sz="2800" spc="-5" dirty="0">
                <a:latin typeface="Book Antiqua"/>
                <a:cs typeface="Book Antiqua"/>
              </a:rPr>
              <a:t>Using </a:t>
            </a:r>
            <a:r>
              <a:rPr sz="2800" spc="-10" dirty="0">
                <a:latin typeface="Book Antiqua"/>
                <a:cs typeface="Book Antiqua"/>
              </a:rPr>
              <a:t>Microscopic </a:t>
            </a:r>
            <a:r>
              <a:rPr sz="2800" spc="-5" dirty="0">
                <a:latin typeface="Book Antiqua"/>
                <a:cs typeface="Book Antiqua"/>
              </a:rPr>
              <a:t>control , </a:t>
            </a:r>
            <a:r>
              <a:rPr sz="2800" spc="-10" dirty="0">
                <a:latin typeface="Book Antiqua"/>
                <a:cs typeface="Book Antiqua"/>
              </a:rPr>
              <a:t>by  </a:t>
            </a:r>
            <a:r>
              <a:rPr sz="2800" spc="-5" dirty="0">
                <a:latin typeface="Book Antiqua"/>
                <a:cs typeface="Book Antiqua"/>
              </a:rPr>
              <a:t>small forceps or blunt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hook</a:t>
            </a:r>
            <a:endParaRPr sz="2800">
              <a:latin typeface="Book Antiqua"/>
              <a:cs typeface="Book Antiqua"/>
            </a:endParaRPr>
          </a:p>
          <a:p>
            <a:pPr marL="424180" marR="508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Spherical objects </a:t>
            </a:r>
            <a:r>
              <a:rPr sz="2800" spc="-5" dirty="0">
                <a:latin typeface="Book Antiqua"/>
                <a:cs typeface="Book Antiqua"/>
              </a:rPr>
              <a:t>– Cyanoacrylate adhesive  (superglue) applied to </a:t>
            </a:r>
            <a:r>
              <a:rPr sz="2800" spc="-10" dirty="0">
                <a:latin typeface="Book Antiqua"/>
                <a:cs typeface="Book Antiqua"/>
              </a:rPr>
              <a:t>blind </a:t>
            </a:r>
            <a:r>
              <a:rPr sz="2800" spc="-5" dirty="0">
                <a:latin typeface="Book Antiqua"/>
                <a:cs typeface="Book Antiqua"/>
              </a:rPr>
              <a:t>end of cotton</a:t>
            </a:r>
            <a:r>
              <a:rPr sz="2800" spc="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swab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64362"/>
            <a:ext cx="76822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0000"/>
                </a:solidFill>
              </a:rPr>
              <a:t>Buttton batteries </a:t>
            </a:r>
            <a:r>
              <a:rPr spc="-5" dirty="0"/>
              <a:t>– may spontaneously </a:t>
            </a:r>
            <a:r>
              <a:rPr dirty="0"/>
              <a:t>leak  </a:t>
            </a:r>
            <a:r>
              <a:rPr spc="-5" dirty="0"/>
              <a:t>alkaline electrolyte solution on exposure </a:t>
            </a:r>
            <a:r>
              <a:rPr spc="-10" dirty="0"/>
              <a:t>to  </a:t>
            </a:r>
            <a:r>
              <a:rPr spc="-5" dirty="0"/>
              <a:t>moisture – liquefication necrosis – removed </a:t>
            </a:r>
            <a:r>
              <a:rPr spc="-10" dirty="0"/>
              <a:t>in  </a:t>
            </a:r>
            <a:r>
              <a:rPr spc="-5" dirty="0"/>
              <a:t>urgency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578027"/>
            <a:ext cx="7489825" cy="3225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Otolaryngeal Complication</a:t>
            </a:r>
            <a:r>
              <a:rPr sz="280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61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LMN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Palsy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Nasal Septal </a:t>
            </a:r>
            <a:r>
              <a:rPr sz="2400" dirty="0">
                <a:latin typeface="Book Antiqua"/>
                <a:cs typeface="Book Antiqua"/>
              </a:rPr>
              <a:t>Perforation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Large FB </a:t>
            </a:r>
            <a:r>
              <a:rPr sz="2800" spc="-5" dirty="0">
                <a:latin typeface="Book Antiqua"/>
                <a:cs typeface="Book Antiqua"/>
              </a:rPr>
              <a:t>– Expose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meatus </a:t>
            </a:r>
            <a:r>
              <a:rPr sz="2800" spc="-10" dirty="0">
                <a:latin typeface="Book Antiqua"/>
                <a:cs typeface="Book Antiqua"/>
              </a:rPr>
              <a:t>thro’ </a:t>
            </a:r>
            <a:r>
              <a:rPr sz="2800" spc="-5" dirty="0">
                <a:latin typeface="Book Antiqua"/>
                <a:cs typeface="Book Antiqua"/>
              </a:rPr>
              <a:t>post-  auricular incision , drilling </a:t>
            </a:r>
            <a:r>
              <a:rPr sz="2800" spc="-10" dirty="0">
                <a:latin typeface="Book Antiqua"/>
                <a:cs typeface="Book Antiqua"/>
              </a:rPr>
              <a:t>the bone </a:t>
            </a:r>
            <a:r>
              <a:rPr sz="2800" spc="-5" dirty="0">
                <a:latin typeface="Book Antiqua"/>
                <a:cs typeface="Book Antiqua"/>
              </a:rPr>
              <a:t>from </a:t>
            </a:r>
            <a:r>
              <a:rPr sz="2800" spc="-10" dirty="0">
                <a:latin typeface="Book Antiqua"/>
                <a:cs typeface="Book Antiqua"/>
              </a:rPr>
              <a:t>the  </a:t>
            </a:r>
            <a:r>
              <a:rPr sz="2800" spc="-5" dirty="0">
                <a:latin typeface="Book Antiqua"/>
                <a:cs typeface="Book Antiqua"/>
              </a:rPr>
              <a:t>canal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wall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272" y="627887"/>
            <a:ext cx="489966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1566417"/>
            <a:ext cx="5315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/>
              <a:t>Lipoma – post-auricular</a:t>
            </a:r>
            <a:r>
              <a:rPr spc="-25" dirty="0"/>
              <a:t> </a:t>
            </a:r>
            <a:r>
              <a:rPr spc="-5" dirty="0"/>
              <a:t>sulcus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505582"/>
            <a:ext cx="5925185" cy="367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Book Antiqua"/>
                <a:cs typeface="Book Antiqua"/>
              </a:rPr>
              <a:t>Papilloma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Clr>
                <a:srgbClr val="000000"/>
              </a:buClr>
              <a:buSzPct val="79166"/>
              <a:buFont typeface="Wingdings 2"/>
              <a:buChar char=""/>
              <a:tabLst>
                <a:tab pos="744220" algn="l"/>
                <a:tab pos="744855" algn="l"/>
                <a:tab pos="3020060" algn="l"/>
              </a:tabLst>
            </a:pPr>
            <a:r>
              <a:rPr sz="2400" spc="-5" dirty="0">
                <a:solidFill>
                  <a:srgbClr val="FF0000"/>
                </a:solidFill>
                <a:latin typeface="Book Antiqua"/>
                <a:cs typeface="Book Antiqua"/>
              </a:rPr>
              <a:t>Viral</a:t>
            </a:r>
            <a:r>
              <a:rPr sz="24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Papilloma	</a:t>
            </a:r>
            <a:r>
              <a:rPr sz="2400" dirty="0">
                <a:latin typeface="Book Antiqua"/>
                <a:cs typeface="Book Antiqua"/>
              </a:rPr>
              <a:t>- outer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meatus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Removal – </a:t>
            </a:r>
            <a:r>
              <a:rPr sz="2400" spc="-5" dirty="0">
                <a:latin typeface="Book Antiqua"/>
                <a:cs typeface="Book Antiqua"/>
              </a:rPr>
              <a:t>curetting under </a:t>
            </a:r>
            <a:r>
              <a:rPr sz="2400" dirty="0">
                <a:latin typeface="Book Antiqua"/>
                <a:cs typeface="Book Antiqua"/>
              </a:rPr>
              <a:t>L.A /</a:t>
            </a:r>
            <a:r>
              <a:rPr sz="2400" spc="-5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laser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 2"/>
              <a:buChar char=""/>
            </a:pPr>
            <a:endParaRPr sz="3000">
              <a:latin typeface="Times New Roman"/>
              <a:cs typeface="Times New Roman"/>
            </a:endParaRPr>
          </a:p>
          <a:p>
            <a:pPr marL="744220" indent="-283845">
              <a:lnSpc>
                <a:spcPct val="100000"/>
              </a:lnSpc>
              <a:buClr>
                <a:srgbClr val="000000"/>
              </a:buClr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Diffuse</a:t>
            </a:r>
            <a:r>
              <a:rPr sz="24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Book Antiqua"/>
                <a:cs typeface="Book Antiqua"/>
              </a:rPr>
              <a:t>Papilloma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Typical papilliferous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apperance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90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spc="-5" dirty="0">
                <a:latin typeface="Book Antiqua"/>
                <a:cs typeface="Book Antiqua"/>
              </a:rPr>
              <a:t>Extend to </a:t>
            </a:r>
            <a:r>
              <a:rPr sz="2400" dirty="0">
                <a:latin typeface="Book Antiqua"/>
                <a:cs typeface="Book Antiqua"/>
              </a:rPr>
              <a:t>deep meatus &amp; obscure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TM</a:t>
            </a:r>
            <a:endParaRPr sz="24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285"/>
              </a:spcBef>
              <a:buSzPct val="79166"/>
              <a:buFont typeface="Wingdings 2"/>
              <a:buChar char=""/>
              <a:tabLst>
                <a:tab pos="744220" algn="l"/>
                <a:tab pos="744855" algn="l"/>
              </a:tabLst>
            </a:pPr>
            <a:r>
              <a:rPr sz="2400" dirty="0">
                <a:latin typeface="Book Antiqua"/>
                <a:cs typeface="Book Antiqua"/>
              </a:rPr>
              <a:t>Remove </a:t>
            </a:r>
            <a:r>
              <a:rPr sz="2400" spc="-5" dirty="0">
                <a:latin typeface="Book Antiqua"/>
                <a:cs typeface="Book Antiqua"/>
              </a:rPr>
              <a:t>permanently </a:t>
            </a:r>
            <a:r>
              <a:rPr sz="2400" dirty="0">
                <a:latin typeface="Book Antiqua"/>
                <a:cs typeface="Book Antiqua"/>
              </a:rPr>
              <a:t>but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recur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116419"/>
            <a:ext cx="32131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0000"/>
                </a:solidFill>
              </a:rPr>
              <a:t>Adeno</a:t>
            </a:r>
            <a:r>
              <a:rPr lang="en-IN" spc="-5" dirty="0">
                <a:solidFill>
                  <a:srgbClr val="FF0000"/>
                </a:solidFill>
              </a:rPr>
              <a:t>ma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460" y="2092304"/>
            <a:ext cx="7254240" cy="41255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Sebaceous</a:t>
            </a:r>
            <a:r>
              <a:rPr sz="24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Adenoma</a:t>
            </a:r>
            <a:endParaRPr sz="24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5"/>
              </a:spcBef>
              <a:buSzPct val="93181"/>
              <a:buFont typeface="Wingdings"/>
              <a:buChar char=""/>
              <a:tabLst>
                <a:tab pos="561340" algn="l"/>
              </a:tabLst>
            </a:pPr>
            <a:r>
              <a:rPr sz="2200" spc="-10" dirty="0">
                <a:latin typeface="Book Antiqua"/>
                <a:cs typeface="Book Antiqua"/>
              </a:rPr>
              <a:t>Arise </a:t>
            </a:r>
            <a:r>
              <a:rPr sz="2200" spc="-5" dirty="0">
                <a:latin typeface="Book Antiqua"/>
                <a:cs typeface="Book Antiqua"/>
              </a:rPr>
              <a:t>from sabeceous gland of</a:t>
            </a:r>
            <a:r>
              <a:rPr sz="2200" spc="5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meatus.</a:t>
            </a:r>
            <a:endParaRPr sz="22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561340" algn="l"/>
                <a:tab pos="2861310" algn="l"/>
              </a:tabLst>
            </a:pPr>
            <a:r>
              <a:rPr sz="2200" spc="-5" dirty="0">
                <a:latin typeface="Book Antiqua"/>
                <a:cs typeface="Book Antiqua"/>
              </a:rPr>
              <a:t>Smooth</a:t>
            </a:r>
            <a:r>
              <a:rPr sz="2200" spc="-1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,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painless	skin covered swelling in outer</a:t>
            </a:r>
            <a:r>
              <a:rPr sz="2200" spc="-1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EAC</a:t>
            </a:r>
            <a:endParaRPr sz="22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25"/>
              </a:spcBef>
              <a:buSzPct val="93181"/>
              <a:buFont typeface="Wingdings"/>
              <a:buChar char=""/>
              <a:tabLst>
                <a:tab pos="561340" algn="l"/>
              </a:tabLst>
            </a:pPr>
            <a:r>
              <a:rPr sz="2200" spc="-5" dirty="0">
                <a:latin typeface="Book Antiqua"/>
                <a:cs typeface="Book Antiqua"/>
              </a:rPr>
              <a:t>Local</a:t>
            </a:r>
            <a:r>
              <a:rPr sz="2200" spc="-1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Excision</a:t>
            </a:r>
            <a:endParaRPr sz="22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buChar char=""/>
            </a:pPr>
            <a:endParaRPr sz="3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000000"/>
              </a:buClr>
              <a:buSzPct val="79166"/>
              <a:buFont typeface="Wingdings 2"/>
              <a:buChar char=""/>
              <a:tabLst>
                <a:tab pos="295910" algn="l"/>
                <a:tab pos="296545" algn="l"/>
              </a:tabLst>
            </a:pPr>
            <a:r>
              <a:rPr sz="2400" dirty="0">
                <a:solidFill>
                  <a:srgbClr val="FF0000"/>
                </a:solidFill>
                <a:latin typeface="Book Antiqua"/>
                <a:cs typeface="Book Antiqua"/>
              </a:rPr>
              <a:t>Ceruminoma (</a:t>
            </a:r>
            <a:r>
              <a:rPr sz="24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Book Antiqua"/>
                <a:cs typeface="Book Antiqua"/>
              </a:rPr>
              <a:t>Hidradenoma)</a:t>
            </a:r>
            <a:endParaRPr sz="24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5"/>
              </a:spcBef>
              <a:buSzPct val="93181"/>
              <a:buFont typeface="Wingdings"/>
              <a:buChar char=""/>
              <a:tabLst>
                <a:tab pos="561340" algn="l"/>
              </a:tabLst>
            </a:pPr>
            <a:r>
              <a:rPr sz="2200" spc="-10" dirty="0">
                <a:latin typeface="Book Antiqua"/>
                <a:cs typeface="Book Antiqua"/>
              </a:rPr>
              <a:t>Arise </a:t>
            </a:r>
            <a:r>
              <a:rPr sz="2200" spc="-5" dirty="0">
                <a:latin typeface="Book Antiqua"/>
                <a:cs typeface="Book Antiqua"/>
              </a:rPr>
              <a:t>from modified apocrine sweat</a:t>
            </a:r>
            <a:r>
              <a:rPr sz="2200" spc="6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gland</a:t>
            </a:r>
            <a:endParaRPr sz="22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0"/>
              </a:spcBef>
              <a:buSzPct val="95454"/>
              <a:buFont typeface="Wingdings"/>
              <a:buChar char=""/>
              <a:tabLst>
                <a:tab pos="561340" algn="l"/>
              </a:tabLst>
            </a:pPr>
            <a:r>
              <a:rPr sz="2200" spc="-5" dirty="0">
                <a:latin typeface="Book Antiqua"/>
                <a:cs typeface="Book Antiqua"/>
              </a:rPr>
              <a:t>Smooth innervated polypoidal swelling in outer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EAC</a:t>
            </a:r>
            <a:endParaRPr sz="22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561340" algn="l"/>
              </a:tabLst>
            </a:pPr>
            <a:r>
              <a:rPr sz="2200" spc="-5" dirty="0">
                <a:latin typeface="Book Antiqua"/>
                <a:cs typeface="Book Antiqua"/>
              </a:rPr>
              <a:t>Blocking</a:t>
            </a:r>
            <a:r>
              <a:rPr sz="220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sensation</a:t>
            </a:r>
            <a:endParaRPr sz="2200">
              <a:latin typeface="Book Antiqua"/>
              <a:cs typeface="Book Antiqua"/>
            </a:endParaRPr>
          </a:p>
          <a:p>
            <a:pPr marL="560705" lvl="1" indent="-229235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561340" algn="l"/>
              </a:tabLst>
            </a:pPr>
            <a:r>
              <a:rPr sz="2200" spc="-5" dirty="0">
                <a:latin typeface="Book Antiqua"/>
                <a:cs typeface="Book Antiqua"/>
              </a:rPr>
              <a:t>Wide</a:t>
            </a:r>
            <a:r>
              <a:rPr sz="2200" spc="-1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Excision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3704" y="448055"/>
            <a:ext cx="4748784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932" y="431291"/>
            <a:ext cx="4911852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469897"/>
            <a:ext cx="771779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Indurated ulcer with </a:t>
            </a:r>
            <a:r>
              <a:rPr sz="2400" dirty="0">
                <a:latin typeface="Book Antiqua"/>
                <a:cs typeface="Book Antiqua"/>
              </a:rPr>
              <a:t>everted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margins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2418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Biopsy under</a:t>
            </a:r>
            <a:r>
              <a:rPr sz="2400" dirty="0">
                <a:latin typeface="Book Antiqua"/>
                <a:cs typeface="Book Antiqua"/>
              </a:rPr>
              <a:t> L.A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42418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Regional </a:t>
            </a:r>
            <a:r>
              <a:rPr sz="2400" dirty="0">
                <a:latin typeface="Book Antiqua"/>
                <a:cs typeface="Book Antiqua"/>
              </a:rPr>
              <a:t>L.N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involvement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24180" algn="l"/>
                <a:tab pos="1336675" algn="l"/>
              </a:tabLst>
            </a:pPr>
            <a:r>
              <a:rPr sz="1550" spc="10" dirty="0">
                <a:latin typeface="Wingdings 2"/>
                <a:cs typeface="Wingdings 2"/>
              </a:rPr>
              <a:t></a:t>
            </a:r>
            <a:r>
              <a:rPr sz="1550" spc="1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Small	</a:t>
            </a:r>
            <a:r>
              <a:rPr sz="2400" spc="-5" dirty="0">
                <a:latin typeface="Book Antiqua"/>
                <a:cs typeface="Book Antiqua"/>
              </a:rPr>
              <a:t>leisions </a:t>
            </a:r>
            <a:r>
              <a:rPr sz="2400" dirty="0">
                <a:latin typeface="Book Antiqua"/>
                <a:cs typeface="Book Antiqua"/>
              </a:rPr>
              <a:t>- </a:t>
            </a:r>
            <a:r>
              <a:rPr sz="2400" spc="-5" dirty="0">
                <a:latin typeface="Book Antiqua"/>
                <a:cs typeface="Book Antiqua"/>
              </a:rPr>
              <a:t>Local</a:t>
            </a:r>
            <a:r>
              <a:rPr sz="240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Excision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2418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Large </a:t>
            </a:r>
            <a:r>
              <a:rPr sz="2400" spc="-5" dirty="0">
                <a:latin typeface="Book Antiqua"/>
                <a:cs typeface="Book Antiqua"/>
              </a:rPr>
              <a:t>leisions </a:t>
            </a:r>
            <a:r>
              <a:rPr sz="2400" dirty="0">
                <a:latin typeface="Book Antiqua"/>
                <a:cs typeface="Book Antiqua"/>
              </a:rPr>
              <a:t>– </a:t>
            </a:r>
            <a:r>
              <a:rPr sz="2400" spc="-5" dirty="0">
                <a:latin typeface="Book Antiqua"/>
                <a:cs typeface="Book Antiqua"/>
              </a:rPr>
              <a:t>Excision </a:t>
            </a:r>
            <a:r>
              <a:rPr sz="2400" dirty="0">
                <a:latin typeface="Book Antiqua"/>
                <a:cs typeface="Book Antiqua"/>
              </a:rPr>
              <a:t>with external beam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radiation</a:t>
            </a:r>
            <a:endParaRPr sz="2400">
              <a:latin typeface="Book Antiqua"/>
              <a:cs typeface="Book Antiqua"/>
            </a:endParaRPr>
          </a:p>
          <a:p>
            <a:pPr marL="424180" marR="109855" indent="-412115">
              <a:lnSpc>
                <a:spcPct val="140000"/>
              </a:lnSpc>
              <a:spcBef>
                <a:spcPts val="575"/>
              </a:spcBef>
              <a:tabLst>
                <a:tab pos="42418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Advanced Cases – Radical ressection of ear</a:t>
            </a:r>
            <a:r>
              <a:rPr sz="2400" spc="-15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including  </a:t>
            </a:r>
            <a:r>
              <a:rPr sz="2400" spc="-5" dirty="0">
                <a:latin typeface="Book Antiqua"/>
                <a:cs typeface="Book Antiqua"/>
              </a:rPr>
              <a:t>Parotidectomy 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spc="-5" dirty="0">
                <a:latin typeface="Book Antiqua"/>
                <a:cs typeface="Book Antiqua"/>
              </a:rPr>
              <a:t>neck </a:t>
            </a:r>
            <a:r>
              <a:rPr sz="2400" dirty="0">
                <a:latin typeface="Book Antiqua"/>
                <a:cs typeface="Book Antiqua"/>
              </a:rPr>
              <a:t>dissection &amp;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mastoidectomy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7648" y="589787"/>
            <a:ext cx="4143755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475994"/>
            <a:ext cx="8749030" cy="5257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Results from </a:t>
            </a:r>
            <a:r>
              <a:rPr sz="2600" spc="-5" dirty="0">
                <a:latin typeface="Book Antiqua"/>
                <a:cs typeface="Book Antiqua"/>
              </a:rPr>
              <a:t>prolifertion </a:t>
            </a:r>
            <a:r>
              <a:rPr sz="2600" dirty="0">
                <a:latin typeface="Book Antiqua"/>
                <a:cs typeface="Book Antiqua"/>
              </a:rPr>
              <a:t>of </a:t>
            </a:r>
            <a:r>
              <a:rPr sz="2600" spc="-5" dirty="0">
                <a:latin typeface="Book Antiqua"/>
                <a:cs typeface="Book Antiqua"/>
              </a:rPr>
              <a:t>basal</a:t>
            </a:r>
            <a:r>
              <a:rPr sz="2600" spc="-1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epithelium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Seen in tragus , </a:t>
            </a:r>
            <a:r>
              <a:rPr sz="2600" spc="-5" dirty="0">
                <a:latin typeface="Book Antiqua"/>
                <a:cs typeface="Book Antiqua"/>
              </a:rPr>
              <a:t>border </a:t>
            </a:r>
            <a:r>
              <a:rPr sz="2600" dirty="0">
                <a:latin typeface="Book Antiqua"/>
                <a:cs typeface="Book Antiqua"/>
              </a:rPr>
              <a:t>of </a:t>
            </a:r>
            <a:r>
              <a:rPr sz="2600" spc="-5" dirty="0">
                <a:latin typeface="Book Antiqua"/>
                <a:cs typeface="Book Antiqua"/>
              </a:rPr>
              <a:t>helix </a:t>
            </a:r>
            <a:r>
              <a:rPr sz="2600" dirty="0">
                <a:latin typeface="Book Antiqua"/>
                <a:cs typeface="Book Antiqua"/>
              </a:rPr>
              <a:t>, meatal</a:t>
            </a:r>
            <a:r>
              <a:rPr sz="2600" spc="-4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entrance</a:t>
            </a:r>
            <a:endParaRPr sz="2600">
              <a:latin typeface="Book Antiqua"/>
              <a:cs typeface="Book Antiqua"/>
            </a:endParaRPr>
          </a:p>
          <a:p>
            <a:pPr marL="424180" marR="72390" indent="-411480">
              <a:lnSpc>
                <a:spcPct val="14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Later cases – </a:t>
            </a:r>
            <a:r>
              <a:rPr sz="2600" spc="-5" dirty="0">
                <a:latin typeface="Book Antiqua"/>
                <a:cs typeface="Book Antiqua"/>
              </a:rPr>
              <a:t>whole </a:t>
            </a:r>
            <a:r>
              <a:rPr sz="2600" dirty="0">
                <a:latin typeface="Book Antiqua"/>
                <a:cs typeface="Book Antiqua"/>
              </a:rPr>
              <a:t>auricle </a:t>
            </a:r>
            <a:r>
              <a:rPr sz="2600" spc="-5" dirty="0">
                <a:latin typeface="Book Antiqua"/>
                <a:cs typeface="Book Antiqua"/>
              </a:rPr>
              <a:t>is involved </a:t>
            </a:r>
            <a:r>
              <a:rPr sz="2600" dirty="0">
                <a:latin typeface="Book Antiqua"/>
                <a:cs typeface="Book Antiqua"/>
              </a:rPr>
              <a:t>, with </a:t>
            </a:r>
            <a:r>
              <a:rPr sz="2600" spc="-5" dirty="0">
                <a:latin typeface="Book Antiqua"/>
                <a:cs typeface="Book Antiqua"/>
              </a:rPr>
              <a:t>underlying  bone </a:t>
            </a:r>
            <a:r>
              <a:rPr sz="2600" dirty="0">
                <a:latin typeface="Book Antiqua"/>
                <a:cs typeface="Book Antiqua"/>
              </a:rPr>
              <a:t>and </a:t>
            </a:r>
            <a:r>
              <a:rPr sz="2600" spc="-5" dirty="0">
                <a:latin typeface="Book Antiqua"/>
                <a:cs typeface="Book Antiqua"/>
              </a:rPr>
              <a:t>parotid gland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involvement.</a:t>
            </a:r>
            <a:endParaRPr sz="2600">
              <a:latin typeface="Book Antiqua"/>
              <a:cs typeface="Book Antiqua"/>
            </a:endParaRPr>
          </a:p>
          <a:p>
            <a:pPr marL="424180" marR="5080" indent="-411480">
              <a:lnSpc>
                <a:spcPct val="14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First </a:t>
            </a:r>
            <a:r>
              <a:rPr sz="2600" dirty="0">
                <a:latin typeface="Book Antiqua"/>
                <a:cs typeface="Book Antiqua"/>
              </a:rPr>
              <a:t>a flat </a:t>
            </a:r>
            <a:r>
              <a:rPr sz="2600" spc="-5" dirty="0">
                <a:latin typeface="Book Antiqua"/>
                <a:cs typeface="Book Antiqua"/>
              </a:rPr>
              <a:t>painless slightly raised leision followed by the  </a:t>
            </a:r>
            <a:r>
              <a:rPr sz="2600" dirty="0">
                <a:latin typeface="Book Antiqua"/>
                <a:cs typeface="Book Antiqua"/>
              </a:rPr>
              <a:t>development of </a:t>
            </a:r>
            <a:r>
              <a:rPr sz="2600" spc="-5" dirty="0">
                <a:latin typeface="Book Antiqua"/>
                <a:cs typeface="Book Antiqua"/>
              </a:rPr>
              <a:t>rolled </a:t>
            </a:r>
            <a:r>
              <a:rPr sz="2600" dirty="0">
                <a:latin typeface="Book Antiqua"/>
                <a:cs typeface="Book Antiqua"/>
              </a:rPr>
              <a:t>edge with </a:t>
            </a:r>
            <a:r>
              <a:rPr sz="2600" spc="-5" dirty="0">
                <a:latin typeface="Book Antiqua"/>
                <a:cs typeface="Book Antiqua"/>
              </a:rPr>
              <a:t>penetrating ulcer </a:t>
            </a:r>
            <a:r>
              <a:rPr sz="2600" dirty="0">
                <a:latin typeface="Book Antiqua"/>
                <a:cs typeface="Book Antiqua"/>
              </a:rPr>
              <a:t>–  </a:t>
            </a:r>
            <a:r>
              <a:rPr sz="2600" spc="-5" dirty="0">
                <a:latin typeface="Book Antiqua"/>
                <a:cs typeface="Book Antiqua"/>
              </a:rPr>
              <a:t>bleeds</a:t>
            </a:r>
            <a:r>
              <a:rPr sz="2600" spc="-1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readily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Treatment – Wide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Excision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Advanced Stages – Wide </a:t>
            </a:r>
            <a:r>
              <a:rPr sz="2600" spc="-5" dirty="0">
                <a:latin typeface="Book Antiqua"/>
                <a:cs typeface="Book Antiqua"/>
              </a:rPr>
              <a:t>Excision </a:t>
            </a:r>
            <a:r>
              <a:rPr sz="2600" spc="5" dirty="0">
                <a:latin typeface="Book Antiqua"/>
                <a:cs typeface="Book Antiqua"/>
              </a:rPr>
              <a:t>&amp;</a:t>
            </a:r>
            <a:r>
              <a:rPr sz="2600" spc="-4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radiotheraphy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8" y="656844"/>
            <a:ext cx="630631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560161"/>
            <a:ext cx="7809230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401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/>
              <a:t>Nodular </a:t>
            </a:r>
            <a:r>
              <a:rPr sz="2600" spc="-5" dirty="0"/>
              <a:t>pigmented </a:t>
            </a:r>
            <a:r>
              <a:rPr sz="2600" dirty="0"/>
              <a:t>leision which </a:t>
            </a:r>
            <a:r>
              <a:rPr sz="2600" spc="-5" dirty="0"/>
              <a:t>tends </a:t>
            </a:r>
            <a:r>
              <a:rPr sz="2600" dirty="0"/>
              <a:t>to enlarge  </a:t>
            </a:r>
            <a:r>
              <a:rPr sz="2600" spc="-5" dirty="0"/>
              <a:t>rapidly </a:t>
            </a:r>
            <a:r>
              <a:rPr sz="2600" dirty="0"/>
              <a:t>and eventually </a:t>
            </a:r>
            <a:r>
              <a:rPr sz="2600" spc="-5" dirty="0"/>
              <a:t>to</a:t>
            </a:r>
            <a:r>
              <a:rPr sz="2600" spc="-10" dirty="0"/>
              <a:t> </a:t>
            </a:r>
            <a:r>
              <a:rPr sz="2600" spc="-5" dirty="0"/>
              <a:t>ulcerate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2907919"/>
            <a:ext cx="8056245" cy="324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Regional </a:t>
            </a:r>
            <a:r>
              <a:rPr sz="2600" spc="5" dirty="0">
                <a:latin typeface="Book Antiqua"/>
                <a:cs typeface="Book Antiqua"/>
              </a:rPr>
              <a:t>L.N </a:t>
            </a:r>
            <a:r>
              <a:rPr sz="2600" dirty="0">
                <a:latin typeface="Book Antiqua"/>
                <a:cs typeface="Book Antiqua"/>
              </a:rPr>
              <a:t>Involement &amp; Diatant</a:t>
            </a:r>
            <a:r>
              <a:rPr sz="2600" spc="-20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metastasis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Local Disease – Excision &amp; Skin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Graft</a:t>
            </a:r>
            <a:endParaRPr sz="26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Large Tumours – Wedge </a:t>
            </a:r>
            <a:r>
              <a:rPr sz="2600" spc="-5" dirty="0">
                <a:latin typeface="Book Antiqua"/>
                <a:cs typeface="Book Antiqua"/>
              </a:rPr>
              <a:t>(or) </a:t>
            </a:r>
            <a:r>
              <a:rPr sz="2600" dirty="0">
                <a:latin typeface="Book Antiqua"/>
                <a:cs typeface="Book Antiqua"/>
              </a:rPr>
              <a:t>Wide</a:t>
            </a:r>
            <a:r>
              <a:rPr sz="2600" spc="-6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Excision</a:t>
            </a:r>
            <a:endParaRPr sz="2600">
              <a:latin typeface="Book Antiqua"/>
              <a:cs typeface="Book Antiqua"/>
            </a:endParaRPr>
          </a:p>
          <a:p>
            <a:pPr marL="743585" marR="5080" indent="-283845">
              <a:lnSpc>
                <a:spcPct val="140100"/>
              </a:lnSpc>
              <a:spcBef>
                <a:spcPts val="610"/>
              </a:spcBef>
              <a:buSzPct val="79545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2200" spc="-5" dirty="0">
                <a:latin typeface="Book Antiqua"/>
                <a:cs typeface="Book Antiqua"/>
              </a:rPr>
              <a:t>Radical excision involves complete excision of pinna &amp; and  dissection of </a:t>
            </a:r>
            <a:r>
              <a:rPr sz="2200" dirty="0">
                <a:latin typeface="Book Antiqua"/>
                <a:cs typeface="Book Antiqua"/>
              </a:rPr>
              <a:t>regional </a:t>
            </a:r>
            <a:r>
              <a:rPr sz="2200" spc="-5" dirty="0">
                <a:latin typeface="Book Antiqua"/>
                <a:cs typeface="Book Antiqua"/>
              </a:rPr>
              <a:t>L.N</a:t>
            </a:r>
            <a:endParaRPr sz="2200">
              <a:latin typeface="Book Antiqua"/>
              <a:cs typeface="Book Antiqua"/>
            </a:endParaRPr>
          </a:p>
          <a:p>
            <a:pPr marL="744220" indent="-283845">
              <a:lnSpc>
                <a:spcPct val="100000"/>
              </a:lnSpc>
              <a:spcBef>
                <a:spcPts val="1585"/>
              </a:spcBef>
              <a:buSzPct val="79545"/>
              <a:buFont typeface="Wingdings 2"/>
              <a:buChar char=""/>
              <a:tabLst>
                <a:tab pos="743585" algn="l"/>
                <a:tab pos="744220" algn="l"/>
              </a:tabLst>
            </a:pPr>
            <a:r>
              <a:rPr sz="2200" spc="-5" dirty="0">
                <a:latin typeface="Book Antiqua"/>
                <a:cs typeface="Book Antiqua"/>
              </a:rPr>
              <a:t>Prognosis is poor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896" y="2636647"/>
            <a:ext cx="63919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/>
              <a:t>THANK</a:t>
            </a:r>
            <a:r>
              <a:rPr sz="8000" spc="-75" dirty="0"/>
              <a:t> </a:t>
            </a:r>
            <a:r>
              <a:rPr sz="8000" dirty="0"/>
              <a:t>YOU</a:t>
            </a:r>
            <a:endParaRPr sz="8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8" y="656844"/>
            <a:ext cx="6986015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575561"/>
            <a:ext cx="8714740" cy="478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4180" marR="636270" indent="-411480">
              <a:lnSpc>
                <a:spcPts val="2590"/>
              </a:lnSpc>
              <a:spcBef>
                <a:spcPts val="425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Book Antiqua"/>
                <a:cs typeface="Book Antiqua"/>
              </a:rPr>
              <a:t>Cystic swelling in </a:t>
            </a:r>
            <a:r>
              <a:rPr sz="2400" spc="-5" dirty="0">
                <a:latin typeface="Book Antiqua"/>
                <a:cs typeface="Book Antiqua"/>
              </a:rPr>
              <a:t>upper half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the anterior </a:t>
            </a:r>
            <a:r>
              <a:rPr sz="2400" dirty="0">
                <a:latin typeface="Book Antiqua"/>
                <a:cs typeface="Book Antiqua"/>
              </a:rPr>
              <a:t>aspect of </a:t>
            </a:r>
            <a:r>
              <a:rPr sz="2400" spc="-5" dirty="0">
                <a:latin typeface="Book Antiqua"/>
                <a:cs typeface="Book Antiqua"/>
              </a:rPr>
              <a:t>the  </a:t>
            </a:r>
            <a:r>
              <a:rPr sz="2400" dirty="0">
                <a:latin typeface="Book Antiqua"/>
                <a:cs typeface="Book Antiqua"/>
              </a:rPr>
              <a:t>auricle.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424180" marR="5080" indent="-411480">
              <a:lnSpc>
                <a:spcPts val="2590"/>
              </a:lnSpc>
              <a:tabLst>
                <a:tab pos="423545" algn="l"/>
                <a:tab pos="5396230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Formed within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degenerate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cartilage	</a:t>
            </a:r>
            <a:r>
              <a:rPr sz="2400" dirty="0">
                <a:latin typeface="Book Antiqua"/>
                <a:cs typeface="Book Antiqua"/>
              </a:rPr>
              <a:t>as a cystic space </a:t>
            </a:r>
            <a:r>
              <a:rPr sz="2400" spc="-5" dirty="0">
                <a:latin typeface="Book Antiqua"/>
                <a:cs typeface="Book Antiqua"/>
              </a:rPr>
              <a:t>that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has  no lining </a:t>
            </a:r>
            <a:r>
              <a:rPr sz="2400" dirty="0">
                <a:latin typeface="Book Antiqua"/>
                <a:cs typeface="Book Antiqua"/>
              </a:rPr>
              <a:t>but </a:t>
            </a:r>
            <a:r>
              <a:rPr sz="2400" spc="-5" dirty="0">
                <a:latin typeface="Book Antiqua"/>
                <a:cs typeface="Book Antiqua"/>
              </a:rPr>
              <a:t>contains </a:t>
            </a:r>
            <a:r>
              <a:rPr sz="2400" dirty="0">
                <a:latin typeface="Book Antiqua"/>
                <a:cs typeface="Book Antiqua"/>
              </a:rPr>
              <a:t>straw coloured</a:t>
            </a:r>
            <a:r>
              <a:rPr sz="2400" spc="5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fluid.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424180" marR="11430" indent="-411480">
              <a:lnSpc>
                <a:spcPts val="259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Oral Prednisolone </a:t>
            </a:r>
            <a:r>
              <a:rPr sz="2400" dirty="0">
                <a:latin typeface="Book Antiqua"/>
                <a:cs typeface="Book Antiqua"/>
              </a:rPr>
              <a:t>( 4 week </a:t>
            </a:r>
            <a:r>
              <a:rPr sz="2400" spc="-5" dirty="0">
                <a:latin typeface="Book Antiqua"/>
                <a:cs typeface="Book Antiqua"/>
              </a:rPr>
              <a:t>period </a:t>
            </a:r>
            <a:r>
              <a:rPr sz="2400" dirty="0">
                <a:latin typeface="Book Antiqua"/>
                <a:cs typeface="Book Antiqua"/>
              </a:rPr>
              <a:t>) – </a:t>
            </a:r>
            <a:r>
              <a:rPr sz="2400" spc="-5" dirty="0">
                <a:latin typeface="Book Antiqua"/>
                <a:cs typeface="Book Antiqua"/>
              </a:rPr>
              <a:t>fluid </a:t>
            </a:r>
            <a:r>
              <a:rPr sz="2400" dirty="0">
                <a:latin typeface="Book Antiqua"/>
                <a:cs typeface="Book Antiqua"/>
              </a:rPr>
              <a:t>was absorbed and  </a:t>
            </a:r>
            <a:r>
              <a:rPr sz="2400" spc="-5" dirty="0">
                <a:latin typeface="Book Antiqua"/>
                <a:cs typeface="Book Antiqua"/>
              </a:rPr>
              <a:t>the intra-cartilaginous fibrosis </a:t>
            </a:r>
            <a:r>
              <a:rPr sz="2400" dirty="0">
                <a:latin typeface="Book Antiqua"/>
                <a:cs typeface="Book Antiqua"/>
              </a:rPr>
              <a:t>and </a:t>
            </a:r>
            <a:r>
              <a:rPr sz="2400" spc="-5" dirty="0">
                <a:latin typeface="Book Antiqua"/>
                <a:cs typeface="Book Antiqua"/>
              </a:rPr>
              <a:t>granulation </a:t>
            </a:r>
            <a:r>
              <a:rPr sz="2400" dirty="0">
                <a:latin typeface="Book Antiqua"/>
                <a:cs typeface="Book Antiqua"/>
              </a:rPr>
              <a:t>was  </a:t>
            </a:r>
            <a:r>
              <a:rPr sz="2400" spc="-5" dirty="0">
                <a:latin typeface="Book Antiqua"/>
                <a:cs typeface="Book Antiqua"/>
              </a:rPr>
              <a:t>prevented.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424180" marR="349885" indent="-411480">
              <a:lnSpc>
                <a:spcPts val="2590"/>
              </a:lnSpc>
              <a:tabLst>
                <a:tab pos="423545" algn="l"/>
              </a:tabLst>
            </a:pPr>
            <a:r>
              <a:rPr sz="1550" spc="5" dirty="0">
                <a:latin typeface="Wingdings 2"/>
                <a:cs typeface="Wingdings 2"/>
              </a:rPr>
              <a:t></a:t>
            </a:r>
            <a:r>
              <a:rPr sz="1550" spc="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Book Antiqua"/>
                <a:cs typeface="Book Antiqua"/>
              </a:rPr>
              <a:t>Insertion </a:t>
            </a:r>
            <a:r>
              <a:rPr sz="2400" dirty="0">
                <a:latin typeface="Book Antiqua"/>
                <a:cs typeface="Book Antiqua"/>
              </a:rPr>
              <a:t>of </a:t>
            </a:r>
            <a:r>
              <a:rPr sz="2400" spc="-5" dirty="0">
                <a:latin typeface="Book Antiqua"/>
                <a:cs typeface="Book Antiqua"/>
              </a:rPr>
              <a:t>drainage tube into the pseudocyst thro </a:t>
            </a:r>
            <a:r>
              <a:rPr sz="2400" dirty="0">
                <a:latin typeface="Book Antiqua"/>
                <a:cs typeface="Book Antiqua"/>
              </a:rPr>
              <a:t>a </a:t>
            </a:r>
            <a:r>
              <a:rPr sz="2400" spc="-5" dirty="0">
                <a:latin typeface="Book Antiqua"/>
                <a:cs typeface="Book Antiqua"/>
              </a:rPr>
              <a:t>guide  needle </a:t>
            </a:r>
            <a:r>
              <a:rPr sz="2400" dirty="0">
                <a:latin typeface="Book Antiqua"/>
                <a:cs typeface="Book Antiqua"/>
              </a:rPr>
              <a:t>which was </a:t>
            </a:r>
            <a:r>
              <a:rPr sz="2400" spc="-5" dirty="0">
                <a:latin typeface="Book Antiqua"/>
                <a:cs typeface="Book Antiqua"/>
              </a:rPr>
              <a:t>left </a:t>
            </a:r>
            <a:r>
              <a:rPr sz="2400" dirty="0">
                <a:latin typeface="Book Antiqua"/>
                <a:cs typeface="Book Antiqua"/>
              </a:rPr>
              <a:t>in </a:t>
            </a:r>
            <a:r>
              <a:rPr sz="2400" spc="-5" dirty="0">
                <a:latin typeface="Book Antiqua"/>
                <a:cs typeface="Book Antiqua"/>
              </a:rPr>
              <a:t>place </a:t>
            </a:r>
            <a:r>
              <a:rPr sz="2400" dirty="0">
                <a:latin typeface="Book Antiqua"/>
                <a:cs typeface="Book Antiqua"/>
              </a:rPr>
              <a:t>for 5 days with </a:t>
            </a:r>
            <a:r>
              <a:rPr sz="2400" spc="-5" dirty="0">
                <a:latin typeface="Book Antiqua"/>
                <a:cs typeface="Book Antiqua"/>
              </a:rPr>
              <a:t>pressure  </a:t>
            </a:r>
            <a:r>
              <a:rPr sz="2400" dirty="0">
                <a:latin typeface="Book Antiqua"/>
                <a:cs typeface="Book Antiqua"/>
              </a:rPr>
              <a:t>dressing.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3579" y="656844"/>
            <a:ext cx="520903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609089"/>
            <a:ext cx="8613775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marR="232410" indent="-41148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Caused </a:t>
            </a:r>
            <a:r>
              <a:rPr sz="2600" spc="-5" dirty="0">
                <a:latin typeface="Book Antiqua"/>
                <a:cs typeface="Book Antiqua"/>
              </a:rPr>
              <a:t>by </a:t>
            </a:r>
            <a:r>
              <a:rPr sz="2600" dirty="0">
                <a:latin typeface="Book Antiqua"/>
                <a:cs typeface="Book Antiqua"/>
              </a:rPr>
              <a:t>an extravasation of </a:t>
            </a:r>
            <a:r>
              <a:rPr sz="2600" spc="-5" dirty="0">
                <a:latin typeface="Book Antiqua"/>
                <a:cs typeface="Book Antiqua"/>
              </a:rPr>
              <a:t>blood b/w the </a:t>
            </a:r>
            <a:r>
              <a:rPr sz="2600" dirty="0">
                <a:latin typeface="Book Antiqua"/>
                <a:cs typeface="Book Antiqua"/>
              </a:rPr>
              <a:t>cartilage  and </a:t>
            </a:r>
            <a:r>
              <a:rPr sz="2600" spc="-5" dirty="0">
                <a:latin typeface="Book Antiqua"/>
                <a:cs typeface="Book Antiqua"/>
              </a:rPr>
              <a:t>the perichondrium producing </a:t>
            </a:r>
            <a:r>
              <a:rPr sz="2600" dirty="0">
                <a:latin typeface="Book Antiqua"/>
                <a:cs typeface="Book Antiqua"/>
              </a:rPr>
              <a:t>a </a:t>
            </a:r>
            <a:r>
              <a:rPr sz="2600" spc="-5" dirty="0">
                <a:latin typeface="Book Antiqua"/>
                <a:cs typeface="Book Antiqua"/>
              </a:rPr>
              <a:t>soft </a:t>
            </a:r>
            <a:r>
              <a:rPr sz="2600" dirty="0">
                <a:latin typeface="Book Antiqua"/>
                <a:cs typeface="Book Antiqua"/>
              </a:rPr>
              <a:t>doughy  swelling of </a:t>
            </a:r>
            <a:r>
              <a:rPr sz="2600" spc="-5" dirty="0">
                <a:latin typeface="Book Antiqua"/>
                <a:cs typeface="Book Antiqua"/>
              </a:rPr>
              <a:t>the</a:t>
            </a:r>
            <a:r>
              <a:rPr sz="260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pinna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24180" marR="156210" indent="-411480">
              <a:lnSpc>
                <a:spcPct val="100000"/>
              </a:lnSpc>
              <a:tabLst>
                <a:tab pos="423545" algn="l"/>
              </a:tabLst>
            </a:pPr>
            <a:r>
              <a:rPr sz="1700" spc="-5" dirty="0">
                <a:latin typeface="Wingdings 2"/>
                <a:cs typeface="Wingdings 2"/>
              </a:rPr>
              <a:t></a:t>
            </a:r>
            <a:r>
              <a:rPr sz="1700" spc="-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If </a:t>
            </a:r>
            <a:r>
              <a:rPr sz="2600" spc="-5" dirty="0">
                <a:latin typeface="Book Antiqua"/>
                <a:cs typeface="Book Antiqua"/>
              </a:rPr>
              <a:t>untreated </a:t>
            </a:r>
            <a:r>
              <a:rPr sz="2600" dirty="0">
                <a:latin typeface="Book Antiqua"/>
                <a:cs typeface="Book Antiqua"/>
              </a:rPr>
              <a:t>, </a:t>
            </a:r>
            <a:r>
              <a:rPr sz="2600" spc="-5" dirty="0">
                <a:latin typeface="Book Antiqua"/>
                <a:cs typeface="Book Antiqua"/>
              </a:rPr>
              <a:t>blood clot becomes </a:t>
            </a:r>
            <a:r>
              <a:rPr sz="2600" dirty="0">
                <a:latin typeface="Book Antiqua"/>
                <a:cs typeface="Book Antiqua"/>
              </a:rPr>
              <a:t>organised and </a:t>
            </a:r>
            <a:r>
              <a:rPr sz="2600" spc="-5" dirty="0">
                <a:latin typeface="Book Antiqua"/>
                <a:cs typeface="Book Antiqua"/>
              </a:rPr>
              <a:t>the </a:t>
            </a:r>
            <a:r>
              <a:rPr sz="2600" dirty="0">
                <a:latin typeface="Book Antiqua"/>
                <a:cs typeface="Book Antiqua"/>
              </a:rPr>
              <a:t>ear  remains </a:t>
            </a:r>
            <a:r>
              <a:rPr sz="2600" spc="-5" dirty="0">
                <a:latin typeface="Book Antiqua"/>
                <a:cs typeface="Book Antiqua"/>
              </a:rPr>
              <a:t>permanently thickened </a:t>
            </a:r>
            <a:r>
              <a:rPr sz="2600" dirty="0">
                <a:latin typeface="Book Antiqua"/>
                <a:cs typeface="Book Antiqua"/>
              </a:rPr>
              <a:t>– </a:t>
            </a:r>
            <a:r>
              <a:rPr sz="2600" dirty="0">
                <a:solidFill>
                  <a:srgbClr val="FF0000"/>
                </a:solidFill>
                <a:latin typeface="Book Antiqua"/>
                <a:cs typeface="Book Antiqua"/>
              </a:rPr>
              <a:t>Cauliflower</a:t>
            </a:r>
            <a:r>
              <a:rPr sz="26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FF0000"/>
                </a:solidFill>
                <a:latin typeface="Book Antiqua"/>
                <a:cs typeface="Book Antiqua"/>
              </a:rPr>
              <a:t>Ear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  <a:tab pos="215455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Book Antiqua"/>
                <a:cs typeface="Book Antiqua"/>
              </a:rPr>
              <a:t>Aspiration	with wide </a:t>
            </a:r>
            <a:r>
              <a:rPr sz="2600" spc="-5" dirty="0">
                <a:latin typeface="Book Antiqua"/>
                <a:cs typeface="Book Antiqua"/>
              </a:rPr>
              <a:t>bore needle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700" spc="-10" dirty="0">
                <a:latin typeface="Wingdings 2"/>
                <a:cs typeface="Wingdings 2"/>
              </a:rPr>
              <a:t></a:t>
            </a:r>
            <a:r>
              <a:rPr sz="1700" spc="-1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Book Antiqua"/>
                <a:cs typeface="Book Antiqua"/>
              </a:rPr>
              <a:t>Incision </a:t>
            </a:r>
            <a:r>
              <a:rPr sz="2600" dirty="0">
                <a:latin typeface="Book Antiqua"/>
                <a:cs typeface="Book Antiqua"/>
              </a:rPr>
              <a:t>(along </a:t>
            </a:r>
            <a:r>
              <a:rPr sz="2600" spc="-5" dirty="0">
                <a:latin typeface="Book Antiqua"/>
                <a:cs typeface="Book Antiqua"/>
              </a:rPr>
              <a:t>the </a:t>
            </a:r>
            <a:r>
              <a:rPr sz="2600" dirty="0">
                <a:latin typeface="Book Antiqua"/>
                <a:cs typeface="Book Antiqua"/>
              </a:rPr>
              <a:t>margin of </a:t>
            </a:r>
            <a:r>
              <a:rPr sz="2600" spc="-5" dirty="0">
                <a:latin typeface="Book Antiqua"/>
                <a:cs typeface="Book Antiqua"/>
              </a:rPr>
              <a:t>helix) </a:t>
            </a:r>
            <a:r>
              <a:rPr sz="2600" dirty="0">
                <a:latin typeface="Book Antiqua"/>
                <a:cs typeface="Book Antiqua"/>
              </a:rPr>
              <a:t>&amp; Evacuation of</a:t>
            </a:r>
            <a:r>
              <a:rPr sz="2600" spc="-5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clot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8415" y="483108"/>
            <a:ext cx="2499360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252219"/>
            <a:ext cx="8786495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Infection of superficial </a:t>
            </a:r>
            <a:r>
              <a:rPr sz="2800" dirty="0">
                <a:latin typeface="Book Antiqua"/>
                <a:cs typeface="Book Antiqua"/>
              </a:rPr>
              <a:t>layer </a:t>
            </a:r>
            <a:r>
              <a:rPr sz="2800" spc="-5" dirty="0">
                <a:latin typeface="Book Antiqua"/>
                <a:cs typeface="Book Antiqua"/>
              </a:rPr>
              <a:t>of skin by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staphylococci.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Involve the whole auricle doesnot extend the </a:t>
            </a:r>
            <a:r>
              <a:rPr sz="2800" spc="-10" dirty="0">
                <a:latin typeface="Book Antiqua"/>
                <a:cs typeface="Book Antiqua"/>
              </a:rPr>
              <a:t>EAC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424180" marR="173355" indent="-411480">
              <a:lnSpc>
                <a:spcPts val="302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Reddish – </a:t>
            </a:r>
            <a:r>
              <a:rPr sz="2800" spc="-10" dirty="0">
                <a:latin typeface="Book Antiqua"/>
                <a:cs typeface="Book Antiqua"/>
              </a:rPr>
              <a:t>purple </a:t>
            </a:r>
            <a:r>
              <a:rPr sz="2800" spc="-5" dirty="0">
                <a:latin typeface="Book Antiqua"/>
                <a:cs typeface="Book Antiqua"/>
              </a:rPr>
              <a:t>vesicles filled with serum – later  bursts to exude - dries to form semi-adherent amber  crusts.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Bathing with warm sterile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saline.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latin typeface="Wingdings 2"/>
                <a:cs typeface="Wingdings 2"/>
              </a:rPr>
              <a:t>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Topical Antibiotic Ointment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3165</Words>
  <Application>Microsoft Office PowerPoint</Application>
  <PresentationFormat>On-screen Show (4:3)</PresentationFormat>
  <Paragraphs>471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Book Antiqua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 Congenital Abnormalities of Auricle :</vt:lpstr>
      <vt:lpstr> Pre – Auricular Sinus :</vt:lpstr>
      <vt:lpstr> Collaural Fistula</vt:lpstr>
      <vt:lpstr> Cicatrical Stenosis &amp; Acquired Atresia of EAC</vt:lpstr>
      <vt:lpstr>PowerPoint Presentation</vt:lpstr>
      <vt:lpstr>PowerPoint Presentation</vt:lpstr>
      <vt:lpstr>PowerPoint Presentation</vt:lpstr>
      <vt:lpstr>PowerPoint Presentation</vt:lpstr>
      <vt:lpstr> Infection or inflammation of perichondrium /  cartilage of Auricle &amp; EAC</vt:lpstr>
      <vt:lpstr> Result of trauma to auricle</vt:lpstr>
      <vt:lpstr>SIGNS &amp; SYMPTOMS</vt:lpstr>
      <vt:lpstr> TREATMENT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 Gen. cond of skin of the EAC that is charac. by  General edema &amp; Erythema assoc. with itchy  discomfort and usually a ear discharge.</vt:lpstr>
      <vt:lpstr>PowerPoint Presentation</vt:lpstr>
      <vt:lpstr> Progressive infection</vt:lpstr>
      <vt:lpstr> Severe pain, worse with  ear movement</vt:lpstr>
      <vt:lpstr> Most common pathogens: P. aeruginosa and S. aureus</vt:lpstr>
      <vt:lpstr>PowerPoint Presentation</vt:lpstr>
      <vt:lpstr> Similar to that of AOE</vt:lpstr>
      <vt:lpstr>PowerPoint Presentation</vt:lpstr>
      <vt:lpstr> Myringitis Externa Granulosa :</vt:lpstr>
      <vt:lpstr> PATHOLOGY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</vt:lpstr>
      <vt:lpstr>CLINICAL FEATURES :</vt:lpstr>
      <vt:lpstr>PowerPoint Presentation</vt:lpstr>
      <vt:lpstr>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 Keratotic mass of desquamating squamous epithelium in  bony portion of EAC</vt:lpstr>
      <vt:lpstr> Tm – intact</vt:lpstr>
      <vt:lpstr>PowerPoint Presentation</vt:lpstr>
      <vt:lpstr> Wet phenotype</vt:lpstr>
      <vt:lpstr> Treatment</vt:lpstr>
      <vt:lpstr>PowerPoint Presentation</vt:lpstr>
      <vt:lpstr> Buttton batteries – may spontaneously leak  alkaline electrolyte solution on exposure to  moisture – liquefication necrosis – removed in  urgency</vt:lpstr>
      <vt:lpstr> Lipoma – post-auricular sulcus</vt:lpstr>
      <vt:lpstr> Adenoma</vt:lpstr>
      <vt:lpstr>PowerPoint Presentation</vt:lpstr>
      <vt:lpstr>PowerPoint Presentation</vt:lpstr>
      <vt:lpstr> Nodular pigmented leision which tends to enlarge  rapidly and eventually to ulcerate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Arpitha</dc:creator>
  <cp:lastModifiedBy>Arpitha</cp:lastModifiedBy>
  <cp:revision>1</cp:revision>
  <dcterms:created xsi:type="dcterms:W3CDTF">2020-01-05T13:57:16Z</dcterms:created>
  <dcterms:modified xsi:type="dcterms:W3CDTF">2020-01-05T14:00:53Z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