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88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9482" y="352170"/>
            <a:ext cx="7165035" cy="3379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E5796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E5796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E5796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4964" y="-62661"/>
            <a:ext cx="5894070" cy="1585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2E5796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047953"/>
            <a:ext cx="4992370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2B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3.png"/><Relationship Id="rId7" Type="http://schemas.openxmlformats.org/officeDocument/2006/relationships/image" Target="../media/image61.png"/><Relationship Id="rId12" Type="http://schemas.openxmlformats.org/officeDocument/2006/relationships/image" Target="../media/image66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jpe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90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9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jpe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54.png"/><Relationship Id="rId7" Type="http://schemas.openxmlformats.org/officeDocument/2006/relationships/image" Target="../media/image12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55.png"/><Relationship Id="rId9" Type="http://schemas.openxmlformats.org/officeDocument/2006/relationships/image" Target="../media/image12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png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0" y="6858000"/>
                </a:moveTo>
                <a:lnTo>
                  <a:pt x="1600200" y="68580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8072" y="0"/>
            <a:ext cx="1600200" cy="6858000"/>
          </a:xfrm>
          <a:custGeom>
            <a:avLst/>
            <a:gdLst/>
            <a:ahLst/>
            <a:cxnLst/>
            <a:rect l="l" t="t" r="r" b="b"/>
            <a:pathLst>
              <a:path w="1600200" h="6858000">
                <a:moveTo>
                  <a:pt x="0" y="6858000"/>
                </a:moveTo>
                <a:lnTo>
                  <a:pt x="1600200" y="6858000"/>
                </a:lnTo>
                <a:lnTo>
                  <a:pt x="1600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672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272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6249923"/>
            <a:ext cx="1600200" cy="608330"/>
          </a:xfrm>
          <a:custGeom>
            <a:avLst/>
            <a:gdLst/>
            <a:ahLst/>
            <a:cxnLst/>
            <a:rect l="l" t="t" r="r" b="b"/>
            <a:pathLst>
              <a:path w="1600200" h="608329">
                <a:moveTo>
                  <a:pt x="0" y="608075"/>
                </a:moveTo>
                <a:lnTo>
                  <a:pt x="1600200" y="608075"/>
                </a:lnTo>
                <a:lnTo>
                  <a:pt x="1600200" y="0"/>
                </a:lnTo>
                <a:lnTo>
                  <a:pt x="0" y="0"/>
                </a:lnTo>
                <a:lnTo>
                  <a:pt x="0" y="608075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868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0" y="0"/>
            <a:ext cx="2819400" cy="6858000"/>
          </a:xfrm>
          <a:custGeom>
            <a:avLst/>
            <a:gdLst/>
            <a:ahLst/>
            <a:cxnLst/>
            <a:rect l="l" t="t" r="r" b="b"/>
            <a:pathLst>
              <a:path w="2819400" h="6858000">
                <a:moveTo>
                  <a:pt x="0" y="6858000"/>
                </a:moveTo>
                <a:lnTo>
                  <a:pt x="2819400" y="6858000"/>
                </a:lnTo>
                <a:lnTo>
                  <a:pt x="2819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6858000"/>
                </a:moveTo>
                <a:lnTo>
                  <a:pt x="457200" y="6858000"/>
                </a:lnTo>
                <a:lnTo>
                  <a:pt x="457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42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6349" y="210058"/>
            <a:ext cx="9156699" cy="6654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1332" y="0"/>
            <a:ext cx="3679190" cy="6250305"/>
          </a:xfrm>
          <a:custGeom>
            <a:avLst/>
            <a:gdLst/>
            <a:ahLst/>
            <a:cxnLst/>
            <a:rect l="l" t="t" r="r" b="b"/>
            <a:pathLst>
              <a:path w="3679190" h="6250305">
                <a:moveTo>
                  <a:pt x="0" y="6249924"/>
                </a:moveTo>
                <a:lnTo>
                  <a:pt x="3678936" y="6249924"/>
                </a:lnTo>
                <a:lnTo>
                  <a:pt x="3678936" y="0"/>
                </a:lnTo>
                <a:lnTo>
                  <a:pt x="0" y="0"/>
                </a:lnTo>
                <a:lnTo>
                  <a:pt x="0" y="624992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1332" y="0"/>
            <a:ext cx="3679190" cy="6250305"/>
          </a:xfrm>
          <a:custGeom>
            <a:avLst/>
            <a:gdLst/>
            <a:ahLst/>
            <a:cxnLst/>
            <a:rect l="l" t="t" r="r" b="b"/>
            <a:pathLst>
              <a:path w="3679190" h="6250305">
                <a:moveTo>
                  <a:pt x="0" y="6249924"/>
                </a:moveTo>
                <a:lnTo>
                  <a:pt x="3678936" y="6249924"/>
                </a:lnTo>
                <a:lnTo>
                  <a:pt x="3678936" y="0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1332" y="0"/>
            <a:ext cx="0" cy="6250305"/>
          </a:xfrm>
          <a:custGeom>
            <a:avLst/>
            <a:gdLst/>
            <a:ahLst/>
            <a:cxnLst/>
            <a:rect l="l" t="t" r="r" b="b"/>
            <a:pathLst>
              <a:path h="6250305">
                <a:moveTo>
                  <a:pt x="0" y="0"/>
                </a:moveTo>
                <a:lnTo>
                  <a:pt x="0" y="6249924"/>
                </a:lnTo>
              </a:path>
            </a:pathLst>
          </a:custGeom>
          <a:ln w="15240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9723" y="0"/>
            <a:ext cx="3505200" cy="2292350"/>
          </a:xfrm>
          <a:custGeom>
            <a:avLst/>
            <a:gdLst/>
            <a:ahLst/>
            <a:cxnLst/>
            <a:rect l="l" t="t" r="r" b="b"/>
            <a:pathLst>
              <a:path w="3505200" h="2292350">
                <a:moveTo>
                  <a:pt x="0" y="2292096"/>
                </a:moveTo>
                <a:lnTo>
                  <a:pt x="3505200" y="2292096"/>
                </a:lnTo>
                <a:lnTo>
                  <a:pt x="3505200" y="0"/>
                </a:lnTo>
                <a:lnTo>
                  <a:pt x="0" y="0"/>
                </a:lnTo>
                <a:lnTo>
                  <a:pt x="0" y="2292096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51247" y="6129528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82295">
            <a:solidFill>
              <a:srgbClr val="93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51375" y="2359279"/>
            <a:ext cx="304101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40" dirty="0">
                <a:solidFill>
                  <a:srgbClr val="93C500"/>
                </a:solidFill>
                <a:latin typeface="Arial"/>
                <a:cs typeface="Arial"/>
              </a:rPr>
              <a:t>FACIAL  </a:t>
            </a:r>
            <a:r>
              <a:rPr sz="4000" b="1" spc="-20" dirty="0">
                <a:solidFill>
                  <a:srgbClr val="93C500"/>
                </a:solidFill>
                <a:latin typeface="Arial"/>
                <a:cs typeface="Arial"/>
              </a:rPr>
              <a:t>NERVE </a:t>
            </a:r>
            <a:r>
              <a:rPr sz="4000" b="1" spc="-10" dirty="0">
                <a:solidFill>
                  <a:srgbClr val="93C500"/>
                </a:solidFill>
                <a:latin typeface="Arial"/>
                <a:cs typeface="Arial"/>
              </a:rPr>
              <a:t>AND  </a:t>
            </a:r>
            <a:r>
              <a:rPr sz="4000" b="1" spc="-5" dirty="0">
                <a:solidFill>
                  <a:srgbClr val="93C500"/>
                </a:solidFill>
                <a:latin typeface="Arial"/>
                <a:cs typeface="Arial"/>
              </a:rPr>
              <a:t>ITS  DISOR</a:t>
            </a:r>
            <a:r>
              <a:rPr sz="4000" b="1" spc="-20" dirty="0">
                <a:solidFill>
                  <a:srgbClr val="93C500"/>
                </a:solidFill>
                <a:latin typeface="Arial"/>
                <a:cs typeface="Arial"/>
              </a:rPr>
              <a:t>D</a:t>
            </a:r>
            <a:r>
              <a:rPr sz="4000" b="1" spc="-5" dirty="0">
                <a:solidFill>
                  <a:srgbClr val="93C500"/>
                </a:solidFill>
                <a:latin typeface="Arial"/>
                <a:cs typeface="Arial"/>
              </a:rPr>
              <a:t>ERS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8267" y="5202428"/>
            <a:ext cx="5142230" cy="314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5310">
              <a:lnSpc>
                <a:spcPct val="12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72311" y="765048"/>
            <a:ext cx="3095243" cy="4341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188976"/>
            <a:ext cx="7703820" cy="6385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2" y="912874"/>
                </a:lnTo>
                <a:lnTo>
                  <a:pt x="4898144" y="912874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155" y="5939028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0" y="918970"/>
                </a:lnTo>
                <a:lnTo>
                  <a:pt x="3653984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056" y="102488"/>
            <a:ext cx="5937250" cy="7645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50"/>
              </a:spcBef>
            </a:pPr>
            <a:r>
              <a:rPr sz="2600" b="1" dirty="0">
                <a:solidFill>
                  <a:srgbClr val="000000"/>
                </a:solidFill>
                <a:latin typeface="Lucida Sans Unicode"/>
                <a:cs typeface="Lucida Sans Unicode"/>
              </a:rPr>
              <a:t>Rainer </a:t>
            </a:r>
            <a:r>
              <a:rPr sz="2600" b="1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schmelzein </a:t>
            </a:r>
            <a:r>
              <a:rPr sz="2600" b="1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et a</a:t>
            </a:r>
            <a:r>
              <a:rPr sz="2200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l </a:t>
            </a:r>
            <a:r>
              <a:rPr sz="2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(1999)based</a:t>
            </a:r>
            <a:r>
              <a:rPr sz="2200" spc="-13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on  </a:t>
            </a:r>
            <a:r>
              <a:rPr sz="2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causes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056" y="863209"/>
            <a:ext cx="6868159" cy="49726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415"/>
              </a:spcBef>
              <a:buSzPct val="95454"/>
              <a:buFont typeface="Lucida Sans Unicode"/>
              <a:buAutoNum type="arabicPeriod"/>
              <a:tabLst>
                <a:tab pos="247015" algn="l"/>
              </a:tabLst>
            </a:pPr>
            <a:r>
              <a:rPr sz="2200" spc="-5" dirty="0">
                <a:latin typeface="MS PGothic"/>
                <a:cs typeface="MS PGothic"/>
              </a:rPr>
              <a:t>Congenital</a:t>
            </a:r>
            <a:endParaRPr sz="2200">
              <a:latin typeface="MS PGothic"/>
              <a:cs typeface="MS PGothic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Lucida Sans Unicode"/>
                <a:cs typeface="Lucida Sans Unicode"/>
              </a:rPr>
              <a:t>Rare- </a:t>
            </a:r>
            <a:r>
              <a:rPr sz="2200" spc="-10" dirty="0">
                <a:latin typeface="Lucida Sans Unicode"/>
                <a:cs typeface="Lucida Sans Unicode"/>
              </a:rPr>
              <a:t>congenital </a:t>
            </a:r>
            <a:r>
              <a:rPr sz="2200" spc="-5" dirty="0">
                <a:latin typeface="Lucida Sans Unicode"/>
                <a:cs typeface="Lucida Sans Unicode"/>
              </a:rPr>
              <a:t>aplasia- moebius</a:t>
            </a:r>
            <a:r>
              <a:rPr sz="2200" spc="7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syndrome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Lucida Sans Unicode"/>
                <a:cs typeface="Lucida Sans Unicode"/>
              </a:rPr>
              <a:t>Myotonic</a:t>
            </a:r>
            <a:r>
              <a:rPr sz="2200" spc="2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dystrophy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Lucida Sans Unicode"/>
                <a:cs typeface="Lucida Sans Unicode"/>
              </a:rPr>
              <a:t>Melkersson-rosenthal</a:t>
            </a:r>
            <a:r>
              <a:rPr sz="2200" spc="4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syndrome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Lucida Sans Unicode"/>
                <a:cs typeface="Lucida Sans Unicode"/>
              </a:rPr>
              <a:t>Congenital </a:t>
            </a:r>
            <a:r>
              <a:rPr sz="2200" spc="-10" dirty="0">
                <a:latin typeface="Lucida Sans Unicode"/>
                <a:cs typeface="Lucida Sans Unicode"/>
              </a:rPr>
              <a:t>cholesteatoma/facial</a:t>
            </a:r>
            <a:r>
              <a:rPr sz="2200" spc="5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palsy</a:t>
            </a:r>
            <a:endParaRPr sz="2200">
              <a:latin typeface="Lucida Sans Unicode"/>
              <a:cs typeface="Lucida Sans Unicode"/>
            </a:endParaRPr>
          </a:p>
          <a:p>
            <a:pPr marL="208915" indent="-196850">
              <a:lnSpc>
                <a:spcPct val="100000"/>
              </a:lnSpc>
              <a:spcBef>
                <a:spcPts val="785"/>
              </a:spcBef>
              <a:buSzPct val="95454"/>
              <a:buAutoNum type="arabicPeriod" startAt="2"/>
              <a:tabLst>
                <a:tab pos="209550" algn="l"/>
              </a:tabLst>
            </a:pPr>
            <a:r>
              <a:rPr sz="2200" spc="-5" dirty="0">
                <a:latin typeface="MS PGothic"/>
                <a:cs typeface="MS PGothic"/>
              </a:rPr>
              <a:t>Neurologic:</a:t>
            </a:r>
            <a:endParaRPr sz="2200">
              <a:latin typeface="MS PGothic"/>
              <a:cs typeface="MS PGothic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Lucida Sans Unicode"/>
                <a:cs typeface="Lucida Sans Unicode"/>
              </a:rPr>
              <a:t>Myasthenia</a:t>
            </a:r>
            <a:r>
              <a:rPr sz="2200" spc="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gravis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Lucida Sans Unicode"/>
                <a:cs typeface="Lucida Sans Unicode"/>
              </a:rPr>
              <a:t>Multiple</a:t>
            </a:r>
            <a:r>
              <a:rPr sz="2200" spc="10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sclerosis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Lucida Sans Unicode"/>
                <a:cs typeface="Lucida Sans Unicode"/>
              </a:rPr>
              <a:t>Gullain barre</a:t>
            </a:r>
            <a:r>
              <a:rPr sz="2200" spc="5" dirty="0">
                <a:latin typeface="Lucida Sans Unicode"/>
                <a:cs typeface="Lucida Sans Unicode"/>
              </a:rPr>
              <a:t> </a:t>
            </a:r>
            <a:r>
              <a:rPr sz="2200" spc="-5" dirty="0">
                <a:latin typeface="Lucida Sans Unicode"/>
                <a:cs typeface="Lucida Sans Unicode"/>
              </a:rPr>
              <a:t>syndrome</a:t>
            </a:r>
            <a:endParaRPr sz="2200">
              <a:latin typeface="Lucida Sans Unicode"/>
              <a:cs typeface="Lucida Sans Unicode"/>
            </a:endParaRPr>
          </a:p>
          <a:p>
            <a:pPr marL="330835" indent="-318770">
              <a:lnSpc>
                <a:spcPct val="100000"/>
              </a:lnSpc>
              <a:spcBef>
                <a:spcPts val="495"/>
              </a:spcBef>
              <a:buFont typeface="Lucida Sans Unicode"/>
              <a:buAutoNum type="arabicPeriod" startAt="3"/>
              <a:tabLst>
                <a:tab pos="331470" algn="l"/>
              </a:tabLst>
            </a:pPr>
            <a:r>
              <a:rPr sz="2200" spc="-5" dirty="0">
                <a:latin typeface="MS PGothic"/>
                <a:cs typeface="MS PGothic"/>
              </a:rPr>
              <a:t>Neoplastic</a:t>
            </a:r>
            <a:endParaRPr sz="2200">
              <a:latin typeface="MS PGothic"/>
              <a:cs typeface="MS PGothic"/>
            </a:endParaRPr>
          </a:p>
          <a:p>
            <a:pPr marL="268605" marR="5080" indent="-256540">
              <a:lnSpc>
                <a:spcPct val="100000"/>
              </a:lnSpc>
              <a:spcBef>
                <a:spcPts val="310"/>
              </a:spcBef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Lucida Sans Unicode"/>
                <a:cs typeface="Lucida Sans Unicode"/>
              </a:rPr>
              <a:t>Tumors-schwannoma,neuro fibroma,neurogenic  sarcoma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5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5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Lucida Sans Unicode"/>
                <a:cs typeface="Lucida Sans Unicode"/>
              </a:rPr>
              <a:t>Glomus </a:t>
            </a:r>
            <a:r>
              <a:rPr sz="2200" spc="-10" dirty="0">
                <a:latin typeface="Lucida Sans Unicode"/>
                <a:cs typeface="Lucida Sans Unicode"/>
              </a:rPr>
              <a:t>tumor,,parotid tumors,temporal</a:t>
            </a:r>
            <a:r>
              <a:rPr sz="2200" spc="13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tumors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72555" y="2781300"/>
            <a:ext cx="3171443" cy="1871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04888" y="4628386"/>
            <a:ext cx="2039111" cy="2229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04659" y="347472"/>
            <a:ext cx="2272283" cy="2272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2" y="912874"/>
                </a:lnTo>
                <a:lnTo>
                  <a:pt x="4898144" y="912874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155" y="5939028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0" y="918970"/>
                </a:lnTo>
                <a:lnTo>
                  <a:pt x="3653984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3837" y="144650"/>
            <a:ext cx="1701800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4.</a:t>
            </a:r>
            <a:r>
              <a:rPr sz="2700" spc="-6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850" i="1" spc="-65" dirty="0">
                <a:solidFill>
                  <a:srgbClr val="000000"/>
                </a:solidFill>
                <a:latin typeface="MS PGothic"/>
                <a:cs typeface="MS PGothic"/>
              </a:rPr>
              <a:t>Infection</a:t>
            </a:r>
            <a:endParaRPr sz="2850">
              <a:latin typeface="MS PGothic"/>
              <a:cs typeface="MS P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837" y="570103"/>
            <a:ext cx="5538470" cy="560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Lucida Sans Unicode"/>
                <a:cs typeface="Lucida Sans Unicode"/>
              </a:rPr>
              <a:t>Otitis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media,mastoditis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Bacterial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cause(diphtheria,TB)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920"/>
              </a:lnSpc>
              <a:spcBef>
                <a:spcPts val="439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Lucida Sans Unicode"/>
                <a:cs typeface="Lucida Sans Unicode"/>
              </a:rPr>
              <a:t>Viral </a:t>
            </a:r>
            <a:r>
              <a:rPr sz="2700" spc="-5" dirty="0">
                <a:latin typeface="Lucida Sans Unicode"/>
                <a:cs typeface="Lucida Sans Unicode"/>
              </a:rPr>
              <a:t>causes(herpes</a:t>
            </a:r>
            <a:r>
              <a:rPr sz="2700" spc="-13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zoster,lyme  disease, </a:t>
            </a:r>
            <a:r>
              <a:rPr sz="2700" dirty="0">
                <a:latin typeface="Lucida Sans Unicode"/>
                <a:cs typeface="Lucida Sans Unicode"/>
              </a:rPr>
              <a:t>mumps,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IMN)</a:t>
            </a:r>
            <a:endParaRPr sz="2700">
              <a:latin typeface="Lucida Sans Unicode"/>
              <a:cs typeface="Lucida Sans Unicode"/>
            </a:endParaRPr>
          </a:p>
          <a:p>
            <a:pPr marL="12700" marR="250190">
              <a:lnSpc>
                <a:spcPts val="2800"/>
              </a:lnSpc>
              <a:spcBef>
                <a:spcPts val="615"/>
              </a:spcBef>
              <a:buFont typeface="Lucida Sans Unicode"/>
              <a:buAutoNum type="arabicPeriod" startAt="5"/>
              <a:tabLst>
                <a:tab pos="446405" algn="l"/>
              </a:tabLst>
            </a:pPr>
            <a:r>
              <a:rPr sz="2700" spc="-5" dirty="0">
                <a:latin typeface="MS PGothic"/>
                <a:cs typeface="MS PGothic"/>
              </a:rPr>
              <a:t>Other </a:t>
            </a:r>
            <a:r>
              <a:rPr sz="2700" dirty="0">
                <a:latin typeface="MS PGothic"/>
                <a:cs typeface="MS PGothic"/>
              </a:rPr>
              <a:t>causes- </a:t>
            </a:r>
            <a:r>
              <a:rPr sz="2700" spc="-5" dirty="0">
                <a:latin typeface="Lucida Sans Unicode"/>
                <a:cs typeface="Lucida Sans Unicode"/>
              </a:rPr>
              <a:t>Toxic,  metabolic(DM),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idiopathic(bells)</a:t>
            </a:r>
            <a:endParaRPr sz="2700">
              <a:latin typeface="Lucida Sans Unicode"/>
              <a:cs typeface="Lucida Sans Unicode"/>
            </a:endParaRPr>
          </a:p>
          <a:p>
            <a:pPr marL="12700" marR="606425">
              <a:lnSpc>
                <a:spcPts val="2920"/>
              </a:lnSpc>
              <a:spcBef>
                <a:spcPts val="415"/>
              </a:spcBef>
              <a:buAutoNum type="arabicPeriod" startAt="5"/>
              <a:tabLst>
                <a:tab pos="446405" algn="l"/>
              </a:tabLst>
            </a:pPr>
            <a:r>
              <a:rPr sz="2700" spc="-5" dirty="0">
                <a:latin typeface="Lucida Sans Unicode"/>
                <a:cs typeface="Lucida Sans Unicode"/>
              </a:rPr>
              <a:t>Iatrogenic- parotidectomy,  rhytidectomy,lat. </a:t>
            </a:r>
            <a:r>
              <a:rPr sz="2700" dirty="0">
                <a:latin typeface="Lucida Sans Unicode"/>
                <a:cs typeface="Lucida Sans Unicode"/>
              </a:rPr>
              <a:t>skull </a:t>
            </a:r>
            <a:r>
              <a:rPr sz="2700" spc="-5" dirty="0">
                <a:latin typeface="Lucida Sans Unicode"/>
                <a:cs typeface="Lucida Sans Unicode"/>
              </a:rPr>
              <a:t>base  </a:t>
            </a:r>
            <a:r>
              <a:rPr sz="2700" dirty="0">
                <a:latin typeface="Lucida Sans Unicode"/>
                <a:cs typeface="Lucida Sans Unicode"/>
              </a:rPr>
              <a:t>surgery</a:t>
            </a:r>
            <a:endParaRPr sz="2700">
              <a:latin typeface="Lucida Sans Unicode"/>
              <a:cs typeface="Lucida Sans Unicode"/>
            </a:endParaRPr>
          </a:p>
          <a:p>
            <a:pPr marL="445770" indent="-433705">
              <a:lnSpc>
                <a:spcPts val="3220"/>
              </a:lnSpc>
              <a:spcBef>
                <a:spcPts val="140"/>
              </a:spcBef>
              <a:buFont typeface="Lucida Sans Unicode"/>
              <a:buAutoNum type="arabicPeriod" startAt="5"/>
              <a:tabLst>
                <a:tab pos="446405" algn="l"/>
              </a:tabLst>
            </a:pPr>
            <a:r>
              <a:rPr sz="2700" spc="-5" dirty="0">
                <a:latin typeface="MS PGothic"/>
                <a:cs typeface="MS PGothic"/>
              </a:rPr>
              <a:t>Traumatic</a:t>
            </a:r>
            <a:endParaRPr sz="2700">
              <a:latin typeface="MS PGothic"/>
              <a:cs typeface="MS PGothic"/>
            </a:endParaRPr>
          </a:p>
          <a:p>
            <a:pPr marL="12700" marR="194310" indent="539750">
              <a:lnSpc>
                <a:spcPts val="2920"/>
              </a:lnSpc>
              <a:spcBef>
                <a:spcPts val="345"/>
              </a:spcBef>
            </a:pPr>
            <a:r>
              <a:rPr sz="2700" spc="-5" dirty="0">
                <a:latin typeface="Lucida Sans Unicode"/>
                <a:cs typeface="Lucida Sans Unicode"/>
              </a:rPr>
              <a:t>temporal bone </a:t>
            </a:r>
            <a:r>
              <a:rPr sz="2700" spc="-10" dirty="0">
                <a:latin typeface="Lucida Sans Unicode"/>
                <a:cs typeface="Lucida Sans Unicode"/>
              </a:rPr>
              <a:t>#,penetrating  </a:t>
            </a:r>
            <a:r>
              <a:rPr sz="2700" spc="-5" dirty="0">
                <a:latin typeface="Lucida Sans Unicode"/>
                <a:cs typeface="Lucida Sans Unicode"/>
              </a:rPr>
              <a:t>trauma(gunshot)</a:t>
            </a:r>
            <a:endParaRPr sz="2700">
              <a:latin typeface="Lucida Sans Unicode"/>
              <a:cs typeface="Lucida Sans Unicode"/>
            </a:endParaRPr>
          </a:p>
          <a:p>
            <a:pPr marL="12700" marR="448309">
              <a:lnSpc>
                <a:spcPts val="2920"/>
              </a:lnSpc>
              <a:spcBef>
                <a:spcPts val="390"/>
              </a:spcBef>
            </a:pPr>
            <a:r>
              <a:rPr sz="2700" spc="-5" dirty="0">
                <a:latin typeface="Lucida Sans Unicode"/>
                <a:cs typeface="Lucida Sans Unicode"/>
              </a:rPr>
              <a:t>Facial </a:t>
            </a:r>
            <a:r>
              <a:rPr sz="2700" spc="-10" dirty="0">
                <a:latin typeface="Lucida Sans Unicode"/>
                <a:cs typeface="Lucida Sans Unicode"/>
              </a:rPr>
              <a:t>lacerations,high </a:t>
            </a:r>
            <a:r>
              <a:rPr sz="2700" spc="-5" dirty="0">
                <a:latin typeface="Lucida Sans Unicode"/>
                <a:cs typeface="Lucida Sans Unicode"/>
              </a:rPr>
              <a:t>altitude  palsy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28588" y="68363"/>
            <a:ext cx="1871471" cy="2520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1635" y="2589276"/>
            <a:ext cx="2737104" cy="2051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7400" y="4860034"/>
            <a:ext cx="2449068" cy="1997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86334" y="793749"/>
            <a:ext cx="3660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Systemic</a:t>
            </a:r>
            <a:r>
              <a:rPr sz="4000" spc="-5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causes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0219" y="1972182"/>
            <a:ext cx="4130675" cy="3185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05"/>
              </a:spcBef>
              <a:tabLst>
                <a:tab pos="259079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Diabetes</a:t>
            </a:r>
            <a:r>
              <a:rPr sz="26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Mellitus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3110"/>
              </a:lnSpc>
              <a:tabLst>
                <a:tab pos="259079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Hypothyroidism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3110"/>
              </a:lnSpc>
              <a:tabLst>
                <a:tab pos="259079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Uremia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3110"/>
              </a:lnSpc>
              <a:tabLst>
                <a:tab pos="259079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Polyarteritis</a:t>
            </a:r>
            <a:r>
              <a:rPr sz="26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Nodosa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3110"/>
              </a:lnSpc>
              <a:tabLst>
                <a:tab pos="259079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Wegener</a:t>
            </a:r>
            <a:r>
              <a:rPr sz="2600" dirty="0">
                <a:solidFill>
                  <a:srgbClr val="438085"/>
                </a:solidFill>
                <a:latin typeface="Arial"/>
                <a:cs typeface="Arial"/>
              </a:rPr>
              <a:t>’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s</a:t>
            </a:r>
            <a:r>
              <a:rPr sz="2600" spc="-6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granulomatosis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3110"/>
              </a:lnSpc>
              <a:tabLst>
                <a:tab pos="259079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Sarcoidosis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3110"/>
              </a:lnSpc>
              <a:tabLst>
                <a:tab pos="259079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Leprosy-</a:t>
            </a:r>
            <a:r>
              <a:rPr sz="26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ALL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ts val="3115"/>
              </a:lnSpc>
              <a:tabLst>
                <a:tab pos="259079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Leukemia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55591" y="1124711"/>
            <a:ext cx="4559808" cy="2564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8188" y="4109386"/>
            <a:ext cx="2085692" cy="2190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74370" y="751078"/>
            <a:ext cx="3601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424455"/>
                </a:solidFill>
                <a:latin typeface="Trebuchet MS"/>
                <a:cs typeface="Trebuchet MS"/>
              </a:rPr>
              <a:t>NERVE</a:t>
            </a:r>
            <a:r>
              <a:rPr sz="4000" spc="-7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INJURIES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1398" y="1396263"/>
            <a:ext cx="5006975" cy="46755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2800" spc="-5" dirty="0">
                <a:latin typeface="Georgia"/>
                <a:cs typeface="Georgia"/>
              </a:rPr>
              <a:t>1. </a:t>
            </a:r>
            <a:r>
              <a:rPr sz="2800" b="1" spc="-10" dirty="0">
                <a:latin typeface="Georgia"/>
                <a:cs typeface="Georgia"/>
              </a:rPr>
              <a:t>Seddons</a:t>
            </a:r>
            <a:r>
              <a:rPr sz="2800" b="1" spc="20" dirty="0">
                <a:latin typeface="Georgia"/>
                <a:cs typeface="Georgia"/>
              </a:rPr>
              <a:t> </a:t>
            </a:r>
            <a:r>
              <a:rPr sz="2800" b="1" spc="-5" dirty="0">
                <a:latin typeface="Georgia"/>
                <a:cs typeface="Georgia"/>
              </a:rPr>
              <a:t>classification</a:t>
            </a:r>
            <a:endParaRPr sz="2800">
              <a:latin typeface="Georgia"/>
              <a:cs typeface="Georgia"/>
            </a:endParaRPr>
          </a:p>
          <a:p>
            <a:pPr marL="28130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81940" algn="l"/>
              </a:tabLst>
            </a:pPr>
            <a:r>
              <a:rPr sz="2800" spc="-10" dirty="0">
                <a:latin typeface="Georgia"/>
                <a:cs typeface="Georgia"/>
              </a:rPr>
              <a:t>Neuropraxia</a:t>
            </a:r>
            <a:endParaRPr sz="2800">
              <a:latin typeface="Georgia"/>
              <a:cs typeface="Georgia"/>
            </a:endParaRPr>
          </a:p>
          <a:p>
            <a:pPr marL="2813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81940" algn="l"/>
              </a:tabLst>
            </a:pPr>
            <a:r>
              <a:rPr sz="2800" spc="-5" dirty="0">
                <a:latin typeface="Georgia"/>
                <a:cs typeface="Georgia"/>
              </a:rPr>
              <a:t>Axonotmesis</a:t>
            </a:r>
            <a:endParaRPr sz="2800">
              <a:latin typeface="Georgia"/>
              <a:cs typeface="Georgia"/>
            </a:endParaRPr>
          </a:p>
          <a:p>
            <a:pPr marL="2813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81940" algn="l"/>
              </a:tabLst>
            </a:pPr>
            <a:r>
              <a:rPr sz="2800" spc="-5" dirty="0">
                <a:latin typeface="Georgia"/>
                <a:cs typeface="Georgia"/>
              </a:rPr>
              <a:t>neurotmesis</a:t>
            </a:r>
            <a:endParaRPr sz="2800">
              <a:latin typeface="Georgia"/>
              <a:cs typeface="Georgia"/>
            </a:endParaRPr>
          </a:p>
          <a:p>
            <a:pPr marL="25400">
              <a:lnSpc>
                <a:spcPct val="100000"/>
              </a:lnSpc>
              <a:spcBef>
                <a:spcPts val="300"/>
              </a:spcBef>
            </a:pPr>
            <a:r>
              <a:rPr sz="2800" spc="-5" dirty="0">
                <a:latin typeface="Georgia"/>
                <a:cs typeface="Georgia"/>
              </a:rPr>
              <a:t>2.</a:t>
            </a:r>
            <a:r>
              <a:rPr sz="2800" b="1" spc="-5" dirty="0">
                <a:latin typeface="Georgia"/>
                <a:cs typeface="Georgia"/>
              </a:rPr>
              <a:t>Sunderland</a:t>
            </a:r>
            <a:r>
              <a:rPr sz="2800" b="1" spc="1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classification</a:t>
            </a:r>
            <a:endParaRPr sz="2800">
              <a:latin typeface="Georgia"/>
              <a:cs typeface="Georgia"/>
            </a:endParaRPr>
          </a:p>
          <a:p>
            <a:pPr marL="2813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81940" algn="l"/>
              </a:tabLst>
            </a:pPr>
            <a:r>
              <a:rPr sz="2800" dirty="0">
                <a:latin typeface="Georgia"/>
                <a:cs typeface="Georgia"/>
              </a:rPr>
              <a:t>1</a:t>
            </a:r>
            <a:r>
              <a:rPr sz="2775" baseline="25525" dirty="0">
                <a:latin typeface="Georgia"/>
                <a:cs typeface="Georgia"/>
              </a:rPr>
              <a:t>st </a:t>
            </a:r>
            <a:r>
              <a:rPr sz="2800" spc="-5" dirty="0">
                <a:latin typeface="Georgia"/>
                <a:cs typeface="Georgia"/>
              </a:rPr>
              <a:t>degree( </a:t>
            </a:r>
            <a:r>
              <a:rPr sz="2800" spc="-10" dirty="0">
                <a:latin typeface="Georgia"/>
                <a:cs typeface="Georgia"/>
              </a:rPr>
              <a:t>type </a:t>
            </a:r>
            <a:r>
              <a:rPr sz="2800" spc="-5" dirty="0">
                <a:latin typeface="Georgia"/>
                <a:cs typeface="Georgia"/>
              </a:rPr>
              <a:t>I</a:t>
            </a:r>
            <a:r>
              <a:rPr sz="2800" spc="-2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,II,III)</a:t>
            </a:r>
            <a:endParaRPr sz="2800">
              <a:latin typeface="Georgia"/>
              <a:cs typeface="Georgia"/>
            </a:endParaRPr>
          </a:p>
          <a:p>
            <a:pPr marL="2813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81940" algn="l"/>
              </a:tabLst>
            </a:pPr>
            <a:r>
              <a:rPr sz="2800" dirty="0">
                <a:latin typeface="Georgia"/>
                <a:cs typeface="Georgia"/>
              </a:rPr>
              <a:t>2</a:t>
            </a:r>
            <a:r>
              <a:rPr sz="2775" baseline="25525" dirty="0">
                <a:latin typeface="Georgia"/>
                <a:cs typeface="Georgia"/>
              </a:rPr>
              <a:t>nd</a:t>
            </a:r>
            <a:r>
              <a:rPr sz="2775" spc="330" baseline="255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degree</a:t>
            </a:r>
            <a:endParaRPr sz="2800">
              <a:latin typeface="Georgia"/>
              <a:cs typeface="Georgia"/>
            </a:endParaRPr>
          </a:p>
          <a:p>
            <a:pPr marL="2813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81940" algn="l"/>
              </a:tabLst>
            </a:pPr>
            <a:r>
              <a:rPr sz="2800" spc="5" dirty="0">
                <a:latin typeface="Georgia"/>
                <a:cs typeface="Georgia"/>
              </a:rPr>
              <a:t>3</a:t>
            </a:r>
            <a:r>
              <a:rPr sz="2775" spc="7" baseline="25525" dirty="0">
                <a:latin typeface="Georgia"/>
                <a:cs typeface="Georgia"/>
              </a:rPr>
              <a:t>rd</a:t>
            </a:r>
            <a:r>
              <a:rPr sz="2775" spc="225" baseline="255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degree</a:t>
            </a:r>
            <a:endParaRPr sz="2800">
              <a:latin typeface="Georgia"/>
              <a:cs typeface="Georgia"/>
            </a:endParaRPr>
          </a:p>
          <a:p>
            <a:pPr marL="28130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81940" algn="l"/>
              </a:tabLst>
            </a:pPr>
            <a:r>
              <a:rPr sz="2800" spc="5" dirty="0">
                <a:latin typeface="Georgia"/>
                <a:cs typeface="Georgia"/>
              </a:rPr>
              <a:t>4</a:t>
            </a:r>
            <a:r>
              <a:rPr sz="2775" spc="7" baseline="25525" dirty="0">
                <a:latin typeface="Georgia"/>
                <a:cs typeface="Georgia"/>
              </a:rPr>
              <a:t>th</a:t>
            </a:r>
            <a:r>
              <a:rPr sz="2775" spc="232" baseline="255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degree</a:t>
            </a:r>
            <a:endParaRPr sz="2800">
              <a:latin typeface="Georgia"/>
              <a:cs typeface="Georgia"/>
            </a:endParaRPr>
          </a:p>
          <a:p>
            <a:pPr marL="2813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81940" algn="l"/>
              </a:tabLst>
            </a:pPr>
            <a:r>
              <a:rPr sz="2800" dirty="0">
                <a:latin typeface="Georgia"/>
                <a:cs typeface="Georgia"/>
              </a:rPr>
              <a:t>5</a:t>
            </a:r>
            <a:r>
              <a:rPr sz="2775" baseline="25525" dirty="0">
                <a:latin typeface="Georgia"/>
                <a:cs typeface="Georgia"/>
              </a:rPr>
              <a:t>th</a:t>
            </a:r>
            <a:r>
              <a:rPr sz="2775" spc="247" baseline="255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degree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62500" y="3788662"/>
            <a:ext cx="4381500" cy="2819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8071" y="548640"/>
            <a:ext cx="3787139" cy="2839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26390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565F6C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565F6C"/>
                </a:solidFill>
                <a:latin typeface="Arial"/>
                <a:cs typeface="Arial"/>
              </a:rPr>
              <a:t>ERVE</a:t>
            </a:r>
            <a:r>
              <a:rPr sz="2400" spc="12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565F6C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565F6C"/>
                </a:solidFill>
                <a:latin typeface="Arial"/>
                <a:cs typeface="Arial"/>
              </a:rPr>
              <a:t>NJURIES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995" y="354329"/>
            <a:ext cx="7755890" cy="48113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b="1" spc="-5" dirty="0">
                <a:latin typeface="Arial"/>
                <a:cs typeface="Arial"/>
              </a:rPr>
              <a:t>Neuropraxia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spc="-40" dirty="0">
                <a:latin typeface="Arial"/>
                <a:cs typeface="Arial"/>
              </a:rPr>
              <a:t>(Rev. </a:t>
            </a:r>
            <a:r>
              <a:rPr sz="2400" spc="-5" dirty="0">
                <a:latin typeface="Arial"/>
                <a:cs typeface="Arial"/>
              </a:rPr>
              <a:t>conduction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block)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Char char="▀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Epineurium&amp; endoneurium intact but </a:t>
            </a:r>
            <a:r>
              <a:rPr sz="2400" dirty="0">
                <a:latin typeface="Arial"/>
                <a:cs typeface="Arial"/>
              </a:rPr>
              <a:t>nerve is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just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compressed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Char char="▀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No axonal degeneration distal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site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Char char="▀"/>
              <a:tabLst>
                <a:tab pos="354965" algn="l"/>
                <a:tab pos="355600" algn="l"/>
              </a:tabLst>
            </a:pPr>
            <a:r>
              <a:rPr sz="2400" spc="-35" dirty="0">
                <a:latin typeface="Arial"/>
                <a:cs typeface="Arial"/>
              </a:rPr>
              <a:t>Temporary </a:t>
            </a:r>
            <a:r>
              <a:rPr sz="2400" spc="-5" dirty="0">
                <a:latin typeface="Arial"/>
                <a:cs typeface="Arial"/>
              </a:rPr>
              <a:t>conduction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block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Char char="▀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No surgical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intervention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Axonotmesis: </a:t>
            </a:r>
            <a:r>
              <a:rPr sz="2400" spc="-5" dirty="0">
                <a:latin typeface="Arial"/>
                <a:cs typeface="Arial"/>
              </a:rPr>
              <a:t>(prolonged conduction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block)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Loss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continuity </a:t>
            </a:r>
            <a:r>
              <a:rPr sz="2400" dirty="0">
                <a:latin typeface="Arial"/>
                <a:cs typeface="Arial"/>
              </a:rPr>
              <a:t>of some </a:t>
            </a:r>
            <a:r>
              <a:rPr sz="2400" spc="-5" dirty="0">
                <a:latin typeface="Arial"/>
                <a:cs typeface="Arial"/>
              </a:rPr>
              <a:t>axons(axonal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degeneration)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Distal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site, </a:t>
            </a:r>
            <a:r>
              <a:rPr sz="2400" b="1" i="1" spc="-20" dirty="0">
                <a:latin typeface="Arial"/>
                <a:cs typeface="Arial"/>
              </a:rPr>
              <a:t>WALLERIAN DEGENERATION</a:t>
            </a:r>
            <a:r>
              <a:rPr sz="2400" b="1" i="1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occurs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After </a:t>
            </a:r>
            <a:r>
              <a:rPr sz="2400" spc="-5" dirty="0">
                <a:latin typeface="Arial"/>
                <a:cs typeface="Arial"/>
              </a:rPr>
              <a:t>3 </a:t>
            </a:r>
            <a:r>
              <a:rPr sz="2400" dirty="0">
                <a:latin typeface="Arial"/>
                <a:cs typeface="Arial"/>
              </a:rPr>
              <a:t>months, </a:t>
            </a:r>
            <a:r>
              <a:rPr sz="2400" spc="-5" dirty="0">
                <a:latin typeface="Arial"/>
                <a:cs typeface="Arial"/>
              </a:rPr>
              <a:t>initial signs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recovery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9927" y="25400"/>
            <a:ext cx="65855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Neurotmesis;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(total </a:t>
            </a:r>
            <a:r>
              <a:rPr sz="2400" spc="-5" dirty="0">
                <a:solidFill>
                  <a:srgbClr val="000000"/>
                </a:solidFill>
                <a:latin typeface="Arial"/>
                <a:cs typeface="Arial"/>
              </a:rPr>
              <a:t>permanent conduction</a:t>
            </a:r>
            <a:r>
              <a:rPr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block)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9927" y="391414"/>
            <a:ext cx="6572250" cy="21596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Complete severence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all layers of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nerve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Distal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injury wallerian degeneration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occurs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Space between proximal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distal filled by </a:t>
            </a:r>
            <a:r>
              <a:rPr sz="2400" dirty="0">
                <a:latin typeface="Arial"/>
                <a:cs typeface="Arial"/>
              </a:rPr>
              <a:t>scar  </a:t>
            </a:r>
            <a:r>
              <a:rPr sz="2400" spc="-5" dirty="0">
                <a:latin typeface="Arial"/>
                <a:cs typeface="Arial"/>
              </a:rPr>
              <a:t>tissue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Surgical intervention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36108" y="2276855"/>
            <a:ext cx="3020567" cy="3265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99709" y="5571235"/>
            <a:ext cx="2362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Wallerian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degeneration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0200" y="146684"/>
            <a:ext cx="5276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565F6C"/>
                </a:solidFill>
                <a:latin typeface="Arial"/>
                <a:cs typeface="Arial"/>
              </a:rPr>
              <a:t>SUNDERLAND</a:t>
            </a:r>
            <a:r>
              <a:rPr sz="270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565F6C"/>
                </a:solidFill>
                <a:latin typeface="Arial"/>
                <a:cs typeface="Arial"/>
              </a:rPr>
              <a:t>CLASSIFICATION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2100" y="929319"/>
            <a:ext cx="8133080" cy="44469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25120" indent="-274955">
              <a:lnSpc>
                <a:spcPct val="100000"/>
              </a:lnSpc>
              <a:spcBef>
                <a:spcPts val="7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25755" algn="l"/>
              </a:tabLst>
            </a:pPr>
            <a:r>
              <a:rPr sz="2400" spc="-5" dirty="0">
                <a:latin typeface="Arial"/>
                <a:cs typeface="Arial"/>
              </a:rPr>
              <a:t>1</a:t>
            </a:r>
            <a:r>
              <a:rPr sz="2400" spc="-7" baseline="24305" dirty="0">
                <a:latin typeface="Arial"/>
                <a:cs typeface="Arial"/>
              </a:rPr>
              <a:t>st </a:t>
            </a:r>
            <a:r>
              <a:rPr sz="2400" spc="-5" dirty="0">
                <a:latin typeface="Arial"/>
                <a:cs typeface="Arial"/>
              </a:rPr>
              <a:t>degree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(neuropraxia(seddon)</a:t>
            </a:r>
            <a:endParaRPr sz="2400">
              <a:latin typeface="Arial"/>
              <a:cs typeface="Arial"/>
            </a:endParaRPr>
          </a:p>
          <a:p>
            <a:pPr marL="471170" marR="2160905">
              <a:lnSpc>
                <a:spcPct val="1208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no axon degeneration, only compression  rapid and complete return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sensation</a:t>
            </a:r>
            <a:endParaRPr sz="24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3 types </a:t>
            </a:r>
            <a:r>
              <a:rPr sz="2400" spc="-5" dirty="0">
                <a:latin typeface="Arial"/>
                <a:cs typeface="Arial"/>
              </a:rPr>
              <a:t>based </a:t>
            </a:r>
            <a:r>
              <a:rPr sz="2400" dirty="0">
                <a:latin typeface="Arial"/>
                <a:cs typeface="Arial"/>
              </a:rPr>
              <a:t>on mechanism 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injury:</a:t>
            </a:r>
            <a:endParaRPr sz="2400">
              <a:latin typeface="Arial"/>
              <a:cs typeface="Arial"/>
            </a:endParaRPr>
          </a:p>
          <a:p>
            <a:pPr marL="50800" marR="17780">
              <a:lnSpc>
                <a:spcPct val="120800"/>
              </a:lnSpc>
              <a:tabLst>
                <a:tab pos="4040504" algn="l"/>
              </a:tabLst>
            </a:pPr>
            <a:r>
              <a:rPr sz="2400" b="1" spc="-55" dirty="0">
                <a:solidFill>
                  <a:srgbClr val="006FC0"/>
                </a:solidFill>
                <a:latin typeface="Arial"/>
                <a:cs typeface="Arial"/>
              </a:rPr>
              <a:t>Type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mild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compression	anoxia. No axon degeneration  Return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normal within 24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hrs</a:t>
            </a:r>
            <a:endParaRPr sz="24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4685665" algn="l"/>
              </a:tabLst>
            </a:pPr>
            <a:r>
              <a:rPr sz="2400" b="1" spc="-55" dirty="0">
                <a:solidFill>
                  <a:srgbClr val="006FC0"/>
                </a:solidFill>
                <a:latin typeface="Arial"/>
                <a:cs typeface="Arial"/>
              </a:rPr>
              <a:t>Type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moderate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compression	injure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capilaries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50800" marR="546100" indent="1684020">
              <a:lnSpc>
                <a:spcPct val="120800"/>
              </a:lnSpc>
              <a:tabLst>
                <a:tab pos="4681220" algn="l"/>
              </a:tabLst>
            </a:pPr>
            <a:r>
              <a:rPr sz="2400" spc="-5" dirty="0">
                <a:latin typeface="Arial"/>
                <a:cs typeface="Arial"/>
              </a:rPr>
              <a:t>conduction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block	intrafascicular edema  Recovery- 1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week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4597" y="3903726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45719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4597" y="3880865"/>
            <a:ext cx="288290" cy="45720"/>
          </a:xfrm>
          <a:custGeom>
            <a:avLst/>
            <a:gdLst/>
            <a:ahLst/>
            <a:cxnLst/>
            <a:rect l="l" t="t" r="r" b="b"/>
            <a:pathLst>
              <a:path w="288289" h="45720">
                <a:moveTo>
                  <a:pt x="0" y="11429"/>
                </a:moveTo>
                <a:lnTo>
                  <a:pt x="265175" y="11429"/>
                </a:lnTo>
                <a:lnTo>
                  <a:pt x="265175" y="0"/>
                </a:lnTo>
                <a:lnTo>
                  <a:pt x="288036" y="22859"/>
                </a:lnTo>
                <a:lnTo>
                  <a:pt x="265175" y="45719"/>
                </a:lnTo>
                <a:lnTo>
                  <a:pt x="265175" y="34289"/>
                </a:lnTo>
                <a:lnTo>
                  <a:pt x="0" y="34289"/>
                </a:lnTo>
                <a:lnTo>
                  <a:pt x="0" y="11429"/>
                </a:lnTo>
                <a:close/>
              </a:path>
            </a:pathLst>
          </a:custGeom>
          <a:ln w="25908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53661" y="302132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6" y="0"/>
                </a:lnTo>
              </a:path>
            </a:pathLst>
          </a:custGeom>
          <a:ln w="45719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3661" y="2998470"/>
            <a:ext cx="288290" cy="45720"/>
          </a:xfrm>
          <a:custGeom>
            <a:avLst/>
            <a:gdLst/>
            <a:ahLst/>
            <a:cxnLst/>
            <a:rect l="l" t="t" r="r" b="b"/>
            <a:pathLst>
              <a:path w="288289" h="45719">
                <a:moveTo>
                  <a:pt x="0" y="11429"/>
                </a:moveTo>
                <a:lnTo>
                  <a:pt x="265175" y="11429"/>
                </a:lnTo>
                <a:lnTo>
                  <a:pt x="265175" y="0"/>
                </a:lnTo>
                <a:lnTo>
                  <a:pt x="288036" y="22859"/>
                </a:lnTo>
                <a:lnTo>
                  <a:pt x="265175" y="45719"/>
                </a:lnTo>
                <a:lnTo>
                  <a:pt x="265175" y="34289"/>
                </a:lnTo>
                <a:lnTo>
                  <a:pt x="0" y="34289"/>
                </a:lnTo>
                <a:lnTo>
                  <a:pt x="0" y="11429"/>
                </a:lnTo>
                <a:close/>
              </a:path>
            </a:pathLst>
          </a:custGeom>
          <a:ln w="25907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17385" y="4077461"/>
            <a:ext cx="45720" cy="288290"/>
          </a:xfrm>
          <a:custGeom>
            <a:avLst/>
            <a:gdLst/>
            <a:ahLst/>
            <a:cxnLst/>
            <a:rect l="l" t="t" r="r" b="b"/>
            <a:pathLst>
              <a:path w="45720" h="288289">
                <a:moveTo>
                  <a:pt x="45720" y="265175"/>
                </a:moveTo>
                <a:lnTo>
                  <a:pt x="0" y="265175"/>
                </a:lnTo>
                <a:lnTo>
                  <a:pt x="22860" y="288036"/>
                </a:lnTo>
                <a:lnTo>
                  <a:pt x="45720" y="265175"/>
                </a:lnTo>
                <a:close/>
              </a:path>
              <a:path w="45720" h="288289">
                <a:moveTo>
                  <a:pt x="34290" y="0"/>
                </a:moveTo>
                <a:lnTo>
                  <a:pt x="11430" y="0"/>
                </a:lnTo>
                <a:lnTo>
                  <a:pt x="11430" y="265175"/>
                </a:lnTo>
                <a:lnTo>
                  <a:pt x="34290" y="265175"/>
                </a:lnTo>
                <a:lnTo>
                  <a:pt x="3429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17385" y="4077461"/>
            <a:ext cx="45720" cy="288290"/>
          </a:xfrm>
          <a:custGeom>
            <a:avLst/>
            <a:gdLst/>
            <a:ahLst/>
            <a:cxnLst/>
            <a:rect l="l" t="t" r="r" b="b"/>
            <a:pathLst>
              <a:path w="45720" h="288289">
                <a:moveTo>
                  <a:pt x="0" y="265175"/>
                </a:moveTo>
                <a:lnTo>
                  <a:pt x="11430" y="265175"/>
                </a:lnTo>
                <a:lnTo>
                  <a:pt x="11430" y="0"/>
                </a:lnTo>
                <a:lnTo>
                  <a:pt x="34290" y="0"/>
                </a:lnTo>
                <a:lnTo>
                  <a:pt x="34290" y="265175"/>
                </a:lnTo>
                <a:lnTo>
                  <a:pt x="45720" y="265175"/>
                </a:lnTo>
                <a:lnTo>
                  <a:pt x="22860" y="288036"/>
                </a:lnTo>
                <a:lnTo>
                  <a:pt x="0" y="265175"/>
                </a:lnTo>
                <a:close/>
              </a:path>
            </a:pathLst>
          </a:custGeom>
          <a:ln w="25908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59985" y="4725161"/>
            <a:ext cx="360045" cy="144780"/>
          </a:xfrm>
          <a:custGeom>
            <a:avLst/>
            <a:gdLst/>
            <a:ahLst/>
            <a:cxnLst/>
            <a:rect l="l" t="t" r="r" b="b"/>
            <a:pathLst>
              <a:path w="360045" h="144779">
                <a:moveTo>
                  <a:pt x="72389" y="0"/>
                </a:moveTo>
                <a:lnTo>
                  <a:pt x="0" y="72389"/>
                </a:lnTo>
                <a:lnTo>
                  <a:pt x="72389" y="144780"/>
                </a:lnTo>
                <a:lnTo>
                  <a:pt x="72389" y="108585"/>
                </a:lnTo>
                <a:lnTo>
                  <a:pt x="359663" y="108585"/>
                </a:lnTo>
                <a:lnTo>
                  <a:pt x="359663" y="36194"/>
                </a:lnTo>
                <a:lnTo>
                  <a:pt x="72389" y="36194"/>
                </a:lnTo>
                <a:lnTo>
                  <a:pt x="72389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9985" y="4725161"/>
            <a:ext cx="360045" cy="144780"/>
          </a:xfrm>
          <a:custGeom>
            <a:avLst/>
            <a:gdLst/>
            <a:ahLst/>
            <a:cxnLst/>
            <a:rect l="l" t="t" r="r" b="b"/>
            <a:pathLst>
              <a:path w="360045" h="144779">
                <a:moveTo>
                  <a:pt x="359663" y="36194"/>
                </a:moveTo>
                <a:lnTo>
                  <a:pt x="72389" y="36194"/>
                </a:lnTo>
                <a:lnTo>
                  <a:pt x="72389" y="0"/>
                </a:lnTo>
                <a:lnTo>
                  <a:pt x="0" y="72389"/>
                </a:lnTo>
                <a:lnTo>
                  <a:pt x="72389" y="144780"/>
                </a:lnTo>
                <a:lnTo>
                  <a:pt x="72389" y="108585"/>
                </a:lnTo>
                <a:lnTo>
                  <a:pt x="359663" y="108585"/>
                </a:lnTo>
                <a:lnTo>
                  <a:pt x="359663" y="36194"/>
                </a:lnTo>
                <a:close/>
              </a:path>
            </a:pathLst>
          </a:custGeom>
          <a:ln w="25908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3284" y="0"/>
            <a:ext cx="2680716" cy="2785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9400" y="137667"/>
            <a:ext cx="6940550" cy="517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2672080" indent="-338455">
              <a:lnSpc>
                <a:spcPct val="1209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38455" algn="l"/>
              </a:tabLst>
            </a:pPr>
            <a:r>
              <a:rPr sz="2400" b="1" spc="-55" dirty="0">
                <a:solidFill>
                  <a:srgbClr val="006FC0"/>
                </a:solidFill>
                <a:latin typeface="Arial"/>
                <a:cs typeface="Arial"/>
              </a:rPr>
              <a:t>Type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3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severe compression  segmental demyelination</a:t>
            </a:r>
            <a:endParaRPr sz="2400">
              <a:latin typeface="Arial"/>
              <a:cs typeface="Arial"/>
            </a:endParaRPr>
          </a:p>
          <a:p>
            <a:pPr marL="63500" marR="3867785">
              <a:lnSpc>
                <a:spcPct val="120800"/>
              </a:lnSpc>
            </a:pPr>
            <a:r>
              <a:rPr sz="2400" spc="-5" dirty="0">
                <a:latin typeface="Arial"/>
                <a:cs typeface="Arial"/>
              </a:rPr>
              <a:t>Recovery- 1-2 months  Surgery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indicated</a:t>
            </a:r>
            <a:endParaRPr sz="24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2</a:t>
            </a:r>
            <a:r>
              <a:rPr sz="2400" b="1" spc="-7" baseline="24305" dirty="0">
                <a:solidFill>
                  <a:srgbClr val="00AF50"/>
                </a:solidFill>
                <a:latin typeface="Arial"/>
                <a:cs typeface="Arial"/>
              </a:rPr>
              <a:t>nd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degree</a:t>
            </a:r>
            <a:r>
              <a:rPr sz="2400" spc="-5" dirty="0">
                <a:latin typeface="Arial"/>
                <a:cs typeface="Arial"/>
              </a:rPr>
              <a:t>: Axonal injury with degeneration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</a:t>
            </a:r>
            <a:endParaRPr sz="24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regeneration.</a:t>
            </a:r>
            <a:endParaRPr sz="2400">
              <a:latin typeface="Arial"/>
              <a:cs typeface="Arial"/>
            </a:endParaRPr>
          </a:p>
          <a:p>
            <a:pPr marL="63500" marR="43180">
              <a:lnSpc>
                <a:spcPct val="120800"/>
              </a:lnSpc>
              <a:spcBef>
                <a:spcPts val="5"/>
              </a:spcBef>
              <a:tabLst>
                <a:tab pos="2281555" algn="l"/>
                <a:tab pos="3910329" algn="l"/>
              </a:tabLst>
            </a:pPr>
            <a:r>
              <a:rPr sz="2400" spc="-5" dirty="0">
                <a:latin typeface="Arial"/>
                <a:cs typeface="Arial"/>
              </a:rPr>
              <a:t>Compression	ischemia	edema/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demyelination  Epineurium, perineurium and endoneurium intact  </a:t>
            </a:r>
            <a:r>
              <a:rPr sz="2400" dirty="0">
                <a:latin typeface="Arial"/>
                <a:cs typeface="Arial"/>
              </a:rPr>
              <a:t>2-4 </a:t>
            </a:r>
            <a:r>
              <a:rPr sz="2400" spc="-5" dirty="0">
                <a:latin typeface="Arial"/>
                <a:cs typeface="Arial"/>
              </a:rPr>
              <a:t>months- signs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sensation</a:t>
            </a:r>
            <a:endParaRPr sz="24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Complete recovery by 1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year</a:t>
            </a:r>
            <a:endParaRPr sz="2400">
              <a:latin typeface="Arial"/>
              <a:cs typeface="Arial"/>
            </a:endParaRPr>
          </a:p>
          <a:p>
            <a:pPr marL="63500" marR="125095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Unless an extraneurial irritant inhibits </a:t>
            </a:r>
            <a:r>
              <a:rPr sz="2400" spc="-25" dirty="0">
                <a:latin typeface="Arial"/>
                <a:cs typeface="Arial"/>
              </a:rPr>
              <a:t>recovery, </a:t>
            </a:r>
            <a:r>
              <a:rPr sz="2400" spc="-5" dirty="0">
                <a:latin typeface="Arial"/>
                <a:cs typeface="Arial"/>
              </a:rPr>
              <a:t>no  surgery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90750" y="3038094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45719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0750" y="3015233"/>
            <a:ext cx="360045" cy="45720"/>
          </a:xfrm>
          <a:custGeom>
            <a:avLst/>
            <a:gdLst/>
            <a:ahLst/>
            <a:cxnLst/>
            <a:rect l="l" t="t" r="r" b="b"/>
            <a:pathLst>
              <a:path w="360044" h="45719">
                <a:moveTo>
                  <a:pt x="0" y="11429"/>
                </a:moveTo>
                <a:lnTo>
                  <a:pt x="336804" y="11429"/>
                </a:lnTo>
                <a:lnTo>
                  <a:pt x="336804" y="0"/>
                </a:lnTo>
                <a:lnTo>
                  <a:pt x="359663" y="22860"/>
                </a:lnTo>
                <a:lnTo>
                  <a:pt x="336804" y="45719"/>
                </a:lnTo>
                <a:lnTo>
                  <a:pt x="336804" y="34289"/>
                </a:lnTo>
                <a:lnTo>
                  <a:pt x="0" y="34289"/>
                </a:lnTo>
                <a:lnTo>
                  <a:pt x="0" y="11429"/>
                </a:lnTo>
                <a:close/>
              </a:path>
            </a:pathLst>
          </a:custGeom>
          <a:ln w="25907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3434" y="3021329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45719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53434" y="2998470"/>
            <a:ext cx="360045" cy="45720"/>
          </a:xfrm>
          <a:custGeom>
            <a:avLst/>
            <a:gdLst/>
            <a:ahLst/>
            <a:cxnLst/>
            <a:rect l="l" t="t" r="r" b="b"/>
            <a:pathLst>
              <a:path w="360045" h="45719">
                <a:moveTo>
                  <a:pt x="0" y="11429"/>
                </a:moveTo>
                <a:lnTo>
                  <a:pt x="336803" y="11429"/>
                </a:lnTo>
                <a:lnTo>
                  <a:pt x="336803" y="0"/>
                </a:lnTo>
                <a:lnTo>
                  <a:pt x="359663" y="22859"/>
                </a:lnTo>
                <a:lnTo>
                  <a:pt x="336803" y="45719"/>
                </a:lnTo>
                <a:lnTo>
                  <a:pt x="336803" y="34289"/>
                </a:lnTo>
                <a:lnTo>
                  <a:pt x="0" y="34289"/>
                </a:lnTo>
                <a:lnTo>
                  <a:pt x="0" y="11429"/>
                </a:lnTo>
                <a:close/>
              </a:path>
            </a:pathLst>
          </a:custGeom>
          <a:ln w="25907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1637" y="137668"/>
            <a:ext cx="6840220" cy="562610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37820" indent="-274320">
              <a:lnSpc>
                <a:spcPct val="100000"/>
              </a:lnSpc>
              <a:spcBef>
                <a:spcPts val="414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37820" algn="l"/>
              </a:tabLst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3</a:t>
            </a:r>
            <a:r>
              <a:rPr sz="2400" b="1" spc="-7" baseline="24305" dirty="0">
                <a:solidFill>
                  <a:srgbClr val="00AF50"/>
                </a:solidFill>
                <a:latin typeface="Arial"/>
                <a:cs typeface="Arial"/>
              </a:rPr>
              <a:t>rd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degree: </a:t>
            </a:r>
            <a:r>
              <a:rPr sz="2400" b="1" spc="-5" dirty="0">
                <a:latin typeface="Arial"/>
                <a:cs typeface="Arial"/>
              </a:rPr>
              <a:t>severe</a:t>
            </a:r>
            <a:r>
              <a:rPr sz="2400" b="1" spc="-1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compression</a:t>
            </a:r>
            <a:endParaRPr sz="2400">
              <a:latin typeface="Arial"/>
              <a:cs typeface="Arial"/>
            </a:endParaRPr>
          </a:p>
          <a:p>
            <a:pPr marL="63500" marR="1102360" indent="168910">
              <a:lnSpc>
                <a:spcPct val="110800"/>
              </a:lnSpc>
            </a:pPr>
            <a:r>
              <a:rPr sz="2400" b="1" dirty="0">
                <a:latin typeface="Arial"/>
                <a:cs typeface="Arial"/>
              </a:rPr>
              <a:t>not only </a:t>
            </a:r>
            <a:r>
              <a:rPr sz="2400" b="1" spc="-5" dirty="0">
                <a:latin typeface="Arial"/>
                <a:cs typeface="Arial"/>
              </a:rPr>
              <a:t>axon, endoneurium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damaged  Sensation </a:t>
            </a:r>
            <a:r>
              <a:rPr sz="2400" b="1" dirty="0">
                <a:latin typeface="Arial"/>
                <a:cs typeface="Arial"/>
              </a:rPr>
              <a:t>within 2- </a:t>
            </a:r>
            <a:r>
              <a:rPr sz="2400" b="1" spc="-5" dirty="0">
                <a:latin typeface="Arial"/>
                <a:cs typeface="Arial"/>
              </a:rPr>
              <a:t>5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months.</a:t>
            </a:r>
            <a:endParaRPr sz="24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310"/>
              </a:spcBef>
            </a:pPr>
            <a:r>
              <a:rPr sz="2400" b="1" spc="-5" dirty="0">
                <a:latin typeface="Arial"/>
                <a:cs typeface="Arial"/>
              </a:rPr>
              <a:t>Recovery never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complete</a:t>
            </a:r>
            <a:endParaRPr sz="2400">
              <a:latin typeface="Arial"/>
              <a:cs typeface="Arial"/>
            </a:endParaRPr>
          </a:p>
          <a:p>
            <a:pPr marL="63500" marR="83820">
              <a:lnSpc>
                <a:spcPts val="2590"/>
              </a:lnSpc>
              <a:spcBef>
                <a:spcPts val="640"/>
              </a:spcBef>
            </a:pPr>
            <a:r>
              <a:rPr sz="2400" b="1" spc="-5" dirty="0">
                <a:latin typeface="Arial"/>
                <a:cs typeface="Arial"/>
              </a:rPr>
              <a:t>Endoneurial </a:t>
            </a:r>
            <a:r>
              <a:rPr sz="2400" b="1" dirty="0">
                <a:latin typeface="Arial"/>
                <a:cs typeface="Arial"/>
              </a:rPr>
              <a:t>fibrosis </a:t>
            </a:r>
            <a:r>
              <a:rPr sz="2400" b="1" spc="-5" dirty="0">
                <a:latin typeface="Arial"/>
                <a:cs typeface="Arial"/>
              </a:rPr>
              <a:t>prevent axon regenration  leading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neuroma</a:t>
            </a:r>
            <a:endParaRPr sz="24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28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37820" algn="l"/>
              </a:tabLst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4</a:t>
            </a:r>
            <a:r>
              <a:rPr sz="2400" b="1" spc="-7" baseline="24305" dirty="0">
                <a:solidFill>
                  <a:srgbClr val="00AF50"/>
                </a:solidFill>
                <a:latin typeface="Arial"/>
                <a:cs typeface="Arial"/>
              </a:rPr>
              <a:t>th</a:t>
            </a:r>
            <a:r>
              <a:rPr sz="2400" b="1" spc="345" baseline="2430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degree</a:t>
            </a:r>
            <a:r>
              <a:rPr sz="2400" b="1" spc="-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604520" indent="-541020">
              <a:lnSpc>
                <a:spcPct val="100000"/>
              </a:lnSpc>
              <a:spcBef>
                <a:spcPts val="310"/>
              </a:spcBef>
              <a:buClr>
                <a:srgbClr val="FD8537"/>
              </a:buClr>
              <a:buSzPct val="68750"/>
              <a:buAutoNum type="arabicPeriod"/>
              <a:tabLst>
                <a:tab pos="603885" algn="l"/>
                <a:tab pos="604520" algn="l"/>
              </a:tabLst>
            </a:pPr>
            <a:r>
              <a:rPr sz="2400" b="1" spc="-5" dirty="0">
                <a:latin typeface="Arial"/>
                <a:cs typeface="Arial"/>
              </a:rPr>
              <a:t>traction</a:t>
            </a:r>
            <a:endParaRPr sz="2400">
              <a:latin typeface="Arial"/>
              <a:cs typeface="Arial"/>
            </a:endParaRPr>
          </a:p>
          <a:p>
            <a:pPr marL="520700" indent="-457200">
              <a:lnSpc>
                <a:spcPct val="100000"/>
              </a:lnSpc>
              <a:spcBef>
                <a:spcPts val="315"/>
              </a:spcBef>
              <a:buClr>
                <a:srgbClr val="FD8537"/>
              </a:buClr>
              <a:buSzPct val="68750"/>
              <a:buAutoNum type="arabicPeriod"/>
              <a:tabLst>
                <a:tab pos="520065" algn="l"/>
                <a:tab pos="520700" algn="l"/>
              </a:tabLst>
            </a:pPr>
            <a:r>
              <a:rPr sz="2400" b="1" spc="-5" dirty="0">
                <a:latin typeface="Arial"/>
                <a:cs typeface="Arial"/>
              </a:rPr>
              <a:t>Compression</a:t>
            </a:r>
            <a:endParaRPr sz="2400">
              <a:latin typeface="Arial"/>
              <a:cs typeface="Arial"/>
            </a:endParaRPr>
          </a:p>
          <a:p>
            <a:pPr marL="520700" indent="-457200">
              <a:lnSpc>
                <a:spcPct val="100000"/>
              </a:lnSpc>
              <a:spcBef>
                <a:spcPts val="315"/>
              </a:spcBef>
              <a:buClr>
                <a:srgbClr val="FD8537"/>
              </a:buClr>
              <a:buSzPct val="68750"/>
              <a:buAutoNum type="arabicPeriod"/>
              <a:tabLst>
                <a:tab pos="520065" algn="l"/>
                <a:tab pos="520700" algn="l"/>
              </a:tabLst>
            </a:pPr>
            <a:r>
              <a:rPr sz="2400" b="1" dirty="0">
                <a:latin typeface="Arial"/>
                <a:cs typeface="Arial"/>
              </a:rPr>
              <a:t>Injection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injury</a:t>
            </a:r>
            <a:endParaRPr sz="2400">
              <a:latin typeface="Arial"/>
              <a:cs typeface="Arial"/>
            </a:endParaRPr>
          </a:p>
          <a:p>
            <a:pPr marL="520700" indent="-457200">
              <a:lnSpc>
                <a:spcPct val="100000"/>
              </a:lnSpc>
              <a:spcBef>
                <a:spcPts val="310"/>
              </a:spcBef>
              <a:buClr>
                <a:srgbClr val="FD8537"/>
              </a:buClr>
              <a:buSzPct val="68750"/>
              <a:buAutoNum type="arabicPeriod"/>
              <a:tabLst>
                <a:tab pos="520065" algn="l"/>
                <a:tab pos="520700" algn="l"/>
              </a:tabLst>
            </a:pPr>
            <a:r>
              <a:rPr sz="2400" b="1" spc="-5" dirty="0">
                <a:latin typeface="Arial"/>
                <a:cs typeface="Arial"/>
              </a:rPr>
              <a:t>Chemical</a:t>
            </a:r>
            <a:r>
              <a:rPr sz="2400" b="1" dirty="0">
                <a:latin typeface="Arial"/>
                <a:cs typeface="Arial"/>
              </a:rPr>
              <a:t> injury</a:t>
            </a:r>
            <a:endParaRPr sz="2400">
              <a:latin typeface="Arial"/>
              <a:cs typeface="Arial"/>
            </a:endParaRPr>
          </a:p>
          <a:p>
            <a:pPr marL="63500" marR="17780">
              <a:lnSpc>
                <a:spcPct val="110800"/>
              </a:lnSpc>
            </a:pPr>
            <a:r>
              <a:rPr sz="2400" b="1" spc="-5" dirty="0">
                <a:latin typeface="Arial"/>
                <a:cs typeface="Arial"/>
              </a:rPr>
              <a:t>Axon, endoneurium and perineurium damaged  Epineurium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intact</a:t>
            </a:r>
            <a:endParaRPr sz="24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315"/>
              </a:spcBef>
            </a:pPr>
            <a:r>
              <a:rPr sz="2400" b="1" spc="-5" dirty="0">
                <a:latin typeface="Arial"/>
                <a:cs typeface="Arial"/>
              </a:rPr>
              <a:t>Poor prognosis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3591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25" dirty="0">
                <a:solidFill>
                  <a:srgbClr val="D2523B"/>
                </a:solidFill>
                <a:latin typeface="Arial"/>
                <a:cs typeface="Arial"/>
              </a:rPr>
              <a:t>FACIAL</a:t>
            </a:r>
            <a:r>
              <a:rPr sz="4000" b="1" spc="-345" dirty="0">
                <a:solidFill>
                  <a:srgbClr val="D2523B"/>
                </a:solidFill>
                <a:latin typeface="Arial"/>
                <a:cs typeface="Arial"/>
              </a:rPr>
              <a:t> </a:t>
            </a:r>
            <a:r>
              <a:rPr sz="4000" b="1" spc="-100" dirty="0">
                <a:solidFill>
                  <a:srgbClr val="D2523B"/>
                </a:solidFill>
                <a:latin typeface="Arial"/>
                <a:cs typeface="Arial"/>
              </a:rPr>
              <a:t>NERVE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0402" y="3675169"/>
            <a:ext cx="15240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7" y="1364869"/>
            <a:ext cx="5665470" cy="3098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Facial nerve is the seventh cranial</a:t>
            </a:r>
            <a:r>
              <a:rPr sz="2400" spc="9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nerve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Known as “QUEEN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292934"/>
                </a:solidFill>
                <a:latin typeface="Arial"/>
                <a:cs typeface="Arial"/>
              </a:rPr>
              <a:t>FACE”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Also known as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“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Nervus facialis</a:t>
            </a:r>
            <a:r>
              <a:rPr sz="2400" spc="6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Mixed nerve- both motor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&amp;</a:t>
            </a:r>
            <a:r>
              <a:rPr sz="2400" spc="3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sensory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Nerve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second branchial</a:t>
            </a:r>
            <a:r>
              <a:rPr sz="2400" spc="4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arch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controls muscles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facial</a:t>
            </a:r>
            <a:r>
              <a:rPr sz="2400" spc="1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expression</a:t>
            </a:r>
            <a:endParaRPr sz="24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Char char="•"/>
              <a:tabLst>
                <a:tab pos="278765" algn="l"/>
                <a:tab pos="27940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controls </a:t>
            </a:r>
            <a:r>
              <a:rPr sz="2400" spc="-55" dirty="0">
                <a:solidFill>
                  <a:srgbClr val="292934"/>
                </a:solidFill>
                <a:latin typeface="Arial"/>
                <a:cs typeface="Arial"/>
              </a:rPr>
              <a:t>Taste</a:t>
            </a:r>
            <a:r>
              <a:rPr sz="2400" spc="-3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sensations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2828" y="3217164"/>
            <a:ext cx="3255264" cy="3464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4800" y="304612"/>
            <a:ext cx="6711950" cy="438912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12420" indent="-274955">
              <a:lnSpc>
                <a:spcPct val="100000"/>
              </a:lnSpc>
              <a:spcBef>
                <a:spcPts val="52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13055" algn="l"/>
              </a:tabLst>
            </a:pPr>
            <a:r>
              <a:rPr sz="2400" b="1" spc="-5" dirty="0">
                <a:latin typeface="Arial"/>
                <a:cs typeface="Arial"/>
              </a:rPr>
              <a:t>5</a:t>
            </a:r>
            <a:r>
              <a:rPr sz="2400" b="1" spc="-7" baseline="24305" dirty="0">
                <a:latin typeface="Arial"/>
                <a:cs typeface="Arial"/>
              </a:rPr>
              <a:t>th</a:t>
            </a:r>
            <a:r>
              <a:rPr sz="2400" b="1" spc="345" baseline="2430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degree:</a:t>
            </a:r>
            <a:endParaRPr sz="2400">
              <a:latin typeface="Arial"/>
              <a:cs typeface="Arial"/>
            </a:endParaRPr>
          </a:p>
          <a:p>
            <a:pPr marL="312420" indent="-274955">
              <a:lnSpc>
                <a:spcPct val="100000"/>
              </a:lnSpc>
              <a:spcBef>
                <a:spcPts val="57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313055" algn="l"/>
              </a:tabLst>
            </a:pPr>
            <a:r>
              <a:rPr sz="3200" dirty="0">
                <a:latin typeface="Arial"/>
                <a:cs typeface="Arial"/>
              </a:rPr>
              <a:t>Severe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disruption</a:t>
            </a:r>
            <a:endParaRPr sz="3200">
              <a:latin typeface="Arial"/>
              <a:cs typeface="Arial"/>
            </a:endParaRPr>
          </a:p>
          <a:p>
            <a:pPr marL="312420" indent="-27495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313055" algn="l"/>
              </a:tabLst>
            </a:pPr>
            <a:r>
              <a:rPr sz="3200" spc="-20" dirty="0">
                <a:latin typeface="Arial"/>
                <a:cs typeface="Arial"/>
              </a:rPr>
              <a:t>Tissue </a:t>
            </a:r>
            <a:r>
              <a:rPr sz="3200" dirty="0">
                <a:latin typeface="Arial"/>
                <a:cs typeface="Arial"/>
              </a:rPr>
              <a:t>loss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also</a:t>
            </a:r>
            <a:endParaRPr sz="3200">
              <a:latin typeface="Arial"/>
              <a:cs typeface="Arial"/>
            </a:endParaRPr>
          </a:p>
          <a:p>
            <a:pPr marL="312420" indent="-27495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313055" algn="l"/>
              </a:tabLst>
            </a:pPr>
            <a:r>
              <a:rPr sz="3200" spc="-5" dirty="0">
                <a:latin typeface="Arial"/>
                <a:cs typeface="Arial"/>
              </a:rPr>
              <a:t>Laceration </a:t>
            </a:r>
            <a:r>
              <a:rPr sz="3200" dirty="0">
                <a:latin typeface="Arial"/>
                <a:cs typeface="Arial"/>
              </a:rPr>
              <a:t>&amp;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avulsion</a:t>
            </a:r>
            <a:endParaRPr sz="3200">
              <a:latin typeface="Arial"/>
              <a:cs typeface="Arial"/>
            </a:endParaRPr>
          </a:p>
          <a:p>
            <a:pPr marL="312420" indent="-27495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313055" algn="l"/>
              </a:tabLst>
            </a:pPr>
            <a:r>
              <a:rPr sz="3200" dirty="0">
                <a:latin typeface="Arial"/>
                <a:cs typeface="Arial"/>
              </a:rPr>
              <a:t>All layers of nerve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disrupted</a:t>
            </a:r>
            <a:endParaRPr sz="3200">
              <a:latin typeface="Arial"/>
              <a:cs typeface="Arial"/>
            </a:endParaRPr>
          </a:p>
          <a:p>
            <a:pPr marL="312420" indent="-274955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313055" algn="l"/>
              </a:tabLst>
            </a:pPr>
            <a:r>
              <a:rPr sz="3200" spc="-5" dirty="0">
                <a:latin typeface="Arial"/>
                <a:cs typeface="Arial"/>
              </a:rPr>
              <a:t>Amputation neuroma may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occur</a:t>
            </a:r>
            <a:endParaRPr sz="3200">
              <a:latin typeface="Arial"/>
              <a:cs typeface="Arial"/>
            </a:endParaRPr>
          </a:p>
          <a:p>
            <a:pPr marL="312420" indent="-27495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313055" algn="l"/>
              </a:tabLst>
            </a:pPr>
            <a:r>
              <a:rPr sz="3200" spc="-5" dirty="0">
                <a:latin typeface="Arial"/>
                <a:cs typeface="Arial"/>
              </a:rPr>
              <a:t>Poor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prognosis</a:t>
            </a:r>
            <a:endParaRPr sz="3200">
              <a:latin typeface="Arial"/>
              <a:cs typeface="Arial"/>
            </a:endParaRPr>
          </a:p>
          <a:p>
            <a:pPr marL="312420" indent="-27495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313055" algn="l"/>
              </a:tabLst>
            </a:pPr>
            <a:r>
              <a:rPr sz="3200" dirty="0">
                <a:latin typeface="Arial"/>
                <a:cs typeface="Arial"/>
              </a:rPr>
              <a:t>Microconstructive surgery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indicated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02437" y="679196"/>
            <a:ext cx="29483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5" dirty="0">
                <a:solidFill>
                  <a:srgbClr val="424455"/>
                </a:solidFill>
                <a:latin typeface="Trebuchet MS"/>
                <a:cs typeface="Trebuchet MS"/>
              </a:rPr>
              <a:t>BELL’S</a:t>
            </a:r>
            <a:r>
              <a:rPr sz="4000" spc="-5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95" dirty="0">
                <a:solidFill>
                  <a:srgbClr val="424455"/>
                </a:solidFill>
                <a:latin typeface="Trebuchet MS"/>
                <a:cs typeface="Trebuchet MS"/>
              </a:rPr>
              <a:t>PALSY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51850" y="5417839"/>
            <a:ext cx="1358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10"/>
              </a:lnSpc>
            </a:pPr>
            <a:r>
              <a:rPr sz="2600" dirty="0">
                <a:latin typeface="Georgia"/>
                <a:cs typeface="Georgia"/>
              </a:rPr>
              <a:t>r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2165" y="1467993"/>
            <a:ext cx="5833110" cy="4688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Georgia"/>
                <a:cs typeface="Georgia"/>
              </a:rPr>
              <a:t>HISTORY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spc="-5" dirty="0">
                <a:latin typeface="Georgia"/>
                <a:cs typeface="Georgia"/>
              </a:rPr>
              <a:t>from </a:t>
            </a:r>
            <a:r>
              <a:rPr sz="2600" b="1" dirty="0">
                <a:latin typeface="Georgia"/>
                <a:cs typeface="Georgia"/>
              </a:rPr>
              <a:t>Sir </a:t>
            </a:r>
            <a:r>
              <a:rPr sz="2600" b="1" spc="-5" dirty="0">
                <a:latin typeface="Georgia"/>
                <a:cs typeface="Georgia"/>
              </a:rPr>
              <a:t>Charles Bell</a:t>
            </a:r>
            <a:r>
              <a:rPr sz="2600" b="1" spc="-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(1774-1842)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F4DA2"/>
              </a:buClr>
              <a:buFont typeface="Georgia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268605" indent="-256540">
              <a:lnSpc>
                <a:spcPts val="3115"/>
              </a:lnSpc>
              <a:spcBef>
                <a:spcPts val="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Studied </a:t>
            </a:r>
            <a:r>
              <a:rPr sz="2600" spc="-5" dirty="0">
                <a:latin typeface="Georgia"/>
                <a:cs typeface="Georgia"/>
              </a:rPr>
              <a:t>facial anatomy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extensively</a:t>
            </a:r>
            <a:endParaRPr sz="2600">
              <a:latin typeface="Georgia"/>
              <a:cs typeface="Georgia"/>
            </a:endParaRPr>
          </a:p>
          <a:p>
            <a:pPr marL="268605" marR="5080" indent="-256540">
              <a:lnSpc>
                <a:spcPts val="2810"/>
              </a:lnSpc>
              <a:spcBef>
                <a:spcPts val="34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spc="-5" dirty="0">
                <a:latin typeface="Georgia"/>
                <a:cs typeface="Georgia"/>
              </a:rPr>
              <a:t>Concluded that </a:t>
            </a:r>
            <a:r>
              <a:rPr sz="2600" dirty="0">
                <a:latin typeface="Georgia"/>
                <a:cs typeface="Georgia"/>
              </a:rPr>
              <a:t>facial nerve </a:t>
            </a:r>
            <a:r>
              <a:rPr sz="2600" spc="-5" dirty="0">
                <a:latin typeface="Georgia"/>
                <a:cs typeface="Georgia"/>
              </a:rPr>
              <a:t>controlled  facial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expression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F4DA2"/>
              </a:buClr>
              <a:buFont typeface="Georgia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b="1" spc="-5" dirty="0">
                <a:latin typeface="Georgia"/>
                <a:cs typeface="Georgia"/>
              </a:rPr>
              <a:t>“Respiratory </a:t>
            </a:r>
            <a:r>
              <a:rPr sz="2600" b="1" dirty="0">
                <a:latin typeface="Georgia"/>
                <a:cs typeface="Georgia"/>
              </a:rPr>
              <a:t>nerve of</a:t>
            </a:r>
            <a:r>
              <a:rPr sz="2600" b="1" spc="-30" dirty="0">
                <a:latin typeface="Georgia"/>
                <a:cs typeface="Georgia"/>
              </a:rPr>
              <a:t> </a:t>
            </a:r>
            <a:r>
              <a:rPr sz="2600" b="1" dirty="0">
                <a:latin typeface="Georgia"/>
                <a:cs typeface="Georgia"/>
              </a:rPr>
              <a:t>Face”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9F4DA2"/>
              </a:buClr>
              <a:buFont typeface="Georgia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268605" marR="85090" indent="-256540">
              <a:lnSpc>
                <a:spcPts val="2810"/>
              </a:lnSpc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Demonstrated </a:t>
            </a:r>
            <a:r>
              <a:rPr sz="2600" spc="-5" dirty="0">
                <a:latin typeface="Georgia"/>
                <a:cs typeface="Georgia"/>
              </a:rPr>
              <a:t>separation of the </a:t>
            </a:r>
            <a:r>
              <a:rPr sz="2600" dirty="0">
                <a:latin typeface="Georgia"/>
                <a:cs typeface="Georgia"/>
              </a:rPr>
              <a:t>moto  and </a:t>
            </a:r>
            <a:r>
              <a:rPr sz="2600" spc="-5" dirty="0">
                <a:latin typeface="Georgia"/>
                <a:cs typeface="Georgia"/>
              </a:rPr>
              <a:t>sensory </a:t>
            </a:r>
            <a:r>
              <a:rPr sz="2600" dirty="0">
                <a:latin typeface="Georgia"/>
                <a:cs typeface="Georgia"/>
              </a:rPr>
              <a:t>innervation </a:t>
            </a:r>
            <a:r>
              <a:rPr sz="2600" spc="-5" dirty="0">
                <a:latin typeface="Georgia"/>
                <a:cs typeface="Georgia"/>
              </a:rPr>
              <a:t>of</a:t>
            </a:r>
            <a:r>
              <a:rPr sz="2600" spc="-6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face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92695" y="836675"/>
            <a:ext cx="2051303" cy="2375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15455" y="3186683"/>
            <a:ext cx="2796540" cy="3506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7995" y="1075436"/>
            <a:ext cx="7879080" cy="413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DEFINITION : an idiopathic </a:t>
            </a:r>
            <a:r>
              <a:rPr sz="2800" spc="-10" dirty="0">
                <a:latin typeface="Georgia"/>
                <a:cs typeface="Georgia"/>
              </a:rPr>
              <a:t>paresis </a:t>
            </a:r>
            <a:r>
              <a:rPr sz="2800" spc="-5" dirty="0">
                <a:latin typeface="Georgia"/>
                <a:cs typeface="Georgia"/>
              </a:rPr>
              <a:t>or paralysis  of facial nerve of sudden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onset.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Most </a:t>
            </a:r>
            <a:r>
              <a:rPr sz="2800" spc="-10" dirty="0">
                <a:latin typeface="Georgia"/>
                <a:cs typeface="Georgia"/>
              </a:rPr>
              <a:t>common </a:t>
            </a:r>
            <a:r>
              <a:rPr sz="2800" spc="-5" dirty="0">
                <a:latin typeface="Georgia"/>
                <a:cs typeface="Georgia"/>
              </a:rPr>
              <a:t>cause of </a:t>
            </a:r>
            <a:r>
              <a:rPr sz="2800" spc="-10" dirty="0">
                <a:latin typeface="Georgia"/>
                <a:cs typeface="Georgia"/>
              </a:rPr>
              <a:t>facial</a:t>
            </a:r>
            <a:r>
              <a:rPr sz="2800" spc="8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paralysis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15-40 </a:t>
            </a:r>
            <a:r>
              <a:rPr sz="2800" spc="-10" dirty="0">
                <a:latin typeface="Georgia"/>
                <a:cs typeface="Georgia"/>
              </a:rPr>
              <a:t>cases per </a:t>
            </a:r>
            <a:r>
              <a:rPr sz="2800" spc="-5" dirty="0">
                <a:latin typeface="Georgia"/>
                <a:cs typeface="Georgia"/>
              </a:rPr>
              <a:t>1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lakh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Both sexes </a:t>
            </a:r>
            <a:r>
              <a:rPr sz="2800" spc="-10" dirty="0">
                <a:latin typeface="Georgia"/>
                <a:cs typeface="Georgia"/>
              </a:rPr>
              <a:t>equally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affected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Seen more in middle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aged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Diabetics </a:t>
            </a:r>
            <a:r>
              <a:rPr sz="2800" spc="-5" dirty="0">
                <a:latin typeface="Georgia"/>
                <a:cs typeface="Georgia"/>
              </a:rPr>
              <a:t>r more</a:t>
            </a:r>
            <a:r>
              <a:rPr sz="2800" spc="5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prone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Family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history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Mostly unilateral. Only </a:t>
            </a:r>
            <a:r>
              <a:rPr sz="2800" spc="-5" dirty="0">
                <a:latin typeface="Georgia"/>
                <a:cs typeface="Georgia"/>
              </a:rPr>
              <a:t>1%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bilateral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16623" y="2636520"/>
            <a:ext cx="2380487" cy="3572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9959" y="751078"/>
            <a:ext cx="1840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Etiology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4098" y="1540916"/>
            <a:ext cx="6421120" cy="46367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Idiopathic</a:t>
            </a:r>
            <a:endParaRPr sz="2800">
              <a:latin typeface="Georgia"/>
              <a:cs typeface="Georgia"/>
            </a:endParaRPr>
          </a:p>
          <a:p>
            <a:pPr marL="353695" indent="-34163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53695" algn="l"/>
                <a:tab pos="354330" algn="l"/>
              </a:tabLst>
            </a:pPr>
            <a:r>
              <a:rPr sz="2800" spc="-10" dirty="0">
                <a:latin typeface="Georgia"/>
                <a:cs typeface="Georgia"/>
              </a:rPr>
              <a:t>autoimmune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response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Viral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hypothesis</a:t>
            </a:r>
            <a:endParaRPr sz="28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Ischemic hypothesis: </a:t>
            </a:r>
            <a:r>
              <a:rPr sz="2800" spc="-10" dirty="0">
                <a:latin typeface="Georgia"/>
                <a:cs typeface="Georgia"/>
              </a:rPr>
              <a:t>factors producing  </a:t>
            </a:r>
            <a:r>
              <a:rPr sz="2800" spc="-5" dirty="0">
                <a:latin typeface="Georgia"/>
                <a:cs typeface="Georgia"/>
              </a:rPr>
              <a:t>vasospasm</a:t>
            </a:r>
            <a:endParaRPr sz="2800">
              <a:latin typeface="Georgia"/>
              <a:cs typeface="Georgia"/>
            </a:endParaRPr>
          </a:p>
          <a:p>
            <a:pPr marL="432434" lvl="1" indent="-33528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33070" algn="l"/>
              </a:tabLst>
            </a:pPr>
            <a:r>
              <a:rPr sz="2800" spc="-10" dirty="0">
                <a:latin typeface="Georgia"/>
                <a:cs typeface="Georgia"/>
              </a:rPr>
              <a:t>cold</a:t>
            </a:r>
            <a:endParaRPr sz="2800">
              <a:latin typeface="Georgia"/>
              <a:cs typeface="Georgia"/>
            </a:endParaRPr>
          </a:p>
          <a:p>
            <a:pPr marL="12700" marR="4846955" lvl="1">
              <a:lnSpc>
                <a:spcPct val="109000"/>
              </a:lnSpc>
              <a:buAutoNum type="arabicPeriod"/>
              <a:tabLst>
                <a:tab pos="393065" algn="l"/>
              </a:tabLst>
            </a:pPr>
            <a:r>
              <a:rPr sz="2800" spc="-5" dirty="0">
                <a:latin typeface="Georgia"/>
                <a:cs typeface="Georgia"/>
              </a:rPr>
              <a:t>anoxia  3.Injury  4.To</a:t>
            </a:r>
            <a:r>
              <a:rPr sz="2800" dirty="0">
                <a:latin typeface="Georgia"/>
                <a:cs typeface="Georgia"/>
              </a:rPr>
              <a:t>x</a:t>
            </a:r>
            <a:r>
              <a:rPr sz="2800" spc="-5" dirty="0">
                <a:latin typeface="Georgia"/>
                <a:cs typeface="Georgia"/>
              </a:rPr>
              <a:t>ici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y  5.Allergic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59880" y="3933444"/>
            <a:ext cx="2304287" cy="2673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3628" y="548640"/>
            <a:ext cx="3685031" cy="2453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07188" y="4250435"/>
            <a:ext cx="3777016" cy="1855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8739" y="463042"/>
            <a:ext cx="4546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Signs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and</a:t>
            </a:r>
            <a:r>
              <a:rPr sz="4000" spc="-4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symptoms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43309" y="2924554"/>
            <a:ext cx="4459258" cy="3924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2638" y="1327150"/>
            <a:ext cx="510159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Sudden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onset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Unable to close eyes</a:t>
            </a:r>
            <a:endParaRPr sz="2400"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Bells phenomenon( eyeball </a:t>
            </a:r>
            <a:r>
              <a:rPr sz="2400" dirty="0">
                <a:latin typeface="Georgia"/>
                <a:cs typeface="Georgia"/>
              </a:rPr>
              <a:t>rolls </a:t>
            </a:r>
            <a:r>
              <a:rPr sz="2400" spc="-5" dirty="0">
                <a:latin typeface="Georgia"/>
                <a:cs typeface="Georgia"/>
              </a:rPr>
              <a:t>up 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out on </a:t>
            </a:r>
            <a:r>
              <a:rPr sz="2400" dirty="0">
                <a:latin typeface="Georgia"/>
                <a:cs typeface="Georgia"/>
              </a:rPr>
              <a:t>attempting </a:t>
            </a:r>
            <a:r>
              <a:rPr sz="2400" spc="-5" dirty="0">
                <a:latin typeface="Georgia"/>
                <a:cs typeface="Georgia"/>
              </a:rPr>
              <a:t>to close the  eye </a:t>
            </a:r>
            <a:r>
              <a:rPr sz="2400" dirty="0">
                <a:latin typeface="Georgia"/>
                <a:cs typeface="Georgia"/>
              </a:rPr>
              <a:t>&amp; </a:t>
            </a:r>
            <a:r>
              <a:rPr sz="2400" spc="-5" dirty="0">
                <a:latin typeface="Georgia"/>
                <a:cs typeface="Georgia"/>
              </a:rPr>
              <a:t>white sclera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visible)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Dribbling of saliva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Epiphora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Assymetrical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face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Noise</a:t>
            </a:r>
            <a:r>
              <a:rPr sz="2400" spc="-9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intolerance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Loss </a:t>
            </a:r>
            <a:r>
              <a:rPr sz="2400" spc="-5" dirty="0">
                <a:latin typeface="Georgia"/>
                <a:cs typeface="Georgia"/>
              </a:rPr>
              <a:t>of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taste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Unable to smile on affected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side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Drooping corners of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mouth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91226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12691" y="662940"/>
            <a:ext cx="1082039" cy="812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84675" y="0"/>
            <a:ext cx="340360" cy="824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25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48784" y="662940"/>
            <a:ext cx="3398519" cy="390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55007" y="289179"/>
            <a:ext cx="3386073" cy="3854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5479" y="1287780"/>
            <a:ext cx="6204204" cy="391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2083" y="913002"/>
            <a:ext cx="6190869" cy="4959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8335" y="1912620"/>
            <a:ext cx="1435608" cy="390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4178" y="1539875"/>
            <a:ext cx="1424304" cy="383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9664" y="1912620"/>
            <a:ext cx="135635" cy="3916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6141" y="1537842"/>
            <a:ext cx="123443" cy="4959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8157" y="1918842"/>
            <a:ext cx="7870190" cy="4760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James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Ramsay hunt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(1907)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Caused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by varicella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zoster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Infection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along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facial nerve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near inner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ear</a:t>
            </a:r>
            <a:endParaRPr sz="2200">
              <a:latin typeface="Trebuchet MS"/>
              <a:cs typeface="Trebuchet MS"/>
            </a:endParaRPr>
          </a:p>
          <a:p>
            <a:pPr marL="195580" marR="5080" indent="-182880">
              <a:lnSpc>
                <a:spcPct val="95400"/>
              </a:lnSpc>
              <a:spcBef>
                <a:spcPts val="204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Syndrome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occurs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when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geniculate ganglion is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involved due to 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reactivation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Classical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 triad:</a:t>
            </a:r>
            <a:endParaRPr sz="2200">
              <a:latin typeface="Trebuchet MS"/>
              <a:cs typeface="Trebuchet MS"/>
            </a:endParaRPr>
          </a:p>
          <a:p>
            <a:pPr marL="591820" indent="-515620">
              <a:lnSpc>
                <a:spcPct val="100000"/>
              </a:lnSpc>
              <a:spcBef>
                <a:spcPts val="45"/>
              </a:spcBef>
              <a:buClr>
                <a:srgbClr val="C3250C"/>
              </a:buClr>
              <a:buSzPct val="129545"/>
              <a:buAutoNum type="arabicPeriod"/>
              <a:tabLst>
                <a:tab pos="591185" algn="l"/>
                <a:tab pos="591820" algn="l"/>
              </a:tabLst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Ipsilateral facial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paralysis</a:t>
            </a:r>
            <a:endParaRPr sz="2200">
              <a:latin typeface="Trebuchet MS"/>
              <a:cs typeface="Trebuchet MS"/>
            </a:endParaRPr>
          </a:p>
          <a:p>
            <a:pPr marL="591820" indent="-515620">
              <a:lnSpc>
                <a:spcPct val="100000"/>
              </a:lnSpc>
              <a:spcBef>
                <a:spcPts val="50"/>
              </a:spcBef>
              <a:buClr>
                <a:srgbClr val="C3250C"/>
              </a:buClr>
              <a:buSzPct val="129545"/>
              <a:buAutoNum type="arabicPeriod"/>
              <a:tabLst>
                <a:tab pos="591185" algn="l"/>
                <a:tab pos="591820" algn="l"/>
              </a:tabLst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Ear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pain/hearingloss</a:t>
            </a:r>
            <a:endParaRPr sz="2200">
              <a:latin typeface="Trebuchet MS"/>
              <a:cs typeface="Trebuchet MS"/>
            </a:endParaRPr>
          </a:p>
          <a:p>
            <a:pPr marL="591820" indent="-515620">
              <a:lnSpc>
                <a:spcPct val="100000"/>
              </a:lnSpc>
              <a:spcBef>
                <a:spcPts val="50"/>
              </a:spcBef>
              <a:buClr>
                <a:srgbClr val="C3250C"/>
              </a:buClr>
              <a:buSzPct val="129545"/>
              <a:buAutoNum type="arabicPeriod"/>
              <a:tabLst>
                <a:tab pos="591185" algn="l"/>
                <a:tab pos="591820" algn="l"/>
              </a:tabLst>
            </a:pP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Vesicles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2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pinna,</a:t>
            </a:r>
            <a:endParaRPr sz="2200">
              <a:latin typeface="Trebuchet MS"/>
              <a:cs typeface="Trebuchet MS"/>
            </a:endParaRPr>
          </a:p>
          <a:p>
            <a:pPr marL="533400" indent="-457834">
              <a:lnSpc>
                <a:spcPct val="100000"/>
              </a:lnSpc>
              <a:spcBef>
                <a:spcPts val="50"/>
              </a:spcBef>
              <a:buClr>
                <a:srgbClr val="C3250C"/>
              </a:buClr>
              <a:buSzPct val="129545"/>
              <a:buFont typeface="Georgia"/>
              <a:buChar char="*"/>
              <a:tabLst>
                <a:tab pos="533400" algn="l"/>
                <a:tab pos="534035" algn="l"/>
              </a:tabLst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Sensation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spinning</a:t>
            </a:r>
            <a:endParaRPr sz="2200">
              <a:latin typeface="Trebuchet MS"/>
              <a:cs typeface="Trebuchet MS"/>
            </a:endParaRPr>
          </a:p>
          <a:p>
            <a:pPr marL="533400" indent="-457834">
              <a:lnSpc>
                <a:spcPct val="100000"/>
              </a:lnSpc>
              <a:spcBef>
                <a:spcPts val="45"/>
              </a:spcBef>
              <a:buClr>
                <a:srgbClr val="C3250C"/>
              </a:buClr>
              <a:buSzPct val="129545"/>
              <a:buFont typeface="Georgia"/>
              <a:buChar char="*"/>
              <a:tabLst>
                <a:tab pos="533400" algn="l"/>
                <a:tab pos="534035" algn="l"/>
              </a:tabLst>
            </a:pP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tinnitus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34484" y="4242814"/>
            <a:ext cx="4480560" cy="26075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499859"/>
            <a:ext cx="83820" cy="83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451" y="6499859"/>
            <a:ext cx="85343" cy="83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831" y="620268"/>
            <a:ext cx="8962644" cy="5041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2163" y="1022603"/>
            <a:ext cx="1083564" cy="812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6466" y="350011"/>
            <a:ext cx="314960" cy="824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2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25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4727" y="1022603"/>
            <a:ext cx="3127248" cy="391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1458" y="648843"/>
            <a:ext cx="3114802" cy="385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5315" y="1143000"/>
            <a:ext cx="147827" cy="73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50408" y="1022603"/>
            <a:ext cx="2848356" cy="3916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56630" y="648843"/>
            <a:ext cx="2836164" cy="3858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2244" y="1647444"/>
            <a:ext cx="2610611" cy="391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8975" y="1273683"/>
            <a:ext cx="2598166" cy="385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6687" y="1210817"/>
            <a:ext cx="6273800" cy="2223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850" spc="1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15" dirty="0">
                <a:solidFill>
                  <a:srgbClr val="404040"/>
                </a:solidFill>
                <a:latin typeface="Trebuchet MS"/>
                <a:cs typeface="Trebuchet MS"/>
              </a:rPr>
              <a:t>Also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known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as orofacial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granulomatosis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285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Idiopathic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Neurological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disorder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2850" spc="1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15" dirty="0">
                <a:solidFill>
                  <a:srgbClr val="404040"/>
                </a:solidFill>
                <a:latin typeface="Trebuchet MS"/>
                <a:cs typeface="Trebuchet MS"/>
              </a:rPr>
              <a:t>Non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tender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persistent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swelling of one or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both</a:t>
            </a:r>
            <a:r>
              <a:rPr sz="22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lip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2850" spc="1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Facial</a:t>
            </a: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paralysis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2850" spc="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Lingua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plicata(fissured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tongue)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40552" y="3302508"/>
            <a:ext cx="2776728" cy="32034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48383" y="3762755"/>
            <a:ext cx="4030979" cy="28986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02437" y="895349"/>
            <a:ext cx="4593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MOEBIUS</a:t>
            </a:r>
            <a:r>
              <a:rPr sz="4000" spc="-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SYNDROME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468" y="1684022"/>
            <a:ext cx="5241925" cy="413448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Described by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Moebius(1888)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Rare </a:t>
            </a:r>
            <a:r>
              <a:rPr sz="2800" spc="-5" dirty="0">
                <a:latin typeface="Georgia"/>
                <a:cs typeface="Georgia"/>
              </a:rPr>
              <a:t>neurological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disorder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Congenital </a:t>
            </a:r>
            <a:r>
              <a:rPr sz="2800" spc="-10" dirty="0">
                <a:latin typeface="Georgia"/>
                <a:cs typeface="Georgia"/>
              </a:rPr>
              <a:t>oculofacial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paralysis</a:t>
            </a:r>
            <a:endParaRPr sz="2800">
              <a:latin typeface="Georgia"/>
              <a:cs typeface="Georgia"/>
            </a:endParaRPr>
          </a:p>
          <a:p>
            <a:pPr marL="268605" marR="20764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Congenital defect -Paralysis </a:t>
            </a:r>
            <a:r>
              <a:rPr sz="2800" spc="-10" dirty="0">
                <a:latin typeface="Georgia"/>
                <a:cs typeface="Georgia"/>
              </a:rPr>
              <a:t>of  </a:t>
            </a:r>
            <a:r>
              <a:rPr sz="2800" spc="-5" dirty="0">
                <a:latin typeface="Georgia"/>
                <a:cs typeface="Georgia"/>
              </a:rPr>
              <a:t>VII </a:t>
            </a:r>
            <a:r>
              <a:rPr sz="2800" spc="-10" dirty="0">
                <a:latin typeface="Georgia"/>
                <a:cs typeface="Georgia"/>
              </a:rPr>
              <a:t>and </a:t>
            </a:r>
            <a:r>
              <a:rPr sz="2800" spc="-5" dirty="0">
                <a:latin typeface="Georgia"/>
                <a:cs typeface="Georgia"/>
              </a:rPr>
              <a:t>VI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neves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Mask like </a:t>
            </a:r>
            <a:r>
              <a:rPr sz="2800" spc="-5" dirty="0">
                <a:latin typeface="Georgia"/>
                <a:cs typeface="Georgia"/>
              </a:rPr>
              <a:t>face</a:t>
            </a:r>
            <a:r>
              <a:rPr sz="2800" spc="5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–expressionless</a:t>
            </a:r>
            <a:endParaRPr sz="2800">
              <a:latin typeface="Georgia"/>
              <a:cs typeface="Georgia"/>
            </a:endParaRPr>
          </a:p>
          <a:p>
            <a:pPr marL="268605" marR="51625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Unable </a:t>
            </a:r>
            <a:r>
              <a:rPr sz="2800" spc="-5" dirty="0">
                <a:latin typeface="Georgia"/>
                <a:cs typeface="Georgia"/>
              </a:rPr>
              <a:t>to close eyes-corneal  </a:t>
            </a:r>
            <a:r>
              <a:rPr sz="2800" spc="-10" dirty="0">
                <a:latin typeface="Georgia"/>
                <a:cs typeface="Georgia"/>
              </a:rPr>
              <a:t>ulcerations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strabismus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58967" y="2133600"/>
            <a:ext cx="3575303" cy="251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5041" y="560908"/>
            <a:ext cx="2411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>
                <a:solidFill>
                  <a:srgbClr val="D2523B"/>
                </a:solidFill>
                <a:latin typeface="Arial"/>
                <a:cs typeface="Arial"/>
              </a:rPr>
              <a:t>A</a:t>
            </a:r>
            <a:r>
              <a:rPr sz="4000" spc="-110" dirty="0">
                <a:solidFill>
                  <a:srgbClr val="D2523B"/>
                </a:solidFill>
                <a:latin typeface="Arial"/>
                <a:cs typeface="Arial"/>
              </a:rPr>
              <a:t>N</a:t>
            </a:r>
            <a:r>
              <a:rPr sz="4000" spc="-405" dirty="0">
                <a:solidFill>
                  <a:srgbClr val="D2523B"/>
                </a:solidFill>
                <a:latin typeface="Arial"/>
                <a:cs typeface="Arial"/>
              </a:rPr>
              <a:t>A</a:t>
            </a:r>
            <a:r>
              <a:rPr sz="4000" spc="-185" dirty="0">
                <a:solidFill>
                  <a:srgbClr val="D2523B"/>
                </a:solidFill>
                <a:latin typeface="Arial"/>
                <a:cs typeface="Arial"/>
              </a:rPr>
              <a:t>T</a:t>
            </a:r>
            <a:r>
              <a:rPr sz="4000" spc="-105" dirty="0">
                <a:solidFill>
                  <a:srgbClr val="D2523B"/>
                </a:solidFill>
                <a:latin typeface="Arial"/>
                <a:cs typeface="Arial"/>
              </a:rPr>
              <a:t>O</a:t>
            </a:r>
            <a:r>
              <a:rPr sz="4000" spc="-110" dirty="0">
                <a:solidFill>
                  <a:srgbClr val="D2523B"/>
                </a:solidFill>
                <a:latin typeface="Arial"/>
                <a:cs typeface="Arial"/>
              </a:rPr>
              <a:t>M</a:t>
            </a:r>
            <a:r>
              <a:rPr sz="4000" spc="-5" dirty="0">
                <a:solidFill>
                  <a:srgbClr val="D2523B"/>
                </a:solidFill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52320"/>
            <a:ext cx="7201534" cy="22212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NUCLEI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OF </a:t>
            </a:r>
            <a:r>
              <a:rPr sz="2400" b="1" spc="-25" dirty="0">
                <a:solidFill>
                  <a:srgbClr val="00AF50"/>
                </a:solidFill>
                <a:latin typeface="Arial"/>
                <a:cs typeface="Arial"/>
              </a:rPr>
              <a:t>FACIAL</a:t>
            </a:r>
            <a:r>
              <a:rPr sz="2400" b="1"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Arial"/>
                <a:cs typeface="Arial"/>
              </a:rPr>
              <a:t>NERVE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AutoNum type="arabicPeriod"/>
              <a:tabLst>
                <a:tab pos="469900" algn="l"/>
                <a:tab pos="470534" algn="l"/>
              </a:tabLst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Motor nucleus or</a:t>
            </a:r>
            <a:r>
              <a:rPr sz="24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branchiomotor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AutoNum type="arabicPeriod"/>
              <a:tabLst>
                <a:tab pos="469900" algn="l"/>
                <a:tab pos="470534" algn="l"/>
              </a:tabLst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Superior salivatory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nuclus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or</a:t>
            </a:r>
            <a:r>
              <a:rPr sz="24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parasympathetic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AutoNum type="arabicPeriod"/>
              <a:tabLst>
                <a:tab pos="469900" algn="l"/>
                <a:tab pos="470534" algn="l"/>
              </a:tabLst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Lacrimatory</a:t>
            </a:r>
            <a:endParaRPr sz="2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AutoNum type="arabicPeriod"/>
              <a:tabLst>
                <a:tab pos="469900" algn="l"/>
                <a:tab pos="470534" algn="l"/>
              </a:tabLst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Nucleus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tractus solitarius</a:t>
            </a:r>
            <a:r>
              <a:rPr sz="2400" b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(NTS)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6723" y="535050"/>
            <a:ext cx="6309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GUILLAIN BARRE</a:t>
            </a:r>
            <a:r>
              <a:rPr sz="4000" spc="-4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SYNDROME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165" y="1363472"/>
            <a:ext cx="5065395" cy="444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Font typeface="Georgia"/>
              <a:buChar char="•"/>
              <a:tabLst>
                <a:tab pos="353695" algn="l"/>
                <a:tab pos="354330" algn="l"/>
              </a:tabLst>
            </a:pPr>
            <a:r>
              <a:rPr dirty="0"/>
              <a:t>	</a:t>
            </a:r>
            <a:r>
              <a:rPr sz="2800" spc="-10" dirty="0">
                <a:latin typeface="Georgia"/>
                <a:cs typeface="Georgia"/>
              </a:rPr>
              <a:t>first Described </a:t>
            </a:r>
            <a:r>
              <a:rPr sz="2800" spc="-5" dirty="0">
                <a:latin typeface="Georgia"/>
                <a:cs typeface="Georgia"/>
              </a:rPr>
              <a:t>by Jean </a:t>
            </a:r>
            <a:r>
              <a:rPr sz="2800" spc="-10" dirty="0">
                <a:latin typeface="Georgia"/>
                <a:cs typeface="Georgia"/>
              </a:rPr>
              <a:t>landry  </a:t>
            </a:r>
            <a:r>
              <a:rPr sz="2800" spc="-5" dirty="0">
                <a:latin typeface="Georgia"/>
                <a:cs typeface="Georgia"/>
              </a:rPr>
              <a:t>(1800s)</a:t>
            </a:r>
            <a:endParaRPr sz="2800">
              <a:latin typeface="Georgia"/>
              <a:cs typeface="Georgia"/>
            </a:endParaRPr>
          </a:p>
          <a:p>
            <a:pPr marL="268605" marR="22479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Discovered by jean </a:t>
            </a:r>
            <a:r>
              <a:rPr sz="2800" spc="-10" dirty="0">
                <a:latin typeface="Georgia"/>
                <a:cs typeface="Georgia"/>
              </a:rPr>
              <a:t>barre </a:t>
            </a:r>
            <a:r>
              <a:rPr sz="2800" spc="-5" dirty="0">
                <a:latin typeface="Georgia"/>
                <a:cs typeface="Georgia"/>
              </a:rPr>
              <a:t>and  georges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guillain(1916)</a:t>
            </a:r>
            <a:endParaRPr sz="2800">
              <a:latin typeface="Georgia"/>
              <a:cs typeface="Georgia"/>
            </a:endParaRPr>
          </a:p>
          <a:p>
            <a:pPr marL="268605" marR="2717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Inflammatory </a:t>
            </a:r>
            <a:r>
              <a:rPr sz="2800" spc="-5" dirty="0">
                <a:latin typeface="Georgia"/>
                <a:cs typeface="Georgia"/>
              </a:rPr>
              <a:t>demyelinating  poly neuropathy affecting  </a:t>
            </a:r>
            <a:r>
              <a:rPr sz="2800" spc="-10" dirty="0">
                <a:latin typeface="Georgia"/>
                <a:cs typeface="Georgia"/>
              </a:rPr>
              <a:t>peripheral </a:t>
            </a:r>
            <a:r>
              <a:rPr sz="2800" spc="-5" dirty="0">
                <a:latin typeface="Georgia"/>
                <a:cs typeface="Georgia"/>
              </a:rPr>
              <a:t>nerves </a:t>
            </a:r>
            <a:r>
              <a:rPr sz="2800" spc="-10" dirty="0">
                <a:latin typeface="Georgia"/>
                <a:cs typeface="Georgia"/>
              </a:rPr>
              <a:t>including  </a:t>
            </a:r>
            <a:r>
              <a:rPr sz="2800" spc="-5" dirty="0">
                <a:latin typeface="Georgia"/>
                <a:cs typeface="Georgia"/>
              </a:rPr>
              <a:t>VII nerve </a:t>
            </a:r>
            <a:r>
              <a:rPr sz="2800" spc="-10" dirty="0">
                <a:latin typeface="Georgia"/>
                <a:cs typeface="Georgia"/>
              </a:rPr>
              <a:t>causng facial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palsy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Treated </a:t>
            </a:r>
            <a:r>
              <a:rPr sz="2800" spc="-5" dirty="0">
                <a:latin typeface="Georgia"/>
                <a:cs typeface="Georgia"/>
              </a:rPr>
              <a:t>by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IVIG&amp;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Plasma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exchange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04659" y="3540252"/>
            <a:ext cx="2038096" cy="2852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52315" y="4933188"/>
            <a:ext cx="2784347" cy="1755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04659" y="620268"/>
            <a:ext cx="2016252" cy="2688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8739" y="724280"/>
            <a:ext cx="5780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99080" algn="l"/>
              </a:tabLst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TRANSIENT	</a:t>
            </a:r>
            <a:r>
              <a:rPr sz="4000" spc="-75" dirty="0">
                <a:solidFill>
                  <a:srgbClr val="424455"/>
                </a:solidFill>
                <a:latin typeface="Trebuchet MS"/>
                <a:cs typeface="Trebuchet MS"/>
              </a:rPr>
              <a:t>FACIAL</a:t>
            </a:r>
            <a:r>
              <a:rPr sz="4000" spc="-21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90" dirty="0">
                <a:solidFill>
                  <a:srgbClr val="424455"/>
                </a:solidFill>
                <a:latin typeface="Trebuchet MS"/>
                <a:cs typeface="Trebuchet MS"/>
              </a:rPr>
              <a:t>PALSY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9927" y="1540916"/>
            <a:ext cx="8455025" cy="27387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Encountered </a:t>
            </a:r>
            <a:r>
              <a:rPr sz="2800" spc="-5" dirty="0">
                <a:latin typeface="Georgia"/>
                <a:cs typeface="Georgia"/>
              </a:rPr>
              <a:t>during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IANB</a:t>
            </a:r>
            <a:endParaRPr sz="2800">
              <a:latin typeface="Georgia"/>
              <a:cs typeface="Georgia"/>
            </a:endParaRPr>
          </a:p>
          <a:p>
            <a:pPr marL="268605" marR="48577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Due </a:t>
            </a:r>
            <a:r>
              <a:rPr sz="2800" spc="-5" dirty="0">
                <a:latin typeface="Georgia"/>
                <a:cs typeface="Georgia"/>
              </a:rPr>
              <a:t>to injection of LA into </a:t>
            </a:r>
            <a:r>
              <a:rPr sz="2800" spc="-10" dirty="0">
                <a:latin typeface="Georgia"/>
                <a:cs typeface="Georgia"/>
              </a:rPr>
              <a:t>parotid </a:t>
            </a:r>
            <a:r>
              <a:rPr sz="2800" spc="-5" dirty="0">
                <a:latin typeface="Georgia"/>
                <a:cs typeface="Georgia"/>
              </a:rPr>
              <a:t>gland ifneedle  injected too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backwards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Temporary paralysis of facial</a:t>
            </a:r>
            <a:r>
              <a:rPr sz="2800" spc="9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nerve</a:t>
            </a:r>
            <a:endParaRPr sz="28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Effect </a:t>
            </a:r>
            <a:r>
              <a:rPr sz="2800" spc="-10" dirty="0">
                <a:latin typeface="Georgia"/>
                <a:cs typeface="Georgia"/>
              </a:rPr>
              <a:t>wears </a:t>
            </a:r>
            <a:r>
              <a:rPr sz="2800" spc="-5" dirty="0">
                <a:latin typeface="Georgia"/>
                <a:cs typeface="Georgia"/>
              </a:rPr>
              <a:t>off over a </a:t>
            </a:r>
            <a:r>
              <a:rPr sz="2800" spc="-10" dirty="0">
                <a:latin typeface="Georgia"/>
                <a:cs typeface="Georgia"/>
              </a:rPr>
              <a:t>period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time(&lt;3Hrs) during  </a:t>
            </a:r>
            <a:r>
              <a:rPr sz="2800" spc="-5" dirty="0">
                <a:latin typeface="Georgia"/>
                <a:cs typeface="Georgia"/>
              </a:rPr>
              <a:t>which eye needs to </a:t>
            </a:r>
            <a:r>
              <a:rPr sz="2800" spc="-10" dirty="0">
                <a:latin typeface="Georgia"/>
                <a:cs typeface="Georgia"/>
              </a:rPr>
              <a:t>be protected(eye patch)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25696" y="4232146"/>
            <a:ext cx="4718304" cy="2534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0855" y="4978934"/>
            <a:ext cx="2108218" cy="1879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8739" y="391160"/>
            <a:ext cx="5137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Hyperkinetic</a:t>
            </a:r>
            <a:r>
              <a:rPr sz="4000" spc="-3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disorders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7995" y="1032763"/>
            <a:ext cx="5103495" cy="52139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marR="97155" indent="-256540">
              <a:lnSpc>
                <a:spcPts val="3020"/>
              </a:lnSpc>
              <a:spcBef>
                <a:spcPts val="48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Involuntary </a:t>
            </a:r>
            <a:r>
              <a:rPr sz="2800" spc="-10" dirty="0">
                <a:latin typeface="Georgia"/>
                <a:cs typeface="Georgia"/>
              </a:rPr>
              <a:t>twitching </a:t>
            </a:r>
            <a:r>
              <a:rPr sz="2800" spc="-5" dirty="0">
                <a:latin typeface="Georgia"/>
                <a:cs typeface="Georgia"/>
              </a:rPr>
              <a:t>of facial  muscles on </a:t>
            </a:r>
            <a:r>
              <a:rPr sz="2800" spc="-10" dirty="0">
                <a:latin typeface="Georgia"/>
                <a:cs typeface="Georgia"/>
              </a:rPr>
              <a:t>one </a:t>
            </a:r>
            <a:r>
              <a:rPr sz="2800" spc="-5" dirty="0">
                <a:latin typeface="Georgia"/>
                <a:cs typeface="Georgia"/>
              </a:rPr>
              <a:t>or </a:t>
            </a:r>
            <a:r>
              <a:rPr sz="2800" spc="-10" dirty="0">
                <a:latin typeface="Georgia"/>
                <a:cs typeface="Georgia"/>
              </a:rPr>
              <a:t>both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sides</a:t>
            </a:r>
            <a:endParaRPr sz="2800">
              <a:latin typeface="Georgia"/>
              <a:cs typeface="Georgia"/>
            </a:endParaRPr>
          </a:p>
          <a:p>
            <a:pPr marL="527685" marR="5080" indent="-515620">
              <a:lnSpc>
                <a:spcPts val="3030"/>
              </a:lnSpc>
              <a:spcBef>
                <a:spcPts val="300"/>
              </a:spcBef>
              <a:buClr>
                <a:srgbClr val="9F4DA2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6F2F9F"/>
                </a:solidFill>
                <a:latin typeface="Georgia"/>
                <a:cs typeface="Georgia"/>
              </a:rPr>
              <a:t>Hemifacial </a:t>
            </a:r>
            <a:r>
              <a:rPr sz="2800" b="1" spc="-5" dirty="0">
                <a:solidFill>
                  <a:srgbClr val="6F2F9F"/>
                </a:solidFill>
                <a:latin typeface="Georgia"/>
                <a:cs typeface="Georgia"/>
              </a:rPr>
              <a:t>spasm- </a:t>
            </a:r>
            <a:r>
              <a:rPr sz="2800" spc="-5" dirty="0">
                <a:latin typeface="Georgia"/>
                <a:cs typeface="Georgia"/>
              </a:rPr>
              <a:t>on </a:t>
            </a:r>
            <a:r>
              <a:rPr sz="2800" spc="-10" dirty="0">
                <a:latin typeface="Georgia"/>
                <a:cs typeface="Georgia"/>
              </a:rPr>
              <a:t>one  side</a:t>
            </a:r>
            <a:endParaRPr sz="2800">
              <a:latin typeface="Georgia"/>
              <a:cs typeface="Georgia"/>
            </a:endParaRPr>
          </a:p>
          <a:p>
            <a:pPr marL="12700" marR="389255" indent="427990">
              <a:lnSpc>
                <a:spcPts val="3020"/>
              </a:lnSpc>
              <a:spcBef>
                <a:spcPts val="295"/>
              </a:spcBef>
            </a:pPr>
            <a:r>
              <a:rPr sz="2800" spc="-10" dirty="0">
                <a:latin typeface="Georgia"/>
                <a:cs typeface="Georgia"/>
              </a:rPr>
              <a:t>due </a:t>
            </a:r>
            <a:r>
              <a:rPr sz="2800" spc="-5" dirty="0">
                <a:latin typeface="Georgia"/>
                <a:cs typeface="Georgia"/>
              </a:rPr>
              <a:t>to </a:t>
            </a:r>
            <a:r>
              <a:rPr sz="2800" spc="-10" dirty="0">
                <a:latin typeface="Georgia"/>
                <a:cs typeface="Georgia"/>
              </a:rPr>
              <a:t>irritation </a:t>
            </a:r>
            <a:r>
              <a:rPr sz="2800" spc="-5" dirty="0">
                <a:latin typeface="Georgia"/>
                <a:cs typeface="Georgia"/>
              </a:rPr>
              <a:t>of nerve @  </a:t>
            </a:r>
            <a:r>
              <a:rPr sz="2800" spc="-10" dirty="0">
                <a:latin typeface="Georgia"/>
                <a:cs typeface="Georgia"/>
              </a:rPr>
              <a:t>cerebellopontine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angle</a:t>
            </a:r>
            <a:endParaRPr sz="2800">
              <a:latin typeface="Georgia"/>
              <a:cs typeface="Georgia"/>
            </a:endParaRPr>
          </a:p>
          <a:p>
            <a:pPr marL="12700" marR="86360">
              <a:lnSpc>
                <a:spcPts val="3030"/>
              </a:lnSpc>
            </a:pPr>
            <a:r>
              <a:rPr sz="2800" spc="-5" dirty="0">
                <a:latin typeface="Georgia"/>
                <a:cs typeface="Georgia"/>
              </a:rPr>
              <a:t>( </a:t>
            </a:r>
            <a:r>
              <a:rPr sz="2800" spc="-10" dirty="0">
                <a:latin typeface="Georgia"/>
                <a:cs typeface="Georgia"/>
              </a:rPr>
              <a:t>microvascular </a:t>
            </a:r>
            <a:r>
              <a:rPr sz="2800" spc="-5" dirty="0">
                <a:latin typeface="Georgia"/>
                <a:cs typeface="Georgia"/>
              </a:rPr>
              <a:t>decompression,  </a:t>
            </a:r>
            <a:r>
              <a:rPr sz="2800" spc="-10" dirty="0">
                <a:latin typeface="Georgia"/>
                <a:cs typeface="Georgia"/>
              </a:rPr>
              <a:t>botulinum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toxin)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100330">
              <a:lnSpc>
                <a:spcPct val="90000"/>
              </a:lnSpc>
              <a:buClr>
                <a:srgbClr val="000000"/>
              </a:buClr>
              <a:buFont typeface="Georgia"/>
              <a:buAutoNum type="arabicPeriod" startAt="2"/>
              <a:tabLst>
                <a:tab pos="392430" algn="l"/>
              </a:tabLst>
            </a:pPr>
            <a:r>
              <a:rPr sz="2800" b="1" spc="-10" dirty="0">
                <a:solidFill>
                  <a:srgbClr val="6F2F9F"/>
                </a:solidFill>
                <a:latin typeface="Georgia"/>
                <a:cs typeface="Georgia"/>
              </a:rPr>
              <a:t>Blepharospasm</a:t>
            </a:r>
            <a:r>
              <a:rPr sz="2800" spc="-10" dirty="0">
                <a:latin typeface="Georgia"/>
                <a:cs typeface="Georgia"/>
              </a:rPr>
              <a:t>- limited to  </a:t>
            </a:r>
            <a:r>
              <a:rPr sz="2800" spc="-5" dirty="0">
                <a:latin typeface="Georgia"/>
                <a:cs typeface="Georgia"/>
              </a:rPr>
              <a:t>orbicularis oculi on both </a:t>
            </a:r>
            <a:r>
              <a:rPr sz="2800" spc="-10" dirty="0">
                <a:latin typeface="Georgia"/>
                <a:cs typeface="Georgia"/>
              </a:rPr>
              <a:t>sides  (bot toxin </a:t>
            </a:r>
            <a:r>
              <a:rPr sz="2800" spc="-5" dirty="0">
                <a:latin typeface="Georgia"/>
                <a:cs typeface="Georgia"/>
              </a:rPr>
              <a:t>into </a:t>
            </a:r>
            <a:r>
              <a:rPr sz="2800" spc="-10" dirty="0">
                <a:latin typeface="Georgia"/>
                <a:cs typeface="Georgia"/>
              </a:rPr>
              <a:t>periorbital  </a:t>
            </a:r>
            <a:r>
              <a:rPr sz="2800" spc="-5" dirty="0">
                <a:latin typeface="Georgia"/>
                <a:cs typeface="Georgia"/>
              </a:rPr>
              <a:t>muscles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22391" y="4869179"/>
            <a:ext cx="3267455" cy="183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20256" y="981455"/>
            <a:ext cx="2109216" cy="316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872" y="5945123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2" y="912874"/>
                </a:lnTo>
                <a:lnTo>
                  <a:pt x="4898144" y="912874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155" y="5939028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0" y="918970"/>
                </a:lnTo>
                <a:lnTo>
                  <a:pt x="3653984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7995" y="1363725"/>
            <a:ext cx="4279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1.Facial </a:t>
            </a:r>
            <a:r>
              <a:rPr sz="28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nerve</a:t>
            </a:r>
            <a:r>
              <a:rPr sz="2800" spc="40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Lucida Sans Unicode"/>
                <a:cs typeface="Lucida Sans Unicode"/>
              </a:rPr>
              <a:t>evaluation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995" y="1911223"/>
            <a:ext cx="154305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900">
              <a:latin typeface="Wingdings 3"/>
              <a:cs typeface="Wingdings 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211" y="1798447"/>
            <a:ext cx="7381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Lucida Sans Unicode"/>
                <a:cs typeface="Lucida Sans Unicode"/>
              </a:rPr>
              <a:t>careful case </a:t>
            </a:r>
            <a:r>
              <a:rPr sz="2800" spc="-5" dirty="0">
                <a:latin typeface="Lucida Sans Unicode"/>
                <a:cs typeface="Lucida Sans Unicode"/>
              </a:rPr>
              <a:t>history for </a:t>
            </a:r>
            <a:r>
              <a:rPr sz="2800" spc="-10" dirty="0">
                <a:latin typeface="Lucida Sans Unicode"/>
                <a:cs typeface="Lucida Sans Unicode"/>
              </a:rPr>
              <a:t>onset,duration</a:t>
            </a:r>
            <a:r>
              <a:rPr sz="2800" spc="19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and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8132" y="5640740"/>
            <a:ext cx="351155" cy="5461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2800" spc="-10" dirty="0">
                <a:latin typeface="Lucida Sans Unicode"/>
                <a:cs typeface="Lucida Sans Unicode"/>
              </a:rPr>
              <a:t>to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995" y="2182494"/>
            <a:ext cx="7734300" cy="4315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Lucida Sans Unicode"/>
                <a:cs typeface="Lucida Sans Unicode"/>
              </a:rPr>
              <a:t>degree </a:t>
            </a:r>
            <a:r>
              <a:rPr sz="2800" spc="-5" dirty="0">
                <a:latin typeface="Lucida Sans Unicode"/>
                <a:cs typeface="Lucida Sans Unicode"/>
              </a:rPr>
              <a:t>of</a:t>
            </a:r>
            <a:r>
              <a:rPr sz="2800" spc="2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recovery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Lucida Sans Unicode"/>
                <a:cs typeface="Lucida Sans Unicode"/>
              </a:rPr>
              <a:t>Acute </a:t>
            </a:r>
            <a:r>
              <a:rPr sz="2800" spc="-10" dirty="0">
                <a:latin typeface="Lucida Sans Unicode"/>
                <a:cs typeface="Lucida Sans Unicode"/>
              </a:rPr>
              <a:t>onset </a:t>
            </a:r>
            <a:r>
              <a:rPr sz="2800" spc="-5" dirty="0">
                <a:latin typeface="Lucida Sans Unicode"/>
                <a:cs typeface="Lucida Sans Unicode"/>
              </a:rPr>
              <a:t>in morning- </a:t>
            </a:r>
            <a:r>
              <a:rPr sz="2800" spc="-10" dirty="0">
                <a:latin typeface="Lucida Sans Unicode"/>
                <a:cs typeface="Lucida Sans Unicode"/>
              </a:rPr>
              <a:t>bell’s</a:t>
            </a:r>
            <a:r>
              <a:rPr sz="2800" spc="10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palsy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Lucida Sans Unicode"/>
                <a:cs typeface="Lucida Sans Unicode"/>
              </a:rPr>
              <a:t>Sudden onset</a:t>
            </a:r>
            <a:r>
              <a:rPr sz="2800" spc="3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–infectious/inflamatory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Lucida Sans Unicode"/>
                <a:cs typeface="Lucida Sans Unicode"/>
              </a:rPr>
              <a:t>Neoplasm-paresis </a:t>
            </a:r>
            <a:r>
              <a:rPr sz="2800" spc="-10" dirty="0">
                <a:latin typeface="Lucida Sans Unicode"/>
                <a:cs typeface="Lucida Sans Unicode"/>
              </a:rPr>
              <a:t>over long period </a:t>
            </a:r>
            <a:r>
              <a:rPr sz="2800" spc="-5" dirty="0">
                <a:latin typeface="Lucida Sans Unicode"/>
                <a:cs typeface="Lucida Sans Unicode"/>
              </a:rPr>
              <a:t>of</a:t>
            </a:r>
            <a:r>
              <a:rPr sz="2800" spc="114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time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Lucida Sans Unicode"/>
                <a:cs typeface="Lucida Sans Unicode"/>
              </a:rPr>
              <a:t>Trauma-definite</a:t>
            </a:r>
            <a:r>
              <a:rPr sz="2800" spc="2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history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268605" algn="l"/>
              </a:tabLst>
            </a:pPr>
            <a:r>
              <a:rPr sz="190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Lucida Sans Unicode"/>
                <a:cs typeface="Lucida Sans Unicode"/>
              </a:rPr>
              <a:t>Delayed </a:t>
            </a:r>
            <a:r>
              <a:rPr sz="2800" spc="-5" dirty="0">
                <a:latin typeface="Lucida Sans Unicode"/>
                <a:cs typeface="Lucida Sans Unicode"/>
              </a:rPr>
              <a:t>onset- </a:t>
            </a:r>
            <a:r>
              <a:rPr sz="2800" spc="-10" dirty="0">
                <a:latin typeface="Lucida Sans Unicode"/>
                <a:cs typeface="Lucida Sans Unicode"/>
              </a:rPr>
              <a:t>better</a:t>
            </a:r>
            <a:r>
              <a:rPr sz="2800" spc="6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prognosis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268605" algn="l"/>
              </a:tabLst>
            </a:pPr>
            <a:r>
              <a:rPr sz="1900" spc="5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sz="1900" spc="5" dirty="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Lucida Sans Unicode"/>
                <a:cs typeface="Lucida Sans Unicode"/>
              </a:rPr>
              <a:t>Full </a:t>
            </a:r>
            <a:r>
              <a:rPr sz="2800" spc="-10" dirty="0">
                <a:latin typeface="Lucida Sans Unicode"/>
                <a:cs typeface="Lucida Sans Unicode"/>
              </a:rPr>
              <a:t>otologic investigation</a:t>
            </a:r>
            <a:r>
              <a:rPr sz="2800" spc="12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needed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marL="17145" marR="931544">
              <a:lnSpc>
                <a:spcPts val="3020"/>
              </a:lnSpc>
            </a:pPr>
            <a:r>
              <a:rPr sz="2800" spc="-5" dirty="0">
                <a:latin typeface="Lucida Sans Unicode"/>
                <a:cs typeface="Lucida Sans Unicode"/>
              </a:rPr>
              <a:t>2. Examination of face at rest &amp; motion  </a:t>
            </a:r>
            <a:r>
              <a:rPr sz="2800" spc="-10" dirty="0">
                <a:latin typeface="Lucida Sans Unicode"/>
                <a:cs typeface="Lucida Sans Unicode"/>
              </a:rPr>
              <a:t>differentiate </a:t>
            </a:r>
            <a:r>
              <a:rPr sz="2800" spc="-5" dirty="0">
                <a:latin typeface="Lucida Sans Unicode"/>
                <a:cs typeface="Lucida Sans Unicode"/>
              </a:rPr>
              <a:t>paresis &amp;</a:t>
            </a:r>
            <a:r>
              <a:rPr sz="2800" spc="5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paralysis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5379" y="676655"/>
            <a:ext cx="2742377" cy="433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6737" y="185064"/>
            <a:ext cx="6360160" cy="2586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Raise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eyebrows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Close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eyes against</a:t>
            </a:r>
            <a:r>
              <a:rPr sz="28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resistance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4040"/>
              </a:lnSpc>
              <a:spcBef>
                <a:spcPts val="240"/>
              </a:spcBef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Forced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smile- buccal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&amp;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marginal mandibular  Depth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nasolabial</a:t>
            </a:r>
            <a:r>
              <a:rPr sz="2800"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fold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Puff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out</a:t>
            </a:r>
            <a:r>
              <a:rPr sz="28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cheeks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4635" y="2276854"/>
            <a:ext cx="4858512" cy="4469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35718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5" dirty="0">
                <a:solidFill>
                  <a:srgbClr val="675E46"/>
                </a:solidFill>
                <a:latin typeface="Cambria"/>
                <a:cs typeface="Cambria"/>
              </a:rPr>
              <a:t>Schirmer’s</a:t>
            </a:r>
            <a:r>
              <a:rPr sz="4600" spc="-26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85" dirty="0">
                <a:solidFill>
                  <a:srgbClr val="675E46"/>
                </a:solidFill>
                <a:latin typeface="Cambria"/>
                <a:cs typeface="Cambria"/>
              </a:rPr>
              <a:t>test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8670" y="1285493"/>
            <a:ext cx="6866890" cy="304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724025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2E2B1F"/>
                </a:solidFill>
                <a:latin typeface="Calibri"/>
                <a:cs typeface="Calibri"/>
              </a:rPr>
              <a:t>Measurement 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b="1" spc="-15" dirty="0">
                <a:solidFill>
                  <a:srgbClr val="2E2B1F"/>
                </a:solidFill>
                <a:latin typeface="Calibri"/>
                <a:cs typeface="Calibri"/>
              </a:rPr>
              <a:t>wetting 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filer 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paper (41 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whatman)(35x5mm)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Folded and 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placed @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juntion 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middle 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and </a:t>
            </a:r>
            <a:r>
              <a:rPr sz="2200" b="1" spc="-15" dirty="0">
                <a:solidFill>
                  <a:srgbClr val="2E2B1F"/>
                </a:solidFill>
                <a:latin typeface="Calibri"/>
                <a:cs typeface="Calibri"/>
              </a:rPr>
              <a:t>outer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third 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of 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lower</a:t>
            </a:r>
            <a:r>
              <a:rPr sz="2200" b="1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lid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5" dirty="0">
                <a:solidFill>
                  <a:srgbClr val="2E2B1F"/>
                </a:solidFill>
                <a:latin typeface="Calibri"/>
                <a:cs typeface="Calibri"/>
              </a:rPr>
              <a:t>Asked </a:t>
            </a:r>
            <a:r>
              <a:rPr sz="2200" b="1" spc="-20" dirty="0">
                <a:solidFill>
                  <a:srgbClr val="2E2B1F"/>
                </a:solidFill>
                <a:latin typeface="Calibri"/>
                <a:cs typeface="Calibri"/>
              </a:rPr>
              <a:t>to keep eyes</a:t>
            </a:r>
            <a:r>
              <a:rPr sz="2200" b="1"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closed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After 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5</a:t>
            </a:r>
            <a:r>
              <a:rPr sz="2200" b="1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mins,measured</a:t>
            </a:r>
            <a:endParaRPr sz="2200">
              <a:latin typeface="Calibri"/>
              <a:cs typeface="Calibri"/>
            </a:endParaRPr>
          </a:p>
          <a:p>
            <a:pPr marL="12700" marR="3652520">
              <a:lnSpc>
                <a:spcPct val="12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If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+ve,lesion 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@ </a:t>
            </a:r>
            <a:r>
              <a:rPr sz="2200" b="1" spc="-15" dirty="0">
                <a:solidFill>
                  <a:srgbClr val="2E2B1F"/>
                </a:solidFill>
                <a:latin typeface="Calibri"/>
                <a:cs typeface="Calibri"/>
              </a:rPr>
              <a:t>geniculate  ganglion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24300" y="3500628"/>
            <a:ext cx="4475988" cy="2980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48209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0" dirty="0">
                <a:solidFill>
                  <a:srgbClr val="675E46"/>
                </a:solidFill>
                <a:latin typeface="Cambria"/>
                <a:cs typeface="Cambria"/>
              </a:rPr>
              <a:t>Stapedius </a:t>
            </a:r>
            <a:r>
              <a:rPr sz="4600" spc="-105" dirty="0">
                <a:solidFill>
                  <a:srgbClr val="675E46"/>
                </a:solidFill>
                <a:latin typeface="Cambria"/>
                <a:cs typeface="Cambria"/>
              </a:rPr>
              <a:t>reflex</a:t>
            </a:r>
            <a:r>
              <a:rPr sz="4600" spc="-37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85" dirty="0">
                <a:solidFill>
                  <a:srgbClr val="675E46"/>
                </a:solidFill>
                <a:latin typeface="Cambria"/>
                <a:cs typeface="Cambria"/>
              </a:rPr>
              <a:t>test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1616710"/>
            <a:ext cx="7112634" cy="223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Stapedius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reflex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–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involuntary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muscle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contracion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that</a:t>
            </a:r>
            <a:r>
              <a:rPr sz="2200" spc="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occurs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in middle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ear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in response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high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intensity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sound</a:t>
            </a:r>
            <a:r>
              <a:rPr sz="2200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stimuli</a:t>
            </a:r>
            <a:endParaRPr sz="2200">
              <a:latin typeface="Calibri"/>
              <a:cs typeface="Calibri"/>
            </a:endParaRPr>
          </a:p>
          <a:p>
            <a:pPr marL="241300" marR="102616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Absent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reflex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reflex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less than1 /2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amplitude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of 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contralateral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abnormal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Acoustic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reflex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equipment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69%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facial palsy-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absent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24300" y="3717035"/>
            <a:ext cx="4475988" cy="2980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459295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00" dirty="0">
                <a:solidFill>
                  <a:srgbClr val="675E46"/>
                </a:solidFill>
                <a:latin typeface="Cambria"/>
                <a:cs typeface="Cambria"/>
              </a:rPr>
              <a:t>Electro</a:t>
            </a:r>
            <a:r>
              <a:rPr sz="4600" spc="-24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95" dirty="0">
                <a:solidFill>
                  <a:srgbClr val="675E46"/>
                </a:solidFill>
                <a:latin typeface="Cambria"/>
                <a:cs typeface="Cambria"/>
              </a:rPr>
              <a:t>gustometry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1548663"/>
            <a:ext cx="7303134" cy="358076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Simplest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regional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evaluation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taste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EGM delivers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taste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sstimuli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in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controlled</a:t>
            </a:r>
            <a:r>
              <a:rPr sz="22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manner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0" dirty="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dtermine gustatorythresholds by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electric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stimulus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L/R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or  A/P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tongue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Stimulated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chordatympani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304800" algn="l"/>
                <a:tab pos="305435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electrode atached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to</a:t>
            </a:r>
            <a:r>
              <a:rPr sz="22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tongue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240665" marR="4119879" indent="-240665">
              <a:lnSpc>
                <a:spcPct val="120000"/>
              </a:lnSpc>
              <a:spcBef>
                <a:spcPts val="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Current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passed till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patient  feels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metallic/sour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taste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12335" y="3834383"/>
            <a:ext cx="4032504" cy="3023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5217" y="4005834"/>
            <a:ext cx="71755" cy="288290"/>
          </a:xfrm>
          <a:custGeom>
            <a:avLst/>
            <a:gdLst/>
            <a:ahLst/>
            <a:cxnLst/>
            <a:rect l="l" t="t" r="r" b="b"/>
            <a:pathLst>
              <a:path w="71755" h="288289">
                <a:moveTo>
                  <a:pt x="71627" y="252222"/>
                </a:moveTo>
                <a:lnTo>
                  <a:pt x="0" y="252222"/>
                </a:lnTo>
                <a:lnTo>
                  <a:pt x="35813" y="288036"/>
                </a:lnTo>
                <a:lnTo>
                  <a:pt x="71627" y="252222"/>
                </a:lnTo>
                <a:close/>
              </a:path>
              <a:path w="71755" h="288289">
                <a:moveTo>
                  <a:pt x="53720" y="0"/>
                </a:moveTo>
                <a:lnTo>
                  <a:pt x="17906" y="0"/>
                </a:lnTo>
                <a:lnTo>
                  <a:pt x="17906" y="252222"/>
                </a:lnTo>
                <a:lnTo>
                  <a:pt x="53720" y="252222"/>
                </a:lnTo>
                <a:lnTo>
                  <a:pt x="5372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25217" y="4005834"/>
            <a:ext cx="71755" cy="288290"/>
          </a:xfrm>
          <a:custGeom>
            <a:avLst/>
            <a:gdLst/>
            <a:ahLst/>
            <a:cxnLst/>
            <a:rect l="l" t="t" r="r" b="b"/>
            <a:pathLst>
              <a:path w="71755" h="288289">
                <a:moveTo>
                  <a:pt x="0" y="252222"/>
                </a:moveTo>
                <a:lnTo>
                  <a:pt x="17906" y="252222"/>
                </a:lnTo>
                <a:lnTo>
                  <a:pt x="17906" y="0"/>
                </a:lnTo>
                <a:lnTo>
                  <a:pt x="53720" y="0"/>
                </a:lnTo>
                <a:lnTo>
                  <a:pt x="53720" y="252222"/>
                </a:lnTo>
                <a:lnTo>
                  <a:pt x="71627" y="252222"/>
                </a:lnTo>
                <a:lnTo>
                  <a:pt x="35813" y="288036"/>
                </a:lnTo>
                <a:lnTo>
                  <a:pt x="0" y="252222"/>
                </a:lnTo>
                <a:close/>
              </a:path>
            </a:pathLst>
          </a:custGeom>
          <a:ln w="25908">
            <a:solidFill>
              <a:srgbClr val="7A7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117474"/>
            <a:ext cx="6728459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600" spc="-95" dirty="0">
                <a:solidFill>
                  <a:srgbClr val="675E46"/>
                </a:solidFill>
                <a:latin typeface="Cambria"/>
                <a:cs typeface="Cambria"/>
              </a:rPr>
              <a:t>Submandbular </a:t>
            </a:r>
            <a:r>
              <a:rPr sz="4600" spc="-114" dirty="0">
                <a:solidFill>
                  <a:srgbClr val="675E46"/>
                </a:solidFill>
                <a:latin typeface="Cambria"/>
                <a:cs typeface="Cambria"/>
              </a:rPr>
              <a:t>Salivary</a:t>
            </a:r>
            <a:r>
              <a:rPr sz="4600" spc="-38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85" dirty="0">
                <a:solidFill>
                  <a:srgbClr val="675E46"/>
                </a:solidFill>
                <a:latin typeface="Cambria"/>
                <a:cs typeface="Cambria"/>
              </a:rPr>
              <a:t>flow  test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1610613"/>
            <a:ext cx="7338695" cy="2415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Cannulate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wharton duct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on each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side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with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no.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50 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polyethylene</a:t>
            </a:r>
            <a:r>
              <a:rPr sz="28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tube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Stimulate saliva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with lemon</a:t>
            </a:r>
            <a:r>
              <a:rPr sz="2800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juice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Output</a:t>
            </a:r>
            <a:r>
              <a:rPr sz="28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measured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25%reduction</a:t>
            </a:r>
            <a:r>
              <a:rPr sz="28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significant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31664" y="3645408"/>
            <a:ext cx="3299460" cy="2950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44196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25" dirty="0">
                <a:solidFill>
                  <a:srgbClr val="675E46"/>
                </a:solidFill>
                <a:latin typeface="Cambria"/>
                <a:cs typeface="Cambria"/>
              </a:rPr>
              <a:t>Electromyography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1616710"/>
            <a:ext cx="7171055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  <a:tab pos="6886575" algn="l"/>
              </a:tabLst>
            </a:pP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din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r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lu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muscle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po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eni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ials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tabLst>
                <a:tab pos="239585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needle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electrodes	introduced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muscles is</a:t>
            </a:r>
            <a:r>
              <a:rPr sz="22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EMG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Records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potential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muscles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at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function and</a:t>
            </a:r>
            <a:r>
              <a:rPr sz="2200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rest</a:t>
            </a:r>
            <a:endParaRPr sz="2200">
              <a:latin typeface="Calibri"/>
              <a:cs typeface="Calibri"/>
            </a:endParaRPr>
          </a:p>
          <a:p>
            <a:pPr marL="12700" marR="1089660">
              <a:lnSpc>
                <a:spcPct val="120000"/>
              </a:lnSpc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In early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stage,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use is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limited (10-14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days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post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onset)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Useful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in assesing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reinnervation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after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2</a:t>
            </a:r>
            <a:r>
              <a:rPr sz="22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weeks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83808" y="3172966"/>
            <a:ext cx="2285999" cy="3685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02437" y="679196"/>
            <a:ext cx="63627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5" dirty="0">
                <a:solidFill>
                  <a:srgbClr val="424455"/>
                </a:solidFill>
                <a:latin typeface="Trebuchet MS"/>
                <a:cs typeface="Trebuchet MS"/>
              </a:rPr>
              <a:t>FACIAL </a:t>
            </a:r>
            <a:r>
              <a:rPr sz="4000" spc="-45" dirty="0">
                <a:solidFill>
                  <a:srgbClr val="424455"/>
                </a:solidFill>
                <a:latin typeface="Trebuchet MS"/>
                <a:cs typeface="Trebuchet MS"/>
              </a:rPr>
              <a:t>NERVE</a:t>
            </a:r>
            <a:r>
              <a:rPr sz="4000" spc="-13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DISTURBANCE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9927" y="1291590"/>
            <a:ext cx="5086350" cy="448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16383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Weakness of facial muscles </a:t>
            </a:r>
            <a:r>
              <a:rPr sz="2800" spc="-10" dirty="0">
                <a:latin typeface="Georgia"/>
                <a:cs typeface="Georgia"/>
              </a:rPr>
              <a:t>to  perform </a:t>
            </a:r>
            <a:r>
              <a:rPr sz="2800" spc="-5" dirty="0">
                <a:latin typeface="Georgia"/>
                <a:cs typeface="Georgia"/>
              </a:rPr>
              <a:t>motor </a:t>
            </a:r>
            <a:r>
              <a:rPr sz="2800" spc="-10" dirty="0">
                <a:latin typeface="Georgia"/>
                <a:cs typeface="Georgia"/>
              </a:rPr>
              <a:t>functions </a:t>
            </a:r>
            <a:r>
              <a:rPr sz="2800" spc="-5" dirty="0">
                <a:latin typeface="Georgia"/>
                <a:cs typeface="Georgia"/>
              </a:rPr>
              <a:t>–  paresis(partial)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Total </a:t>
            </a:r>
            <a:r>
              <a:rPr sz="2800" spc="-10" dirty="0">
                <a:latin typeface="Georgia"/>
                <a:cs typeface="Georgia"/>
              </a:rPr>
              <a:t>flaccidity </a:t>
            </a:r>
            <a:r>
              <a:rPr sz="2800" spc="-5" dirty="0">
                <a:latin typeface="Georgia"/>
                <a:cs typeface="Georgia"/>
              </a:rPr>
              <a:t>-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paralysis</a:t>
            </a:r>
            <a:endParaRPr sz="2800">
              <a:latin typeface="Georgia"/>
              <a:cs typeface="Georgia"/>
            </a:endParaRPr>
          </a:p>
          <a:p>
            <a:pPr marL="268605" marR="13843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Dreaded </a:t>
            </a:r>
            <a:r>
              <a:rPr sz="2800" spc="-10" dirty="0">
                <a:latin typeface="Georgia"/>
                <a:cs typeface="Georgia"/>
              </a:rPr>
              <a:t>functional </a:t>
            </a:r>
            <a:r>
              <a:rPr sz="2800" spc="-5" dirty="0">
                <a:latin typeface="Georgia"/>
                <a:cs typeface="Georgia"/>
              </a:rPr>
              <a:t>&amp; </a:t>
            </a:r>
            <a:r>
              <a:rPr sz="2800" spc="-10" dirty="0">
                <a:latin typeface="Georgia"/>
                <a:cs typeface="Georgia"/>
              </a:rPr>
              <a:t>esthetic  complication</a:t>
            </a:r>
            <a:endParaRPr sz="28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dirty="0">
                <a:latin typeface="Georgia"/>
                <a:cs typeface="Georgia"/>
              </a:rPr>
              <a:t>Loss </a:t>
            </a:r>
            <a:r>
              <a:rPr sz="2800" spc="-5" dirty="0">
                <a:latin typeface="Georgia"/>
                <a:cs typeface="Georgia"/>
              </a:rPr>
              <a:t>of control of lips&amp;cheeks-  affect drinking&amp;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mastication</a:t>
            </a:r>
            <a:endParaRPr sz="2800">
              <a:latin typeface="Georgia"/>
              <a:cs typeface="Georgia"/>
            </a:endParaRPr>
          </a:p>
          <a:p>
            <a:pPr marL="354330" indent="-342265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53695" algn="l"/>
                <a:tab pos="354965" algn="l"/>
                <a:tab pos="3024505" algn="l"/>
              </a:tabLst>
            </a:pPr>
            <a:r>
              <a:rPr sz="2800" spc="-5" dirty="0">
                <a:latin typeface="Georgia"/>
                <a:cs typeface="Georgia"/>
              </a:rPr>
              <a:t>cornea-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pain,	</a:t>
            </a:r>
            <a:r>
              <a:rPr sz="2800" spc="-5" dirty="0">
                <a:latin typeface="Georgia"/>
                <a:cs typeface="Georgia"/>
              </a:rPr>
              <a:t>visual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acuity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Facial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assymetry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32582" y="4869941"/>
            <a:ext cx="242570" cy="489584"/>
          </a:xfrm>
          <a:custGeom>
            <a:avLst/>
            <a:gdLst/>
            <a:ahLst/>
            <a:cxnLst/>
            <a:rect l="l" t="t" r="r" b="b"/>
            <a:pathLst>
              <a:path w="242570" h="489585">
                <a:moveTo>
                  <a:pt x="242316" y="368045"/>
                </a:moveTo>
                <a:lnTo>
                  <a:pt x="0" y="368045"/>
                </a:lnTo>
                <a:lnTo>
                  <a:pt x="121157" y="489203"/>
                </a:lnTo>
                <a:lnTo>
                  <a:pt x="242316" y="368045"/>
                </a:lnTo>
                <a:close/>
              </a:path>
              <a:path w="242570" h="489585">
                <a:moveTo>
                  <a:pt x="181737" y="0"/>
                </a:moveTo>
                <a:lnTo>
                  <a:pt x="60579" y="0"/>
                </a:lnTo>
                <a:lnTo>
                  <a:pt x="60579" y="368045"/>
                </a:lnTo>
                <a:lnTo>
                  <a:pt x="181737" y="368045"/>
                </a:lnTo>
                <a:lnTo>
                  <a:pt x="181737" y="0"/>
                </a:lnTo>
                <a:close/>
              </a:path>
            </a:pathLst>
          </a:custGeom>
          <a:solidFill>
            <a:srgbClr val="525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2582" y="4869941"/>
            <a:ext cx="242570" cy="489584"/>
          </a:xfrm>
          <a:custGeom>
            <a:avLst/>
            <a:gdLst/>
            <a:ahLst/>
            <a:cxnLst/>
            <a:rect l="l" t="t" r="r" b="b"/>
            <a:pathLst>
              <a:path w="242570" h="489585">
                <a:moveTo>
                  <a:pt x="0" y="368045"/>
                </a:moveTo>
                <a:lnTo>
                  <a:pt x="60579" y="368045"/>
                </a:lnTo>
                <a:lnTo>
                  <a:pt x="60579" y="0"/>
                </a:lnTo>
                <a:lnTo>
                  <a:pt x="181737" y="0"/>
                </a:lnTo>
                <a:lnTo>
                  <a:pt x="181737" y="368045"/>
                </a:lnTo>
                <a:lnTo>
                  <a:pt x="242316" y="368045"/>
                </a:lnTo>
                <a:lnTo>
                  <a:pt x="121157" y="489203"/>
                </a:lnTo>
                <a:lnTo>
                  <a:pt x="0" y="368045"/>
                </a:lnTo>
                <a:close/>
              </a:path>
            </a:pathLst>
          </a:custGeom>
          <a:ln w="19812">
            <a:solidFill>
              <a:srgbClr val="3A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79364" y="2133600"/>
            <a:ext cx="3421380" cy="2735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6645909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10" dirty="0">
                <a:solidFill>
                  <a:srgbClr val="675E46"/>
                </a:solidFill>
                <a:latin typeface="Cambria"/>
                <a:cs typeface="Cambria"/>
              </a:rPr>
              <a:t>ElectroNeurography(ENoG)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1548663"/>
            <a:ext cx="7199630" cy="36474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Most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accurate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prognostic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test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Objective,qualitative measurement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neural</a:t>
            </a:r>
            <a:r>
              <a:rPr sz="2200"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degeneration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Nerve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stimulated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with impulse 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TC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at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using bipolar</a:t>
            </a:r>
            <a:r>
              <a:rPr sz="2200" spc="1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electrodes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Place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electrodes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one each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on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either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sides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nose</a:t>
            </a:r>
            <a:r>
              <a:rPr sz="2200" spc="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&amp;forehead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Electrical stimulator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used &amp; placed in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front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2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ear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Recordings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obtained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2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computer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Peak to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peak amplitude-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intact</a:t>
            </a:r>
            <a:r>
              <a:rPr sz="22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axons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Two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sides</a:t>
            </a:r>
            <a:r>
              <a:rPr sz="2200"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compared.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Reduction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in amplitude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&lt;10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%-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poor</a:t>
            </a: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prognosis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6500" y="4715255"/>
            <a:ext cx="2857500" cy="2142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267" y="356692"/>
            <a:ext cx="7044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5" dirty="0">
                <a:solidFill>
                  <a:srgbClr val="675E46"/>
                </a:solidFill>
                <a:latin typeface="Cambria"/>
                <a:cs typeface="Cambria"/>
              </a:rPr>
              <a:t>Nerve </a:t>
            </a:r>
            <a:r>
              <a:rPr sz="4000" spc="-105" dirty="0">
                <a:solidFill>
                  <a:srgbClr val="675E46"/>
                </a:solidFill>
                <a:latin typeface="Cambria"/>
                <a:cs typeface="Cambria"/>
              </a:rPr>
              <a:t>excitability </a:t>
            </a:r>
            <a:r>
              <a:rPr sz="4000" spc="-90" dirty="0">
                <a:solidFill>
                  <a:srgbClr val="675E46"/>
                </a:solidFill>
                <a:latin typeface="Cambria"/>
                <a:cs typeface="Cambria"/>
              </a:rPr>
              <a:t>test/ </a:t>
            </a:r>
            <a:r>
              <a:rPr sz="4000" spc="-85" dirty="0">
                <a:solidFill>
                  <a:srgbClr val="675E46"/>
                </a:solidFill>
                <a:latin typeface="Cambria"/>
                <a:cs typeface="Cambria"/>
              </a:rPr>
              <a:t>hilgers</a:t>
            </a:r>
            <a:r>
              <a:rPr sz="4000" spc="-67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000" spc="-85" dirty="0">
                <a:solidFill>
                  <a:srgbClr val="675E46"/>
                </a:solidFill>
                <a:latin typeface="Cambria"/>
                <a:cs typeface="Cambria"/>
              </a:rPr>
              <a:t>test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039" y="1433855"/>
            <a:ext cx="7340600" cy="45415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Commonly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used</a:t>
            </a:r>
            <a:endParaRPr sz="2200">
              <a:latin typeface="Calibri"/>
              <a:cs typeface="Calibri"/>
            </a:endParaRPr>
          </a:p>
          <a:p>
            <a:pPr marL="241300" marR="69215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Minimum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threshold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current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elicit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twitching/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visible muscle 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movement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both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affected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and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unaffected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side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200" spc="1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compare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Placement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stimulating electrode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at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stylomatoid</a:t>
            </a:r>
            <a:r>
              <a:rPr sz="2200" spc="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foramen.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Difference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.3.5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mA – poor</a:t>
            </a:r>
            <a:r>
              <a:rPr sz="2200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prognosis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4000" spc="-10" dirty="0">
                <a:solidFill>
                  <a:srgbClr val="2E2B1F"/>
                </a:solidFill>
                <a:latin typeface="Cambria"/>
                <a:cs typeface="Cambria"/>
              </a:rPr>
              <a:t>Maximum </a:t>
            </a:r>
            <a:r>
              <a:rPr sz="4000" spc="-5" dirty="0">
                <a:solidFill>
                  <a:srgbClr val="2E2B1F"/>
                </a:solidFill>
                <a:latin typeface="Cambria"/>
                <a:cs typeface="Cambria"/>
              </a:rPr>
              <a:t>stimulation </a:t>
            </a:r>
            <a:r>
              <a:rPr sz="4000" spc="-10" dirty="0">
                <a:solidFill>
                  <a:srgbClr val="2E2B1F"/>
                </a:solidFill>
                <a:latin typeface="Cambria"/>
                <a:cs typeface="Cambria"/>
              </a:rPr>
              <a:t>test</a:t>
            </a:r>
            <a:endParaRPr sz="4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2E2B1F"/>
                </a:solidFill>
                <a:latin typeface="Cambria"/>
                <a:cs typeface="Cambria"/>
              </a:rPr>
              <a:t>Modified </a:t>
            </a:r>
            <a:r>
              <a:rPr sz="2000" spc="-10" dirty="0">
                <a:solidFill>
                  <a:srgbClr val="2E2B1F"/>
                </a:solidFill>
                <a:latin typeface="Cambria"/>
                <a:cs typeface="Cambria"/>
              </a:rPr>
              <a:t>version </a:t>
            </a:r>
            <a:r>
              <a:rPr sz="2000" dirty="0">
                <a:solidFill>
                  <a:srgbClr val="2E2B1F"/>
                </a:solidFill>
                <a:latin typeface="Cambria"/>
                <a:cs typeface="Cambria"/>
              </a:rPr>
              <a:t>of</a:t>
            </a:r>
            <a:r>
              <a:rPr sz="2000" spc="-60" dirty="0">
                <a:solidFill>
                  <a:srgbClr val="2E2B1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2E2B1F"/>
                </a:solidFill>
                <a:latin typeface="Cambria"/>
                <a:cs typeface="Cambria"/>
              </a:rPr>
              <a:t>NET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2E2B1F"/>
                </a:solidFill>
                <a:latin typeface="Cambria"/>
                <a:cs typeface="Cambria"/>
              </a:rPr>
              <a:t>Same</a:t>
            </a:r>
            <a:r>
              <a:rPr sz="2000" spc="-30" dirty="0">
                <a:solidFill>
                  <a:srgbClr val="2E2B1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mbria"/>
                <a:cs typeface="Cambria"/>
              </a:rPr>
              <a:t>equipment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2E2B1F"/>
                </a:solidFill>
                <a:latin typeface="Cambria"/>
                <a:cs typeface="Cambria"/>
              </a:rPr>
              <a:t>Maximum stimulus </a:t>
            </a:r>
            <a:r>
              <a:rPr sz="2000" spc="-5" dirty="0">
                <a:solidFill>
                  <a:srgbClr val="2E2B1F"/>
                </a:solidFill>
                <a:latin typeface="Cambria"/>
                <a:cs typeface="Cambria"/>
              </a:rPr>
              <a:t>applied </a:t>
            </a:r>
            <a:r>
              <a:rPr sz="2000" dirty="0">
                <a:solidFill>
                  <a:srgbClr val="2E2B1F"/>
                </a:solidFill>
                <a:latin typeface="Cambria"/>
                <a:cs typeface="Cambria"/>
              </a:rPr>
              <a:t>on </a:t>
            </a:r>
            <a:r>
              <a:rPr sz="2000" spc="-5" dirty="0">
                <a:solidFill>
                  <a:srgbClr val="2E2B1F"/>
                </a:solidFill>
                <a:latin typeface="Cambria"/>
                <a:cs typeface="Cambria"/>
              </a:rPr>
              <a:t>unaffected </a:t>
            </a:r>
            <a:r>
              <a:rPr sz="2000" dirty="0">
                <a:solidFill>
                  <a:srgbClr val="2E2B1F"/>
                </a:solidFill>
                <a:latin typeface="Cambria"/>
                <a:cs typeface="Cambria"/>
              </a:rPr>
              <a:t>side </a:t>
            </a:r>
            <a:r>
              <a:rPr sz="2000" spc="-5" dirty="0">
                <a:solidFill>
                  <a:srgbClr val="2E2B1F"/>
                </a:solidFill>
                <a:latin typeface="Cambria"/>
                <a:cs typeface="Cambria"/>
              </a:rPr>
              <a:t>until</a:t>
            </a:r>
            <a:r>
              <a:rPr sz="2000" spc="-215" dirty="0">
                <a:solidFill>
                  <a:srgbClr val="2E2B1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mbria"/>
                <a:cs typeface="Cambria"/>
              </a:rPr>
              <a:t>no</a:t>
            </a:r>
            <a:endParaRPr sz="2000">
              <a:latin typeface="Cambria"/>
              <a:cs typeface="Cambria"/>
            </a:endParaRPr>
          </a:p>
          <a:p>
            <a:pPr marL="123825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2E2B1F"/>
                </a:solidFill>
                <a:latin typeface="Cambria"/>
                <a:cs typeface="Cambria"/>
              </a:rPr>
              <a:t>Further increase </a:t>
            </a:r>
            <a:r>
              <a:rPr sz="2000" dirty="0">
                <a:solidFill>
                  <a:srgbClr val="2E2B1F"/>
                </a:solidFill>
                <a:latin typeface="Cambria"/>
                <a:cs typeface="Cambria"/>
              </a:rPr>
              <a:t>in </a:t>
            </a:r>
            <a:r>
              <a:rPr sz="2000" spc="-5" dirty="0">
                <a:solidFill>
                  <a:srgbClr val="2E2B1F"/>
                </a:solidFill>
                <a:latin typeface="Cambria"/>
                <a:cs typeface="Cambria"/>
              </a:rPr>
              <a:t>response </a:t>
            </a:r>
            <a:r>
              <a:rPr sz="2000" dirty="0">
                <a:solidFill>
                  <a:srgbClr val="2E2B1F"/>
                </a:solidFill>
                <a:latin typeface="Cambria"/>
                <a:cs typeface="Cambria"/>
              </a:rPr>
              <a:t>obtained. Same stimuli </a:t>
            </a:r>
            <a:r>
              <a:rPr sz="2000" spc="-5" dirty="0">
                <a:solidFill>
                  <a:srgbClr val="2E2B1F"/>
                </a:solidFill>
                <a:latin typeface="Cambria"/>
                <a:cs typeface="Cambria"/>
              </a:rPr>
              <a:t>applied </a:t>
            </a:r>
            <a:r>
              <a:rPr sz="2000" dirty="0">
                <a:solidFill>
                  <a:srgbClr val="2E2B1F"/>
                </a:solidFill>
                <a:latin typeface="Cambria"/>
                <a:cs typeface="Cambria"/>
              </a:rPr>
              <a:t>on</a:t>
            </a:r>
            <a:r>
              <a:rPr sz="2000" spc="-254" dirty="0">
                <a:solidFill>
                  <a:srgbClr val="2E2B1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mbria"/>
                <a:cs typeface="Cambria"/>
              </a:rPr>
              <a:t>AS.</a:t>
            </a:r>
            <a:endParaRPr sz="200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A9A47B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2E2B1F"/>
                </a:solidFill>
                <a:latin typeface="Cambria"/>
                <a:cs typeface="Cambria"/>
              </a:rPr>
              <a:t>If no response, decompression </a:t>
            </a:r>
            <a:r>
              <a:rPr sz="2000" dirty="0">
                <a:solidFill>
                  <a:srgbClr val="2E2B1F"/>
                </a:solidFill>
                <a:latin typeface="Cambria"/>
                <a:cs typeface="Cambria"/>
              </a:rPr>
              <a:t>is </a:t>
            </a:r>
            <a:r>
              <a:rPr sz="2000" spc="-10" dirty="0">
                <a:solidFill>
                  <a:srgbClr val="2E2B1F"/>
                </a:solidFill>
                <a:latin typeface="Cambria"/>
                <a:cs typeface="Cambria"/>
              </a:rPr>
              <a:t>only</a:t>
            </a:r>
            <a:r>
              <a:rPr sz="2000" spc="-85" dirty="0">
                <a:solidFill>
                  <a:srgbClr val="2E2B1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2E2B1F"/>
                </a:solidFill>
                <a:latin typeface="Cambria"/>
                <a:cs typeface="Cambria"/>
              </a:rPr>
              <a:t>option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69964" y="2997707"/>
            <a:ext cx="2574035" cy="1860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0200" y="443229"/>
            <a:ext cx="16751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565F6C"/>
                </a:solidFill>
                <a:latin typeface="Arial"/>
                <a:cs typeface="Arial"/>
              </a:rPr>
              <a:t>IMAG</a:t>
            </a:r>
            <a:r>
              <a:rPr sz="3000" spc="-15" dirty="0">
                <a:solidFill>
                  <a:srgbClr val="565F6C"/>
                </a:solidFill>
                <a:latin typeface="Arial"/>
                <a:cs typeface="Arial"/>
              </a:rPr>
              <a:t>I</a:t>
            </a:r>
            <a:r>
              <a:rPr sz="3000" dirty="0">
                <a:solidFill>
                  <a:srgbClr val="565F6C"/>
                </a:solidFill>
                <a:latin typeface="Arial"/>
                <a:cs typeface="Arial"/>
              </a:rPr>
              <a:t>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0" y="1074546"/>
            <a:ext cx="7280275" cy="2601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520" marR="2698115" indent="-83820">
              <a:lnSpc>
                <a:spcPct val="120800"/>
              </a:lnSpc>
              <a:spcBef>
                <a:spcPts val="9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dirty="0">
                <a:latin typeface="Arial"/>
                <a:cs typeface="Arial"/>
              </a:rPr>
              <a:t>MRI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IV </a:t>
            </a:r>
            <a:r>
              <a:rPr sz="2400" spc="-5" dirty="0">
                <a:latin typeface="Arial"/>
                <a:cs typeface="Arial"/>
              </a:rPr>
              <a:t>gadolinium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contrast  </a:t>
            </a:r>
            <a:r>
              <a:rPr sz="2400" spc="-5" dirty="0">
                <a:latin typeface="Arial"/>
                <a:cs typeface="Arial"/>
              </a:rPr>
              <a:t>revolutionised </a:t>
            </a:r>
            <a:r>
              <a:rPr sz="2400" dirty="0">
                <a:latin typeface="Arial"/>
                <a:cs typeface="Arial"/>
              </a:rPr>
              <a:t>tumor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detetction</a:t>
            </a:r>
            <a:endParaRPr sz="2400">
              <a:latin typeface="Arial"/>
              <a:cs typeface="Arial"/>
            </a:endParaRPr>
          </a:p>
          <a:p>
            <a:pPr marL="287020" indent="-274955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case </a:t>
            </a:r>
            <a:r>
              <a:rPr sz="2400" dirty="0">
                <a:latin typeface="Arial"/>
                <a:cs typeface="Arial"/>
              </a:rPr>
              <a:t>of tumors, MRI </a:t>
            </a:r>
            <a:r>
              <a:rPr sz="2400" spc="-10" dirty="0">
                <a:latin typeface="Arial"/>
                <a:cs typeface="Arial"/>
              </a:rPr>
              <a:t>is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choice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D8537"/>
              </a:buClr>
              <a:buFont typeface="Wingdings"/>
              <a:buChar char=""/>
            </a:pPr>
            <a:endParaRPr sz="35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  <a:tab pos="965200" algn="l"/>
              </a:tabLst>
            </a:pPr>
            <a:r>
              <a:rPr sz="2400" dirty="0">
                <a:latin typeface="Arial"/>
                <a:cs typeface="Arial"/>
              </a:rPr>
              <a:t>CT – </a:t>
            </a:r>
            <a:r>
              <a:rPr sz="2400" spc="-5" dirty="0">
                <a:latin typeface="Arial"/>
                <a:cs typeface="Arial"/>
              </a:rPr>
              <a:t>valuable in surgical planning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cholesteatoma  and	skull base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fractures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900" y="3768133"/>
            <a:ext cx="433895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1650" spc="25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650" spc="25" dirty="0">
                <a:solidFill>
                  <a:srgbClr val="FD8537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Exclusion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other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pathologies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051" y="3816095"/>
            <a:ext cx="4931664" cy="3041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108" y="3842003"/>
            <a:ext cx="2666999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8816" y="188976"/>
            <a:ext cx="2613660" cy="2613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117474"/>
            <a:ext cx="5368290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600" spc="-95" dirty="0">
                <a:solidFill>
                  <a:srgbClr val="675E46"/>
                </a:solidFill>
                <a:latin typeface="Cambria"/>
                <a:cs typeface="Cambria"/>
              </a:rPr>
              <a:t>Complications </a:t>
            </a:r>
            <a:r>
              <a:rPr sz="4600" spc="-55" dirty="0">
                <a:solidFill>
                  <a:srgbClr val="675E46"/>
                </a:solidFill>
                <a:latin typeface="Cambria"/>
                <a:cs typeface="Cambria"/>
              </a:rPr>
              <a:t>of</a:t>
            </a:r>
            <a:r>
              <a:rPr sz="4600" spc="-405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95" dirty="0">
                <a:solidFill>
                  <a:srgbClr val="675E46"/>
                </a:solidFill>
                <a:latin typeface="Cambria"/>
                <a:cs typeface="Cambria"/>
              </a:rPr>
              <a:t>facial  </a:t>
            </a:r>
            <a:r>
              <a:rPr sz="4600" spc="-120" dirty="0">
                <a:solidFill>
                  <a:srgbClr val="675E46"/>
                </a:solidFill>
                <a:latin typeface="Cambria"/>
                <a:cs typeface="Cambria"/>
              </a:rPr>
              <a:t>paralysis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1533118"/>
            <a:ext cx="4660265" cy="478218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14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2E2B1F"/>
                </a:solidFill>
                <a:latin typeface="Calibri"/>
                <a:cs typeface="Calibri"/>
              </a:rPr>
              <a:t>Synkinesis/ Mass</a:t>
            </a:r>
            <a:r>
              <a:rPr sz="2600" b="1" spc="-10" dirty="0">
                <a:solidFill>
                  <a:srgbClr val="2E2B1F"/>
                </a:solidFill>
                <a:latin typeface="Calibri"/>
                <a:cs typeface="Calibri"/>
              </a:rPr>
              <a:t> movement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1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2E2B1F"/>
                </a:solidFill>
                <a:latin typeface="Calibri"/>
                <a:cs typeface="Calibri"/>
              </a:rPr>
              <a:t>Tics </a:t>
            </a:r>
            <a:r>
              <a:rPr sz="2600" b="1" dirty="0">
                <a:solidFill>
                  <a:srgbClr val="2E2B1F"/>
                </a:solidFill>
                <a:latin typeface="Calibri"/>
                <a:cs typeface="Calibri"/>
              </a:rPr>
              <a:t>&amp; </a:t>
            </a:r>
            <a:r>
              <a:rPr sz="2600" b="1" spc="5" dirty="0">
                <a:solidFill>
                  <a:srgbClr val="2E2B1F"/>
                </a:solidFill>
                <a:latin typeface="Calibri"/>
                <a:cs typeface="Calibri"/>
              </a:rPr>
              <a:t>spasms</a:t>
            </a:r>
            <a:endParaRPr sz="2600">
              <a:latin typeface="Calibri"/>
              <a:cs typeface="Calibri"/>
            </a:endParaRPr>
          </a:p>
          <a:p>
            <a:pPr marL="241300" marR="886460" indent="-228600">
              <a:lnSpc>
                <a:spcPts val="2810"/>
              </a:lnSpc>
              <a:spcBef>
                <a:spcPts val="66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2E2B1F"/>
                </a:solidFill>
                <a:latin typeface="Calibri"/>
                <a:cs typeface="Calibri"/>
              </a:rPr>
              <a:t>Crocodile </a:t>
            </a:r>
            <a:r>
              <a:rPr sz="2600" b="1" spc="-25" dirty="0">
                <a:solidFill>
                  <a:srgbClr val="2E2B1F"/>
                </a:solidFill>
                <a:latin typeface="Calibri"/>
                <a:cs typeface="Calibri"/>
              </a:rPr>
              <a:t>tears/bogorad’s  </a:t>
            </a:r>
            <a:r>
              <a:rPr sz="2600" b="1" spc="-10" dirty="0">
                <a:solidFill>
                  <a:srgbClr val="2E2B1F"/>
                </a:solidFill>
                <a:latin typeface="Calibri"/>
                <a:cs typeface="Calibri"/>
              </a:rPr>
              <a:t>syndrome</a:t>
            </a:r>
            <a:endParaRPr sz="2600">
              <a:latin typeface="Calibri"/>
              <a:cs typeface="Calibri"/>
            </a:endParaRPr>
          </a:p>
          <a:p>
            <a:pPr marL="241300" marR="300990" indent="-228600">
              <a:lnSpc>
                <a:spcPct val="90000"/>
              </a:lnSpc>
              <a:spcBef>
                <a:spcPts val="580"/>
              </a:spcBef>
              <a:buClr>
                <a:srgbClr val="A9A47B"/>
              </a:buClr>
              <a:buFont typeface="Arial"/>
              <a:buChar char="•"/>
              <a:tabLst>
                <a:tab pos="614680" algn="l"/>
                <a:tab pos="615315" algn="l"/>
              </a:tabLst>
            </a:pPr>
            <a:r>
              <a:rPr dirty="0"/>
              <a:t>	</a:t>
            </a:r>
            <a:r>
              <a:rPr sz="2600" spc="-5" dirty="0">
                <a:solidFill>
                  <a:srgbClr val="2E2B1F"/>
                </a:solidFill>
                <a:latin typeface="Calibri"/>
                <a:cs typeface="Calibri"/>
              </a:rPr>
              <a:t>uncommon consequence of 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regeneration </a:t>
            </a:r>
            <a:r>
              <a:rPr sz="2600" spc="-5" dirty="0">
                <a:solidFill>
                  <a:srgbClr val="2E2B1F"/>
                </a:solidFill>
                <a:latin typeface="Calibri"/>
                <a:cs typeface="Calibri"/>
              </a:rPr>
              <a:t>causing 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communication </a:t>
            </a:r>
            <a:r>
              <a:rPr sz="2600" spc="-5" dirty="0">
                <a:solidFill>
                  <a:srgbClr val="2E2B1F"/>
                </a:solidFill>
                <a:latin typeface="Calibri"/>
                <a:cs typeface="Calibri"/>
              </a:rPr>
              <a:t>between 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salivatory </a:t>
            </a:r>
            <a:r>
              <a:rPr sz="2600" spc="-5" dirty="0">
                <a:solidFill>
                  <a:srgbClr val="2E2B1F"/>
                </a:solidFill>
                <a:latin typeface="Calibri"/>
                <a:cs typeface="Calibri"/>
              </a:rPr>
              <a:t>nucleus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and lacrimal  glands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81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unilateral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lacrimation with  </a:t>
            </a:r>
            <a:r>
              <a:rPr sz="2600" spc="-5" dirty="0">
                <a:solidFill>
                  <a:srgbClr val="2E2B1F"/>
                </a:solidFill>
                <a:latin typeface="Calibri"/>
                <a:cs typeface="Calibri"/>
              </a:rPr>
              <a:t>mastication(faulty </a:t>
            </a:r>
            <a:r>
              <a:rPr sz="2600" spc="-10" dirty="0">
                <a:solidFill>
                  <a:srgbClr val="2E2B1F"/>
                </a:solidFill>
                <a:latin typeface="Calibri"/>
                <a:cs typeface="Calibri"/>
              </a:rPr>
              <a:t>regeneration</a:t>
            </a:r>
            <a:r>
              <a:rPr sz="2600" spc="-1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2E2B1F"/>
                </a:solidFill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solidFill>
                  <a:srgbClr val="2E2B1F"/>
                </a:solidFill>
                <a:latin typeface="Calibri"/>
                <a:cs typeface="Calibri"/>
              </a:rPr>
              <a:t>Exposure</a:t>
            </a:r>
            <a:r>
              <a:rPr sz="2600" b="1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2E2B1F"/>
                </a:solidFill>
                <a:latin typeface="Calibri"/>
                <a:cs typeface="Calibri"/>
              </a:rPr>
              <a:t>keratitis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07735" y="908303"/>
            <a:ext cx="28575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32004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125" dirty="0">
                <a:solidFill>
                  <a:srgbClr val="675E46"/>
                </a:solidFill>
                <a:latin typeface="Cambria"/>
                <a:cs typeface="Cambria"/>
              </a:rPr>
              <a:t>TREATMENT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1309497"/>
            <a:ext cx="4554220" cy="200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indent="-29337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Based on etiology of nerve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damage/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dysfunction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treatment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200" spc="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planned.</a:t>
            </a:r>
            <a:endParaRPr sz="22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75"/>
              </a:spcBef>
              <a:buClr>
                <a:srgbClr val="A9A47B"/>
              </a:buClr>
              <a:buAutoNum type="arabicPeriod"/>
              <a:tabLst>
                <a:tab pos="470534" algn="l"/>
              </a:tabLst>
            </a:pPr>
            <a:r>
              <a:rPr sz="3600" spc="-5" dirty="0">
                <a:solidFill>
                  <a:srgbClr val="2E2B1F"/>
                </a:solidFill>
                <a:latin typeface="Calibri"/>
                <a:cs typeface="Calibri"/>
              </a:rPr>
              <a:t>Medical</a:t>
            </a:r>
            <a:r>
              <a:rPr sz="36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2E2B1F"/>
                </a:solidFill>
                <a:latin typeface="Calibri"/>
                <a:cs typeface="Calibri"/>
              </a:rPr>
              <a:t>Management</a:t>
            </a:r>
            <a:endParaRPr sz="36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865"/>
              </a:spcBef>
              <a:buClr>
                <a:srgbClr val="A9A47B"/>
              </a:buClr>
              <a:buAutoNum type="arabicPeriod"/>
              <a:tabLst>
                <a:tab pos="470534" algn="l"/>
              </a:tabLst>
            </a:pPr>
            <a:r>
              <a:rPr sz="3600" spc="-10" dirty="0">
                <a:solidFill>
                  <a:srgbClr val="2E2B1F"/>
                </a:solidFill>
                <a:latin typeface="Calibri"/>
                <a:cs typeface="Calibri"/>
              </a:rPr>
              <a:t>Surgical</a:t>
            </a:r>
            <a:r>
              <a:rPr sz="36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2E2B1F"/>
                </a:solidFill>
                <a:latin typeface="Calibri"/>
                <a:cs typeface="Calibri"/>
              </a:rPr>
              <a:t>Management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513143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90" dirty="0">
                <a:solidFill>
                  <a:srgbClr val="675E46"/>
                </a:solidFill>
                <a:latin typeface="Cambria"/>
                <a:cs typeface="Cambria"/>
              </a:rPr>
              <a:t>Medical</a:t>
            </a:r>
            <a:r>
              <a:rPr sz="4600" spc="-24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95" dirty="0">
                <a:solidFill>
                  <a:srgbClr val="675E46"/>
                </a:solidFill>
                <a:latin typeface="Cambria"/>
                <a:cs typeface="Cambria"/>
              </a:rPr>
              <a:t>Management</a:t>
            </a:r>
            <a:endParaRPr sz="4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737" y="2063623"/>
            <a:ext cx="7294245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Physiotherapy-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in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case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bell’s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palsy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or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paralysis, 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muscle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atrphy may 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occur.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So massage,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excercises 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indicated</a:t>
            </a:r>
            <a:endParaRPr sz="2800">
              <a:latin typeface="Calibri"/>
              <a:cs typeface="Calibri"/>
            </a:endParaRPr>
          </a:p>
          <a:p>
            <a:pPr marL="241300" marR="19050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Within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2-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3weeks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onset, prednisolone </a:t>
            </a:r>
            <a:r>
              <a:rPr sz="2800" spc="10" dirty="0">
                <a:solidFill>
                  <a:srgbClr val="2E2B1F"/>
                </a:solidFill>
                <a:latin typeface="Calibri"/>
                <a:cs typeface="Calibri"/>
              </a:rPr>
              <a:t>1mg/kg  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for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10 -14 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days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r>
              <a:rPr sz="2800" spc="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tapering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70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Vitamins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B1,B6,B12</a:t>
            </a:r>
            <a:r>
              <a:rPr sz="28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administered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75"/>
              </a:spcBef>
              <a:buClr>
                <a:srgbClr val="A9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Antivirals 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like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acyclovir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400 mg 5 times a</a:t>
            </a:r>
            <a:r>
              <a:rPr sz="2800" spc="1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day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499859"/>
            <a:ext cx="83820" cy="83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451" y="6499859"/>
            <a:ext cx="85343" cy="83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4351" y="0"/>
            <a:ext cx="4619244" cy="1187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0432" y="379475"/>
            <a:ext cx="6213348" cy="1543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21663" y="0"/>
            <a:ext cx="5312410" cy="158559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 indent="883919">
              <a:lnSpc>
                <a:spcPts val="5800"/>
              </a:lnSpc>
              <a:spcBef>
                <a:spcPts val="860"/>
              </a:spcBef>
            </a:pPr>
            <a:r>
              <a:rPr dirty="0"/>
              <a:t>SURGICAL  MANAGEMENT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30110" y="3382031"/>
            <a:ext cx="259079" cy="165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1365250"/>
            <a:ext cx="4936490" cy="492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05104" indent="-342900">
              <a:lnSpc>
                <a:spcPct val="100000"/>
              </a:lnSpc>
              <a:spcBef>
                <a:spcPts val="100"/>
              </a:spcBef>
              <a:buClr>
                <a:srgbClr val="7E7E7E"/>
              </a:buClr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Open injuries of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facial nerve  repaired surgically as 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soon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as  possible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12 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months - limit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for</a:t>
            </a:r>
            <a:r>
              <a:rPr sz="2400" b="1" spc="-8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successful  repair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7E7E7E"/>
                </a:solidFill>
                <a:latin typeface="Arial"/>
                <a:cs typeface="Arial"/>
              </a:rPr>
              <a:t>NERVE</a:t>
            </a:r>
            <a:r>
              <a:rPr sz="2400" b="1" spc="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DECOMPRESSIO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NEURORRHAPHY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solidFill>
                  <a:srgbClr val="7E7E7E"/>
                </a:solidFill>
                <a:latin typeface="Arial"/>
                <a:cs typeface="Arial"/>
              </a:rPr>
              <a:t>NERVE</a:t>
            </a:r>
            <a:r>
              <a:rPr sz="2400" b="1" spc="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TRANSFER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MUSCLE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TRANSPOSITIO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solidFill>
                  <a:srgbClr val="7E7E7E"/>
                </a:solidFill>
                <a:latin typeface="Arial"/>
                <a:cs typeface="Arial"/>
              </a:rPr>
              <a:t>TARSORRAPHY</a:t>
            </a:r>
            <a:endParaRPr sz="2400">
              <a:latin typeface="Arial"/>
              <a:cs typeface="Arial"/>
            </a:endParaRPr>
          </a:p>
          <a:p>
            <a:pPr marL="355600" marR="110109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Static procedure:</a:t>
            </a:r>
            <a:r>
              <a:rPr sz="2400" b="1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GOLD 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IMPLANTS,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20540" y="2997707"/>
            <a:ext cx="4607052" cy="3070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499859"/>
            <a:ext cx="83820" cy="83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451" y="6499859"/>
            <a:ext cx="85343" cy="83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9132" y="0"/>
            <a:ext cx="4914900" cy="1312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1076" y="504444"/>
            <a:ext cx="5638800" cy="1543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02560" y="0"/>
            <a:ext cx="4737100" cy="158559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 indent="448309">
              <a:lnSpc>
                <a:spcPts val="5800"/>
              </a:lnSpc>
              <a:spcBef>
                <a:spcPts val="860"/>
              </a:spcBef>
            </a:pPr>
            <a:r>
              <a:rPr spc="-5" dirty="0"/>
              <a:t>Facial </a:t>
            </a:r>
            <a:r>
              <a:rPr spc="-25" dirty="0"/>
              <a:t>Nerve  </a:t>
            </a:r>
            <a:r>
              <a:rPr dirty="0"/>
              <a:t>Decompress</a:t>
            </a:r>
            <a:r>
              <a:rPr spc="10" dirty="0"/>
              <a:t>i</a:t>
            </a:r>
            <a:r>
              <a:rPr dirty="0"/>
              <a:t>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11246" y="2939966"/>
            <a:ext cx="372745" cy="195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Times New Roman"/>
              <a:cs typeface="Times New Roman"/>
            </a:endParaRPr>
          </a:p>
          <a:p>
            <a:pPr marL="158750">
              <a:lnSpc>
                <a:spcPct val="100000"/>
              </a:lnSpc>
            </a:pP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654555"/>
            <a:ext cx="5105400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876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Compression 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on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facial nerve is  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relieved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2 approaches</a:t>
            </a:r>
            <a:endParaRPr sz="24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Middle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cranial approach is</a:t>
            </a:r>
            <a:r>
              <a:rPr sz="2400" b="1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comm</a:t>
            </a:r>
            <a:endParaRPr sz="2400">
              <a:latin typeface="Arial"/>
              <a:cs typeface="Arial"/>
            </a:endParaRPr>
          </a:p>
          <a:p>
            <a:pPr marL="469900" marR="106680" lvl="1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Used 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relieve compression of  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facial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nerve 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in </a:t>
            </a:r>
            <a:r>
              <a:rPr sz="2400" b="1" spc="-15" dirty="0">
                <a:solidFill>
                  <a:srgbClr val="7E7E7E"/>
                </a:solidFill>
                <a:latin typeface="Arial"/>
                <a:cs typeface="Arial"/>
              </a:rPr>
              <a:t>bell’s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palsy and  temporal bone</a:t>
            </a:r>
            <a:r>
              <a:rPr sz="2400" b="1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fracture</a:t>
            </a:r>
            <a:endParaRPr sz="2400">
              <a:latin typeface="Arial"/>
              <a:cs typeface="Arial"/>
            </a:endParaRPr>
          </a:p>
          <a:p>
            <a:pPr marL="469900" marR="5080" lvl="1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The bone fragments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r>
              <a:rPr sz="2400" b="1" spc="-8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remove  and compression</a:t>
            </a:r>
            <a:r>
              <a:rPr sz="2400" b="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7E7E7E"/>
                </a:solidFill>
                <a:latin typeface="Arial"/>
                <a:cs typeface="Arial"/>
              </a:rPr>
              <a:t>releived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78552" y="1851660"/>
            <a:ext cx="3956304" cy="30617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0"/>
            <a:ext cx="7543800" cy="381000"/>
          </a:xfrm>
          <a:custGeom>
            <a:avLst/>
            <a:gdLst/>
            <a:ahLst/>
            <a:cxnLst/>
            <a:rect l="l" t="t" r="r" b="b"/>
            <a:pathLst>
              <a:path w="7543800" h="381000">
                <a:moveTo>
                  <a:pt x="0" y="381000"/>
                </a:moveTo>
                <a:lnTo>
                  <a:pt x="7543800" y="381000"/>
                </a:lnTo>
                <a:lnTo>
                  <a:pt x="7543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6185915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27431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470738"/>
            <a:ext cx="35667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52525"/>
                </a:solidFill>
                <a:latin typeface="Impact"/>
                <a:cs typeface="Impact"/>
              </a:rPr>
              <a:t>Neurorraphy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8267" y="1329308"/>
            <a:ext cx="8086090" cy="25133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END </a:t>
            </a:r>
            <a:r>
              <a:rPr sz="2400" b="1" spc="-30" dirty="0">
                <a:solidFill>
                  <a:srgbClr val="2F2F2F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rgbClr val="2F2F2F"/>
                </a:solidFill>
                <a:latin typeface="Times New Roman"/>
                <a:cs typeface="Times New Roman"/>
              </a:rPr>
              <a:t>END</a:t>
            </a:r>
            <a:r>
              <a:rPr sz="2400" b="1" spc="-1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F2F2F"/>
                </a:solidFill>
                <a:latin typeface="Times New Roman"/>
                <a:cs typeface="Times New Roman"/>
              </a:rPr>
              <a:t>ANASTOMOSIS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Surgical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repair of transected facial nerve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done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direct</a:t>
            </a:r>
            <a:r>
              <a:rPr sz="2400" spc="-1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end  to end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approximation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suturing(Lacerations, iatrogenic 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injuries,benign</a:t>
            </a:r>
            <a:r>
              <a:rPr sz="2400" spc="-3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conditions)</a:t>
            </a:r>
            <a:endParaRPr sz="2400">
              <a:latin typeface="Times New Roman"/>
              <a:cs typeface="Times New Roman"/>
            </a:endParaRPr>
          </a:p>
          <a:p>
            <a:pPr marL="363220" indent="-3505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May be epineural only or along with perineural</a:t>
            </a:r>
            <a:r>
              <a:rPr sz="2400" spc="-1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suture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9-0 8-0 nylon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monfilament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088" y="4076700"/>
            <a:ext cx="2183892" cy="2252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5435" y="3674364"/>
            <a:ext cx="1994916" cy="2654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2567" y="493521"/>
            <a:ext cx="414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9780" algn="l"/>
              </a:tabLst>
            </a:pPr>
            <a:r>
              <a:rPr sz="3600" b="1" dirty="0">
                <a:solidFill>
                  <a:srgbClr val="2E2B1F"/>
                </a:solidFill>
                <a:latin typeface="Calibri"/>
                <a:cs typeface="Calibri"/>
              </a:rPr>
              <a:t>2.	</a:t>
            </a:r>
            <a:r>
              <a:rPr sz="3600" b="1" spc="-15" dirty="0">
                <a:solidFill>
                  <a:srgbClr val="2E2B1F"/>
                </a:solidFill>
                <a:latin typeface="Calibri"/>
                <a:cs typeface="Calibri"/>
              </a:rPr>
              <a:t>NERVE</a:t>
            </a:r>
            <a:r>
              <a:rPr sz="3600" b="1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2E2B1F"/>
                </a:solidFill>
                <a:latin typeface="Calibri"/>
                <a:cs typeface="Calibri"/>
              </a:rPr>
              <a:t>GRAFTING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If </a:t>
            </a:r>
            <a:r>
              <a:rPr spc="-15" dirty="0"/>
              <a:t>there </a:t>
            </a:r>
            <a:r>
              <a:rPr spc="-5" dirty="0"/>
              <a:t>is </a:t>
            </a:r>
            <a:r>
              <a:rPr spc="-20" dirty="0"/>
              <a:t>gap </a:t>
            </a:r>
            <a:r>
              <a:rPr spc="-10" dirty="0"/>
              <a:t>between </a:t>
            </a:r>
            <a:r>
              <a:rPr spc="-20" dirty="0"/>
              <a:t>proximal </a:t>
            </a:r>
            <a:r>
              <a:rPr spc="-5" dirty="0"/>
              <a:t>&amp;  </a:t>
            </a:r>
            <a:r>
              <a:rPr spc="-20" dirty="0"/>
              <a:t>distal- </a:t>
            </a:r>
            <a:r>
              <a:rPr spc="-10" dirty="0"/>
              <a:t>autogenous </a:t>
            </a:r>
            <a:r>
              <a:rPr spc="-15" dirty="0"/>
              <a:t>grafting</a:t>
            </a:r>
            <a:r>
              <a:rPr spc="70" dirty="0"/>
              <a:t> </a:t>
            </a:r>
            <a:r>
              <a:rPr spc="-10" dirty="0"/>
              <a:t>done.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And if </a:t>
            </a:r>
            <a:r>
              <a:rPr spc="-10" dirty="0"/>
              <a:t>gap&gt;1cm </a:t>
            </a:r>
            <a:r>
              <a:rPr spc="-5" dirty="0"/>
              <a:t>– </a:t>
            </a:r>
            <a:r>
              <a:rPr spc="-10" dirty="0"/>
              <a:t>cable</a:t>
            </a:r>
            <a:r>
              <a:rPr spc="15" dirty="0"/>
              <a:t> </a:t>
            </a:r>
            <a:r>
              <a:rPr spc="-15" dirty="0"/>
              <a:t>graft</a:t>
            </a: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pc="-10" dirty="0"/>
              <a:t>The </a:t>
            </a:r>
            <a:r>
              <a:rPr spc="-15" dirty="0"/>
              <a:t>hypoglossal</a:t>
            </a:r>
            <a:r>
              <a:rPr spc="-10" dirty="0"/>
              <a:t> nerve</a:t>
            </a:r>
          </a:p>
          <a:p>
            <a:pPr marL="469900" marR="14097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  <a:tab pos="2254250" algn="l"/>
              </a:tabLst>
            </a:pPr>
            <a:r>
              <a:rPr spc="-20" dirty="0"/>
              <a:t>Sural</a:t>
            </a:r>
            <a:r>
              <a:rPr spc="20" dirty="0"/>
              <a:t> </a:t>
            </a:r>
            <a:r>
              <a:rPr spc="-10" dirty="0"/>
              <a:t>nerve	</a:t>
            </a:r>
            <a:r>
              <a:rPr spc="-5" dirty="0"/>
              <a:t>- 1cm </a:t>
            </a:r>
            <a:r>
              <a:rPr spc="-15" dirty="0"/>
              <a:t>posterior </a:t>
            </a:r>
            <a:r>
              <a:rPr spc="-20" dirty="0"/>
              <a:t>to  lateral </a:t>
            </a:r>
            <a:r>
              <a:rPr spc="-5" dirty="0"/>
              <a:t>malleolus</a:t>
            </a: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pc="-15" dirty="0"/>
              <a:t>Great </a:t>
            </a:r>
            <a:r>
              <a:rPr spc="-5" dirty="0"/>
              <a:t>auricular</a:t>
            </a:r>
            <a:r>
              <a:rPr spc="15" dirty="0"/>
              <a:t> </a:t>
            </a:r>
            <a:r>
              <a:rPr spc="-10" dirty="0"/>
              <a:t>nerve</a:t>
            </a: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pc="-10" dirty="0"/>
              <a:t>Branches </a:t>
            </a:r>
            <a:r>
              <a:rPr spc="-20" dirty="0"/>
              <a:t>from </a:t>
            </a:r>
            <a:r>
              <a:rPr spc="-5" dirty="0"/>
              <a:t>cervical</a:t>
            </a:r>
            <a:r>
              <a:rPr spc="20" dirty="0"/>
              <a:t> </a:t>
            </a:r>
            <a:r>
              <a:rPr spc="-20" dirty="0"/>
              <a:t>plexus</a:t>
            </a:r>
          </a:p>
        </p:txBody>
      </p:sp>
      <p:sp>
        <p:nvSpPr>
          <p:cNvPr id="8" name="object 8"/>
          <p:cNvSpPr/>
          <p:nvPr/>
        </p:nvSpPr>
        <p:spPr>
          <a:xfrm>
            <a:off x="6271259" y="3485388"/>
            <a:ext cx="2127504" cy="3031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7400" y="477012"/>
            <a:ext cx="2531363" cy="2759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6062" y="604882"/>
            <a:ext cx="4652645" cy="32797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Unilateral facial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weakness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dirty="0">
                <a:latin typeface="Georgia"/>
                <a:cs typeface="Georgia"/>
              </a:rPr>
              <a:t>Loss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taste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Hyper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acusis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Vesicles in </a:t>
            </a:r>
            <a:r>
              <a:rPr sz="2800" spc="-10" dirty="0">
                <a:latin typeface="Georgia"/>
                <a:cs typeface="Georgia"/>
              </a:rPr>
              <a:t>the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ear(shingles)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Facial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pain]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decreased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salivation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Decreased tear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secretion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95928" y="3933444"/>
            <a:ext cx="4890516" cy="2753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380" y="938783"/>
            <a:ext cx="1214627" cy="911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2972" y="184531"/>
            <a:ext cx="379095" cy="923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59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54480" y="938783"/>
            <a:ext cx="1411224" cy="437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0194" y="520700"/>
            <a:ext cx="1398778" cy="4316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2279" y="1074419"/>
            <a:ext cx="163068" cy="79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9564" y="938783"/>
            <a:ext cx="3218688" cy="448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6167" y="509269"/>
            <a:ext cx="3205607" cy="4417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3252" y="1639823"/>
            <a:ext cx="5695188" cy="443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9563" y="1216025"/>
            <a:ext cx="5682272" cy="5500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4260" y="1909063"/>
            <a:ext cx="4924425" cy="1580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94945" marR="5080" indent="-182880">
              <a:lnSpc>
                <a:spcPct val="98400"/>
              </a:lnSpc>
              <a:spcBef>
                <a:spcPts val="180"/>
              </a:spcBef>
            </a:pPr>
            <a:r>
              <a:rPr sz="3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Employs a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nerve </a:t>
            </a:r>
            <a:r>
              <a:rPr sz="2400" b="1" spc="-20" dirty="0">
                <a:solidFill>
                  <a:srgbClr val="404040"/>
                </a:solidFill>
                <a:latin typeface="Trebuchet MS"/>
                <a:cs typeface="Trebuchet MS"/>
              </a:rPr>
              <a:t>graft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typically  </a:t>
            </a:r>
            <a:r>
              <a:rPr sz="2400" b="1" spc="-20" dirty="0">
                <a:solidFill>
                  <a:srgbClr val="22735D"/>
                </a:solidFill>
                <a:latin typeface="Trebuchet MS"/>
                <a:cs typeface="Trebuchet MS"/>
              </a:rPr>
              <a:t>sural </a:t>
            </a:r>
            <a:r>
              <a:rPr sz="2400" b="1" spc="-10" dirty="0">
                <a:solidFill>
                  <a:srgbClr val="22735D"/>
                </a:solidFill>
                <a:latin typeface="Trebuchet MS"/>
                <a:cs typeface="Trebuchet MS"/>
              </a:rPr>
              <a:t>nerve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acts a 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connection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motor axons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from 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normal to affected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facial</a:t>
            </a:r>
            <a:r>
              <a:rPr sz="24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nerve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4260" y="4438014"/>
            <a:ext cx="4697730" cy="194627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94945" marR="5080" indent="-182880">
              <a:lnSpc>
                <a:spcPct val="98800"/>
              </a:lnSpc>
              <a:spcBef>
                <a:spcPts val="165"/>
              </a:spcBef>
            </a:pPr>
            <a:r>
              <a:rPr sz="310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FISCH </a:t>
            </a:r>
            <a:r>
              <a:rPr sz="2400" b="1" spc="-30" dirty="0">
                <a:solidFill>
                  <a:srgbClr val="FF0000"/>
                </a:solidFill>
                <a:latin typeface="Trebuchet MS"/>
                <a:cs typeface="Trebuchet MS"/>
              </a:rPr>
              <a:t>Technique-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on 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nonparalysed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side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intact</a:t>
            </a:r>
            <a:r>
              <a:rPr sz="24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buccal  </a:t>
            </a:r>
            <a:r>
              <a:rPr sz="2400" b="1" spc="-15" dirty="0">
                <a:solidFill>
                  <a:srgbClr val="404040"/>
                </a:solidFill>
                <a:latin typeface="Trebuchet MS"/>
                <a:cs typeface="Trebuchet MS"/>
              </a:rPr>
              <a:t>branch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connected to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paralysed 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stem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facial 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nerve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by </a:t>
            </a:r>
            <a:r>
              <a:rPr sz="2400" b="1" spc="-20" dirty="0">
                <a:solidFill>
                  <a:srgbClr val="404040"/>
                </a:solidFill>
                <a:latin typeface="Trebuchet MS"/>
                <a:cs typeface="Trebuchet MS"/>
              </a:rPr>
              <a:t>sural  graft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12179" y="1988820"/>
            <a:ext cx="2689860" cy="4704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7232" y="1824227"/>
            <a:ext cx="2877820" cy="715010"/>
          </a:xfrm>
          <a:custGeom>
            <a:avLst/>
            <a:gdLst/>
            <a:ahLst/>
            <a:cxnLst/>
            <a:rect l="l" t="t" r="r" b="b"/>
            <a:pathLst>
              <a:path w="2877820" h="715010">
                <a:moveTo>
                  <a:pt x="2877312" y="0"/>
                </a:moveTo>
                <a:lnTo>
                  <a:pt x="2870962" y="0"/>
                </a:lnTo>
                <a:lnTo>
                  <a:pt x="2749676" y="20066"/>
                </a:lnTo>
                <a:lnTo>
                  <a:pt x="2626360" y="42418"/>
                </a:lnTo>
                <a:lnTo>
                  <a:pt x="2371216" y="91567"/>
                </a:lnTo>
                <a:lnTo>
                  <a:pt x="2103246" y="149606"/>
                </a:lnTo>
                <a:lnTo>
                  <a:pt x="1822449" y="216662"/>
                </a:lnTo>
                <a:lnTo>
                  <a:pt x="1565147" y="281432"/>
                </a:lnTo>
                <a:lnTo>
                  <a:pt x="842137" y="444500"/>
                </a:lnTo>
                <a:lnTo>
                  <a:pt x="621029" y="489204"/>
                </a:lnTo>
                <a:lnTo>
                  <a:pt x="199897" y="567309"/>
                </a:lnTo>
                <a:lnTo>
                  <a:pt x="0" y="600837"/>
                </a:lnTo>
                <a:lnTo>
                  <a:pt x="270128" y="638810"/>
                </a:lnTo>
                <a:lnTo>
                  <a:pt x="397637" y="654431"/>
                </a:lnTo>
                <a:lnTo>
                  <a:pt x="644397" y="681227"/>
                </a:lnTo>
                <a:lnTo>
                  <a:pt x="874013" y="699135"/>
                </a:lnTo>
                <a:lnTo>
                  <a:pt x="984631" y="705866"/>
                </a:lnTo>
                <a:lnTo>
                  <a:pt x="1093089" y="710311"/>
                </a:lnTo>
                <a:lnTo>
                  <a:pt x="1297177" y="714756"/>
                </a:lnTo>
                <a:lnTo>
                  <a:pt x="1395094" y="714756"/>
                </a:lnTo>
                <a:lnTo>
                  <a:pt x="1584324" y="710311"/>
                </a:lnTo>
                <a:lnTo>
                  <a:pt x="1673606" y="705866"/>
                </a:lnTo>
                <a:lnTo>
                  <a:pt x="1843786" y="692404"/>
                </a:lnTo>
                <a:lnTo>
                  <a:pt x="1926716" y="683513"/>
                </a:lnTo>
                <a:lnTo>
                  <a:pt x="2084069" y="661162"/>
                </a:lnTo>
                <a:lnTo>
                  <a:pt x="2232914" y="634364"/>
                </a:lnTo>
                <a:lnTo>
                  <a:pt x="2373248" y="603123"/>
                </a:lnTo>
                <a:lnTo>
                  <a:pt x="2507234" y="567309"/>
                </a:lnTo>
                <a:lnTo>
                  <a:pt x="2634868" y="527176"/>
                </a:lnTo>
                <a:lnTo>
                  <a:pt x="2756153" y="482473"/>
                </a:lnTo>
                <a:lnTo>
                  <a:pt x="2873120" y="435610"/>
                </a:lnTo>
                <a:lnTo>
                  <a:pt x="2877312" y="433324"/>
                </a:lnTo>
                <a:lnTo>
                  <a:pt x="287731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9755" y="1696211"/>
            <a:ext cx="5544820" cy="850900"/>
          </a:xfrm>
          <a:custGeom>
            <a:avLst/>
            <a:gdLst/>
            <a:ahLst/>
            <a:cxnLst/>
            <a:rect l="l" t="t" r="r" b="b"/>
            <a:pathLst>
              <a:path w="5544820" h="850900">
                <a:moveTo>
                  <a:pt x="852423" y="0"/>
                </a:moveTo>
                <a:lnTo>
                  <a:pt x="684530" y="0"/>
                </a:lnTo>
                <a:lnTo>
                  <a:pt x="527176" y="4445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967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9" y="156210"/>
                </a:lnTo>
                <a:lnTo>
                  <a:pt x="1077848" y="234314"/>
                </a:lnTo>
                <a:lnTo>
                  <a:pt x="1281938" y="279018"/>
                </a:lnTo>
                <a:lnTo>
                  <a:pt x="1866519" y="421893"/>
                </a:lnTo>
                <a:lnTo>
                  <a:pt x="2559558" y="575817"/>
                </a:lnTo>
                <a:lnTo>
                  <a:pt x="2723260" y="607060"/>
                </a:lnTo>
                <a:lnTo>
                  <a:pt x="2878455" y="638301"/>
                </a:lnTo>
                <a:lnTo>
                  <a:pt x="3031490" y="667385"/>
                </a:lnTo>
                <a:lnTo>
                  <a:pt x="3324859" y="716534"/>
                </a:lnTo>
                <a:lnTo>
                  <a:pt x="3465195" y="738759"/>
                </a:lnTo>
                <a:lnTo>
                  <a:pt x="3733038" y="774446"/>
                </a:lnTo>
                <a:lnTo>
                  <a:pt x="3986022" y="805688"/>
                </a:lnTo>
                <a:lnTo>
                  <a:pt x="4107179" y="816863"/>
                </a:lnTo>
                <a:lnTo>
                  <a:pt x="4336796" y="834771"/>
                </a:lnTo>
                <a:lnTo>
                  <a:pt x="4447413" y="841501"/>
                </a:lnTo>
                <a:lnTo>
                  <a:pt x="4659884" y="850391"/>
                </a:lnTo>
                <a:lnTo>
                  <a:pt x="4857623" y="850391"/>
                </a:lnTo>
                <a:lnTo>
                  <a:pt x="5044694" y="845947"/>
                </a:lnTo>
                <a:lnTo>
                  <a:pt x="5133975" y="841501"/>
                </a:lnTo>
                <a:lnTo>
                  <a:pt x="5221224" y="834771"/>
                </a:lnTo>
                <a:lnTo>
                  <a:pt x="5467731" y="807974"/>
                </a:lnTo>
                <a:lnTo>
                  <a:pt x="5544312" y="796798"/>
                </a:lnTo>
                <a:lnTo>
                  <a:pt x="5297678" y="765555"/>
                </a:lnTo>
                <a:lnTo>
                  <a:pt x="5036185" y="727583"/>
                </a:lnTo>
                <a:lnTo>
                  <a:pt x="4468622" y="629412"/>
                </a:lnTo>
                <a:lnTo>
                  <a:pt x="4160393" y="566927"/>
                </a:lnTo>
                <a:lnTo>
                  <a:pt x="3835146" y="497713"/>
                </a:lnTo>
                <a:lnTo>
                  <a:pt x="2850769" y="263398"/>
                </a:lnTo>
                <a:lnTo>
                  <a:pt x="2582926" y="205359"/>
                </a:lnTo>
                <a:lnTo>
                  <a:pt x="2327783" y="156210"/>
                </a:lnTo>
                <a:lnTo>
                  <a:pt x="2204593" y="133858"/>
                </a:lnTo>
                <a:lnTo>
                  <a:pt x="2083308" y="113791"/>
                </a:lnTo>
                <a:lnTo>
                  <a:pt x="1966468" y="96012"/>
                </a:lnTo>
                <a:lnTo>
                  <a:pt x="1628394" y="51308"/>
                </a:lnTo>
                <a:lnTo>
                  <a:pt x="1417955" y="31241"/>
                </a:lnTo>
                <a:lnTo>
                  <a:pt x="1220216" y="15621"/>
                </a:lnTo>
                <a:lnTo>
                  <a:pt x="1031113" y="4445"/>
                </a:lnTo>
                <a:lnTo>
                  <a:pt x="852423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29305" y="1709166"/>
            <a:ext cx="5468620" cy="774700"/>
          </a:xfrm>
          <a:custGeom>
            <a:avLst/>
            <a:gdLst/>
            <a:ahLst/>
            <a:cxnLst/>
            <a:rect l="l" t="t" r="r" b="b"/>
            <a:pathLst>
              <a:path w="5468620" h="774700">
                <a:moveTo>
                  <a:pt x="0" y="78105"/>
                </a:moveTo>
                <a:lnTo>
                  <a:pt x="19176" y="73660"/>
                </a:lnTo>
                <a:lnTo>
                  <a:pt x="76581" y="62484"/>
                </a:lnTo>
                <a:lnTo>
                  <a:pt x="174370" y="46862"/>
                </a:lnTo>
                <a:lnTo>
                  <a:pt x="238125" y="37973"/>
                </a:lnTo>
                <a:lnTo>
                  <a:pt x="312546" y="28956"/>
                </a:lnTo>
                <a:lnTo>
                  <a:pt x="395477" y="22351"/>
                </a:lnTo>
                <a:lnTo>
                  <a:pt x="491108" y="15621"/>
                </a:lnTo>
                <a:lnTo>
                  <a:pt x="595248" y="8889"/>
                </a:lnTo>
                <a:lnTo>
                  <a:pt x="712216" y="4445"/>
                </a:lnTo>
                <a:lnTo>
                  <a:pt x="839723" y="2286"/>
                </a:lnTo>
                <a:lnTo>
                  <a:pt x="978027" y="0"/>
                </a:lnTo>
                <a:lnTo>
                  <a:pt x="1126744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220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056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4" y="356997"/>
                </a:lnTo>
                <a:lnTo>
                  <a:pt x="4124452" y="423925"/>
                </a:lnTo>
                <a:lnTo>
                  <a:pt x="4441190" y="499745"/>
                </a:lnTo>
                <a:lnTo>
                  <a:pt x="4770755" y="582295"/>
                </a:lnTo>
                <a:lnTo>
                  <a:pt x="5113020" y="673735"/>
                </a:lnTo>
                <a:lnTo>
                  <a:pt x="5468112" y="77419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0605" y="1695450"/>
            <a:ext cx="3307079" cy="652780"/>
          </a:xfrm>
          <a:custGeom>
            <a:avLst/>
            <a:gdLst/>
            <a:ahLst/>
            <a:cxnLst/>
            <a:rect l="l" t="t" r="r" b="b"/>
            <a:pathLst>
              <a:path w="3307079" h="652780">
                <a:moveTo>
                  <a:pt x="0" y="652272"/>
                </a:moveTo>
                <a:lnTo>
                  <a:pt x="95631" y="625475"/>
                </a:lnTo>
                <a:lnTo>
                  <a:pt x="357124" y="556260"/>
                </a:lnTo>
                <a:lnTo>
                  <a:pt x="537718" y="509270"/>
                </a:lnTo>
                <a:lnTo>
                  <a:pt x="745998" y="457962"/>
                </a:lnTo>
                <a:lnTo>
                  <a:pt x="977646" y="402082"/>
                </a:lnTo>
                <a:lnTo>
                  <a:pt x="1226312" y="341757"/>
                </a:lnTo>
                <a:lnTo>
                  <a:pt x="1489837" y="283717"/>
                </a:lnTo>
                <a:lnTo>
                  <a:pt x="1759839" y="225551"/>
                </a:lnTo>
                <a:lnTo>
                  <a:pt x="2036064" y="171958"/>
                </a:lnTo>
                <a:lnTo>
                  <a:pt x="2310257" y="120650"/>
                </a:lnTo>
                <a:lnTo>
                  <a:pt x="2446274" y="98298"/>
                </a:lnTo>
                <a:lnTo>
                  <a:pt x="2578100" y="75946"/>
                </a:lnTo>
                <a:lnTo>
                  <a:pt x="2709799" y="58038"/>
                </a:lnTo>
                <a:lnTo>
                  <a:pt x="2837434" y="40259"/>
                </a:lnTo>
                <a:lnTo>
                  <a:pt x="2962783" y="26797"/>
                </a:lnTo>
                <a:lnTo>
                  <a:pt x="3081782" y="15621"/>
                </a:lnTo>
                <a:lnTo>
                  <a:pt x="3196590" y="6730"/>
                </a:lnTo>
                <a:lnTo>
                  <a:pt x="33070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836" y="1679448"/>
            <a:ext cx="8723630" cy="1330960"/>
          </a:xfrm>
          <a:custGeom>
            <a:avLst/>
            <a:gdLst/>
            <a:ahLst/>
            <a:cxnLst/>
            <a:rect l="l" t="t" r="r" b="b"/>
            <a:pathLst>
              <a:path w="8723630" h="1330960">
                <a:moveTo>
                  <a:pt x="1556131" y="0"/>
                </a:moveTo>
                <a:lnTo>
                  <a:pt x="1402842" y="0"/>
                </a:lnTo>
                <a:lnTo>
                  <a:pt x="1258062" y="4444"/>
                </a:lnTo>
                <a:lnTo>
                  <a:pt x="1121791" y="11175"/>
                </a:lnTo>
                <a:lnTo>
                  <a:pt x="874890" y="33527"/>
                </a:lnTo>
                <a:lnTo>
                  <a:pt x="762076" y="49149"/>
                </a:lnTo>
                <a:lnTo>
                  <a:pt x="659892" y="64769"/>
                </a:lnTo>
                <a:lnTo>
                  <a:pt x="564108" y="82550"/>
                </a:lnTo>
                <a:lnTo>
                  <a:pt x="478955" y="102742"/>
                </a:lnTo>
                <a:lnTo>
                  <a:pt x="398068" y="120523"/>
                </a:lnTo>
                <a:lnTo>
                  <a:pt x="327812" y="140588"/>
                </a:lnTo>
                <a:lnTo>
                  <a:pt x="206489" y="178562"/>
                </a:lnTo>
                <a:lnTo>
                  <a:pt x="157518" y="196468"/>
                </a:lnTo>
                <a:lnTo>
                  <a:pt x="51092" y="241046"/>
                </a:lnTo>
                <a:lnTo>
                  <a:pt x="12776" y="261238"/>
                </a:lnTo>
                <a:lnTo>
                  <a:pt x="0" y="267842"/>
                </a:lnTo>
                <a:lnTo>
                  <a:pt x="0" y="1330452"/>
                </a:lnTo>
                <a:lnTo>
                  <a:pt x="8719058" y="1330452"/>
                </a:lnTo>
                <a:lnTo>
                  <a:pt x="8723376" y="1323721"/>
                </a:lnTo>
                <a:lnTo>
                  <a:pt x="8723376" y="850518"/>
                </a:lnTo>
                <a:lnTo>
                  <a:pt x="7182231" y="850518"/>
                </a:lnTo>
                <a:lnTo>
                  <a:pt x="7043801" y="848232"/>
                </a:lnTo>
                <a:lnTo>
                  <a:pt x="6899148" y="843788"/>
                </a:lnTo>
                <a:lnTo>
                  <a:pt x="6750050" y="837056"/>
                </a:lnTo>
                <a:lnTo>
                  <a:pt x="6594729" y="826007"/>
                </a:lnTo>
                <a:lnTo>
                  <a:pt x="6260465" y="792479"/>
                </a:lnTo>
                <a:lnTo>
                  <a:pt x="5900674" y="745616"/>
                </a:lnTo>
                <a:lnTo>
                  <a:pt x="5709158" y="716534"/>
                </a:lnTo>
                <a:lnTo>
                  <a:pt x="5509006" y="683132"/>
                </a:lnTo>
                <a:lnTo>
                  <a:pt x="5302631" y="645160"/>
                </a:lnTo>
                <a:lnTo>
                  <a:pt x="4861941" y="558038"/>
                </a:lnTo>
                <a:lnTo>
                  <a:pt x="4387215" y="453136"/>
                </a:lnTo>
                <a:lnTo>
                  <a:pt x="4136009" y="395097"/>
                </a:lnTo>
                <a:lnTo>
                  <a:pt x="3614547" y="267842"/>
                </a:lnTo>
                <a:lnTo>
                  <a:pt x="3122803" y="165226"/>
                </a:lnTo>
                <a:lnTo>
                  <a:pt x="2892933" y="124967"/>
                </a:lnTo>
                <a:lnTo>
                  <a:pt x="2673604" y="91566"/>
                </a:lnTo>
                <a:lnTo>
                  <a:pt x="2462911" y="62484"/>
                </a:lnTo>
                <a:lnTo>
                  <a:pt x="2262759" y="40131"/>
                </a:lnTo>
                <a:lnTo>
                  <a:pt x="2073402" y="22351"/>
                </a:lnTo>
                <a:lnTo>
                  <a:pt x="1719961" y="2286"/>
                </a:lnTo>
                <a:lnTo>
                  <a:pt x="1556131" y="0"/>
                </a:lnTo>
                <a:close/>
              </a:path>
              <a:path w="8723630" h="1330960">
                <a:moveTo>
                  <a:pt x="8723376" y="569213"/>
                </a:moveTo>
                <a:lnTo>
                  <a:pt x="8638286" y="604901"/>
                </a:lnTo>
                <a:lnTo>
                  <a:pt x="8557387" y="636142"/>
                </a:lnTo>
                <a:lnTo>
                  <a:pt x="8472170" y="665226"/>
                </a:lnTo>
                <a:lnTo>
                  <a:pt x="8295513" y="718819"/>
                </a:lnTo>
                <a:lnTo>
                  <a:pt x="8201787" y="743330"/>
                </a:lnTo>
                <a:lnTo>
                  <a:pt x="8005953" y="783589"/>
                </a:lnTo>
                <a:lnTo>
                  <a:pt x="7901686" y="801369"/>
                </a:lnTo>
                <a:lnTo>
                  <a:pt x="7680325" y="828166"/>
                </a:lnTo>
                <a:lnTo>
                  <a:pt x="7441946" y="846074"/>
                </a:lnTo>
                <a:lnTo>
                  <a:pt x="7314184" y="850518"/>
                </a:lnTo>
                <a:lnTo>
                  <a:pt x="8723376" y="850518"/>
                </a:lnTo>
                <a:lnTo>
                  <a:pt x="8723376" y="569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1670" y="1193444"/>
            <a:ext cx="4852670" cy="55740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9720" indent="-274320">
              <a:lnSpc>
                <a:spcPct val="100000"/>
              </a:lnSpc>
              <a:spcBef>
                <a:spcPts val="770"/>
              </a:spcBef>
              <a:buClr>
                <a:srgbClr val="30B6FC"/>
              </a:buClr>
              <a:buFont typeface="Symbol"/>
              <a:buChar char=""/>
              <a:tabLst>
                <a:tab pos="299720" algn="l"/>
              </a:tabLst>
            </a:pPr>
            <a:r>
              <a:rPr sz="2800" b="1" spc="-10" dirty="0">
                <a:solidFill>
                  <a:srgbClr val="17034D"/>
                </a:solidFill>
                <a:latin typeface="Candara"/>
                <a:cs typeface="Candara"/>
              </a:rPr>
              <a:t>Facial </a:t>
            </a:r>
            <a:r>
              <a:rPr sz="2800" b="1" spc="-5" dirty="0">
                <a:solidFill>
                  <a:srgbClr val="17034D"/>
                </a:solidFill>
                <a:latin typeface="Candara"/>
                <a:cs typeface="Candara"/>
              </a:rPr>
              <a:t>hypoglossal</a:t>
            </a:r>
            <a:r>
              <a:rPr sz="2800" b="1" spc="45" dirty="0">
                <a:solidFill>
                  <a:srgbClr val="17034D"/>
                </a:solidFill>
                <a:latin typeface="Candara"/>
                <a:cs typeface="Candara"/>
              </a:rPr>
              <a:t> </a:t>
            </a:r>
            <a:r>
              <a:rPr sz="2800" b="1" spc="-10" dirty="0">
                <a:solidFill>
                  <a:srgbClr val="17034D"/>
                </a:solidFill>
                <a:latin typeface="Candara"/>
                <a:cs typeface="Candara"/>
              </a:rPr>
              <a:t>transfer</a:t>
            </a:r>
            <a:endParaRPr sz="2800">
              <a:latin typeface="Candara"/>
              <a:cs typeface="Candara"/>
            </a:endParaRPr>
          </a:p>
          <a:p>
            <a:pPr marL="299720" marR="79629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99720" algn="l"/>
              </a:tabLst>
            </a:pP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When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direct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and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grafting  procedures </a:t>
            </a: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not</a:t>
            </a:r>
            <a:r>
              <a:rPr sz="2800" spc="-35" dirty="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possible</a:t>
            </a:r>
            <a:endParaRPr sz="2800">
              <a:latin typeface="Candara"/>
              <a:cs typeface="Candara"/>
            </a:endParaRPr>
          </a:p>
          <a:p>
            <a:pPr marL="299720" marR="280670" indent="-274320">
              <a:lnSpc>
                <a:spcPct val="100000"/>
              </a:lnSpc>
              <a:spcBef>
                <a:spcPts val="670"/>
              </a:spcBef>
              <a:buClr>
                <a:srgbClr val="30B6FC"/>
              </a:buClr>
              <a:buFont typeface="Symbol"/>
              <a:buChar char=""/>
              <a:tabLst>
                <a:tab pos="299720" algn="l"/>
              </a:tabLst>
            </a:pP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An intact distal segment and  muscles suitable for  reinnervation</a:t>
            </a:r>
            <a:endParaRPr sz="2800">
              <a:latin typeface="Candara"/>
              <a:cs typeface="Candara"/>
            </a:endParaRPr>
          </a:p>
          <a:p>
            <a:pPr marL="299720" marR="20955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99720" algn="l"/>
              </a:tabLst>
            </a:pP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Nearly normal appearence at  rest</a:t>
            </a:r>
            <a:endParaRPr sz="2800">
              <a:latin typeface="Candara"/>
              <a:cs typeface="Candara"/>
            </a:endParaRPr>
          </a:p>
          <a:p>
            <a:pPr marL="299720" marR="17780" indent="-274320">
              <a:lnSpc>
                <a:spcPct val="100000"/>
              </a:lnSpc>
              <a:spcBef>
                <a:spcPts val="675"/>
              </a:spcBef>
              <a:buClr>
                <a:srgbClr val="30B6FC"/>
              </a:buClr>
              <a:buFont typeface="Symbol"/>
              <a:buChar char=""/>
              <a:tabLst>
                <a:tab pos="299720" algn="l"/>
              </a:tabLst>
            </a:pPr>
            <a:r>
              <a:rPr sz="2800" spc="-10" dirty="0">
                <a:solidFill>
                  <a:srgbClr val="073D86"/>
                </a:solidFill>
                <a:latin typeface="Candara"/>
                <a:cs typeface="Candara"/>
              </a:rPr>
              <a:t>With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stump of </a:t>
            </a:r>
            <a:r>
              <a:rPr sz="2800" spc="5" dirty="0">
                <a:solidFill>
                  <a:srgbClr val="073D86"/>
                </a:solidFill>
                <a:latin typeface="Candara"/>
                <a:cs typeface="Candara"/>
              </a:rPr>
              <a:t>12</a:t>
            </a:r>
            <a:r>
              <a:rPr sz="2775" spc="7" baseline="25525" dirty="0">
                <a:solidFill>
                  <a:srgbClr val="073D86"/>
                </a:solidFill>
                <a:latin typeface="Candara"/>
                <a:cs typeface="Candara"/>
              </a:rPr>
              <a:t>th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nerve  hooked to </a:t>
            </a:r>
            <a:r>
              <a:rPr sz="2800" dirty="0">
                <a:solidFill>
                  <a:srgbClr val="073D86"/>
                </a:solidFill>
                <a:latin typeface="Candara"/>
                <a:cs typeface="Candara"/>
              </a:rPr>
              <a:t>end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of 7</a:t>
            </a:r>
            <a:r>
              <a:rPr sz="2775" spc="-7" baseline="25525" dirty="0">
                <a:solidFill>
                  <a:srgbClr val="073D86"/>
                </a:solidFill>
                <a:latin typeface="Candara"/>
                <a:cs typeface="Candara"/>
              </a:rPr>
              <a:t>th </a:t>
            </a:r>
            <a:r>
              <a:rPr sz="2800" spc="-5" dirty="0">
                <a:solidFill>
                  <a:srgbClr val="073D86"/>
                </a:solidFill>
                <a:latin typeface="Candara"/>
                <a:cs typeface="Candara"/>
              </a:rPr>
              <a:t>nerve,fac  will move when tongue is  moved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2150" y="219582"/>
            <a:ext cx="36836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Candara"/>
                <a:cs typeface="Candara"/>
              </a:rPr>
              <a:t>Nerve</a:t>
            </a:r>
            <a:r>
              <a:rPr sz="4400" spc="-9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4400" dirty="0">
                <a:solidFill>
                  <a:srgbClr val="FFFFFF"/>
                </a:solidFill>
                <a:latin typeface="Candara"/>
                <a:cs typeface="Candara"/>
              </a:rPr>
              <a:t>transfers</a:t>
            </a:r>
            <a:endParaRPr sz="440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56732" y="2709672"/>
            <a:ext cx="3287267" cy="3965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113" y="137921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812">
            <a:solidFill>
              <a:srgbClr val="CFC5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831" y="1754123"/>
            <a:ext cx="3456432" cy="4849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6264" y="192023"/>
            <a:ext cx="5312664" cy="3921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8509" y="0"/>
            <a:ext cx="6887209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Arial Black"/>
                <a:cs typeface="Arial Black"/>
              </a:rPr>
              <a:t>TEMPORALIS</a:t>
            </a:r>
            <a:r>
              <a:rPr sz="4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400" dirty="0">
                <a:solidFill>
                  <a:srgbClr val="FFFFFF"/>
                </a:solidFill>
                <a:latin typeface="Arial Black"/>
                <a:cs typeface="Arial Black"/>
              </a:rPr>
              <a:t>MUSCLE  </a:t>
            </a:r>
            <a:r>
              <a:rPr sz="4400" spc="-5" dirty="0">
                <a:solidFill>
                  <a:srgbClr val="FFFFFF"/>
                </a:solidFill>
                <a:latin typeface="Arial Black"/>
                <a:cs typeface="Arial Black"/>
              </a:rPr>
              <a:t>TRANSPOSITION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313" y="1458213"/>
            <a:ext cx="406654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Exposure </a:t>
            </a:r>
            <a:r>
              <a:rPr sz="28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temporalis  </a:t>
            </a:r>
            <a:r>
              <a:rPr sz="28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muscle </a:t>
            </a:r>
            <a:r>
              <a:rPr sz="28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through </a:t>
            </a:r>
            <a:r>
              <a:rPr sz="2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extended  </a:t>
            </a:r>
            <a:r>
              <a:rPr sz="28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preauricular</a:t>
            </a:r>
            <a:r>
              <a:rPr sz="28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incision</a:t>
            </a:r>
            <a:endParaRPr sz="2800">
              <a:latin typeface="Times New Roman"/>
              <a:cs typeface="Times New Roman"/>
            </a:endParaRPr>
          </a:p>
          <a:p>
            <a:pPr marL="355600" marR="31940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Elevation </a:t>
            </a:r>
            <a:r>
              <a:rPr sz="28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temporalis  </a:t>
            </a:r>
            <a:r>
              <a:rPr sz="28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muscle</a:t>
            </a:r>
            <a:r>
              <a:rPr sz="28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slings</a:t>
            </a:r>
            <a:endParaRPr sz="2800">
              <a:latin typeface="Times New Roman"/>
              <a:cs typeface="Times New Roman"/>
            </a:endParaRPr>
          </a:p>
          <a:p>
            <a:pPr marL="355600" marR="39941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Slings </a:t>
            </a:r>
            <a:r>
              <a:rPr sz="28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brought </a:t>
            </a:r>
            <a:r>
              <a:rPr sz="28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forward  </a:t>
            </a:r>
            <a:r>
              <a:rPr sz="28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through </a:t>
            </a:r>
            <a:r>
              <a:rPr sz="28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tunnel </a:t>
            </a:r>
            <a:r>
              <a:rPr sz="2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28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commisure</a:t>
            </a:r>
            <a:endParaRPr sz="2800">
              <a:latin typeface="Times New Roman"/>
              <a:cs typeface="Times New Roman"/>
            </a:endParaRPr>
          </a:p>
          <a:p>
            <a:pPr marL="355600" marR="6019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Tunneling near </a:t>
            </a:r>
            <a:r>
              <a:rPr sz="2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outer  </a:t>
            </a:r>
            <a:r>
              <a:rPr sz="2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canthus </a:t>
            </a:r>
            <a:r>
              <a:rPr sz="28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b="1" spc="-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eye</a:t>
            </a:r>
            <a:endParaRPr sz="2800">
              <a:latin typeface="Times New Roman"/>
              <a:cs typeface="Times New Roman"/>
            </a:endParaRPr>
          </a:p>
          <a:p>
            <a:pPr marL="355600" marR="22479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Slings </a:t>
            </a:r>
            <a:r>
              <a:rPr sz="2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transposed </a:t>
            </a:r>
            <a:r>
              <a:rPr sz="2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28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upper </a:t>
            </a:r>
            <a:r>
              <a:rPr sz="2800" b="1" spc="-14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8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2800" b="1" spc="-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eyelids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3628" y="2709672"/>
            <a:ext cx="4500372" cy="3227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2852" y="325958"/>
            <a:ext cx="357695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 dirty="0">
                <a:solidFill>
                  <a:srgbClr val="252525"/>
                </a:solidFill>
                <a:latin typeface="Cambria"/>
                <a:cs typeface="Cambria"/>
              </a:rPr>
              <a:t>Tarsorrhaphy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016" y="1225372"/>
            <a:ext cx="697166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15" dirty="0">
                <a:solidFill>
                  <a:srgbClr val="A63112"/>
                </a:solidFill>
                <a:latin typeface="Comic Sans MS"/>
                <a:cs typeface="Comic Sans MS"/>
              </a:rPr>
              <a:t>0 </a:t>
            </a:r>
            <a:r>
              <a:rPr sz="2400" spc="-15" dirty="0">
                <a:solidFill>
                  <a:srgbClr val="404040"/>
                </a:solidFill>
                <a:latin typeface="Cambria"/>
                <a:cs typeface="Cambria"/>
              </a:rPr>
              <a:t>Eyelids are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partially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sewn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together </a:t>
            </a:r>
            <a:r>
              <a:rPr sz="2400" spc="-15" dirty="0">
                <a:solidFill>
                  <a:srgbClr val="404040"/>
                </a:solidFill>
                <a:latin typeface="Cambria"/>
                <a:cs typeface="Cambria"/>
              </a:rPr>
              <a:t>to narrow</a:t>
            </a:r>
            <a:r>
              <a:rPr sz="2400" spc="-2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mbria"/>
                <a:cs typeface="Cambria"/>
              </a:rPr>
              <a:t>eyelid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opening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50" spc="15" dirty="0">
                <a:solidFill>
                  <a:srgbClr val="A63112"/>
                </a:solidFill>
                <a:latin typeface="Comic Sans MS"/>
                <a:cs typeface="Comic Sans MS"/>
              </a:rPr>
              <a:t>0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Done </a:t>
            </a:r>
            <a:r>
              <a:rPr sz="2400" spc="-15" dirty="0">
                <a:solidFill>
                  <a:srgbClr val="404040"/>
                </a:solidFill>
                <a:latin typeface="Cambria"/>
                <a:cs typeface="Cambria"/>
              </a:rPr>
              <a:t>to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protect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cornea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as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in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facial</a:t>
            </a:r>
            <a:r>
              <a:rPr sz="2400" spc="-3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palsy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895" y="3645408"/>
            <a:ext cx="4477512" cy="2980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8407" y="2636520"/>
            <a:ext cx="3456432" cy="2206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06161" y="5179567"/>
            <a:ext cx="2652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Mc Laughlins </a:t>
            </a:r>
            <a:r>
              <a:rPr sz="1800" spc="-10" dirty="0">
                <a:latin typeface="Cambria"/>
                <a:cs typeface="Cambria"/>
              </a:rPr>
              <a:t>tarsorrhaphy  </a:t>
            </a:r>
            <a:r>
              <a:rPr sz="1800" dirty="0">
                <a:latin typeface="Cambria"/>
                <a:cs typeface="Cambria"/>
              </a:rPr>
              <a:t>incisons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499859"/>
            <a:ext cx="83820" cy="83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451" y="6499859"/>
            <a:ext cx="85343" cy="83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3480" y="0"/>
            <a:ext cx="6966204" cy="1312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15411" y="504444"/>
            <a:ext cx="3310128" cy="1543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754505" marR="5080" indent="-1742439">
              <a:lnSpc>
                <a:spcPts val="5800"/>
              </a:lnSpc>
              <a:spcBef>
                <a:spcPts val="860"/>
              </a:spcBef>
            </a:pPr>
            <a:r>
              <a:rPr spc="-5" dirty="0"/>
              <a:t>Gold </a:t>
            </a:r>
            <a:r>
              <a:rPr dirty="0"/>
              <a:t>/ </a:t>
            </a:r>
            <a:r>
              <a:rPr spc="-5" dirty="0"/>
              <a:t>platinum</a:t>
            </a:r>
            <a:r>
              <a:rPr spc="-85" dirty="0"/>
              <a:t> </a:t>
            </a:r>
            <a:r>
              <a:rPr spc="-5" dirty="0"/>
              <a:t>lid  </a:t>
            </a:r>
            <a:r>
              <a:rPr spc="-15" dirty="0"/>
              <a:t>weights</a:t>
            </a:r>
          </a:p>
        </p:txBody>
      </p:sp>
      <p:sp>
        <p:nvSpPr>
          <p:cNvPr id="8" name="object 8"/>
          <p:cNvSpPr/>
          <p:nvPr/>
        </p:nvSpPr>
        <p:spPr>
          <a:xfrm>
            <a:off x="4931664" y="2205227"/>
            <a:ext cx="3477767" cy="2529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4144" y="5300471"/>
            <a:ext cx="2346959" cy="1176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276" y="2086355"/>
            <a:ext cx="4009644" cy="33329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10716" y="5135371"/>
            <a:ext cx="2748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Palatino Linotype"/>
                <a:cs typeface="Palatino Linotype"/>
              </a:rPr>
              <a:t>Before and after</a:t>
            </a:r>
            <a:r>
              <a:rPr sz="1800" spc="-7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placement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8200" y="6499859"/>
            <a:ext cx="83820" cy="83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451" y="6499859"/>
            <a:ext cx="85343" cy="83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16408"/>
            <a:ext cx="9041893" cy="1543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1957" y="386029"/>
            <a:ext cx="822070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Facial </a:t>
            </a:r>
            <a:r>
              <a:rPr dirty="0"/>
              <a:t>Reanimation</a:t>
            </a:r>
            <a:r>
              <a:rPr spc="-65" dirty="0"/>
              <a:t> </a:t>
            </a:r>
            <a:r>
              <a:rPr dirty="0"/>
              <a:t>Results</a:t>
            </a:r>
          </a:p>
        </p:txBody>
      </p:sp>
      <p:sp>
        <p:nvSpPr>
          <p:cNvPr id="7" name="object 7"/>
          <p:cNvSpPr/>
          <p:nvPr/>
        </p:nvSpPr>
        <p:spPr>
          <a:xfrm>
            <a:off x="3154679" y="1341119"/>
            <a:ext cx="5977128" cy="3998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94353" y="5477662"/>
            <a:ext cx="904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Palatino Linotype"/>
                <a:cs typeface="Palatino Linotype"/>
              </a:rPr>
              <a:t>B</a:t>
            </a:r>
            <a:r>
              <a:rPr sz="1800" spc="5" dirty="0">
                <a:latin typeface="Palatino Linotype"/>
                <a:cs typeface="Palatino Linotype"/>
              </a:rPr>
              <a:t>E</a:t>
            </a:r>
            <a:r>
              <a:rPr sz="1800" spc="-5" dirty="0">
                <a:latin typeface="Palatino Linotype"/>
                <a:cs typeface="Palatino Linotype"/>
              </a:rPr>
              <a:t>FO</a:t>
            </a:r>
            <a:r>
              <a:rPr sz="1800" spc="-10" dirty="0">
                <a:latin typeface="Palatino Linotype"/>
                <a:cs typeface="Palatino Linotype"/>
              </a:rPr>
              <a:t>R</a:t>
            </a:r>
            <a:r>
              <a:rPr sz="1800" dirty="0">
                <a:latin typeface="Palatino Linotype"/>
                <a:cs typeface="Palatino Linotype"/>
              </a:rPr>
              <a:t>E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6960" y="5477662"/>
            <a:ext cx="763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Palatino Linotype"/>
                <a:cs typeface="Palatino Linotype"/>
              </a:rPr>
              <a:t>AFTER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482" y="352170"/>
            <a:ext cx="335280" cy="337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4400" b="1" spc="35" dirty="0">
                <a:solidFill>
                  <a:srgbClr val="00AF50"/>
                </a:solidFill>
                <a:latin typeface="Gabriola"/>
                <a:cs typeface="Gabriola"/>
              </a:rPr>
              <a:t>T  </a:t>
            </a:r>
            <a:r>
              <a:rPr sz="4400" b="1" spc="25" dirty="0">
                <a:solidFill>
                  <a:srgbClr val="00AF50"/>
                </a:solidFill>
                <a:latin typeface="Gabriola"/>
                <a:cs typeface="Gabriola"/>
              </a:rPr>
              <a:t>H  </a:t>
            </a:r>
            <a:r>
              <a:rPr sz="4400" b="1" spc="40" dirty="0">
                <a:solidFill>
                  <a:srgbClr val="00AF50"/>
                </a:solidFill>
                <a:latin typeface="Gabriola"/>
                <a:cs typeface="Gabriola"/>
              </a:rPr>
              <a:t>A  </a:t>
            </a:r>
            <a:r>
              <a:rPr sz="4400" b="1" spc="25" dirty="0">
                <a:solidFill>
                  <a:srgbClr val="00AF50"/>
                </a:solidFill>
                <a:latin typeface="Gabriola"/>
                <a:cs typeface="Gabriola"/>
              </a:rPr>
              <a:t>N  </a:t>
            </a:r>
            <a:r>
              <a:rPr sz="4400" b="1" spc="40" dirty="0">
                <a:solidFill>
                  <a:srgbClr val="00AF50"/>
                </a:solidFill>
                <a:latin typeface="Gabriola"/>
                <a:cs typeface="Gabriola"/>
              </a:rPr>
              <a:t>K</a:t>
            </a:r>
            <a:endParaRPr sz="4400">
              <a:latin typeface="Gabriola"/>
              <a:cs typeface="Gabriol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9482" y="4711700"/>
            <a:ext cx="339090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4400" b="1" spc="35" dirty="0">
                <a:solidFill>
                  <a:srgbClr val="00AF50"/>
                </a:solidFill>
                <a:latin typeface="Gabriola"/>
                <a:cs typeface="Gabriola"/>
              </a:rPr>
              <a:t>Y  </a:t>
            </a:r>
            <a:r>
              <a:rPr sz="4400" b="1" spc="25" dirty="0">
                <a:solidFill>
                  <a:srgbClr val="00AF50"/>
                </a:solidFill>
                <a:latin typeface="Gabriola"/>
                <a:cs typeface="Gabriola"/>
              </a:rPr>
              <a:t>O  </a:t>
            </a:r>
            <a:r>
              <a:rPr sz="4400" b="1" spc="45" dirty="0">
                <a:solidFill>
                  <a:srgbClr val="00AF50"/>
                </a:solidFill>
                <a:latin typeface="Gabriola"/>
                <a:cs typeface="Gabriola"/>
              </a:rPr>
              <a:t>U</a:t>
            </a:r>
            <a:endParaRPr sz="4400">
              <a:latin typeface="Gabriola"/>
              <a:cs typeface="Gabriol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67711" y="620268"/>
            <a:ext cx="6178295" cy="5113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075" y="301752"/>
            <a:ext cx="8688324" cy="6353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561" y="329945"/>
            <a:ext cx="8531352" cy="6196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561" y="329945"/>
            <a:ext cx="8531860" cy="6196965"/>
          </a:xfrm>
          <a:custGeom>
            <a:avLst/>
            <a:gdLst/>
            <a:ahLst/>
            <a:cxnLst/>
            <a:rect l="l" t="t" r="r" b="b"/>
            <a:pathLst>
              <a:path w="8531860" h="6196965">
                <a:moveTo>
                  <a:pt x="0" y="128904"/>
                </a:moveTo>
                <a:lnTo>
                  <a:pt x="10133" y="78759"/>
                </a:lnTo>
                <a:lnTo>
                  <a:pt x="37769" y="37782"/>
                </a:lnTo>
                <a:lnTo>
                  <a:pt x="78759" y="10140"/>
                </a:lnTo>
                <a:lnTo>
                  <a:pt x="128955" y="0"/>
                </a:lnTo>
                <a:lnTo>
                  <a:pt x="8402447" y="0"/>
                </a:lnTo>
                <a:lnTo>
                  <a:pt x="8452592" y="10140"/>
                </a:lnTo>
                <a:lnTo>
                  <a:pt x="8493569" y="37782"/>
                </a:lnTo>
                <a:lnTo>
                  <a:pt x="8521211" y="78759"/>
                </a:lnTo>
                <a:lnTo>
                  <a:pt x="8531352" y="128904"/>
                </a:lnTo>
                <a:lnTo>
                  <a:pt x="8531352" y="6067628"/>
                </a:lnTo>
                <a:lnTo>
                  <a:pt x="8521211" y="6117824"/>
                </a:lnTo>
                <a:lnTo>
                  <a:pt x="8493569" y="6158814"/>
                </a:lnTo>
                <a:lnTo>
                  <a:pt x="8452592" y="6186450"/>
                </a:lnTo>
                <a:lnTo>
                  <a:pt x="8402447" y="6196583"/>
                </a:lnTo>
                <a:lnTo>
                  <a:pt x="128955" y="6196583"/>
                </a:lnTo>
                <a:lnTo>
                  <a:pt x="78759" y="6186450"/>
                </a:lnTo>
                <a:lnTo>
                  <a:pt x="37769" y="6158814"/>
                </a:lnTo>
                <a:lnTo>
                  <a:pt x="10133" y="6117824"/>
                </a:lnTo>
                <a:lnTo>
                  <a:pt x="0" y="6067628"/>
                </a:lnTo>
                <a:lnTo>
                  <a:pt x="0" y="12890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563" y="344424"/>
            <a:ext cx="7459980" cy="1030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8540" y="486283"/>
            <a:ext cx="6865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D3D"/>
                </a:solidFill>
                <a:latin typeface="Verdana"/>
                <a:cs typeface="Verdana"/>
              </a:rPr>
              <a:t>FACIAL </a:t>
            </a:r>
            <a:r>
              <a:rPr sz="3600" b="1" dirty="0">
                <a:solidFill>
                  <a:srgbClr val="FF8D3D"/>
                </a:solidFill>
                <a:latin typeface="Verdana"/>
                <a:cs typeface="Verdana"/>
              </a:rPr>
              <a:t>NERVE</a:t>
            </a:r>
            <a:r>
              <a:rPr sz="3600" b="1" spc="-70" dirty="0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FF8D3D"/>
                </a:solidFill>
                <a:latin typeface="Verdana"/>
                <a:cs typeface="Verdana"/>
              </a:rPr>
              <a:t>PARALYSIS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980" y="1273886"/>
            <a:ext cx="7917815" cy="347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0"/>
              </a:spcBef>
              <a:buClr>
                <a:srgbClr val="EF7E09"/>
              </a:buClr>
              <a:buSzPct val="79166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2400" spc="-30" dirty="0">
                <a:latin typeface="Verdana"/>
                <a:cs typeface="Verdana"/>
              </a:rPr>
              <a:t>Facial </a:t>
            </a:r>
            <a:r>
              <a:rPr sz="2400" spc="-10" dirty="0">
                <a:latin typeface="Verdana"/>
                <a:cs typeface="Verdana"/>
              </a:rPr>
              <a:t>nerve paralysis </a:t>
            </a:r>
            <a:r>
              <a:rPr sz="2400" spc="-5" dirty="0">
                <a:latin typeface="Verdana"/>
                <a:cs typeface="Verdana"/>
              </a:rPr>
              <a:t>is </a:t>
            </a:r>
            <a:r>
              <a:rPr sz="2400" dirty="0">
                <a:latin typeface="Verdana"/>
                <a:cs typeface="Verdana"/>
              </a:rPr>
              <a:t>a common </a:t>
            </a:r>
            <a:r>
              <a:rPr sz="2400" spc="-5" dirty="0">
                <a:latin typeface="Verdana"/>
                <a:cs typeface="Verdana"/>
              </a:rPr>
              <a:t>problem that  </a:t>
            </a:r>
            <a:r>
              <a:rPr sz="2400" spc="-15" dirty="0">
                <a:latin typeface="Verdana"/>
                <a:cs typeface="Verdana"/>
              </a:rPr>
              <a:t>involves </a:t>
            </a:r>
            <a:r>
              <a:rPr sz="2400" spc="-10" dirty="0">
                <a:latin typeface="Verdana"/>
                <a:cs typeface="Verdana"/>
              </a:rPr>
              <a:t>paralysis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10" dirty="0">
                <a:latin typeface="Verdana"/>
                <a:cs typeface="Verdana"/>
              </a:rPr>
              <a:t>any </a:t>
            </a:r>
            <a:r>
              <a:rPr sz="2400" spc="-5" dirty="0">
                <a:latin typeface="Verdana"/>
                <a:cs typeface="Verdana"/>
              </a:rPr>
              <a:t>structures </a:t>
            </a:r>
            <a:r>
              <a:rPr sz="2400" spc="-15" dirty="0">
                <a:latin typeface="Verdana"/>
                <a:cs typeface="Verdana"/>
              </a:rPr>
              <a:t>innervated </a:t>
            </a:r>
            <a:r>
              <a:rPr sz="2400" spc="-5" dirty="0">
                <a:latin typeface="Verdana"/>
                <a:cs typeface="Verdana"/>
              </a:rPr>
              <a:t>by  </a:t>
            </a:r>
            <a:r>
              <a:rPr sz="2400" spc="-10" dirty="0">
                <a:latin typeface="Verdana"/>
                <a:cs typeface="Verdana"/>
              </a:rPr>
              <a:t>facial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nerve.</a:t>
            </a:r>
            <a:endParaRPr sz="2400">
              <a:latin typeface="Verdana"/>
              <a:cs typeface="Verdana"/>
            </a:endParaRPr>
          </a:p>
          <a:p>
            <a:pPr marL="277495" marR="405130" indent="-265430">
              <a:lnSpc>
                <a:spcPct val="100000"/>
              </a:lnSpc>
              <a:spcBef>
                <a:spcPts val="305"/>
              </a:spcBef>
              <a:buClr>
                <a:srgbClr val="EF7E09"/>
              </a:buClr>
              <a:buSzPct val="79166"/>
              <a:buFont typeface="Wingdings 2"/>
              <a:buChar char=""/>
              <a:tabLst>
                <a:tab pos="277495" algn="l"/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Pathway </a:t>
            </a:r>
            <a:r>
              <a:rPr sz="2400" dirty="0">
                <a:latin typeface="Verdana"/>
                <a:cs typeface="Verdana"/>
              </a:rPr>
              <a:t>of </a:t>
            </a:r>
            <a:r>
              <a:rPr sz="2400" spc="-10" dirty="0">
                <a:latin typeface="Verdana"/>
                <a:cs typeface="Verdana"/>
              </a:rPr>
              <a:t>facial nerve </a:t>
            </a:r>
            <a:r>
              <a:rPr sz="2400" spc="-5" dirty="0">
                <a:latin typeface="Verdana"/>
                <a:cs typeface="Verdana"/>
              </a:rPr>
              <a:t>is </a:t>
            </a:r>
            <a:r>
              <a:rPr sz="2400" spc="-10" dirty="0">
                <a:latin typeface="Verdana"/>
                <a:cs typeface="Verdana"/>
              </a:rPr>
              <a:t>long </a:t>
            </a:r>
            <a:r>
              <a:rPr sz="2400" dirty="0">
                <a:latin typeface="Verdana"/>
                <a:cs typeface="Verdana"/>
              </a:rPr>
              <a:t>and </a:t>
            </a:r>
            <a:r>
              <a:rPr sz="2400" spc="-5" dirty="0">
                <a:latin typeface="Verdana"/>
                <a:cs typeface="Verdana"/>
              </a:rPr>
              <a:t>convoluted,  </a:t>
            </a:r>
            <a:r>
              <a:rPr sz="2400" dirty="0">
                <a:latin typeface="Verdana"/>
                <a:cs typeface="Verdana"/>
              </a:rPr>
              <a:t>so </a:t>
            </a:r>
            <a:r>
              <a:rPr sz="2400" spc="-5" dirty="0">
                <a:latin typeface="Verdana"/>
                <a:cs typeface="Verdana"/>
              </a:rPr>
              <a:t>there </a:t>
            </a:r>
            <a:r>
              <a:rPr sz="2400" dirty="0">
                <a:latin typeface="Verdana"/>
                <a:cs typeface="Verdana"/>
              </a:rPr>
              <a:t>are a number of </a:t>
            </a:r>
            <a:r>
              <a:rPr sz="2400" spc="-5" dirty="0">
                <a:latin typeface="Verdana"/>
                <a:cs typeface="Verdana"/>
              </a:rPr>
              <a:t>causes </a:t>
            </a:r>
            <a:r>
              <a:rPr sz="2400" dirty="0">
                <a:latin typeface="Verdana"/>
                <a:cs typeface="Verdana"/>
              </a:rPr>
              <a:t>that </a:t>
            </a:r>
            <a:r>
              <a:rPr sz="2400" spc="-5" dirty="0">
                <a:latin typeface="Verdana"/>
                <a:cs typeface="Verdana"/>
              </a:rPr>
              <a:t>result </a:t>
            </a:r>
            <a:r>
              <a:rPr sz="2400" spc="-15" dirty="0">
                <a:latin typeface="Verdana"/>
                <a:cs typeface="Verdana"/>
              </a:rPr>
              <a:t>in  </a:t>
            </a:r>
            <a:r>
              <a:rPr sz="2400" spc="-10" dirty="0">
                <a:latin typeface="Verdana"/>
                <a:cs typeface="Verdana"/>
              </a:rPr>
              <a:t>facial</a:t>
            </a:r>
            <a:r>
              <a:rPr sz="2400" spc="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paralysis.</a:t>
            </a:r>
            <a:endParaRPr sz="2400">
              <a:latin typeface="Verdana"/>
              <a:cs typeface="Verdana"/>
            </a:endParaRPr>
          </a:p>
          <a:p>
            <a:pPr marL="386080" indent="-373380">
              <a:lnSpc>
                <a:spcPct val="100000"/>
              </a:lnSpc>
              <a:spcBef>
                <a:spcPts val="300"/>
              </a:spcBef>
              <a:buClr>
                <a:srgbClr val="EF7E09"/>
              </a:buClr>
              <a:buSzPct val="79166"/>
              <a:buFont typeface="Wingdings 2"/>
              <a:buChar char=""/>
              <a:tabLst>
                <a:tab pos="385445" algn="l"/>
                <a:tab pos="386080" algn="l"/>
              </a:tabLst>
            </a:pPr>
            <a:r>
              <a:rPr sz="2400" spc="-10" dirty="0">
                <a:latin typeface="Verdana"/>
                <a:cs typeface="Verdana"/>
              </a:rPr>
              <a:t>facial nerve paralysis classified</a:t>
            </a:r>
            <a:r>
              <a:rPr sz="2400" spc="1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as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Clr>
                <a:srgbClr val="EF7E09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Verdana"/>
                <a:cs typeface="Verdana"/>
              </a:rPr>
              <a:t>Supranuclear lesions(UMN</a:t>
            </a:r>
            <a:r>
              <a:rPr sz="2400" spc="5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lesion)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300"/>
              </a:spcBef>
              <a:buClr>
                <a:srgbClr val="EF7E09"/>
              </a:buClr>
              <a:buSzPct val="7916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Verdana"/>
                <a:cs typeface="Verdana"/>
              </a:rPr>
              <a:t>Infranuclear lesions(LMN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lesion)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150" y="542290"/>
            <a:ext cx="45948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" dirty="0">
                <a:solidFill>
                  <a:srgbClr val="FFFFFF"/>
                </a:solidFill>
                <a:latin typeface="Arial Narrow"/>
                <a:cs typeface="Arial Narrow"/>
              </a:rPr>
              <a:t>UMN </a:t>
            </a:r>
            <a:r>
              <a:rPr sz="3000" spc="35" dirty="0">
                <a:solidFill>
                  <a:srgbClr val="FFFFFF"/>
                </a:solidFill>
                <a:latin typeface="Arial Narrow"/>
                <a:cs typeface="Arial Narrow"/>
              </a:rPr>
              <a:t>LESION </a:t>
            </a:r>
            <a:r>
              <a:rPr sz="3000" spc="25" dirty="0">
                <a:solidFill>
                  <a:srgbClr val="FFFFFF"/>
                </a:solidFill>
                <a:latin typeface="Arial Narrow"/>
                <a:cs typeface="Arial Narrow"/>
              </a:rPr>
              <a:t>VS LMN</a:t>
            </a:r>
            <a:r>
              <a:rPr sz="3000" spc="2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000" spc="35" dirty="0">
                <a:solidFill>
                  <a:srgbClr val="FFFFFF"/>
                </a:solidFill>
                <a:latin typeface="Arial Narrow"/>
                <a:cs typeface="Arial Narrow"/>
              </a:rPr>
              <a:t>LESION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532" y="1124711"/>
            <a:ext cx="7551420" cy="5590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679196"/>
            <a:ext cx="6170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Central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Vs peripheral</a:t>
            </a:r>
            <a:r>
              <a:rPr sz="400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palsy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1304" y="4696966"/>
            <a:ext cx="1621536" cy="2161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3267" y="1385316"/>
            <a:ext cx="4919472" cy="3348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3628" y="4733542"/>
            <a:ext cx="1588008" cy="2124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82740" y="1263368"/>
            <a:ext cx="2437819" cy="2389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5195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51815">
            <a:solidFill>
              <a:srgbClr val="4380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2371" y="0"/>
            <a:ext cx="12700" cy="311150"/>
          </a:xfrm>
          <a:custGeom>
            <a:avLst/>
            <a:gdLst/>
            <a:ahLst/>
            <a:cxnLst/>
            <a:rect l="l" t="t" r="r" b="b"/>
            <a:pathLst>
              <a:path w="12700" h="311150">
                <a:moveTo>
                  <a:pt x="0" y="310896"/>
                </a:move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44940" cy="311150"/>
          </a:xfrm>
          <a:custGeom>
            <a:avLst/>
            <a:gdLst/>
            <a:ahLst/>
            <a:cxnLst/>
            <a:rect l="l" t="t" r="r" b="b"/>
            <a:pathLst>
              <a:path w="9044940" h="311150">
                <a:moveTo>
                  <a:pt x="0" y="310896"/>
                </a:moveTo>
                <a:lnTo>
                  <a:pt x="9044940" y="310896"/>
                </a:lnTo>
                <a:lnTo>
                  <a:pt x="904494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2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72371" y="307847"/>
            <a:ext cx="12700" cy="91440"/>
          </a:xfrm>
          <a:custGeom>
            <a:avLst/>
            <a:gdLst/>
            <a:ahLst/>
            <a:cxnLst/>
            <a:rect l="l" t="t" r="r" b="b"/>
            <a:pathLst>
              <a:path w="12700" h="91439">
                <a:moveTo>
                  <a:pt x="0" y="91439"/>
                </a:moveTo>
                <a:lnTo>
                  <a:pt x="12192" y="91439"/>
                </a:lnTo>
                <a:lnTo>
                  <a:pt x="1219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07847"/>
            <a:ext cx="9044940" cy="91440"/>
          </a:xfrm>
          <a:custGeom>
            <a:avLst/>
            <a:gdLst/>
            <a:ahLst/>
            <a:cxnLst/>
            <a:rect l="l" t="t" r="r" b="b"/>
            <a:pathLst>
              <a:path w="9044940" h="91439">
                <a:moveTo>
                  <a:pt x="0" y="91439"/>
                </a:moveTo>
                <a:lnTo>
                  <a:pt x="9044940" y="91439"/>
                </a:lnTo>
                <a:lnTo>
                  <a:pt x="904494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72371" y="359663"/>
            <a:ext cx="12700" cy="81280"/>
          </a:xfrm>
          <a:custGeom>
            <a:avLst/>
            <a:gdLst/>
            <a:ahLst/>
            <a:cxnLst/>
            <a:rect l="l" t="t" r="r" b="b"/>
            <a:pathLst>
              <a:path w="12700" h="81279">
                <a:moveTo>
                  <a:pt x="0" y="80771"/>
                </a:moveTo>
                <a:lnTo>
                  <a:pt x="12192" y="80771"/>
                </a:lnTo>
                <a:lnTo>
                  <a:pt x="12192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10200" y="359663"/>
            <a:ext cx="3634740" cy="81280"/>
          </a:xfrm>
          <a:custGeom>
            <a:avLst/>
            <a:gdLst/>
            <a:ahLst/>
            <a:cxnLst/>
            <a:rect l="l" t="t" r="r" b="b"/>
            <a:pathLst>
              <a:path w="3634740" h="81279">
                <a:moveTo>
                  <a:pt x="0" y="80771"/>
                </a:moveTo>
                <a:lnTo>
                  <a:pt x="3634740" y="80771"/>
                </a:lnTo>
                <a:lnTo>
                  <a:pt x="3634740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2371" y="440436"/>
            <a:ext cx="12700" cy="180340"/>
          </a:xfrm>
          <a:custGeom>
            <a:avLst/>
            <a:gdLst/>
            <a:ahLst/>
            <a:cxnLst/>
            <a:rect l="l" t="t" r="r" b="b"/>
            <a:pathLst>
              <a:path w="12700" h="180340">
                <a:moveTo>
                  <a:pt x="0" y="179832"/>
                </a:moveTo>
                <a:lnTo>
                  <a:pt x="12192" y="179832"/>
                </a:lnTo>
                <a:lnTo>
                  <a:pt x="12192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200" y="440436"/>
            <a:ext cx="3634740" cy="180340"/>
          </a:xfrm>
          <a:custGeom>
            <a:avLst/>
            <a:gdLst/>
            <a:ahLst/>
            <a:cxnLst/>
            <a:rect l="l" t="t" r="r" b="b"/>
            <a:pathLst>
              <a:path w="3634740" h="180340">
                <a:moveTo>
                  <a:pt x="0" y="179832"/>
                </a:moveTo>
                <a:lnTo>
                  <a:pt x="3634740" y="179832"/>
                </a:lnTo>
                <a:lnTo>
                  <a:pt x="3634740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7152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3111" y="606551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97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8552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48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30200" y="606628"/>
            <a:ext cx="74682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solidFill>
                  <a:srgbClr val="424455"/>
                </a:solidFill>
                <a:latin typeface="Trebuchet MS"/>
                <a:cs typeface="Trebuchet MS"/>
              </a:rPr>
              <a:t>CLASSIFICATION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OF </a:t>
            </a:r>
            <a:r>
              <a:rPr sz="4000" spc="-70" dirty="0">
                <a:solidFill>
                  <a:srgbClr val="424455"/>
                </a:solidFill>
                <a:latin typeface="Trebuchet MS"/>
                <a:cs typeface="Trebuchet MS"/>
              </a:rPr>
              <a:t>FACIAL</a:t>
            </a:r>
            <a:r>
              <a:rPr sz="4000" spc="-1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90" dirty="0">
                <a:solidFill>
                  <a:srgbClr val="424455"/>
                </a:solidFill>
                <a:latin typeface="Trebuchet MS"/>
                <a:cs typeface="Trebuchet MS"/>
              </a:rPr>
              <a:t>PALSY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165" y="1374393"/>
            <a:ext cx="6883400" cy="4723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20"/>
              </a:lnSpc>
              <a:spcBef>
                <a:spcPts val="95"/>
              </a:spcBef>
            </a:pPr>
            <a:r>
              <a:rPr sz="2200" spc="-5" dirty="0">
                <a:latin typeface="Georgia"/>
                <a:cs typeface="Georgia"/>
              </a:rPr>
              <a:t>House- Brackmann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(1985)classification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ts val="2520"/>
              </a:lnSpc>
            </a:pPr>
            <a:r>
              <a:rPr sz="2200" spc="-5" dirty="0">
                <a:latin typeface="MS PGothic"/>
                <a:cs typeface="MS PGothic"/>
              </a:rPr>
              <a:t>Grade I: </a:t>
            </a:r>
            <a:r>
              <a:rPr sz="2200" spc="-5" dirty="0">
                <a:latin typeface="Times New Roman"/>
                <a:cs typeface="Times New Roman"/>
              </a:rPr>
              <a:t>normal </a:t>
            </a:r>
            <a:r>
              <a:rPr sz="2200" dirty="0">
                <a:latin typeface="Times New Roman"/>
                <a:cs typeface="Times New Roman"/>
              </a:rPr>
              <a:t>function </a:t>
            </a:r>
            <a:r>
              <a:rPr sz="2200" spc="-5" dirty="0">
                <a:latin typeface="Times New Roman"/>
                <a:cs typeface="Times New Roman"/>
              </a:rPr>
              <a:t>without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weakness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</a:pPr>
            <a:r>
              <a:rPr sz="2200" b="1" spc="-5" dirty="0">
                <a:latin typeface="Times New Roman"/>
                <a:cs typeface="Times New Roman"/>
              </a:rPr>
              <a:t>Grade II: </a:t>
            </a:r>
            <a:r>
              <a:rPr sz="2200" spc="-5" dirty="0">
                <a:latin typeface="Times New Roman"/>
                <a:cs typeface="Times New Roman"/>
              </a:rPr>
              <a:t>Mild </a:t>
            </a:r>
            <a:r>
              <a:rPr sz="2200" dirty="0">
                <a:latin typeface="Times New Roman"/>
                <a:cs typeface="Times New Roman"/>
              </a:rPr>
              <a:t>dysfunction </a:t>
            </a:r>
            <a:r>
              <a:rPr sz="2200" spc="-5" dirty="0">
                <a:latin typeface="Times New Roman"/>
                <a:cs typeface="Times New Roman"/>
              </a:rPr>
              <a:t>with slight facial assymetry with  </a:t>
            </a:r>
            <a:r>
              <a:rPr sz="2200" spc="-10" dirty="0">
                <a:latin typeface="Times New Roman"/>
                <a:cs typeface="Times New Roman"/>
              </a:rPr>
              <a:t>minor </a:t>
            </a:r>
            <a:r>
              <a:rPr sz="2200" spc="-5" dirty="0">
                <a:latin typeface="Times New Roman"/>
                <a:cs typeface="Times New Roman"/>
              </a:rPr>
              <a:t>degree of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synkinesis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242570">
              <a:lnSpc>
                <a:spcPct val="80000"/>
              </a:lnSpc>
            </a:pPr>
            <a:r>
              <a:rPr sz="2200" b="1" spc="-5" dirty="0">
                <a:latin typeface="Times New Roman"/>
                <a:cs typeface="Times New Roman"/>
              </a:rPr>
              <a:t>Grade III: </a:t>
            </a:r>
            <a:r>
              <a:rPr sz="2200" spc="-5" dirty="0">
                <a:latin typeface="Times New Roman"/>
                <a:cs typeface="Times New Roman"/>
              </a:rPr>
              <a:t>Moderate </a:t>
            </a:r>
            <a:r>
              <a:rPr sz="2200" dirty="0">
                <a:latin typeface="Times New Roman"/>
                <a:cs typeface="Times New Roman"/>
              </a:rPr>
              <a:t>dysfunctions-obvious </a:t>
            </a:r>
            <a:r>
              <a:rPr sz="2200" spc="-5" dirty="0">
                <a:latin typeface="Times New Roman"/>
                <a:cs typeface="Times New Roman"/>
              </a:rPr>
              <a:t>assymetricwith  contracture &amp;/hemifacial spasm,but residual forehead  </a:t>
            </a:r>
            <a:r>
              <a:rPr sz="2200" spc="-10" dirty="0">
                <a:latin typeface="Times New Roman"/>
                <a:cs typeface="Times New Roman"/>
              </a:rPr>
              <a:t>movement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353060" algn="just">
              <a:lnSpc>
                <a:spcPct val="80000"/>
              </a:lnSpc>
            </a:pPr>
            <a:r>
              <a:rPr sz="2200" b="1" spc="-5" dirty="0">
                <a:latin typeface="Times New Roman"/>
                <a:cs typeface="Times New Roman"/>
              </a:rPr>
              <a:t>Grade IV</a:t>
            </a:r>
            <a:r>
              <a:rPr sz="2200" spc="-5" dirty="0">
                <a:latin typeface="Times New Roman"/>
                <a:cs typeface="Times New Roman"/>
              </a:rPr>
              <a:t>: moderately sever </a:t>
            </a:r>
            <a:r>
              <a:rPr sz="2200" dirty="0">
                <a:latin typeface="Times New Roman"/>
                <a:cs typeface="Times New Roman"/>
              </a:rPr>
              <a:t>dysfunction-obvious </a:t>
            </a:r>
            <a:r>
              <a:rPr sz="2200" spc="-5" dirty="0">
                <a:latin typeface="Times New Roman"/>
                <a:cs typeface="Times New Roman"/>
              </a:rPr>
              <a:t>disfigur  assymetry with lack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forhead motion and incomplete ey  closure</a:t>
            </a:r>
            <a:endParaRPr sz="2200">
              <a:latin typeface="Times New Roman"/>
              <a:cs typeface="Times New Roman"/>
            </a:endParaRPr>
          </a:p>
          <a:p>
            <a:pPr marL="12700" marR="575945">
              <a:lnSpc>
                <a:spcPct val="80000"/>
              </a:lnSpc>
              <a:spcBef>
                <a:spcPts val="305"/>
              </a:spcBef>
            </a:pPr>
            <a:r>
              <a:rPr sz="2200" b="1" spc="-5" dirty="0">
                <a:latin typeface="Times New Roman"/>
                <a:cs typeface="Times New Roman"/>
              </a:rPr>
              <a:t>Grade V</a:t>
            </a:r>
            <a:r>
              <a:rPr sz="2200" spc="-5" dirty="0">
                <a:latin typeface="Times New Roman"/>
                <a:cs typeface="Times New Roman"/>
              </a:rPr>
              <a:t>: severe dysfunction-assymetry at rest and only  slight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movement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410"/>
              </a:lnSpc>
            </a:pPr>
            <a:r>
              <a:rPr sz="2200" b="1" spc="-5" dirty="0">
                <a:latin typeface="Times New Roman"/>
                <a:cs typeface="Times New Roman"/>
              </a:rPr>
              <a:t>Grade VI</a:t>
            </a:r>
            <a:r>
              <a:rPr sz="2200" spc="-5" dirty="0">
                <a:latin typeface="Times New Roman"/>
                <a:cs typeface="Times New Roman"/>
              </a:rPr>
              <a:t>: </a:t>
            </a:r>
            <a:r>
              <a:rPr sz="2200" spc="-15" dirty="0">
                <a:latin typeface="Times New Roman"/>
                <a:cs typeface="Times New Roman"/>
              </a:rPr>
              <a:t>Totalparalysis: </a:t>
            </a:r>
            <a:r>
              <a:rPr sz="2200" spc="-5" dirty="0">
                <a:latin typeface="Times New Roman"/>
                <a:cs typeface="Times New Roman"/>
              </a:rPr>
              <a:t>complete absence of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tone/motio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68101" y="4362464"/>
            <a:ext cx="423545" cy="172656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indent="66040">
              <a:lnSpc>
                <a:spcPct val="80000"/>
              </a:lnSpc>
              <a:spcBef>
                <a:spcPts val="284"/>
              </a:spcBef>
            </a:pP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g  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Times New Roman"/>
              <a:cs typeface="Times New Roman"/>
            </a:endParaRPr>
          </a:p>
          <a:p>
            <a:pPr marL="10287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48500" y="3933444"/>
            <a:ext cx="2095499" cy="209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1604</Words>
  <Application>Microsoft Office PowerPoint</Application>
  <PresentationFormat>On-screen Show (4:3)</PresentationFormat>
  <Paragraphs>382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FACIAL NERVE</vt:lpstr>
      <vt:lpstr>ANATOMY</vt:lpstr>
      <vt:lpstr>FACIAL NERVE DISTURBANCE</vt:lpstr>
      <vt:lpstr>Slide 5</vt:lpstr>
      <vt:lpstr>FACIAL NERVE PARALYSIS</vt:lpstr>
      <vt:lpstr>UMN LESION VS LMN LESION</vt:lpstr>
      <vt:lpstr>Central Vs peripheral palsy</vt:lpstr>
      <vt:lpstr>CLASSIFICATION OF FACIAL PALSY</vt:lpstr>
      <vt:lpstr>Slide 10</vt:lpstr>
      <vt:lpstr>Rainer schmelzein et al (1999)based on  causes</vt:lpstr>
      <vt:lpstr>4. Infection</vt:lpstr>
      <vt:lpstr>Systemic causes</vt:lpstr>
      <vt:lpstr>NERVE INJURIES</vt:lpstr>
      <vt:lpstr>NERVE INJURIES</vt:lpstr>
      <vt:lpstr>Neurotmesis; (total permanent conduction block)</vt:lpstr>
      <vt:lpstr>SUNDERLAND CLASSIFICATION</vt:lpstr>
      <vt:lpstr>Slide 18</vt:lpstr>
      <vt:lpstr>Slide 19</vt:lpstr>
      <vt:lpstr>Slide 20</vt:lpstr>
      <vt:lpstr>BELL’S PALSY</vt:lpstr>
      <vt:lpstr>Slide 22</vt:lpstr>
      <vt:lpstr>Etiology</vt:lpstr>
      <vt:lpstr>Signs and symptoms</vt:lpstr>
      <vt:lpstr>Slide 25</vt:lpstr>
      <vt:lpstr>*</vt:lpstr>
      <vt:lpstr>Slide 27</vt:lpstr>
      <vt:lpstr>*</vt:lpstr>
      <vt:lpstr>MOEBIUS SYNDROME</vt:lpstr>
      <vt:lpstr>GUILLAIN BARRE SYNDROME</vt:lpstr>
      <vt:lpstr>TRANSIENT FACIAL PALSY</vt:lpstr>
      <vt:lpstr>Hyperkinetic disorders</vt:lpstr>
      <vt:lpstr>1.Facial nerve evaluation</vt:lpstr>
      <vt:lpstr>Slide 34</vt:lpstr>
      <vt:lpstr>Schirmer’s test</vt:lpstr>
      <vt:lpstr>Stapedius reflex test</vt:lpstr>
      <vt:lpstr>Electro gustometry</vt:lpstr>
      <vt:lpstr>Submandbular Salivary flow  test</vt:lpstr>
      <vt:lpstr>Electromyography</vt:lpstr>
      <vt:lpstr>ElectroNeurography(ENoG)</vt:lpstr>
      <vt:lpstr>Nerve excitability test/ hilgers test</vt:lpstr>
      <vt:lpstr>IMAGING</vt:lpstr>
      <vt:lpstr>Complications of facial  paralysis</vt:lpstr>
      <vt:lpstr>TREATMENT</vt:lpstr>
      <vt:lpstr>Medical Management</vt:lpstr>
      <vt:lpstr>SURGICAL  MANAGEMENT</vt:lpstr>
      <vt:lpstr>Facial Nerve  Decompression</vt:lpstr>
      <vt:lpstr>Neurorraphy</vt:lpstr>
      <vt:lpstr>2. NERVE GRAFTING</vt:lpstr>
      <vt:lpstr>*</vt:lpstr>
      <vt:lpstr>Nerve transfers</vt:lpstr>
      <vt:lpstr>Slide 52</vt:lpstr>
      <vt:lpstr>TEMPORALIS MUSCLE  TRANSPOSITION</vt:lpstr>
      <vt:lpstr>Tarsorrhaphy</vt:lpstr>
      <vt:lpstr>Gold / platinum lid  weights</vt:lpstr>
      <vt:lpstr>Facial Reanimation Results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GOWRI</cp:lastModifiedBy>
  <cp:revision>2</cp:revision>
  <dcterms:created xsi:type="dcterms:W3CDTF">2020-01-05T09:10:58Z</dcterms:created>
  <dcterms:modified xsi:type="dcterms:W3CDTF">2020-01-05T09:36:26Z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2020-01-05T00:00:00Z</vt:filetime>
  </property>
</Properties>
</file>