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  <p:sldId id="310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6098" y="2481148"/>
            <a:ext cx="60518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21840" y="3883533"/>
            <a:ext cx="510031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9850" y="461899"/>
            <a:ext cx="238429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000" y="1084834"/>
            <a:ext cx="5529580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05-Jan-20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23D21-B9C3-44ED-BBB7-1511B616303B}"/>
              </a:ext>
            </a:extLst>
          </p:cNvPr>
          <p:cNvSpPr txBox="1"/>
          <p:nvPr/>
        </p:nvSpPr>
        <p:spPr>
          <a:xfrm>
            <a:off x="1676400" y="22860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Facial trauma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069455" cy="3928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spc="-10" dirty="0">
                <a:latin typeface="Calibri"/>
                <a:cs typeface="Calibri"/>
              </a:rPr>
              <a:t>c)Fractures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5" dirty="0">
                <a:latin typeface="Calibri"/>
                <a:cs typeface="Calibri"/>
              </a:rPr>
              <a:t>Frontal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  <a:p>
            <a:pPr marL="355600" marR="79629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depressed or </a:t>
            </a:r>
            <a:r>
              <a:rPr sz="3200" spc="-45" dirty="0">
                <a:latin typeface="Calibri"/>
                <a:cs typeface="Calibri"/>
              </a:rPr>
              <a:t>linear,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or without  </a:t>
            </a:r>
            <a:r>
              <a:rPr sz="3200" spc="-15" dirty="0">
                <a:latin typeface="Calibri"/>
                <a:cs typeface="Calibri"/>
              </a:rPr>
              <a:t>separation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often </a:t>
            </a:r>
            <a:r>
              <a:rPr sz="3200" spc="-15" dirty="0">
                <a:latin typeface="Calibri"/>
                <a:cs typeface="Calibri"/>
              </a:rPr>
              <a:t>extend </a:t>
            </a:r>
            <a:r>
              <a:rPr sz="3200" spc="-25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orbit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associated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brain </a:t>
            </a:r>
            <a:r>
              <a:rPr sz="3200" dirty="0">
                <a:latin typeface="Calibri"/>
                <a:cs typeface="Calibri"/>
              </a:rPr>
              <a:t>injury and </a:t>
            </a:r>
            <a:r>
              <a:rPr sz="3200" spc="-15" dirty="0">
                <a:latin typeface="Calibri"/>
                <a:cs typeface="Calibri"/>
              </a:rPr>
              <a:t>cerebral  </a:t>
            </a:r>
            <a:r>
              <a:rPr sz="3200" spc="-5" dirty="0">
                <a:latin typeface="Calibri"/>
                <a:cs typeface="Calibri"/>
              </a:rPr>
              <a:t>oedema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require neurosurgical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consultation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" y="222249"/>
            <a:ext cx="85979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B. </a:t>
            </a:r>
            <a:r>
              <a:rPr sz="4000" spc="-10" dirty="0"/>
              <a:t>FRACTURES </a:t>
            </a:r>
            <a:r>
              <a:rPr sz="4000" spc="-5" dirty="0"/>
              <a:t>OF MIDDLE </a:t>
            </a:r>
            <a:r>
              <a:rPr sz="4000" spc="-10" dirty="0"/>
              <a:t>THIRD </a:t>
            </a:r>
            <a:r>
              <a:rPr sz="4000" spc="-5" dirty="0"/>
              <a:t>OF</a:t>
            </a:r>
            <a:r>
              <a:rPr sz="4000" spc="5" dirty="0"/>
              <a:t> </a:t>
            </a:r>
            <a:r>
              <a:rPr sz="4000" spc="-70" dirty="0"/>
              <a:t>FACE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964438"/>
            <a:ext cx="3333750" cy="518858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480695">
              <a:lnSpc>
                <a:spcPct val="80000"/>
              </a:lnSpc>
              <a:spcBef>
                <a:spcPts val="1015"/>
              </a:spcBef>
            </a:pPr>
            <a:r>
              <a:rPr sz="3800" b="1" spc="-5" dirty="0">
                <a:latin typeface="Calibri"/>
                <a:cs typeface="Calibri"/>
              </a:rPr>
              <a:t>a)Nasal</a:t>
            </a:r>
            <a:r>
              <a:rPr sz="3800" b="1" spc="-55" dirty="0">
                <a:latin typeface="Calibri"/>
                <a:cs typeface="Calibri"/>
              </a:rPr>
              <a:t> </a:t>
            </a:r>
            <a:r>
              <a:rPr sz="3800" b="1" dirty="0">
                <a:latin typeface="Calibri"/>
                <a:cs typeface="Calibri"/>
              </a:rPr>
              <a:t>Bones  </a:t>
            </a:r>
            <a:r>
              <a:rPr sz="3800" b="1" spc="-5" dirty="0">
                <a:latin typeface="Calibri"/>
                <a:cs typeface="Calibri"/>
              </a:rPr>
              <a:t>and</a:t>
            </a:r>
            <a:r>
              <a:rPr sz="3800" b="1" spc="-20" dirty="0">
                <a:latin typeface="Calibri"/>
                <a:cs typeface="Calibri"/>
              </a:rPr>
              <a:t> </a:t>
            </a:r>
            <a:r>
              <a:rPr sz="3800" b="1" dirty="0">
                <a:latin typeface="Calibri"/>
                <a:cs typeface="Calibri"/>
              </a:rPr>
              <a:t>Septum</a:t>
            </a:r>
            <a:endParaRPr sz="3800">
              <a:latin typeface="Calibri"/>
              <a:cs typeface="Calibri"/>
            </a:endParaRPr>
          </a:p>
          <a:p>
            <a:pPr marL="355600" marR="159385" indent="-343535">
              <a:lnSpc>
                <a:spcPct val="8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most common  because </a:t>
            </a:r>
            <a:r>
              <a:rPr sz="3000" spc="-5" dirty="0">
                <a:latin typeface="Calibri"/>
                <a:cs typeface="Calibri"/>
              </a:rPr>
              <a:t>of the  </a:t>
            </a:r>
            <a:r>
              <a:rPr sz="3000" spc="-10" dirty="0">
                <a:latin typeface="Calibri"/>
                <a:cs typeface="Calibri"/>
              </a:rPr>
              <a:t>projection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nose  on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face.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Magnitude of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force  </a:t>
            </a:r>
            <a:r>
              <a:rPr sz="3000" dirty="0">
                <a:latin typeface="Calibri"/>
                <a:cs typeface="Calibri"/>
              </a:rPr>
              <a:t>will </a:t>
            </a:r>
            <a:r>
              <a:rPr sz="3000" spc="-10" dirty="0">
                <a:latin typeface="Calibri"/>
                <a:cs typeface="Calibri"/>
              </a:rPr>
              <a:t>determine </a:t>
            </a:r>
            <a:r>
              <a:rPr sz="3000" spc="-5" dirty="0">
                <a:latin typeface="Calibri"/>
                <a:cs typeface="Calibri"/>
              </a:rPr>
              <a:t>the  </a:t>
            </a:r>
            <a:r>
              <a:rPr sz="3000" spc="-10" dirty="0">
                <a:latin typeface="Calibri"/>
                <a:cs typeface="Calibri"/>
              </a:rPr>
              <a:t>depth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injury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25" dirty="0">
                <a:latin typeface="Calibri"/>
                <a:cs typeface="Calibri"/>
              </a:rPr>
              <a:t>Types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Depressed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Angulated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838198"/>
            <a:ext cx="5257799" cy="597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070" y="192150"/>
            <a:ext cx="3450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Clinical</a:t>
            </a:r>
            <a:r>
              <a:rPr sz="4000" b="1" spc="-5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Features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2066"/>
            <a:ext cx="7829550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Swelling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nose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Periorbital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ecchymosis.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Tenderness.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Nasal </a:t>
            </a:r>
            <a:r>
              <a:rPr sz="3200" spc="-15" dirty="0">
                <a:latin typeface="Calibri"/>
                <a:cs typeface="Calibri"/>
              </a:rPr>
              <a:t>deformity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Crepitus </a:t>
            </a:r>
            <a:r>
              <a:rPr sz="3200" dirty="0">
                <a:latin typeface="Calibri"/>
                <a:cs typeface="Calibri"/>
              </a:rPr>
              <a:t>and mobility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fractured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fragments.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Epistaxis.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obstruction.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Lacerations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6988"/>
            <a:ext cx="7639050" cy="437070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000" b="1" spc="-10" dirty="0">
                <a:latin typeface="Calibri"/>
                <a:cs typeface="Calibri"/>
              </a:rPr>
              <a:t>Diagnosis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Physical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examination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29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5" dirty="0">
                <a:latin typeface="Calibri"/>
                <a:cs typeface="Calibri"/>
              </a:rPr>
              <a:t>X-rays </a:t>
            </a:r>
            <a:r>
              <a:rPr sz="3000" spc="-30" dirty="0">
                <a:latin typeface="Calibri"/>
                <a:cs typeface="Calibri"/>
              </a:rPr>
              <a:t>-Waters' </a:t>
            </a:r>
            <a:r>
              <a:rPr sz="3000" spc="-60" dirty="0">
                <a:latin typeface="Calibri"/>
                <a:cs typeface="Calibri"/>
              </a:rPr>
              <a:t>view, </a:t>
            </a:r>
            <a:r>
              <a:rPr sz="3000" spc="-10" dirty="0">
                <a:latin typeface="Calibri"/>
                <a:cs typeface="Calibri"/>
              </a:rPr>
              <a:t>right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left </a:t>
            </a:r>
            <a:r>
              <a:rPr sz="3000" spc="-20" dirty="0">
                <a:latin typeface="Calibri"/>
                <a:cs typeface="Calibri"/>
              </a:rPr>
              <a:t>lateral </a:t>
            </a:r>
            <a:r>
              <a:rPr sz="3000" spc="-15" dirty="0">
                <a:latin typeface="Calibri"/>
                <a:cs typeface="Calibri"/>
              </a:rPr>
              <a:t>views 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occlusal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view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-30" dirty="0">
                <a:latin typeface="Calibri"/>
                <a:cs typeface="Calibri"/>
              </a:rPr>
              <a:t>Treatment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Simple </a:t>
            </a:r>
            <a:r>
              <a:rPr sz="3000" spc="-15" dirty="0">
                <a:latin typeface="Calibri"/>
                <a:cs typeface="Calibri"/>
              </a:rPr>
              <a:t>fractures </a:t>
            </a:r>
            <a:r>
              <a:rPr sz="3000" dirty="0">
                <a:latin typeface="Calibri"/>
                <a:cs typeface="Calibri"/>
              </a:rPr>
              <a:t>-no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treatment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others </a:t>
            </a:r>
            <a:r>
              <a:rPr sz="3000" spc="-20" dirty="0">
                <a:latin typeface="Calibri"/>
                <a:cs typeface="Calibri"/>
              </a:rPr>
              <a:t>may require </a:t>
            </a:r>
            <a:r>
              <a:rPr sz="3000" dirty="0">
                <a:latin typeface="Calibri"/>
                <a:cs typeface="Calibri"/>
              </a:rPr>
              <a:t>closed </a:t>
            </a:r>
            <a:r>
              <a:rPr sz="3000" spc="-5" dirty="0">
                <a:latin typeface="Calibri"/>
                <a:cs typeface="Calibri"/>
              </a:rPr>
              <a:t>or open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reduction</a:t>
            </a:r>
            <a:endParaRPr sz="3000">
              <a:latin typeface="Calibri"/>
              <a:cs typeface="Calibri"/>
            </a:endParaRPr>
          </a:p>
          <a:p>
            <a:pPr marL="355600" marR="287020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reduction by </a:t>
            </a:r>
            <a:r>
              <a:rPr sz="3000" dirty="0">
                <a:latin typeface="Calibri"/>
                <a:cs typeface="Calibri"/>
              </a:rPr>
              <a:t>closed </a:t>
            </a:r>
            <a:r>
              <a:rPr sz="3000" spc="-15" dirty="0">
                <a:latin typeface="Calibri"/>
                <a:cs typeface="Calibri"/>
              </a:rPr>
              <a:t>methods-before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10" dirty="0">
                <a:latin typeface="Calibri"/>
                <a:cs typeface="Calibri"/>
              </a:rPr>
              <a:t>appearance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edema </a:t>
            </a:r>
            <a:r>
              <a:rPr sz="3000" spc="-5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after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5" dirty="0">
                <a:latin typeface="Calibri"/>
                <a:cs typeface="Calibri"/>
              </a:rPr>
              <a:t>has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subsided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67639"/>
            <a:ext cx="8585835" cy="59766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b="1" spc="-5" dirty="0">
                <a:latin typeface="Calibri"/>
                <a:cs typeface="Calibri"/>
              </a:rPr>
              <a:t>Closed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reduction</a:t>
            </a:r>
            <a:endParaRPr sz="3200">
              <a:latin typeface="Calibri"/>
              <a:cs typeface="Calibri"/>
            </a:endParaRPr>
          </a:p>
          <a:p>
            <a:pPr marL="355600" marR="755650" indent="-3429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Depressed </a:t>
            </a: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dirty="0">
                <a:latin typeface="Calibri"/>
                <a:cs typeface="Calibri"/>
              </a:rPr>
              <a:t>-a </a:t>
            </a:r>
            <a:r>
              <a:rPr sz="3200" spc="-20" dirty="0">
                <a:latin typeface="Calibri"/>
                <a:cs typeface="Calibri"/>
              </a:rPr>
              <a:t>straight </a:t>
            </a:r>
            <a:r>
              <a:rPr sz="3200" spc="-10" dirty="0">
                <a:latin typeface="Calibri"/>
                <a:cs typeface="Calibri"/>
              </a:rPr>
              <a:t>blunt </a:t>
            </a:r>
            <a:r>
              <a:rPr sz="3200" spc="-20" dirty="0">
                <a:latin typeface="Calibri"/>
                <a:cs typeface="Calibri"/>
              </a:rPr>
              <a:t>elevator  </a:t>
            </a:r>
            <a:r>
              <a:rPr sz="3200" dirty="0">
                <a:latin typeface="Calibri"/>
                <a:cs typeface="Calibri"/>
              </a:rPr>
              <a:t>guided </a:t>
            </a:r>
            <a:r>
              <a:rPr sz="3200" spc="-10" dirty="0">
                <a:latin typeface="Calibri"/>
                <a:cs typeface="Calibri"/>
              </a:rPr>
              <a:t>by external digital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manipulation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displaced nasal </a:t>
            </a:r>
            <a:r>
              <a:rPr sz="3200" spc="-10" dirty="0">
                <a:latin typeface="Calibri"/>
                <a:cs typeface="Calibri"/>
              </a:rPr>
              <a:t>bridge </a:t>
            </a:r>
            <a:r>
              <a:rPr sz="3200" spc="-5" dirty="0">
                <a:latin typeface="Calibri"/>
                <a:cs typeface="Calibri"/>
              </a:rPr>
              <a:t>-firm </a:t>
            </a:r>
            <a:r>
              <a:rPr sz="3200" spc="-10" dirty="0">
                <a:latin typeface="Calibri"/>
                <a:cs typeface="Calibri"/>
              </a:rPr>
              <a:t>digital </a:t>
            </a:r>
            <a:r>
              <a:rPr sz="3200" spc="-15" dirty="0">
                <a:latin typeface="Calibri"/>
                <a:cs typeface="Calibri"/>
              </a:rPr>
              <a:t>pressure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0" dirty="0">
                <a:latin typeface="Calibri"/>
                <a:cs typeface="Calibri"/>
              </a:rPr>
              <a:t>opposite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direction.</a:t>
            </a:r>
            <a:endParaRPr sz="3200">
              <a:latin typeface="Calibri"/>
              <a:cs typeface="Calibri"/>
            </a:endParaRPr>
          </a:p>
          <a:p>
            <a:pPr marL="355600" marR="19621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Impacted </a:t>
            </a:r>
            <a:r>
              <a:rPr sz="3200" spc="-10" dirty="0">
                <a:latin typeface="Calibri"/>
                <a:cs typeface="Calibri"/>
              </a:rPr>
              <a:t>fragments-disimpaction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20" dirty="0">
                <a:latin typeface="Calibri"/>
                <a:cs typeface="Calibri"/>
              </a:rPr>
              <a:t>Walsham  </a:t>
            </a:r>
            <a:r>
              <a:rPr sz="3200" spc="-5" dirty="0">
                <a:latin typeface="Calibri"/>
                <a:cs typeface="Calibri"/>
              </a:rPr>
              <a:t>or Asche's </a:t>
            </a:r>
            <a:r>
              <a:rPr sz="3200" spc="-20" dirty="0">
                <a:latin typeface="Calibri"/>
                <a:cs typeface="Calibri"/>
              </a:rPr>
              <a:t>forceps </a:t>
            </a:r>
            <a:r>
              <a:rPr sz="3200" spc="-25" dirty="0">
                <a:latin typeface="Calibri"/>
                <a:cs typeface="Calibri"/>
              </a:rPr>
              <a:t>before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realignment.</a:t>
            </a:r>
            <a:endParaRPr sz="3200">
              <a:latin typeface="Calibri"/>
              <a:cs typeface="Calibri"/>
            </a:endParaRPr>
          </a:p>
          <a:p>
            <a:pPr marL="355600" marR="100076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Septal </a:t>
            </a:r>
            <a:r>
              <a:rPr sz="3200" spc="-15" dirty="0">
                <a:latin typeface="Calibri"/>
                <a:cs typeface="Calibri"/>
              </a:rPr>
              <a:t>fractures are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reduced </a:t>
            </a:r>
            <a:r>
              <a:rPr sz="3200" spc="-15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Asche's  </a:t>
            </a:r>
            <a:r>
              <a:rPr sz="3200" spc="-20" dirty="0">
                <a:latin typeface="Calibri"/>
                <a:cs typeface="Calibri"/>
              </a:rPr>
              <a:t>forceps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Septal haematoma-must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drained</a:t>
            </a:r>
            <a:endParaRPr sz="3200">
              <a:latin typeface="Calibri"/>
              <a:cs typeface="Calibri"/>
            </a:endParaRPr>
          </a:p>
          <a:p>
            <a:pPr marL="355600" marR="11493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Unstable fractures require </a:t>
            </a:r>
            <a:r>
              <a:rPr sz="3200" spc="-10" dirty="0">
                <a:latin typeface="Calibri"/>
                <a:cs typeface="Calibri"/>
              </a:rPr>
              <a:t>intranasal </a:t>
            </a:r>
            <a:r>
              <a:rPr sz="3200" spc="-5" dirty="0">
                <a:latin typeface="Calibri"/>
                <a:cs typeface="Calibri"/>
              </a:rPr>
              <a:t>packing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external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splintage.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3859"/>
            <a:ext cx="8610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57600"/>
            <a:ext cx="9144000" cy="300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6009" y="1454911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Left </a:t>
            </a:r>
            <a:r>
              <a:rPr sz="2400" b="1" spc="-15" dirty="0">
                <a:latin typeface="Calibri"/>
                <a:cs typeface="Calibri"/>
              </a:rPr>
              <a:t>Walsham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Forceps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5172202"/>
            <a:ext cx="1663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Asch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Forceps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7693659" cy="3928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spc="-5" dirty="0">
                <a:latin typeface="Calibri"/>
                <a:cs typeface="Calibri"/>
              </a:rPr>
              <a:t>Open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reduction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Early </a:t>
            </a:r>
            <a:r>
              <a:rPr sz="3200" spc="-5" dirty="0">
                <a:latin typeface="Calibri"/>
                <a:cs typeface="Calibri"/>
              </a:rPr>
              <a:t>open reduction </a:t>
            </a:r>
            <a:r>
              <a:rPr sz="3200" spc="-15" dirty="0">
                <a:latin typeface="Calibri"/>
                <a:cs typeface="Calibri"/>
              </a:rPr>
              <a:t>-rarely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required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Certain </a:t>
            </a:r>
            <a:r>
              <a:rPr sz="3200" spc="-15" dirty="0">
                <a:latin typeface="Calibri"/>
                <a:cs typeface="Calibri"/>
              </a:rPr>
              <a:t>septal </a:t>
            </a:r>
            <a:r>
              <a:rPr sz="3200" dirty="0">
                <a:latin typeface="Calibri"/>
                <a:cs typeface="Calibri"/>
              </a:rPr>
              <a:t>injuries </a:t>
            </a:r>
            <a:r>
              <a:rPr sz="3200" spc="-5" dirty="0">
                <a:latin typeface="Calibri"/>
                <a:cs typeface="Calibri"/>
              </a:rPr>
              <a:t>can be </a:t>
            </a:r>
            <a:r>
              <a:rPr sz="3200" spc="-20" dirty="0">
                <a:latin typeface="Calibri"/>
                <a:cs typeface="Calibri"/>
              </a:rPr>
              <a:t>better </a:t>
            </a:r>
            <a:r>
              <a:rPr sz="3200" spc="-5" dirty="0">
                <a:latin typeface="Calibri"/>
                <a:cs typeface="Calibri"/>
              </a:rPr>
              <a:t>reduced 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open </a:t>
            </a:r>
            <a:r>
              <a:rPr sz="3200" spc="-5" dirty="0">
                <a:latin typeface="Calibri"/>
                <a:cs typeface="Calibri"/>
              </a:rPr>
              <a:t>methods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 marR="1160145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Healed nasal </a:t>
            </a:r>
            <a:r>
              <a:rPr sz="3200" b="1" spc="-10" dirty="0">
                <a:latin typeface="Calibri"/>
                <a:cs typeface="Calibri"/>
              </a:rPr>
              <a:t>deformities -corrected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by  rhinoplasty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5" dirty="0">
                <a:latin typeface="Calibri"/>
                <a:cs typeface="Calibri"/>
              </a:rPr>
              <a:t> septorhinoplasty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56502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b)Naso-orbital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Fractures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467053"/>
            <a:ext cx="5396865" cy="47802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marR="12700" indent="-342900">
              <a:lnSpc>
                <a:spcPct val="799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Impact </a:t>
            </a:r>
            <a:r>
              <a:rPr sz="3000" spc="-10" dirty="0">
                <a:latin typeface="Calibri"/>
                <a:cs typeface="Calibri"/>
              </a:rPr>
              <a:t>over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nasion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fractures  </a:t>
            </a:r>
            <a:r>
              <a:rPr sz="3000" spc="-5" dirty="0">
                <a:latin typeface="Calibri"/>
                <a:cs typeface="Calibri"/>
              </a:rPr>
              <a:t>nasal </a:t>
            </a:r>
            <a:r>
              <a:rPr sz="3000" spc="-10" dirty="0">
                <a:latin typeface="Calibri"/>
                <a:cs typeface="Calibri"/>
              </a:rPr>
              <a:t>bones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displaces </a:t>
            </a:r>
            <a:r>
              <a:rPr sz="3000" dirty="0">
                <a:latin typeface="Calibri"/>
                <a:cs typeface="Calibri"/>
              </a:rPr>
              <a:t>them  </a:t>
            </a:r>
            <a:r>
              <a:rPr sz="3000" spc="-10" dirty="0">
                <a:latin typeface="Calibri"/>
                <a:cs typeface="Calibri"/>
              </a:rPr>
              <a:t>posteriorly</a:t>
            </a:r>
            <a:endParaRPr sz="3000">
              <a:latin typeface="Calibri"/>
              <a:cs typeface="Calibri"/>
            </a:endParaRPr>
          </a:p>
          <a:p>
            <a:pPr marL="355600" marR="125730" indent="-342900">
              <a:lnSpc>
                <a:spcPct val="799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Perpendicular </a:t>
            </a:r>
            <a:r>
              <a:rPr sz="3000" spc="-20" dirty="0">
                <a:latin typeface="Calibri"/>
                <a:cs typeface="Calibri"/>
              </a:rPr>
              <a:t>plate </a:t>
            </a:r>
            <a:r>
              <a:rPr sz="3000" spc="-5" dirty="0">
                <a:latin typeface="Calibri"/>
                <a:cs typeface="Calibri"/>
              </a:rPr>
              <a:t>of ethmoid,  ethmoidal </a:t>
            </a:r>
            <a:r>
              <a:rPr sz="3000" dirty="0">
                <a:latin typeface="Calibri"/>
                <a:cs typeface="Calibri"/>
              </a:rPr>
              <a:t>air </a:t>
            </a:r>
            <a:r>
              <a:rPr sz="3000" spc="-5" dirty="0">
                <a:latin typeface="Calibri"/>
                <a:cs typeface="Calibri"/>
              </a:rPr>
              <a:t>cells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5" dirty="0">
                <a:latin typeface="Calibri"/>
                <a:cs typeface="Calibri"/>
              </a:rPr>
              <a:t>medial  </a:t>
            </a:r>
            <a:r>
              <a:rPr sz="3000" spc="-10" dirty="0">
                <a:latin typeface="Calibri"/>
                <a:cs typeface="Calibri"/>
              </a:rPr>
              <a:t>orbital wall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799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Other-cribriform </a:t>
            </a:r>
            <a:r>
              <a:rPr sz="3000" spc="-15" dirty="0">
                <a:latin typeface="Calibri"/>
                <a:cs typeface="Calibri"/>
              </a:rPr>
              <a:t>plate, </a:t>
            </a:r>
            <a:r>
              <a:rPr sz="3000" spc="-20" dirty="0">
                <a:latin typeface="Calibri"/>
                <a:cs typeface="Calibri"/>
              </a:rPr>
              <a:t>frontal  </a:t>
            </a:r>
            <a:r>
              <a:rPr sz="3000" spc="-5" dirty="0">
                <a:latin typeface="Calibri"/>
                <a:cs typeface="Calibri"/>
              </a:rPr>
              <a:t>sinus, </a:t>
            </a:r>
            <a:r>
              <a:rPr sz="3000" spc="-15" dirty="0">
                <a:latin typeface="Calibri"/>
                <a:cs typeface="Calibri"/>
              </a:rPr>
              <a:t>frontonasal </a:t>
            </a:r>
            <a:r>
              <a:rPr sz="3000" spc="-5" dirty="0">
                <a:latin typeface="Calibri"/>
                <a:cs typeface="Calibri"/>
              </a:rPr>
              <a:t>duct,  </a:t>
            </a:r>
            <a:r>
              <a:rPr sz="3000" spc="-10" dirty="0">
                <a:latin typeface="Calibri"/>
                <a:cs typeface="Calibri"/>
              </a:rPr>
              <a:t>extraocular </a:t>
            </a:r>
            <a:r>
              <a:rPr sz="3000" dirty="0">
                <a:latin typeface="Calibri"/>
                <a:cs typeface="Calibri"/>
              </a:rPr>
              <a:t>muscles, </a:t>
            </a:r>
            <a:r>
              <a:rPr sz="3000" spc="-10" dirty="0">
                <a:latin typeface="Calibri"/>
                <a:cs typeface="Calibri"/>
              </a:rPr>
              <a:t>eyeball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  </a:t>
            </a:r>
            <a:r>
              <a:rPr sz="3000" dirty="0">
                <a:latin typeface="Calibri"/>
                <a:cs typeface="Calibri"/>
              </a:rPr>
              <a:t>the lacrimal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apparatus.</a:t>
            </a:r>
            <a:endParaRPr sz="3000">
              <a:latin typeface="Calibri"/>
              <a:cs typeface="Calibri"/>
            </a:endParaRPr>
          </a:p>
          <a:p>
            <a:pPr marL="355600" marR="95885" indent="-342900">
              <a:lnSpc>
                <a:spcPct val="797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Medial </a:t>
            </a:r>
            <a:r>
              <a:rPr sz="3000" spc="-10" dirty="0">
                <a:latin typeface="Calibri"/>
                <a:cs typeface="Calibri"/>
              </a:rPr>
              <a:t>canthal </a:t>
            </a:r>
            <a:r>
              <a:rPr sz="3000" spc="-15" dirty="0">
                <a:latin typeface="Calibri"/>
                <a:cs typeface="Calibri"/>
              </a:rPr>
              <a:t>ligament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be  </a:t>
            </a:r>
            <a:r>
              <a:rPr sz="3000" spc="-10" dirty="0">
                <a:latin typeface="Calibri"/>
                <a:cs typeface="Calibri"/>
              </a:rPr>
              <a:t>avulsed.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6614" y="1447800"/>
            <a:ext cx="319819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320" y="463372"/>
            <a:ext cx="7760970" cy="5392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Clinical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Features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spcBef>
                <a:spcPts val="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30" dirty="0">
                <a:latin typeface="Calibri"/>
                <a:cs typeface="Calibri"/>
              </a:rPr>
              <a:t>Telecanthus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dirty="0">
                <a:latin typeface="Calibri"/>
                <a:cs typeface="Calibri"/>
              </a:rPr>
              <a:t>Pug</a:t>
            </a:r>
            <a:r>
              <a:rPr sz="3200" spc="-5" dirty="0">
                <a:latin typeface="Calibri"/>
                <a:cs typeface="Calibri"/>
              </a:rPr>
              <a:t> nose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0" dirty="0">
                <a:latin typeface="Calibri"/>
                <a:cs typeface="Calibri"/>
              </a:rPr>
              <a:t>Periorbital </a:t>
            </a:r>
            <a:r>
              <a:rPr sz="3200" spc="-5" dirty="0">
                <a:latin typeface="Calibri"/>
                <a:cs typeface="Calibri"/>
              </a:rPr>
              <a:t>ecchymosis.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0" dirty="0">
                <a:latin typeface="Calibri"/>
                <a:cs typeface="Calibri"/>
              </a:rPr>
              <a:t>Orbital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haematoma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leakage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10" dirty="0">
                <a:latin typeface="Calibri"/>
                <a:cs typeface="Calibri"/>
              </a:rPr>
              <a:t>Displacement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eyeball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30" dirty="0">
                <a:latin typeface="Calibri"/>
                <a:cs typeface="Calibri"/>
              </a:rPr>
              <a:t>Various </a:t>
            </a:r>
            <a:r>
              <a:rPr sz="3200" spc="-10" dirty="0">
                <a:latin typeface="Calibri"/>
                <a:cs typeface="Calibri"/>
              </a:rPr>
              <a:t>facial </a:t>
            </a:r>
            <a:r>
              <a:rPr sz="3200" spc="-25" dirty="0">
                <a:latin typeface="Calibri"/>
                <a:cs typeface="Calibri"/>
              </a:rPr>
              <a:t>x-rays </a:t>
            </a:r>
            <a:r>
              <a:rPr sz="3200" spc="-5" dirty="0">
                <a:latin typeface="Calibri"/>
                <a:cs typeface="Calibri"/>
              </a:rPr>
              <a:t>films -assess the </a:t>
            </a:r>
            <a:r>
              <a:rPr sz="3200" spc="-20" dirty="0">
                <a:latin typeface="Calibri"/>
                <a:cs typeface="Calibri"/>
              </a:rPr>
              <a:t>extent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dirty="0">
                <a:latin typeface="Calibri"/>
                <a:cs typeface="Calibri"/>
              </a:rPr>
              <a:t>and injury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other </a:t>
            </a:r>
            <a:r>
              <a:rPr sz="3200" spc="-15" dirty="0">
                <a:latin typeface="Calibri"/>
                <a:cs typeface="Calibri"/>
              </a:rPr>
              <a:t>facial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bones</a:t>
            </a:r>
            <a:endParaRPr sz="320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spcBef>
                <a:spcPts val="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latin typeface="Calibri"/>
                <a:cs typeface="Calibri"/>
              </a:rPr>
              <a:t>CT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scans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17811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75" dirty="0">
                <a:latin typeface="Calibri"/>
                <a:cs typeface="Calibri"/>
              </a:rPr>
              <a:t>T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tme</a:t>
            </a:r>
            <a:r>
              <a:rPr sz="3200" b="1" spc="-3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423417"/>
            <a:ext cx="5424805" cy="259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Closed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reduction</a:t>
            </a:r>
            <a:endParaRPr sz="2200">
              <a:latin typeface="Calibri"/>
              <a:cs typeface="Calibri"/>
            </a:endParaRPr>
          </a:p>
          <a:p>
            <a:pPr marL="355600" marR="73660" indent="-342900">
              <a:lnSpc>
                <a:spcPct val="799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Uncomplicated </a:t>
            </a:r>
            <a:r>
              <a:rPr sz="2400" spc="-5" dirty="0">
                <a:latin typeface="Calibri"/>
                <a:cs typeface="Calibri"/>
              </a:rPr>
              <a:t>cases-reduced </a:t>
            </a:r>
            <a:r>
              <a:rPr sz="2400" dirty="0">
                <a:latin typeface="Calibri"/>
                <a:cs typeface="Calibri"/>
              </a:rPr>
              <a:t>with  Asche's </a:t>
            </a:r>
            <a:r>
              <a:rPr sz="2400" spc="-15" dirty="0">
                <a:latin typeface="Calibri"/>
                <a:cs typeface="Calibri"/>
              </a:rPr>
              <a:t>forceps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stabilized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wire  </a:t>
            </a:r>
            <a:r>
              <a:rPr sz="2400" spc="-5" dirty="0">
                <a:latin typeface="Calibri"/>
                <a:cs typeface="Calibri"/>
              </a:rPr>
              <a:t>passed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spc="-15" dirty="0">
                <a:latin typeface="Calibri"/>
                <a:cs typeface="Calibri"/>
              </a:rPr>
              <a:t>fractured </a:t>
            </a:r>
            <a:r>
              <a:rPr sz="2400" spc="-20" dirty="0">
                <a:latin typeface="Calibri"/>
                <a:cs typeface="Calibri"/>
              </a:rPr>
              <a:t>bony  </a:t>
            </a:r>
            <a:r>
              <a:rPr sz="2400" spc="-10" dirty="0">
                <a:latin typeface="Calibri"/>
                <a:cs typeface="Calibri"/>
              </a:rPr>
              <a:t>fragments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septum </a:t>
            </a:r>
            <a:r>
              <a:rPr sz="2400" dirty="0">
                <a:latin typeface="Calibri"/>
                <a:cs typeface="Calibri"/>
              </a:rPr>
              <a:t>and tied </a:t>
            </a:r>
            <a:r>
              <a:rPr sz="2400" spc="-15" dirty="0">
                <a:latin typeface="Calibri"/>
                <a:cs typeface="Calibri"/>
              </a:rPr>
              <a:t>over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lead</a:t>
            </a:r>
            <a:r>
              <a:rPr sz="2400" spc="-10" dirty="0">
                <a:latin typeface="Calibri"/>
                <a:cs typeface="Calibri"/>
              </a:rPr>
              <a:t> plates.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Intranasal </a:t>
            </a:r>
            <a:r>
              <a:rPr sz="2400" spc="-5" dirty="0">
                <a:latin typeface="Calibri"/>
                <a:cs typeface="Calibri"/>
              </a:rPr>
              <a:t>packing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10" dirty="0">
                <a:latin typeface="Calibri"/>
                <a:cs typeface="Calibri"/>
              </a:rPr>
              <a:t>splinting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630"/>
              </a:lnSpc>
            </a:pPr>
            <a:r>
              <a:rPr sz="2200" b="1" spc="-10" dirty="0">
                <a:latin typeface="Calibri"/>
                <a:cs typeface="Calibri"/>
              </a:rPr>
              <a:t>Open reduction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99783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996310"/>
            <a:ext cx="5225415" cy="39052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9908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cases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extensive comminution </a:t>
            </a:r>
            <a:r>
              <a:rPr sz="2400" spc="-5" dirty="0">
                <a:latin typeface="Calibri"/>
                <a:cs typeface="Calibri"/>
              </a:rPr>
              <a:t>of  nasal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orbital </a:t>
            </a:r>
            <a:r>
              <a:rPr sz="2400" spc="-5" dirty="0">
                <a:latin typeface="Calibri"/>
                <a:cs typeface="Calibri"/>
              </a:rPr>
              <a:t>bones </a:t>
            </a:r>
            <a:r>
              <a:rPr sz="2400" dirty="0">
                <a:latin typeface="Calibri"/>
                <a:cs typeface="Calibri"/>
              </a:rPr>
              <a:t>&amp; injuries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dirty="0">
                <a:latin typeface="Calibri"/>
                <a:cs typeface="Calibri"/>
              </a:rPr>
              <a:t>lacrimal </a:t>
            </a:r>
            <a:r>
              <a:rPr sz="2400" spc="-10" dirty="0">
                <a:latin typeface="Calibri"/>
                <a:cs typeface="Calibri"/>
              </a:rPr>
              <a:t>apparatus, </a:t>
            </a:r>
            <a:r>
              <a:rPr sz="2400" dirty="0">
                <a:latin typeface="Calibri"/>
                <a:cs typeface="Calibri"/>
              </a:rPr>
              <a:t>medial </a:t>
            </a:r>
            <a:r>
              <a:rPr sz="2400" spc="-10" dirty="0">
                <a:latin typeface="Calibri"/>
                <a:cs typeface="Calibri"/>
              </a:rPr>
              <a:t>canthal  ligaments, </a:t>
            </a:r>
            <a:r>
              <a:rPr sz="2400" spc="-15" dirty="0">
                <a:latin typeface="Calibri"/>
                <a:cs typeface="Calibri"/>
              </a:rPr>
              <a:t>frontal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sinus</a:t>
            </a:r>
            <a:endParaRPr sz="2400">
              <a:latin typeface="Calibri"/>
              <a:cs typeface="Calibri"/>
            </a:endParaRPr>
          </a:p>
          <a:p>
            <a:pPr marL="355600" marR="128905" indent="-342900">
              <a:lnSpc>
                <a:spcPct val="798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H-type </a:t>
            </a:r>
            <a:r>
              <a:rPr sz="2400" dirty="0">
                <a:latin typeface="Calibri"/>
                <a:cs typeface="Calibri"/>
              </a:rPr>
              <a:t>incision </a:t>
            </a:r>
            <a:r>
              <a:rPr sz="2400" spc="-5" dirty="0">
                <a:latin typeface="Calibri"/>
                <a:cs typeface="Calibri"/>
              </a:rPr>
              <a:t>-extended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eyebrows </a:t>
            </a:r>
            <a:r>
              <a:rPr sz="2400" dirty="0">
                <a:latin typeface="Calibri"/>
                <a:cs typeface="Calibri"/>
              </a:rPr>
              <a:t>if access </a:t>
            </a:r>
            <a:r>
              <a:rPr sz="2400" spc="-15" dirty="0">
                <a:latin typeface="Calibri"/>
                <a:cs typeface="Calibri"/>
              </a:rPr>
              <a:t>to frontal </a:t>
            </a:r>
            <a:r>
              <a:rPr sz="2400" spc="-5" dirty="0">
                <a:latin typeface="Calibri"/>
                <a:cs typeface="Calibri"/>
              </a:rPr>
              <a:t>sinuses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 also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7980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Nasal </a:t>
            </a:r>
            <a:r>
              <a:rPr sz="2400" spc="-5" dirty="0">
                <a:latin typeface="Calibri"/>
                <a:cs typeface="Calibri"/>
              </a:rPr>
              <a:t>bones </a:t>
            </a:r>
            <a:r>
              <a:rPr sz="2400" dirty="0">
                <a:latin typeface="Calibri"/>
                <a:cs typeface="Calibri"/>
              </a:rPr>
              <a:t>&amp; Medial </a:t>
            </a:r>
            <a:r>
              <a:rPr sz="2400" spc="-10" dirty="0">
                <a:latin typeface="Calibri"/>
                <a:cs typeface="Calibri"/>
              </a:rPr>
              <a:t>orbital </a:t>
            </a:r>
            <a:r>
              <a:rPr sz="2400" spc="-5" dirty="0">
                <a:latin typeface="Calibri"/>
                <a:cs typeface="Calibri"/>
              </a:rPr>
              <a:t>walls </a:t>
            </a:r>
            <a:r>
              <a:rPr sz="2400" spc="-15" dirty="0">
                <a:latin typeface="Calibri"/>
                <a:cs typeface="Calibri"/>
              </a:rPr>
              <a:t>are  </a:t>
            </a:r>
            <a:r>
              <a:rPr sz="2400" spc="-5" dirty="0">
                <a:latin typeface="Calibri"/>
                <a:cs typeface="Calibri"/>
              </a:rPr>
              <a:t>reduced under vision and </a:t>
            </a:r>
            <a:r>
              <a:rPr sz="2400" spc="-10" dirty="0">
                <a:latin typeface="Calibri"/>
                <a:cs typeface="Calibri"/>
              </a:rPr>
              <a:t>bridge height 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achieved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Medial </a:t>
            </a:r>
            <a:r>
              <a:rPr sz="2400" spc="-10" dirty="0">
                <a:latin typeface="Calibri"/>
                <a:cs typeface="Calibri"/>
              </a:rPr>
              <a:t>canthal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ligament-restored.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Intranasal </a:t>
            </a:r>
            <a:r>
              <a:rPr sz="2400" spc="-5" dirty="0">
                <a:latin typeface="Calibri"/>
                <a:cs typeface="Calibri"/>
              </a:rPr>
              <a:t>packing </a:t>
            </a:r>
            <a:r>
              <a:rPr sz="2400" spc="-20" dirty="0">
                <a:latin typeface="Calibri"/>
                <a:cs typeface="Calibri"/>
              </a:rPr>
              <a:t>-restore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contour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959" y="152400"/>
            <a:ext cx="327659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5959" y="3428998"/>
            <a:ext cx="336804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40994"/>
            <a:ext cx="7661275" cy="54216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b="1" spc="-20" dirty="0">
                <a:latin typeface="Calibri"/>
                <a:cs typeface="Calibri"/>
              </a:rPr>
              <a:t>Facial </a:t>
            </a:r>
            <a:r>
              <a:rPr sz="3000" b="1" spc="-15" dirty="0">
                <a:latin typeface="Calibri"/>
                <a:cs typeface="Calibri"/>
              </a:rPr>
              <a:t>trauma</a:t>
            </a:r>
            <a:r>
              <a:rPr sz="3000" spc="-15" dirty="0">
                <a:latin typeface="Calibri"/>
                <a:cs typeface="Calibri"/>
              </a:rPr>
              <a:t>, </a:t>
            </a:r>
            <a:r>
              <a:rPr sz="3000" dirty="0">
                <a:latin typeface="Calibri"/>
                <a:cs typeface="Calibri"/>
              </a:rPr>
              <a:t>also </a:t>
            </a:r>
            <a:r>
              <a:rPr sz="3000" spc="-10" dirty="0">
                <a:latin typeface="Calibri"/>
                <a:cs typeface="Calibri"/>
              </a:rPr>
              <a:t>called </a:t>
            </a:r>
            <a:r>
              <a:rPr sz="3000" b="1" spc="-15" dirty="0">
                <a:latin typeface="Calibri"/>
                <a:cs typeface="Calibri"/>
              </a:rPr>
              <a:t>maxillofacial trauma</a:t>
            </a:r>
            <a:r>
              <a:rPr sz="3000" spc="-15" dirty="0">
                <a:latin typeface="Calibri"/>
                <a:cs typeface="Calibri"/>
              </a:rPr>
              <a:t>, </a:t>
            </a:r>
            <a:r>
              <a:rPr sz="3000" spc="-10" dirty="0">
                <a:latin typeface="Calibri"/>
                <a:cs typeface="Calibri"/>
              </a:rPr>
              <a:t>is  </a:t>
            </a:r>
            <a:r>
              <a:rPr sz="3000" spc="-20" dirty="0">
                <a:latin typeface="Calibri"/>
                <a:cs typeface="Calibri"/>
              </a:rPr>
              <a:t>any physical </a:t>
            </a:r>
            <a:r>
              <a:rPr sz="3000" spc="-10" dirty="0">
                <a:latin typeface="Calibri"/>
                <a:cs typeface="Calibri"/>
              </a:rPr>
              <a:t>trauma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face.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latin typeface="Calibri"/>
                <a:cs typeface="Calibri"/>
              </a:rPr>
              <a:t>Injuries of </a:t>
            </a:r>
            <a:r>
              <a:rPr sz="3000" b="1" spc="-15" dirty="0">
                <a:latin typeface="Calibri"/>
                <a:cs typeface="Calibri"/>
              </a:rPr>
              <a:t>face </a:t>
            </a:r>
            <a:r>
              <a:rPr sz="3000" b="1" spc="-25" dirty="0">
                <a:latin typeface="Calibri"/>
                <a:cs typeface="Calibri"/>
              </a:rPr>
              <a:t>may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involve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Soft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tissues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Bones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Both</a:t>
            </a:r>
          </a:p>
          <a:p>
            <a:pPr marL="12700">
              <a:lnSpc>
                <a:spcPct val="100000"/>
              </a:lnSpc>
            </a:pPr>
            <a:r>
              <a:rPr sz="3000" b="1" spc="-5" dirty="0">
                <a:latin typeface="Calibri"/>
                <a:cs typeface="Calibri"/>
              </a:rPr>
              <a:t>Causes: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Automobile</a:t>
            </a:r>
            <a:r>
              <a:rPr sz="3000" spc="-5" dirty="0">
                <a:latin typeface="Calibri"/>
                <a:cs typeface="Calibri"/>
              </a:rPr>
              <a:t> accidents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Sports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Personal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accidents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Assaults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fights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21" y="496950"/>
            <a:ext cx="8288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latin typeface="Calibri"/>
                <a:cs typeface="Calibri"/>
              </a:rPr>
              <a:t>c)Fractures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30" dirty="0">
                <a:latin typeface="Calibri"/>
                <a:cs typeface="Calibri"/>
              </a:rPr>
              <a:t>Zygoma </a:t>
            </a:r>
            <a:r>
              <a:rPr sz="4000" b="1" spc="-35" dirty="0">
                <a:latin typeface="Calibri"/>
                <a:cs typeface="Calibri"/>
              </a:rPr>
              <a:t>(Tripod</a:t>
            </a:r>
            <a:r>
              <a:rPr sz="4000" b="1" spc="7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Fracture)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415544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5082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Zygoma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10" dirty="0">
                <a:latin typeface="Calibri"/>
                <a:cs typeface="Calibri"/>
              </a:rPr>
              <a:t>second  most </a:t>
            </a:r>
            <a:r>
              <a:rPr sz="3200" spc="-15" dirty="0">
                <a:latin typeface="Calibri"/>
                <a:cs typeface="Calibri"/>
              </a:rPr>
              <a:t>fractured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cause </a:t>
            </a:r>
            <a:r>
              <a:rPr sz="3200" spc="-10" dirty="0">
                <a:latin typeface="Calibri"/>
                <a:cs typeface="Calibri"/>
              </a:rPr>
              <a:t>is direct</a:t>
            </a:r>
            <a:r>
              <a:rPr sz="3200" spc="-15" dirty="0">
                <a:latin typeface="Calibri"/>
                <a:cs typeface="Calibri"/>
              </a:rPr>
              <a:t> trauma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Zygoma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separated </a:t>
            </a:r>
            <a:r>
              <a:rPr sz="3200" spc="-15" dirty="0">
                <a:latin typeface="Calibri"/>
                <a:cs typeface="Calibri"/>
              </a:rPr>
              <a:t>at  </a:t>
            </a:r>
            <a:r>
              <a:rPr sz="3200" spc="-5" dirty="0">
                <a:latin typeface="Calibri"/>
                <a:cs typeface="Calibri"/>
              </a:rPr>
              <a:t>its </a:t>
            </a:r>
            <a:r>
              <a:rPr sz="3200" spc="-10" dirty="0">
                <a:latin typeface="Calibri"/>
                <a:cs typeface="Calibri"/>
              </a:rPr>
              <a:t>three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processes</a:t>
            </a:r>
            <a:endParaRPr sz="3200">
              <a:latin typeface="Calibri"/>
              <a:cs typeface="Calibri"/>
            </a:endParaRPr>
          </a:p>
          <a:p>
            <a:pPr marL="355600" marR="33909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Orbital </a:t>
            </a:r>
            <a:r>
              <a:rPr sz="3200" spc="-15" dirty="0">
                <a:latin typeface="Calibri"/>
                <a:cs typeface="Calibri"/>
              </a:rPr>
              <a:t>contents </a:t>
            </a:r>
            <a:r>
              <a:rPr sz="3200" spc="-20" dirty="0">
                <a:latin typeface="Calibri"/>
                <a:cs typeface="Calibri"/>
              </a:rPr>
              <a:t>may  </a:t>
            </a:r>
            <a:r>
              <a:rPr sz="3200" spc="-15" dirty="0">
                <a:latin typeface="Calibri"/>
                <a:cs typeface="Calibri"/>
              </a:rPr>
              <a:t>herniate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maxillary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sinus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447800"/>
            <a:ext cx="4495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3793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Clinical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36991"/>
            <a:ext cx="5497830" cy="51930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Flattening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malar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prominence.</a:t>
            </a:r>
            <a:endParaRPr sz="3000">
              <a:latin typeface="Calibri"/>
              <a:cs typeface="Calibri"/>
            </a:endParaRPr>
          </a:p>
          <a:p>
            <a:pPr marL="355600" marR="599440" indent="-34353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Step-deformity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5" dirty="0">
                <a:latin typeface="Calibri"/>
                <a:cs typeface="Calibri"/>
              </a:rPr>
              <a:t>infraorbital  </a:t>
            </a:r>
            <a:r>
              <a:rPr sz="3000" spc="-5" dirty="0">
                <a:latin typeface="Calibri"/>
                <a:cs typeface="Calibri"/>
              </a:rPr>
              <a:t>margin.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Anaesthesia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10" dirty="0">
                <a:latin typeface="Calibri"/>
                <a:cs typeface="Calibri"/>
              </a:rPr>
              <a:t>distribution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  </a:t>
            </a:r>
            <a:r>
              <a:rPr sz="3000" spc="-15" dirty="0">
                <a:latin typeface="Calibri"/>
                <a:cs typeface="Calibri"/>
              </a:rPr>
              <a:t>infraorbital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nerve.</a:t>
            </a:r>
            <a:endParaRPr sz="3000">
              <a:latin typeface="Calibri"/>
              <a:cs typeface="Calibri"/>
            </a:endParaRPr>
          </a:p>
          <a:p>
            <a:pPr marL="355600" marR="584200" indent="-343535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5" dirty="0">
                <a:latin typeface="Calibri"/>
                <a:cs typeface="Calibri"/>
              </a:rPr>
              <a:t>Trismus, </a:t>
            </a:r>
            <a:r>
              <a:rPr sz="3000" spc="-5" dirty="0">
                <a:latin typeface="Calibri"/>
                <a:cs typeface="Calibri"/>
              </a:rPr>
              <a:t>due </a:t>
            </a:r>
            <a:r>
              <a:rPr sz="3000" spc="-10" dirty="0">
                <a:latin typeface="Calibri"/>
                <a:cs typeface="Calibri"/>
              </a:rPr>
              <a:t>to depression </a:t>
            </a:r>
            <a:r>
              <a:rPr sz="3000" spc="-5" dirty="0">
                <a:latin typeface="Calibri"/>
                <a:cs typeface="Calibri"/>
              </a:rPr>
              <a:t>of  </a:t>
            </a:r>
            <a:r>
              <a:rPr sz="3000" spc="-20" dirty="0">
                <a:latin typeface="Calibri"/>
                <a:cs typeface="Calibri"/>
              </a:rPr>
              <a:t>zygoma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underlying  </a:t>
            </a:r>
            <a:r>
              <a:rPr sz="3000" spc="-15" dirty="0">
                <a:latin typeface="Calibri"/>
                <a:cs typeface="Calibri"/>
              </a:rPr>
              <a:t>coronoid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process.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Oblique </a:t>
            </a:r>
            <a:r>
              <a:rPr sz="3000" spc="-15" dirty="0">
                <a:latin typeface="Calibri"/>
                <a:cs typeface="Calibri"/>
              </a:rPr>
              <a:t>palpebral</a:t>
            </a:r>
            <a:r>
              <a:rPr sz="3000" spc="-10" dirty="0">
                <a:latin typeface="Calibri"/>
                <a:cs typeface="Calibri"/>
              </a:rPr>
              <a:t> fissure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Restricted </a:t>
            </a:r>
            <a:r>
              <a:rPr sz="3000" spc="-5" dirty="0">
                <a:latin typeface="Calibri"/>
                <a:cs typeface="Calibri"/>
              </a:rPr>
              <a:t>ocular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movements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Periorbital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emphysema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0311" y="1371600"/>
            <a:ext cx="2273100" cy="4923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899"/>
            <a:ext cx="2237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Diagnos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977616"/>
            <a:ext cx="6394450" cy="17811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Physical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examination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latin typeface="Calibri"/>
                <a:cs typeface="Calibri"/>
              </a:rPr>
              <a:t>Waters'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25" dirty="0">
                <a:latin typeface="Calibri"/>
                <a:cs typeface="Calibri"/>
              </a:rPr>
              <a:t>exaggerated </a:t>
            </a:r>
            <a:r>
              <a:rPr sz="3200" spc="-35" dirty="0">
                <a:latin typeface="Calibri"/>
                <a:cs typeface="Calibri"/>
              </a:rPr>
              <a:t>Waters'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view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CT </a:t>
            </a:r>
            <a:r>
              <a:rPr sz="3200" spc="-10" dirty="0">
                <a:latin typeface="Calibri"/>
                <a:cs typeface="Calibri"/>
              </a:rPr>
              <a:t>scan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orbital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wall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00" y="533146"/>
            <a:ext cx="2000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5" dirty="0">
                <a:latin typeface="Calibri"/>
                <a:cs typeface="Calibri"/>
              </a:rPr>
              <a:t>Treatment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8000" y="1084834"/>
            <a:ext cx="8731200" cy="355289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879475" indent="-342900">
              <a:lnSpc>
                <a:spcPct val="796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Open reduction and </a:t>
            </a:r>
            <a:r>
              <a:rPr spc="-10" dirty="0"/>
              <a:t>internal wire  </a:t>
            </a:r>
            <a:r>
              <a:rPr spc="-15" dirty="0"/>
              <a:t>fixation </a:t>
            </a:r>
            <a:r>
              <a:rPr spc="-5" dirty="0"/>
              <a:t>gives </a:t>
            </a:r>
            <a:r>
              <a:rPr spc="-10" dirty="0"/>
              <a:t>best</a:t>
            </a:r>
            <a:r>
              <a:rPr spc="30" dirty="0"/>
              <a:t> </a:t>
            </a:r>
            <a:r>
              <a:rPr spc="-10" dirty="0"/>
              <a:t>results</a:t>
            </a:r>
          </a:p>
          <a:p>
            <a:pPr marL="355600" marR="19685" indent="-342900">
              <a:lnSpc>
                <a:spcPct val="797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Wire </a:t>
            </a:r>
            <a:r>
              <a:rPr spc="-15" dirty="0"/>
              <a:t>fixation </a:t>
            </a:r>
            <a:r>
              <a:rPr dirty="0"/>
              <a:t>is </a:t>
            </a:r>
            <a:r>
              <a:rPr spc="-5" dirty="0"/>
              <a:t>done </a:t>
            </a:r>
            <a:r>
              <a:rPr spc="-15" dirty="0"/>
              <a:t>at </a:t>
            </a:r>
            <a:r>
              <a:rPr spc="-20" dirty="0"/>
              <a:t>frontozygomatic  </a:t>
            </a:r>
            <a:r>
              <a:rPr spc="-15" dirty="0"/>
              <a:t>suture </a:t>
            </a:r>
            <a:r>
              <a:rPr spc="-5" dirty="0"/>
              <a:t>and </a:t>
            </a:r>
            <a:r>
              <a:rPr spc="-10" dirty="0"/>
              <a:t>infraorbital</a:t>
            </a:r>
            <a:r>
              <a:rPr spc="25" dirty="0"/>
              <a:t> </a:t>
            </a:r>
            <a:r>
              <a:rPr spc="-10" dirty="0"/>
              <a:t>margin</a:t>
            </a:r>
          </a:p>
          <a:p>
            <a:pPr marL="355600" marR="690880" indent="-342900">
              <a:lnSpc>
                <a:spcPct val="798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5" dirty="0"/>
              <a:t>Transantral </a:t>
            </a:r>
            <a:r>
              <a:rPr spc="-10" dirty="0"/>
              <a:t>approach </a:t>
            </a:r>
            <a:r>
              <a:rPr spc="-5" dirty="0"/>
              <a:t>-less  </a:t>
            </a:r>
            <a:r>
              <a:rPr spc="-15" dirty="0"/>
              <a:t>favourable,antrum </a:t>
            </a:r>
            <a:r>
              <a:rPr spc="-5" dirty="0"/>
              <a:t>is </a:t>
            </a:r>
            <a:r>
              <a:rPr spc="-15" dirty="0"/>
              <a:t>exposed </a:t>
            </a:r>
            <a:r>
              <a:rPr spc="-5" dirty="0"/>
              <a:t>as in  Caldwell-Luc</a:t>
            </a:r>
            <a:r>
              <a:rPr spc="15" dirty="0"/>
              <a:t> </a:t>
            </a:r>
            <a:r>
              <a:rPr spc="-10" dirty="0"/>
              <a:t>operation,</a:t>
            </a:r>
          </a:p>
          <a:p>
            <a:pPr marL="355600" marR="5080" indent="-342900">
              <a:lnSpc>
                <a:spcPct val="796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Blood is </a:t>
            </a:r>
            <a:r>
              <a:rPr spc="-15" dirty="0"/>
              <a:t>aspirated, fracture </a:t>
            </a:r>
            <a:r>
              <a:rPr spc="-10" dirty="0"/>
              <a:t>reduced </a:t>
            </a:r>
            <a:r>
              <a:rPr spc="-5" dirty="0"/>
              <a:t>and  </a:t>
            </a:r>
            <a:r>
              <a:rPr dirty="0"/>
              <a:t>then </a:t>
            </a:r>
            <a:r>
              <a:rPr spc="-10" dirty="0"/>
              <a:t>stabilised </a:t>
            </a:r>
            <a:r>
              <a:rPr spc="-15" dirty="0"/>
              <a:t>by </a:t>
            </a:r>
            <a:r>
              <a:rPr spc="-5" dirty="0"/>
              <a:t>a </a:t>
            </a:r>
            <a:r>
              <a:rPr spc="-10" dirty="0"/>
              <a:t>pack </a:t>
            </a:r>
            <a:r>
              <a:rPr spc="-5" dirty="0"/>
              <a:t>in the</a:t>
            </a:r>
            <a:r>
              <a:rPr spc="70" dirty="0"/>
              <a:t> </a:t>
            </a:r>
            <a:r>
              <a:rPr spc="-10" dirty="0"/>
              <a:t>antrum.</a:t>
            </a:r>
          </a:p>
          <a:p>
            <a:pPr marL="355600" marR="514984" indent="-342900">
              <a:lnSpc>
                <a:spcPct val="796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Fractures </a:t>
            </a:r>
            <a:r>
              <a:rPr spc="-5" dirty="0"/>
              <a:t>of </a:t>
            </a:r>
            <a:r>
              <a:rPr spc="-10" dirty="0"/>
              <a:t>orbital </a:t>
            </a:r>
            <a:r>
              <a:rPr spc="-5" dirty="0"/>
              <a:t>floor </a:t>
            </a:r>
            <a:r>
              <a:rPr spc="-15" dirty="0"/>
              <a:t>can </a:t>
            </a:r>
            <a:r>
              <a:rPr spc="-5" dirty="0"/>
              <a:t>also </a:t>
            </a:r>
            <a:r>
              <a:rPr spc="-10" dirty="0"/>
              <a:t>be  reduced</a:t>
            </a: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Antral </a:t>
            </a:r>
            <a:r>
              <a:rPr spc="-10" dirty="0"/>
              <a:t>pack </a:t>
            </a:r>
            <a:r>
              <a:rPr spc="-5" dirty="0"/>
              <a:t>is </a:t>
            </a:r>
            <a:r>
              <a:rPr spc="-15" dirty="0"/>
              <a:t>removed </a:t>
            </a:r>
            <a:r>
              <a:rPr spc="-5" dirty="0"/>
              <a:t>in about 10</a:t>
            </a:r>
            <a:r>
              <a:rPr spc="55" dirty="0"/>
              <a:t> </a:t>
            </a:r>
            <a:r>
              <a:rPr spc="-25" dirty="0"/>
              <a:t>days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8161" y="2447620"/>
            <a:ext cx="6569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/>
              <a:t>Fracture </a:t>
            </a:r>
            <a:r>
              <a:rPr sz="4800" spc="-5" dirty="0"/>
              <a:t>of </a:t>
            </a:r>
            <a:r>
              <a:rPr sz="4800" spc="-25" dirty="0"/>
              <a:t>zygomatic</a:t>
            </a:r>
            <a:r>
              <a:rPr sz="4800" spc="25" dirty="0"/>
              <a:t> </a:t>
            </a:r>
            <a:r>
              <a:rPr sz="4800" spc="-20" dirty="0"/>
              <a:t>arch</a:t>
            </a:r>
            <a:endParaRPr sz="4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9941"/>
            <a:ext cx="8019415" cy="16846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Generally </a:t>
            </a:r>
            <a:r>
              <a:rPr sz="3200" spc="-15" dirty="0">
                <a:latin typeface="Calibri"/>
                <a:cs typeface="Calibri"/>
              </a:rPr>
              <a:t>breaks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spc="-5" dirty="0">
                <a:latin typeface="Calibri"/>
                <a:cs typeface="Calibri"/>
              </a:rPr>
              <a:t>two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fragments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Three </a:t>
            </a: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spc="-5" dirty="0">
                <a:latin typeface="Calibri"/>
                <a:cs typeface="Calibri"/>
              </a:rPr>
              <a:t>lines, one </a:t>
            </a:r>
            <a:r>
              <a:rPr sz="3200" spc="-10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each end and </a:t>
            </a:r>
            <a:r>
              <a:rPr sz="3200" spc="-15" dirty="0">
                <a:latin typeface="Calibri"/>
                <a:cs typeface="Calibri"/>
              </a:rPr>
              <a:t>third 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15" dirty="0">
                <a:latin typeface="Calibri"/>
                <a:cs typeface="Calibri"/>
              </a:rPr>
              <a:t>centre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arch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61899"/>
            <a:ext cx="3624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068184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Depression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10" dirty="0">
                <a:latin typeface="Calibri"/>
                <a:cs typeface="Calibri"/>
              </a:rPr>
              <a:t>area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zygomatic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arch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Local</a:t>
            </a:r>
            <a:r>
              <a:rPr sz="3200" spc="-5" dirty="0">
                <a:latin typeface="Calibri"/>
                <a:cs typeface="Calibri"/>
              </a:rPr>
              <a:t> pain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Limitation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movement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mandible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461899"/>
            <a:ext cx="2183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394450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X- </a:t>
            </a:r>
            <a:r>
              <a:rPr sz="3200" spc="-45" dirty="0">
                <a:latin typeface="Calibri"/>
                <a:cs typeface="Calibri"/>
              </a:rPr>
              <a:t>ray </a:t>
            </a:r>
            <a:r>
              <a:rPr sz="3200" spc="-10" dirty="0">
                <a:latin typeface="Calibri"/>
                <a:cs typeface="Calibri"/>
              </a:rPr>
              <a:t>submentovertical </a:t>
            </a:r>
            <a:r>
              <a:rPr sz="3200" spc="-5" dirty="0">
                <a:latin typeface="Calibri"/>
                <a:cs typeface="Calibri"/>
              </a:rPr>
              <a:t>view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skull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Waters </a:t>
            </a:r>
            <a:r>
              <a:rPr sz="3200" spc="-5" dirty="0">
                <a:latin typeface="Calibri"/>
                <a:cs typeface="Calibri"/>
              </a:rPr>
              <a:t>view </a:t>
            </a:r>
            <a:r>
              <a:rPr sz="3200" dirty="0">
                <a:latin typeface="Calibri"/>
                <a:cs typeface="Calibri"/>
              </a:rPr>
              <a:t>is also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taken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26375" cy="363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18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vertical </a:t>
            </a:r>
            <a:r>
              <a:rPr sz="3200" spc="-5" dirty="0">
                <a:latin typeface="Calibri"/>
                <a:cs typeface="Calibri"/>
              </a:rPr>
              <a:t>incision </a:t>
            </a:r>
            <a:r>
              <a:rPr sz="3200" dirty="0">
                <a:latin typeface="Calibri"/>
                <a:cs typeface="Calibri"/>
              </a:rPr>
              <a:t>is made in the </a:t>
            </a:r>
            <a:r>
              <a:rPr sz="3200" spc="-5" dirty="0">
                <a:latin typeface="Calibri"/>
                <a:cs typeface="Calibri"/>
              </a:rPr>
              <a:t>hair bearing  </a:t>
            </a:r>
            <a:r>
              <a:rPr sz="3200" spc="-10" dirty="0">
                <a:latin typeface="Calibri"/>
                <a:cs typeface="Calibri"/>
              </a:rPr>
              <a:t>area above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20" dirty="0">
                <a:latin typeface="Calibri"/>
                <a:cs typeface="Calibri"/>
              </a:rPr>
              <a:t>front </a:t>
            </a:r>
            <a:r>
              <a:rPr sz="3200" spc="-5" dirty="0">
                <a:latin typeface="Calibri"/>
                <a:cs typeface="Calibri"/>
              </a:rPr>
              <a:t>of the </a:t>
            </a:r>
            <a:r>
              <a:rPr sz="3200" spc="-70" dirty="0">
                <a:latin typeface="Calibri"/>
                <a:cs typeface="Calibri"/>
              </a:rPr>
              <a:t>ear, </a:t>
            </a:r>
            <a:r>
              <a:rPr sz="3200" spc="-10" dirty="0">
                <a:latin typeface="Calibri"/>
                <a:cs typeface="Calibri"/>
              </a:rPr>
              <a:t>cutting  through </a:t>
            </a:r>
            <a:r>
              <a:rPr sz="3200" spc="-15" dirty="0">
                <a:latin typeface="Calibri"/>
                <a:cs typeface="Calibri"/>
              </a:rPr>
              <a:t>temporal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fascia.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15" dirty="0">
                <a:latin typeface="Calibri"/>
                <a:cs typeface="Calibri"/>
              </a:rPr>
              <a:t>elevator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passed deep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temporal fascia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carried under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depressed </a:t>
            </a:r>
            <a:r>
              <a:rPr sz="3200" spc="-20" dirty="0">
                <a:latin typeface="Calibri"/>
                <a:cs typeface="Calibri"/>
              </a:rPr>
              <a:t>bony  </a:t>
            </a:r>
            <a:r>
              <a:rPr sz="3200" spc="-10" dirty="0">
                <a:latin typeface="Calibri"/>
                <a:cs typeface="Calibri"/>
              </a:rPr>
              <a:t>fragments </a:t>
            </a:r>
            <a:r>
              <a:rPr sz="3200" dirty="0">
                <a:latin typeface="Calibri"/>
                <a:cs typeface="Calibri"/>
              </a:rPr>
              <a:t>which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then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reduced.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Fixation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usually not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required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5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Fractures </a:t>
            </a:r>
            <a:r>
              <a:rPr spc="-5" dirty="0"/>
              <a:t>of </a:t>
            </a:r>
            <a:r>
              <a:rPr spc="-10" dirty="0"/>
              <a:t>orbital</a:t>
            </a:r>
            <a:r>
              <a:rPr spc="-45" dirty="0"/>
              <a:t> </a:t>
            </a:r>
            <a:r>
              <a:rPr spc="-5" dirty="0"/>
              <a:t>floor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735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7117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orbital </a:t>
            </a:r>
            <a:r>
              <a:rPr sz="3200" spc="-5" dirty="0">
                <a:latin typeface="Calibri"/>
                <a:cs typeface="Calibri"/>
              </a:rPr>
              <a:t>floor </a:t>
            </a:r>
            <a:r>
              <a:rPr sz="3200" spc="-15" dirty="0">
                <a:latin typeface="Calibri"/>
                <a:cs typeface="Calibri"/>
              </a:rPr>
              <a:t>occurs </a:t>
            </a:r>
            <a:r>
              <a:rPr sz="3200" spc="-10" dirty="0">
                <a:latin typeface="Calibri"/>
                <a:cs typeface="Calibri"/>
              </a:rPr>
              <a:t>generally </a:t>
            </a:r>
            <a:r>
              <a:rPr sz="3200" spc="-5" dirty="0">
                <a:latin typeface="Calibri"/>
                <a:cs typeface="Calibri"/>
              </a:rPr>
              <a:t>in  </a:t>
            </a:r>
            <a:r>
              <a:rPr sz="3200" spc="-15" dirty="0">
                <a:latin typeface="Calibri"/>
                <a:cs typeface="Calibri"/>
              </a:rPr>
              <a:t>zygomatic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spc="-15" dirty="0">
                <a:latin typeface="Calibri"/>
                <a:cs typeface="Calibri"/>
              </a:rPr>
              <a:t>Fort </a:t>
            </a:r>
            <a:r>
              <a:rPr sz="3200" dirty="0">
                <a:latin typeface="Calibri"/>
                <a:cs typeface="Calibri"/>
              </a:rPr>
              <a:t>II </a:t>
            </a:r>
            <a:r>
              <a:rPr sz="3200" spc="-5" dirty="0">
                <a:latin typeface="Calibri"/>
                <a:cs typeface="Calibri"/>
              </a:rPr>
              <a:t>maxillary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fractures</a:t>
            </a:r>
            <a:endParaRPr sz="3200">
              <a:latin typeface="Calibri"/>
              <a:cs typeface="Calibri"/>
            </a:endParaRPr>
          </a:p>
          <a:p>
            <a:pPr marL="355600" marR="73215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Isolated </a:t>
            </a: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orbital </a:t>
            </a:r>
            <a:r>
              <a:rPr sz="3200" spc="-5" dirty="0">
                <a:latin typeface="Calibri"/>
                <a:cs typeface="Calibri"/>
              </a:rPr>
              <a:t>floor </a:t>
            </a:r>
            <a:r>
              <a:rPr sz="3200" spc="-15" dirty="0">
                <a:latin typeface="Calibri"/>
                <a:cs typeface="Calibri"/>
              </a:rPr>
              <a:t>occurs </a:t>
            </a:r>
            <a:r>
              <a:rPr sz="3200" spc="-10" dirty="0">
                <a:latin typeface="Calibri"/>
                <a:cs typeface="Calibri"/>
              </a:rPr>
              <a:t>in  blow </a:t>
            </a:r>
            <a:r>
              <a:rPr sz="3200" spc="-5" dirty="0">
                <a:latin typeface="Calibri"/>
                <a:cs typeface="Calibri"/>
              </a:rPr>
              <a:t>out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fractures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Orbital </a:t>
            </a:r>
            <a:r>
              <a:rPr sz="3200" spc="-15" dirty="0">
                <a:latin typeface="Calibri"/>
                <a:cs typeface="Calibri"/>
              </a:rPr>
              <a:t>contents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15" dirty="0">
                <a:latin typeface="Calibri"/>
                <a:cs typeface="Calibri"/>
              </a:rPr>
              <a:t>herniate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antrum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589" y="378078"/>
            <a:ext cx="5815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Signs </a:t>
            </a:r>
            <a:r>
              <a:rPr sz="5400" b="1" spc="-10" dirty="0">
                <a:latin typeface="Calibri"/>
                <a:cs typeface="Calibri"/>
              </a:rPr>
              <a:t>and</a:t>
            </a:r>
            <a:r>
              <a:rPr sz="5400" b="1" spc="-45" dirty="0">
                <a:latin typeface="Calibri"/>
                <a:cs typeface="Calibri"/>
              </a:rPr>
              <a:t> </a:t>
            </a:r>
            <a:r>
              <a:rPr sz="5400" b="1" spc="-25" dirty="0">
                <a:latin typeface="Calibri"/>
                <a:cs typeface="Calibri"/>
              </a:rPr>
              <a:t>symptoms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026275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Pain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Swelling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Epistaxis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Loss of function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Changes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shape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facial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structures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Disfigurement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Eye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injuries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9144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61899"/>
            <a:ext cx="3624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64145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Ecchymosis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lid, </a:t>
            </a:r>
            <a:r>
              <a:rPr sz="3200" spc="-10" dirty="0">
                <a:latin typeface="Calibri"/>
                <a:cs typeface="Calibri"/>
              </a:rPr>
              <a:t>conjunctiva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sclera</a:t>
            </a:r>
            <a:endParaRPr sz="3200">
              <a:latin typeface="Calibri"/>
              <a:cs typeface="Calibri"/>
            </a:endParaRPr>
          </a:p>
          <a:p>
            <a:pPr marL="355600" marR="1384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Enophthalmos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inferior </a:t>
            </a:r>
            <a:r>
              <a:rPr sz="3200" spc="-5" dirty="0">
                <a:latin typeface="Calibri"/>
                <a:cs typeface="Calibri"/>
              </a:rPr>
              <a:t>displacement of  </a:t>
            </a:r>
            <a:r>
              <a:rPr sz="3200" spc="-10" dirty="0">
                <a:latin typeface="Calibri"/>
                <a:cs typeface="Calibri"/>
              </a:rPr>
              <a:t>eyeball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Diplopia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Hypo aesthesia or anaesthesia of </a:t>
            </a:r>
            <a:r>
              <a:rPr sz="3200" dirty="0">
                <a:latin typeface="Calibri"/>
                <a:cs typeface="Calibri"/>
              </a:rPr>
              <a:t>cheek and  </a:t>
            </a:r>
            <a:r>
              <a:rPr sz="3200" spc="-5" dirty="0">
                <a:latin typeface="Calibri"/>
                <a:cs typeface="Calibri"/>
              </a:rPr>
              <a:t>upper </a:t>
            </a:r>
            <a:r>
              <a:rPr sz="3200" dirty="0">
                <a:latin typeface="Calibri"/>
                <a:cs typeface="Calibri"/>
              </a:rPr>
              <a:t>lip </a:t>
            </a:r>
            <a:r>
              <a:rPr sz="3200" spc="-5" dirty="0">
                <a:latin typeface="Calibri"/>
                <a:cs typeface="Calibri"/>
              </a:rPr>
              <a:t>incase </a:t>
            </a:r>
            <a:r>
              <a:rPr sz="3200" spc="-15" dirty="0">
                <a:latin typeface="Calibri"/>
                <a:cs typeface="Calibri"/>
              </a:rPr>
              <a:t>infraorbital </a:t>
            </a:r>
            <a:r>
              <a:rPr sz="3200" spc="-5" dirty="0">
                <a:latin typeface="Calibri"/>
                <a:cs typeface="Calibri"/>
              </a:rPr>
              <a:t>nerve is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involved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461899"/>
            <a:ext cx="2184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762240" cy="38315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X-ray waters’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view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Convex </a:t>
            </a:r>
            <a:r>
              <a:rPr sz="3200" spc="-5" dirty="0">
                <a:latin typeface="Calibri"/>
                <a:cs typeface="Calibri"/>
              </a:rPr>
              <a:t>opacity bulging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antrum </a:t>
            </a:r>
            <a:r>
              <a:rPr sz="3200" spc="-20" dirty="0">
                <a:latin typeface="Calibri"/>
                <a:cs typeface="Calibri"/>
              </a:rPr>
              <a:t>from  </a:t>
            </a:r>
            <a:r>
              <a:rPr sz="3200" spc="-10" dirty="0">
                <a:latin typeface="Calibri"/>
                <a:cs typeface="Calibri"/>
              </a:rPr>
              <a:t>above </a:t>
            </a:r>
            <a:r>
              <a:rPr sz="3200" spc="-15" dirty="0">
                <a:latin typeface="Calibri"/>
                <a:cs typeface="Calibri"/>
              </a:rPr>
              <a:t>(tear-drop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opacity)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scan</a:t>
            </a:r>
            <a:endParaRPr sz="3200">
              <a:latin typeface="Calibri"/>
              <a:cs typeface="Calibri"/>
            </a:endParaRPr>
          </a:p>
          <a:p>
            <a:pPr marL="355600" marR="33845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Entrapment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inferior </a:t>
            </a:r>
            <a:r>
              <a:rPr sz="3200" spc="-5" dirty="0">
                <a:latin typeface="Calibri"/>
                <a:cs typeface="Calibri"/>
              </a:rPr>
              <a:t>rectus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inferior  </a:t>
            </a:r>
            <a:r>
              <a:rPr sz="3200" spc="-5" dirty="0">
                <a:latin typeface="Calibri"/>
                <a:cs typeface="Calibri"/>
              </a:rPr>
              <a:t>oblique </a:t>
            </a:r>
            <a:r>
              <a:rPr sz="3200" dirty="0">
                <a:latin typeface="Calibri"/>
                <a:cs typeface="Calibri"/>
              </a:rPr>
              <a:t>muscles is </a:t>
            </a:r>
            <a:r>
              <a:rPr sz="3200" spc="-5" dirty="0">
                <a:latin typeface="Calibri"/>
                <a:cs typeface="Calibri"/>
              </a:rPr>
              <a:t>diagnosed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asking the  </a:t>
            </a:r>
            <a:r>
              <a:rPr sz="3200" spc="-10" dirty="0">
                <a:latin typeface="Calibri"/>
                <a:cs typeface="Calibri"/>
              </a:rPr>
              <a:t>patient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look </a:t>
            </a:r>
            <a:r>
              <a:rPr sz="3200" spc="-10" dirty="0">
                <a:latin typeface="Calibri"/>
                <a:cs typeface="Calibri"/>
              </a:rPr>
              <a:t>up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down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7798"/>
            <a:ext cx="9144000" cy="541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691755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96666"/>
              <a:buFont typeface="Wingdings"/>
              <a:buChar char=""/>
              <a:tabLst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Indications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surgery</a:t>
            </a:r>
            <a:endParaRPr sz="3000">
              <a:latin typeface="Calibri"/>
              <a:cs typeface="Calibri"/>
            </a:endParaRPr>
          </a:p>
          <a:p>
            <a:pPr marL="355600" marR="589915" indent="-343535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Enphthalmos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0" dirty="0">
                <a:latin typeface="Calibri"/>
                <a:cs typeface="Calibri"/>
              </a:rPr>
              <a:t>persistent </a:t>
            </a:r>
            <a:r>
              <a:rPr sz="3000" spc="-10" dirty="0">
                <a:latin typeface="Calibri"/>
                <a:cs typeface="Calibri"/>
              </a:rPr>
              <a:t>diplopia </a:t>
            </a:r>
            <a:r>
              <a:rPr sz="3000" spc="-5" dirty="0">
                <a:latin typeface="Calibri"/>
                <a:cs typeface="Calibri"/>
              </a:rPr>
              <a:t>due </a:t>
            </a:r>
            <a:r>
              <a:rPr sz="3000" spc="-10" dirty="0">
                <a:latin typeface="Calibri"/>
                <a:cs typeface="Calibri"/>
              </a:rPr>
              <a:t>to  </a:t>
            </a:r>
            <a:r>
              <a:rPr sz="3000" spc="-15" dirty="0">
                <a:latin typeface="Calibri"/>
                <a:cs typeface="Calibri"/>
              </a:rPr>
              <a:t>entrapment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muscle</a:t>
            </a:r>
            <a:endParaRPr sz="3000">
              <a:latin typeface="Calibri"/>
              <a:cs typeface="Calibri"/>
            </a:endParaRPr>
          </a:p>
          <a:p>
            <a:pPr marL="355600" marR="669290" indent="-343535">
              <a:lnSpc>
                <a:spcPts val="2880"/>
              </a:lnSpc>
              <a:spcBef>
                <a:spcPts val="695"/>
              </a:spcBef>
              <a:buSzPct val="96666"/>
              <a:buFont typeface="Wingdings"/>
              <a:buChar char=""/>
              <a:tabLst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Reduction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done </a:t>
            </a:r>
            <a:r>
              <a:rPr sz="3000" spc="-10" dirty="0">
                <a:latin typeface="Calibri"/>
                <a:cs typeface="Calibri"/>
              </a:rPr>
              <a:t>by finger </a:t>
            </a:r>
            <a:r>
              <a:rPr sz="3000" spc="-5" dirty="0">
                <a:latin typeface="Calibri"/>
                <a:cs typeface="Calibri"/>
              </a:rPr>
              <a:t>passed </a:t>
            </a:r>
            <a:r>
              <a:rPr sz="3000" spc="-15" dirty="0">
                <a:latin typeface="Calibri"/>
                <a:cs typeface="Calibri"/>
              </a:rPr>
              <a:t>into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5" dirty="0">
                <a:latin typeface="Calibri"/>
                <a:cs typeface="Calibri"/>
              </a:rPr>
              <a:t>antrum </a:t>
            </a:r>
            <a:r>
              <a:rPr sz="3000" spc="-10" dirty="0">
                <a:latin typeface="Calibri"/>
                <a:cs typeface="Calibri"/>
              </a:rPr>
              <a:t>through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transantral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approach</a:t>
            </a:r>
            <a:endParaRPr sz="3000">
              <a:latin typeface="Calibri"/>
              <a:cs typeface="Calibri"/>
            </a:endParaRPr>
          </a:p>
          <a:p>
            <a:pPr marL="355600" marR="247015" indent="-343535">
              <a:lnSpc>
                <a:spcPts val="2880"/>
              </a:lnSpc>
              <a:spcBef>
                <a:spcPts val="720"/>
              </a:spcBef>
              <a:buSzPct val="96666"/>
              <a:buFont typeface="Wingdings"/>
              <a:buChar char=""/>
              <a:tabLst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Pack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be </a:t>
            </a:r>
            <a:r>
              <a:rPr sz="3000" spc="-30" dirty="0">
                <a:latin typeface="Calibri"/>
                <a:cs typeface="Calibri"/>
              </a:rPr>
              <a:t>kept </a:t>
            </a:r>
            <a:r>
              <a:rPr sz="3000" spc="-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antrum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support </a:t>
            </a:r>
            <a:r>
              <a:rPr sz="3000" dirty="0">
                <a:latin typeface="Calibri"/>
                <a:cs typeface="Calibri"/>
              </a:rPr>
              <a:t>the  </a:t>
            </a:r>
            <a:r>
              <a:rPr sz="3000" spc="-15" dirty="0">
                <a:latin typeface="Calibri"/>
                <a:cs typeface="Calibri"/>
              </a:rPr>
              <a:t>fragments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745"/>
              </a:spcBef>
              <a:buSzPct val="96666"/>
              <a:buFont typeface="Wingdings"/>
              <a:buChar char=""/>
              <a:tabLst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Infra </a:t>
            </a:r>
            <a:r>
              <a:rPr sz="3000" spc="-10" dirty="0">
                <a:latin typeface="Calibri"/>
                <a:cs typeface="Calibri"/>
              </a:rPr>
              <a:t>orbital approach through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skin </a:t>
            </a:r>
            <a:r>
              <a:rPr sz="3000" spc="-10" dirty="0">
                <a:latin typeface="Calibri"/>
                <a:cs typeface="Calibri"/>
              </a:rPr>
              <a:t>crease </a:t>
            </a:r>
            <a:r>
              <a:rPr sz="3000" spc="-5" dirty="0">
                <a:latin typeface="Calibri"/>
                <a:cs typeface="Calibri"/>
              </a:rPr>
              <a:t>of 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lower </a:t>
            </a:r>
            <a:r>
              <a:rPr sz="3000" dirty="0">
                <a:latin typeface="Calibri"/>
                <a:cs typeface="Calibri"/>
              </a:rPr>
              <a:t>lid </a:t>
            </a:r>
            <a:r>
              <a:rPr sz="3000" spc="-5" dirty="0">
                <a:latin typeface="Calibri"/>
                <a:cs typeface="Calibri"/>
              </a:rPr>
              <a:t>can </a:t>
            </a:r>
            <a:r>
              <a:rPr sz="3000" dirty="0">
                <a:latin typeface="Calibri"/>
                <a:cs typeface="Calibri"/>
              </a:rPr>
              <a:t>also </a:t>
            </a:r>
            <a:r>
              <a:rPr sz="3000" spc="-5" dirty="0">
                <a:latin typeface="Calibri"/>
                <a:cs typeface="Calibri"/>
              </a:rPr>
              <a:t>be used either </a:t>
            </a:r>
            <a:r>
              <a:rPr sz="3000" dirty="0">
                <a:latin typeface="Calibri"/>
                <a:cs typeface="Calibri"/>
              </a:rPr>
              <a:t>alone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  </a:t>
            </a:r>
            <a:r>
              <a:rPr sz="3000" spc="-10" dirty="0">
                <a:latin typeface="Calibri"/>
                <a:cs typeface="Calibri"/>
              </a:rPr>
              <a:t>combination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15" dirty="0">
                <a:latin typeface="Calibri"/>
                <a:cs typeface="Calibri"/>
              </a:rPr>
              <a:t>transantral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approach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906384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spc="-10" dirty="0">
                <a:latin typeface="Calibri"/>
                <a:cs typeface="Calibri"/>
              </a:rPr>
              <a:t>repaired by </a:t>
            </a:r>
            <a:r>
              <a:rPr sz="3200" spc="-5" dirty="0">
                <a:latin typeface="Calibri"/>
                <a:cs typeface="Calibri"/>
              </a:rPr>
              <a:t>bone </a:t>
            </a:r>
            <a:r>
              <a:rPr sz="3200" spc="-20" dirty="0">
                <a:latin typeface="Calibri"/>
                <a:cs typeface="Calibri"/>
              </a:rPr>
              <a:t>graft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 iliac  </a:t>
            </a:r>
            <a:r>
              <a:rPr sz="3200" spc="-15" dirty="0">
                <a:latin typeface="Calibri"/>
                <a:cs typeface="Calibri"/>
              </a:rPr>
              <a:t>crest, </a:t>
            </a:r>
            <a:r>
              <a:rPr sz="3200" spc="-5" dirty="0">
                <a:latin typeface="Calibri"/>
                <a:cs typeface="Calibri"/>
              </a:rPr>
              <a:t>nasal septum or the </a:t>
            </a:r>
            <a:r>
              <a:rPr sz="3200" spc="-10" dirty="0">
                <a:latin typeface="Calibri"/>
                <a:cs typeface="Calibri"/>
              </a:rPr>
              <a:t>anterior wall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antrum</a:t>
            </a:r>
            <a:endParaRPr sz="3200">
              <a:latin typeface="Calibri"/>
              <a:cs typeface="Calibri"/>
            </a:endParaRPr>
          </a:p>
          <a:p>
            <a:pPr marL="355600" marR="424815" indent="-34353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Silicon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teflon </a:t>
            </a:r>
            <a:r>
              <a:rPr sz="3200" spc="-5" dirty="0">
                <a:latin typeface="Calibri"/>
                <a:cs typeface="Calibri"/>
              </a:rPr>
              <a:t>sheets also can be used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10" dirty="0">
                <a:latin typeface="Calibri"/>
                <a:cs typeface="Calibri"/>
              </a:rPr>
              <a:t>reconstruction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orbital </a:t>
            </a:r>
            <a:r>
              <a:rPr sz="3200" spc="-5" dirty="0">
                <a:latin typeface="Calibri"/>
                <a:cs typeface="Calibri"/>
              </a:rPr>
              <a:t>floor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366" y="192150"/>
            <a:ext cx="40500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Fractures </a:t>
            </a:r>
            <a:r>
              <a:rPr sz="4000" spc="-5" dirty="0"/>
              <a:t>of</a:t>
            </a:r>
            <a:r>
              <a:rPr sz="4000" spc="-30" dirty="0"/>
              <a:t> </a:t>
            </a:r>
            <a:r>
              <a:rPr sz="4000" spc="-15" dirty="0"/>
              <a:t>maxilla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4181475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They are </a:t>
            </a:r>
            <a:r>
              <a:rPr sz="3200" spc="-5" dirty="0">
                <a:latin typeface="Calibri"/>
                <a:cs typeface="Calibri"/>
              </a:rPr>
              <a:t>classified </a:t>
            </a:r>
            <a:r>
              <a:rPr sz="3200" spc="-20" dirty="0">
                <a:latin typeface="Calibri"/>
                <a:cs typeface="Calibri"/>
              </a:rPr>
              <a:t>into  </a:t>
            </a:r>
            <a:r>
              <a:rPr sz="3200" spc="-10" dirty="0">
                <a:latin typeface="Calibri"/>
                <a:cs typeface="Calibri"/>
              </a:rPr>
              <a:t>three </a:t>
            </a:r>
            <a:r>
              <a:rPr sz="3200" dirty="0">
                <a:latin typeface="Calibri"/>
                <a:cs typeface="Calibri"/>
              </a:rPr>
              <a:t>types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spc="-15" dirty="0">
                <a:latin typeface="Calibri"/>
                <a:cs typeface="Calibri"/>
              </a:rPr>
              <a:t>Fort </a:t>
            </a:r>
            <a:r>
              <a:rPr sz="3200" dirty="0">
                <a:latin typeface="Calibri"/>
                <a:cs typeface="Calibri"/>
              </a:rPr>
              <a:t>I (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transverse)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spc="-15" dirty="0">
                <a:latin typeface="Calibri"/>
                <a:cs typeface="Calibri"/>
              </a:rPr>
              <a:t>Fort </a:t>
            </a:r>
            <a:r>
              <a:rPr sz="3200" dirty="0">
                <a:latin typeface="Calibri"/>
                <a:cs typeface="Calibri"/>
              </a:rPr>
              <a:t>II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(pyramidal)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Le </a:t>
            </a:r>
            <a:r>
              <a:rPr sz="3200" spc="-15" dirty="0">
                <a:latin typeface="Calibri"/>
                <a:cs typeface="Calibri"/>
              </a:rPr>
              <a:t>Fort </a:t>
            </a:r>
            <a:r>
              <a:rPr sz="3200" dirty="0">
                <a:latin typeface="Calibri"/>
                <a:cs typeface="Calibri"/>
              </a:rPr>
              <a:t>III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(craniofacial  </a:t>
            </a:r>
            <a:r>
              <a:rPr sz="3200" spc="-5" dirty="0">
                <a:latin typeface="Calibri"/>
                <a:cs typeface="Calibri"/>
              </a:rPr>
              <a:t>dysjunction)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8477" y="1600200"/>
            <a:ext cx="3587261" cy="5019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898" y="187197"/>
            <a:ext cx="46767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</a:t>
            </a:r>
            <a:r>
              <a:rPr spc="-15" dirty="0"/>
              <a:t>Fort </a:t>
            </a:r>
            <a:r>
              <a:rPr dirty="0"/>
              <a:t>I</a:t>
            </a:r>
            <a:r>
              <a:rPr spc="-55" dirty="0"/>
              <a:t> </a:t>
            </a:r>
            <a:r>
              <a:rPr spc="-25" dirty="0"/>
              <a:t>(transverse)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56461"/>
            <a:ext cx="7778750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Fracture </a:t>
            </a:r>
            <a:r>
              <a:rPr sz="2700" spc="-5" dirty="0">
                <a:latin typeface="Calibri"/>
                <a:cs typeface="Calibri"/>
              </a:rPr>
              <a:t>runs </a:t>
            </a:r>
            <a:r>
              <a:rPr sz="2700" spc="-10" dirty="0">
                <a:latin typeface="Calibri"/>
                <a:cs typeface="Calibri"/>
              </a:rPr>
              <a:t>above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0" dirty="0">
                <a:latin typeface="Calibri"/>
                <a:cs typeface="Calibri"/>
              </a:rPr>
              <a:t>parallel </a:t>
            </a:r>
            <a:r>
              <a:rPr sz="2700" spc="-20" dirty="0">
                <a:latin typeface="Calibri"/>
                <a:cs typeface="Calibri"/>
              </a:rPr>
              <a:t>to </a:t>
            </a:r>
            <a:r>
              <a:rPr sz="2700" spc="-10" dirty="0">
                <a:latin typeface="Calibri"/>
                <a:cs typeface="Calibri"/>
              </a:rPr>
              <a:t>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palate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ts val="26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crosses </a:t>
            </a:r>
            <a:r>
              <a:rPr sz="2700" spc="-5" dirty="0">
                <a:latin typeface="Calibri"/>
                <a:cs typeface="Calibri"/>
              </a:rPr>
              <a:t>lower part of nasal septum, </a:t>
            </a:r>
            <a:r>
              <a:rPr sz="2700" spc="-10" dirty="0">
                <a:latin typeface="Calibri"/>
                <a:cs typeface="Calibri"/>
              </a:rPr>
              <a:t>maxillary </a:t>
            </a:r>
            <a:r>
              <a:rPr sz="2700" spc="-20" dirty="0">
                <a:latin typeface="Calibri"/>
                <a:cs typeface="Calibri"/>
              </a:rPr>
              <a:t>antral  </a:t>
            </a:r>
            <a:r>
              <a:rPr sz="2700" dirty="0">
                <a:latin typeface="Calibri"/>
                <a:cs typeface="Calibri"/>
              </a:rPr>
              <a:t>and the </a:t>
            </a:r>
            <a:r>
              <a:rPr sz="2700" spc="-15" dirty="0">
                <a:latin typeface="Calibri"/>
                <a:cs typeface="Calibri"/>
              </a:rPr>
              <a:t>pterygoid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plates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590799"/>
            <a:ext cx="4511040" cy="4267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818382"/>
            <a:ext cx="4495799" cy="4039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932" y="0"/>
            <a:ext cx="4729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 </a:t>
            </a:r>
            <a:r>
              <a:rPr spc="-15" dirty="0"/>
              <a:t>Fort </a:t>
            </a:r>
            <a:r>
              <a:rPr dirty="0"/>
              <a:t>II</a:t>
            </a:r>
            <a:r>
              <a:rPr spc="-60" dirty="0"/>
              <a:t> </a:t>
            </a:r>
            <a:r>
              <a:rPr spc="-10" dirty="0"/>
              <a:t>(pyramidal)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45565"/>
            <a:ext cx="73425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spc="-5" dirty="0">
                <a:latin typeface="Calibri"/>
                <a:cs typeface="Calibri"/>
              </a:rPr>
              <a:t>passes </a:t>
            </a:r>
            <a:r>
              <a:rPr sz="3200" spc="-10" dirty="0">
                <a:latin typeface="Calibri"/>
                <a:cs typeface="Calibri"/>
              </a:rPr>
              <a:t>through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root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nose,  </a:t>
            </a:r>
            <a:r>
              <a:rPr sz="3200" dirty="0">
                <a:latin typeface="Calibri"/>
                <a:cs typeface="Calibri"/>
              </a:rPr>
              <a:t>lacrimal </a:t>
            </a:r>
            <a:r>
              <a:rPr sz="3200" spc="-5" dirty="0">
                <a:latin typeface="Calibri"/>
                <a:cs typeface="Calibri"/>
              </a:rPr>
              <a:t>bone, floor of orbit, upper part of  maxillary sinus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pterygoid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887" y="2640489"/>
            <a:ext cx="4256024" cy="417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2875278"/>
            <a:ext cx="4571999" cy="3982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42" y="187197"/>
            <a:ext cx="7959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 </a:t>
            </a:r>
            <a:r>
              <a:rPr spc="-15" dirty="0"/>
              <a:t>Fort </a:t>
            </a:r>
            <a:r>
              <a:rPr dirty="0"/>
              <a:t>III </a:t>
            </a:r>
            <a:r>
              <a:rPr spc="-15" dirty="0"/>
              <a:t>(craniofacial</a:t>
            </a:r>
            <a:r>
              <a:rPr spc="30" dirty="0"/>
              <a:t> </a:t>
            </a:r>
            <a:r>
              <a:rPr spc="-5" dirty="0"/>
              <a:t>dysjunction)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6149"/>
            <a:ext cx="8063230" cy="123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5" dirty="0">
                <a:latin typeface="Calibri"/>
                <a:cs typeface="Calibri"/>
              </a:rPr>
              <a:t>complete seperation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facial </a:t>
            </a:r>
            <a:r>
              <a:rPr sz="2200" spc="-5" dirty="0">
                <a:latin typeface="Calibri"/>
                <a:cs typeface="Calibri"/>
              </a:rPr>
              <a:t>bones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cranial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bones.</a:t>
            </a:r>
            <a:endParaRPr sz="2200">
              <a:latin typeface="Calibri"/>
              <a:cs typeface="Calibri"/>
            </a:endParaRPr>
          </a:p>
          <a:p>
            <a:pPr marL="355600" marR="210820" indent="-343535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Fracture </a:t>
            </a:r>
            <a:r>
              <a:rPr sz="2200" spc="-5" dirty="0">
                <a:latin typeface="Calibri"/>
                <a:cs typeface="Calibri"/>
              </a:rPr>
              <a:t>lines passes </a:t>
            </a:r>
            <a:r>
              <a:rPr sz="2200" spc="-15" dirty="0">
                <a:latin typeface="Calibri"/>
                <a:cs typeface="Calibri"/>
              </a:rPr>
              <a:t>through </a:t>
            </a:r>
            <a:r>
              <a:rPr sz="2200" spc="-10" dirty="0">
                <a:latin typeface="Calibri"/>
                <a:cs typeface="Calibri"/>
              </a:rPr>
              <a:t>root </a:t>
            </a:r>
            <a:r>
              <a:rPr sz="2200" spc="-5" dirty="0">
                <a:latin typeface="Calibri"/>
                <a:cs typeface="Calibri"/>
              </a:rPr>
              <a:t>of nose, </a:t>
            </a:r>
            <a:r>
              <a:rPr sz="2200" spc="-15" dirty="0">
                <a:latin typeface="Calibri"/>
                <a:cs typeface="Calibri"/>
              </a:rPr>
              <a:t>ethmofrontal </a:t>
            </a:r>
            <a:r>
              <a:rPr sz="2200" spc="-5" dirty="0">
                <a:latin typeface="Calibri"/>
                <a:cs typeface="Calibri"/>
              </a:rPr>
              <a:t>junction,  superior </a:t>
            </a:r>
            <a:r>
              <a:rPr sz="2200" spc="-10" dirty="0">
                <a:latin typeface="Calibri"/>
                <a:cs typeface="Calibri"/>
              </a:rPr>
              <a:t>orbital fissure, </a:t>
            </a:r>
            <a:r>
              <a:rPr sz="2200" spc="-20" dirty="0">
                <a:latin typeface="Calibri"/>
                <a:cs typeface="Calibri"/>
              </a:rPr>
              <a:t>lateral </a:t>
            </a:r>
            <a:r>
              <a:rPr sz="2200" spc="-10" dirty="0">
                <a:latin typeface="Calibri"/>
                <a:cs typeface="Calibri"/>
              </a:rPr>
              <a:t>wall </a:t>
            </a:r>
            <a:r>
              <a:rPr sz="2200" spc="-5" dirty="0">
                <a:latin typeface="Calibri"/>
                <a:cs typeface="Calibri"/>
              </a:rPr>
              <a:t>of orbit, </a:t>
            </a:r>
            <a:r>
              <a:rPr sz="2200" spc="-20" dirty="0">
                <a:latin typeface="Calibri"/>
                <a:cs typeface="Calibri"/>
              </a:rPr>
              <a:t>frontozygomatic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temporozygomatic </a:t>
            </a:r>
            <a:r>
              <a:rPr sz="2200" spc="-10" dirty="0">
                <a:latin typeface="Calibri"/>
                <a:cs typeface="Calibri"/>
              </a:rPr>
              <a:t>sutures </a:t>
            </a:r>
            <a:r>
              <a:rPr sz="2200" spc="-5" dirty="0">
                <a:latin typeface="Calibri"/>
                <a:cs typeface="Calibri"/>
              </a:rPr>
              <a:t>and the </a:t>
            </a:r>
            <a:r>
              <a:rPr sz="2200" spc="-10" dirty="0">
                <a:latin typeface="Calibri"/>
                <a:cs typeface="Calibri"/>
              </a:rPr>
              <a:t>upper </a:t>
            </a:r>
            <a:r>
              <a:rPr sz="2200" spc="-5" dirty="0">
                <a:latin typeface="Calibri"/>
                <a:cs typeface="Calibri"/>
              </a:rPr>
              <a:t>part of </a:t>
            </a:r>
            <a:r>
              <a:rPr sz="2200" spc="-15" dirty="0">
                <a:latin typeface="Calibri"/>
                <a:cs typeface="Calibri"/>
              </a:rPr>
              <a:t>pterygoid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plates.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" y="2743199"/>
            <a:ext cx="4389120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743198"/>
            <a:ext cx="4495799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2585" y="461899"/>
            <a:ext cx="5873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GENERAL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6321"/>
            <a:ext cx="7626350" cy="344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Airway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maintenance</a:t>
            </a:r>
            <a:endParaRPr sz="2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Control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hemorrhage</a:t>
            </a:r>
            <a:endParaRPr sz="2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40" dirty="0">
                <a:latin typeface="Calibri"/>
                <a:cs typeface="Calibri"/>
              </a:rPr>
              <a:t>Treat </a:t>
            </a:r>
            <a:r>
              <a:rPr sz="2200" spc="-10" dirty="0">
                <a:latin typeface="Calibri"/>
                <a:cs typeface="Calibri"/>
              </a:rPr>
              <a:t>associated </a:t>
            </a:r>
            <a:r>
              <a:rPr sz="2200" spc="-5" dirty="0">
                <a:latin typeface="Calibri"/>
                <a:cs typeface="Calibri"/>
              </a:rPr>
              <a:t>injuries of </a:t>
            </a:r>
            <a:r>
              <a:rPr sz="2200" spc="-10" dirty="0">
                <a:latin typeface="Calibri"/>
                <a:cs typeface="Calibri"/>
              </a:rPr>
              <a:t>head, chest, neck, </a:t>
            </a:r>
            <a:r>
              <a:rPr sz="2200" spc="-5" dirty="0">
                <a:latin typeface="Calibri"/>
                <a:cs typeface="Calibri"/>
              </a:rPr>
              <a:t>abdomen,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cervical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055"/>
              </a:spcBef>
            </a:pPr>
            <a:r>
              <a:rPr sz="2200" spc="-5" dirty="0">
                <a:latin typeface="Calibri"/>
                <a:cs typeface="Calibri"/>
              </a:rPr>
              <a:t>spine, pelvis &amp;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limbs</a:t>
            </a:r>
            <a:endParaRPr sz="2200" dirty="0">
              <a:latin typeface="Calibri"/>
              <a:cs typeface="Calibri"/>
            </a:endParaRPr>
          </a:p>
          <a:p>
            <a:pPr marL="355600" marR="133985" indent="-343535">
              <a:lnSpc>
                <a:spcPct val="14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5" dirty="0">
                <a:latin typeface="Calibri"/>
                <a:cs typeface="Calibri"/>
              </a:rPr>
              <a:t>Wound </a:t>
            </a:r>
            <a:r>
              <a:rPr sz="2200" spc="-10" dirty="0">
                <a:latin typeface="Calibri"/>
                <a:cs typeface="Calibri"/>
              </a:rPr>
              <a:t>debridement, bandaging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suturing </a:t>
            </a:r>
            <a:r>
              <a:rPr sz="2200" spc="-5" dirty="0">
                <a:latin typeface="Calibri"/>
                <a:cs typeface="Calibri"/>
              </a:rPr>
              <a:t>of open </a:t>
            </a:r>
            <a:r>
              <a:rPr sz="2200" spc="-10" dirty="0">
                <a:latin typeface="Calibri"/>
                <a:cs typeface="Calibri"/>
              </a:rPr>
              <a:t>wounds,  administration </a:t>
            </a:r>
            <a:r>
              <a:rPr sz="2200" spc="-5" dirty="0">
                <a:latin typeface="Calibri"/>
                <a:cs typeface="Calibri"/>
              </a:rPr>
              <a:t>of ice, </a:t>
            </a:r>
            <a:r>
              <a:rPr sz="2200" spc="-10" dirty="0">
                <a:latin typeface="Calibri"/>
                <a:cs typeface="Calibri"/>
              </a:rPr>
              <a:t>antibiotics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painkillers</a:t>
            </a:r>
            <a:endParaRPr sz="2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30" dirty="0">
                <a:latin typeface="Calibri"/>
                <a:cs typeface="Calibri"/>
              </a:rPr>
              <a:t>Treatment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maxillo-facial bone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injury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61899"/>
            <a:ext cx="3624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75905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Malocclusion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teeth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anterior </a:t>
            </a:r>
            <a:r>
              <a:rPr sz="3200" spc="-5" dirty="0">
                <a:latin typeface="Calibri"/>
                <a:cs typeface="Calibri"/>
              </a:rPr>
              <a:t>open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bite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Elongation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mid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face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Mobility </a:t>
            </a:r>
            <a:r>
              <a:rPr sz="3200" dirty="0">
                <a:latin typeface="Calibri"/>
                <a:cs typeface="Calibri"/>
              </a:rPr>
              <a:t>in 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maxilla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rhinorrhea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461899"/>
            <a:ext cx="2184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05040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X-ray waters’ </a:t>
            </a:r>
            <a:r>
              <a:rPr sz="3200" spc="-60" dirty="0">
                <a:latin typeface="Calibri"/>
                <a:cs typeface="Calibri"/>
              </a:rPr>
              <a:t>view, </a:t>
            </a:r>
            <a:r>
              <a:rPr sz="3200" spc="-15" dirty="0">
                <a:latin typeface="Calibri"/>
                <a:cs typeface="Calibri"/>
              </a:rPr>
              <a:t>posteroanterior </a:t>
            </a:r>
            <a:r>
              <a:rPr sz="3200" spc="-60" dirty="0">
                <a:latin typeface="Calibri"/>
                <a:cs typeface="Calibri"/>
              </a:rPr>
              <a:t>view,  </a:t>
            </a:r>
            <a:r>
              <a:rPr sz="3200" spc="-20" dirty="0">
                <a:latin typeface="Calibri"/>
                <a:cs typeface="Calibri"/>
              </a:rPr>
              <a:t>lateral</a:t>
            </a:r>
            <a:r>
              <a:rPr sz="3200" spc="-5" dirty="0">
                <a:latin typeface="Calibri"/>
                <a:cs typeface="Calibri"/>
              </a:rPr>
              <a:t> view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scans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0916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271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Restore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airway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stop </a:t>
            </a:r>
            <a:r>
              <a:rPr sz="3200" spc="-15" dirty="0">
                <a:latin typeface="Calibri"/>
                <a:cs typeface="Calibri"/>
              </a:rPr>
              <a:t>severe  </a:t>
            </a:r>
            <a:r>
              <a:rPr sz="3200" spc="-5" dirty="0">
                <a:latin typeface="Calibri"/>
                <a:cs typeface="Calibri"/>
              </a:rPr>
              <a:t>haemorrhage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maxillary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artery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Fixation </a:t>
            </a:r>
            <a:r>
              <a:rPr sz="3200" spc="-5" dirty="0">
                <a:latin typeface="Calibri"/>
                <a:cs typeface="Calibri"/>
              </a:rPr>
              <a:t>of maxillary </a:t>
            </a: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done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Interdental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wiring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Intermaxillary </a:t>
            </a:r>
            <a:r>
              <a:rPr sz="3200" spc="-5" dirty="0">
                <a:latin typeface="Calibri"/>
                <a:cs typeface="Calibri"/>
              </a:rPr>
              <a:t>wiring using </a:t>
            </a:r>
            <a:r>
              <a:rPr sz="3200" spc="-15" dirty="0">
                <a:latin typeface="Calibri"/>
                <a:cs typeface="Calibri"/>
              </a:rPr>
              <a:t>arch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bars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Open reduction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interosseous</a:t>
            </a:r>
            <a:r>
              <a:rPr sz="3200" spc="-5" dirty="0">
                <a:latin typeface="Calibri"/>
                <a:cs typeface="Calibri"/>
              </a:rPr>
              <a:t> wiring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Wire </a:t>
            </a:r>
            <a:r>
              <a:rPr sz="3200" spc="-5" dirty="0">
                <a:latin typeface="Calibri"/>
                <a:cs typeface="Calibri"/>
              </a:rPr>
              <a:t>slings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20" dirty="0">
                <a:latin typeface="Calibri"/>
                <a:cs typeface="Calibri"/>
              </a:rPr>
              <a:t>frontal </a:t>
            </a:r>
            <a:r>
              <a:rPr sz="3200" spc="-5" dirty="0">
                <a:latin typeface="Calibri"/>
                <a:cs typeface="Calibri"/>
              </a:rPr>
              <a:t>bone, </a:t>
            </a:r>
            <a:r>
              <a:rPr sz="3200" spc="-15" dirty="0">
                <a:latin typeface="Calibri"/>
                <a:cs typeface="Calibri"/>
              </a:rPr>
              <a:t>zygoma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5" dirty="0">
                <a:latin typeface="Calibri"/>
                <a:cs typeface="Calibri"/>
              </a:rPr>
              <a:t>infraorbital </a:t>
            </a:r>
            <a:r>
              <a:rPr sz="3200" dirty="0">
                <a:latin typeface="Calibri"/>
                <a:cs typeface="Calibri"/>
              </a:rPr>
              <a:t>rim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teeth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arch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dirty="0"/>
              <a:t>C. </a:t>
            </a:r>
            <a:r>
              <a:rPr spc="-15" dirty="0"/>
              <a:t>Fractures </a:t>
            </a:r>
            <a:r>
              <a:rPr dirty="0"/>
              <a:t>of </a:t>
            </a:r>
            <a:r>
              <a:rPr spc="-10" dirty="0"/>
              <a:t>Lower</a:t>
            </a:r>
            <a:r>
              <a:rPr spc="-30" dirty="0"/>
              <a:t> </a:t>
            </a:r>
            <a:r>
              <a:rPr spc="-10" dirty="0"/>
              <a:t>third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Fractures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mandible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592" y="200913"/>
            <a:ext cx="49904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Fractures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dirty="0"/>
              <a:t>mandible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4165"/>
            <a:ext cx="73742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spc="-5" dirty="0">
                <a:latin typeface="Calibri"/>
                <a:cs typeface="Calibri"/>
              </a:rPr>
              <a:t>of mandible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5" dirty="0">
                <a:latin typeface="Calibri"/>
                <a:cs typeface="Calibri"/>
              </a:rPr>
              <a:t>been classified  </a:t>
            </a:r>
            <a:r>
              <a:rPr sz="3200" spc="-10" dirty="0">
                <a:latin typeface="Calibri"/>
                <a:cs typeface="Calibri"/>
              </a:rPr>
              <a:t>according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location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38398"/>
            <a:ext cx="9143999" cy="441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20" y="461899"/>
            <a:ext cx="4925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Frequency of</a:t>
            </a:r>
            <a:r>
              <a:rPr spc="-60" dirty="0"/>
              <a:t> </a:t>
            </a:r>
            <a:r>
              <a:rPr spc="-20" dirty="0"/>
              <a:t>fracture</a:t>
            </a:r>
          </a:p>
        </p:txBody>
      </p:sp>
      <p:sp>
        <p:nvSpPr>
          <p:cNvPr id="3" name="object 3"/>
          <p:cNvSpPr/>
          <p:nvPr/>
        </p:nvSpPr>
        <p:spPr>
          <a:xfrm>
            <a:off x="91669" y="1447798"/>
            <a:ext cx="8903368" cy="5396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8493"/>
            <a:ext cx="7931784" cy="441642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128905" indent="-3435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 mandible </a:t>
            </a:r>
            <a:r>
              <a:rPr sz="3200" spc="-15" dirty="0">
                <a:latin typeface="Calibri"/>
                <a:cs typeface="Calibri"/>
              </a:rPr>
              <a:t>fractures are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result  of </a:t>
            </a:r>
            <a:r>
              <a:rPr sz="3200" spc="-10" dirty="0">
                <a:latin typeface="Calibri"/>
                <a:cs typeface="Calibri"/>
              </a:rPr>
              <a:t>direct </a:t>
            </a:r>
            <a:r>
              <a:rPr sz="3200" spc="-15" dirty="0">
                <a:latin typeface="Calibri"/>
                <a:cs typeface="Calibri"/>
              </a:rPr>
              <a:t>trauma </a:t>
            </a:r>
            <a:r>
              <a:rPr sz="3200" spc="-45" dirty="0">
                <a:latin typeface="Calibri"/>
                <a:cs typeface="Calibri"/>
              </a:rPr>
              <a:t>however, </a:t>
            </a:r>
            <a:r>
              <a:rPr sz="3200" spc="-10" dirty="0">
                <a:latin typeface="Calibri"/>
                <a:cs typeface="Calibri"/>
              </a:rPr>
              <a:t>condylar </a:t>
            </a:r>
            <a:r>
              <a:rPr sz="3200" spc="-15" dirty="0">
                <a:latin typeface="Calibri"/>
                <a:cs typeface="Calibri"/>
              </a:rPr>
              <a:t>fractures  are </a:t>
            </a:r>
            <a:r>
              <a:rPr sz="3200" spc="-5" dirty="0">
                <a:latin typeface="Calibri"/>
                <a:cs typeface="Calibri"/>
              </a:rPr>
              <a:t>caused </a:t>
            </a:r>
            <a:r>
              <a:rPr sz="3200" spc="-10" dirty="0">
                <a:latin typeface="Calibri"/>
                <a:cs typeface="Calibri"/>
              </a:rPr>
              <a:t>by indirect trauma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chin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opposite </a:t>
            </a:r>
            <a:r>
              <a:rPr sz="3200" spc="-5" dirty="0">
                <a:latin typeface="Calibri"/>
                <a:cs typeface="Calibri"/>
              </a:rPr>
              <a:t>side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 body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mandible</a:t>
            </a:r>
            <a:endParaRPr sz="3200">
              <a:latin typeface="Calibri"/>
              <a:cs typeface="Calibri"/>
            </a:endParaRPr>
          </a:p>
          <a:p>
            <a:pPr marL="355600" marR="963930" indent="-343535">
              <a:lnSpc>
                <a:spcPts val="3460"/>
              </a:lnSpc>
              <a:spcBef>
                <a:spcPts val="81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alibri"/>
                <a:cs typeface="Calibri"/>
              </a:rPr>
              <a:t>Displacement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mandibular </a:t>
            </a: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determined by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The pull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muscles </a:t>
            </a:r>
            <a:r>
              <a:rPr sz="3200" spc="-15" dirty="0">
                <a:latin typeface="Calibri"/>
                <a:cs typeface="Calibri"/>
              </a:rPr>
              <a:t>attached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fragments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Direction of </a:t>
            </a:r>
            <a:r>
              <a:rPr sz="3200" spc="-15" dirty="0">
                <a:latin typeface="Calibri"/>
                <a:cs typeface="Calibri"/>
              </a:rPr>
              <a:t>fracture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Level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fracture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61899"/>
            <a:ext cx="36245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Clinical</a:t>
            </a:r>
            <a:r>
              <a:rPr spc="-4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1353"/>
            <a:ext cx="456692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Pain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Trismus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Malocclusion of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teeth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Ecchymosis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mucosa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Calibri"/>
                <a:cs typeface="Calibri"/>
              </a:rPr>
              <a:t>Tenderness </a:t>
            </a:r>
            <a:r>
              <a:rPr sz="2800" spc="-15" dirty="0">
                <a:latin typeface="Calibri"/>
                <a:cs typeface="Calibri"/>
              </a:rPr>
              <a:t>at site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fracture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Crepitus </a:t>
            </a:r>
            <a:r>
              <a:rPr sz="2800" spc="-15" dirty="0">
                <a:latin typeface="Calibri"/>
                <a:cs typeface="Calibri"/>
              </a:rPr>
              <a:t>at site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fracture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529" y="461899"/>
            <a:ext cx="21837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004684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X-ray </a:t>
            </a:r>
            <a:r>
              <a:rPr sz="3200" spc="-120" dirty="0">
                <a:latin typeface="Calibri"/>
                <a:cs typeface="Calibri"/>
              </a:rPr>
              <a:t>PA </a:t>
            </a:r>
            <a:r>
              <a:rPr sz="3200" spc="-5" dirty="0">
                <a:latin typeface="Calibri"/>
                <a:cs typeface="Calibri"/>
              </a:rPr>
              <a:t>view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skull </a:t>
            </a:r>
            <a:r>
              <a:rPr sz="3200" spc="-20" dirty="0">
                <a:latin typeface="Calibri"/>
                <a:cs typeface="Calibri"/>
              </a:rPr>
              <a:t>(for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condyle)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Right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left </a:t>
            </a:r>
            <a:r>
              <a:rPr sz="3200" spc="-5" dirty="0">
                <a:latin typeface="Calibri"/>
                <a:cs typeface="Calibri"/>
              </a:rPr>
              <a:t>oblique </a:t>
            </a:r>
            <a:r>
              <a:rPr sz="3200" spc="-10" dirty="0">
                <a:latin typeface="Calibri"/>
                <a:cs typeface="Calibri"/>
              </a:rPr>
              <a:t>views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mandible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3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5145405" cy="474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Fracture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reduction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-5" dirty="0">
                <a:latin typeface="Calibri"/>
                <a:cs typeface="Calibri"/>
              </a:rPr>
              <a:t>Closed methods </a:t>
            </a:r>
            <a:r>
              <a:rPr sz="2400" spc="-10" dirty="0">
                <a:latin typeface="Calibri"/>
                <a:cs typeface="Calibri"/>
              </a:rPr>
              <a:t>(Inter-maxillary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fixation):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Inter-dental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wiring</a:t>
            </a:r>
            <a:endParaRPr sz="2400">
              <a:latin typeface="Calibri"/>
              <a:cs typeface="Calibri"/>
            </a:endParaRPr>
          </a:p>
          <a:p>
            <a:pPr marL="12700" marR="1356995">
              <a:lnSpc>
                <a:spcPct val="17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Arch </a:t>
            </a:r>
            <a:r>
              <a:rPr sz="2400" spc="-15" dirty="0">
                <a:latin typeface="Calibri"/>
                <a:cs typeface="Calibri"/>
              </a:rPr>
              <a:t>bars </a:t>
            </a:r>
            <a:r>
              <a:rPr sz="2400" dirty="0">
                <a:latin typeface="Calibri"/>
                <a:cs typeface="Calibri"/>
              </a:rPr>
              <a:t>and rubber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bands  Open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methods: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Inter-osseous </a:t>
            </a:r>
            <a:r>
              <a:rPr sz="2400" dirty="0">
                <a:latin typeface="Calibri"/>
                <a:cs typeface="Calibri"/>
              </a:rPr>
              <a:t>wiring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Lag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screws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Compression plates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15" dirty="0">
                <a:latin typeface="Calibri"/>
                <a:cs typeface="Calibri"/>
              </a:rPr>
              <a:t> screws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2080" y="149097"/>
            <a:ext cx="4806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Soft tissue</a:t>
            </a:r>
            <a:r>
              <a:rPr sz="5400" b="1" spc="-7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injury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5140325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Facial </a:t>
            </a:r>
            <a:r>
              <a:rPr sz="3200" spc="-10" dirty="0">
                <a:latin typeface="Calibri"/>
                <a:cs typeface="Calibri"/>
              </a:rPr>
              <a:t>lacerations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Avulsions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Bruises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Burns and </a:t>
            </a:r>
            <a:r>
              <a:rPr sz="3200" spc="-10" dirty="0">
                <a:latin typeface="Calibri"/>
                <a:cs typeface="Calibri"/>
              </a:rPr>
              <a:t>cold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injuries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Parotid </a:t>
            </a:r>
            <a:r>
              <a:rPr sz="3200" dirty="0">
                <a:latin typeface="Calibri"/>
                <a:cs typeface="Calibri"/>
              </a:rPr>
              <a:t>gland and </a:t>
            </a:r>
            <a:r>
              <a:rPr sz="3200" spc="-5" dirty="0">
                <a:latin typeface="Calibri"/>
                <a:cs typeface="Calibri"/>
              </a:rPr>
              <a:t>duct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Facial </a:t>
            </a:r>
            <a:r>
              <a:rPr sz="3200" spc="-5" dirty="0">
                <a:latin typeface="Calibri"/>
                <a:cs typeface="Calibri"/>
              </a:rPr>
              <a:t>nerve injury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8057515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Immobilization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mandible </a:t>
            </a:r>
            <a:r>
              <a:rPr sz="3200" spc="-15" dirty="0">
                <a:latin typeface="Calibri"/>
                <a:cs typeface="Calibri"/>
              </a:rPr>
              <a:t>beyond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10" dirty="0">
                <a:latin typeface="Calibri"/>
                <a:cs typeface="Calibri"/>
              </a:rPr>
              <a:t>weeks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10" dirty="0">
                <a:latin typeface="Calibri"/>
                <a:cs typeface="Calibri"/>
              </a:rPr>
              <a:t>condylar </a:t>
            </a:r>
            <a:r>
              <a:rPr sz="3200" spc="-15" dirty="0">
                <a:latin typeface="Calibri"/>
                <a:cs typeface="Calibri"/>
              </a:rPr>
              <a:t>fractures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cause ankylosis of  </a:t>
            </a:r>
            <a:r>
              <a:rPr sz="3200" spc="-10" dirty="0">
                <a:latin typeface="Calibri"/>
                <a:cs typeface="Calibri"/>
              </a:rPr>
              <a:t>temporomandibular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joints</a:t>
            </a:r>
            <a:endParaRPr sz="3200">
              <a:latin typeface="Calibri"/>
              <a:cs typeface="Calibri"/>
            </a:endParaRPr>
          </a:p>
          <a:p>
            <a:pPr marL="355600" marR="6718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Therefore </a:t>
            </a:r>
            <a:r>
              <a:rPr sz="3200" spc="-5" dirty="0">
                <a:latin typeface="Calibri"/>
                <a:cs typeface="Calibri"/>
              </a:rPr>
              <a:t>inermaxillary </a:t>
            </a:r>
            <a:r>
              <a:rPr sz="3200" spc="-10" dirty="0">
                <a:latin typeface="Calibri"/>
                <a:cs typeface="Calibri"/>
              </a:rPr>
              <a:t>wires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removed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jaw </a:t>
            </a:r>
            <a:r>
              <a:rPr sz="3200" spc="-20" dirty="0">
                <a:latin typeface="Calibri"/>
                <a:cs typeface="Calibri"/>
              </a:rPr>
              <a:t>exercises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started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C4F06-6CF9-422E-BD1B-BA10C89627BD}"/>
              </a:ext>
            </a:extLst>
          </p:cNvPr>
          <p:cNvSpPr txBox="1"/>
          <p:nvPr/>
        </p:nvSpPr>
        <p:spPr>
          <a:xfrm>
            <a:off x="2209800" y="2590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692" y="228981"/>
            <a:ext cx="47631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Fractures </a:t>
            </a:r>
            <a:r>
              <a:rPr b="1" dirty="0">
                <a:latin typeface="Calibri"/>
                <a:cs typeface="Calibri"/>
              </a:rPr>
              <a:t>of the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face</a:t>
            </a:r>
          </a:p>
        </p:txBody>
      </p:sp>
      <p:sp>
        <p:nvSpPr>
          <p:cNvPr id="3" name="object 3"/>
          <p:cNvSpPr/>
          <p:nvPr/>
        </p:nvSpPr>
        <p:spPr>
          <a:xfrm>
            <a:off x="32518" y="1027970"/>
            <a:ext cx="9111481" cy="5830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55E6C4E-88CF-49BC-B30A-586BFEF4207B}"/>
              </a:ext>
            </a:extLst>
          </p:cNvPr>
          <p:cNvSpPr/>
          <p:nvPr/>
        </p:nvSpPr>
        <p:spPr>
          <a:xfrm>
            <a:off x="2171700" y="633222"/>
            <a:ext cx="4800600" cy="5591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5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37" y="496950"/>
            <a:ext cx="8493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5" dirty="0">
                <a:latin typeface="Calibri"/>
                <a:cs typeface="Calibri"/>
              </a:rPr>
              <a:t>A. </a:t>
            </a:r>
            <a:r>
              <a:rPr sz="4000" b="1" spc="-15" dirty="0">
                <a:latin typeface="Calibri"/>
                <a:cs typeface="Calibri"/>
              </a:rPr>
              <a:t>FRACTURES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10" dirty="0">
                <a:latin typeface="Calibri"/>
                <a:cs typeface="Calibri"/>
              </a:rPr>
              <a:t>UPPER THIRD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75" dirty="0">
                <a:latin typeface="Calibri"/>
                <a:cs typeface="Calibri"/>
              </a:rPr>
              <a:t>FACE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49386"/>
            <a:ext cx="4065270" cy="3586479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4400" b="1" spc="-20" dirty="0">
                <a:latin typeface="Calibri"/>
                <a:cs typeface="Calibri"/>
              </a:rPr>
              <a:t>a)Frontal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Sinus</a:t>
            </a:r>
            <a:endParaRPr sz="4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Anterior wall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fractures</a:t>
            </a:r>
            <a:endParaRPr sz="3200">
              <a:latin typeface="Calibri"/>
              <a:cs typeface="Calibri"/>
            </a:endParaRPr>
          </a:p>
          <a:p>
            <a:pPr marL="355600" marR="144526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Posterior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wall  </a:t>
            </a:r>
            <a:r>
              <a:rPr sz="3200" spc="-15" dirty="0">
                <a:latin typeface="Calibri"/>
                <a:cs typeface="Calibri"/>
              </a:rPr>
              <a:t>fractures.</a:t>
            </a:r>
            <a:endParaRPr sz="3200">
              <a:latin typeface="Calibri"/>
              <a:cs typeface="Calibri"/>
            </a:endParaRPr>
          </a:p>
          <a:p>
            <a:pPr marL="355600" marR="32766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Injury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nasofrontal  </a:t>
            </a:r>
            <a:r>
              <a:rPr sz="3200" spc="-5" dirty="0">
                <a:latin typeface="Calibri"/>
                <a:cs typeface="Calibri"/>
              </a:rPr>
              <a:t>duct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524000"/>
            <a:ext cx="457199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7639"/>
            <a:ext cx="7651750" cy="56838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0" dirty="0">
                <a:latin typeface="Calibri"/>
                <a:cs typeface="Calibri"/>
              </a:rPr>
              <a:t>b)Supraorbital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Ridge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periorbital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ecchymosis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flattening </a:t>
            </a:r>
            <a:r>
              <a:rPr sz="3200" dirty="0">
                <a:latin typeface="Calibri"/>
                <a:cs typeface="Calibri"/>
              </a:rPr>
              <a:t>of the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eyebrow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Proptosis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Downward </a:t>
            </a:r>
            <a:r>
              <a:rPr sz="3200" spc="-5" dirty="0">
                <a:latin typeface="Calibri"/>
                <a:cs typeface="Calibri"/>
              </a:rPr>
              <a:t>displacement 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eye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Fragment </a:t>
            </a:r>
            <a:r>
              <a:rPr sz="3200" spc="-5" dirty="0">
                <a:latin typeface="Calibri"/>
                <a:cs typeface="Calibri"/>
              </a:rPr>
              <a:t>of bone-pushed </a:t>
            </a:r>
            <a:r>
              <a:rPr sz="3200" spc="-20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orbit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get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impacted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30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55600" marR="9461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open </a:t>
            </a:r>
            <a:r>
              <a:rPr sz="3200" spc="-10" dirty="0">
                <a:latin typeface="Calibri"/>
                <a:cs typeface="Calibri"/>
              </a:rPr>
              <a:t>reduction-brow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25" dirty="0">
                <a:latin typeface="Calibri"/>
                <a:cs typeface="Calibri"/>
              </a:rPr>
              <a:t>transverse </a:t>
            </a:r>
            <a:r>
              <a:rPr sz="3200" spc="-5" dirty="0">
                <a:latin typeface="Calibri"/>
                <a:cs typeface="Calibri"/>
              </a:rPr>
              <a:t>skin line  incision 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forehead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1436</Words>
  <Application>Microsoft Office PowerPoint</Application>
  <PresentationFormat>On-screen Show (4:3)</PresentationFormat>
  <Paragraphs>238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Signs and symptoms</vt:lpstr>
      <vt:lpstr>GENERAL MANAGEMENT</vt:lpstr>
      <vt:lpstr>Soft tissue injury</vt:lpstr>
      <vt:lpstr>Fractures of the face</vt:lpstr>
      <vt:lpstr>PowerPoint Presentation</vt:lpstr>
      <vt:lpstr>A. FRACTURES OF UPPER THIRD OF FACE</vt:lpstr>
      <vt:lpstr>PowerPoint Presentation</vt:lpstr>
      <vt:lpstr>PowerPoint Presentation</vt:lpstr>
      <vt:lpstr>B. FRACTURES OF MIDDLE THIRD OF FACE</vt:lpstr>
      <vt:lpstr>Clinical Features</vt:lpstr>
      <vt:lpstr>PowerPoint Presentation</vt:lpstr>
      <vt:lpstr>PowerPoint Presentation</vt:lpstr>
      <vt:lpstr>Left Walsham Forceps</vt:lpstr>
      <vt:lpstr>PowerPoint Presentation</vt:lpstr>
      <vt:lpstr>b)Naso-orbital Fractures</vt:lpstr>
      <vt:lpstr>PowerPoint Presentation</vt:lpstr>
      <vt:lpstr>Treatment</vt:lpstr>
      <vt:lpstr>c)Fractures of Zygoma (Tripod Fracture)</vt:lpstr>
      <vt:lpstr>Clinical Features</vt:lpstr>
      <vt:lpstr>Diagnosis</vt:lpstr>
      <vt:lpstr>Treatment</vt:lpstr>
      <vt:lpstr>Fracture of zygomatic arch</vt:lpstr>
      <vt:lpstr>PowerPoint Presentation</vt:lpstr>
      <vt:lpstr>Clinical features</vt:lpstr>
      <vt:lpstr>Diagnosis</vt:lpstr>
      <vt:lpstr>Treatment</vt:lpstr>
      <vt:lpstr>Fractures of orbital floor</vt:lpstr>
      <vt:lpstr>PowerPoint Presentation</vt:lpstr>
      <vt:lpstr>Clinical features</vt:lpstr>
      <vt:lpstr>Diagnosis</vt:lpstr>
      <vt:lpstr>PowerPoint Presentation</vt:lpstr>
      <vt:lpstr>Treatment</vt:lpstr>
      <vt:lpstr>PowerPoint Presentation</vt:lpstr>
      <vt:lpstr>Fractures of maxilla</vt:lpstr>
      <vt:lpstr>Le Fort I (transverse)</vt:lpstr>
      <vt:lpstr>Le Fort II (pyramidal)</vt:lpstr>
      <vt:lpstr>Le Fort III (craniofacial dysjunction)</vt:lpstr>
      <vt:lpstr>Clinical features</vt:lpstr>
      <vt:lpstr>Diagnosis</vt:lpstr>
      <vt:lpstr>Treatment</vt:lpstr>
      <vt:lpstr>C. Fractures of Lower third</vt:lpstr>
      <vt:lpstr>Fractures of mandible</vt:lpstr>
      <vt:lpstr>Frequency of fracture</vt:lpstr>
      <vt:lpstr>PowerPoint Presentation</vt:lpstr>
      <vt:lpstr>Clinical features</vt:lpstr>
      <vt:lpstr>Diagnosis</vt:lpstr>
      <vt:lpstr>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rohith chendigi</dc:creator>
  <cp:lastModifiedBy>rohith chendigi</cp:lastModifiedBy>
  <cp:revision>2</cp:revision>
  <dcterms:created xsi:type="dcterms:W3CDTF">2020-01-05T15:40:27Z</dcterms:created>
  <dcterms:modified xsi:type="dcterms:W3CDTF">2020-01-05T15:59:01Z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