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E9EE-024D-4016-8F18-B02D42927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341D2-7A41-4DFA-8F31-37443D808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17356-F2FD-4853-8F20-37BA6D24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4DEEB-D717-4F29-A9D1-F6116613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D800-4C2D-4943-8562-EB2A39A9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B08D-CD0A-48EF-90EB-2136571B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5D7A9-6C27-4F9E-BEE0-854BAA40D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E0CB4-33F5-4474-BFDA-FB6C2EEA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BEAF-E03F-43D4-A00F-CBE84BC1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90A3-E8E7-4924-B922-6CB050DB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0F70F-4AFD-4D96-994E-6A68ACD7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FBE1C-DACD-4E5A-90AD-24C405D8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3AE36-7C7D-46A9-B099-3486BCB1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5481-C433-41D9-BDC2-6A81B693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37CEF-171B-4854-AD58-908A7E12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77B4-856C-4607-B08F-7A04807D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70981-91B7-4593-8602-F6D6D8E2F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A1431-5BFD-4282-8D42-C87BB5AC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97529-CD3B-44D6-9D78-A7DDE96A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C3E87-7917-4058-8AD2-7275632A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8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D609-74E8-4EC2-8A25-D9C25B41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89550-2466-43A7-87BC-8597F47DE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3CAF-8109-4072-92AA-3A93D0E6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4FF96-911A-45B9-8781-9EBB5DC6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65530-9E97-4F72-938B-3D187505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8FC7-02D6-4580-B868-4D4E4DDB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5686-7520-4839-A2C9-C9D8BEAF0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714B7-0B77-4B73-AE89-752306775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82E6-3EAE-4B8A-BCC6-3541E2BC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92F71-E971-41D2-A998-018D8C13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3083B-FF4C-4391-BD60-DF33C54C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4A92-D7DB-4404-91AD-E5CE2C40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664C4-C481-4BFE-847B-D89645445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D6238-9BEE-40A8-AF65-47C38714B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6481D-5126-4F27-BA89-B4B7E1A5D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A6731-3CBD-430A-B2AC-A9C3C538D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DC072-A650-4902-A5BF-50768644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85AC5-9725-4135-9AA7-7BC21E9B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48F18-8AE7-4439-83B9-BC022C7D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01E6-98E2-42EE-BBEE-32E67B1C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B7FE5-4BBD-49A1-8FDB-51DB599E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4601-55F4-4CB4-BC5C-B0506C69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58FF4-051F-40E7-B64E-4791FA40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878B0-CCE1-43EF-994A-DA5A5C43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5BA4B-A6B0-4F28-A26E-4F20542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CA9FB-B878-4A8D-8F42-E1F17615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CF5D-17A9-4DFE-8F45-22BCC4F7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CDEB9-41BB-4000-9718-DDD4D0B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87F3C-EB97-4977-B06E-D2F6F8ED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780C7-6716-4982-A893-72F72301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EB8F-E5AC-48C6-8D82-DD8CBC60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E7CF-4F0B-4E6E-8AAF-546ED907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0963-0ADA-474C-93C2-EE2CBD43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7C70A-17CA-4B2E-A35F-E05DAEC42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AF01D-A54F-45D6-8400-A58605A87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EE441-C139-4D57-84FA-D5F5A3DF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4139C-39F3-48A5-973F-32DD618B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270A3-FC44-4FA4-B817-8884A76C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04DF9-EA59-4EC6-A28C-4670B147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A2381-E7CA-4F61-9207-301C7DF2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E80E-D507-4532-9789-8E0AF13EB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DA67D-3AE9-427E-BDDA-0B58505C6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9ED8A-A325-49A0-9415-8728C3E36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B3643-D880-4E92-A1E9-A976323E441D}"/>
              </a:ext>
            </a:extLst>
          </p:cNvPr>
          <p:cNvSpPr txBox="1"/>
          <p:nvPr/>
        </p:nvSpPr>
        <p:spPr>
          <a:xfrm>
            <a:off x="2514600" y="270373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ATROPHIC RHINITIS</a:t>
            </a:r>
          </a:p>
        </p:txBody>
      </p:sp>
    </p:spTree>
    <p:extLst>
      <p:ext uri="{BB962C8B-B14F-4D97-AF65-F5344CB8AC3E}">
        <p14:creationId xmlns:p14="http://schemas.microsoft.com/office/powerpoint/2010/main" val="35969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5650" marR="5080" indent="-186118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SECONDARY</a:t>
            </a:r>
            <a:r>
              <a:rPr spc="-335" dirty="0"/>
              <a:t> </a:t>
            </a:r>
            <a:r>
              <a:rPr spc="-45" dirty="0"/>
              <a:t>ATROPHIC  </a:t>
            </a:r>
            <a:r>
              <a:rPr spc="-5" dirty="0"/>
              <a:t>RHINITIS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06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802630">
              <a:lnSpc>
                <a:spcPct val="120100"/>
              </a:lnSpc>
              <a:spcBef>
                <a:spcPts val="95"/>
              </a:spcBef>
            </a:pPr>
            <a:r>
              <a:rPr spc="-5" dirty="0"/>
              <a:t>Syphilis  Lupus  Le</a:t>
            </a:r>
            <a:r>
              <a:rPr dirty="0"/>
              <a:t>p</a:t>
            </a:r>
            <a:r>
              <a:rPr spc="-5" dirty="0"/>
              <a:t>ro</a:t>
            </a:r>
            <a:r>
              <a:rPr dirty="0"/>
              <a:t>s</a:t>
            </a:r>
            <a:r>
              <a:rPr spc="-5" dirty="0"/>
              <a:t>y</a:t>
            </a: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spc="-5" dirty="0"/>
              <a:t>Rhinoscleroma</a:t>
            </a: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pc="-5" dirty="0"/>
              <a:t>Long standing purulent</a:t>
            </a:r>
            <a:r>
              <a:rPr spc="15" dirty="0"/>
              <a:t> </a:t>
            </a:r>
            <a:r>
              <a:rPr spc="-5" dirty="0"/>
              <a:t>sinusitis</a:t>
            </a: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pc="-5" dirty="0"/>
              <a:t>Radiotherapy to</a:t>
            </a:r>
            <a:r>
              <a:rPr spc="10" dirty="0"/>
              <a:t> </a:t>
            </a:r>
            <a:r>
              <a:rPr spc="-5" dirty="0"/>
              <a:t>nose</a:t>
            </a: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pc="-5" dirty="0"/>
              <a:t>Excessive surgical removal of</a:t>
            </a:r>
            <a:r>
              <a:rPr spc="60" dirty="0"/>
              <a:t> </a:t>
            </a:r>
            <a:r>
              <a:rPr spc="-5" dirty="0"/>
              <a:t>turbinates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619125">
              <a:lnSpc>
                <a:spcPct val="100000"/>
              </a:lnSpc>
            </a:pPr>
            <a:r>
              <a:rPr sz="2600" spc="-20" dirty="0"/>
              <a:t>UNILATERAL </a:t>
            </a:r>
            <a:r>
              <a:rPr sz="2600" spc="-25" dirty="0"/>
              <a:t>ATROPHIC</a:t>
            </a:r>
            <a:r>
              <a:rPr sz="2600" spc="-265" dirty="0"/>
              <a:t> </a:t>
            </a:r>
            <a:r>
              <a:rPr sz="2600" dirty="0"/>
              <a:t>RHINITIS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1208405" algn="l"/>
                <a:tab pos="2483485" algn="l"/>
                <a:tab pos="2871470" algn="l"/>
                <a:tab pos="3695065" algn="l"/>
                <a:tab pos="4768215" algn="l"/>
              </a:tabLst>
            </a:pPr>
            <a:r>
              <a:rPr spc="-5" dirty="0"/>
              <a:t>Extreme	deviation	of	nasal	septum	accompanied</a:t>
            </a:r>
            <a:r>
              <a:rPr spc="-30" dirty="0"/>
              <a:t> </a:t>
            </a:r>
            <a:r>
              <a:rPr spc="-5" dirty="0"/>
              <a:t>by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62050" algn="l"/>
                <a:tab pos="2125345" algn="l"/>
                <a:tab pos="2590800" algn="l"/>
                <a:tab pos="3134360" algn="l"/>
                <a:tab pos="3958590" algn="l"/>
              </a:tabLst>
            </a:pPr>
            <a:r>
              <a:rPr spc="-5" dirty="0"/>
              <a:t>atrophic	rhinitis	on	the	wider	side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15624829-EC3A-4CD3-8E76-95B4307D3618}"/>
              </a:ext>
            </a:extLst>
          </p:cNvPr>
          <p:cNvSpPr txBox="1"/>
          <p:nvPr/>
        </p:nvSpPr>
        <p:spPr>
          <a:xfrm>
            <a:off x="1303606" y="24384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GRANULOMATOUS CONDITIONS OF NOSE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0"/>
            <a:ext cx="2929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CLASSIFICATION: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2130" y="558800"/>
            <a:ext cx="3046730" cy="34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250" spc="-5" dirty="0">
                <a:latin typeface="Arial"/>
                <a:cs typeface="Arial"/>
              </a:rPr>
              <a:t>(I)	</a:t>
            </a:r>
            <a:r>
              <a:rPr sz="2800" u="heavy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BACTERIAL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SzPct val="80357"/>
              <a:tabLst>
                <a:tab pos="621665" algn="l"/>
                <a:tab pos="622300" algn="l"/>
              </a:tabLst>
            </a:pPr>
            <a:r>
              <a:rPr lang="en-US" sz="2800" spc="-5" dirty="0" err="1">
                <a:latin typeface="Arial"/>
                <a:cs typeface="Arial"/>
              </a:rPr>
              <a:t>Rhinoscleroma</a:t>
            </a:r>
            <a:endParaRPr lang="en-US" sz="28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0"/>
              </a:spcBef>
              <a:buClr>
                <a:srgbClr val="6D9FAF"/>
              </a:buClr>
              <a:buSzPct val="80357"/>
              <a:tabLst>
                <a:tab pos="621665" algn="l"/>
                <a:tab pos="622300" algn="l"/>
              </a:tabLst>
            </a:pPr>
            <a:r>
              <a:rPr lang="en-US" sz="2800" spc="-5" dirty="0">
                <a:latin typeface="Arial"/>
                <a:cs typeface="Arial"/>
              </a:rPr>
              <a:t>Syphilis</a:t>
            </a:r>
            <a:endParaRPr lang="en-US" sz="28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SzPct val="80357"/>
              <a:tabLst>
                <a:tab pos="621665" algn="l"/>
                <a:tab pos="622300" algn="l"/>
              </a:tabLst>
            </a:pPr>
            <a:r>
              <a:rPr lang="en-US" sz="2800" spc="-5" dirty="0">
                <a:latin typeface="Arial"/>
                <a:cs typeface="Arial"/>
              </a:rPr>
              <a:t>Tuberculosis</a:t>
            </a:r>
            <a:endParaRPr lang="en-US" sz="28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SzPct val="80357"/>
              <a:tabLst>
                <a:tab pos="621665" algn="l"/>
                <a:tab pos="622300" algn="l"/>
              </a:tabLst>
            </a:pPr>
            <a:r>
              <a:rPr lang="en-US" sz="2800" spc="-5" dirty="0">
                <a:latin typeface="Arial"/>
                <a:cs typeface="Arial"/>
              </a:rPr>
              <a:t>Lupus</a:t>
            </a:r>
            <a:endParaRPr lang="en-US" sz="28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0"/>
              </a:spcBef>
              <a:buClr>
                <a:srgbClr val="6D9FAF"/>
              </a:buClr>
              <a:buSzPct val="80357"/>
              <a:tabLst>
                <a:tab pos="621665" algn="l"/>
                <a:tab pos="622300" algn="l"/>
              </a:tabLst>
            </a:pPr>
            <a:r>
              <a:rPr lang="en-US" sz="2800" spc="-5" dirty="0">
                <a:latin typeface="Arial"/>
                <a:cs typeface="Arial"/>
              </a:rPr>
              <a:t>Leprosy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683895" algn="l"/>
              </a:tabLst>
            </a:pPr>
            <a:r>
              <a:rPr sz="2800" dirty="0">
                <a:latin typeface="Arial"/>
                <a:cs typeface="Arial"/>
              </a:rPr>
              <a:t>(II)	</a:t>
            </a:r>
            <a:r>
              <a:rPr sz="2800" u="heavy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FUNGAL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730" y="3996690"/>
            <a:ext cx="4554855" cy="20943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924050">
              <a:lnSpc>
                <a:spcPct val="100699"/>
              </a:lnSpc>
              <a:spcBef>
                <a:spcPts val="75"/>
              </a:spcBef>
            </a:pPr>
            <a:r>
              <a:rPr sz="2800" spc="-5" dirty="0">
                <a:latin typeface="Arial"/>
                <a:cs typeface="Arial"/>
              </a:rPr>
              <a:t>Rhino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ri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os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  </a:t>
            </a:r>
            <a:r>
              <a:rPr sz="2800" spc="-5" dirty="0">
                <a:latin typeface="Arial"/>
                <a:cs typeface="Arial"/>
              </a:rPr>
              <a:t>Aspergillosis  Mucormycosis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79800"/>
              </a:lnSpc>
              <a:spcBef>
                <a:spcPts val="710"/>
              </a:spcBef>
            </a:pPr>
            <a:r>
              <a:rPr sz="2800" spc="-5" dirty="0">
                <a:latin typeface="Arial"/>
                <a:cs typeface="Arial"/>
              </a:rPr>
              <a:t>Candidiasis, Histoplasmosis,  Blastomycosis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5260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(III) </a:t>
            </a:r>
            <a:r>
              <a:rPr sz="3200" spc="-5" dirty="0">
                <a:latin typeface="Arial"/>
                <a:cs typeface="Arial"/>
              </a:rPr>
              <a:t>UNSPECIFIED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CAUSES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5B9C78-D8F5-46FE-AB08-4FFA3BC5F983}"/>
              </a:ext>
            </a:extLst>
          </p:cNvPr>
          <p:cNvSpPr txBox="1"/>
          <p:nvPr/>
        </p:nvSpPr>
        <p:spPr>
          <a:xfrm>
            <a:off x="1600200" y="1828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Wegener’s Granulomatosis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Sarcoidosis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 healing midline granuloma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31631"/>
            <a:ext cx="38646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RHINOSCLEROMA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953769" y="1540510"/>
            <a:ext cx="6491605" cy="260840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Chronic granulomatous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disease</a:t>
            </a:r>
            <a:endParaRPr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Caused by Gm –ve bacillus, </a:t>
            </a:r>
            <a:r>
              <a:rPr sz="3000" spc="-10" dirty="0">
                <a:latin typeface="Arial"/>
                <a:cs typeface="Arial"/>
              </a:rPr>
              <a:t>Klebsiella  </a:t>
            </a:r>
            <a:r>
              <a:rPr sz="3000" spc="-5" dirty="0">
                <a:latin typeface="Arial"/>
                <a:cs typeface="Arial"/>
              </a:rPr>
              <a:t>rhinoscleromatis or Frisch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bacillus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Seen more </a:t>
            </a:r>
            <a:r>
              <a:rPr sz="3000" spc="-10" dirty="0">
                <a:latin typeface="Arial"/>
                <a:cs typeface="Arial"/>
              </a:rPr>
              <a:t>often </a:t>
            </a:r>
            <a:r>
              <a:rPr sz="3000" spc="-5" dirty="0">
                <a:latin typeface="Arial"/>
                <a:cs typeface="Arial"/>
              </a:rPr>
              <a:t>in Northern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India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769" y="4298950"/>
            <a:ext cx="598932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PATHOLOGY: disease starts </a:t>
            </a:r>
            <a:r>
              <a:rPr sz="3000" spc="5" dirty="0">
                <a:latin typeface="Arial"/>
                <a:cs typeface="Arial"/>
              </a:rPr>
              <a:t>in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the  nose and </a:t>
            </a:r>
            <a:r>
              <a:rPr sz="3000" spc="-10" dirty="0">
                <a:latin typeface="Arial"/>
                <a:cs typeface="Arial"/>
              </a:rPr>
              <a:t>extends to </a:t>
            </a:r>
            <a:r>
              <a:rPr sz="3000" spc="-5" dirty="0">
                <a:latin typeface="Arial"/>
                <a:cs typeface="Arial"/>
              </a:rPr>
              <a:t>pharynx and  tracheobronchial</a:t>
            </a:r>
            <a:r>
              <a:rPr sz="3000" spc="-10" dirty="0">
                <a:latin typeface="Arial"/>
                <a:cs typeface="Arial"/>
              </a:rPr>
              <a:t> tree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619759"/>
            <a:ext cx="3129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CLINICAL</a:t>
            </a:r>
            <a:r>
              <a:rPr sz="2800" spc="-80" dirty="0"/>
              <a:t> </a:t>
            </a:r>
            <a:r>
              <a:rPr sz="2800" spc="-5" dirty="0"/>
              <a:t>FEATURES: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953769" y="1591309"/>
            <a:ext cx="6828790" cy="119519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69900" marR="5080" indent="-457200">
              <a:lnSpc>
                <a:spcPts val="2850"/>
              </a:lnSpc>
              <a:spcBef>
                <a:spcPts val="620"/>
              </a:spcBef>
              <a:buFont typeface="Arial" panose="020B0604020202020204" pitchFamily="34" charset="0"/>
              <a:buChar char="•"/>
            </a:pPr>
            <a:r>
              <a:rPr sz="2800" i="1" spc="-5" dirty="0">
                <a:latin typeface="Arial"/>
                <a:cs typeface="Arial"/>
              </a:rPr>
              <a:t>Atrophic stage: </a:t>
            </a:r>
            <a:r>
              <a:rPr sz="2800" spc="-5" dirty="0">
                <a:latin typeface="Arial"/>
                <a:cs typeface="Arial"/>
              </a:rPr>
              <a:t>charecterised by </a:t>
            </a:r>
            <a:r>
              <a:rPr sz="2600" dirty="0">
                <a:latin typeface="Arial"/>
                <a:cs typeface="Arial"/>
              </a:rPr>
              <a:t>foul  smelling </a:t>
            </a:r>
            <a:r>
              <a:rPr sz="2600" spc="-5" dirty="0">
                <a:latin typeface="Arial"/>
                <a:cs typeface="Arial"/>
              </a:rPr>
              <a:t>purulent </a:t>
            </a:r>
            <a:r>
              <a:rPr sz="2600" dirty="0">
                <a:latin typeface="Arial"/>
                <a:cs typeface="Arial"/>
              </a:rPr>
              <a:t>nasal discharge 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crusting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3769" y="2856229"/>
            <a:ext cx="7504431" cy="14909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69900" marR="5080" indent="-457200" algn="just">
              <a:lnSpc>
                <a:spcPct val="90000"/>
              </a:lnSpc>
              <a:spcBef>
                <a:spcPts val="409"/>
              </a:spcBef>
              <a:buFont typeface="Arial" panose="020B0604020202020204" pitchFamily="34" charset="0"/>
              <a:buChar char="•"/>
            </a:pPr>
            <a:r>
              <a:rPr sz="2600" i="1" spc="-5" dirty="0">
                <a:latin typeface="Arial"/>
                <a:cs typeface="Arial"/>
              </a:rPr>
              <a:t>Granulomatous</a:t>
            </a:r>
            <a:r>
              <a:rPr lang="en-US" sz="2600" i="1" spc="-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stage: </a:t>
            </a:r>
            <a:r>
              <a:rPr sz="2600" dirty="0">
                <a:latin typeface="Arial"/>
                <a:cs typeface="Arial"/>
              </a:rPr>
              <a:t>granulomatous nodules  </a:t>
            </a:r>
            <a:r>
              <a:rPr sz="2600" spc="-5" dirty="0">
                <a:latin typeface="Arial"/>
                <a:cs typeface="Arial"/>
              </a:rPr>
              <a:t>form in </a:t>
            </a:r>
            <a:r>
              <a:rPr sz="2600" dirty="0">
                <a:latin typeface="Arial"/>
                <a:cs typeface="Arial"/>
              </a:rPr>
              <a:t>nasal mucosa, subdermal </a:t>
            </a:r>
            <a:r>
              <a:rPr sz="2600" spc="-5" dirty="0">
                <a:latin typeface="Arial"/>
                <a:cs typeface="Arial"/>
              </a:rPr>
              <a:t>infiltration </a:t>
            </a:r>
            <a:r>
              <a:rPr sz="2600" dirty="0">
                <a:latin typeface="Arial"/>
                <a:cs typeface="Arial"/>
              </a:rPr>
              <a:t>of  </a:t>
            </a:r>
            <a:r>
              <a:rPr sz="2600" spc="-5" dirty="0">
                <a:latin typeface="Arial"/>
                <a:cs typeface="Arial"/>
              </a:rPr>
              <a:t>lower </a:t>
            </a:r>
            <a:r>
              <a:rPr sz="2600" dirty="0">
                <a:latin typeface="Arial"/>
                <a:cs typeface="Arial"/>
              </a:rPr>
              <a:t>part </a:t>
            </a:r>
            <a:r>
              <a:rPr sz="2600" spc="-5" dirty="0">
                <a:latin typeface="Arial"/>
                <a:cs typeface="Arial"/>
              </a:rPr>
              <a:t>external </a:t>
            </a:r>
            <a:r>
              <a:rPr sz="2600" dirty="0">
                <a:latin typeface="Arial"/>
                <a:cs typeface="Arial"/>
              </a:rPr>
              <a:t>nose and upper </a:t>
            </a:r>
            <a:r>
              <a:rPr sz="2600" spc="-5" dirty="0">
                <a:latin typeface="Arial"/>
                <a:cs typeface="Arial"/>
              </a:rPr>
              <a:t>lip giving </a:t>
            </a:r>
            <a:r>
              <a:rPr sz="2600" dirty="0">
                <a:latin typeface="Arial"/>
                <a:cs typeface="Arial"/>
              </a:rPr>
              <a:t>a  </a:t>
            </a:r>
            <a:r>
              <a:rPr sz="2600" b="1" dirty="0">
                <a:latin typeface="Arial"/>
                <a:cs typeface="Arial"/>
              </a:rPr>
              <a:t>‘woody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feel’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3769" y="4803140"/>
            <a:ext cx="6568440" cy="11341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69900" marR="5080" indent="-457200">
              <a:lnSpc>
                <a:spcPct val="89900"/>
              </a:lnSpc>
              <a:spcBef>
                <a:spcPts val="415"/>
              </a:spcBef>
              <a:buFont typeface="Arial" panose="020B0604020202020204" pitchFamily="34" charset="0"/>
              <a:buChar char="•"/>
            </a:pPr>
            <a:r>
              <a:rPr sz="2600" i="1" spc="-5" dirty="0">
                <a:latin typeface="Arial"/>
                <a:cs typeface="Arial"/>
              </a:rPr>
              <a:t>Cicatricial </a:t>
            </a:r>
            <a:r>
              <a:rPr sz="2600" i="1" dirty="0">
                <a:latin typeface="Arial"/>
                <a:cs typeface="Arial"/>
              </a:rPr>
              <a:t>stage: </a:t>
            </a:r>
            <a:r>
              <a:rPr sz="2600" dirty="0">
                <a:latin typeface="Arial"/>
                <a:cs typeface="Arial"/>
              </a:rPr>
              <a:t>stenosis of nares, </a:t>
            </a:r>
            <a:r>
              <a:rPr sz="2600" spc="-5" dirty="0">
                <a:latin typeface="Arial"/>
                <a:cs typeface="Arial"/>
              </a:rPr>
              <a:t>distortion  </a:t>
            </a:r>
            <a:r>
              <a:rPr sz="2600" dirty="0">
                <a:latin typeface="Arial"/>
                <a:cs typeface="Arial"/>
              </a:rPr>
              <a:t>of upper </a:t>
            </a:r>
            <a:r>
              <a:rPr sz="2600" spc="-5" dirty="0">
                <a:latin typeface="Arial"/>
                <a:cs typeface="Arial"/>
              </a:rPr>
              <a:t>lip, </a:t>
            </a:r>
            <a:r>
              <a:rPr sz="2600" dirty="0">
                <a:latin typeface="Arial"/>
                <a:cs typeface="Arial"/>
              </a:rPr>
              <a:t>adhesions </a:t>
            </a:r>
            <a:r>
              <a:rPr sz="2600" spc="-5" dirty="0">
                <a:latin typeface="Arial"/>
                <a:cs typeface="Arial"/>
              </a:rPr>
              <a:t>in the </a:t>
            </a:r>
            <a:r>
              <a:rPr sz="2600" dirty="0">
                <a:latin typeface="Arial"/>
                <a:cs typeface="Arial"/>
              </a:rPr>
              <a:t>nose and  </a:t>
            </a:r>
            <a:r>
              <a:rPr sz="2600" spc="-5" dirty="0">
                <a:latin typeface="Arial"/>
                <a:cs typeface="Arial"/>
              </a:rPr>
              <a:t>pharynx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04800"/>
            <a:ext cx="54737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DIAGNOSIS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438784">
              <a:lnSpc>
                <a:spcPct val="90000"/>
              </a:lnSpc>
              <a:spcBef>
                <a:spcPts val="434"/>
              </a:spcBef>
            </a:pPr>
            <a:r>
              <a:rPr sz="2800" spc="-10" dirty="0"/>
              <a:t>Biopsy: </a:t>
            </a:r>
            <a:r>
              <a:rPr sz="2800" spc="-5" dirty="0"/>
              <a:t>infiltration of </a:t>
            </a:r>
            <a:r>
              <a:rPr sz="2800" dirty="0"/>
              <a:t>submucosa </a:t>
            </a:r>
            <a:r>
              <a:rPr sz="2800" spc="-5" dirty="0"/>
              <a:t>with  </a:t>
            </a:r>
            <a:r>
              <a:rPr sz="2800" dirty="0"/>
              <a:t>plasma cells, </a:t>
            </a:r>
            <a:r>
              <a:rPr sz="2800" spc="-5" dirty="0"/>
              <a:t>lymphocytes, eosinophils,  Mikulicz </a:t>
            </a:r>
            <a:r>
              <a:rPr sz="2800" dirty="0"/>
              <a:t>cells, </a:t>
            </a:r>
            <a:r>
              <a:rPr sz="2800" spc="-5" dirty="0"/>
              <a:t>Russel bodies</a:t>
            </a:r>
            <a:endParaRPr sz="2800" dirty="0"/>
          </a:p>
          <a:p>
            <a:pPr marL="12700" marR="636905">
              <a:lnSpc>
                <a:spcPct val="90000"/>
              </a:lnSpc>
              <a:spcBef>
                <a:spcPts val="685"/>
              </a:spcBef>
            </a:pPr>
            <a:r>
              <a:rPr sz="2800" spc="-5" dirty="0"/>
              <a:t>Mikulicz </a:t>
            </a:r>
            <a:r>
              <a:rPr sz="2800" dirty="0"/>
              <a:t>cells: </a:t>
            </a:r>
            <a:r>
              <a:rPr sz="2800" spc="-5" dirty="0"/>
              <a:t>large foam </a:t>
            </a:r>
            <a:r>
              <a:rPr sz="2800" dirty="0"/>
              <a:t>cells </a:t>
            </a:r>
            <a:r>
              <a:rPr sz="2800" spc="-5" dirty="0"/>
              <a:t>with </a:t>
            </a:r>
            <a:r>
              <a:rPr sz="2800" dirty="0"/>
              <a:t>a  central </a:t>
            </a:r>
            <a:r>
              <a:rPr sz="2800" spc="-5" dirty="0"/>
              <a:t>nucleus and </a:t>
            </a:r>
            <a:r>
              <a:rPr sz="2800" dirty="0"/>
              <a:t>a </a:t>
            </a:r>
            <a:r>
              <a:rPr sz="2800" spc="-5" dirty="0"/>
              <a:t>vacuolated  cytoplasm containing causative</a:t>
            </a:r>
            <a:r>
              <a:rPr sz="2800" spc="30" dirty="0"/>
              <a:t> </a:t>
            </a:r>
            <a:r>
              <a:rPr sz="2800" spc="-5" dirty="0"/>
              <a:t>bacilli.</a:t>
            </a:r>
            <a:endParaRPr sz="2800" dirty="0"/>
          </a:p>
          <a:p>
            <a:pPr marL="12700" marR="5080">
              <a:lnSpc>
                <a:spcPts val="3020"/>
              </a:lnSpc>
              <a:spcBef>
                <a:spcPts val="745"/>
              </a:spcBef>
            </a:pPr>
            <a:r>
              <a:rPr sz="2800" spc="-5" dirty="0"/>
              <a:t>Russel bodies: homogenous eosinophilic  inclusion bodies found </a:t>
            </a:r>
            <a:r>
              <a:rPr sz="2800" dirty="0"/>
              <a:t>in </a:t>
            </a:r>
            <a:r>
              <a:rPr sz="2800" spc="-5" dirty="0"/>
              <a:t>the </a:t>
            </a:r>
            <a:r>
              <a:rPr sz="2800" dirty="0"/>
              <a:t>plasma</a:t>
            </a:r>
            <a:r>
              <a:rPr sz="2800" spc="-40" dirty="0"/>
              <a:t> </a:t>
            </a:r>
            <a:r>
              <a:rPr sz="2800" dirty="0"/>
              <a:t>cells.</a:t>
            </a:r>
          </a:p>
          <a:p>
            <a:pPr marL="12700" marR="164465">
              <a:lnSpc>
                <a:spcPts val="3020"/>
              </a:lnSpc>
              <a:spcBef>
                <a:spcPts val="700"/>
              </a:spcBef>
            </a:pPr>
            <a:r>
              <a:rPr sz="2800" spc="-5" dirty="0"/>
              <a:t>Causative organism </a:t>
            </a:r>
            <a:r>
              <a:rPr sz="2800" dirty="0"/>
              <a:t>can </a:t>
            </a:r>
            <a:r>
              <a:rPr sz="2800" spc="-5" dirty="0"/>
              <a:t>be cultured from  biopsy</a:t>
            </a:r>
            <a:r>
              <a:rPr sz="2800" spc="-10" dirty="0"/>
              <a:t> </a:t>
            </a:r>
            <a:r>
              <a:rPr sz="2800" spc="-5" dirty="0"/>
              <a:t>material.</a:t>
            </a:r>
            <a:endParaRPr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58800"/>
            <a:ext cx="2385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TREATMENT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14414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defTabSz="914400">
              <a:lnSpc>
                <a:spcPct val="100000"/>
              </a:lnSpc>
              <a:spcBef>
                <a:spcPts val="100"/>
              </a:spcBef>
            </a:pPr>
            <a:r>
              <a:rPr sz="3000" i="1" spc="-10" dirty="0">
                <a:latin typeface="Arial"/>
                <a:cs typeface="Arial"/>
              </a:rPr>
              <a:t>Medical: Streptomycin (1g/day) +  Tetracycline ( 2g/day) for 4-6 wks and  repeated, if necessary, after 1 month.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3769" y="3651250"/>
            <a:ext cx="61118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i="1" spc="-10" dirty="0">
                <a:latin typeface="Arial"/>
                <a:cs typeface="Arial"/>
              </a:rPr>
              <a:t>Surgical: </a:t>
            </a:r>
            <a:r>
              <a:rPr sz="3000" spc="-5" dirty="0">
                <a:latin typeface="Arial"/>
                <a:cs typeface="Arial"/>
              </a:rPr>
              <a:t>to establish the </a:t>
            </a:r>
            <a:r>
              <a:rPr sz="3000" spc="-10" dirty="0">
                <a:latin typeface="Arial"/>
                <a:cs typeface="Arial"/>
              </a:rPr>
              <a:t>airway </a:t>
            </a:r>
            <a:r>
              <a:rPr sz="3000" spc="-5" dirty="0">
                <a:latin typeface="Arial"/>
                <a:cs typeface="Arial"/>
              </a:rPr>
              <a:t>and  </a:t>
            </a:r>
            <a:r>
              <a:rPr sz="3000" spc="-10" dirty="0">
                <a:latin typeface="Arial"/>
                <a:cs typeface="Arial"/>
              </a:rPr>
              <a:t>correct </a:t>
            </a:r>
            <a:r>
              <a:rPr sz="3000" spc="-5" dirty="0">
                <a:latin typeface="Arial"/>
                <a:cs typeface="Arial"/>
              </a:rPr>
              <a:t>nasal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deformity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25400"/>
            <a:ext cx="64077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NASAL</a:t>
            </a:r>
            <a:r>
              <a:rPr sz="4000" spc="-20" dirty="0"/>
              <a:t> </a:t>
            </a:r>
            <a:r>
              <a:rPr sz="4000" spc="-10" dirty="0"/>
              <a:t>SYPHILIS</a:t>
            </a:r>
            <a:endParaRPr sz="4000"/>
          </a:p>
          <a:p>
            <a:pPr marL="12700" marR="5080">
              <a:lnSpc>
                <a:spcPct val="100000"/>
              </a:lnSpc>
            </a:pPr>
            <a:r>
              <a:rPr sz="4000" spc="-10" dirty="0"/>
              <a:t>It </a:t>
            </a:r>
            <a:r>
              <a:rPr sz="4000" spc="-5" dirty="0"/>
              <a:t>is </a:t>
            </a:r>
            <a:r>
              <a:rPr sz="4000" spc="-10" dirty="0"/>
              <a:t>of two types Acquired and  Congenital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9495" y="1801706"/>
            <a:ext cx="8282940" cy="46628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734060" indent="-721360">
              <a:lnSpc>
                <a:spcPct val="100000"/>
              </a:lnSpc>
              <a:spcBef>
                <a:spcPts val="509"/>
              </a:spcBef>
              <a:buAutoNum type="arabicParenBoth"/>
              <a:tabLst>
                <a:tab pos="734060" algn="l"/>
              </a:tabLst>
            </a:pPr>
            <a:r>
              <a:rPr sz="4000" spc="-10" dirty="0">
                <a:latin typeface="Franklin Gothic Book"/>
                <a:cs typeface="Franklin Gothic Book"/>
              </a:rPr>
              <a:t>ACQUIRED</a:t>
            </a:r>
            <a:endParaRPr sz="4000" dirty="0">
              <a:latin typeface="Franklin Gothic Book"/>
              <a:cs typeface="Franklin Gothic Book"/>
            </a:endParaRPr>
          </a:p>
          <a:p>
            <a:pPr marL="787400" marR="572135" lvl="1" indent="-515620">
              <a:lnSpc>
                <a:spcPts val="3229"/>
              </a:lnSpc>
              <a:spcBef>
                <a:spcPts val="730"/>
              </a:spcBef>
              <a:buClr>
                <a:srgbClr val="6D9FAF"/>
              </a:buClr>
              <a:buSzPct val="80000"/>
              <a:buAutoNum type="alphaLcParenR"/>
              <a:tabLst>
                <a:tab pos="787400" algn="l"/>
                <a:tab pos="788035" algn="l"/>
              </a:tabLst>
            </a:pPr>
            <a:r>
              <a:rPr sz="3000" i="1" spc="-5" dirty="0">
                <a:latin typeface="Arial"/>
                <a:cs typeface="Arial"/>
              </a:rPr>
              <a:t>Primary: </a:t>
            </a:r>
            <a:r>
              <a:rPr sz="3000" spc="-5" dirty="0">
                <a:latin typeface="Arial"/>
                <a:cs typeface="Arial"/>
              </a:rPr>
              <a:t>manifests as primary chancre of  vestibule of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nose</a:t>
            </a:r>
            <a:endParaRPr sz="3000" dirty="0">
              <a:latin typeface="Arial"/>
              <a:cs typeface="Arial"/>
            </a:endParaRPr>
          </a:p>
          <a:p>
            <a:pPr marL="787400" marR="191135" lvl="1" indent="-515620">
              <a:lnSpc>
                <a:spcPct val="89900"/>
              </a:lnSpc>
              <a:spcBef>
                <a:spcPts val="705"/>
              </a:spcBef>
              <a:buClr>
                <a:srgbClr val="6D9FAF"/>
              </a:buClr>
              <a:buSzPct val="80000"/>
              <a:buAutoNum type="alphaLcParenR"/>
              <a:tabLst>
                <a:tab pos="787400" algn="l"/>
                <a:tab pos="788035" algn="l"/>
              </a:tabLst>
            </a:pPr>
            <a:r>
              <a:rPr sz="3000" i="1" spc="-10" dirty="0">
                <a:latin typeface="Arial"/>
                <a:cs typeface="Arial"/>
              </a:rPr>
              <a:t>Secondary: </a:t>
            </a:r>
            <a:r>
              <a:rPr sz="3000" spc="-5" dirty="0">
                <a:latin typeface="Arial"/>
                <a:cs typeface="Arial"/>
              </a:rPr>
              <a:t>simple rhinitis </a:t>
            </a:r>
            <a:r>
              <a:rPr sz="3000" spc="-10" dirty="0">
                <a:latin typeface="Arial"/>
                <a:cs typeface="Arial"/>
              </a:rPr>
              <a:t>with </a:t>
            </a:r>
            <a:r>
              <a:rPr sz="3000" dirty="0">
                <a:latin typeface="Arial"/>
                <a:cs typeface="Arial"/>
              </a:rPr>
              <a:t>crusting </a:t>
            </a:r>
            <a:r>
              <a:rPr sz="3000" spc="-5" dirty="0">
                <a:latin typeface="Arial"/>
                <a:cs typeface="Arial"/>
              </a:rPr>
              <a:t>and  fissuring </a:t>
            </a:r>
            <a:r>
              <a:rPr sz="3000" spc="5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the nasal vestibule, mucous  patches in pharynx, </a:t>
            </a:r>
            <a:r>
              <a:rPr sz="3000" spc="-10" dirty="0">
                <a:latin typeface="Arial"/>
                <a:cs typeface="Arial"/>
              </a:rPr>
              <a:t>fever, </a:t>
            </a:r>
            <a:r>
              <a:rPr sz="3000" dirty="0">
                <a:latin typeface="Arial"/>
                <a:cs typeface="Arial"/>
              </a:rPr>
              <a:t>skin </a:t>
            </a:r>
            <a:r>
              <a:rPr sz="3000" spc="-5" dirty="0">
                <a:latin typeface="Arial"/>
                <a:cs typeface="Arial"/>
              </a:rPr>
              <a:t>rash and  generalised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lymphadenitis</a:t>
            </a:r>
            <a:endParaRPr sz="3000" dirty="0">
              <a:latin typeface="Arial"/>
              <a:cs typeface="Arial"/>
            </a:endParaRPr>
          </a:p>
          <a:p>
            <a:pPr marL="787400" marR="5080" lvl="1" indent="-515620">
              <a:lnSpc>
                <a:spcPct val="89900"/>
              </a:lnSpc>
              <a:spcBef>
                <a:spcPts val="755"/>
              </a:spcBef>
              <a:buClr>
                <a:srgbClr val="6D9FAF"/>
              </a:buClr>
              <a:buSzPct val="80000"/>
              <a:buAutoNum type="alphaLcParenR"/>
              <a:tabLst>
                <a:tab pos="787400" algn="l"/>
                <a:tab pos="788035" algn="l"/>
              </a:tabLst>
            </a:pPr>
            <a:r>
              <a:rPr sz="3000" i="1" spc="-5" dirty="0">
                <a:latin typeface="Arial"/>
                <a:cs typeface="Arial"/>
              </a:rPr>
              <a:t>Tertiary: </a:t>
            </a:r>
            <a:r>
              <a:rPr sz="3000" spc="-5" dirty="0">
                <a:latin typeface="Arial"/>
                <a:cs typeface="Arial"/>
              </a:rPr>
              <a:t>nose is commonly involved,  gumma on nasal septum, </a:t>
            </a:r>
            <a:r>
              <a:rPr sz="3000" spc="-10" dirty="0">
                <a:latin typeface="Arial"/>
                <a:cs typeface="Arial"/>
              </a:rPr>
              <a:t>offensive nasal  </a:t>
            </a:r>
            <a:r>
              <a:rPr sz="3000" spc="-5" dirty="0">
                <a:latin typeface="Arial"/>
                <a:cs typeface="Arial"/>
              </a:rPr>
              <a:t>discharge </a:t>
            </a:r>
            <a:r>
              <a:rPr sz="3000" spc="-10" dirty="0">
                <a:latin typeface="Arial"/>
                <a:cs typeface="Arial"/>
              </a:rPr>
              <a:t>with </a:t>
            </a:r>
            <a:r>
              <a:rPr sz="3000" spc="-5" dirty="0">
                <a:latin typeface="Arial"/>
                <a:cs typeface="Arial"/>
              </a:rPr>
              <a:t>crusts, </a:t>
            </a:r>
            <a:r>
              <a:rPr sz="3000" dirty="0">
                <a:latin typeface="Arial"/>
                <a:cs typeface="Arial"/>
              </a:rPr>
              <a:t>saddle </a:t>
            </a:r>
            <a:r>
              <a:rPr sz="3000" spc="-5" dirty="0">
                <a:latin typeface="Arial"/>
                <a:cs typeface="Arial"/>
              </a:rPr>
              <a:t>nose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deformity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1736089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6868" y="1624024"/>
            <a:ext cx="1483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O</a:t>
            </a:r>
            <a:r>
              <a:rPr sz="2800" spc="-20" dirty="0"/>
              <a:t>Z</a:t>
            </a:r>
            <a:r>
              <a:rPr sz="2800" spc="-5" dirty="0"/>
              <a:t>A</a:t>
            </a:r>
            <a:r>
              <a:rPr sz="2800" spc="-20" dirty="0"/>
              <a:t>E</a:t>
            </a:r>
            <a:r>
              <a:rPr sz="2800" spc="-5" dirty="0"/>
              <a:t>NA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85216" y="2248535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216" y="3614292"/>
            <a:ext cx="426720" cy="31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6868" y="2136774"/>
            <a:ext cx="661606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Chronic inflammation of nose,  </a:t>
            </a:r>
            <a:r>
              <a:rPr sz="2800" dirty="0">
                <a:latin typeface="Arial"/>
                <a:cs typeface="Arial"/>
              </a:rPr>
              <a:t>characterized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atrophy </a:t>
            </a:r>
            <a:r>
              <a:rPr sz="2800" spc="-5" dirty="0">
                <a:latin typeface="Arial"/>
                <a:cs typeface="Arial"/>
              </a:rPr>
              <a:t>of nasal mucosa  </a:t>
            </a:r>
            <a:r>
              <a:rPr sz="2800" dirty="0">
                <a:latin typeface="Arial"/>
                <a:cs typeface="Arial"/>
              </a:rPr>
              <a:t>and turbinate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bones.</a:t>
            </a:r>
            <a:endParaRPr sz="2800">
              <a:latin typeface="Arial"/>
              <a:cs typeface="Arial"/>
            </a:endParaRPr>
          </a:p>
          <a:p>
            <a:pPr marL="12700" marR="26034">
              <a:lnSpc>
                <a:spcPct val="100000"/>
              </a:lnSpc>
              <a:spcBef>
                <a:spcPts val="675"/>
              </a:spcBef>
              <a:tabLst>
                <a:tab pos="1515745" algn="l"/>
                <a:tab pos="2345690" algn="l"/>
                <a:tab pos="3060700" algn="l"/>
                <a:tab pos="5178425" algn="l"/>
                <a:tab pos="6008370" algn="l"/>
              </a:tabLst>
            </a:pP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omy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,f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ul  smelling	</a:t>
            </a:r>
            <a:r>
              <a:rPr sz="2800" dirty="0">
                <a:latin typeface="Arial"/>
                <a:cs typeface="Arial"/>
              </a:rPr>
              <a:t>crusts.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216" y="5064836"/>
            <a:ext cx="426720" cy="3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6868" y="4953076"/>
            <a:ext cx="1172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2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7476" y="4880736"/>
            <a:ext cx="724535" cy="342265"/>
          </a:xfrm>
          <a:custGeom>
            <a:avLst/>
            <a:gdLst/>
            <a:ahLst/>
            <a:cxnLst/>
            <a:rect l="l" t="t" r="r" b="b"/>
            <a:pathLst>
              <a:path w="724535" h="342264">
                <a:moveTo>
                  <a:pt x="724407" y="0"/>
                </a:moveTo>
                <a:lnTo>
                  <a:pt x="0" y="342011"/>
                </a:lnTo>
              </a:path>
            </a:pathLst>
          </a:custGeom>
          <a:ln w="19812">
            <a:solidFill>
              <a:srgbClr val="4F7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78835" y="4757059"/>
            <a:ext cx="1478691" cy="307777"/>
          </a:xfrm>
          <a:prstGeom prst="rect">
            <a:avLst/>
          </a:prstGeom>
          <a:solidFill>
            <a:srgbClr val="6D9FAF"/>
          </a:solidFill>
          <a:ln w="19811">
            <a:solidFill>
              <a:srgbClr val="4F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ts val="2400"/>
              </a:lnSpc>
            </a:pPr>
            <a:r>
              <a:rPr sz="2400" spc="-5" dirty="0">
                <a:latin typeface="Arial"/>
                <a:cs typeface="Arial"/>
              </a:rPr>
              <a:t>Primary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5570" y="5220589"/>
            <a:ext cx="723265" cy="385445"/>
          </a:xfrm>
          <a:custGeom>
            <a:avLst/>
            <a:gdLst/>
            <a:ahLst/>
            <a:cxnLst/>
            <a:rect l="l" t="t" r="r" b="b"/>
            <a:pathLst>
              <a:path w="723264" h="385445">
                <a:moveTo>
                  <a:pt x="722757" y="384898"/>
                </a:moveTo>
                <a:lnTo>
                  <a:pt x="0" y="0"/>
                </a:lnTo>
              </a:path>
            </a:pathLst>
          </a:custGeom>
          <a:ln w="19812">
            <a:solidFill>
              <a:srgbClr val="4F7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96361" y="5410961"/>
            <a:ext cx="1905000" cy="381000"/>
          </a:xfrm>
          <a:prstGeom prst="rect">
            <a:avLst/>
          </a:prstGeom>
          <a:solidFill>
            <a:srgbClr val="6D9FAF"/>
          </a:solidFill>
          <a:ln w="19811">
            <a:solidFill>
              <a:srgbClr val="4F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4154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Secondary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28320"/>
            <a:ext cx="3526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(2)</a:t>
            </a:r>
            <a:r>
              <a:rPr sz="4000" spc="-55" dirty="0"/>
              <a:t> </a:t>
            </a:r>
            <a:r>
              <a:rPr sz="4000" spc="-10" dirty="0"/>
              <a:t>CONGENITAL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0230" y="164972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40" dirty="0">
                <a:solidFill>
                  <a:srgbClr val="6D9FAF"/>
                </a:solidFill>
                <a:latin typeface="Symbol"/>
                <a:cs typeface="Symbol"/>
              </a:rPr>
              <a:t>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230" y="357124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40" dirty="0">
                <a:solidFill>
                  <a:srgbClr val="6D9FAF"/>
                </a:solidFill>
                <a:latin typeface="Symbol"/>
                <a:cs typeface="Symbol"/>
              </a:rPr>
              <a:t>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769" y="1634490"/>
            <a:ext cx="6748145" cy="377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99900"/>
              </a:lnSpc>
              <a:spcBef>
                <a:spcPts val="100"/>
              </a:spcBef>
            </a:pPr>
            <a:r>
              <a:rPr sz="3000" i="1" spc="-5" dirty="0">
                <a:latin typeface="Arial"/>
                <a:cs typeface="Arial"/>
              </a:rPr>
              <a:t>Early </a:t>
            </a:r>
            <a:r>
              <a:rPr sz="3000" i="1" spc="-10" dirty="0">
                <a:latin typeface="Arial"/>
                <a:cs typeface="Arial"/>
              </a:rPr>
              <a:t>form: </a:t>
            </a:r>
            <a:r>
              <a:rPr sz="3000" spc="-5" dirty="0">
                <a:latin typeface="Arial"/>
                <a:cs typeface="Arial"/>
              </a:rPr>
              <a:t>seen in first </a:t>
            </a:r>
            <a:r>
              <a:rPr sz="3000" dirty="0">
                <a:latin typeface="Arial"/>
                <a:cs typeface="Arial"/>
              </a:rPr>
              <a:t>3 </a:t>
            </a:r>
            <a:r>
              <a:rPr sz="3000" spc="-5" dirty="0">
                <a:latin typeface="Arial"/>
                <a:cs typeface="Arial"/>
              </a:rPr>
              <a:t>months of life,  </a:t>
            </a:r>
            <a:r>
              <a:rPr sz="3000" dirty="0">
                <a:latin typeface="Arial"/>
                <a:cs typeface="Arial"/>
              </a:rPr>
              <a:t>manifests </a:t>
            </a:r>
            <a:r>
              <a:rPr sz="3000" spc="-5" dirty="0">
                <a:latin typeface="Arial"/>
                <a:cs typeface="Arial"/>
              </a:rPr>
              <a:t>as “snuffles”, fissuring and  excoriation of nasal vestibule and </a:t>
            </a:r>
            <a:r>
              <a:rPr sz="3000" spc="-10" dirty="0">
                <a:latin typeface="Arial"/>
                <a:cs typeface="Arial"/>
              </a:rPr>
              <a:t>upper  </a:t>
            </a:r>
            <a:r>
              <a:rPr sz="3000" spc="-5" dirty="0">
                <a:latin typeface="Arial"/>
                <a:cs typeface="Arial"/>
              </a:rPr>
              <a:t>lip.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40"/>
              </a:spcBef>
            </a:pPr>
            <a:r>
              <a:rPr sz="3000" i="1" spc="-5" dirty="0">
                <a:latin typeface="Arial"/>
                <a:cs typeface="Arial"/>
              </a:rPr>
              <a:t>Late </a:t>
            </a:r>
            <a:r>
              <a:rPr sz="3000" i="1" spc="-10" dirty="0">
                <a:latin typeface="Arial"/>
                <a:cs typeface="Arial"/>
              </a:rPr>
              <a:t>form: </a:t>
            </a:r>
            <a:r>
              <a:rPr sz="3000" spc="-5" dirty="0">
                <a:latin typeface="Arial"/>
                <a:cs typeface="Arial"/>
              </a:rPr>
              <a:t>manifests around puberty,  gummatous lesions destroy the nasal  </a:t>
            </a:r>
            <a:r>
              <a:rPr sz="3000" spc="-10" dirty="0">
                <a:latin typeface="Arial"/>
                <a:cs typeface="Arial"/>
              </a:rPr>
              <a:t>structures, </a:t>
            </a:r>
            <a:r>
              <a:rPr sz="3000" spc="-5" dirty="0">
                <a:latin typeface="Arial"/>
                <a:cs typeface="Arial"/>
              </a:rPr>
              <a:t>other </a:t>
            </a:r>
            <a:r>
              <a:rPr sz="3000" dirty="0">
                <a:latin typeface="Arial"/>
                <a:cs typeface="Arial"/>
              </a:rPr>
              <a:t>stigmata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dirty="0">
                <a:latin typeface="Arial"/>
                <a:cs typeface="Arial"/>
              </a:rPr>
              <a:t>syphilis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are  present.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DIAGNOSIS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4206" y="1143000"/>
            <a:ext cx="6468110" cy="13538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sz="2800" spc="-5" dirty="0">
                <a:latin typeface="Arial"/>
                <a:cs typeface="Arial"/>
              </a:rPr>
              <a:t>Serological tests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(VDRL)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ts val="3020"/>
              </a:lnSpc>
              <a:spcBef>
                <a:spcPts val="745"/>
              </a:spcBef>
              <a:buFont typeface="Arial" panose="020B0604020202020204" pitchFamily="34" charset="0"/>
              <a:buChar char="•"/>
            </a:pPr>
            <a:r>
              <a:rPr sz="2800" spc="-5" dirty="0">
                <a:latin typeface="Arial"/>
                <a:cs typeface="Arial"/>
              </a:rPr>
              <a:t>Biopsy of </a:t>
            </a:r>
            <a:r>
              <a:rPr sz="2800" dirty="0">
                <a:latin typeface="Arial"/>
                <a:cs typeface="Arial"/>
              </a:rPr>
              <a:t>the tissue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special </a:t>
            </a:r>
            <a:r>
              <a:rPr sz="2800" spc="-5" dirty="0">
                <a:latin typeface="Arial"/>
                <a:cs typeface="Arial"/>
              </a:rPr>
              <a:t>stains </a:t>
            </a:r>
            <a:r>
              <a:rPr sz="2800" dirty="0">
                <a:latin typeface="Arial"/>
                <a:cs typeface="Arial"/>
              </a:rPr>
              <a:t>to  </a:t>
            </a:r>
            <a:r>
              <a:rPr sz="2800" spc="-5" dirty="0">
                <a:latin typeface="Arial"/>
                <a:cs typeface="Arial"/>
              </a:rPr>
              <a:t>demonstrate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Trep.pallidum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056" y="2573875"/>
            <a:ext cx="7004684" cy="35013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96240" marR="132715" indent="-383540">
              <a:lnSpc>
                <a:spcPct val="90000"/>
              </a:lnSpc>
              <a:spcBef>
                <a:spcPts val="495"/>
              </a:spcBef>
            </a:pPr>
            <a:r>
              <a:rPr sz="3000" spc="5" dirty="0">
                <a:latin typeface="Arial"/>
                <a:cs typeface="Arial"/>
              </a:rPr>
              <a:t>TREATMENT</a:t>
            </a:r>
            <a:r>
              <a:rPr sz="3300" spc="5" dirty="0">
                <a:latin typeface="Arial"/>
                <a:cs typeface="Arial"/>
              </a:rPr>
              <a:t>: </a:t>
            </a:r>
            <a:r>
              <a:rPr sz="3000" spc="-5" dirty="0">
                <a:latin typeface="Arial"/>
                <a:cs typeface="Arial"/>
              </a:rPr>
              <a:t>Benzathine penicillin 2.4  million units i.m every </a:t>
            </a:r>
            <a:r>
              <a:rPr sz="3000" spc="-15" dirty="0">
                <a:latin typeface="Arial"/>
                <a:cs typeface="Arial"/>
              </a:rPr>
              <a:t>wk </a:t>
            </a:r>
            <a:r>
              <a:rPr sz="3000" spc="-5" dirty="0">
                <a:latin typeface="Arial"/>
                <a:cs typeface="Arial"/>
              </a:rPr>
              <a:t>for </a:t>
            </a:r>
            <a:r>
              <a:rPr sz="3000" dirty="0">
                <a:latin typeface="Arial"/>
                <a:cs typeface="Arial"/>
              </a:rPr>
              <a:t>3 </a:t>
            </a:r>
            <a:r>
              <a:rPr sz="3000" spc="-10" dirty="0">
                <a:latin typeface="Arial"/>
                <a:cs typeface="Arial"/>
              </a:rPr>
              <a:t>wks,  </a:t>
            </a:r>
            <a:r>
              <a:rPr sz="3000" spc="-5" dirty="0">
                <a:latin typeface="Arial"/>
                <a:cs typeface="Arial"/>
              </a:rPr>
              <a:t>nasal crusts removed by irrigation </a:t>
            </a:r>
            <a:r>
              <a:rPr sz="3000" spc="-10" dirty="0">
                <a:latin typeface="Arial"/>
                <a:cs typeface="Arial"/>
              </a:rPr>
              <a:t>with  </a:t>
            </a:r>
            <a:r>
              <a:rPr sz="3000" spc="-5" dirty="0">
                <a:latin typeface="Arial"/>
                <a:cs typeface="Arial"/>
              </a:rPr>
              <a:t>alkaline solution,removal of bony and  </a:t>
            </a:r>
            <a:r>
              <a:rPr sz="3000" spc="-10" dirty="0">
                <a:latin typeface="Arial"/>
                <a:cs typeface="Arial"/>
              </a:rPr>
              <a:t>cartilaginous </a:t>
            </a:r>
            <a:r>
              <a:rPr sz="3000" spc="-5" dirty="0">
                <a:latin typeface="Arial"/>
                <a:cs typeface="Arial"/>
              </a:rPr>
              <a:t>sequestra.</a:t>
            </a:r>
            <a:endParaRPr sz="3000" dirty="0">
              <a:latin typeface="Arial"/>
              <a:cs typeface="Arial"/>
            </a:endParaRPr>
          </a:p>
          <a:p>
            <a:pPr marL="396240" marR="5080" indent="-383540">
              <a:lnSpc>
                <a:spcPts val="3240"/>
              </a:lnSpc>
              <a:spcBef>
                <a:spcPts val="790"/>
              </a:spcBef>
            </a:pPr>
            <a:r>
              <a:rPr sz="3000" spc="-5" dirty="0">
                <a:latin typeface="Arial"/>
                <a:cs typeface="Arial"/>
              </a:rPr>
              <a:t>COMPLICATIONS: vestibular stenosis,  saddle nose deformity, atrophic </a:t>
            </a:r>
            <a:r>
              <a:rPr sz="3000" spc="-10" dirty="0">
                <a:latin typeface="Arial"/>
                <a:cs typeface="Arial"/>
              </a:rPr>
              <a:t>rhinitis,  perforation </a:t>
            </a:r>
            <a:r>
              <a:rPr sz="3000" spc="-5" dirty="0">
                <a:latin typeface="Arial"/>
                <a:cs typeface="Arial"/>
              </a:rPr>
              <a:t>of nasal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septum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39700"/>
            <a:ext cx="3347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TUBERCULOSIS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490219" y="1007110"/>
            <a:ext cx="8348981" cy="5545108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sz="3000" spc="-10" dirty="0">
                <a:latin typeface="Arial"/>
                <a:cs typeface="Arial"/>
              </a:rPr>
              <a:t>Secondary </a:t>
            </a:r>
            <a:r>
              <a:rPr sz="3000" spc="-5" dirty="0">
                <a:latin typeface="Arial"/>
                <a:cs typeface="Arial"/>
              </a:rPr>
              <a:t>to pulmonary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TB</a:t>
            </a:r>
            <a:endParaRPr sz="3000" dirty="0">
              <a:latin typeface="Arial"/>
              <a:cs typeface="Arial"/>
            </a:endParaRPr>
          </a:p>
          <a:p>
            <a:pPr marL="469900" marR="3175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10" dirty="0">
                <a:latin typeface="Arial"/>
                <a:cs typeface="Arial"/>
              </a:rPr>
              <a:t>Sites </a:t>
            </a:r>
            <a:r>
              <a:rPr sz="3000" spc="-5" dirty="0">
                <a:latin typeface="Arial"/>
                <a:cs typeface="Arial"/>
              </a:rPr>
              <a:t>commonly involved: anterior part  of nasal </a:t>
            </a:r>
            <a:r>
              <a:rPr sz="3000" dirty="0">
                <a:latin typeface="Arial"/>
                <a:cs typeface="Arial"/>
              </a:rPr>
              <a:t>septum </a:t>
            </a:r>
            <a:r>
              <a:rPr sz="3000" spc="-5" dirty="0">
                <a:latin typeface="Arial"/>
                <a:cs typeface="Arial"/>
              </a:rPr>
              <a:t>and anterior end of  </a:t>
            </a:r>
            <a:r>
              <a:rPr sz="3000" spc="-10" dirty="0">
                <a:latin typeface="Arial"/>
                <a:cs typeface="Arial"/>
              </a:rPr>
              <a:t>inferior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turbinate</a:t>
            </a:r>
            <a:endParaRPr sz="3000" dirty="0">
              <a:latin typeface="Arial"/>
              <a:cs typeface="Arial"/>
            </a:endParaRPr>
          </a:p>
          <a:p>
            <a:pPr marL="469900" marR="175895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Nodular infiltration is </a:t>
            </a:r>
            <a:r>
              <a:rPr sz="3000" spc="-10" dirty="0">
                <a:latin typeface="Arial"/>
                <a:cs typeface="Arial"/>
              </a:rPr>
              <a:t>followed </a:t>
            </a:r>
            <a:r>
              <a:rPr sz="3000" spc="-5" dirty="0">
                <a:latin typeface="Arial"/>
                <a:cs typeface="Arial"/>
              </a:rPr>
              <a:t>by  ulceration and </a:t>
            </a:r>
            <a:r>
              <a:rPr sz="3000" b="1" spc="-5" dirty="0">
                <a:latin typeface="Arial"/>
                <a:cs typeface="Arial"/>
              </a:rPr>
              <a:t>perforation </a:t>
            </a:r>
            <a:r>
              <a:rPr sz="3000" b="1" dirty="0">
                <a:latin typeface="Arial"/>
                <a:cs typeface="Arial"/>
              </a:rPr>
              <a:t>of  </a:t>
            </a:r>
            <a:r>
              <a:rPr sz="3000" b="1" spc="-5" dirty="0">
                <a:latin typeface="Arial"/>
                <a:cs typeface="Arial"/>
              </a:rPr>
              <a:t>cartilaginous part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5" dirty="0">
                <a:latin typeface="Arial"/>
                <a:cs typeface="Arial"/>
              </a:rPr>
              <a:t>nasal</a:t>
            </a:r>
            <a:r>
              <a:rPr sz="3000" b="1" spc="-114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septum</a:t>
            </a:r>
            <a:r>
              <a:rPr sz="3000" dirty="0">
                <a:latin typeface="Arial"/>
                <a:cs typeface="Arial"/>
              </a:rPr>
              <a:t>.</a:t>
            </a:r>
          </a:p>
          <a:p>
            <a:pPr marL="469900" marR="508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Diagnosis: Biopsy and </a:t>
            </a:r>
            <a:r>
              <a:rPr sz="3000" dirty="0">
                <a:latin typeface="Arial"/>
                <a:cs typeface="Arial"/>
              </a:rPr>
              <a:t>special </a:t>
            </a:r>
            <a:r>
              <a:rPr sz="3000" spc="-5" dirty="0">
                <a:latin typeface="Arial"/>
                <a:cs typeface="Arial"/>
              </a:rPr>
              <a:t>staining  of sections for AFB, culture of  organisms, animal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inoculation.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Treatment: Antitubercular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drugs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635000"/>
            <a:ext cx="37395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LUPUS</a:t>
            </a:r>
            <a:r>
              <a:rPr sz="4000" spc="-60" dirty="0"/>
              <a:t> </a:t>
            </a:r>
            <a:r>
              <a:rPr sz="4000" spc="-10" dirty="0"/>
              <a:t>VULGARIS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457200" y="1785620"/>
            <a:ext cx="7095489" cy="451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8481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Low grade tuberculous </a:t>
            </a:r>
            <a:r>
              <a:rPr sz="3000" spc="-10" dirty="0">
                <a:latin typeface="Arial"/>
                <a:cs typeface="Arial"/>
              </a:rPr>
              <a:t>infection  </a:t>
            </a:r>
            <a:r>
              <a:rPr sz="3000" spc="-5" dirty="0">
                <a:latin typeface="Arial"/>
                <a:cs typeface="Arial"/>
              </a:rPr>
              <a:t>affecting nasal vestibule, </a:t>
            </a:r>
            <a:r>
              <a:rPr sz="3000" dirty="0">
                <a:latin typeface="Arial"/>
                <a:cs typeface="Arial"/>
              </a:rPr>
              <a:t>skin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face  </a:t>
            </a:r>
            <a:r>
              <a:rPr sz="3000" spc="-5" dirty="0">
                <a:latin typeface="Arial"/>
                <a:cs typeface="Arial"/>
              </a:rPr>
              <a:t>and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nose</a:t>
            </a:r>
            <a:endParaRPr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10" dirty="0">
                <a:latin typeface="Arial"/>
                <a:cs typeface="Arial"/>
              </a:rPr>
              <a:t>Skin </a:t>
            </a:r>
            <a:r>
              <a:rPr sz="3000" spc="-5" dirty="0">
                <a:latin typeface="Arial"/>
                <a:cs typeface="Arial"/>
              </a:rPr>
              <a:t>lesions- </a:t>
            </a:r>
            <a:r>
              <a:rPr sz="3000" spc="-10" dirty="0">
                <a:latin typeface="Arial"/>
                <a:cs typeface="Arial"/>
              </a:rPr>
              <a:t>brown gelatinous </a:t>
            </a:r>
            <a:r>
              <a:rPr sz="3000" spc="-5" dirty="0">
                <a:latin typeface="Arial"/>
                <a:cs typeface="Arial"/>
              </a:rPr>
              <a:t>nodules  called “apple-jelly”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nodules</a:t>
            </a:r>
            <a:endParaRPr sz="3000" dirty="0">
              <a:latin typeface="Arial"/>
              <a:cs typeface="Arial"/>
            </a:endParaRPr>
          </a:p>
          <a:p>
            <a:pPr marL="469900" marR="320675" indent="-457200">
              <a:lnSpc>
                <a:spcPts val="3590"/>
              </a:lnSpc>
              <a:spcBef>
                <a:spcPts val="875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Chronic vestibulitis and </a:t>
            </a:r>
            <a:r>
              <a:rPr sz="3000" spc="-10" dirty="0">
                <a:latin typeface="Arial"/>
                <a:cs typeface="Arial"/>
              </a:rPr>
              <a:t>perforation </a:t>
            </a:r>
            <a:r>
              <a:rPr sz="3000" spc="-5" dirty="0">
                <a:latin typeface="Arial"/>
                <a:cs typeface="Arial"/>
              </a:rPr>
              <a:t>of  </a:t>
            </a:r>
            <a:r>
              <a:rPr sz="3000" spc="-10" dirty="0">
                <a:latin typeface="Arial"/>
                <a:cs typeface="Arial"/>
              </a:rPr>
              <a:t>cartilaginous </a:t>
            </a:r>
            <a:r>
              <a:rPr sz="3000" spc="-5" dirty="0">
                <a:latin typeface="Arial"/>
                <a:cs typeface="Arial"/>
              </a:rPr>
              <a:t>part of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septum</a:t>
            </a:r>
            <a:endParaRPr sz="3000" dirty="0">
              <a:latin typeface="Arial"/>
              <a:cs typeface="Arial"/>
            </a:endParaRPr>
          </a:p>
          <a:p>
            <a:pPr marL="469900" marR="2030095" indent="-457200">
              <a:lnSpc>
                <a:spcPts val="4340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Diagnosis: Biopsy of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lesion  </a:t>
            </a:r>
            <a:r>
              <a:rPr sz="3000" spc="-5" dirty="0">
                <a:latin typeface="Arial"/>
                <a:cs typeface="Arial"/>
              </a:rPr>
              <a:t>Treatment: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ATT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254000"/>
            <a:ext cx="201231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L</a:t>
            </a:r>
            <a:r>
              <a:rPr sz="4000" spc="-5" dirty="0"/>
              <a:t>E</a:t>
            </a:r>
            <a:r>
              <a:rPr sz="4000" spc="-15" dirty="0"/>
              <a:t>P</a:t>
            </a:r>
            <a:r>
              <a:rPr sz="4000" spc="-5" dirty="0"/>
              <a:t>ROSY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52400" y="1004570"/>
            <a:ext cx="7592059" cy="509754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Caused by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M.leprae</a:t>
            </a:r>
            <a:endParaRPr sz="3000" dirty="0">
              <a:latin typeface="Arial"/>
              <a:cs typeface="Arial"/>
            </a:endParaRPr>
          </a:p>
          <a:p>
            <a:pPr marL="469900" marR="405130" indent="-4572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Nose is involved as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part of systemic  disease, more often in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lepromatous</a:t>
            </a:r>
            <a:endParaRPr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C/F: excessive nasal discharge, red and  </a:t>
            </a:r>
            <a:r>
              <a:rPr sz="3000" spc="-10" dirty="0">
                <a:latin typeface="Arial"/>
                <a:cs typeface="Arial"/>
              </a:rPr>
              <a:t>swollen </a:t>
            </a:r>
            <a:r>
              <a:rPr sz="3000" spc="-5" dirty="0">
                <a:latin typeface="Arial"/>
                <a:cs typeface="Arial"/>
              </a:rPr>
              <a:t>mucosa, crusting and bleeding,  septal</a:t>
            </a:r>
            <a:r>
              <a:rPr sz="3000" spc="-10" dirty="0">
                <a:latin typeface="Arial"/>
                <a:cs typeface="Arial"/>
              </a:rPr>
              <a:t> perforation.</a:t>
            </a:r>
            <a:endParaRPr sz="3000" dirty="0">
              <a:latin typeface="Arial"/>
              <a:cs typeface="Arial"/>
            </a:endParaRPr>
          </a:p>
          <a:p>
            <a:pPr marL="469900" marR="572135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Diagnosis: scraping of nasal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mucosa  </a:t>
            </a:r>
            <a:r>
              <a:rPr sz="3000" spc="-5" dirty="0">
                <a:latin typeface="Arial"/>
                <a:cs typeface="Arial"/>
              </a:rPr>
              <a:t>and biopsy, lepra </a:t>
            </a:r>
            <a:r>
              <a:rPr sz="3000" dirty="0">
                <a:latin typeface="Arial"/>
                <a:cs typeface="Arial"/>
              </a:rPr>
              <a:t>cells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present</a:t>
            </a:r>
            <a:endParaRPr sz="3000" dirty="0">
              <a:latin typeface="Arial"/>
              <a:cs typeface="Arial"/>
            </a:endParaRPr>
          </a:p>
          <a:p>
            <a:pPr marL="469900" marR="42418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Treatment: Dapsone, Rifampicin,  Isoniazid. Reconstructive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procedures.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381000"/>
            <a:ext cx="692785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418" y="448704"/>
            <a:ext cx="347218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29" dirty="0"/>
              <a:t>R</a:t>
            </a:r>
            <a:r>
              <a:rPr sz="2800" spc="215" dirty="0"/>
              <a:t>H</a:t>
            </a:r>
            <a:r>
              <a:rPr sz="2800" spc="225" dirty="0"/>
              <a:t>I</a:t>
            </a:r>
            <a:r>
              <a:rPr sz="2800" spc="215" dirty="0"/>
              <a:t>N</a:t>
            </a:r>
            <a:r>
              <a:rPr sz="2800" spc="220" dirty="0"/>
              <a:t>O</a:t>
            </a:r>
            <a:r>
              <a:rPr sz="2800" spc="229" dirty="0"/>
              <a:t>S</a:t>
            </a:r>
            <a:r>
              <a:rPr sz="2800" spc="210" dirty="0"/>
              <a:t>P</a:t>
            </a:r>
            <a:r>
              <a:rPr sz="2800" spc="229" dirty="0"/>
              <a:t>O</a:t>
            </a:r>
            <a:r>
              <a:rPr sz="2800" spc="220" dirty="0"/>
              <a:t>R</a:t>
            </a:r>
            <a:r>
              <a:rPr sz="2800" spc="225" dirty="0"/>
              <a:t>I</a:t>
            </a:r>
            <a:r>
              <a:rPr sz="2800" spc="215" dirty="0"/>
              <a:t>D</a:t>
            </a:r>
            <a:r>
              <a:rPr sz="2800" spc="225" dirty="0"/>
              <a:t>I</a:t>
            </a:r>
            <a:r>
              <a:rPr sz="2800" spc="220" dirty="0"/>
              <a:t>O</a:t>
            </a:r>
            <a:r>
              <a:rPr sz="2800" dirty="0"/>
              <a:t>S</a:t>
            </a:r>
            <a:r>
              <a:rPr lang="en-US" sz="2800" dirty="0"/>
              <a:t>IS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90219" y="63500"/>
            <a:ext cx="265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FUNGAL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719" y="897890"/>
            <a:ext cx="6562725" cy="8077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12115" marR="17780" indent="-387350">
              <a:lnSpc>
                <a:spcPts val="2880"/>
              </a:lnSpc>
              <a:spcBef>
                <a:spcPts val="59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Fungal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granuloma caused by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Rhinosporidium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seeberi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769" y="1756409"/>
            <a:ext cx="6439535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Occurs </a:t>
            </a:r>
            <a:r>
              <a:rPr sz="2400" spc="-10" dirty="0">
                <a:latin typeface="Arial"/>
                <a:cs typeface="Arial"/>
              </a:rPr>
              <a:t>along </a:t>
            </a:r>
            <a:r>
              <a:rPr sz="2400" spc="-5" dirty="0">
                <a:latin typeface="Arial"/>
                <a:cs typeface="Arial"/>
              </a:rPr>
              <a:t>coastal areas of tropical countries  like </a:t>
            </a:r>
            <a:r>
              <a:rPr sz="2400" spc="-10" dirty="0">
                <a:latin typeface="Arial"/>
                <a:cs typeface="Arial"/>
              </a:rPr>
              <a:t>India, </a:t>
            </a:r>
            <a:r>
              <a:rPr sz="2400" spc="-5" dirty="0">
                <a:latin typeface="Arial"/>
                <a:cs typeface="Arial"/>
              </a:rPr>
              <a:t>Sri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Lanka</a:t>
            </a:r>
            <a:endParaRPr sz="2400" dirty="0">
              <a:latin typeface="Arial"/>
              <a:cs typeface="Arial"/>
            </a:endParaRPr>
          </a:p>
          <a:p>
            <a:pPr marL="355600" marR="4241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Acquired through Contact with contaminated  water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230" y="3370579"/>
            <a:ext cx="796417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35687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Arial"/>
                <a:cs typeface="Arial"/>
              </a:rPr>
              <a:t>PATHOLOGY:disease </a:t>
            </a:r>
            <a:r>
              <a:rPr sz="2400" dirty="0">
                <a:latin typeface="Arial"/>
                <a:cs typeface="Arial"/>
              </a:rPr>
              <a:t>mostly </a:t>
            </a:r>
            <a:r>
              <a:rPr sz="2400" spc="-10" dirty="0">
                <a:latin typeface="Arial"/>
                <a:cs typeface="Arial"/>
              </a:rPr>
              <a:t>affects </a:t>
            </a:r>
            <a:r>
              <a:rPr sz="2400" spc="-5" dirty="0">
                <a:latin typeface="Arial"/>
                <a:cs typeface="Arial"/>
              </a:rPr>
              <a:t>nose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nasopharynx</a:t>
            </a:r>
            <a:endParaRPr sz="2400" dirty="0">
              <a:latin typeface="Arial"/>
              <a:cs typeface="Arial"/>
            </a:endParaRPr>
          </a:p>
          <a:p>
            <a:pPr marL="781685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30" dirty="0">
                <a:latin typeface="Arial"/>
                <a:cs typeface="Arial"/>
              </a:rPr>
              <a:t>Vascular </a:t>
            </a:r>
            <a:r>
              <a:rPr sz="2400" spc="-10" dirty="0">
                <a:latin typeface="Arial"/>
                <a:cs typeface="Arial"/>
              </a:rPr>
              <a:t>Polypoidal </a:t>
            </a:r>
            <a:r>
              <a:rPr sz="2400" dirty="0">
                <a:latin typeface="Arial"/>
                <a:cs typeface="Arial"/>
              </a:rPr>
              <a:t>masses are formed </a:t>
            </a:r>
            <a:r>
              <a:rPr sz="2400" spc="-5" dirty="0">
                <a:latin typeface="Arial"/>
                <a:cs typeface="Arial"/>
              </a:rPr>
              <a:t>in the  nose</a:t>
            </a:r>
            <a:endParaRPr sz="2400" dirty="0">
              <a:latin typeface="Arial"/>
              <a:cs typeface="Arial"/>
            </a:endParaRPr>
          </a:p>
          <a:p>
            <a:pPr marL="738505" marR="189865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"/>
                <a:cs typeface="Arial"/>
              </a:rPr>
              <a:t>sporangia are the chitinous </a:t>
            </a:r>
            <a:r>
              <a:rPr sz="2400" dirty="0">
                <a:latin typeface="Arial"/>
                <a:cs typeface="Arial"/>
              </a:rPr>
              <a:t>cysts </a:t>
            </a:r>
            <a:r>
              <a:rPr sz="2400" spc="-5" dirty="0">
                <a:latin typeface="Arial"/>
                <a:cs typeface="Arial"/>
              </a:rPr>
              <a:t>containing  spores scattered in the</a:t>
            </a:r>
            <a:r>
              <a:rPr sz="2400" dirty="0">
                <a:latin typeface="Arial"/>
                <a:cs typeface="Arial"/>
              </a:rPr>
              <a:t> mass.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879" y="589279"/>
            <a:ext cx="39122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40" dirty="0">
                <a:solidFill>
                  <a:srgbClr val="6D9FAF"/>
                </a:solidFill>
              </a:rPr>
              <a:t>RHINOSPORIDIOSIS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973579" y="1447800"/>
            <a:ext cx="504952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86359"/>
            <a:ext cx="6521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FFFFFF"/>
                  </a:solidFill>
                </a:uFill>
              </a:rPr>
              <a:t>C</a:t>
            </a:r>
            <a:r>
              <a:rPr sz="3200" u="heavy" spc="-5" dirty="0">
                <a:uFill>
                  <a:solidFill>
                    <a:srgbClr val="FFFFFF"/>
                  </a:solidFill>
                </a:uFill>
              </a:rPr>
              <a:t>/</a:t>
            </a:r>
            <a:r>
              <a:rPr sz="3200" u="heavy" dirty="0">
                <a:uFill>
                  <a:solidFill>
                    <a:srgbClr val="FFFFFF"/>
                  </a:solidFill>
                </a:uFill>
              </a:rPr>
              <a:t>F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258569" y="490220"/>
            <a:ext cx="6558280" cy="330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Symptoms:</a:t>
            </a:r>
            <a:r>
              <a:rPr sz="2800" spc="-5" dirty="0">
                <a:latin typeface="Arial"/>
                <a:cs typeface="Arial"/>
              </a:rPr>
              <a:t>blood tinged nasal discharge,  nasal stuffiness, frank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epistaxis</a:t>
            </a:r>
            <a:endParaRPr sz="2800" dirty="0">
              <a:latin typeface="Arial"/>
              <a:cs typeface="Arial"/>
            </a:endParaRPr>
          </a:p>
          <a:p>
            <a:pPr marL="12700" marR="269875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Signs: -pink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purple polypoidal </a:t>
            </a:r>
            <a:r>
              <a:rPr sz="2800" dirty="0">
                <a:latin typeface="Arial"/>
                <a:cs typeface="Arial"/>
              </a:rPr>
              <a:t>mass  </a:t>
            </a:r>
            <a:r>
              <a:rPr sz="2800" spc="-5" dirty="0">
                <a:latin typeface="Arial"/>
                <a:cs typeface="Arial"/>
              </a:rPr>
              <a:t>attached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nasal septum or lateral </a:t>
            </a:r>
            <a:r>
              <a:rPr sz="2800" spc="-10" dirty="0">
                <a:latin typeface="Arial"/>
                <a:cs typeface="Arial"/>
              </a:rPr>
              <a:t>wall,  </a:t>
            </a:r>
            <a:r>
              <a:rPr sz="2800" dirty="0">
                <a:latin typeface="Arial"/>
                <a:cs typeface="Arial"/>
              </a:rPr>
              <a:t>may </a:t>
            </a:r>
            <a:r>
              <a:rPr sz="2800" spc="-5" dirty="0">
                <a:latin typeface="Arial"/>
                <a:cs typeface="Arial"/>
              </a:rPr>
              <a:t>track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backwards</a:t>
            </a:r>
            <a:endParaRPr sz="28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-bleed on </a:t>
            </a:r>
            <a:r>
              <a:rPr sz="2800" dirty="0">
                <a:latin typeface="Arial"/>
                <a:cs typeface="Arial"/>
              </a:rPr>
              <a:t>touch</a:t>
            </a: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-studded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spc="-5" dirty="0">
                <a:latin typeface="Arial"/>
                <a:cs typeface="Arial"/>
              </a:rPr>
              <a:t>white dots-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sporangia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030" y="3862070"/>
            <a:ext cx="7214870" cy="276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marR="5080" indent="-284480">
              <a:lnSpc>
                <a:spcPct val="100000"/>
              </a:lnSpc>
              <a:spcBef>
                <a:spcPts val="100"/>
              </a:spcBef>
            </a:pPr>
            <a:r>
              <a:rPr sz="2800" u="heavy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DIAGNOSIS</a:t>
            </a:r>
            <a:r>
              <a:rPr sz="2800" spc="-10" dirty="0">
                <a:latin typeface="Arial"/>
                <a:cs typeface="Arial"/>
              </a:rPr>
              <a:t>: </a:t>
            </a:r>
            <a:r>
              <a:rPr sz="2800" spc="-5" dirty="0">
                <a:latin typeface="Arial"/>
                <a:cs typeface="Arial"/>
              </a:rPr>
              <a:t>Biopsy- </a:t>
            </a:r>
            <a:r>
              <a:rPr sz="2800" dirty="0">
                <a:latin typeface="Arial"/>
                <a:cs typeface="Arial"/>
              </a:rPr>
              <a:t>several </a:t>
            </a:r>
            <a:r>
              <a:rPr sz="2800" spc="-5" dirty="0">
                <a:latin typeface="Arial"/>
                <a:cs typeface="Arial"/>
              </a:rPr>
              <a:t>sporangia filled  </a:t>
            </a:r>
            <a:r>
              <a:rPr sz="2800" spc="-10" dirty="0">
                <a:latin typeface="Arial"/>
                <a:cs typeface="Arial"/>
              </a:rPr>
              <a:t>with</a:t>
            </a:r>
            <a:r>
              <a:rPr sz="2800" spc="-5" dirty="0">
                <a:latin typeface="Arial"/>
                <a:cs typeface="Arial"/>
              </a:rPr>
              <a:t> spores</a:t>
            </a:r>
            <a:endParaRPr sz="2800" dirty="0">
              <a:latin typeface="Arial"/>
              <a:cs typeface="Arial"/>
            </a:endParaRPr>
          </a:p>
          <a:p>
            <a:pPr marL="395605" marR="464820" indent="-383540">
              <a:lnSpc>
                <a:spcPct val="100000"/>
              </a:lnSpc>
              <a:spcBef>
                <a:spcPts val="690"/>
              </a:spcBef>
            </a:pPr>
            <a:r>
              <a:rPr sz="2800" u="heavy" spc="-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TREATMENT</a:t>
            </a:r>
            <a:r>
              <a:rPr sz="2800" spc="-10" dirty="0">
                <a:latin typeface="Arial"/>
                <a:cs typeface="Arial"/>
              </a:rPr>
              <a:t>: </a:t>
            </a:r>
            <a:r>
              <a:rPr sz="2800" dirty="0">
                <a:latin typeface="Arial"/>
                <a:cs typeface="Arial"/>
              </a:rPr>
              <a:t>complete </a:t>
            </a:r>
            <a:r>
              <a:rPr sz="2800" spc="-5" dirty="0">
                <a:latin typeface="Arial"/>
                <a:cs typeface="Arial"/>
              </a:rPr>
              <a:t>excision of </a:t>
            </a:r>
            <a:r>
              <a:rPr sz="2800" dirty="0">
                <a:latin typeface="Arial"/>
                <a:cs typeface="Arial"/>
              </a:rPr>
              <a:t>mass 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diathermy knife </a:t>
            </a:r>
            <a:r>
              <a:rPr sz="2800" spc="-5" dirty="0">
                <a:latin typeface="Arial"/>
                <a:cs typeface="Arial"/>
              </a:rPr>
              <a:t>and cauterisation of  it’s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base.</a:t>
            </a:r>
            <a:endParaRPr sz="2800" dirty="0">
              <a:latin typeface="Arial"/>
              <a:cs typeface="Arial"/>
            </a:endParaRPr>
          </a:p>
          <a:p>
            <a:pPr marL="60706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Recurrence </a:t>
            </a:r>
            <a:r>
              <a:rPr sz="2800" dirty="0">
                <a:latin typeface="Arial"/>
                <a:cs typeface="Arial"/>
              </a:rPr>
              <a:t>may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occur.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17779"/>
            <a:ext cx="39497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5" dirty="0"/>
              <a:t>ASPERGILLOSIS</a:t>
            </a:r>
            <a:endParaRPr sz="4600"/>
          </a:p>
        </p:txBody>
      </p:sp>
      <p:sp>
        <p:nvSpPr>
          <p:cNvPr id="7" name="object 7"/>
          <p:cNvSpPr txBox="1"/>
          <p:nvPr/>
        </p:nvSpPr>
        <p:spPr>
          <a:xfrm>
            <a:off x="953769" y="796290"/>
            <a:ext cx="7809231" cy="5475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359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Causative organism: Aspergillus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niger,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ts val="3595"/>
              </a:lnSpc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A. fumigatus, A.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flavus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3000" spc="-10" dirty="0">
                <a:latin typeface="Arial"/>
                <a:cs typeface="Arial"/>
              </a:rPr>
              <a:t>Predisposing factor: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immunosupression</a:t>
            </a:r>
            <a:endParaRPr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C/F: black or greyish membrane in nasal  </a:t>
            </a:r>
            <a:r>
              <a:rPr sz="3000" dirty="0">
                <a:latin typeface="Arial"/>
                <a:cs typeface="Arial"/>
              </a:rPr>
              <a:t>mucosa, </a:t>
            </a:r>
            <a:r>
              <a:rPr sz="3000" spc="-10" dirty="0">
                <a:latin typeface="Arial"/>
                <a:cs typeface="Arial"/>
              </a:rPr>
              <a:t>fungus </a:t>
            </a:r>
            <a:r>
              <a:rPr sz="3000" spc="-5" dirty="0">
                <a:latin typeface="Arial"/>
                <a:cs typeface="Arial"/>
              </a:rPr>
              <a:t>ball in maxillary </a:t>
            </a:r>
            <a:r>
              <a:rPr sz="3000" dirty="0">
                <a:latin typeface="Arial"/>
                <a:cs typeface="Arial"/>
              </a:rPr>
              <a:t>sinus  </a:t>
            </a:r>
            <a:r>
              <a:rPr sz="3000" spc="-5" dirty="0">
                <a:latin typeface="Arial"/>
                <a:cs typeface="Arial"/>
              </a:rPr>
              <a:t>on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exploration</a:t>
            </a:r>
            <a:endParaRPr sz="3000" dirty="0">
              <a:latin typeface="Arial"/>
              <a:cs typeface="Arial"/>
            </a:endParaRPr>
          </a:p>
          <a:p>
            <a:pPr marL="469900" marR="26034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Diagnosis: special stains to demonstrate  </a:t>
            </a:r>
            <a:r>
              <a:rPr sz="3000" spc="-10" dirty="0">
                <a:latin typeface="Arial"/>
                <a:cs typeface="Arial"/>
              </a:rPr>
              <a:t>the fungus</a:t>
            </a:r>
            <a:endParaRPr sz="3000" dirty="0">
              <a:latin typeface="Arial"/>
              <a:cs typeface="Arial"/>
            </a:endParaRPr>
          </a:p>
          <a:p>
            <a:pPr marL="469900" marR="747395" indent="-4572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Treatment: surgical debridement of  involved tissue, Antifungal drugs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eg.  Amphotericin-B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493776"/>
            <a:ext cx="7927848" cy="6022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838200"/>
            <a:ext cx="7239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3" y="794004"/>
            <a:ext cx="7327900" cy="5422900"/>
          </a:xfrm>
          <a:custGeom>
            <a:avLst/>
            <a:gdLst/>
            <a:ahLst/>
            <a:cxnLst/>
            <a:rect l="l" t="t" r="r" b="b"/>
            <a:pathLst>
              <a:path w="7327900" h="5422900">
                <a:moveTo>
                  <a:pt x="932434" y="0"/>
                </a:moveTo>
                <a:lnTo>
                  <a:pt x="7327392" y="0"/>
                </a:lnTo>
                <a:lnTo>
                  <a:pt x="7327392" y="4490339"/>
                </a:lnTo>
                <a:lnTo>
                  <a:pt x="7322439" y="4584446"/>
                </a:lnTo>
                <a:lnTo>
                  <a:pt x="7308723" y="4677410"/>
                </a:lnTo>
                <a:lnTo>
                  <a:pt x="7285355" y="4766691"/>
                </a:lnTo>
                <a:lnTo>
                  <a:pt x="7254113" y="4852428"/>
                </a:lnTo>
                <a:lnTo>
                  <a:pt x="7214997" y="4934102"/>
                </a:lnTo>
                <a:lnTo>
                  <a:pt x="7168261" y="5011242"/>
                </a:lnTo>
                <a:lnTo>
                  <a:pt x="7114413" y="5082959"/>
                </a:lnTo>
                <a:lnTo>
                  <a:pt x="7054088" y="5149126"/>
                </a:lnTo>
                <a:lnTo>
                  <a:pt x="6987921" y="5209476"/>
                </a:lnTo>
                <a:lnTo>
                  <a:pt x="6916293" y="5263261"/>
                </a:lnTo>
                <a:lnTo>
                  <a:pt x="6839077" y="5309958"/>
                </a:lnTo>
                <a:lnTo>
                  <a:pt x="6757416" y="5349138"/>
                </a:lnTo>
                <a:lnTo>
                  <a:pt x="6671691" y="5380342"/>
                </a:lnTo>
                <a:lnTo>
                  <a:pt x="6582410" y="5403697"/>
                </a:lnTo>
                <a:lnTo>
                  <a:pt x="6489446" y="5417464"/>
                </a:lnTo>
                <a:lnTo>
                  <a:pt x="6395339" y="5422392"/>
                </a:lnTo>
                <a:lnTo>
                  <a:pt x="0" y="5422392"/>
                </a:lnTo>
                <a:lnTo>
                  <a:pt x="0" y="932434"/>
                </a:lnTo>
                <a:lnTo>
                  <a:pt x="4940" y="838200"/>
                </a:lnTo>
                <a:lnTo>
                  <a:pt x="19088" y="745363"/>
                </a:lnTo>
                <a:lnTo>
                  <a:pt x="42011" y="655828"/>
                </a:lnTo>
                <a:lnTo>
                  <a:pt x="73279" y="570357"/>
                </a:lnTo>
                <a:lnTo>
                  <a:pt x="112471" y="488569"/>
                </a:lnTo>
                <a:lnTo>
                  <a:pt x="159550" y="411480"/>
                </a:lnTo>
                <a:lnTo>
                  <a:pt x="213220" y="339598"/>
                </a:lnTo>
                <a:lnTo>
                  <a:pt x="273253" y="273304"/>
                </a:lnTo>
                <a:lnTo>
                  <a:pt x="339547" y="213233"/>
                </a:lnTo>
                <a:lnTo>
                  <a:pt x="411480" y="159512"/>
                </a:lnTo>
                <a:lnTo>
                  <a:pt x="488569" y="112522"/>
                </a:lnTo>
                <a:lnTo>
                  <a:pt x="570357" y="73279"/>
                </a:lnTo>
                <a:lnTo>
                  <a:pt x="655828" y="42037"/>
                </a:lnTo>
                <a:lnTo>
                  <a:pt x="745363" y="19050"/>
                </a:lnTo>
                <a:lnTo>
                  <a:pt x="838200" y="4953"/>
                </a:lnTo>
                <a:lnTo>
                  <a:pt x="932434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0"/>
            <a:ext cx="42024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0" dirty="0"/>
              <a:t>MUCORMYCOSIS</a:t>
            </a:r>
            <a:endParaRPr sz="4600"/>
          </a:p>
        </p:txBody>
      </p:sp>
      <p:sp>
        <p:nvSpPr>
          <p:cNvPr id="8" name="object 8"/>
          <p:cNvSpPr txBox="1"/>
          <p:nvPr/>
        </p:nvSpPr>
        <p:spPr>
          <a:xfrm>
            <a:off x="268605" y="726440"/>
            <a:ext cx="8606789" cy="582018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69900" marR="188595" indent="-457200">
              <a:lnSpc>
                <a:spcPts val="3240"/>
              </a:lnSpc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Predisposing causes: uncontrolled </a:t>
            </a:r>
            <a:r>
              <a:rPr sz="3000" spc="-10" dirty="0">
                <a:latin typeface="Arial"/>
                <a:cs typeface="Arial"/>
              </a:rPr>
              <a:t>diabetes,  </a:t>
            </a:r>
            <a:r>
              <a:rPr sz="3000" spc="-5" dirty="0">
                <a:latin typeface="Arial"/>
                <a:cs typeface="Arial"/>
              </a:rPr>
              <a:t>immunosupression</a:t>
            </a:r>
            <a:endParaRPr sz="3000" dirty="0">
              <a:latin typeface="Arial"/>
              <a:cs typeface="Arial"/>
            </a:endParaRPr>
          </a:p>
          <a:p>
            <a:pPr marL="469900" marR="5080" indent="-457200">
              <a:lnSpc>
                <a:spcPct val="89900"/>
              </a:lnSpc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sz="3000" spc="-10" dirty="0">
                <a:latin typeface="Arial"/>
                <a:cs typeface="Arial"/>
              </a:rPr>
              <a:t>Pathology: </a:t>
            </a:r>
            <a:r>
              <a:rPr sz="3000" spc="-5" dirty="0">
                <a:latin typeface="Arial"/>
                <a:cs typeface="Arial"/>
              </a:rPr>
              <a:t>It shows </a:t>
            </a:r>
            <a:r>
              <a:rPr sz="3000" dirty="0">
                <a:latin typeface="Arial"/>
                <a:cs typeface="Arial"/>
              </a:rPr>
              <a:t>rapid </a:t>
            </a:r>
            <a:r>
              <a:rPr sz="3000" spc="-5" dirty="0">
                <a:latin typeface="Arial"/>
                <a:cs typeface="Arial"/>
              </a:rPr>
              <a:t>destruction of  involved structures due </a:t>
            </a:r>
            <a:r>
              <a:rPr sz="3000" spc="-10" dirty="0">
                <a:latin typeface="Arial"/>
                <a:cs typeface="Arial"/>
              </a:rPr>
              <a:t>to affinity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10" dirty="0">
                <a:latin typeface="Arial"/>
                <a:cs typeface="Arial"/>
              </a:rPr>
              <a:t>fungus </a:t>
            </a:r>
            <a:r>
              <a:rPr sz="3000" spc="-5" dirty="0">
                <a:latin typeface="Arial"/>
                <a:cs typeface="Arial"/>
              </a:rPr>
              <a:t>to  invade arteries causing endothelial damage  and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thrombosis</a:t>
            </a:r>
            <a:endParaRPr sz="3000" dirty="0">
              <a:latin typeface="Arial"/>
              <a:cs typeface="Arial"/>
            </a:endParaRPr>
          </a:p>
          <a:p>
            <a:pPr marL="469900" marR="848994" indent="-457200">
              <a:lnSpc>
                <a:spcPts val="3240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C/F: black necrotic mass filling </a:t>
            </a:r>
            <a:r>
              <a:rPr sz="3000" spc="-1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nasal  </a:t>
            </a:r>
            <a:r>
              <a:rPr sz="3000" dirty="0">
                <a:latin typeface="Arial"/>
                <a:cs typeface="Arial"/>
              </a:rPr>
              <a:t>cavity, </a:t>
            </a:r>
            <a:r>
              <a:rPr sz="3000" spc="-5" dirty="0">
                <a:latin typeface="Arial"/>
                <a:cs typeface="Arial"/>
              </a:rPr>
              <a:t>eroding septum and hard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palate.</a:t>
            </a:r>
            <a:endParaRPr sz="3000" dirty="0">
              <a:latin typeface="Arial"/>
              <a:cs typeface="Arial"/>
            </a:endParaRPr>
          </a:p>
          <a:p>
            <a:pPr marL="469900" marR="81280" indent="-457200">
              <a:lnSpc>
                <a:spcPts val="3229"/>
              </a:lnSpc>
              <a:spcBef>
                <a:spcPts val="76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Diagnosis: demonstrate </a:t>
            </a:r>
            <a:r>
              <a:rPr sz="3000" spc="-10" dirty="0">
                <a:latin typeface="Arial"/>
                <a:cs typeface="Arial"/>
              </a:rPr>
              <a:t>fungus </a:t>
            </a:r>
            <a:r>
              <a:rPr sz="3000" spc="-5" dirty="0">
                <a:latin typeface="Arial"/>
                <a:cs typeface="Arial"/>
              </a:rPr>
              <a:t>using </a:t>
            </a:r>
            <a:r>
              <a:rPr sz="3000" dirty="0">
                <a:latin typeface="Arial"/>
                <a:cs typeface="Arial"/>
              </a:rPr>
              <a:t>special  </a:t>
            </a:r>
            <a:r>
              <a:rPr sz="3000" spc="-5" dirty="0">
                <a:latin typeface="Arial"/>
                <a:cs typeface="Arial"/>
              </a:rPr>
              <a:t>stains.</a:t>
            </a:r>
            <a:endParaRPr sz="3000" dirty="0">
              <a:latin typeface="Arial"/>
              <a:cs typeface="Arial"/>
            </a:endParaRPr>
          </a:p>
          <a:p>
            <a:pPr marL="469900" marR="761365" indent="-457200">
              <a:lnSpc>
                <a:spcPct val="89900"/>
              </a:lnSpc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Treatment: Amphotericin-B, surgical  debridement of affected tissue, control of  predisposing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cause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8" y="121377"/>
            <a:ext cx="8729981" cy="12785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4100" spc="-5" dirty="0"/>
              <a:t>WEGENER’S</a:t>
            </a:r>
            <a:r>
              <a:rPr sz="4100" spc="10" dirty="0"/>
              <a:t> </a:t>
            </a:r>
            <a:r>
              <a:rPr sz="4100" spc="-5" dirty="0"/>
              <a:t>GRANULOMATOSIS</a:t>
            </a:r>
            <a:endParaRPr sz="4100" dirty="0"/>
          </a:p>
          <a:p>
            <a:pPr marL="92710">
              <a:lnSpc>
                <a:spcPct val="100000"/>
              </a:lnSpc>
              <a:spcBef>
                <a:spcPts val="550"/>
              </a:spcBef>
            </a:pPr>
            <a:r>
              <a:rPr sz="3000" u="heavy" spc="-5" dirty="0" err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Aetiolo</a:t>
            </a:r>
            <a:r>
              <a:rPr lang="en-US" sz="3000" u="heavy" spc="-5" dirty="0" err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gy</a:t>
            </a:r>
            <a:r>
              <a:rPr sz="3000" u="heavy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r>
              <a:rPr sz="3000" spc="-5" dirty="0">
                <a:latin typeface="Arial"/>
                <a:cs typeface="Arial"/>
              </a:rPr>
              <a:t> Systemic disorder of </a:t>
            </a:r>
            <a:r>
              <a:rPr sz="3000" spc="-10" dirty="0">
                <a:latin typeface="Arial"/>
                <a:cs typeface="Arial"/>
              </a:rPr>
              <a:t>unknown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aetiology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" y="1714499"/>
            <a:ext cx="8990965" cy="47053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000" u="heavy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C/F</a:t>
            </a:r>
            <a:r>
              <a:rPr sz="3000" dirty="0">
                <a:latin typeface="Arial"/>
                <a:cs typeface="Arial"/>
              </a:rPr>
              <a:t>: </a:t>
            </a:r>
            <a:r>
              <a:rPr sz="3000" spc="-5" dirty="0">
                <a:latin typeface="Arial"/>
                <a:cs typeface="Arial"/>
              </a:rPr>
              <a:t>clear or blood </a:t>
            </a:r>
            <a:r>
              <a:rPr sz="3000" dirty="0">
                <a:latin typeface="Arial"/>
                <a:cs typeface="Arial"/>
              </a:rPr>
              <a:t>stained </a:t>
            </a:r>
            <a:r>
              <a:rPr sz="3000" spc="-5" dirty="0">
                <a:latin typeface="Arial"/>
                <a:cs typeface="Arial"/>
              </a:rPr>
              <a:t>nasal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diacharge</a:t>
            </a:r>
            <a:endParaRPr sz="3000" dirty="0">
              <a:latin typeface="Arial"/>
              <a:cs typeface="Arial"/>
            </a:endParaRPr>
          </a:p>
          <a:p>
            <a:pPr marL="396240" marR="497205" indent="353060">
              <a:lnSpc>
                <a:spcPts val="3240"/>
              </a:lnSpc>
              <a:spcBef>
                <a:spcPts val="785"/>
              </a:spcBef>
            </a:pPr>
            <a:r>
              <a:rPr sz="3000" dirty="0">
                <a:latin typeface="Arial"/>
                <a:cs typeface="Arial"/>
              </a:rPr>
              <a:t>- </a:t>
            </a:r>
            <a:r>
              <a:rPr sz="3000" spc="-5" dirty="0">
                <a:latin typeface="Arial"/>
                <a:cs typeface="Arial"/>
              </a:rPr>
              <a:t>crusting, granulations, septal </a:t>
            </a:r>
            <a:r>
              <a:rPr sz="3000" spc="-10" dirty="0">
                <a:latin typeface="Arial"/>
                <a:cs typeface="Arial"/>
              </a:rPr>
              <a:t>perforation </a:t>
            </a:r>
            <a:r>
              <a:rPr sz="3000" spc="-5" dirty="0">
                <a:latin typeface="Arial"/>
                <a:cs typeface="Arial"/>
              </a:rPr>
              <a:t>and  saddle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nose</a:t>
            </a:r>
            <a:endParaRPr sz="3000" dirty="0">
              <a:latin typeface="Arial"/>
              <a:cs typeface="Arial"/>
            </a:endParaRPr>
          </a:p>
          <a:p>
            <a:pPr marL="396240" marR="641985" indent="353060">
              <a:lnSpc>
                <a:spcPts val="3240"/>
              </a:lnSpc>
              <a:spcBef>
                <a:spcPts val="740"/>
              </a:spcBef>
            </a:pPr>
            <a:r>
              <a:rPr sz="3000" spc="-5" dirty="0">
                <a:latin typeface="Arial"/>
                <a:cs typeface="Arial"/>
              </a:rPr>
              <a:t>-general symptoms like migratory </a:t>
            </a:r>
            <a:r>
              <a:rPr sz="3000" spc="-10" dirty="0">
                <a:latin typeface="Arial"/>
                <a:cs typeface="Arial"/>
              </a:rPr>
              <a:t>arthralgias,  </a:t>
            </a:r>
            <a:r>
              <a:rPr sz="3000" spc="-5" dirty="0">
                <a:latin typeface="Arial"/>
                <a:cs typeface="Arial"/>
              </a:rPr>
              <a:t>fatigue,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Anaemia</a:t>
            </a:r>
            <a:endParaRPr sz="3000" dirty="0">
              <a:latin typeface="Arial"/>
              <a:cs typeface="Arial"/>
            </a:endParaRPr>
          </a:p>
          <a:p>
            <a:pPr marL="396240" marR="5080" indent="-383540">
              <a:lnSpc>
                <a:spcPct val="89900"/>
              </a:lnSpc>
              <a:spcBef>
                <a:spcPts val="705"/>
              </a:spcBef>
            </a:pPr>
            <a:r>
              <a:rPr sz="3000" u="heavy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Diagnosis</a:t>
            </a:r>
            <a:r>
              <a:rPr sz="3000" spc="-5" dirty="0">
                <a:latin typeface="Arial"/>
                <a:cs typeface="Arial"/>
              </a:rPr>
              <a:t>: </a:t>
            </a:r>
            <a:r>
              <a:rPr sz="3000" spc="-10" dirty="0">
                <a:latin typeface="Arial"/>
                <a:cs typeface="Arial"/>
              </a:rPr>
              <a:t>Biopsy from </a:t>
            </a:r>
            <a:r>
              <a:rPr sz="3000" spc="-5" dirty="0">
                <a:latin typeface="Arial"/>
                <a:cs typeface="Arial"/>
              </a:rPr>
              <a:t>nose- necrosis and ulceration  of mucosa, epitheloid granuloma, </a:t>
            </a:r>
            <a:r>
              <a:rPr sz="3000" spc="-10" dirty="0">
                <a:latin typeface="Arial"/>
                <a:cs typeface="Arial"/>
              </a:rPr>
              <a:t>necrotising  </a:t>
            </a:r>
            <a:r>
              <a:rPr sz="3000" spc="-5" dirty="0">
                <a:latin typeface="Arial"/>
                <a:cs typeface="Arial"/>
              </a:rPr>
              <a:t>vasculitis</a:t>
            </a:r>
            <a:endParaRPr sz="3000" dirty="0">
              <a:latin typeface="Arial"/>
              <a:cs typeface="Arial"/>
            </a:endParaRPr>
          </a:p>
          <a:p>
            <a:pPr marL="1800225">
              <a:lnSpc>
                <a:spcPct val="100000"/>
              </a:lnSpc>
              <a:spcBef>
                <a:spcPts val="390"/>
              </a:spcBef>
            </a:pPr>
            <a:r>
              <a:rPr sz="3000" spc="-5" dirty="0">
                <a:latin typeface="Arial"/>
                <a:cs typeface="Arial"/>
              </a:rPr>
              <a:t>ESR-raised.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3000" u="heavy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Treatment:</a:t>
            </a:r>
            <a:r>
              <a:rPr sz="3000" spc="-5" dirty="0">
                <a:latin typeface="Arial"/>
                <a:cs typeface="Arial"/>
              </a:rPr>
              <a:t> Systemic </a:t>
            </a:r>
            <a:r>
              <a:rPr sz="3000" spc="-10" dirty="0">
                <a:latin typeface="Arial"/>
                <a:cs typeface="Arial"/>
              </a:rPr>
              <a:t>Steroids </a:t>
            </a:r>
            <a:r>
              <a:rPr sz="3000" spc="-5" dirty="0">
                <a:latin typeface="Arial"/>
                <a:cs typeface="Arial"/>
              </a:rPr>
              <a:t>and cytotoxic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drugs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68300"/>
            <a:ext cx="5872480" cy="189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5" dirty="0"/>
              <a:t>NON-HEALING</a:t>
            </a:r>
            <a:r>
              <a:rPr sz="4100" spc="-20" dirty="0"/>
              <a:t> </a:t>
            </a:r>
            <a:r>
              <a:rPr sz="4100" dirty="0"/>
              <a:t>MIDLINE</a:t>
            </a:r>
            <a:endParaRPr sz="4100"/>
          </a:p>
          <a:p>
            <a:pPr marL="12700" marR="5080">
              <a:lnSpc>
                <a:spcPct val="100000"/>
              </a:lnSpc>
            </a:pPr>
            <a:r>
              <a:rPr sz="4100" spc="-5" dirty="0"/>
              <a:t>GRANULOMA (Polymorphic  Reticulocytosis)</a:t>
            </a:r>
            <a:endParaRPr sz="4100"/>
          </a:p>
        </p:txBody>
      </p:sp>
      <p:sp>
        <p:nvSpPr>
          <p:cNvPr id="6" name="object 6"/>
          <p:cNvSpPr txBox="1"/>
          <p:nvPr/>
        </p:nvSpPr>
        <p:spPr>
          <a:xfrm>
            <a:off x="381001" y="2396490"/>
            <a:ext cx="8303894" cy="390170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69900" marR="5080" indent="-457200">
              <a:lnSpc>
                <a:spcPts val="359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sz="3000" spc="-10" dirty="0">
                <a:latin typeface="Arial"/>
                <a:cs typeface="Arial"/>
              </a:rPr>
              <a:t>Slowly </a:t>
            </a:r>
            <a:r>
              <a:rPr sz="3000" spc="-5" dirty="0">
                <a:latin typeface="Arial"/>
                <a:cs typeface="Arial"/>
              </a:rPr>
              <a:t>destructive disease of nose and midfacial  </a:t>
            </a:r>
            <a:r>
              <a:rPr sz="3000" spc="-10" dirty="0">
                <a:latin typeface="Arial"/>
                <a:cs typeface="Arial"/>
              </a:rPr>
              <a:t>region</a:t>
            </a:r>
            <a:endParaRPr sz="3000" dirty="0">
              <a:latin typeface="Arial"/>
              <a:cs typeface="Arial"/>
            </a:endParaRPr>
          </a:p>
          <a:p>
            <a:pPr marL="469900" marR="410209" indent="-457200">
              <a:lnSpc>
                <a:spcPct val="99900"/>
              </a:lnSpc>
              <a:spcBef>
                <a:spcPts val="635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Careful biopsies </a:t>
            </a:r>
            <a:r>
              <a:rPr sz="3000" spc="-10" dirty="0">
                <a:latin typeface="Arial"/>
                <a:cs typeface="Arial"/>
              </a:rPr>
              <a:t>will </a:t>
            </a:r>
            <a:r>
              <a:rPr sz="3000" dirty="0">
                <a:latin typeface="Arial"/>
                <a:cs typeface="Arial"/>
              </a:rPr>
              <a:t>show </a:t>
            </a:r>
            <a:r>
              <a:rPr sz="3000" spc="-5" dirty="0">
                <a:latin typeface="Arial"/>
                <a:cs typeface="Arial"/>
              </a:rPr>
              <a:t>mixed population of  cell having mature lymphocytes, plasma </a:t>
            </a:r>
            <a:r>
              <a:rPr sz="3000" dirty="0">
                <a:latin typeface="Arial"/>
                <a:cs typeface="Arial"/>
              </a:rPr>
              <a:t>cells,  </a:t>
            </a:r>
            <a:r>
              <a:rPr sz="3000" spc="-5" dirty="0">
                <a:latin typeface="Arial"/>
                <a:cs typeface="Arial"/>
              </a:rPr>
              <a:t>large lymphoreticular cells resembling  lymphoma</a:t>
            </a:r>
            <a:endParaRPr sz="3000" dirty="0">
              <a:latin typeface="Arial"/>
              <a:cs typeface="Arial"/>
            </a:endParaRPr>
          </a:p>
          <a:p>
            <a:pPr marL="469900" marR="535940" indent="-4572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Treatment: Radiotherapy </a:t>
            </a:r>
            <a:r>
              <a:rPr sz="3000" spc="-10" dirty="0">
                <a:latin typeface="Arial"/>
                <a:cs typeface="Arial"/>
              </a:rPr>
              <a:t>followed </a:t>
            </a:r>
            <a:r>
              <a:rPr sz="3000" spc="-5" dirty="0">
                <a:latin typeface="Arial"/>
                <a:cs typeface="Arial"/>
              </a:rPr>
              <a:t>by surgical  debridement and nasal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prosthesis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45440"/>
            <a:ext cx="30714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5" dirty="0"/>
              <a:t>SARCOIDOSIS</a:t>
            </a:r>
            <a:endParaRPr sz="4100"/>
          </a:p>
        </p:txBody>
      </p:sp>
      <p:sp>
        <p:nvSpPr>
          <p:cNvPr id="5" name="object 5"/>
          <p:cNvSpPr txBox="1"/>
          <p:nvPr/>
        </p:nvSpPr>
        <p:spPr>
          <a:xfrm>
            <a:off x="490219" y="1004570"/>
            <a:ext cx="8163559" cy="429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08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Granulomatous disease, absence of caseation  Systemic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disorder</a:t>
            </a:r>
            <a:endParaRPr sz="3000" dirty="0">
              <a:latin typeface="Arial"/>
              <a:cs typeface="Arial"/>
            </a:endParaRPr>
          </a:p>
          <a:p>
            <a:pPr marL="469900" marR="182880" indent="-457200">
              <a:lnSpc>
                <a:spcPts val="4350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sz="3000" u="heavy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C/F</a:t>
            </a:r>
            <a:r>
              <a:rPr sz="3000" spc="-5" dirty="0">
                <a:latin typeface="Arial"/>
                <a:cs typeface="Arial"/>
              </a:rPr>
              <a:t>: nasal obstruction, nasal pain,</a:t>
            </a:r>
            <a:r>
              <a:rPr lang="en-US" sz="3000" spc="-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epistaxis  submucosal nodules in </a:t>
            </a:r>
            <a:r>
              <a:rPr sz="3000" spc="-1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nasal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septum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ts val="3329"/>
              </a:lnSpc>
              <a:buFont typeface="Arial" panose="020B0604020202020204" pitchFamily="34" charset="0"/>
              <a:buChar char="•"/>
            </a:pPr>
            <a:r>
              <a:rPr sz="3000" spc="-5" dirty="0">
                <a:latin typeface="Arial"/>
                <a:cs typeface="Arial"/>
              </a:rPr>
              <a:t>and inferior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turbinate.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sz="3000" u="heavy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Diagnosis</a:t>
            </a:r>
            <a:r>
              <a:rPr sz="3000" spc="-5" dirty="0">
                <a:latin typeface="Arial"/>
                <a:cs typeface="Arial"/>
              </a:rPr>
              <a:t>: biopsy of </a:t>
            </a:r>
            <a:r>
              <a:rPr sz="3000" spc="-10" dirty="0">
                <a:latin typeface="Arial"/>
                <a:cs typeface="Arial"/>
              </a:rPr>
              <a:t>the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lesions</a:t>
            </a:r>
            <a:endParaRPr sz="3000" dirty="0">
              <a:latin typeface="Arial"/>
              <a:cs typeface="Arial"/>
            </a:endParaRPr>
          </a:p>
          <a:p>
            <a:pPr marL="469900" marR="706755" indent="-4572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3000" u="heavy" spc="-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Treatment</a:t>
            </a:r>
            <a:r>
              <a:rPr sz="3000" spc="-5" dirty="0">
                <a:latin typeface="Arial"/>
                <a:cs typeface="Arial"/>
              </a:rPr>
              <a:t>: Steroids- used locally for nasal  </a:t>
            </a:r>
            <a:r>
              <a:rPr sz="3000" dirty="0">
                <a:latin typeface="Arial"/>
                <a:cs typeface="Arial"/>
              </a:rPr>
              <a:t>symptoms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515238"/>
            <a:ext cx="7331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PRIMARY </a:t>
            </a:r>
            <a:r>
              <a:rPr spc="-45" dirty="0"/>
              <a:t>ATROPHIC</a:t>
            </a:r>
            <a:r>
              <a:rPr spc="-295" dirty="0"/>
              <a:t> </a:t>
            </a:r>
            <a:r>
              <a:rPr spc="-5" dirty="0"/>
              <a:t>RHINITIS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723898"/>
            <a:ext cx="365759" cy="27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9448" y="2168651"/>
            <a:ext cx="4413504" cy="588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9448" y="2848355"/>
            <a:ext cx="4413504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9448" y="3528059"/>
            <a:ext cx="4413504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9448" y="4209288"/>
            <a:ext cx="4413504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9448" y="4888991"/>
            <a:ext cx="4413504" cy="589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9448" y="5570220"/>
            <a:ext cx="4413504" cy="588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6868" y="1625853"/>
            <a:ext cx="4578985" cy="441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794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ETIOLOGY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2400" dirty="0">
              <a:latin typeface="Arial"/>
              <a:cs typeface="Arial"/>
            </a:endParaRPr>
          </a:p>
          <a:p>
            <a:pPr marL="978535">
              <a:lnSpc>
                <a:spcPct val="100000"/>
              </a:lnSpc>
              <a:spcBef>
                <a:spcPts val="222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HEREDITARY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000" dirty="0">
              <a:latin typeface="Arial"/>
              <a:cs typeface="Arial"/>
            </a:endParaRPr>
          </a:p>
          <a:p>
            <a:pPr marL="978535" marR="5080">
              <a:lnSpc>
                <a:spcPct val="2233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ENDOCRINE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DISTURBANCES 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78535" marR="5080">
              <a:lnSpc>
                <a:spcPct val="2233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RACIAL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FACTORS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NUTRITIONAL DEFICIENCY  INFECTIVE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97853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AUTOIMMUNE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170" y="515238"/>
            <a:ext cx="3108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5" dirty="0"/>
              <a:t>PA</a:t>
            </a:r>
            <a:r>
              <a:rPr spc="-5" dirty="0"/>
              <a:t>THOLOGY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693417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16" y="2547239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216" y="3400374"/>
            <a:ext cx="426720" cy="3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6" y="4254372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216" y="5107508"/>
            <a:ext cx="426720" cy="3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6868" y="1581353"/>
            <a:ext cx="6463030" cy="42506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27305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Arial"/>
                <a:cs typeface="Arial"/>
              </a:rPr>
              <a:t>Ciliated </a:t>
            </a:r>
            <a:r>
              <a:rPr sz="2800" dirty="0">
                <a:latin typeface="Arial"/>
                <a:cs typeface="Arial"/>
              </a:rPr>
              <a:t>columnar epithelium replaced </a:t>
            </a:r>
            <a:r>
              <a:rPr sz="2800" spc="-5" dirty="0">
                <a:latin typeface="Arial"/>
                <a:cs typeface="Arial"/>
              </a:rPr>
              <a:t>by  </a:t>
            </a:r>
            <a:r>
              <a:rPr sz="2800" dirty="0">
                <a:latin typeface="Arial"/>
                <a:cs typeface="Arial"/>
              </a:rPr>
              <a:t>stratified </a:t>
            </a:r>
            <a:r>
              <a:rPr sz="2800" spc="-5" dirty="0">
                <a:latin typeface="Arial"/>
                <a:cs typeface="Arial"/>
              </a:rPr>
              <a:t>squamous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Atrophy of seromucinous </a:t>
            </a:r>
            <a:r>
              <a:rPr sz="2800" dirty="0">
                <a:latin typeface="Arial"/>
                <a:cs typeface="Arial"/>
              </a:rPr>
              <a:t>glands, venous  </a:t>
            </a:r>
            <a:r>
              <a:rPr sz="2800" spc="-5" dirty="0">
                <a:latin typeface="Arial"/>
                <a:cs typeface="Arial"/>
              </a:rPr>
              <a:t>blood </a:t>
            </a:r>
            <a:r>
              <a:rPr sz="2800" dirty="0">
                <a:latin typeface="Arial"/>
                <a:cs typeface="Arial"/>
              </a:rPr>
              <a:t>sinusoids and nerve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elements.</a:t>
            </a:r>
            <a:endParaRPr sz="2800">
              <a:latin typeface="Arial"/>
              <a:cs typeface="Arial"/>
            </a:endParaRPr>
          </a:p>
          <a:p>
            <a:pPr marL="12700" marR="247015">
              <a:lnSpc>
                <a:spcPts val="303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Arteries in the </a:t>
            </a:r>
            <a:r>
              <a:rPr sz="2800" dirty="0">
                <a:latin typeface="Arial"/>
                <a:cs typeface="Arial"/>
              </a:rPr>
              <a:t>mucosa, periosteum </a:t>
            </a:r>
            <a:r>
              <a:rPr sz="2800" spc="-5" dirty="0">
                <a:latin typeface="Arial"/>
                <a:cs typeface="Arial"/>
              </a:rPr>
              <a:t>and  bone show </a:t>
            </a:r>
            <a:r>
              <a:rPr sz="2800" dirty="0">
                <a:latin typeface="Arial"/>
                <a:cs typeface="Arial"/>
              </a:rPr>
              <a:t>obliterative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endarteritis.</a:t>
            </a:r>
            <a:endParaRPr sz="2800">
              <a:latin typeface="Arial"/>
              <a:cs typeface="Arial"/>
            </a:endParaRPr>
          </a:p>
          <a:p>
            <a:pPr marL="12700" marR="85725">
              <a:lnSpc>
                <a:spcPts val="302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Bone of </a:t>
            </a:r>
            <a:r>
              <a:rPr sz="2800" dirty="0">
                <a:latin typeface="Arial"/>
                <a:cs typeface="Arial"/>
              </a:rPr>
              <a:t>turbinates undergoes resorption  </a:t>
            </a:r>
            <a:r>
              <a:rPr sz="2800" spc="-5" dirty="0">
                <a:latin typeface="Arial"/>
                <a:cs typeface="Arial"/>
              </a:rPr>
              <a:t>causing widening of nasal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chambers.</a:t>
            </a:r>
            <a:endParaRPr sz="2800">
              <a:latin typeface="Arial"/>
              <a:cs typeface="Arial"/>
            </a:endParaRPr>
          </a:p>
          <a:p>
            <a:pPr marL="12700" marR="899794">
              <a:lnSpc>
                <a:spcPts val="303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Paranasal sinuses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small </a:t>
            </a:r>
            <a:r>
              <a:rPr sz="2800" spc="-5" dirty="0">
                <a:latin typeface="Arial"/>
                <a:cs typeface="Arial"/>
              </a:rPr>
              <a:t>due to  arrested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development.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475" y="515238"/>
            <a:ext cx="5098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10" dirty="0"/>
              <a:t> </a:t>
            </a:r>
            <a:r>
              <a:rPr spc="-45" dirty="0"/>
              <a:t>FEATURES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693417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16" y="2163191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216" y="2632582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6" y="3101975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216" y="3571062"/>
            <a:ext cx="426720" cy="3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216" y="4425060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216" y="4894148"/>
            <a:ext cx="426720" cy="3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216" y="5364175"/>
            <a:ext cx="426720" cy="31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6868" y="1537714"/>
            <a:ext cx="6122035" cy="41662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spc="-5" dirty="0">
                <a:latin typeface="Arial"/>
                <a:cs typeface="Arial"/>
              </a:rPr>
              <a:t>MC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females</a:t>
            </a:r>
            <a:endParaRPr sz="2800">
              <a:latin typeface="Arial"/>
              <a:cs typeface="Arial"/>
            </a:endParaRPr>
          </a:p>
          <a:p>
            <a:pPr marL="12700" marR="1927860">
              <a:lnSpc>
                <a:spcPct val="110000"/>
              </a:lnSpc>
              <a:spcBef>
                <a:spcPts val="5"/>
              </a:spcBef>
              <a:tabLst>
                <a:tab pos="783590" algn="l"/>
                <a:tab pos="1457325" algn="l"/>
                <a:tab pos="1812289" algn="l"/>
                <a:tab pos="2722245" algn="l"/>
                <a:tab pos="3414395" algn="l"/>
              </a:tabLst>
            </a:pPr>
            <a:r>
              <a:rPr sz="2800" spc="-5" dirty="0">
                <a:latin typeface="Arial"/>
                <a:cs typeface="Arial"/>
              </a:rPr>
              <a:t>fo</a:t>
            </a:r>
            <a:r>
              <a:rPr sz="2800" spc="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sme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fr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se  merciful	anosmia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  <a:tabLst>
                <a:tab pos="1061085" algn="l"/>
                <a:tab pos="1575435" algn="l"/>
                <a:tab pos="2092960" algn="l"/>
                <a:tab pos="2150745" algn="l"/>
                <a:tab pos="3438525" algn="l"/>
                <a:tab pos="3912870" algn="l"/>
                <a:tab pos="4465955" algn="l"/>
                <a:tab pos="4705350" algn="l"/>
                <a:tab pos="5159375" algn="l"/>
              </a:tabLst>
            </a:pPr>
            <a:r>
              <a:rPr sz="2800" spc="-5" dirty="0">
                <a:latin typeface="Arial"/>
                <a:cs typeface="Arial"/>
              </a:rPr>
              <a:t>nasal	</a:t>
            </a:r>
            <a:r>
              <a:rPr sz="2800" dirty="0">
                <a:latin typeface="Arial"/>
                <a:cs typeface="Arial"/>
              </a:rPr>
              <a:t>obstruction </a:t>
            </a:r>
            <a:r>
              <a:rPr sz="2800" spc="-5" dirty="0">
                <a:latin typeface="Arial"/>
                <a:cs typeface="Arial"/>
              </a:rPr>
              <a:t>- </a:t>
            </a:r>
            <a:r>
              <a:rPr sz="2800" dirty="0">
                <a:latin typeface="Arial"/>
                <a:cs typeface="Arial"/>
              </a:rPr>
              <a:t>crust formation.  </a:t>
            </a:r>
            <a:r>
              <a:rPr sz="2800" spc="-5" dirty="0">
                <a:latin typeface="Arial"/>
                <a:cs typeface="Arial"/>
              </a:rPr>
              <a:t>gr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gr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yi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ck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ts  </a:t>
            </a:r>
            <a:r>
              <a:rPr sz="2800" dirty="0">
                <a:latin typeface="Arial"/>
                <a:cs typeface="Arial"/>
              </a:rPr>
              <a:t>covering </a:t>
            </a:r>
            <a:r>
              <a:rPr sz="2800" spc="-5" dirty="0">
                <a:latin typeface="Arial"/>
                <a:cs typeface="Arial"/>
              </a:rPr>
              <a:t>the		</a:t>
            </a:r>
            <a:r>
              <a:rPr sz="2800" dirty="0">
                <a:latin typeface="Arial"/>
                <a:cs typeface="Arial"/>
              </a:rPr>
              <a:t>turbinates	and	septum.</a:t>
            </a:r>
            <a:endParaRPr sz="2800">
              <a:latin typeface="Arial"/>
              <a:cs typeface="Arial"/>
            </a:endParaRPr>
          </a:p>
          <a:p>
            <a:pPr marL="12700" marR="1153795">
              <a:lnSpc>
                <a:spcPct val="110000"/>
              </a:lnSpc>
              <a:tabLst>
                <a:tab pos="1061720" algn="l"/>
                <a:tab pos="1397635" algn="l"/>
                <a:tab pos="1891664" algn="l"/>
                <a:tab pos="2444115" algn="l"/>
                <a:tab pos="3754120" algn="l"/>
              </a:tabLst>
            </a:pPr>
            <a:r>
              <a:rPr sz="2800" spc="-5" dirty="0">
                <a:latin typeface="Arial"/>
                <a:cs typeface="Arial"/>
              </a:rPr>
              <a:t>Epistaxis – on </a:t>
            </a:r>
            <a:r>
              <a:rPr sz="2800" dirty="0">
                <a:latin typeface="Arial"/>
                <a:cs typeface="Arial"/>
              </a:rPr>
              <a:t>removal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crust.  nasal	cavities	appear	</a:t>
            </a:r>
            <a:r>
              <a:rPr sz="2800" spc="-5" dirty="0">
                <a:latin typeface="Arial"/>
                <a:cs typeface="Arial"/>
              </a:rPr>
              <a:t>roomy  </a:t>
            </a:r>
            <a:r>
              <a:rPr sz="2800" dirty="0">
                <a:latin typeface="Arial"/>
                <a:cs typeface="Arial"/>
              </a:rPr>
              <a:t>atrophy	</a:t>
            </a:r>
            <a:r>
              <a:rPr sz="2800" spc="-5" dirty="0">
                <a:latin typeface="Arial"/>
                <a:cs typeface="Arial"/>
              </a:rPr>
              <a:t>of	</a:t>
            </a:r>
            <a:r>
              <a:rPr sz="2800" dirty="0">
                <a:latin typeface="Arial"/>
                <a:cs typeface="Arial"/>
              </a:rPr>
              <a:t>turbinates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422" y="910784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5216" y="1400810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16" y="1869897"/>
            <a:ext cx="426720" cy="3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216" y="2339975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6" y="2809367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216" y="3663060"/>
            <a:ext cx="426720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216" y="4516501"/>
            <a:ext cx="426720" cy="318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216" y="4985588"/>
            <a:ext cx="426720" cy="31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6868" y="776376"/>
            <a:ext cx="6657340" cy="454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69004">
              <a:lnSpc>
                <a:spcPct val="11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nasal mucosa –pale  </a:t>
            </a:r>
            <a:r>
              <a:rPr sz="2800" dirty="0">
                <a:latin typeface="Arial"/>
                <a:cs typeface="Arial"/>
              </a:rPr>
              <a:t>septal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perforation</a:t>
            </a:r>
          </a:p>
          <a:p>
            <a:pPr marL="12700" marR="2244090">
              <a:lnSpc>
                <a:spcPts val="3700"/>
              </a:lnSpc>
              <a:spcBef>
                <a:spcPts val="175"/>
              </a:spcBef>
            </a:pPr>
            <a:r>
              <a:rPr sz="2800" dirty="0">
                <a:latin typeface="Arial"/>
                <a:cs typeface="Arial"/>
              </a:rPr>
              <a:t>dermatitis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nasal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vestibule  </a:t>
            </a:r>
            <a:r>
              <a:rPr sz="2800" spc="-5" dirty="0">
                <a:latin typeface="Arial"/>
                <a:cs typeface="Arial"/>
              </a:rPr>
              <a:t>saddle </a:t>
            </a:r>
            <a:r>
              <a:rPr sz="2800" dirty="0">
                <a:latin typeface="Arial"/>
                <a:cs typeface="Arial"/>
              </a:rPr>
              <a:t>deformity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nose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540"/>
              </a:spcBef>
            </a:pPr>
            <a:r>
              <a:rPr sz="2800" dirty="0">
                <a:latin typeface="Arial"/>
                <a:cs typeface="Arial"/>
              </a:rPr>
              <a:t>atrophic pharyngitis </a:t>
            </a:r>
            <a:r>
              <a:rPr sz="2800" spc="-5" dirty="0">
                <a:latin typeface="Arial"/>
                <a:cs typeface="Arial"/>
              </a:rPr>
              <a:t>– Pharyngeal </a:t>
            </a:r>
            <a:r>
              <a:rPr sz="2800" dirty="0">
                <a:latin typeface="Arial"/>
                <a:cs typeface="Arial"/>
              </a:rPr>
              <a:t>mucosa  </a:t>
            </a:r>
            <a:r>
              <a:rPr sz="2800" spc="-5" dirty="0">
                <a:latin typeface="Arial"/>
                <a:cs typeface="Arial"/>
              </a:rPr>
              <a:t>appear dry and glazed with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crusts</a:t>
            </a:r>
          </a:p>
          <a:p>
            <a:pPr marL="12700" marR="64135">
              <a:lnSpc>
                <a:spcPts val="3020"/>
              </a:lnSpc>
              <a:spcBef>
                <a:spcPts val="680"/>
              </a:spcBef>
            </a:pPr>
            <a:r>
              <a:rPr sz="2800" dirty="0">
                <a:latin typeface="Arial"/>
                <a:cs typeface="Arial"/>
              </a:rPr>
              <a:t>atrophic laryngitis </a:t>
            </a:r>
            <a:r>
              <a:rPr sz="2800" spc="-5" dirty="0">
                <a:latin typeface="Arial"/>
                <a:cs typeface="Arial"/>
              </a:rPr>
              <a:t>– cough, hoarseness of  voice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800" spc="-5" dirty="0">
                <a:latin typeface="Arial"/>
                <a:cs typeface="Arial"/>
              </a:rPr>
              <a:t>hearing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impairment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Arial"/>
                <a:cs typeface="Arial"/>
              </a:rPr>
              <a:t>X-ray paranasal </a:t>
            </a:r>
            <a:r>
              <a:rPr sz="2800" dirty="0">
                <a:latin typeface="Arial"/>
                <a:cs typeface="Arial"/>
              </a:rPr>
              <a:t>sinus 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opaque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839" y="515238"/>
            <a:ext cx="3088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TREATMENT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743405"/>
            <a:ext cx="457200" cy="340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6883" y="2391155"/>
            <a:ext cx="6123432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2247" y="2139695"/>
            <a:ext cx="4413504" cy="530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6883" y="2980944"/>
            <a:ext cx="6123432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2247" y="2729483"/>
            <a:ext cx="4413504" cy="530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883" y="3570732"/>
            <a:ext cx="6123432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2247" y="3319271"/>
            <a:ext cx="4413504" cy="530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6883" y="4160520"/>
            <a:ext cx="6123432" cy="355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2247" y="3909059"/>
            <a:ext cx="4413504" cy="530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6883" y="4750308"/>
            <a:ext cx="6123432" cy="35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2247" y="4498847"/>
            <a:ext cx="4413504" cy="530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883" y="5340096"/>
            <a:ext cx="6123432" cy="35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2247" y="5088635"/>
            <a:ext cx="4413504" cy="530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6883" y="5929884"/>
            <a:ext cx="6123432" cy="353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2247" y="5678423"/>
            <a:ext cx="4413504" cy="528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6868" y="1366705"/>
            <a:ext cx="4304030" cy="4705350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3000" dirty="0">
                <a:latin typeface="Arial"/>
                <a:cs typeface="Arial"/>
              </a:rPr>
              <a:t>Medical</a:t>
            </a:r>
          </a:p>
          <a:p>
            <a:pPr marL="518159">
              <a:lnSpc>
                <a:spcPct val="100000"/>
              </a:lnSpc>
              <a:spcBef>
                <a:spcPts val="1210"/>
              </a:spcBef>
            </a:pPr>
            <a:r>
              <a:rPr sz="1800" spc="-5" dirty="0">
                <a:latin typeface="Arial"/>
                <a:cs typeface="Arial"/>
              </a:rPr>
              <a:t>Nasal irrigation and removal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crusts</a:t>
            </a:r>
          </a:p>
          <a:p>
            <a:pPr marL="518159" marR="1253490">
              <a:lnSpc>
                <a:spcPct val="215000"/>
              </a:lnSpc>
            </a:pPr>
            <a:r>
              <a:rPr sz="1800" spc="-5" dirty="0">
                <a:latin typeface="Arial"/>
                <a:cs typeface="Arial"/>
              </a:rPr>
              <a:t>25% glucose in </a:t>
            </a:r>
            <a:r>
              <a:rPr sz="1800" spc="-10" dirty="0">
                <a:latin typeface="Arial"/>
                <a:cs typeface="Arial"/>
              </a:rPr>
              <a:t>glycerine  </a:t>
            </a:r>
            <a:r>
              <a:rPr sz="1800" spc="-5" dirty="0">
                <a:latin typeface="Arial"/>
                <a:cs typeface="Arial"/>
              </a:rPr>
              <a:t>Local antibiotics  Oestradiol therapy  Placental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extract</a:t>
            </a:r>
            <a:endParaRPr sz="1800" dirty="0">
              <a:latin typeface="Arial"/>
              <a:cs typeface="Arial"/>
            </a:endParaRPr>
          </a:p>
          <a:p>
            <a:pPr marL="518159" marR="808990">
              <a:lnSpc>
                <a:spcPct val="215000"/>
              </a:lnSpc>
            </a:pPr>
            <a:r>
              <a:rPr sz="1800" spc="-5" dirty="0">
                <a:latin typeface="Arial"/>
                <a:cs typeface="Arial"/>
              </a:rPr>
              <a:t>Systemic use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streptomycin  Potassium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iodide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1286510"/>
            <a:ext cx="457200" cy="339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6868" y="1165605"/>
            <a:ext cx="1402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Surgical</a:t>
            </a:r>
            <a:endParaRPr sz="3000" dirty="0"/>
          </a:p>
        </p:txBody>
      </p:sp>
      <p:sp>
        <p:nvSpPr>
          <p:cNvPr id="4" name="object 4"/>
          <p:cNvSpPr/>
          <p:nvPr/>
        </p:nvSpPr>
        <p:spPr>
          <a:xfrm>
            <a:off x="1524761" y="1760982"/>
            <a:ext cx="6096000" cy="657225"/>
          </a:xfrm>
          <a:custGeom>
            <a:avLst/>
            <a:gdLst/>
            <a:ahLst/>
            <a:cxnLst/>
            <a:rect l="l" t="t" r="r" b="b"/>
            <a:pathLst>
              <a:path w="6096000" h="657225">
                <a:moveTo>
                  <a:pt x="5986526" y="0"/>
                </a:moveTo>
                <a:lnTo>
                  <a:pt x="109474" y="0"/>
                </a:lnTo>
                <a:lnTo>
                  <a:pt x="66865" y="8604"/>
                </a:lnTo>
                <a:lnTo>
                  <a:pt x="32067" y="32067"/>
                </a:lnTo>
                <a:lnTo>
                  <a:pt x="8604" y="66865"/>
                </a:lnTo>
                <a:lnTo>
                  <a:pt x="0" y="109473"/>
                </a:lnTo>
                <a:lnTo>
                  <a:pt x="0" y="547369"/>
                </a:lnTo>
                <a:lnTo>
                  <a:pt x="8604" y="589978"/>
                </a:lnTo>
                <a:lnTo>
                  <a:pt x="32067" y="624776"/>
                </a:lnTo>
                <a:lnTo>
                  <a:pt x="66865" y="648239"/>
                </a:lnTo>
                <a:lnTo>
                  <a:pt x="109474" y="656843"/>
                </a:lnTo>
                <a:lnTo>
                  <a:pt x="5986526" y="656843"/>
                </a:lnTo>
                <a:lnTo>
                  <a:pt x="6029134" y="648239"/>
                </a:lnTo>
                <a:lnTo>
                  <a:pt x="6063932" y="624776"/>
                </a:lnTo>
                <a:lnTo>
                  <a:pt x="6087395" y="589978"/>
                </a:lnTo>
                <a:lnTo>
                  <a:pt x="6095999" y="547369"/>
                </a:lnTo>
                <a:lnTo>
                  <a:pt x="6095999" y="109473"/>
                </a:lnTo>
                <a:lnTo>
                  <a:pt x="6087395" y="66865"/>
                </a:lnTo>
                <a:lnTo>
                  <a:pt x="6063932" y="32067"/>
                </a:lnTo>
                <a:lnTo>
                  <a:pt x="6029134" y="8604"/>
                </a:lnTo>
                <a:lnTo>
                  <a:pt x="5986526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1756394"/>
            <a:ext cx="6096000" cy="657225"/>
          </a:xfrm>
          <a:custGeom>
            <a:avLst/>
            <a:gdLst/>
            <a:ahLst/>
            <a:cxnLst/>
            <a:rect l="l" t="t" r="r" b="b"/>
            <a:pathLst>
              <a:path w="6096000" h="657225">
                <a:moveTo>
                  <a:pt x="0" y="109473"/>
                </a:moveTo>
                <a:lnTo>
                  <a:pt x="8604" y="66865"/>
                </a:lnTo>
                <a:lnTo>
                  <a:pt x="32067" y="32067"/>
                </a:lnTo>
                <a:lnTo>
                  <a:pt x="66865" y="8604"/>
                </a:lnTo>
                <a:lnTo>
                  <a:pt x="109474" y="0"/>
                </a:lnTo>
                <a:lnTo>
                  <a:pt x="5986526" y="0"/>
                </a:lnTo>
                <a:lnTo>
                  <a:pt x="6029134" y="8604"/>
                </a:lnTo>
                <a:lnTo>
                  <a:pt x="6063932" y="32067"/>
                </a:lnTo>
                <a:lnTo>
                  <a:pt x="6087395" y="66865"/>
                </a:lnTo>
                <a:lnTo>
                  <a:pt x="6095999" y="109473"/>
                </a:lnTo>
                <a:lnTo>
                  <a:pt x="6095999" y="547369"/>
                </a:lnTo>
                <a:lnTo>
                  <a:pt x="6087395" y="589978"/>
                </a:lnTo>
                <a:lnTo>
                  <a:pt x="6063932" y="624776"/>
                </a:lnTo>
                <a:lnTo>
                  <a:pt x="6029134" y="648239"/>
                </a:lnTo>
                <a:lnTo>
                  <a:pt x="5986526" y="656843"/>
                </a:lnTo>
                <a:lnTo>
                  <a:pt x="109474" y="656843"/>
                </a:lnTo>
                <a:lnTo>
                  <a:pt x="66865" y="648239"/>
                </a:lnTo>
                <a:lnTo>
                  <a:pt x="32067" y="624776"/>
                </a:lnTo>
                <a:lnTo>
                  <a:pt x="8604" y="589978"/>
                </a:lnTo>
                <a:lnTo>
                  <a:pt x="0" y="547369"/>
                </a:lnTo>
                <a:lnTo>
                  <a:pt x="0" y="10947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61" y="2826257"/>
            <a:ext cx="6096000" cy="962025"/>
          </a:xfrm>
          <a:custGeom>
            <a:avLst/>
            <a:gdLst/>
            <a:ahLst/>
            <a:cxnLst/>
            <a:rect l="l" t="t" r="r" b="b"/>
            <a:pathLst>
              <a:path w="6096000" h="962025">
                <a:moveTo>
                  <a:pt x="5935726" y="0"/>
                </a:moveTo>
                <a:lnTo>
                  <a:pt x="160274" y="0"/>
                </a:lnTo>
                <a:lnTo>
                  <a:pt x="109614" y="8170"/>
                </a:lnTo>
                <a:lnTo>
                  <a:pt x="65617" y="30922"/>
                </a:lnTo>
                <a:lnTo>
                  <a:pt x="30922" y="65617"/>
                </a:lnTo>
                <a:lnTo>
                  <a:pt x="8170" y="109614"/>
                </a:lnTo>
                <a:lnTo>
                  <a:pt x="0" y="160274"/>
                </a:lnTo>
                <a:lnTo>
                  <a:pt x="0" y="801369"/>
                </a:lnTo>
                <a:lnTo>
                  <a:pt x="8170" y="852029"/>
                </a:lnTo>
                <a:lnTo>
                  <a:pt x="30922" y="896026"/>
                </a:lnTo>
                <a:lnTo>
                  <a:pt x="65617" y="930721"/>
                </a:lnTo>
                <a:lnTo>
                  <a:pt x="109614" y="953473"/>
                </a:lnTo>
                <a:lnTo>
                  <a:pt x="160274" y="961643"/>
                </a:lnTo>
                <a:lnTo>
                  <a:pt x="5935726" y="961643"/>
                </a:lnTo>
                <a:lnTo>
                  <a:pt x="5986385" y="953473"/>
                </a:lnTo>
                <a:lnTo>
                  <a:pt x="6030382" y="930721"/>
                </a:lnTo>
                <a:lnTo>
                  <a:pt x="6065077" y="896026"/>
                </a:lnTo>
                <a:lnTo>
                  <a:pt x="6087829" y="852029"/>
                </a:lnTo>
                <a:lnTo>
                  <a:pt x="6095999" y="801369"/>
                </a:lnTo>
                <a:lnTo>
                  <a:pt x="6095999" y="160274"/>
                </a:lnTo>
                <a:lnTo>
                  <a:pt x="6087829" y="109614"/>
                </a:lnTo>
                <a:lnTo>
                  <a:pt x="6065077" y="65617"/>
                </a:lnTo>
                <a:lnTo>
                  <a:pt x="6030382" y="30922"/>
                </a:lnTo>
                <a:lnTo>
                  <a:pt x="5986385" y="8170"/>
                </a:lnTo>
                <a:lnTo>
                  <a:pt x="5935726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61" y="2826257"/>
            <a:ext cx="6096000" cy="962025"/>
          </a:xfrm>
          <a:custGeom>
            <a:avLst/>
            <a:gdLst/>
            <a:ahLst/>
            <a:cxnLst/>
            <a:rect l="l" t="t" r="r" b="b"/>
            <a:pathLst>
              <a:path w="6096000" h="962025">
                <a:moveTo>
                  <a:pt x="0" y="160274"/>
                </a:moveTo>
                <a:lnTo>
                  <a:pt x="8170" y="109614"/>
                </a:lnTo>
                <a:lnTo>
                  <a:pt x="30922" y="65617"/>
                </a:lnTo>
                <a:lnTo>
                  <a:pt x="65617" y="30922"/>
                </a:lnTo>
                <a:lnTo>
                  <a:pt x="109614" y="8170"/>
                </a:lnTo>
                <a:lnTo>
                  <a:pt x="160274" y="0"/>
                </a:lnTo>
                <a:lnTo>
                  <a:pt x="5935726" y="0"/>
                </a:lnTo>
                <a:lnTo>
                  <a:pt x="5986385" y="8170"/>
                </a:lnTo>
                <a:lnTo>
                  <a:pt x="6030382" y="30922"/>
                </a:lnTo>
                <a:lnTo>
                  <a:pt x="6065077" y="65617"/>
                </a:lnTo>
                <a:lnTo>
                  <a:pt x="6087829" y="109614"/>
                </a:lnTo>
                <a:lnTo>
                  <a:pt x="6095999" y="160274"/>
                </a:lnTo>
                <a:lnTo>
                  <a:pt x="6095999" y="801369"/>
                </a:lnTo>
                <a:lnTo>
                  <a:pt x="6087829" y="852029"/>
                </a:lnTo>
                <a:lnTo>
                  <a:pt x="6065077" y="896026"/>
                </a:lnTo>
                <a:lnTo>
                  <a:pt x="6030382" y="930721"/>
                </a:lnTo>
                <a:lnTo>
                  <a:pt x="5986385" y="953473"/>
                </a:lnTo>
                <a:lnTo>
                  <a:pt x="5935726" y="961643"/>
                </a:lnTo>
                <a:lnTo>
                  <a:pt x="160274" y="961643"/>
                </a:lnTo>
                <a:lnTo>
                  <a:pt x="109614" y="953473"/>
                </a:lnTo>
                <a:lnTo>
                  <a:pt x="65617" y="930721"/>
                </a:lnTo>
                <a:lnTo>
                  <a:pt x="30922" y="896026"/>
                </a:lnTo>
                <a:lnTo>
                  <a:pt x="8170" y="852029"/>
                </a:lnTo>
                <a:lnTo>
                  <a:pt x="0" y="801369"/>
                </a:lnTo>
                <a:lnTo>
                  <a:pt x="0" y="16027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4998" y="1714373"/>
            <a:ext cx="5693410" cy="454469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YOUNG’S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2400">
              <a:latin typeface="Arial"/>
              <a:cs typeface="Arial"/>
            </a:endParaRPr>
          </a:p>
          <a:p>
            <a:pPr marL="311150" indent="-229235">
              <a:lnSpc>
                <a:spcPct val="100000"/>
              </a:lnSpc>
              <a:spcBef>
                <a:spcPts val="1190"/>
              </a:spcBef>
              <a:buChar char="•"/>
              <a:tabLst>
                <a:tab pos="31178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Modified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Young’s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2400">
              <a:latin typeface="Arial"/>
              <a:cs typeface="Arial"/>
            </a:endParaRPr>
          </a:p>
          <a:p>
            <a:pPr marL="42545" marR="1324610">
              <a:lnSpc>
                <a:spcPts val="2900"/>
              </a:lnSpc>
              <a:spcBef>
                <a:spcPts val="13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NARROWING THE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NASAL 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CAVITIES</a:t>
            </a:r>
            <a:endParaRPr sz="2800">
              <a:latin typeface="Arial"/>
              <a:cs typeface="Arial"/>
            </a:endParaRPr>
          </a:p>
          <a:p>
            <a:pPr marL="311150" indent="-229235">
              <a:lnSpc>
                <a:spcPct val="100000"/>
              </a:lnSpc>
              <a:spcBef>
                <a:spcPts val="1370"/>
              </a:spcBef>
              <a:buChar char="•"/>
              <a:tabLst>
                <a:tab pos="31178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Submucosal injection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teflon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paste</a:t>
            </a:r>
            <a:endParaRPr sz="2400">
              <a:latin typeface="Arial"/>
              <a:cs typeface="Arial"/>
            </a:endParaRPr>
          </a:p>
          <a:p>
            <a:pPr marL="311150" marR="5080" indent="-228600">
              <a:lnSpc>
                <a:spcPct val="86100"/>
              </a:lnSpc>
              <a:spcBef>
                <a:spcPts val="560"/>
              </a:spcBef>
              <a:buChar char="•"/>
              <a:tabLst>
                <a:tab pos="31178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Insertion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fat,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cartilage or teflon strips  under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mucoperiosteum of the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floor,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lateral wall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nose, mucoperichondrium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septum.</a:t>
            </a:r>
            <a:endParaRPr sz="2400">
              <a:latin typeface="Arial"/>
              <a:cs typeface="Arial"/>
            </a:endParaRPr>
          </a:p>
          <a:p>
            <a:pPr marL="311150" indent="-229235">
              <a:lnSpc>
                <a:spcPts val="2685"/>
              </a:lnSpc>
              <a:spcBef>
                <a:spcPts val="155"/>
              </a:spcBef>
              <a:buChar char="•"/>
              <a:tabLst>
                <a:tab pos="31178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Section and medial displacement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11150">
              <a:lnSpc>
                <a:spcPts val="268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lateral wall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1323</Words>
  <Application>Microsoft Office PowerPoint</Application>
  <PresentationFormat>On-screen Show (4:3)</PresentationFormat>
  <Paragraphs>169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Symbol</vt:lpstr>
      <vt:lpstr>Times New Roman</vt:lpstr>
      <vt:lpstr>Office Theme</vt:lpstr>
      <vt:lpstr>PowerPoint Presentation</vt:lpstr>
      <vt:lpstr>OZAENA</vt:lpstr>
      <vt:lpstr>PowerPoint Presentation</vt:lpstr>
      <vt:lpstr>PRIMARY ATROPHIC RHINITIS</vt:lpstr>
      <vt:lpstr>PATHOLOGY</vt:lpstr>
      <vt:lpstr>CLINICAL FEATURES</vt:lpstr>
      <vt:lpstr>PowerPoint Presentation</vt:lpstr>
      <vt:lpstr>TREATMENT</vt:lpstr>
      <vt:lpstr>Surgical</vt:lpstr>
      <vt:lpstr>SECONDARY ATROPHIC  RHINITIS</vt:lpstr>
      <vt:lpstr>PowerPoint Presentation</vt:lpstr>
      <vt:lpstr>CLASSIFICATION:</vt:lpstr>
      <vt:lpstr>(III) UNSPECIFIED CAUSES</vt:lpstr>
      <vt:lpstr>RHINOSCLEROMA</vt:lpstr>
      <vt:lpstr>CLINICAL FEATURES:</vt:lpstr>
      <vt:lpstr>PowerPoint Presentation</vt:lpstr>
      <vt:lpstr>DIAGNOSIS</vt:lpstr>
      <vt:lpstr>TREATMENT</vt:lpstr>
      <vt:lpstr>NASAL SYPHILIS It is of two types Acquired and  Congenital</vt:lpstr>
      <vt:lpstr>(2) CONGENITAL</vt:lpstr>
      <vt:lpstr>DIAGNOSIS</vt:lpstr>
      <vt:lpstr>TUBERCULOSIS</vt:lpstr>
      <vt:lpstr>LUPUS VULGARIS</vt:lpstr>
      <vt:lpstr>LEPROSY</vt:lpstr>
      <vt:lpstr>PowerPoint Presentation</vt:lpstr>
      <vt:lpstr>RHINOSPORIDIOSIS</vt:lpstr>
      <vt:lpstr>RHINOSPORIDIOSIS</vt:lpstr>
      <vt:lpstr>C/F</vt:lpstr>
      <vt:lpstr>ASPERGILLOSIS</vt:lpstr>
      <vt:lpstr>MUCORMYCOSIS</vt:lpstr>
      <vt:lpstr>WEGENER’S GRANULOMATOSIS Aetiology: Systemic disorder of unknown aetiology</vt:lpstr>
      <vt:lpstr>NON-HEALING MIDLINE GRANULOMA (Polymorphic  Reticulocytosis)</vt:lpstr>
      <vt:lpstr>SARCOIDOSIS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GRANULAMATOUS DISEASES OF NOSE</dc:title>
  <dc:creator>ajay</dc:creator>
  <cp:lastModifiedBy>rohith chendigi</cp:lastModifiedBy>
  <cp:revision>7</cp:revision>
  <dcterms:created xsi:type="dcterms:W3CDTF">2020-01-05T06:34:40Z</dcterms:created>
  <dcterms:modified xsi:type="dcterms:W3CDTF">2020-01-05T16:00:02Z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2012-08-26T00:00:00Z</vt:filetime>
  </property>
  <property fmtid="{D5CDD505-2E9C-101B-9397-08002B2CF9AE}" pid="3" name="Creator">
    <vt:lpwstr>Impress</vt:lpwstr>
  </property>
  <property fmtid="{D5CDD505-2E9C-101B-9397-08002B2CF9AE}" pid="4" name="LastSaved">
    <vt:filetime>2012-08-26T00:00:00Z</vt:filetime>
  </property>
</Properties>
</file>