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sldIdLst>
    <p:sldId id="274" r:id="rId2"/>
    <p:sldId id="275" r:id="rId3"/>
    <p:sldId id="258" r:id="rId4"/>
    <p:sldId id="259" r:id="rId5"/>
    <p:sldId id="276" r:id="rId6"/>
    <p:sldId id="277" r:id="rId7"/>
    <p:sldId id="278" r:id="rId8"/>
    <p:sldId id="256" r:id="rId9"/>
    <p:sldId id="260" r:id="rId10"/>
    <p:sldId id="263" r:id="rId11"/>
    <p:sldId id="264" r:id="rId12"/>
    <p:sldId id="265" r:id="rId13"/>
    <p:sldId id="266" r:id="rId14"/>
    <p:sldId id="267" r:id="rId15"/>
    <p:sldId id="279" r:id="rId16"/>
    <p:sldId id="280" r:id="rId17"/>
    <p:sldId id="281" r:id="rId18"/>
    <p:sldId id="282" r:id="rId19"/>
    <p:sldId id="283" r:id="rId20"/>
    <p:sldId id="284" r:id="rId21"/>
    <p:sldId id="268" r:id="rId22"/>
    <p:sldId id="269" r:id="rId23"/>
    <p:sldId id="270" r:id="rId24"/>
    <p:sldId id="273" r:id="rId25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456" autoAdjust="0"/>
    <p:restoredTop sz="94660"/>
  </p:normalViewPr>
  <p:slideViewPr>
    <p:cSldViewPr>
      <p:cViewPr varScale="1">
        <p:scale>
          <a:sx n="73" d="100"/>
          <a:sy n="73" d="100"/>
        </p:scale>
        <p:origin x="-1386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06/01/2020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06/01/2020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06/01/2020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06/01/2020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06/01/2020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06/01/2020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06/01/2020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06/01/2020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06/01/2020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06/01/2020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06/01/2020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06/01/2020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requency" TargetMode="External"/><Relationship Id="rId2" Type="http://schemas.openxmlformats.org/officeDocument/2006/relationships/hyperlink" Target="http://en.wikipedia.org/wiki/Decibe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Audiogram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Hearing loss , deafness and </a:t>
            </a:r>
            <a:r>
              <a:rPr lang="en-US" dirty="0" err="1" smtClean="0"/>
              <a:t>mutism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79573" y="461594"/>
            <a:ext cx="3786504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Maternal</a:t>
            </a:r>
            <a:r>
              <a:rPr spc="-75" dirty="0"/>
              <a:t> </a:t>
            </a:r>
            <a:r>
              <a:rPr spc="-30" dirty="0"/>
              <a:t>factors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426609"/>
            <a:ext cx="5368290" cy="3865245"/>
          </a:xfrm>
          <a:prstGeom prst="rect">
            <a:avLst/>
          </a:prstGeom>
        </p:spPr>
        <p:txBody>
          <a:bodyPr vert="horz" wrap="square" lIns="0" tIns="17970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415"/>
              </a:spcBef>
              <a:buFont typeface="Arial"/>
              <a:buChar char="•"/>
              <a:tabLst>
                <a:tab pos="355600" algn="l"/>
              </a:tabLst>
            </a:pPr>
            <a:r>
              <a:rPr sz="4800" b="1" dirty="0">
                <a:latin typeface="Calibri"/>
                <a:cs typeface="Calibri"/>
              </a:rPr>
              <a:t>I</a:t>
            </a:r>
            <a:r>
              <a:rPr sz="4800" b="1" spc="-20" dirty="0">
                <a:latin typeface="Calibri"/>
                <a:cs typeface="Calibri"/>
              </a:rPr>
              <a:t>n</a:t>
            </a:r>
            <a:r>
              <a:rPr sz="4800" b="1" spc="-80" dirty="0">
                <a:latin typeface="Calibri"/>
                <a:cs typeface="Calibri"/>
              </a:rPr>
              <a:t>f</a:t>
            </a:r>
            <a:r>
              <a:rPr sz="4800" b="1" spc="-5" dirty="0">
                <a:latin typeface="Calibri"/>
                <a:cs typeface="Calibri"/>
              </a:rPr>
              <a:t>ection</a:t>
            </a:r>
            <a:r>
              <a:rPr sz="4800" b="1" spc="15" dirty="0">
                <a:latin typeface="Calibri"/>
                <a:cs typeface="Calibri"/>
              </a:rPr>
              <a:t>s</a:t>
            </a:r>
            <a:r>
              <a:rPr sz="4800" b="1" spc="-10" dirty="0">
                <a:latin typeface="Calibri"/>
                <a:cs typeface="Calibri"/>
              </a:rPr>
              <a:t>-</a:t>
            </a:r>
            <a:r>
              <a:rPr sz="4800" b="1" spc="-135" dirty="0">
                <a:latin typeface="Calibri"/>
                <a:cs typeface="Calibri"/>
              </a:rPr>
              <a:t>T</a:t>
            </a:r>
            <a:r>
              <a:rPr sz="4800" b="1" spc="-5" dirty="0">
                <a:latin typeface="Calibri"/>
                <a:cs typeface="Calibri"/>
              </a:rPr>
              <a:t>O</a:t>
            </a:r>
            <a:r>
              <a:rPr sz="4800" b="1" spc="-35" dirty="0">
                <a:latin typeface="Calibri"/>
                <a:cs typeface="Calibri"/>
              </a:rPr>
              <a:t>R</a:t>
            </a:r>
            <a:r>
              <a:rPr sz="4800" b="1" spc="-5" dirty="0">
                <a:latin typeface="Calibri"/>
                <a:cs typeface="Calibri"/>
              </a:rPr>
              <a:t>CH</a:t>
            </a:r>
            <a:r>
              <a:rPr sz="4800" b="1" spc="-50" dirty="0">
                <a:latin typeface="Calibri"/>
                <a:cs typeface="Calibri"/>
              </a:rPr>
              <a:t>E</a:t>
            </a:r>
            <a:r>
              <a:rPr sz="4800" b="1" dirty="0">
                <a:latin typeface="Calibri"/>
                <a:cs typeface="Calibri"/>
              </a:rPr>
              <a:t>S</a:t>
            </a:r>
            <a:endParaRPr sz="4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8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spc="-30" dirty="0">
                <a:latin typeface="Calibri"/>
                <a:cs typeface="Calibri"/>
              </a:rPr>
              <a:t>To-toxoplasmosis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spc="-5" dirty="0">
                <a:latin typeface="Calibri"/>
                <a:cs typeface="Calibri"/>
              </a:rPr>
              <a:t>R-rubella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spc="-5" dirty="0">
                <a:latin typeface="Calibri"/>
                <a:cs typeface="Calibri"/>
              </a:rPr>
              <a:t>C-cytomegalovirus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spc="-5" dirty="0">
                <a:latin typeface="Calibri"/>
                <a:cs typeface="Calibri"/>
              </a:rPr>
              <a:t>H-herpes </a:t>
            </a:r>
            <a:r>
              <a:rPr sz="3200" b="1" dirty="0">
                <a:latin typeface="Calibri"/>
                <a:cs typeface="Calibri"/>
              </a:rPr>
              <a:t>1 </a:t>
            </a:r>
            <a:r>
              <a:rPr sz="3200" b="1" spc="-5" dirty="0">
                <a:latin typeface="Calibri"/>
                <a:cs typeface="Calibri"/>
              </a:rPr>
              <a:t>and</a:t>
            </a:r>
            <a:r>
              <a:rPr sz="3200" b="1" spc="-2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2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spc="-10" dirty="0">
                <a:latin typeface="Calibri"/>
                <a:cs typeface="Calibri"/>
              </a:rPr>
              <a:t>S-syphyllis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55089" y="461594"/>
            <a:ext cx="543306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Drugs during</a:t>
            </a:r>
            <a:r>
              <a:rPr spc="-40" dirty="0"/>
              <a:t> </a:t>
            </a:r>
            <a:r>
              <a:rPr spc="-5" dirty="0"/>
              <a:t>pregnancy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565"/>
            <a:ext cx="7458709" cy="39281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20" dirty="0">
                <a:latin typeface="Calibri"/>
                <a:cs typeface="Calibri"/>
              </a:rPr>
              <a:t>Streptomycin,gentamycin,tobramycin </a:t>
            </a:r>
            <a:r>
              <a:rPr sz="3200" spc="-15" dirty="0">
                <a:latin typeface="Calibri"/>
                <a:cs typeface="Calibri"/>
              </a:rPr>
              <a:t>cross  placental </a:t>
            </a:r>
            <a:r>
              <a:rPr sz="3200" spc="-5" dirty="0">
                <a:latin typeface="Calibri"/>
                <a:cs typeface="Calibri"/>
              </a:rPr>
              <a:t>barrier and damage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cochlea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Radiation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Nutriotional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deficiency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latin typeface="Calibri"/>
                <a:cs typeface="Calibri"/>
              </a:rPr>
              <a:t>Diabetes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20" dirty="0">
                <a:latin typeface="Calibri"/>
                <a:cs typeface="Calibri"/>
              </a:rPr>
              <a:t>Thyroid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deficiency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latin typeface="Calibri"/>
                <a:cs typeface="Calibri"/>
              </a:rPr>
              <a:t>Alcoholism-</a:t>
            </a:r>
            <a:r>
              <a:rPr sz="3200" b="1" spc="-10" dirty="0">
                <a:latin typeface="Calibri"/>
                <a:cs typeface="Calibri"/>
              </a:rPr>
              <a:t>Foetal </a:t>
            </a:r>
            <a:r>
              <a:rPr sz="3200" b="1" dirty="0">
                <a:latin typeface="Calibri"/>
                <a:cs typeface="Calibri"/>
              </a:rPr>
              <a:t>alcohol </a:t>
            </a:r>
            <a:r>
              <a:rPr sz="3200" b="1" spc="-15" dirty="0">
                <a:latin typeface="Calibri"/>
                <a:cs typeface="Calibri"/>
              </a:rPr>
              <a:t>syndrome</a:t>
            </a:r>
            <a:r>
              <a:rPr sz="3200" b="1" spc="-85" dirty="0">
                <a:latin typeface="Calibri"/>
                <a:cs typeface="Calibri"/>
              </a:rPr>
              <a:t> </a:t>
            </a:r>
            <a:r>
              <a:rPr sz="3200" spc="-45" dirty="0">
                <a:latin typeface="Calibri"/>
                <a:cs typeface="Calibri"/>
              </a:rPr>
              <a:t>(FAS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33294" y="461594"/>
            <a:ext cx="368046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" dirty="0"/>
              <a:t>Perinatal</a:t>
            </a:r>
            <a:r>
              <a:rPr spc="-100" dirty="0"/>
              <a:t> </a:t>
            </a:r>
            <a:r>
              <a:rPr spc="-5" dirty="0"/>
              <a:t>causes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10635"/>
            <a:ext cx="7385050" cy="4123054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5" dirty="0">
                <a:latin typeface="Calibri"/>
                <a:cs typeface="Calibri"/>
              </a:rPr>
              <a:t>Anoxia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latin typeface="Calibri"/>
                <a:cs typeface="Calibri"/>
              </a:rPr>
              <a:t>Prematurity </a:t>
            </a:r>
            <a:r>
              <a:rPr sz="3200" dirty="0">
                <a:latin typeface="Calibri"/>
                <a:cs typeface="Calibri"/>
              </a:rPr>
              <a:t>and </a:t>
            </a:r>
            <a:r>
              <a:rPr sz="3200" spc="-5" dirty="0">
                <a:latin typeface="Calibri"/>
                <a:cs typeface="Calibri"/>
              </a:rPr>
              <a:t>low birth</a:t>
            </a:r>
            <a:r>
              <a:rPr sz="3200" spc="2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weight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Birth injuries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latin typeface="Calibri"/>
                <a:cs typeface="Calibri"/>
              </a:rPr>
              <a:t>Neonatal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jaundice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latin typeface="Calibri"/>
                <a:cs typeface="Calibri"/>
              </a:rPr>
              <a:t>Neonatal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meningitis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Sepsis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20" dirty="0">
                <a:latin typeface="Calibri"/>
                <a:cs typeface="Calibri"/>
              </a:rPr>
              <a:t>Ototoxic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drugs-antibiotics,anti-inflamatory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00325" y="461594"/>
            <a:ext cx="394398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0" dirty="0"/>
              <a:t>Post-natal</a:t>
            </a:r>
            <a:r>
              <a:rPr spc="-90" dirty="0"/>
              <a:t> </a:t>
            </a:r>
            <a:r>
              <a:rPr spc="-5" dirty="0"/>
              <a:t>causes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10635"/>
            <a:ext cx="7051040" cy="441579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2900" algn="just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Genetic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causes.</a:t>
            </a:r>
            <a:endParaRPr sz="3200">
              <a:latin typeface="Calibri"/>
              <a:cs typeface="Calibri"/>
            </a:endParaRPr>
          </a:p>
          <a:p>
            <a:pPr marL="527685" marR="615950" indent="-515620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528320" algn="l"/>
              </a:tabLst>
            </a:pPr>
            <a:r>
              <a:rPr sz="3200" spc="-10" dirty="0">
                <a:latin typeface="Calibri"/>
                <a:cs typeface="Calibri"/>
              </a:rPr>
              <a:t>Non-genetic-viral infections(mumps  </a:t>
            </a:r>
            <a:r>
              <a:rPr sz="3200" spc="-5" dirty="0">
                <a:latin typeface="Calibri"/>
                <a:cs typeface="Calibri"/>
              </a:rPr>
              <a:t>measles,varicella)</a:t>
            </a:r>
            <a:endParaRPr sz="3200">
              <a:latin typeface="Calibri"/>
              <a:cs typeface="Calibri"/>
            </a:endParaRPr>
          </a:p>
          <a:p>
            <a:pPr marL="527685" marR="5080" indent="-515620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528320" algn="l"/>
              </a:tabLst>
            </a:pPr>
            <a:r>
              <a:rPr sz="3200" b="1" spc="-10" dirty="0">
                <a:latin typeface="Calibri"/>
                <a:cs typeface="Calibri"/>
              </a:rPr>
              <a:t>Secretory </a:t>
            </a:r>
            <a:r>
              <a:rPr sz="3200" b="1" dirty="0">
                <a:latin typeface="Calibri"/>
                <a:cs typeface="Calibri"/>
              </a:rPr>
              <a:t>otitis </a:t>
            </a:r>
            <a:r>
              <a:rPr sz="3200" b="1" spc="-5" dirty="0">
                <a:latin typeface="Calibri"/>
                <a:cs typeface="Calibri"/>
              </a:rPr>
              <a:t>media</a:t>
            </a:r>
            <a:r>
              <a:rPr sz="3200" spc="-5" dirty="0">
                <a:latin typeface="Calibri"/>
                <a:cs typeface="Calibri"/>
              </a:rPr>
              <a:t>- </a:t>
            </a:r>
            <a:r>
              <a:rPr sz="3200" spc="-15" dirty="0">
                <a:latin typeface="Calibri"/>
                <a:cs typeface="Calibri"/>
              </a:rPr>
              <a:t>Secretory </a:t>
            </a:r>
            <a:r>
              <a:rPr sz="3200" spc="-5" dirty="0">
                <a:latin typeface="Calibri"/>
                <a:cs typeface="Calibri"/>
              </a:rPr>
              <a:t>otitis  </a:t>
            </a:r>
            <a:r>
              <a:rPr sz="3200" dirty="0">
                <a:latin typeface="Calibri"/>
                <a:cs typeface="Calibri"/>
              </a:rPr>
              <a:t>media is an </a:t>
            </a:r>
            <a:r>
              <a:rPr sz="3200" spc="-5" dirty="0">
                <a:latin typeface="Calibri"/>
                <a:cs typeface="Calibri"/>
              </a:rPr>
              <a:t>accumulation </a:t>
            </a:r>
            <a:r>
              <a:rPr sz="3200" dirty="0">
                <a:latin typeface="Calibri"/>
                <a:cs typeface="Calibri"/>
              </a:rPr>
              <a:t>of </a:t>
            </a:r>
            <a:r>
              <a:rPr sz="3200" spc="-5" dirty="0">
                <a:latin typeface="Calibri"/>
                <a:cs typeface="Calibri"/>
              </a:rPr>
              <a:t>fluid </a:t>
            </a:r>
            <a:r>
              <a:rPr sz="3200" dirty="0">
                <a:latin typeface="Calibri"/>
                <a:cs typeface="Calibri"/>
              </a:rPr>
              <a:t>in </a:t>
            </a:r>
            <a:r>
              <a:rPr sz="3200" spc="-5" dirty="0">
                <a:latin typeface="Calibri"/>
                <a:cs typeface="Calibri"/>
              </a:rPr>
              <a:t>the  middle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80" dirty="0">
                <a:latin typeface="Calibri"/>
                <a:cs typeface="Calibri"/>
              </a:rPr>
              <a:t>ear.</a:t>
            </a:r>
            <a:endParaRPr sz="3200">
              <a:latin typeface="Calibri"/>
              <a:cs typeface="Calibri"/>
            </a:endParaRPr>
          </a:p>
          <a:p>
            <a:pPr marL="527685" indent="-515620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528320" algn="l"/>
              </a:tabLst>
            </a:pPr>
            <a:r>
              <a:rPr sz="3200" spc="-45" dirty="0">
                <a:latin typeface="Calibri"/>
                <a:cs typeface="Calibri"/>
              </a:rPr>
              <a:t>Trauma </a:t>
            </a:r>
            <a:r>
              <a:rPr sz="3200" spc="10" dirty="0">
                <a:latin typeface="Calibri"/>
                <a:cs typeface="Calibri"/>
              </a:rPr>
              <a:t>e.g </a:t>
            </a:r>
            <a:r>
              <a:rPr sz="3200" spc="-15" dirty="0">
                <a:latin typeface="Calibri"/>
                <a:cs typeface="Calibri"/>
              </a:rPr>
              <a:t>fractures </a:t>
            </a:r>
            <a:r>
              <a:rPr sz="3200" spc="-5" dirty="0">
                <a:latin typeface="Calibri"/>
                <a:cs typeface="Calibri"/>
              </a:rPr>
              <a:t>of </a:t>
            </a:r>
            <a:r>
              <a:rPr sz="3200" spc="-15" dirty="0">
                <a:latin typeface="Calibri"/>
                <a:cs typeface="Calibri"/>
              </a:rPr>
              <a:t>temporal</a:t>
            </a:r>
            <a:r>
              <a:rPr sz="3200" spc="4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bone</a:t>
            </a:r>
            <a:endParaRPr sz="3200">
              <a:latin typeface="Calibri"/>
              <a:cs typeface="Calibri"/>
            </a:endParaRPr>
          </a:p>
          <a:p>
            <a:pPr marL="527685" indent="-515620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528320" algn="l"/>
              </a:tabLst>
            </a:pPr>
            <a:r>
              <a:rPr sz="3200" spc="-5" dirty="0">
                <a:latin typeface="Calibri"/>
                <a:cs typeface="Calibri"/>
              </a:rPr>
              <a:t>Noise induced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deafness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28366" y="461594"/>
            <a:ext cx="329247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0" dirty="0"/>
              <a:t>Investigations.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10635"/>
            <a:ext cx="7534275" cy="383032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dirty="0">
                <a:latin typeface="Calibri"/>
                <a:cs typeface="Calibri"/>
              </a:rPr>
              <a:t>Anamnesis</a:t>
            </a:r>
            <a:endParaRPr sz="32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spc="-5" dirty="0">
                <a:latin typeface="Calibri"/>
                <a:cs typeface="Calibri"/>
              </a:rPr>
              <a:t>Screening </a:t>
            </a:r>
            <a:r>
              <a:rPr sz="3200" b="1" spc="-10" dirty="0">
                <a:latin typeface="Calibri"/>
                <a:cs typeface="Calibri"/>
              </a:rPr>
              <a:t>procedures-</a:t>
            </a:r>
            <a:r>
              <a:rPr sz="3200" spc="-10" dirty="0">
                <a:latin typeface="Calibri"/>
                <a:cs typeface="Calibri"/>
              </a:rPr>
              <a:t>used </a:t>
            </a:r>
            <a:r>
              <a:rPr sz="3200" spc="-20" dirty="0">
                <a:latin typeface="Calibri"/>
                <a:cs typeface="Calibri"/>
              </a:rPr>
              <a:t>to test </a:t>
            </a:r>
            <a:r>
              <a:rPr sz="3200" spc="-5" dirty="0">
                <a:latin typeface="Calibri"/>
                <a:cs typeface="Calibri"/>
              </a:rPr>
              <a:t>high risk  </a:t>
            </a:r>
            <a:r>
              <a:rPr sz="3200" spc="-15" dirty="0">
                <a:latin typeface="Calibri"/>
                <a:cs typeface="Calibri"/>
              </a:rPr>
              <a:t>infants.(arousal</a:t>
            </a:r>
            <a:r>
              <a:rPr sz="3200" spc="25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test)</a:t>
            </a:r>
            <a:endParaRPr sz="3200">
              <a:latin typeface="Calibri"/>
              <a:cs typeface="Calibri"/>
            </a:endParaRPr>
          </a:p>
          <a:p>
            <a:pPr marL="355600" marR="116205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spc="-10" dirty="0">
                <a:latin typeface="Calibri"/>
                <a:cs typeface="Calibri"/>
              </a:rPr>
              <a:t>Behaviour </a:t>
            </a:r>
            <a:r>
              <a:rPr sz="3200" b="1" spc="-5" dirty="0">
                <a:latin typeface="Calibri"/>
                <a:cs typeface="Calibri"/>
              </a:rPr>
              <a:t>observation audiometry-</a:t>
            </a:r>
            <a:r>
              <a:rPr sz="3200" spc="-5" dirty="0">
                <a:latin typeface="Calibri"/>
                <a:cs typeface="Calibri"/>
              </a:rPr>
              <a:t>moros  </a:t>
            </a:r>
            <a:r>
              <a:rPr sz="3200" spc="-10" dirty="0">
                <a:latin typeface="Calibri"/>
                <a:cs typeface="Calibri"/>
              </a:rPr>
              <a:t>reflex,chochlea palpebral </a:t>
            </a:r>
            <a:r>
              <a:rPr sz="3200" spc="-15" dirty="0">
                <a:latin typeface="Calibri"/>
                <a:cs typeface="Calibri"/>
              </a:rPr>
              <a:t>reflex,cessation  </a:t>
            </a:r>
            <a:r>
              <a:rPr sz="3200" spc="-20" dirty="0">
                <a:latin typeface="Calibri"/>
                <a:cs typeface="Calibri"/>
              </a:rPr>
              <a:t>reflex.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5" dirty="0">
                <a:latin typeface="Calibri"/>
                <a:cs typeface="Calibri"/>
              </a:rPr>
              <a:t>Distraction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techniques.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1519" y="576072"/>
            <a:ext cx="7696200" cy="5715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2983" y="182397"/>
            <a:ext cx="749325" cy="7493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030209" y="213398"/>
            <a:ext cx="736536" cy="73653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831339" y="1136650"/>
            <a:ext cx="548957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" dirty="0"/>
              <a:t>ASSESSING THE </a:t>
            </a:r>
            <a:r>
              <a:rPr sz="3200" dirty="0"/>
              <a:t>DEAF</a:t>
            </a:r>
            <a:r>
              <a:rPr sz="3200" spc="-95" dirty="0"/>
              <a:t> </a:t>
            </a:r>
            <a:r>
              <a:rPr sz="3200" spc="-5" dirty="0"/>
              <a:t>CHILD</a:t>
            </a:r>
            <a:endParaRPr sz="3200"/>
          </a:p>
        </p:txBody>
      </p:sp>
      <p:sp>
        <p:nvSpPr>
          <p:cNvPr id="6" name="object 6"/>
          <p:cNvSpPr txBox="1"/>
          <p:nvPr/>
        </p:nvSpPr>
        <p:spPr>
          <a:xfrm>
            <a:off x="1542033" y="2076145"/>
            <a:ext cx="5908675" cy="34461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50" i="1" spc="15" dirty="0">
                <a:solidFill>
                  <a:srgbClr val="AA2B1E"/>
                </a:solidFill>
                <a:latin typeface="Comic Sans MS"/>
                <a:cs typeface="Comic Sans MS"/>
              </a:rPr>
              <a:t>O </a:t>
            </a:r>
            <a:r>
              <a:rPr sz="2200" spc="-5" dirty="0">
                <a:latin typeface="Times New Roman"/>
                <a:cs typeface="Times New Roman"/>
              </a:rPr>
              <a:t>The objectives are</a:t>
            </a:r>
            <a:r>
              <a:rPr sz="2200" spc="9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:</a:t>
            </a:r>
            <a:endParaRPr sz="2200">
              <a:latin typeface="Times New Roman"/>
              <a:cs typeface="Times New Roman"/>
            </a:endParaRPr>
          </a:p>
          <a:p>
            <a:pPr marL="287020" marR="5080" indent="-274320">
              <a:lnSpc>
                <a:spcPct val="80000"/>
              </a:lnSpc>
              <a:spcBef>
                <a:spcPts val="530"/>
              </a:spcBef>
            </a:pPr>
            <a:r>
              <a:rPr sz="1850" i="1" spc="15" dirty="0">
                <a:solidFill>
                  <a:srgbClr val="AA2B1E"/>
                </a:solidFill>
                <a:latin typeface="Comic Sans MS"/>
                <a:cs typeface="Comic Sans MS"/>
              </a:rPr>
              <a:t>O </a:t>
            </a:r>
            <a:r>
              <a:rPr sz="2200" spc="-80" dirty="0">
                <a:latin typeface="Times New Roman"/>
                <a:cs typeface="Times New Roman"/>
              </a:rPr>
              <a:t>To </a:t>
            </a:r>
            <a:r>
              <a:rPr sz="2200" spc="-5" dirty="0">
                <a:latin typeface="Times New Roman"/>
                <a:cs typeface="Times New Roman"/>
              </a:rPr>
              <a:t>ascertain whether the child has any deafness </a:t>
            </a:r>
            <a:r>
              <a:rPr sz="2200" dirty="0">
                <a:latin typeface="Times New Roman"/>
                <a:cs typeface="Times New Roman"/>
              </a:rPr>
              <a:t>or  not</a:t>
            </a:r>
            <a:endParaRPr sz="2200">
              <a:latin typeface="Times New Roman"/>
              <a:cs typeface="Times New Roman"/>
            </a:endParaRPr>
          </a:p>
          <a:p>
            <a:pPr marL="287020" marR="798830" indent="-274320">
              <a:lnSpc>
                <a:spcPct val="80000"/>
              </a:lnSpc>
              <a:spcBef>
                <a:spcPts val="530"/>
              </a:spcBef>
            </a:pPr>
            <a:r>
              <a:rPr sz="1850" i="1" spc="15" dirty="0">
                <a:solidFill>
                  <a:srgbClr val="AA2B1E"/>
                </a:solidFill>
                <a:latin typeface="Comic Sans MS"/>
                <a:cs typeface="Comic Sans MS"/>
              </a:rPr>
              <a:t>O </a:t>
            </a:r>
            <a:r>
              <a:rPr sz="2200" spc="-5" dirty="0">
                <a:latin typeface="Times New Roman"/>
                <a:cs typeface="Times New Roman"/>
              </a:rPr>
              <a:t>If deafness is present, whether unilateral or  bilateral</a:t>
            </a: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ts val="2375"/>
              </a:lnSpc>
            </a:pPr>
            <a:r>
              <a:rPr sz="1850" i="1" spc="15" dirty="0">
                <a:solidFill>
                  <a:srgbClr val="AA2B1E"/>
                </a:solidFill>
                <a:latin typeface="Comic Sans MS"/>
                <a:cs typeface="Comic Sans MS"/>
              </a:rPr>
              <a:t>O </a:t>
            </a:r>
            <a:r>
              <a:rPr sz="2200" spc="-85" dirty="0">
                <a:latin typeface="Times New Roman"/>
                <a:cs typeface="Times New Roman"/>
              </a:rPr>
              <a:t>To </a:t>
            </a:r>
            <a:r>
              <a:rPr sz="2200" spc="-5" dirty="0">
                <a:latin typeface="Times New Roman"/>
                <a:cs typeface="Times New Roman"/>
              </a:rPr>
              <a:t>document the </a:t>
            </a:r>
            <a:r>
              <a:rPr sz="2200" dirty="0">
                <a:latin typeface="Times New Roman"/>
                <a:cs typeface="Times New Roman"/>
              </a:rPr>
              <a:t>degree </a:t>
            </a:r>
            <a:r>
              <a:rPr sz="2200" spc="-5" dirty="0">
                <a:latin typeface="Times New Roman"/>
                <a:cs typeface="Times New Roman"/>
              </a:rPr>
              <a:t>of functional</a:t>
            </a:r>
            <a:r>
              <a:rPr sz="2200" spc="18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impairment</a:t>
            </a:r>
            <a:endParaRPr sz="2200">
              <a:latin typeface="Times New Roman"/>
              <a:cs typeface="Times New Roman"/>
            </a:endParaRPr>
          </a:p>
          <a:p>
            <a:pPr marL="287020">
              <a:lnSpc>
                <a:spcPts val="2375"/>
              </a:lnSpc>
            </a:pPr>
            <a:r>
              <a:rPr sz="2200" spc="-5" dirty="0">
                <a:latin typeface="Times New Roman"/>
                <a:cs typeface="Times New Roman"/>
              </a:rPr>
              <a:t>for each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ear</a:t>
            </a:r>
            <a:endParaRPr sz="2200">
              <a:latin typeface="Times New Roman"/>
              <a:cs typeface="Times New Roman"/>
            </a:endParaRPr>
          </a:p>
          <a:p>
            <a:pPr marL="287020" marR="406400" indent="-274320">
              <a:lnSpc>
                <a:spcPct val="80000"/>
              </a:lnSpc>
              <a:spcBef>
                <a:spcPts val="530"/>
              </a:spcBef>
            </a:pPr>
            <a:r>
              <a:rPr sz="1850" i="1" spc="15" dirty="0">
                <a:solidFill>
                  <a:srgbClr val="AA2B1E"/>
                </a:solidFill>
                <a:latin typeface="Comic Sans MS"/>
                <a:cs typeface="Comic Sans MS"/>
              </a:rPr>
              <a:t>O </a:t>
            </a:r>
            <a:r>
              <a:rPr sz="2200" spc="-80" dirty="0">
                <a:latin typeface="Times New Roman"/>
                <a:cs typeface="Times New Roman"/>
              </a:rPr>
              <a:t>To </a:t>
            </a:r>
            <a:r>
              <a:rPr sz="2200" spc="-5" dirty="0">
                <a:latin typeface="Times New Roman"/>
                <a:cs typeface="Times New Roman"/>
              </a:rPr>
              <a:t>establish a topographical localisation of </a:t>
            </a:r>
            <a:r>
              <a:rPr sz="2200" dirty="0">
                <a:latin typeface="Times New Roman"/>
                <a:cs typeface="Times New Roman"/>
              </a:rPr>
              <a:t>the  </a:t>
            </a:r>
            <a:r>
              <a:rPr sz="2200" spc="-5" dirty="0">
                <a:latin typeface="Times New Roman"/>
                <a:cs typeface="Times New Roman"/>
              </a:rPr>
              <a:t>lesion</a:t>
            </a: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50" i="1" spc="15" dirty="0">
                <a:solidFill>
                  <a:srgbClr val="AA2B1E"/>
                </a:solidFill>
                <a:latin typeface="Comic Sans MS"/>
                <a:cs typeface="Comic Sans MS"/>
              </a:rPr>
              <a:t>O </a:t>
            </a:r>
            <a:r>
              <a:rPr sz="2200" spc="-80" dirty="0">
                <a:latin typeface="Times New Roman"/>
                <a:cs typeface="Times New Roman"/>
              </a:rPr>
              <a:t>To </a:t>
            </a:r>
            <a:r>
              <a:rPr sz="2200" spc="-5" dirty="0">
                <a:latin typeface="Times New Roman"/>
                <a:cs typeface="Times New Roman"/>
              </a:rPr>
              <a:t>establish an etiological</a:t>
            </a:r>
            <a:r>
              <a:rPr sz="2200" spc="18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diagnosis</a:t>
            </a: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50" i="1" spc="15" dirty="0">
                <a:solidFill>
                  <a:srgbClr val="AA2B1E"/>
                </a:solidFill>
                <a:latin typeface="Comic Sans MS"/>
                <a:cs typeface="Comic Sans MS"/>
              </a:rPr>
              <a:t>O </a:t>
            </a:r>
            <a:r>
              <a:rPr sz="2200" spc="-85" dirty="0">
                <a:latin typeface="Times New Roman"/>
                <a:cs typeface="Times New Roman"/>
              </a:rPr>
              <a:t>To </a:t>
            </a:r>
            <a:r>
              <a:rPr sz="2200" spc="-5" dirty="0">
                <a:latin typeface="Times New Roman"/>
                <a:cs typeface="Times New Roman"/>
              </a:rPr>
              <a:t>establish </a:t>
            </a:r>
            <a:r>
              <a:rPr sz="2200" spc="-10" dirty="0">
                <a:latin typeface="Times New Roman"/>
                <a:cs typeface="Times New Roman"/>
              </a:rPr>
              <a:t>management</a:t>
            </a:r>
            <a:r>
              <a:rPr sz="2200" spc="22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protocols</a:t>
            </a:r>
            <a:endParaRPr sz="2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1519" y="576072"/>
            <a:ext cx="7696200" cy="5715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2983" y="182397"/>
            <a:ext cx="749325" cy="7493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030209" y="213398"/>
            <a:ext cx="736536" cy="73653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32105" rIns="0" bIns="0" rtlCol="0">
            <a:spAutoFit/>
          </a:bodyPr>
          <a:lstStyle/>
          <a:p>
            <a:pPr marL="1927860" marR="5080" indent="-1104900">
              <a:lnSpc>
                <a:spcPct val="100000"/>
              </a:lnSpc>
              <a:spcBef>
                <a:spcPts val="95"/>
              </a:spcBef>
            </a:pPr>
            <a:r>
              <a:rPr spc="-105" dirty="0">
                <a:latin typeface="Times New Roman"/>
                <a:cs typeface="Times New Roman"/>
              </a:rPr>
              <a:t>NEONATAL</a:t>
            </a:r>
            <a:r>
              <a:rPr spc="-185" dirty="0">
                <a:latin typeface="Times New Roman"/>
                <a:cs typeface="Times New Roman"/>
              </a:rPr>
              <a:t> </a:t>
            </a:r>
            <a:r>
              <a:rPr spc="-10" dirty="0">
                <a:latin typeface="Times New Roman"/>
                <a:cs typeface="Times New Roman"/>
              </a:rPr>
              <a:t>HEARING  SCREENING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542033" y="2069083"/>
            <a:ext cx="5478780" cy="90360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050" i="1" spc="-10" dirty="0">
                <a:solidFill>
                  <a:srgbClr val="AA2B1E"/>
                </a:solidFill>
                <a:latin typeface="Comic Sans MS"/>
                <a:cs typeface="Comic Sans MS"/>
              </a:rPr>
              <a:t>O </a:t>
            </a:r>
            <a:r>
              <a:rPr sz="2400" spc="-5" dirty="0">
                <a:latin typeface="Times New Roman"/>
                <a:cs typeface="Times New Roman"/>
              </a:rPr>
              <a:t>Performed as </a:t>
            </a:r>
            <a:r>
              <a:rPr sz="2400" dirty="0">
                <a:latin typeface="Times New Roman"/>
                <a:cs typeface="Times New Roman"/>
              </a:rPr>
              <a:t>soon </a:t>
            </a:r>
            <a:r>
              <a:rPr sz="2400" spc="-5" dirty="0">
                <a:latin typeface="Times New Roman"/>
                <a:cs typeface="Times New Roman"/>
              </a:rPr>
              <a:t>as </a:t>
            </a:r>
            <a:r>
              <a:rPr sz="2400" dirty="0">
                <a:latin typeface="Times New Roman"/>
                <a:cs typeface="Times New Roman"/>
              </a:rPr>
              <a:t>soon </a:t>
            </a:r>
            <a:r>
              <a:rPr sz="2400" spc="-5" dirty="0">
                <a:latin typeface="Times New Roman"/>
                <a:cs typeface="Times New Roman"/>
              </a:rPr>
              <a:t>as </a:t>
            </a:r>
            <a:r>
              <a:rPr sz="2400" dirty="0">
                <a:latin typeface="Times New Roman"/>
                <a:cs typeface="Times New Roman"/>
              </a:rPr>
              <a:t>child </a:t>
            </a:r>
            <a:r>
              <a:rPr sz="2400" spc="-5" dirty="0">
                <a:latin typeface="Times New Roman"/>
                <a:cs typeface="Times New Roman"/>
              </a:rPr>
              <a:t>is</a:t>
            </a:r>
            <a:r>
              <a:rPr sz="2400" spc="-1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born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050" i="1" spc="-10" dirty="0">
                <a:solidFill>
                  <a:srgbClr val="AA2B1E"/>
                </a:solidFill>
                <a:latin typeface="Comic Sans MS"/>
                <a:cs typeface="Comic Sans MS"/>
              </a:rPr>
              <a:t>O </a:t>
            </a:r>
            <a:r>
              <a:rPr sz="2400" spc="-60" dirty="0">
                <a:latin typeface="Times New Roman"/>
                <a:cs typeface="Times New Roman"/>
              </a:rPr>
              <a:t>Two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types-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2000" y="533400"/>
            <a:ext cx="7696200" cy="5715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2983" y="182397"/>
            <a:ext cx="749325" cy="7493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030209" y="213398"/>
            <a:ext cx="736536" cy="73653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-152400" y="1066800"/>
            <a:ext cx="9677400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75155" marR="5080" indent="-1863089">
              <a:lnSpc>
                <a:spcPct val="100000"/>
              </a:lnSpc>
              <a:spcBef>
                <a:spcPts val="95"/>
              </a:spcBef>
              <a:tabLst>
                <a:tab pos="2244090" algn="l"/>
              </a:tabLst>
            </a:pPr>
            <a:r>
              <a:rPr dirty="0" smtClean="0">
                <a:latin typeface="Times New Roman"/>
                <a:cs typeface="Times New Roman"/>
              </a:rPr>
              <a:t>Uni</a:t>
            </a:r>
            <a:r>
              <a:rPr lang="en-US" dirty="0" smtClean="0">
                <a:latin typeface="Times New Roman"/>
                <a:cs typeface="Times New Roman"/>
              </a:rPr>
              <a:t>v</a:t>
            </a:r>
            <a:r>
              <a:rPr dirty="0" smtClean="0">
                <a:latin typeface="Times New Roman"/>
                <a:cs typeface="Times New Roman"/>
              </a:rPr>
              <a:t>ersal</a:t>
            </a:r>
            <a:r>
              <a:rPr dirty="0">
                <a:latin typeface="Times New Roman"/>
                <a:cs typeface="Times New Roman"/>
              </a:rPr>
              <a:t>	</a:t>
            </a:r>
            <a:r>
              <a:rPr spc="-5" dirty="0">
                <a:latin typeface="Times New Roman"/>
                <a:cs typeface="Times New Roman"/>
              </a:rPr>
              <a:t>Newborn</a:t>
            </a:r>
            <a:r>
              <a:rPr spc="-45" dirty="0">
                <a:latin typeface="Times New Roman"/>
                <a:cs typeface="Times New Roman"/>
              </a:rPr>
              <a:t> </a:t>
            </a:r>
            <a:r>
              <a:rPr lang="en-US" spc="-45" dirty="0" smtClean="0">
                <a:latin typeface="Times New Roman"/>
                <a:cs typeface="Times New Roman"/>
              </a:rPr>
              <a:t>h</a:t>
            </a:r>
            <a:r>
              <a:rPr spc="-5" dirty="0" smtClean="0">
                <a:latin typeface="Times New Roman"/>
                <a:cs typeface="Times New Roman"/>
              </a:rPr>
              <a:t>earing  </a:t>
            </a:r>
            <a:r>
              <a:rPr spc="-5" dirty="0">
                <a:latin typeface="Times New Roman"/>
                <a:cs typeface="Times New Roman"/>
              </a:rPr>
              <a:t>Screening.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542033" y="2069083"/>
            <a:ext cx="5629910" cy="346392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050" i="1" spc="-10" dirty="0">
                <a:solidFill>
                  <a:srgbClr val="AA2B1E"/>
                </a:solidFill>
                <a:latin typeface="Comic Sans MS"/>
                <a:cs typeface="Comic Sans MS"/>
              </a:rPr>
              <a:t>O </a:t>
            </a:r>
            <a:r>
              <a:rPr sz="2400" spc="-30" dirty="0">
                <a:latin typeface="Times New Roman"/>
                <a:cs typeface="Times New Roman"/>
              </a:rPr>
              <a:t>With </a:t>
            </a:r>
            <a:r>
              <a:rPr sz="2400" dirty="0">
                <a:latin typeface="Times New Roman"/>
                <a:cs typeface="Times New Roman"/>
              </a:rPr>
              <a:t>in 48hrs of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birth.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050" i="1" spc="-10" dirty="0">
                <a:solidFill>
                  <a:srgbClr val="AA2B1E"/>
                </a:solidFill>
                <a:latin typeface="Comic Sans MS"/>
                <a:cs typeface="Comic Sans MS"/>
              </a:rPr>
              <a:t>O </a:t>
            </a:r>
            <a:r>
              <a:rPr sz="2400" dirty="0">
                <a:latin typeface="Times New Roman"/>
                <a:cs typeface="Times New Roman"/>
              </a:rPr>
              <a:t>100%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specificity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050" i="1" spc="-10" dirty="0">
                <a:solidFill>
                  <a:srgbClr val="AA2B1E"/>
                </a:solidFill>
                <a:latin typeface="Comic Sans MS"/>
                <a:cs typeface="Comic Sans MS"/>
              </a:rPr>
              <a:t>O </a:t>
            </a:r>
            <a:r>
              <a:rPr sz="2400" spc="-5" dirty="0">
                <a:latin typeface="Times New Roman"/>
                <a:cs typeface="Times New Roman"/>
              </a:rPr>
              <a:t>Evoked </a:t>
            </a:r>
            <a:r>
              <a:rPr sz="2400" dirty="0">
                <a:latin typeface="Times New Roman"/>
                <a:cs typeface="Times New Roman"/>
              </a:rPr>
              <a:t>otoacoustic </a:t>
            </a:r>
            <a:r>
              <a:rPr sz="2400" spc="-5" dirty="0">
                <a:latin typeface="Times New Roman"/>
                <a:cs typeface="Times New Roman"/>
              </a:rPr>
              <a:t>emission</a:t>
            </a:r>
            <a:r>
              <a:rPr sz="2400" spc="-1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(EOAE)</a:t>
            </a:r>
            <a:endParaRPr sz="2400">
              <a:latin typeface="Times New Roman"/>
              <a:cs typeface="Times New Roman"/>
            </a:endParaRPr>
          </a:p>
          <a:p>
            <a:pPr marL="287020" indent="-274320">
              <a:lnSpc>
                <a:spcPct val="100000"/>
              </a:lnSpc>
              <a:spcBef>
                <a:spcPts val="580"/>
              </a:spcBef>
              <a:buClr>
                <a:srgbClr val="AA2B1E"/>
              </a:buClr>
              <a:buSzPct val="85416"/>
              <a:buFont typeface="Wingdings"/>
              <a:buChar char=""/>
              <a:tabLst>
                <a:tab pos="287020" algn="l"/>
              </a:tabLst>
            </a:pPr>
            <a:r>
              <a:rPr sz="2400" spc="-35" dirty="0">
                <a:latin typeface="Times New Roman"/>
                <a:cs typeface="Times New Roman"/>
              </a:rPr>
              <a:t>INTERPRETATION-</a:t>
            </a:r>
            <a:endParaRPr sz="2400">
              <a:latin typeface="Times New Roman"/>
              <a:cs typeface="Times New Roman"/>
            </a:endParaRPr>
          </a:p>
          <a:p>
            <a:pPr marL="287020" indent="-274320">
              <a:lnSpc>
                <a:spcPct val="100000"/>
              </a:lnSpc>
              <a:spcBef>
                <a:spcPts val="575"/>
              </a:spcBef>
              <a:buClr>
                <a:srgbClr val="AA2B1E"/>
              </a:buClr>
              <a:buSzPct val="85416"/>
              <a:buFont typeface="Wingdings"/>
              <a:buChar char=""/>
              <a:tabLst>
                <a:tab pos="362585" algn="l"/>
                <a:tab pos="363220" algn="l"/>
              </a:tabLst>
            </a:pPr>
            <a:r>
              <a:rPr dirty="0"/>
              <a:t>	</a:t>
            </a:r>
            <a:r>
              <a:rPr sz="2400" b="1" spc="-5" dirty="0">
                <a:latin typeface="Times New Roman"/>
                <a:cs typeface="Times New Roman"/>
              </a:rPr>
              <a:t>pass </a:t>
            </a:r>
            <a:r>
              <a:rPr sz="2400" b="1" dirty="0">
                <a:latin typeface="Times New Roman"/>
                <a:cs typeface="Times New Roman"/>
              </a:rPr>
              <a:t>infant- </a:t>
            </a:r>
            <a:r>
              <a:rPr sz="2400" dirty="0">
                <a:latin typeface="Times New Roman"/>
                <a:cs typeface="Times New Roman"/>
              </a:rPr>
              <a:t>needs no </a:t>
            </a:r>
            <a:r>
              <a:rPr sz="2400" spc="-5" dirty="0">
                <a:latin typeface="Times New Roman"/>
                <a:cs typeface="Times New Roman"/>
              </a:rPr>
              <a:t>further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testing.</a:t>
            </a:r>
            <a:endParaRPr sz="2400">
              <a:latin typeface="Times New Roman"/>
              <a:cs typeface="Times New Roman"/>
            </a:endParaRPr>
          </a:p>
          <a:p>
            <a:pPr marL="287020" marR="5080" indent="-274320">
              <a:lnSpc>
                <a:spcPct val="110000"/>
              </a:lnSpc>
              <a:spcBef>
                <a:spcPts val="290"/>
              </a:spcBef>
              <a:buClr>
                <a:srgbClr val="AA2B1E"/>
              </a:buClr>
              <a:buSzPct val="85416"/>
              <a:buFont typeface="Wingdings"/>
              <a:buChar char=""/>
              <a:tabLst>
                <a:tab pos="362585" algn="l"/>
                <a:tab pos="363220" algn="l"/>
              </a:tabLst>
            </a:pPr>
            <a:r>
              <a:rPr dirty="0"/>
              <a:t>	</a:t>
            </a:r>
            <a:r>
              <a:rPr sz="2400" b="1" dirty="0">
                <a:latin typeface="Times New Roman"/>
                <a:cs typeface="Times New Roman"/>
              </a:rPr>
              <a:t>Refer infant- </a:t>
            </a:r>
            <a:r>
              <a:rPr sz="2400" dirty="0">
                <a:latin typeface="Times New Roman"/>
                <a:cs typeface="Times New Roman"/>
              </a:rPr>
              <a:t>needs diagnostic hearing  evaluation . </a:t>
            </a:r>
            <a:r>
              <a:rPr sz="2400" b="1" spc="-5" dirty="0">
                <a:latin typeface="Times New Roman"/>
                <a:cs typeface="Times New Roman"/>
              </a:rPr>
              <a:t>Electrochocleography</a:t>
            </a:r>
            <a:r>
              <a:rPr sz="2400" b="1" spc="-90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,BERA  ASSR.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1519" y="576072"/>
            <a:ext cx="7696200" cy="5715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2983" y="182397"/>
            <a:ext cx="749325" cy="7493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030209" y="213398"/>
            <a:ext cx="736536" cy="73653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542033" y="2069083"/>
            <a:ext cx="6024245" cy="178117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050" i="1" spc="-10" dirty="0">
                <a:solidFill>
                  <a:srgbClr val="AA2B1E"/>
                </a:solidFill>
                <a:latin typeface="Comic Sans MS"/>
                <a:cs typeface="Comic Sans MS"/>
              </a:rPr>
              <a:t>O </a:t>
            </a:r>
            <a:r>
              <a:rPr sz="2400" spc="-5" dirty="0">
                <a:latin typeface="Times New Roman"/>
                <a:cs typeface="Times New Roman"/>
              </a:rPr>
              <a:t>However </a:t>
            </a:r>
            <a:r>
              <a:rPr sz="2400" dirty="0">
                <a:latin typeface="Times New Roman"/>
                <a:cs typeface="Times New Roman"/>
              </a:rPr>
              <a:t>even if </a:t>
            </a:r>
            <a:r>
              <a:rPr sz="2400" spc="-5" dirty="0">
                <a:latin typeface="Times New Roman"/>
                <a:cs typeface="Times New Roman"/>
              </a:rPr>
              <a:t>passed EOAE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test</a:t>
            </a:r>
            <a:endParaRPr sz="2400">
              <a:latin typeface="Times New Roman"/>
              <a:cs typeface="Times New Roman"/>
            </a:endParaRPr>
          </a:p>
          <a:p>
            <a:pPr marL="316865" marR="5080" indent="-304800">
              <a:lnSpc>
                <a:spcPct val="120000"/>
              </a:lnSpc>
            </a:pPr>
            <a:r>
              <a:rPr sz="2050" i="1" spc="-10" dirty="0">
                <a:solidFill>
                  <a:srgbClr val="AA2B1E"/>
                </a:solidFill>
                <a:latin typeface="Comic Sans MS"/>
                <a:cs typeface="Comic Sans MS"/>
              </a:rPr>
              <a:t>O </a:t>
            </a:r>
            <a:r>
              <a:rPr sz="2400" dirty="0">
                <a:latin typeface="Times New Roman"/>
                <a:cs typeface="Times New Roman"/>
              </a:rPr>
              <a:t>Behavioural observation </a:t>
            </a:r>
            <a:r>
              <a:rPr sz="2400" spc="-5" dirty="0">
                <a:latin typeface="Times New Roman"/>
                <a:cs typeface="Times New Roman"/>
              </a:rPr>
              <a:t>audiometry</a:t>
            </a:r>
            <a:r>
              <a:rPr sz="2400" spc="-16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suggested  </a:t>
            </a:r>
            <a:r>
              <a:rPr sz="2400" dirty="0">
                <a:latin typeface="Times New Roman"/>
                <a:cs typeface="Times New Roman"/>
              </a:rPr>
              <a:t>at </a:t>
            </a:r>
            <a:r>
              <a:rPr sz="2400" spc="-5" dirty="0">
                <a:latin typeface="Times New Roman"/>
                <a:cs typeface="Times New Roman"/>
              </a:rPr>
              <a:t>8</a:t>
            </a:r>
            <a:r>
              <a:rPr sz="2400" spc="-7" baseline="24305" dirty="0">
                <a:latin typeface="Times New Roman"/>
                <a:cs typeface="Times New Roman"/>
              </a:rPr>
              <a:t>th</a:t>
            </a:r>
            <a:r>
              <a:rPr sz="2400" spc="-5" dirty="0">
                <a:latin typeface="Times New Roman"/>
                <a:cs typeface="Times New Roman"/>
              </a:rPr>
              <a:t>, 12</a:t>
            </a:r>
            <a:r>
              <a:rPr sz="2400" spc="-7" baseline="24305" dirty="0">
                <a:latin typeface="Times New Roman"/>
                <a:cs typeface="Times New Roman"/>
              </a:rPr>
              <a:t>th </a:t>
            </a:r>
            <a:r>
              <a:rPr sz="2400" dirty="0">
                <a:latin typeface="Times New Roman"/>
                <a:cs typeface="Times New Roman"/>
              </a:rPr>
              <a:t>, 24</a:t>
            </a:r>
            <a:r>
              <a:rPr sz="2400" baseline="24305" dirty="0">
                <a:latin typeface="Times New Roman"/>
                <a:cs typeface="Times New Roman"/>
              </a:rPr>
              <a:t>th</a:t>
            </a:r>
            <a:r>
              <a:rPr sz="2400" dirty="0">
                <a:latin typeface="Times New Roman"/>
                <a:cs typeface="Times New Roman"/>
              </a:rPr>
              <a:t>, </a:t>
            </a:r>
            <a:r>
              <a:rPr sz="2400" spc="-5" dirty="0">
                <a:latin typeface="Times New Roman"/>
                <a:cs typeface="Times New Roman"/>
              </a:rPr>
              <a:t>36</a:t>
            </a:r>
            <a:r>
              <a:rPr sz="2400" spc="-7" baseline="24305" dirty="0">
                <a:latin typeface="Times New Roman"/>
                <a:cs typeface="Times New Roman"/>
              </a:rPr>
              <a:t>th </a:t>
            </a:r>
            <a:r>
              <a:rPr sz="2400" spc="-5" dirty="0">
                <a:latin typeface="Times New Roman"/>
                <a:cs typeface="Times New Roman"/>
              </a:rPr>
              <a:t>months </a:t>
            </a:r>
            <a:r>
              <a:rPr sz="2400" dirty="0">
                <a:latin typeface="Times New Roman"/>
                <a:cs typeface="Times New Roman"/>
              </a:rPr>
              <a:t>if born out of  high risk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pregnancy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1519" y="576072"/>
            <a:ext cx="7696200" cy="5715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2983" y="182397"/>
            <a:ext cx="749325" cy="7493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030209" y="213398"/>
            <a:ext cx="736536" cy="73653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132835" y="1034541"/>
            <a:ext cx="288607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" dirty="0"/>
              <a:t>Clinical</a:t>
            </a:r>
            <a:r>
              <a:rPr sz="4400" spc="-120" dirty="0"/>
              <a:t> </a:t>
            </a:r>
            <a:r>
              <a:rPr sz="4400" spc="-15" dirty="0"/>
              <a:t>test</a:t>
            </a:r>
            <a:endParaRPr sz="4400"/>
          </a:p>
        </p:txBody>
      </p:sp>
      <p:sp>
        <p:nvSpPr>
          <p:cNvPr id="6" name="object 6"/>
          <p:cNvSpPr txBox="1"/>
          <p:nvPr/>
        </p:nvSpPr>
        <p:spPr>
          <a:xfrm>
            <a:off x="1542033" y="2069083"/>
            <a:ext cx="4417695" cy="178117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050" i="1" spc="-10" dirty="0">
                <a:solidFill>
                  <a:srgbClr val="AA2B1E"/>
                </a:solidFill>
                <a:latin typeface="Comic Sans MS"/>
                <a:cs typeface="Comic Sans MS"/>
              </a:rPr>
              <a:t>O </a:t>
            </a:r>
            <a:r>
              <a:rPr sz="2400" dirty="0">
                <a:latin typeface="Times New Roman"/>
                <a:cs typeface="Times New Roman"/>
              </a:rPr>
              <a:t>Neonates –reflexes (0 to </a:t>
            </a:r>
            <a:r>
              <a:rPr sz="2400" spc="-5" dirty="0">
                <a:latin typeface="Times New Roman"/>
                <a:cs typeface="Times New Roman"/>
              </a:rPr>
              <a:t>4mnths</a:t>
            </a:r>
            <a:r>
              <a:rPr sz="2400" spc="-1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050" i="1" spc="-10" dirty="0">
                <a:solidFill>
                  <a:srgbClr val="AA2B1E"/>
                </a:solidFill>
                <a:latin typeface="Comic Sans MS"/>
                <a:cs typeface="Comic Sans MS"/>
              </a:rPr>
              <a:t>O </a:t>
            </a:r>
            <a:r>
              <a:rPr sz="2400" dirty="0">
                <a:latin typeface="Times New Roman"/>
                <a:cs typeface="Times New Roman"/>
              </a:rPr>
              <a:t>Auropalpebral</a:t>
            </a:r>
            <a:r>
              <a:rPr sz="2400" spc="-1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reflex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050" i="1" spc="-10" dirty="0">
                <a:solidFill>
                  <a:srgbClr val="AA2B1E"/>
                </a:solidFill>
                <a:latin typeface="Comic Sans MS"/>
                <a:cs typeface="Comic Sans MS"/>
              </a:rPr>
              <a:t>O </a:t>
            </a:r>
            <a:r>
              <a:rPr sz="2400" dirty="0">
                <a:latin typeface="Times New Roman"/>
                <a:cs typeface="Times New Roman"/>
              </a:rPr>
              <a:t>Startle</a:t>
            </a:r>
            <a:r>
              <a:rPr sz="2400" spc="-11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reflex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  <a:tabLst>
                <a:tab pos="362585" algn="l"/>
              </a:tabLst>
            </a:pPr>
            <a:r>
              <a:rPr sz="2050" i="1" spc="-10" dirty="0">
                <a:solidFill>
                  <a:srgbClr val="AA2B1E"/>
                </a:solidFill>
                <a:latin typeface="Comic Sans MS"/>
                <a:cs typeface="Comic Sans MS"/>
              </a:rPr>
              <a:t>O	</a:t>
            </a:r>
            <a:r>
              <a:rPr sz="2400" dirty="0">
                <a:latin typeface="Times New Roman"/>
                <a:cs typeface="Times New Roman"/>
              </a:rPr>
              <a:t>arousal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reflex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1519" y="576072"/>
            <a:ext cx="7696200" cy="5715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2983" y="182397"/>
            <a:ext cx="749325" cy="7493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030209" y="213398"/>
            <a:ext cx="736536" cy="73653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143760" y="1051306"/>
            <a:ext cx="486981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>
                <a:latin typeface="Times New Roman"/>
                <a:cs typeface="Times New Roman"/>
              </a:rPr>
              <a:t>WH</a:t>
            </a:r>
            <a:r>
              <a:rPr sz="4400" spc="-5" dirty="0">
                <a:latin typeface="Times New Roman"/>
                <a:cs typeface="Times New Roman"/>
              </a:rPr>
              <a:t>O-</a:t>
            </a:r>
            <a:r>
              <a:rPr sz="4400" dirty="0">
                <a:latin typeface="Times New Roman"/>
                <a:cs typeface="Times New Roman"/>
              </a:rPr>
              <a:t>DEFIN</a:t>
            </a:r>
            <a:r>
              <a:rPr sz="4400" spc="-495" dirty="0">
                <a:latin typeface="Times New Roman"/>
                <a:cs typeface="Times New Roman"/>
              </a:rPr>
              <a:t>A</a:t>
            </a:r>
            <a:r>
              <a:rPr sz="4400" dirty="0">
                <a:latin typeface="Times New Roman"/>
                <a:cs typeface="Times New Roman"/>
              </a:rPr>
              <a:t>TION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907794" y="2642108"/>
            <a:ext cx="5412740" cy="27324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marR="5080" indent="-274320" algn="just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Hearing impairment :</a:t>
            </a:r>
            <a:r>
              <a:rPr sz="2400" dirty="0">
                <a:latin typeface="Times New Roman"/>
                <a:cs typeface="Times New Roman"/>
              </a:rPr>
              <a:t>refers to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complete</a:t>
            </a:r>
            <a:r>
              <a:rPr sz="2400" u="heavy" spc="-1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or 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partial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loss </a:t>
            </a:r>
            <a:r>
              <a:rPr sz="2400" dirty="0">
                <a:latin typeface="Times New Roman"/>
                <a:cs typeface="Times New Roman"/>
              </a:rPr>
              <a:t>of the ability to hear from one  or both ears. The level of </a:t>
            </a:r>
            <a:r>
              <a:rPr sz="2400" spc="-5" dirty="0">
                <a:latin typeface="Times New Roman"/>
                <a:cs typeface="Times New Roman"/>
              </a:rPr>
              <a:t>impairment </a:t>
            </a:r>
            <a:r>
              <a:rPr sz="2400" dirty="0">
                <a:latin typeface="Times New Roman"/>
                <a:cs typeface="Times New Roman"/>
              </a:rPr>
              <a:t>can  be </a:t>
            </a:r>
            <a:r>
              <a:rPr sz="2400" spc="-5" dirty="0">
                <a:latin typeface="Times New Roman"/>
                <a:cs typeface="Times New Roman"/>
              </a:rPr>
              <a:t>mild, moderate, </a:t>
            </a:r>
            <a:r>
              <a:rPr sz="2400" dirty="0">
                <a:latin typeface="Times New Roman"/>
                <a:cs typeface="Times New Roman"/>
              </a:rPr>
              <a:t>severe or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profound;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500">
              <a:latin typeface="Times New Roman"/>
              <a:cs typeface="Times New Roman"/>
            </a:endParaRPr>
          </a:p>
          <a:p>
            <a:pPr marL="286385" marR="460375" indent="-274320">
              <a:lnSpc>
                <a:spcPct val="100000"/>
              </a:lnSpc>
              <a:spcBef>
                <a:spcPts val="5"/>
              </a:spcBef>
            </a:pPr>
            <a:r>
              <a:rPr sz="2400" b="1" spc="-5" dirty="0">
                <a:latin typeface="Times New Roman"/>
                <a:cs typeface="Times New Roman"/>
              </a:rPr>
              <a:t>Deafness </a:t>
            </a:r>
            <a:r>
              <a:rPr sz="2400" b="1" dirty="0">
                <a:latin typeface="Times New Roman"/>
                <a:cs typeface="Times New Roman"/>
              </a:rPr>
              <a:t>: </a:t>
            </a:r>
            <a:r>
              <a:rPr sz="2400" dirty="0">
                <a:latin typeface="Times New Roman"/>
                <a:cs typeface="Times New Roman"/>
              </a:rPr>
              <a:t>refers to the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complete loss</a:t>
            </a:r>
            <a:r>
              <a:rPr sz="2400" u="heavy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 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ability to hear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from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one or both</a:t>
            </a:r>
            <a:r>
              <a:rPr sz="2400" u="heavy" spc="-1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ears.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1519" y="576072"/>
            <a:ext cx="7696200" cy="5715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2983" y="182397"/>
            <a:ext cx="749325" cy="7493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030209" y="213398"/>
            <a:ext cx="736536" cy="73653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542033" y="2069083"/>
            <a:ext cx="5650230" cy="3317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4465" marR="336550" indent="-152400">
              <a:lnSpc>
                <a:spcPct val="120000"/>
              </a:lnSpc>
              <a:spcBef>
                <a:spcPts val="100"/>
              </a:spcBef>
            </a:pPr>
            <a:r>
              <a:rPr sz="2050" i="1" spc="-10" dirty="0">
                <a:solidFill>
                  <a:srgbClr val="AA2B1E"/>
                </a:solidFill>
                <a:latin typeface="Comic Sans MS"/>
                <a:cs typeface="Comic Sans MS"/>
              </a:rPr>
              <a:t>O </a:t>
            </a:r>
            <a:r>
              <a:rPr sz="2400" spc="-5" dirty="0">
                <a:latin typeface="Times New Roman"/>
                <a:cs typeface="Times New Roman"/>
              </a:rPr>
              <a:t>(5-6months) </a:t>
            </a:r>
            <a:r>
              <a:rPr sz="2400" dirty="0">
                <a:latin typeface="Times New Roman"/>
                <a:cs typeface="Times New Roman"/>
              </a:rPr>
              <a:t>–Distraction techniques  child turns head to locate source of</a:t>
            </a:r>
            <a:r>
              <a:rPr sz="2400" spc="-15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sound.</a:t>
            </a:r>
            <a:endParaRPr sz="2400">
              <a:latin typeface="Times New Roman"/>
              <a:cs typeface="Times New Roman"/>
            </a:endParaRPr>
          </a:p>
          <a:p>
            <a:pPr marL="164465" marR="5080">
              <a:lnSpc>
                <a:spcPct val="120000"/>
              </a:lnSpc>
            </a:pPr>
            <a:r>
              <a:rPr sz="2400" spc="-5" dirty="0">
                <a:latin typeface="Times New Roman"/>
                <a:cs typeface="Times New Roman"/>
              </a:rPr>
              <a:t>sound of approximately 50dB </a:t>
            </a:r>
            <a:r>
              <a:rPr sz="2400" dirty="0">
                <a:latin typeface="Times New Roman"/>
                <a:cs typeface="Times New Roman"/>
              </a:rPr>
              <a:t>,if </a:t>
            </a:r>
            <a:r>
              <a:rPr sz="2400" spc="-5" dirty="0">
                <a:latin typeface="Times New Roman"/>
                <a:cs typeface="Times New Roman"/>
              </a:rPr>
              <a:t>speech then  25dB.</a:t>
            </a:r>
            <a:endParaRPr sz="2400">
              <a:latin typeface="Times New Roman"/>
              <a:cs typeface="Times New Roman"/>
            </a:endParaRPr>
          </a:p>
          <a:p>
            <a:pPr marL="287020" marR="222250" indent="-274320">
              <a:lnSpc>
                <a:spcPct val="100000"/>
              </a:lnSpc>
              <a:spcBef>
                <a:spcPts val="575"/>
              </a:spcBef>
              <a:tabLst>
                <a:tab pos="362585" algn="l"/>
              </a:tabLst>
            </a:pPr>
            <a:r>
              <a:rPr sz="2050" i="1" spc="-10" dirty="0">
                <a:solidFill>
                  <a:srgbClr val="AA2B1E"/>
                </a:solidFill>
                <a:latin typeface="Comic Sans MS"/>
                <a:cs typeface="Comic Sans MS"/>
              </a:rPr>
              <a:t>O		</a:t>
            </a:r>
            <a:r>
              <a:rPr sz="2400" spc="-5" dirty="0">
                <a:latin typeface="Times New Roman"/>
                <a:cs typeface="Times New Roman"/>
              </a:rPr>
              <a:t>Free </a:t>
            </a:r>
            <a:r>
              <a:rPr sz="2400" dirty="0">
                <a:latin typeface="Times New Roman"/>
                <a:cs typeface="Times New Roman"/>
              </a:rPr>
              <a:t>field </a:t>
            </a:r>
            <a:r>
              <a:rPr sz="2400" spc="-5" dirty="0">
                <a:latin typeface="Times New Roman"/>
                <a:cs typeface="Times New Roman"/>
              </a:rPr>
              <a:t>Audiometry- </a:t>
            </a:r>
            <a:r>
              <a:rPr sz="2400" dirty="0">
                <a:latin typeface="Times New Roman"/>
                <a:cs typeface="Times New Roman"/>
              </a:rPr>
              <a:t>2 calibrated  loudspeaker in a sound- treated room and  finding out whether the child </a:t>
            </a:r>
            <a:r>
              <a:rPr sz="2400" spc="-5" dirty="0">
                <a:latin typeface="Times New Roman"/>
                <a:cs typeface="Times New Roman"/>
              </a:rPr>
              <a:t>is </a:t>
            </a:r>
            <a:r>
              <a:rPr sz="2400" dirty="0">
                <a:latin typeface="Times New Roman"/>
                <a:cs typeface="Times New Roman"/>
              </a:rPr>
              <a:t>turning</a:t>
            </a:r>
            <a:r>
              <a:rPr sz="2400" spc="-1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its  head to the direction of</a:t>
            </a:r>
            <a:r>
              <a:rPr sz="2400" spc="-10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loudspeaker.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81122" y="461594"/>
            <a:ext cx="338391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Objective</a:t>
            </a:r>
            <a:r>
              <a:rPr spc="-100" dirty="0"/>
              <a:t> </a:t>
            </a:r>
            <a:r>
              <a:rPr spc="-20" dirty="0"/>
              <a:t>tests</a:t>
            </a:r>
          </a:p>
        </p:txBody>
      </p:sp>
      <p:sp>
        <p:nvSpPr>
          <p:cNvPr id="3" name="object 3"/>
          <p:cNvSpPr/>
          <p:nvPr/>
        </p:nvSpPr>
        <p:spPr>
          <a:xfrm>
            <a:off x="762000" y="1533525"/>
            <a:ext cx="3048000" cy="304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57200" y="4953050"/>
            <a:ext cx="7772400" cy="146329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733800" y="1371600"/>
            <a:ext cx="5181600" cy="319392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607565"/>
            <a:ext cx="7898130" cy="197738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spc="-15" dirty="0">
                <a:latin typeface="Calibri"/>
                <a:cs typeface="Calibri"/>
              </a:rPr>
              <a:t>Electrocochleography</a:t>
            </a:r>
            <a:r>
              <a:rPr sz="3200" spc="-15" dirty="0">
                <a:latin typeface="Calibri"/>
                <a:cs typeface="Calibri"/>
              </a:rPr>
              <a:t>-recording </a:t>
            </a:r>
            <a:r>
              <a:rPr sz="3200" spc="-10" dirty="0">
                <a:latin typeface="Calibri"/>
                <a:cs typeface="Calibri"/>
              </a:rPr>
              <a:t>electrode </a:t>
            </a:r>
            <a:r>
              <a:rPr sz="3200" dirty="0">
                <a:latin typeface="Calibri"/>
                <a:cs typeface="Calibri"/>
              </a:rPr>
              <a:t>is  </a:t>
            </a:r>
            <a:r>
              <a:rPr sz="3200" spc="-5" dirty="0">
                <a:latin typeface="Calibri"/>
                <a:cs typeface="Calibri"/>
              </a:rPr>
              <a:t>placed </a:t>
            </a:r>
            <a:r>
              <a:rPr sz="3200" dirty="0">
                <a:latin typeface="Calibri"/>
                <a:cs typeface="Calibri"/>
              </a:rPr>
              <a:t>as close as </a:t>
            </a:r>
            <a:r>
              <a:rPr sz="3200" spc="-15" dirty="0">
                <a:latin typeface="Calibri"/>
                <a:cs typeface="Calibri"/>
              </a:rPr>
              <a:t>practical </a:t>
            </a:r>
            <a:r>
              <a:rPr sz="3200" spc="-20" dirty="0">
                <a:latin typeface="Calibri"/>
                <a:cs typeface="Calibri"/>
              </a:rPr>
              <a:t>to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5" dirty="0">
                <a:latin typeface="Calibri"/>
                <a:cs typeface="Calibri"/>
              </a:rPr>
              <a:t>cochlea this  </a:t>
            </a:r>
            <a:r>
              <a:rPr sz="3200" spc="-25" dirty="0">
                <a:latin typeface="Calibri"/>
                <a:cs typeface="Calibri"/>
              </a:rPr>
              <a:t>test </a:t>
            </a:r>
            <a:r>
              <a:rPr sz="3200" spc="-10" dirty="0">
                <a:latin typeface="Calibri"/>
                <a:cs typeface="Calibri"/>
              </a:rPr>
              <a:t>measures </a:t>
            </a:r>
            <a:r>
              <a:rPr sz="3200" spc="-5" dirty="0">
                <a:latin typeface="Calibri"/>
                <a:cs typeface="Calibri"/>
              </a:rPr>
              <a:t>electrical activity </a:t>
            </a:r>
            <a:r>
              <a:rPr sz="3200" dirty="0">
                <a:latin typeface="Calibri"/>
                <a:cs typeface="Calibri"/>
              </a:rPr>
              <a:t>of the inner  ear in </a:t>
            </a:r>
            <a:r>
              <a:rPr sz="3200" spc="-5" dirty="0">
                <a:latin typeface="Calibri"/>
                <a:cs typeface="Calibri"/>
              </a:rPr>
              <a:t>response </a:t>
            </a:r>
            <a:r>
              <a:rPr sz="3200" spc="-25" dirty="0">
                <a:latin typeface="Calibri"/>
                <a:cs typeface="Calibri"/>
              </a:rPr>
              <a:t>to </a:t>
            </a:r>
            <a:r>
              <a:rPr sz="3200" spc="-10" dirty="0">
                <a:latin typeface="Calibri"/>
                <a:cs typeface="Calibri"/>
              </a:rPr>
              <a:t>stimulus by</a:t>
            </a:r>
            <a:r>
              <a:rPr sz="3200" spc="4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sound.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05505" y="461594"/>
            <a:ext cx="333629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Acoustic</a:t>
            </a:r>
            <a:r>
              <a:rPr spc="-65" dirty="0"/>
              <a:t> </a:t>
            </a:r>
            <a:r>
              <a:rPr spc="-30" dirty="0"/>
              <a:t>reflex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565"/>
            <a:ext cx="7884795" cy="32829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215265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latin typeface="Calibri"/>
                <a:cs typeface="Calibri"/>
              </a:rPr>
              <a:t>Acoustic </a:t>
            </a:r>
            <a:r>
              <a:rPr sz="3200" spc="-30" dirty="0">
                <a:latin typeface="Calibri"/>
                <a:cs typeface="Calibri"/>
              </a:rPr>
              <a:t>reflexes </a:t>
            </a:r>
            <a:r>
              <a:rPr sz="3200" spc="-10" dirty="0">
                <a:latin typeface="Calibri"/>
                <a:cs typeface="Calibri"/>
              </a:rPr>
              <a:t>measure </a:t>
            </a:r>
            <a:r>
              <a:rPr sz="3200" spc="-5" dirty="0">
                <a:latin typeface="Calibri"/>
                <a:cs typeface="Calibri"/>
              </a:rPr>
              <a:t>the </a:t>
            </a:r>
            <a:r>
              <a:rPr sz="3200" spc="-10" dirty="0">
                <a:latin typeface="Calibri"/>
                <a:cs typeface="Calibri"/>
              </a:rPr>
              <a:t>stapedius </a:t>
            </a:r>
            <a:r>
              <a:rPr sz="3200" dirty="0">
                <a:latin typeface="Calibri"/>
                <a:cs typeface="Calibri"/>
              </a:rPr>
              <a:t>and  </a:t>
            </a:r>
            <a:r>
              <a:rPr sz="3200" spc="-10" dirty="0">
                <a:latin typeface="Calibri"/>
                <a:cs typeface="Calibri"/>
              </a:rPr>
              <a:t>tensor </a:t>
            </a:r>
            <a:r>
              <a:rPr sz="3200" spc="-5" dirty="0">
                <a:latin typeface="Calibri"/>
                <a:cs typeface="Calibri"/>
              </a:rPr>
              <a:t>tympani </a:t>
            </a:r>
            <a:r>
              <a:rPr sz="3200" spc="-20" dirty="0">
                <a:latin typeface="Calibri"/>
                <a:cs typeface="Calibri"/>
              </a:rPr>
              <a:t>reflex generated </a:t>
            </a:r>
            <a:r>
              <a:rPr sz="3200" spc="-10" dirty="0">
                <a:latin typeface="Calibri"/>
                <a:cs typeface="Calibri"/>
              </a:rPr>
              <a:t>eardrum  movement in </a:t>
            </a:r>
            <a:r>
              <a:rPr sz="3200" spc="-5" dirty="0">
                <a:latin typeface="Calibri"/>
                <a:cs typeface="Calibri"/>
              </a:rPr>
              <a:t>response </a:t>
            </a:r>
            <a:r>
              <a:rPr sz="3200" spc="-25" dirty="0">
                <a:latin typeface="Calibri"/>
                <a:cs typeface="Calibri"/>
              </a:rPr>
              <a:t>to </a:t>
            </a:r>
            <a:r>
              <a:rPr sz="3200" spc="-10" dirty="0">
                <a:latin typeface="Calibri"/>
                <a:cs typeface="Calibri"/>
              </a:rPr>
              <a:t>intense</a:t>
            </a:r>
            <a:r>
              <a:rPr sz="3200" spc="2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sound.</a:t>
            </a:r>
            <a:endParaRPr sz="32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1160"/>
              </a:spcBef>
            </a:pPr>
            <a:r>
              <a:rPr sz="1800" dirty="0">
                <a:latin typeface="Calibri"/>
                <a:cs typeface="Calibri"/>
              </a:rPr>
              <a:t>A </a:t>
            </a:r>
            <a:r>
              <a:rPr sz="1800" spc="-5" dirty="0">
                <a:latin typeface="Calibri"/>
                <a:cs typeface="Calibri"/>
              </a:rPr>
              <a:t>typical setup </a:t>
            </a:r>
            <a:r>
              <a:rPr sz="1800" spc="-10" dirty="0">
                <a:latin typeface="Calibri"/>
                <a:cs typeface="Calibri"/>
              </a:rPr>
              <a:t>to </a:t>
            </a:r>
            <a:r>
              <a:rPr sz="1800" spc="-5" dirty="0">
                <a:latin typeface="Calibri"/>
                <a:cs typeface="Calibri"/>
              </a:rPr>
              <a:t>measure </a:t>
            </a:r>
            <a:r>
              <a:rPr sz="1800" dirty="0">
                <a:latin typeface="Calibri"/>
                <a:cs typeface="Calibri"/>
              </a:rPr>
              <a:t>the </a:t>
            </a:r>
            <a:r>
              <a:rPr sz="1800" spc="-10" dirty="0">
                <a:latin typeface="Calibri"/>
                <a:cs typeface="Calibri"/>
              </a:rPr>
              <a:t>acoustic (stapedius) </a:t>
            </a:r>
            <a:r>
              <a:rPr sz="1800" spc="-15" dirty="0">
                <a:latin typeface="Calibri"/>
                <a:cs typeface="Calibri"/>
              </a:rPr>
              <a:t>reflex </a:t>
            </a:r>
            <a:r>
              <a:rPr sz="1800" dirty="0">
                <a:latin typeface="Calibri"/>
                <a:cs typeface="Calibri"/>
              </a:rPr>
              <a:t>is a </a:t>
            </a:r>
            <a:r>
              <a:rPr sz="1800" spc="-5" dirty="0">
                <a:latin typeface="Calibri"/>
                <a:cs typeface="Calibri"/>
              </a:rPr>
              <a:t>tympanometer having  </a:t>
            </a:r>
            <a:r>
              <a:rPr sz="1800" dirty="0">
                <a:latin typeface="Calibri"/>
                <a:cs typeface="Calibri"/>
              </a:rPr>
              <a:t>a </a:t>
            </a:r>
            <a:r>
              <a:rPr sz="1800" spc="-5" dirty="0">
                <a:latin typeface="Calibri"/>
                <a:cs typeface="Calibri"/>
              </a:rPr>
              <a:t>method of delivering both </a:t>
            </a:r>
            <a:r>
              <a:rPr sz="1800" dirty="0">
                <a:latin typeface="Calibri"/>
                <a:cs typeface="Calibri"/>
              </a:rPr>
              <a:t>a </a:t>
            </a:r>
            <a:r>
              <a:rPr sz="1800" spc="-5" dirty="0">
                <a:latin typeface="Calibri"/>
                <a:cs typeface="Calibri"/>
              </a:rPr>
              <a:t>sound </a:t>
            </a:r>
            <a:r>
              <a:rPr sz="1800" spc="-10" dirty="0">
                <a:latin typeface="Calibri"/>
                <a:cs typeface="Calibri"/>
              </a:rPr>
              <a:t>to </a:t>
            </a:r>
            <a:r>
              <a:rPr sz="1800" dirty="0">
                <a:latin typeface="Calibri"/>
                <a:cs typeface="Calibri"/>
              </a:rPr>
              <a:t>either ear as </a:t>
            </a:r>
            <a:r>
              <a:rPr sz="1800" spc="-5" dirty="0">
                <a:latin typeface="Calibri"/>
                <a:cs typeface="Calibri"/>
              </a:rPr>
              <a:t>well </a:t>
            </a:r>
            <a:r>
              <a:rPr sz="1800" dirty="0">
                <a:latin typeface="Calibri"/>
                <a:cs typeface="Calibri"/>
              </a:rPr>
              <a:t>as </a:t>
            </a:r>
            <a:r>
              <a:rPr sz="1800" spc="-5" dirty="0">
                <a:latin typeface="Calibri"/>
                <a:cs typeface="Calibri"/>
              </a:rPr>
              <a:t>measuring </a:t>
            </a:r>
            <a:r>
              <a:rPr sz="1800" dirty="0">
                <a:latin typeface="Calibri"/>
                <a:cs typeface="Calibri"/>
              </a:rPr>
              <a:t>the  </a:t>
            </a:r>
            <a:r>
              <a:rPr sz="1800" spc="-10" dirty="0">
                <a:latin typeface="Calibri"/>
                <a:cs typeface="Calibri"/>
              </a:rPr>
              <a:t>admittance </a:t>
            </a:r>
            <a:r>
              <a:rPr sz="1800" spc="-5" dirty="0">
                <a:latin typeface="Calibri"/>
                <a:cs typeface="Calibri"/>
              </a:rPr>
              <a:t>of </a:t>
            </a:r>
            <a:r>
              <a:rPr sz="1800" dirty="0">
                <a:latin typeface="Calibri"/>
                <a:cs typeface="Calibri"/>
              </a:rPr>
              <a:t>the </a:t>
            </a:r>
            <a:r>
              <a:rPr sz="1800" spc="-5" dirty="0">
                <a:latin typeface="Calibri"/>
                <a:cs typeface="Calibri"/>
              </a:rPr>
              <a:t>tympanic membrane. </a:t>
            </a:r>
            <a:r>
              <a:rPr sz="1800" spc="-20" dirty="0">
                <a:latin typeface="Calibri"/>
                <a:cs typeface="Calibri"/>
              </a:rPr>
              <a:t>Reflexes </a:t>
            </a:r>
            <a:r>
              <a:rPr sz="1800" spc="-15" dirty="0">
                <a:latin typeface="Calibri"/>
                <a:cs typeface="Calibri"/>
              </a:rPr>
              <a:t>may </a:t>
            </a:r>
            <a:r>
              <a:rPr sz="1800" spc="-5" dirty="0">
                <a:latin typeface="Calibri"/>
                <a:cs typeface="Calibri"/>
              </a:rPr>
              <a:t>be </a:t>
            </a:r>
            <a:r>
              <a:rPr sz="1800" spc="-10" dirty="0">
                <a:latin typeface="Calibri"/>
                <a:cs typeface="Calibri"/>
              </a:rPr>
              <a:t>elicited at </a:t>
            </a:r>
            <a:r>
              <a:rPr sz="1800" spc="-5" dirty="0">
                <a:latin typeface="Calibri"/>
                <a:cs typeface="Calibri"/>
              </a:rPr>
              <a:t>500, 1000 </a:t>
            </a:r>
            <a:r>
              <a:rPr sz="1800" dirty="0">
                <a:latin typeface="Calibri"/>
                <a:cs typeface="Calibri"/>
              </a:rPr>
              <a:t>and  2000 </a:t>
            </a:r>
            <a:r>
              <a:rPr sz="1800" spc="-5" dirty="0">
                <a:latin typeface="Calibri"/>
                <a:cs typeface="Calibri"/>
              </a:rPr>
              <a:t>hz, using </a:t>
            </a:r>
            <a:r>
              <a:rPr sz="1800" dirty="0">
                <a:latin typeface="Calibri"/>
                <a:cs typeface="Calibri"/>
              </a:rPr>
              <a:t>110 </a:t>
            </a:r>
            <a:r>
              <a:rPr sz="1800" spc="-5" dirty="0">
                <a:latin typeface="Calibri"/>
                <a:cs typeface="Calibri"/>
              </a:rPr>
              <a:t>db HL. The amplitude of </a:t>
            </a:r>
            <a:r>
              <a:rPr sz="1800" dirty="0">
                <a:latin typeface="Calibri"/>
                <a:cs typeface="Calibri"/>
              </a:rPr>
              <a:t>the </a:t>
            </a:r>
            <a:r>
              <a:rPr sz="1800" spc="-15" dirty="0">
                <a:latin typeface="Calibri"/>
                <a:cs typeface="Calibri"/>
              </a:rPr>
              <a:t>reflex, </a:t>
            </a:r>
            <a:r>
              <a:rPr sz="1800" spc="-25" dirty="0">
                <a:latin typeface="Calibri"/>
                <a:cs typeface="Calibri"/>
              </a:rPr>
              <a:t>latency, </a:t>
            </a:r>
            <a:r>
              <a:rPr sz="1800" dirty="0">
                <a:latin typeface="Calibri"/>
                <a:cs typeface="Calibri"/>
              </a:rPr>
              <a:t>and </a:t>
            </a:r>
            <a:r>
              <a:rPr sz="1800" spc="-5" dirty="0">
                <a:latin typeface="Calibri"/>
                <a:cs typeface="Calibri"/>
              </a:rPr>
              <a:t>timing </a:t>
            </a:r>
            <a:r>
              <a:rPr sz="1800" spc="-10" dirty="0">
                <a:latin typeface="Calibri"/>
                <a:cs typeface="Calibri"/>
              </a:rPr>
              <a:t>(sustained  </a:t>
            </a:r>
            <a:r>
              <a:rPr sz="1800" spc="-5" dirty="0">
                <a:latin typeface="Calibri"/>
                <a:cs typeface="Calibri"/>
              </a:rPr>
              <a:t>or </a:t>
            </a:r>
            <a:r>
              <a:rPr sz="1800" spc="-10" dirty="0">
                <a:latin typeface="Calibri"/>
                <a:cs typeface="Calibri"/>
              </a:rPr>
              <a:t>rapidly decaying) can </a:t>
            </a:r>
            <a:r>
              <a:rPr sz="1800" spc="-5" dirty="0">
                <a:latin typeface="Calibri"/>
                <a:cs typeface="Calibri"/>
              </a:rPr>
              <a:t>be quantified. </a:t>
            </a:r>
            <a:r>
              <a:rPr sz="1800" spc="-15" dirty="0">
                <a:latin typeface="Calibri"/>
                <a:cs typeface="Calibri"/>
              </a:rPr>
              <a:t>Typical reflex </a:t>
            </a:r>
            <a:r>
              <a:rPr sz="1800" spc="-10" dirty="0">
                <a:latin typeface="Calibri"/>
                <a:cs typeface="Calibri"/>
              </a:rPr>
              <a:t>latencies </a:t>
            </a:r>
            <a:r>
              <a:rPr sz="1800" spc="-5" dirty="0">
                <a:latin typeface="Calibri"/>
                <a:cs typeface="Calibri"/>
              </a:rPr>
              <a:t>in normal subjects </a:t>
            </a:r>
            <a:r>
              <a:rPr sz="1800" spc="-10" dirty="0">
                <a:latin typeface="Calibri"/>
                <a:cs typeface="Calibri"/>
              </a:rPr>
              <a:t>are  </a:t>
            </a:r>
            <a:r>
              <a:rPr sz="1800" dirty="0">
                <a:latin typeface="Calibri"/>
                <a:cs typeface="Calibri"/>
              </a:rPr>
              <a:t>107 msec, </a:t>
            </a:r>
            <a:r>
              <a:rPr sz="1800" spc="-10" dirty="0">
                <a:latin typeface="Calibri"/>
                <a:cs typeface="Calibri"/>
              </a:rPr>
              <a:t>ranging from 40-180(Bosatra </a:t>
            </a:r>
            <a:r>
              <a:rPr sz="1800" dirty="0">
                <a:latin typeface="Calibri"/>
                <a:cs typeface="Calibri"/>
              </a:rPr>
              <a:t>and </a:t>
            </a:r>
            <a:r>
              <a:rPr sz="1800" spc="-10" dirty="0">
                <a:latin typeface="Calibri"/>
                <a:cs typeface="Calibri"/>
              </a:rPr>
              <a:t>Russolo, </a:t>
            </a:r>
            <a:r>
              <a:rPr sz="1800" spc="-5" dirty="0">
                <a:latin typeface="Calibri"/>
                <a:cs typeface="Calibri"/>
              </a:rPr>
              <a:t>1976). Normally </a:t>
            </a:r>
            <a:r>
              <a:rPr sz="1800" dirty="0">
                <a:latin typeface="Calibri"/>
                <a:cs typeface="Calibri"/>
              </a:rPr>
              <a:t>the </a:t>
            </a:r>
            <a:r>
              <a:rPr sz="1800" spc="-15" dirty="0">
                <a:latin typeface="Calibri"/>
                <a:cs typeface="Calibri"/>
              </a:rPr>
              <a:t>reflex</a:t>
            </a:r>
            <a:r>
              <a:rPr sz="1800" spc="1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does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5875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10635"/>
            <a:ext cx="7364730" cy="285496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25" dirty="0">
                <a:latin typeface="Calibri"/>
                <a:cs typeface="Calibri"/>
              </a:rPr>
              <a:t>Parental </a:t>
            </a:r>
            <a:r>
              <a:rPr sz="3200" dirty="0">
                <a:latin typeface="Calibri"/>
                <a:cs typeface="Calibri"/>
              </a:rPr>
              <a:t>guidance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Hearing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aids</a:t>
            </a:r>
            <a:endParaRPr sz="32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latin typeface="Calibri"/>
                <a:cs typeface="Calibri"/>
              </a:rPr>
              <a:t>Development </a:t>
            </a:r>
            <a:r>
              <a:rPr sz="3200" spc="-5" dirty="0">
                <a:latin typeface="Calibri"/>
                <a:cs typeface="Calibri"/>
              </a:rPr>
              <a:t>of speech </a:t>
            </a:r>
            <a:r>
              <a:rPr sz="3200" dirty="0">
                <a:latin typeface="Calibri"/>
                <a:cs typeface="Calibri"/>
              </a:rPr>
              <a:t>and </a:t>
            </a:r>
            <a:r>
              <a:rPr sz="3200" spc="-5" dirty="0">
                <a:latin typeface="Calibri"/>
                <a:cs typeface="Calibri"/>
              </a:rPr>
              <a:t>language-sign  language,lip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reading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  <a:tab pos="1986914" algn="l"/>
              </a:tabLst>
            </a:pPr>
            <a:r>
              <a:rPr sz="3200" spc="-5" dirty="0">
                <a:latin typeface="Calibri"/>
                <a:cs typeface="Calibri"/>
              </a:rPr>
              <a:t>Cochlear	implants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800600" y="3429000"/>
            <a:ext cx="3228975" cy="328612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99513" y="461594"/>
            <a:ext cx="474980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40" dirty="0"/>
              <a:t>Types </a:t>
            </a:r>
            <a:r>
              <a:rPr dirty="0"/>
              <a:t>of hearing</a:t>
            </a:r>
            <a:r>
              <a:rPr spc="-20" dirty="0"/>
              <a:t> </a:t>
            </a:r>
            <a:r>
              <a:rPr dirty="0"/>
              <a:t>loss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10635"/>
            <a:ext cx="8058784" cy="383032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latin typeface="Calibri"/>
                <a:cs typeface="Calibri"/>
              </a:rPr>
              <a:t>Conductive </a:t>
            </a:r>
            <a:r>
              <a:rPr sz="3200" spc="-5" dirty="0">
                <a:latin typeface="Calibri"/>
                <a:cs typeface="Calibri"/>
              </a:rPr>
              <a:t>hearing</a:t>
            </a:r>
            <a:r>
              <a:rPr sz="3200" spc="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loss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Sensory </a:t>
            </a:r>
            <a:r>
              <a:rPr sz="3200" spc="-10" dirty="0">
                <a:latin typeface="Calibri"/>
                <a:cs typeface="Calibri"/>
              </a:rPr>
              <a:t>neuronal </a:t>
            </a:r>
            <a:r>
              <a:rPr sz="3200" spc="-5" dirty="0">
                <a:latin typeface="Calibri"/>
                <a:cs typeface="Calibri"/>
              </a:rPr>
              <a:t>hearing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loss</a:t>
            </a:r>
            <a:endParaRPr sz="32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latin typeface="Calibri"/>
                <a:cs typeface="Calibri"/>
              </a:rPr>
              <a:t>Syndromic--hearing </a:t>
            </a:r>
            <a:r>
              <a:rPr sz="3200" dirty="0">
                <a:latin typeface="Calibri"/>
                <a:cs typeface="Calibri"/>
              </a:rPr>
              <a:t>loss in </a:t>
            </a:r>
            <a:r>
              <a:rPr sz="3200" spc="-5" dirty="0">
                <a:latin typeface="Calibri"/>
                <a:cs typeface="Calibri"/>
              </a:rPr>
              <a:t>association </a:t>
            </a:r>
            <a:r>
              <a:rPr sz="3200" dirty="0">
                <a:latin typeface="Calibri"/>
                <a:cs typeface="Calibri"/>
              </a:rPr>
              <a:t>with  </a:t>
            </a:r>
            <a:r>
              <a:rPr sz="3200" spc="-5" dirty="0">
                <a:latin typeface="Calibri"/>
                <a:cs typeface="Calibri"/>
              </a:rPr>
              <a:t>other medical </a:t>
            </a:r>
            <a:r>
              <a:rPr sz="3200" spc="-10" dirty="0">
                <a:latin typeface="Calibri"/>
                <a:cs typeface="Calibri"/>
              </a:rPr>
              <a:t>problems </a:t>
            </a:r>
            <a:r>
              <a:rPr sz="3200" spc="10" dirty="0">
                <a:latin typeface="Calibri"/>
                <a:cs typeface="Calibri"/>
              </a:rPr>
              <a:t>e.g </a:t>
            </a:r>
            <a:r>
              <a:rPr sz="3200" spc="-10" dirty="0">
                <a:latin typeface="Calibri"/>
                <a:cs typeface="Calibri"/>
              </a:rPr>
              <a:t>pendred  </a:t>
            </a:r>
            <a:r>
              <a:rPr sz="3200" spc="-15" dirty="0">
                <a:latin typeface="Calibri"/>
                <a:cs typeface="Calibri"/>
              </a:rPr>
              <a:t>syndrome </a:t>
            </a:r>
            <a:r>
              <a:rPr sz="3200" spc="-5" dirty="0">
                <a:latin typeface="Calibri"/>
                <a:cs typeface="Calibri"/>
              </a:rPr>
              <a:t>with </a:t>
            </a:r>
            <a:r>
              <a:rPr sz="3200" spc="-10" dirty="0">
                <a:latin typeface="Calibri"/>
                <a:cs typeface="Calibri"/>
              </a:rPr>
              <a:t>associated </a:t>
            </a:r>
            <a:r>
              <a:rPr sz="3200" spc="-20" dirty="0">
                <a:latin typeface="Calibri"/>
                <a:cs typeface="Calibri"/>
              </a:rPr>
              <a:t>thyroid</a:t>
            </a:r>
            <a:r>
              <a:rPr sz="3200" spc="4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dysfunction.</a:t>
            </a:r>
            <a:endParaRPr sz="3200">
              <a:latin typeface="Calibri"/>
              <a:cs typeface="Calibri"/>
            </a:endParaRPr>
          </a:p>
          <a:p>
            <a:pPr marL="355600" marR="160147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445134" algn="l"/>
                <a:tab pos="445770" algn="l"/>
              </a:tabLst>
            </a:pPr>
            <a:r>
              <a:rPr dirty="0"/>
              <a:t>	</a:t>
            </a:r>
            <a:r>
              <a:rPr sz="3200" spc="-10" dirty="0">
                <a:latin typeface="Calibri"/>
                <a:cs typeface="Calibri"/>
              </a:rPr>
              <a:t>Nonsyndromic--hearing </a:t>
            </a:r>
            <a:r>
              <a:rPr sz="3200" dirty="0">
                <a:latin typeface="Calibri"/>
                <a:cs typeface="Calibri"/>
              </a:rPr>
              <a:t>loss without  </a:t>
            </a:r>
            <a:r>
              <a:rPr sz="3200" spc="-10" dirty="0">
                <a:latin typeface="Calibri"/>
                <a:cs typeface="Calibri"/>
              </a:rPr>
              <a:t>associated </a:t>
            </a:r>
            <a:r>
              <a:rPr sz="3200" spc="-5" dirty="0">
                <a:latin typeface="Calibri"/>
                <a:cs typeface="Calibri"/>
              </a:rPr>
              <a:t>medical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problems.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4178" y="461594"/>
            <a:ext cx="669480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Quantification </a:t>
            </a:r>
            <a:r>
              <a:rPr dirty="0"/>
              <a:t>of </a:t>
            </a:r>
            <a:r>
              <a:rPr spc="-5" dirty="0"/>
              <a:t>hearing</a:t>
            </a:r>
            <a:r>
              <a:rPr spc="-30" dirty="0"/>
              <a:t> </a:t>
            </a:r>
            <a:r>
              <a:rPr spc="5" dirty="0"/>
              <a:t>loss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55749"/>
            <a:ext cx="7963534" cy="4323715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355600" marR="5080" indent="-342900">
              <a:lnSpc>
                <a:spcPct val="80000"/>
              </a:lnSpc>
              <a:spcBef>
                <a:spcPts val="6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spc="-10" dirty="0">
                <a:latin typeface="Calibri"/>
                <a:cs typeface="Calibri"/>
              </a:rPr>
              <a:t>The </a:t>
            </a:r>
            <a:r>
              <a:rPr sz="2200" b="1" spc="-10" dirty="0">
                <a:latin typeface="Calibri"/>
                <a:cs typeface="Calibri"/>
              </a:rPr>
              <a:t>severity </a:t>
            </a:r>
            <a:r>
              <a:rPr sz="2200" b="1" spc="-5" dirty="0">
                <a:latin typeface="Calibri"/>
                <a:cs typeface="Calibri"/>
              </a:rPr>
              <a:t>of a hearing impairment </a:t>
            </a:r>
            <a:r>
              <a:rPr sz="2200" spc="-5" dirty="0">
                <a:latin typeface="Calibri"/>
                <a:cs typeface="Calibri"/>
              </a:rPr>
              <a:t>is </a:t>
            </a:r>
            <a:r>
              <a:rPr sz="2200" spc="-25" dirty="0">
                <a:latin typeface="Calibri"/>
                <a:cs typeface="Calibri"/>
              </a:rPr>
              <a:t>ranked </a:t>
            </a:r>
            <a:r>
              <a:rPr sz="2200" spc="-10" dirty="0">
                <a:latin typeface="Calibri"/>
                <a:cs typeface="Calibri"/>
              </a:rPr>
              <a:t>according </a:t>
            </a:r>
            <a:r>
              <a:rPr sz="2200" spc="-20" dirty="0">
                <a:latin typeface="Calibri"/>
                <a:cs typeface="Calibri"/>
              </a:rPr>
              <a:t>to </a:t>
            </a:r>
            <a:r>
              <a:rPr sz="2200" spc="-5" dirty="0">
                <a:latin typeface="Calibri"/>
                <a:cs typeface="Calibri"/>
              </a:rPr>
              <a:t>the  loudness </a:t>
            </a:r>
            <a:r>
              <a:rPr sz="2200" spc="-10" dirty="0">
                <a:latin typeface="Calibri"/>
                <a:cs typeface="Calibri"/>
              </a:rPr>
              <a:t>(measured </a:t>
            </a:r>
            <a:r>
              <a:rPr sz="2200" spc="-5" dirty="0">
                <a:latin typeface="Calibri"/>
                <a:cs typeface="Calibri"/>
              </a:rPr>
              <a:t>in</a:t>
            </a:r>
            <a:r>
              <a:rPr sz="2200" spc="-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200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decibels</a:t>
            </a:r>
            <a:r>
              <a:rPr sz="2200" spc="-5" dirty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2200" spc="-10" dirty="0">
                <a:latin typeface="Calibri"/>
                <a:cs typeface="Calibri"/>
              </a:rPr>
              <a:t>(dB)) </a:t>
            </a:r>
            <a:r>
              <a:rPr sz="2200" spc="-5" dirty="0">
                <a:latin typeface="Calibri"/>
                <a:cs typeface="Calibri"/>
              </a:rPr>
              <a:t>a sound </a:t>
            </a:r>
            <a:r>
              <a:rPr sz="2200" spc="-10" dirty="0">
                <a:latin typeface="Calibri"/>
                <a:cs typeface="Calibri"/>
              </a:rPr>
              <a:t>must </a:t>
            </a:r>
            <a:r>
              <a:rPr sz="2200" spc="-5" dirty="0">
                <a:latin typeface="Calibri"/>
                <a:cs typeface="Calibri"/>
              </a:rPr>
              <a:t>be </a:t>
            </a:r>
            <a:r>
              <a:rPr sz="2200" spc="-25" dirty="0">
                <a:latin typeface="Calibri"/>
                <a:cs typeface="Calibri"/>
              </a:rPr>
              <a:t>before </a:t>
            </a:r>
            <a:r>
              <a:rPr sz="2200" spc="-10" dirty="0">
                <a:latin typeface="Calibri"/>
                <a:cs typeface="Calibri"/>
              </a:rPr>
              <a:t>being  </a:t>
            </a:r>
            <a:r>
              <a:rPr sz="2200" spc="-15" dirty="0">
                <a:latin typeface="Calibri"/>
                <a:cs typeface="Calibri"/>
              </a:rPr>
              <a:t>detected </a:t>
            </a:r>
            <a:r>
              <a:rPr sz="2200" spc="-10" dirty="0">
                <a:latin typeface="Calibri"/>
                <a:cs typeface="Calibri"/>
              </a:rPr>
              <a:t>by </a:t>
            </a:r>
            <a:r>
              <a:rPr sz="2200" spc="-5" dirty="0">
                <a:latin typeface="Calibri"/>
                <a:cs typeface="Calibri"/>
              </a:rPr>
              <a:t>an individual. Hearing </a:t>
            </a:r>
            <a:r>
              <a:rPr sz="2200" spc="-10" dirty="0">
                <a:latin typeface="Calibri"/>
                <a:cs typeface="Calibri"/>
              </a:rPr>
              <a:t>impairment </a:t>
            </a:r>
            <a:r>
              <a:rPr sz="2200" spc="-15" dirty="0">
                <a:latin typeface="Calibri"/>
                <a:cs typeface="Calibri"/>
              </a:rPr>
              <a:t>may </a:t>
            </a:r>
            <a:r>
              <a:rPr sz="2200" spc="-5" dirty="0">
                <a:latin typeface="Calibri"/>
                <a:cs typeface="Calibri"/>
              </a:rPr>
              <a:t>be </a:t>
            </a:r>
            <a:r>
              <a:rPr sz="2200" spc="-25" dirty="0">
                <a:latin typeface="Calibri"/>
                <a:cs typeface="Calibri"/>
              </a:rPr>
              <a:t>ranked </a:t>
            </a:r>
            <a:r>
              <a:rPr sz="2200" spc="-5" dirty="0">
                <a:latin typeface="Calibri"/>
                <a:cs typeface="Calibri"/>
              </a:rPr>
              <a:t>as  mild, </a:t>
            </a:r>
            <a:r>
              <a:rPr sz="2200" spc="-15" dirty="0">
                <a:latin typeface="Calibri"/>
                <a:cs typeface="Calibri"/>
              </a:rPr>
              <a:t>moderate, severe </a:t>
            </a:r>
            <a:r>
              <a:rPr sz="2200" dirty="0">
                <a:latin typeface="Calibri"/>
                <a:cs typeface="Calibri"/>
              </a:rPr>
              <a:t>or </a:t>
            </a:r>
            <a:r>
              <a:rPr sz="2200" spc="-15" dirty="0">
                <a:latin typeface="Calibri"/>
                <a:cs typeface="Calibri"/>
              </a:rPr>
              <a:t>profound </a:t>
            </a:r>
            <a:r>
              <a:rPr sz="2200" spc="-5" dirty="0">
                <a:latin typeface="Calibri"/>
                <a:cs typeface="Calibri"/>
              </a:rPr>
              <a:t>as </a:t>
            </a:r>
            <a:r>
              <a:rPr sz="2200" spc="-15" dirty="0">
                <a:latin typeface="Calibri"/>
                <a:cs typeface="Calibri"/>
              </a:rPr>
              <a:t>defined</a:t>
            </a:r>
            <a:r>
              <a:rPr sz="2200" spc="7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below:</a:t>
            </a:r>
            <a:endParaRPr sz="2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spc="-5" dirty="0">
                <a:latin typeface="Calibri"/>
                <a:cs typeface="Calibri"/>
              </a:rPr>
              <a:t>Mild: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469900">
              <a:lnSpc>
                <a:spcPts val="2395"/>
              </a:lnSpc>
              <a:spcBef>
                <a:spcPts val="5"/>
              </a:spcBef>
              <a:tabLst>
                <a:tab pos="756285" algn="l"/>
              </a:tabLst>
            </a:pPr>
            <a:r>
              <a:rPr sz="2000" dirty="0">
                <a:latin typeface="Arial"/>
                <a:cs typeface="Arial"/>
              </a:rPr>
              <a:t>–	</a:t>
            </a:r>
            <a:r>
              <a:rPr sz="2000" spc="-15" dirty="0">
                <a:latin typeface="Calibri"/>
                <a:cs typeface="Calibri"/>
              </a:rPr>
              <a:t>for </a:t>
            </a:r>
            <a:r>
              <a:rPr sz="2000" spc="-5" dirty="0">
                <a:latin typeface="Calibri"/>
                <a:cs typeface="Calibri"/>
              </a:rPr>
              <a:t>children: between </a:t>
            </a:r>
            <a:r>
              <a:rPr sz="2000" dirty="0">
                <a:latin typeface="Calibri"/>
                <a:cs typeface="Calibri"/>
              </a:rPr>
              <a:t>20 and 40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dB</a:t>
            </a:r>
            <a:endParaRPr sz="2000">
              <a:latin typeface="Calibri"/>
              <a:cs typeface="Calibri"/>
            </a:endParaRPr>
          </a:p>
          <a:p>
            <a:pPr marL="355600" indent="-342900">
              <a:lnSpc>
                <a:spcPts val="2635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spc="-20" dirty="0">
                <a:latin typeface="Calibri"/>
                <a:cs typeface="Calibri"/>
              </a:rPr>
              <a:t>Moderate: </a:t>
            </a:r>
            <a:r>
              <a:rPr sz="2200" spc="-10" dirty="0">
                <a:latin typeface="Calibri"/>
                <a:cs typeface="Calibri"/>
              </a:rPr>
              <a:t>between </a:t>
            </a:r>
            <a:r>
              <a:rPr sz="2200" spc="-5" dirty="0">
                <a:latin typeface="Calibri"/>
                <a:cs typeface="Calibri"/>
              </a:rPr>
              <a:t>41 and 55</a:t>
            </a:r>
            <a:r>
              <a:rPr sz="2200" spc="4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dB</a:t>
            </a:r>
            <a:endParaRPr sz="2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spc="-15" dirty="0">
                <a:latin typeface="Calibri"/>
                <a:cs typeface="Calibri"/>
              </a:rPr>
              <a:t>Moderately </a:t>
            </a:r>
            <a:r>
              <a:rPr sz="2200" spc="-10" dirty="0">
                <a:latin typeface="Calibri"/>
                <a:cs typeface="Calibri"/>
              </a:rPr>
              <a:t>severe: between </a:t>
            </a:r>
            <a:r>
              <a:rPr sz="2200" spc="-5" dirty="0">
                <a:latin typeface="Calibri"/>
                <a:cs typeface="Calibri"/>
              </a:rPr>
              <a:t>56 and 70</a:t>
            </a:r>
            <a:r>
              <a:rPr sz="2200" spc="6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dB</a:t>
            </a:r>
            <a:endParaRPr sz="2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spc="-15" dirty="0">
                <a:latin typeface="Calibri"/>
                <a:cs typeface="Calibri"/>
              </a:rPr>
              <a:t>Severe: </a:t>
            </a:r>
            <a:r>
              <a:rPr sz="2200" spc="-10" dirty="0">
                <a:latin typeface="Calibri"/>
                <a:cs typeface="Calibri"/>
              </a:rPr>
              <a:t>between </a:t>
            </a:r>
            <a:r>
              <a:rPr sz="2200" spc="-5" dirty="0">
                <a:latin typeface="Calibri"/>
                <a:cs typeface="Calibri"/>
              </a:rPr>
              <a:t>71 and 90</a:t>
            </a:r>
            <a:r>
              <a:rPr sz="2200" spc="4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dB</a:t>
            </a:r>
            <a:endParaRPr sz="2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spc="-15" dirty="0">
                <a:latin typeface="Calibri"/>
                <a:cs typeface="Calibri"/>
              </a:rPr>
              <a:t>Profound: </a:t>
            </a:r>
            <a:r>
              <a:rPr sz="2200" spc="-5" dirty="0">
                <a:latin typeface="Calibri"/>
                <a:cs typeface="Calibri"/>
              </a:rPr>
              <a:t>90 dB </a:t>
            </a:r>
            <a:r>
              <a:rPr sz="2200" dirty="0">
                <a:latin typeface="Calibri"/>
                <a:cs typeface="Calibri"/>
              </a:rPr>
              <a:t>or</a:t>
            </a:r>
            <a:r>
              <a:rPr sz="2200" spc="-15" dirty="0">
                <a:latin typeface="Calibri"/>
                <a:cs typeface="Calibri"/>
              </a:rPr>
              <a:t> greater</a:t>
            </a:r>
            <a:endParaRPr sz="2200">
              <a:latin typeface="Calibri"/>
              <a:cs typeface="Calibri"/>
            </a:endParaRPr>
          </a:p>
          <a:p>
            <a:pPr marL="355600" marR="125730" indent="-342900">
              <a:lnSpc>
                <a:spcPct val="80000"/>
              </a:lnSpc>
              <a:spcBef>
                <a:spcPts val="52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spc="-10" dirty="0">
                <a:latin typeface="Calibri"/>
                <a:cs typeface="Calibri"/>
              </a:rPr>
              <a:t>Hearing sensitivity varies </a:t>
            </a:r>
            <a:r>
              <a:rPr sz="2200" spc="-15" dirty="0">
                <a:latin typeface="Calibri"/>
                <a:cs typeface="Calibri"/>
              </a:rPr>
              <a:t>according </a:t>
            </a:r>
            <a:r>
              <a:rPr sz="2200" spc="-20" dirty="0">
                <a:latin typeface="Calibri"/>
                <a:cs typeface="Calibri"/>
              </a:rPr>
              <a:t>to </a:t>
            </a:r>
            <a:r>
              <a:rPr sz="2200" spc="-5" dirty="0">
                <a:latin typeface="Calibri"/>
                <a:cs typeface="Calibri"/>
              </a:rPr>
              <a:t>the</a:t>
            </a:r>
            <a:r>
              <a:rPr sz="2200" spc="-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200" u="heavy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3"/>
              </a:rPr>
              <a:t>frequency</a:t>
            </a:r>
            <a:r>
              <a:rPr sz="2200" spc="-10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 </a:t>
            </a:r>
            <a:r>
              <a:rPr sz="2200" spc="-5" dirty="0">
                <a:latin typeface="Calibri"/>
                <a:cs typeface="Calibri"/>
              </a:rPr>
              <a:t>of sounds. </a:t>
            </a:r>
            <a:r>
              <a:rPr sz="2200" spc="-105" dirty="0">
                <a:latin typeface="Calibri"/>
                <a:cs typeface="Calibri"/>
              </a:rPr>
              <a:t>To  </a:t>
            </a:r>
            <a:r>
              <a:rPr sz="2200" spc="-30" dirty="0">
                <a:latin typeface="Calibri"/>
                <a:cs typeface="Calibri"/>
              </a:rPr>
              <a:t>take </a:t>
            </a:r>
            <a:r>
              <a:rPr sz="2200" spc="-5" dirty="0">
                <a:latin typeface="Calibri"/>
                <a:cs typeface="Calibri"/>
              </a:rPr>
              <a:t>this </a:t>
            </a:r>
            <a:r>
              <a:rPr sz="2200" spc="-20" dirty="0">
                <a:latin typeface="Calibri"/>
                <a:cs typeface="Calibri"/>
              </a:rPr>
              <a:t>into </a:t>
            </a:r>
            <a:r>
              <a:rPr sz="2200" spc="-10" dirty="0">
                <a:latin typeface="Calibri"/>
                <a:cs typeface="Calibri"/>
              </a:rPr>
              <a:t>account, </a:t>
            </a:r>
            <a:r>
              <a:rPr sz="2200" spc="-5" dirty="0">
                <a:latin typeface="Calibri"/>
                <a:cs typeface="Calibri"/>
              </a:rPr>
              <a:t>hearing </a:t>
            </a:r>
            <a:r>
              <a:rPr sz="2200" spc="-10" dirty="0">
                <a:latin typeface="Calibri"/>
                <a:cs typeface="Calibri"/>
              </a:rPr>
              <a:t>sensitivity </a:t>
            </a:r>
            <a:r>
              <a:rPr sz="2200" spc="-15" dirty="0">
                <a:latin typeface="Calibri"/>
                <a:cs typeface="Calibri"/>
              </a:rPr>
              <a:t>can </a:t>
            </a:r>
            <a:r>
              <a:rPr sz="2200" spc="-5" dirty="0">
                <a:latin typeface="Calibri"/>
                <a:cs typeface="Calibri"/>
              </a:rPr>
              <a:t>be </a:t>
            </a:r>
            <a:r>
              <a:rPr sz="2200" spc="-10" dirty="0">
                <a:latin typeface="Calibri"/>
                <a:cs typeface="Calibri"/>
              </a:rPr>
              <a:t>measured </a:t>
            </a:r>
            <a:r>
              <a:rPr sz="2200" spc="-20" dirty="0">
                <a:latin typeface="Calibri"/>
                <a:cs typeface="Calibri"/>
              </a:rPr>
              <a:t>for </a:t>
            </a:r>
            <a:r>
              <a:rPr sz="2200" spc="-5" dirty="0">
                <a:latin typeface="Calibri"/>
                <a:cs typeface="Calibri"/>
              </a:rPr>
              <a:t>a  </a:t>
            </a:r>
            <a:r>
              <a:rPr sz="2200" spc="-20" dirty="0">
                <a:latin typeface="Calibri"/>
                <a:cs typeface="Calibri"/>
              </a:rPr>
              <a:t>range </a:t>
            </a:r>
            <a:r>
              <a:rPr sz="2200" spc="-5" dirty="0">
                <a:latin typeface="Calibri"/>
                <a:cs typeface="Calibri"/>
              </a:rPr>
              <a:t>of </a:t>
            </a:r>
            <a:r>
              <a:rPr sz="2200" spc="-10" dirty="0">
                <a:latin typeface="Calibri"/>
                <a:cs typeface="Calibri"/>
              </a:rPr>
              <a:t>frequencies </a:t>
            </a:r>
            <a:r>
              <a:rPr sz="2200" spc="-5" dirty="0">
                <a:latin typeface="Calibri"/>
                <a:cs typeface="Calibri"/>
              </a:rPr>
              <a:t>and </a:t>
            </a:r>
            <a:r>
              <a:rPr sz="2200" spc="-15" dirty="0">
                <a:latin typeface="Calibri"/>
                <a:cs typeface="Calibri"/>
              </a:rPr>
              <a:t>plotted </a:t>
            </a:r>
            <a:r>
              <a:rPr sz="2200" spc="-5" dirty="0">
                <a:latin typeface="Calibri"/>
                <a:cs typeface="Calibri"/>
              </a:rPr>
              <a:t>on an</a:t>
            </a:r>
            <a:r>
              <a:rPr sz="2200" spc="75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 </a:t>
            </a:r>
            <a:r>
              <a:rPr sz="2200" u="heavy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4"/>
              </a:rPr>
              <a:t>audiogram</a:t>
            </a:r>
            <a:r>
              <a:rPr sz="2200" spc="-10" dirty="0">
                <a:latin typeface="Calibri"/>
                <a:cs typeface="Calibri"/>
              </a:rPr>
              <a:t>.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1519" y="576072"/>
            <a:ext cx="7696200" cy="5715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2983" y="182397"/>
            <a:ext cx="749325" cy="7493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030209" y="213398"/>
            <a:ext cx="736536" cy="73653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692401" y="1051306"/>
            <a:ext cx="577088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>
                <a:latin typeface="Times New Roman"/>
                <a:cs typeface="Times New Roman"/>
              </a:rPr>
              <a:t>Classification of</a:t>
            </a:r>
            <a:r>
              <a:rPr sz="4400" spc="-8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deafness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42033" y="2069083"/>
            <a:ext cx="1825625" cy="134239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050" i="1" spc="-10" dirty="0">
                <a:solidFill>
                  <a:srgbClr val="AA2B1E"/>
                </a:solidFill>
                <a:latin typeface="Comic Sans MS"/>
                <a:cs typeface="Comic Sans MS"/>
              </a:rPr>
              <a:t>O</a:t>
            </a:r>
            <a:r>
              <a:rPr sz="2050" i="1" spc="-95" dirty="0">
                <a:solidFill>
                  <a:srgbClr val="AA2B1E"/>
                </a:solidFill>
                <a:latin typeface="Comic Sans MS"/>
                <a:cs typeface="Comic Sans MS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Clinical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050" i="1" spc="-10" dirty="0">
                <a:solidFill>
                  <a:srgbClr val="AA2B1E"/>
                </a:solidFill>
                <a:latin typeface="Comic Sans MS"/>
                <a:cs typeface="Comic Sans MS"/>
              </a:rPr>
              <a:t>O</a:t>
            </a:r>
            <a:r>
              <a:rPr sz="2050" i="1" spc="-130" dirty="0">
                <a:solidFill>
                  <a:srgbClr val="AA2B1E"/>
                </a:solidFill>
                <a:latin typeface="Comic Sans MS"/>
                <a:cs typeface="Comic Sans MS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Educational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050" i="1" spc="-10" dirty="0">
                <a:solidFill>
                  <a:srgbClr val="AA2B1E"/>
                </a:solidFill>
                <a:latin typeface="Comic Sans MS"/>
                <a:cs typeface="Comic Sans MS"/>
              </a:rPr>
              <a:t>O</a:t>
            </a:r>
            <a:r>
              <a:rPr sz="2050" i="1" spc="-160" dirty="0">
                <a:solidFill>
                  <a:srgbClr val="AA2B1E"/>
                </a:solidFill>
                <a:latin typeface="Comic Sans MS"/>
                <a:cs typeface="Comic Sans MS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Sociological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1519" y="576072"/>
            <a:ext cx="7696200" cy="5715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2983" y="182397"/>
            <a:ext cx="749325" cy="7493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030209" y="213398"/>
            <a:ext cx="736536" cy="73653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542033" y="2069083"/>
            <a:ext cx="5654040" cy="324485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050" i="1" spc="-10" dirty="0">
                <a:solidFill>
                  <a:srgbClr val="AA2B1E"/>
                </a:solidFill>
                <a:latin typeface="Comic Sans MS"/>
                <a:cs typeface="Comic Sans MS"/>
              </a:rPr>
              <a:t>O</a:t>
            </a:r>
            <a:r>
              <a:rPr sz="2050" i="1" spc="-90" dirty="0">
                <a:solidFill>
                  <a:srgbClr val="AA2B1E"/>
                </a:solidFill>
                <a:latin typeface="Comic Sans MS"/>
                <a:cs typeface="Comic Sans MS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Educational</a:t>
            </a:r>
            <a:endParaRPr sz="2400">
              <a:latin typeface="Times New Roman"/>
              <a:cs typeface="Times New Roman"/>
            </a:endParaRPr>
          </a:p>
          <a:p>
            <a:pPr marL="287020" marR="642620" indent="-274320">
              <a:lnSpc>
                <a:spcPct val="100000"/>
              </a:lnSpc>
              <a:spcBef>
                <a:spcPts val="575"/>
              </a:spcBef>
            </a:pPr>
            <a:r>
              <a:rPr sz="2050" i="1" spc="-10" dirty="0">
                <a:solidFill>
                  <a:srgbClr val="AA2B1E"/>
                </a:solidFill>
                <a:latin typeface="Comic Sans MS"/>
                <a:cs typeface="Comic Sans MS"/>
              </a:rPr>
              <a:t>O </a:t>
            </a:r>
            <a:r>
              <a:rPr sz="2400" dirty="0">
                <a:latin typeface="Times New Roman"/>
                <a:cs typeface="Times New Roman"/>
              </a:rPr>
              <a:t>Grade </a:t>
            </a:r>
            <a:r>
              <a:rPr sz="2400" spc="5" dirty="0">
                <a:latin typeface="Times New Roman"/>
                <a:cs typeface="Times New Roman"/>
              </a:rPr>
              <a:t>I- </a:t>
            </a:r>
            <a:r>
              <a:rPr sz="2400" dirty="0">
                <a:latin typeface="Times New Roman"/>
                <a:cs typeface="Times New Roman"/>
              </a:rPr>
              <a:t>obtain benefit from</a:t>
            </a:r>
            <a:r>
              <a:rPr sz="2400" spc="-20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education  provided in ordinary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school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050" i="1" spc="-10" dirty="0">
                <a:solidFill>
                  <a:srgbClr val="AA2B1E"/>
                </a:solidFill>
                <a:latin typeface="Comic Sans MS"/>
                <a:cs typeface="Comic Sans MS"/>
              </a:rPr>
              <a:t>O </a:t>
            </a:r>
            <a:r>
              <a:rPr sz="2400" dirty="0">
                <a:latin typeface="Times New Roman"/>
                <a:cs typeface="Times New Roman"/>
              </a:rPr>
              <a:t>Grade II-requires special</a:t>
            </a:r>
            <a:r>
              <a:rPr sz="2400" spc="-1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educational</a:t>
            </a:r>
            <a:endParaRPr sz="2400">
              <a:latin typeface="Times New Roman"/>
              <a:cs typeface="Times New Roman"/>
            </a:endParaRPr>
          </a:p>
          <a:p>
            <a:pPr marL="287020">
              <a:lnSpc>
                <a:spcPct val="100000"/>
              </a:lnSpc>
              <a:spcBef>
                <a:spcPts val="5"/>
              </a:spcBef>
            </a:pPr>
            <a:r>
              <a:rPr sz="2400" spc="-5" dirty="0">
                <a:latin typeface="Times New Roman"/>
                <a:cs typeface="Times New Roman"/>
              </a:rPr>
              <a:t>arrangements</a:t>
            </a:r>
            <a:endParaRPr sz="2400">
              <a:latin typeface="Times New Roman"/>
              <a:cs typeface="Times New Roman"/>
            </a:endParaRPr>
          </a:p>
          <a:p>
            <a:pPr marL="287020" marR="5080" indent="-274320" algn="just">
              <a:lnSpc>
                <a:spcPct val="100000"/>
              </a:lnSpc>
              <a:spcBef>
                <a:spcPts val="575"/>
              </a:spcBef>
            </a:pPr>
            <a:r>
              <a:rPr sz="2050" i="1" spc="-10" dirty="0">
                <a:solidFill>
                  <a:srgbClr val="AA2B1E"/>
                </a:solidFill>
                <a:latin typeface="Comic Sans MS"/>
                <a:cs typeface="Comic Sans MS"/>
              </a:rPr>
              <a:t>O </a:t>
            </a:r>
            <a:r>
              <a:rPr sz="2400" dirty="0">
                <a:latin typeface="Times New Roman"/>
                <a:cs typeface="Times New Roman"/>
              </a:rPr>
              <a:t>Grade III- educational </a:t>
            </a:r>
            <a:r>
              <a:rPr sz="2400" spc="-5" dirty="0">
                <a:latin typeface="Times New Roman"/>
                <a:cs typeface="Times New Roman"/>
              </a:rPr>
              <a:t>methods </a:t>
            </a:r>
            <a:r>
              <a:rPr sz="2400" dirty="0">
                <a:latin typeface="Times New Roman"/>
                <a:cs typeface="Times New Roman"/>
              </a:rPr>
              <a:t>are</a:t>
            </a:r>
            <a:r>
              <a:rPr sz="2400" spc="-1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required  for deaf children without naturally acquired  speech.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46151" rIns="0" bIns="0" rtlCol="0">
            <a:spAutoFit/>
          </a:bodyPr>
          <a:lstStyle/>
          <a:p>
            <a:pPr marL="2077085" marR="5080" indent="-972819">
              <a:lnSpc>
                <a:spcPct val="100000"/>
              </a:lnSpc>
              <a:spcBef>
                <a:spcPts val="105"/>
              </a:spcBef>
            </a:pPr>
            <a:r>
              <a:rPr sz="3200" spc="-30" dirty="0"/>
              <a:t>CONGENITAL</a:t>
            </a:r>
            <a:r>
              <a:rPr sz="3200" spc="-140" dirty="0"/>
              <a:t> </a:t>
            </a:r>
            <a:r>
              <a:rPr sz="3200" spc="-5" dirty="0"/>
              <a:t>HEARING  </a:t>
            </a:r>
            <a:r>
              <a:rPr sz="3200" spc="-25" dirty="0"/>
              <a:t>IMPAIRMENT</a:t>
            </a:r>
            <a:endParaRPr sz="3200"/>
          </a:p>
        </p:txBody>
      </p:sp>
      <p:sp>
        <p:nvSpPr>
          <p:cNvPr id="3" name="object 3"/>
          <p:cNvSpPr txBox="1">
            <a:spLocks noGrp="1"/>
          </p:cNvSpPr>
          <p:nvPr>
            <p:ph sz="half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55980">
              <a:lnSpc>
                <a:spcPts val="2695"/>
              </a:lnSpc>
              <a:spcBef>
                <a:spcPts val="100"/>
              </a:spcBef>
            </a:pPr>
            <a:r>
              <a:rPr spc="-5" dirty="0"/>
              <a:t>CONDUCTIVE</a:t>
            </a:r>
          </a:p>
          <a:p>
            <a:pPr marL="12700">
              <a:lnSpc>
                <a:spcPts val="2455"/>
              </a:lnSpc>
            </a:pPr>
            <a:r>
              <a:rPr sz="1850" b="0" i="1" spc="15" dirty="0">
                <a:solidFill>
                  <a:srgbClr val="AA2B1E"/>
                </a:solidFill>
                <a:latin typeface="Comic Sans MS"/>
                <a:cs typeface="Comic Sans MS"/>
              </a:rPr>
              <a:t>O</a:t>
            </a:r>
            <a:r>
              <a:rPr sz="1850" b="0" i="1" spc="105" dirty="0">
                <a:solidFill>
                  <a:srgbClr val="AA2B1E"/>
                </a:solidFill>
                <a:latin typeface="Comic Sans MS"/>
                <a:cs typeface="Comic Sans MS"/>
              </a:rPr>
              <a:t> </a:t>
            </a:r>
            <a:r>
              <a:rPr sz="2200" b="0" spc="-5" dirty="0">
                <a:solidFill>
                  <a:srgbClr val="000000"/>
                </a:solidFill>
                <a:latin typeface="Times New Roman"/>
                <a:cs typeface="Times New Roman"/>
              </a:rPr>
              <a:t>Exostosis</a:t>
            </a: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50" b="0" i="1" spc="15" dirty="0">
                <a:solidFill>
                  <a:srgbClr val="AA2B1E"/>
                </a:solidFill>
                <a:latin typeface="Comic Sans MS"/>
                <a:cs typeface="Comic Sans MS"/>
              </a:rPr>
              <a:t>O</a:t>
            </a:r>
            <a:r>
              <a:rPr sz="1850" b="0" i="1" spc="105" dirty="0">
                <a:solidFill>
                  <a:srgbClr val="AA2B1E"/>
                </a:solidFill>
                <a:latin typeface="Comic Sans MS"/>
                <a:cs typeface="Comic Sans MS"/>
              </a:rPr>
              <a:t> </a:t>
            </a:r>
            <a:r>
              <a:rPr sz="2200" b="0" spc="-5" dirty="0">
                <a:solidFill>
                  <a:srgbClr val="000000"/>
                </a:solidFill>
                <a:latin typeface="Times New Roman"/>
                <a:cs typeface="Times New Roman"/>
              </a:rPr>
              <a:t>Microtia</a:t>
            </a: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50" b="0" i="1" spc="15" dirty="0">
                <a:solidFill>
                  <a:srgbClr val="AA2B1E"/>
                </a:solidFill>
                <a:latin typeface="Comic Sans MS"/>
                <a:cs typeface="Comic Sans MS"/>
              </a:rPr>
              <a:t>O </a:t>
            </a:r>
            <a:r>
              <a:rPr sz="2200" b="0" spc="-5" dirty="0">
                <a:solidFill>
                  <a:srgbClr val="000000"/>
                </a:solidFill>
                <a:latin typeface="Times New Roman"/>
                <a:cs typeface="Times New Roman"/>
              </a:rPr>
              <a:t>Absence </a:t>
            </a:r>
            <a:r>
              <a:rPr sz="2200" b="0" dirty="0">
                <a:solidFill>
                  <a:srgbClr val="000000"/>
                </a:solidFill>
                <a:latin typeface="Times New Roman"/>
                <a:cs typeface="Times New Roman"/>
              </a:rPr>
              <a:t>of</a:t>
            </a:r>
            <a:r>
              <a:rPr sz="2200" b="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200" b="0" spc="-5" dirty="0">
                <a:solidFill>
                  <a:srgbClr val="000000"/>
                </a:solidFill>
                <a:latin typeface="Times New Roman"/>
                <a:cs typeface="Times New Roman"/>
              </a:rPr>
              <a:t>pinna</a:t>
            </a: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50" b="0" i="1" spc="15" dirty="0">
                <a:solidFill>
                  <a:srgbClr val="AA2B1E"/>
                </a:solidFill>
                <a:latin typeface="Comic Sans MS"/>
                <a:cs typeface="Comic Sans MS"/>
              </a:rPr>
              <a:t>O </a:t>
            </a:r>
            <a:r>
              <a:rPr sz="2200" b="0" spc="-5" dirty="0">
                <a:solidFill>
                  <a:srgbClr val="000000"/>
                </a:solidFill>
                <a:latin typeface="Times New Roman"/>
                <a:cs typeface="Times New Roman"/>
              </a:rPr>
              <a:t>Congenital</a:t>
            </a:r>
            <a:r>
              <a:rPr sz="2200" b="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200" b="0" spc="-5" dirty="0">
                <a:solidFill>
                  <a:srgbClr val="000000"/>
                </a:solidFill>
                <a:latin typeface="Times New Roman"/>
                <a:cs typeface="Times New Roman"/>
              </a:rPr>
              <a:t>cholesteatoma</a:t>
            </a:r>
            <a:endParaRPr sz="2200">
              <a:latin typeface="Times New Roman"/>
              <a:cs typeface="Times New Roman"/>
            </a:endParaRPr>
          </a:p>
          <a:p>
            <a:pPr marL="287020" marR="5080" indent="-274320">
              <a:lnSpc>
                <a:spcPct val="80000"/>
              </a:lnSpc>
              <a:spcBef>
                <a:spcPts val="525"/>
              </a:spcBef>
            </a:pPr>
            <a:r>
              <a:rPr sz="1850" b="0" i="1" spc="15" dirty="0">
                <a:solidFill>
                  <a:srgbClr val="AA2B1E"/>
                </a:solidFill>
                <a:latin typeface="Comic Sans MS"/>
                <a:cs typeface="Comic Sans MS"/>
              </a:rPr>
              <a:t>O </a:t>
            </a:r>
            <a:r>
              <a:rPr sz="2200" b="0" spc="-5" dirty="0">
                <a:solidFill>
                  <a:srgbClr val="000000"/>
                </a:solidFill>
                <a:latin typeface="Times New Roman"/>
                <a:cs typeface="Times New Roman"/>
              </a:rPr>
              <a:t>EAC atresia with/without  ossicular fixation : </a:t>
            </a:r>
            <a:r>
              <a:rPr sz="2200" b="0" spc="-15" dirty="0">
                <a:solidFill>
                  <a:srgbClr val="000000"/>
                </a:solidFill>
                <a:latin typeface="Times New Roman"/>
                <a:cs typeface="Times New Roman"/>
              </a:rPr>
              <a:t>Treacher  </a:t>
            </a:r>
            <a:r>
              <a:rPr sz="2200" b="0" spc="-5" dirty="0">
                <a:solidFill>
                  <a:srgbClr val="000000"/>
                </a:solidFill>
                <a:latin typeface="Times New Roman"/>
                <a:cs typeface="Times New Roman"/>
              </a:rPr>
              <a:t>Collins, Klippel Fiel,  </a:t>
            </a:r>
            <a:r>
              <a:rPr sz="2200" b="0" spc="-15" dirty="0">
                <a:solidFill>
                  <a:srgbClr val="000000"/>
                </a:solidFill>
                <a:latin typeface="Times New Roman"/>
                <a:cs typeface="Times New Roman"/>
              </a:rPr>
              <a:t>Alport’s, </a:t>
            </a:r>
            <a:r>
              <a:rPr sz="2200" b="0" spc="-10" dirty="0">
                <a:solidFill>
                  <a:srgbClr val="000000"/>
                </a:solidFill>
                <a:latin typeface="Times New Roman"/>
                <a:cs typeface="Times New Roman"/>
              </a:rPr>
              <a:t>Goldenhar,</a:t>
            </a:r>
            <a:r>
              <a:rPr sz="2200" b="0" spc="-6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200" b="0" spc="-10" dirty="0">
                <a:solidFill>
                  <a:srgbClr val="000000"/>
                </a:solidFill>
                <a:latin typeface="Times New Roman"/>
                <a:cs typeface="Times New Roman"/>
              </a:rPr>
              <a:t>Mohr’s</a:t>
            </a:r>
            <a:endParaRPr sz="2200">
              <a:latin typeface="Times New Roman"/>
              <a:cs typeface="Times New Roman"/>
            </a:endParaRPr>
          </a:p>
          <a:p>
            <a:pPr marL="287020" marR="332740" indent="-274320">
              <a:lnSpc>
                <a:spcPts val="2110"/>
              </a:lnSpc>
              <a:spcBef>
                <a:spcPts val="515"/>
              </a:spcBef>
            </a:pPr>
            <a:r>
              <a:rPr sz="1850" b="0" i="1" spc="15" dirty="0">
                <a:solidFill>
                  <a:srgbClr val="AA2B1E"/>
                </a:solidFill>
                <a:latin typeface="Comic Sans MS"/>
                <a:cs typeface="Comic Sans MS"/>
              </a:rPr>
              <a:t>O </a:t>
            </a:r>
            <a:r>
              <a:rPr sz="2200" b="0" spc="-5" dirty="0">
                <a:solidFill>
                  <a:srgbClr val="000000"/>
                </a:solidFill>
                <a:latin typeface="Times New Roman"/>
                <a:cs typeface="Times New Roman"/>
              </a:rPr>
              <a:t>Associated </a:t>
            </a:r>
            <a:r>
              <a:rPr sz="2200" b="0" dirty="0">
                <a:solidFill>
                  <a:srgbClr val="000000"/>
                </a:solidFill>
                <a:latin typeface="Times New Roman"/>
                <a:cs typeface="Times New Roman"/>
              </a:rPr>
              <a:t>eye </a:t>
            </a:r>
            <a:r>
              <a:rPr sz="2200" b="0" spc="-5" dirty="0">
                <a:solidFill>
                  <a:srgbClr val="000000"/>
                </a:solidFill>
                <a:latin typeface="Times New Roman"/>
                <a:cs typeface="Times New Roman"/>
              </a:rPr>
              <a:t>disorders:  Cryptophtalmus,</a:t>
            </a:r>
            <a:r>
              <a:rPr sz="2200" b="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200" b="0" spc="-20" dirty="0">
                <a:solidFill>
                  <a:srgbClr val="000000"/>
                </a:solidFill>
                <a:latin typeface="Times New Roman"/>
                <a:cs typeface="Times New Roman"/>
              </a:rPr>
              <a:t>Duane’s</a:t>
            </a: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ts val="2375"/>
              </a:lnSpc>
              <a:spcBef>
                <a:spcPts val="20"/>
              </a:spcBef>
            </a:pPr>
            <a:r>
              <a:rPr sz="1850" b="0" i="1" spc="15" dirty="0">
                <a:solidFill>
                  <a:srgbClr val="AA2B1E"/>
                </a:solidFill>
                <a:latin typeface="Comic Sans MS"/>
                <a:cs typeface="Comic Sans MS"/>
              </a:rPr>
              <a:t>O </a:t>
            </a:r>
            <a:r>
              <a:rPr sz="2200" b="0" spc="-5" dirty="0">
                <a:solidFill>
                  <a:srgbClr val="000000"/>
                </a:solidFill>
                <a:latin typeface="Times New Roman"/>
                <a:cs typeface="Times New Roman"/>
              </a:rPr>
              <a:t>Associated renal</a:t>
            </a:r>
            <a:r>
              <a:rPr sz="2200" b="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200" b="0" spc="-5" dirty="0">
                <a:solidFill>
                  <a:srgbClr val="000000"/>
                </a:solidFill>
                <a:latin typeface="Times New Roman"/>
                <a:cs typeface="Times New Roman"/>
              </a:rPr>
              <a:t>disorders:</a:t>
            </a:r>
            <a:endParaRPr sz="2200">
              <a:latin typeface="Times New Roman"/>
              <a:cs typeface="Times New Roman"/>
            </a:endParaRPr>
          </a:p>
          <a:p>
            <a:pPr marR="184150" algn="ctr">
              <a:lnSpc>
                <a:spcPts val="2375"/>
              </a:lnSpc>
            </a:pPr>
            <a:r>
              <a:rPr sz="2200" b="0" spc="-5" dirty="0">
                <a:solidFill>
                  <a:srgbClr val="000000"/>
                </a:solidFill>
                <a:latin typeface="Times New Roman"/>
                <a:cs typeface="Times New Roman"/>
              </a:rPr>
              <a:t>Nephrosis, </a:t>
            </a:r>
            <a:r>
              <a:rPr sz="2200" b="0" spc="-25" dirty="0">
                <a:solidFill>
                  <a:srgbClr val="000000"/>
                </a:solidFill>
                <a:latin typeface="Times New Roman"/>
                <a:cs typeface="Times New Roman"/>
              </a:rPr>
              <a:t>Taylor’s</a:t>
            </a:r>
            <a:r>
              <a:rPr sz="2200" b="0" spc="-6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200" b="0" dirty="0">
                <a:solidFill>
                  <a:srgbClr val="000000"/>
                </a:solidFill>
                <a:latin typeface="Times New Roman"/>
                <a:cs typeface="Times New Roman"/>
              </a:rPr>
              <a:t>syn</a:t>
            </a:r>
            <a:r>
              <a:rPr sz="1900" b="0" dirty="0">
                <a:solidFill>
                  <a:srgbClr val="000000"/>
                </a:solidFill>
                <a:latin typeface="Arial"/>
                <a:cs typeface="Arial"/>
              </a:rPr>
              <a:t>.</a:t>
            </a:r>
            <a:endParaRPr sz="19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23638" y="2035114"/>
            <a:ext cx="3615054" cy="3520440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347980">
              <a:lnSpc>
                <a:spcPct val="100000"/>
              </a:lnSpc>
              <a:spcBef>
                <a:spcPts val="280"/>
              </a:spcBef>
            </a:pPr>
            <a:r>
              <a:rPr sz="2400" b="1" spc="-5" dirty="0">
                <a:solidFill>
                  <a:srgbClr val="465E9C"/>
                </a:solidFill>
                <a:latin typeface="Times New Roman"/>
                <a:cs typeface="Times New Roman"/>
              </a:rPr>
              <a:t>SENSORINEURAL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sz="1850" i="1" spc="15" dirty="0">
                <a:solidFill>
                  <a:srgbClr val="AA2B1E"/>
                </a:solidFill>
                <a:latin typeface="Comic Sans MS"/>
                <a:cs typeface="Comic Sans MS"/>
              </a:rPr>
              <a:t>O </a:t>
            </a:r>
            <a:r>
              <a:rPr sz="2200" spc="-20" dirty="0">
                <a:latin typeface="Times New Roman"/>
                <a:cs typeface="Times New Roman"/>
              </a:rPr>
              <a:t>Michael’s</a:t>
            </a:r>
            <a:r>
              <a:rPr sz="2200" spc="7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aplasia</a:t>
            </a: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50" i="1" spc="15" dirty="0">
                <a:solidFill>
                  <a:srgbClr val="AA2B1E"/>
                </a:solidFill>
                <a:latin typeface="Comic Sans MS"/>
                <a:cs typeface="Comic Sans MS"/>
              </a:rPr>
              <a:t>O </a:t>
            </a:r>
            <a:r>
              <a:rPr sz="2200" spc="-5" dirty="0">
                <a:latin typeface="Times New Roman"/>
                <a:cs typeface="Times New Roman"/>
              </a:rPr>
              <a:t>Mondini</a:t>
            </a:r>
            <a:r>
              <a:rPr sz="2200" spc="7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dysplasia</a:t>
            </a: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1850" i="1" spc="15" dirty="0">
                <a:solidFill>
                  <a:srgbClr val="AA2B1E"/>
                </a:solidFill>
                <a:latin typeface="Comic Sans MS"/>
                <a:cs typeface="Comic Sans MS"/>
              </a:rPr>
              <a:t>O </a:t>
            </a:r>
            <a:r>
              <a:rPr sz="2200" spc="-5" dirty="0">
                <a:latin typeface="Times New Roman"/>
                <a:cs typeface="Times New Roman"/>
              </a:rPr>
              <a:t>Scheibe</a:t>
            </a:r>
            <a:r>
              <a:rPr sz="2200" spc="8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dysplasia</a:t>
            </a: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50" i="1" spc="15" dirty="0">
                <a:solidFill>
                  <a:srgbClr val="AA2B1E"/>
                </a:solidFill>
                <a:latin typeface="Comic Sans MS"/>
                <a:cs typeface="Comic Sans MS"/>
              </a:rPr>
              <a:t>O </a:t>
            </a:r>
            <a:r>
              <a:rPr sz="2200" spc="-5" dirty="0">
                <a:latin typeface="Times New Roman"/>
                <a:cs typeface="Times New Roman"/>
              </a:rPr>
              <a:t>Bing – Siebenmann</a:t>
            </a:r>
            <a:r>
              <a:rPr sz="2200" spc="6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dysplasia</a:t>
            </a: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50" i="1" spc="15" dirty="0">
                <a:solidFill>
                  <a:srgbClr val="AA2B1E"/>
                </a:solidFill>
                <a:latin typeface="Comic Sans MS"/>
                <a:cs typeface="Comic Sans MS"/>
              </a:rPr>
              <a:t>O </a:t>
            </a:r>
            <a:r>
              <a:rPr sz="2200" spc="-5" dirty="0">
                <a:latin typeface="Times New Roman"/>
                <a:cs typeface="Times New Roman"/>
              </a:rPr>
              <a:t>Alexander</a:t>
            </a:r>
            <a:r>
              <a:rPr sz="2200" spc="8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dysplasia</a:t>
            </a: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50" i="1" spc="15" dirty="0">
                <a:solidFill>
                  <a:srgbClr val="AA2B1E"/>
                </a:solidFill>
                <a:latin typeface="Comic Sans MS"/>
                <a:cs typeface="Comic Sans MS"/>
              </a:rPr>
              <a:t>O </a:t>
            </a:r>
            <a:r>
              <a:rPr sz="2200" spc="-10" dirty="0">
                <a:latin typeface="Times New Roman"/>
                <a:cs typeface="Times New Roman"/>
              </a:rPr>
              <a:t>Enlarged </a:t>
            </a:r>
            <a:r>
              <a:rPr sz="2200" spc="-5" dirty="0">
                <a:latin typeface="Times New Roman"/>
                <a:cs typeface="Times New Roman"/>
              </a:rPr>
              <a:t>vestibular</a:t>
            </a:r>
            <a:r>
              <a:rPr sz="2200" spc="1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aqueduct</a:t>
            </a:r>
            <a:endParaRPr sz="2200">
              <a:latin typeface="Times New Roman"/>
              <a:cs typeface="Times New Roman"/>
            </a:endParaRPr>
          </a:p>
          <a:p>
            <a:pPr marL="287020" marR="1233170" indent="-274320">
              <a:lnSpc>
                <a:spcPct val="100000"/>
              </a:lnSpc>
              <a:spcBef>
                <a:spcPts val="525"/>
              </a:spcBef>
            </a:pPr>
            <a:r>
              <a:rPr sz="1850" i="1" spc="15" dirty="0">
                <a:solidFill>
                  <a:srgbClr val="AA2B1E"/>
                </a:solidFill>
                <a:latin typeface="Comic Sans MS"/>
                <a:cs typeface="Comic Sans MS"/>
              </a:rPr>
              <a:t>O </a:t>
            </a:r>
            <a:r>
              <a:rPr sz="2200" spc="-5" dirty="0">
                <a:latin typeface="Times New Roman"/>
                <a:cs typeface="Times New Roman"/>
              </a:rPr>
              <a:t>Semicircular canal  malformations</a:t>
            </a:r>
            <a:endParaRPr sz="2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10077" y="461594"/>
            <a:ext cx="332486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The Deaf</a:t>
            </a:r>
            <a:r>
              <a:rPr spc="-70" dirty="0"/>
              <a:t> </a:t>
            </a:r>
            <a:r>
              <a:rPr spc="-5" dirty="0"/>
              <a:t>Child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10635"/>
            <a:ext cx="7811770" cy="4318635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54965" algn="l"/>
                <a:tab pos="355600" algn="l"/>
                <a:tab pos="1430020" algn="l"/>
              </a:tabLst>
            </a:pPr>
            <a:r>
              <a:rPr sz="3200" b="1" spc="-5" dirty="0">
                <a:latin typeface="Calibri"/>
                <a:cs typeface="Calibri"/>
              </a:rPr>
              <a:t>Inner	ear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abnormalities</a:t>
            </a:r>
            <a:endParaRPr sz="3200">
              <a:latin typeface="Calibri"/>
              <a:cs typeface="Calibri"/>
            </a:endParaRPr>
          </a:p>
          <a:p>
            <a:pPr marL="355600" marR="418465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spc="-5" dirty="0">
                <a:latin typeface="Calibri"/>
                <a:cs typeface="Calibri"/>
              </a:rPr>
              <a:t>Sheibes dysplasia</a:t>
            </a:r>
            <a:r>
              <a:rPr sz="3200" spc="-5" dirty="0">
                <a:latin typeface="Calibri"/>
                <a:cs typeface="Calibri"/>
              </a:rPr>
              <a:t>-dysplasia </a:t>
            </a:r>
            <a:r>
              <a:rPr sz="3200" dirty="0">
                <a:latin typeface="Calibri"/>
                <a:cs typeface="Calibri"/>
              </a:rPr>
              <a:t>in </a:t>
            </a:r>
            <a:r>
              <a:rPr sz="3200" spc="-5" dirty="0">
                <a:latin typeface="Calibri"/>
                <a:cs typeface="Calibri"/>
              </a:rPr>
              <a:t>cochlea </a:t>
            </a:r>
            <a:r>
              <a:rPr sz="3200" dirty="0">
                <a:latin typeface="Calibri"/>
                <a:cs typeface="Calibri"/>
              </a:rPr>
              <a:t>and  </a:t>
            </a:r>
            <a:r>
              <a:rPr sz="3200" spc="-10" dirty="0">
                <a:latin typeface="Calibri"/>
                <a:cs typeface="Calibri"/>
              </a:rPr>
              <a:t>vestibule.</a:t>
            </a:r>
            <a:endParaRPr sz="3200">
              <a:latin typeface="Calibri"/>
              <a:cs typeface="Calibri"/>
            </a:endParaRPr>
          </a:p>
          <a:p>
            <a:pPr marL="355600" marR="33401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spc="-15" dirty="0">
                <a:latin typeface="Calibri"/>
                <a:cs typeface="Calibri"/>
              </a:rPr>
              <a:t>Alexanders </a:t>
            </a:r>
            <a:r>
              <a:rPr sz="3200" b="1" spc="-10" dirty="0">
                <a:latin typeface="Calibri"/>
                <a:cs typeface="Calibri"/>
              </a:rPr>
              <a:t>dysplasia</a:t>
            </a:r>
            <a:r>
              <a:rPr sz="3200" spc="-10" dirty="0">
                <a:latin typeface="Calibri"/>
                <a:cs typeface="Calibri"/>
              </a:rPr>
              <a:t>-affects </a:t>
            </a:r>
            <a:r>
              <a:rPr sz="3200" spc="-5" dirty="0">
                <a:latin typeface="Calibri"/>
                <a:cs typeface="Calibri"/>
              </a:rPr>
              <a:t>only </a:t>
            </a:r>
            <a:r>
              <a:rPr sz="3200" dirty="0">
                <a:latin typeface="Calibri"/>
                <a:cs typeface="Calibri"/>
              </a:rPr>
              <a:t>the</a:t>
            </a:r>
            <a:r>
              <a:rPr sz="3200" spc="-10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basal  turn </a:t>
            </a:r>
            <a:r>
              <a:rPr sz="3200" dirty="0">
                <a:latin typeface="Calibri"/>
                <a:cs typeface="Calibri"/>
              </a:rPr>
              <a:t>of </a:t>
            </a:r>
            <a:r>
              <a:rPr sz="3200" spc="-5" dirty="0">
                <a:latin typeface="Calibri"/>
                <a:cs typeface="Calibri"/>
              </a:rPr>
              <a:t>membranous cochlea,only high  frequencies </a:t>
            </a:r>
            <a:r>
              <a:rPr sz="3200" spc="-15" dirty="0">
                <a:latin typeface="Calibri"/>
                <a:cs typeface="Calibri"/>
              </a:rPr>
              <a:t>are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affected.</a:t>
            </a:r>
            <a:endParaRPr sz="32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spc="-5" dirty="0">
                <a:latin typeface="Calibri"/>
                <a:cs typeface="Calibri"/>
              </a:rPr>
              <a:t>Bing-siebmann </a:t>
            </a:r>
            <a:r>
              <a:rPr sz="3200" b="1" spc="-10" dirty="0">
                <a:latin typeface="Calibri"/>
                <a:cs typeface="Calibri"/>
              </a:rPr>
              <a:t>dysplasia-</a:t>
            </a:r>
            <a:r>
              <a:rPr sz="3200" spc="-10" dirty="0">
                <a:latin typeface="Calibri"/>
                <a:cs typeface="Calibri"/>
              </a:rPr>
              <a:t>complete </a:t>
            </a:r>
            <a:r>
              <a:rPr sz="3200" spc="-5" dirty="0">
                <a:latin typeface="Calibri"/>
                <a:cs typeface="Calibri"/>
              </a:rPr>
              <a:t>abscence  </a:t>
            </a:r>
            <a:r>
              <a:rPr sz="3200" dirty="0">
                <a:latin typeface="Calibri"/>
                <a:cs typeface="Calibri"/>
              </a:rPr>
              <a:t>of </a:t>
            </a:r>
            <a:r>
              <a:rPr sz="3200" spc="-10" dirty="0">
                <a:latin typeface="Calibri"/>
                <a:cs typeface="Calibri"/>
              </a:rPr>
              <a:t>membranous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labyrinth.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607565"/>
            <a:ext cx="7883525" cy="20751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2832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Michel </a:t>
            </a:r>
            <a:r>
              <a:rPr sz="3200" spc="-10" dirty="0">
                <a:latin typeface="Calibri"/>
                <a:cs typeface="Calibri"/>
              </a:rPr>
              <a:t>aplasia-complete </a:t>
            </a:r>
            <a:r>
              <a:rPr sz="3200" dirty="0">
                <a:latin typeface="Calibri"/>
                <a:cs typeface="Calibri"/>
              </a:rPr>
              <a:t>abscence </a:t>
            </a:r>
            <a:r>
              <a:rPr sz="3200" spc="-5" dirty="0">
                <a:latin typeface="Calibri"/>
                <a:cs typeface="Calibri"/>
              </a:rPr>
              <a:t>of </a:t>
            </a:r>
            <a:r>
              <a:rPr sz="3200" spc="-20" dirty="0">
                <a:latin typeface="Calibri"/>
                <a:cs typeface="Calibri"/>
              </a:rPr>
              <a:t>bony  </a:t>
            </a:r>
            <a:r>
              <a:rPr sz="3200" dirty="0">
                <a:latin typeface="Calibri"/>
                <a:cs typeface="Calibri"/>
              </a:rPr>
              <a:t>and </a:t>
            </a:r>
            <a:r>
              <a:rPr sz="3200" spc="-10" dirty="0">
                <a:latin typeface="Calibri"/>
                <a:cs typeface="Calibri"/>
              </a:rPr>
              <a:t>membranous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labyrinth</a:t>
            </a:r>
            <a:endParaRPr sz="32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Modinis dysplasia-only basal </a:t>
            </a:r>
            <a:r>
              <a:rPr sz="3200" spc="-10" dirty="0">
                <a:latin typeface="Calibri"/>
                <a:cs typeface="Calibri"/>
              </a:rPr>
              <a:t>coil </a:t>
            </a:r>
            <a:r>
              <a:rPr sz="3200" dirty="0">
                <a:latin typeface="Calibri"/>
                <a:cs typeface="Calibri"/>
              </a:rPr>
              <a:t>is </a:t>
            </a:r>
            <a:r>
              <a:rPr sz="3200" spc="-10" dirty="0">
                <a:latin typeface="Calibri"/>
                <a:cs typeface="Calibri"/>
              </a:rPr>
              <a:t>present </a:t>
            </a:r>
            <a:r>
              <a:rPr sz="3200" spc="-5" dirty="0">
                <a:latin typeface="Calibri"/>
                <a:cs typeface="Calibri"/>
              </a:rPr>
              <a:t>or  </a:t>
            </a:r>
            <a:r>
              <a:rPr sz="3200" spc="-10" dirty="0">
                <a:latin typeface="Calibri"/>
                <a:cs typeface="Calibri"/>
              </a:rPr>
              <a:t>cochlea </a:t>
            </a:r>
            <a:r>
              <a:rPr sz="3200" dirty="0">
                <a:latin typeface="Calibri"/>
                <a:cs typeface="Calibri"/>
              </a:rPr>
              <a:t>is </a:t>
            </a:r>
            <a:r>
              <a:rPr sz="3200" spc="-5" dirty="0">
                <a:latin typeface="Calibri"/>
                <a:cs typeface="Calibri"/>
              </a:rPr>
              <a:t>1.5 turns.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</TotalTime>
  <Words>720</Words>
  <Application>Microsoft Office PowerPoint</Application>
  <PresentationFormat>On-screen Show (4:3)</PresentationFormat>
  <Paragraphs>126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Hearing loss , deafness and mutism</vt:lpstr>
      <vt:lpstr>WHO-DEFINATION</vt:lpstr>
      <vt:lpstr>Types of hearing loss</vt:lpstr>
      <vt:lpstr>Quantification of hearing loss</vt:lpstr>
      <vt:lpstr>Classification of deafness</vt:lpstr>
      <vt:lpstr>Slide 6</vt:lpstr>
      <vt:lpstr>CONGENITAL HEARING  IMPAIRMENT</vt:lpstr>
      <vt:lpstr>The Deaf Child</vt:lpstr>
      <vt:lpstr>Slide 9</vt:lpstr>
      <vt:lpstr>Maternal factors</vt:lpstr>
      <vt:lpstr>Drugs during pregnancy</vt:lpstr>
      <vt:lpstr>Perinatal causes</vt:lpstr>
      <vt:lpstr>Post-natal causes</vt:lpstr>
      <vt:lpstr>Investigations.</vt:lpstr>
      <vt:lpstr>ASSESSING THE DEAF CHILD</vt:lpstr>
      <vt:lpstr>NEONATAL HEARING  SCREENING</vt:lpstr>
      <vt:lpstr>Universal Newborn hearing  Screening.</vt:lpstr>
      <vt:lpstr>Slide 18</vt:lpstr>
      <vt:lpstr>Clinical test</vt:lpstr>
      <vt:lpstr>Slide 20</vt:lpstr>
      <vt:lpstr>Objective tests</vt:lpstr>
      <vt:lpstr>Slide 22</vt:lpstr>
      <vt:lpstr>Acoustic reflex</vt:lpstr>
      <vt:lpstr>management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Hearing loss , deafness and mutism</dc:title>
  <dc:creator>ruchi desai</dc:creator>
  <cp:lastModifiedBy>mayank</cp:lastModifiedBy>
  <cp:revision>8</cp:revision>
  <dcterms:created xsi:type="dcterms:W3CDTF">2020-01-05T18:07:39Z</dcterms:created>
  <dcterms:modified xsi:type="dcterms:W3CDTF">2020-01-06T02:40:08Z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2010-05-03T00:00:00Z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2020-01-05T00:00:00Z</vt:filetime>
  </property>
</Properties>
</file>