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9E9E9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83155" y="276859"/>
            <a:ext cx="437768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0000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3324859"/>
            <a:ext cx="4265295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9E9E9"/>
                </a:solidFill>
                <a:latin typeface="Franklin Gothic Heavy"/>
                <a:cs typeface="Franklin Gothic Heavy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5069" y="1096009"/>
            <a:ext cx="6680834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455" dirty="0"/>
              <a:t>Hypopharyngeal</a:t>
            </a:r>
            <a:endParaRPr sz="6000"/>
          </a:p>
        </p:txBody>
      </p:sp>
      <p:sp>
        <p:nvSpPr>
          <p:cNvPr id="3" name="object 3"/>
          <p:cNvSpPr txBox="1"/>
          <p:nvPr/>
        </p:nvSpPr>
        <p:spPr>
          <a:xfrm>
            <a:off x="401320" y="2467609"/>
            <a:ext cx="82638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18765" algn="l"/>
                <a:tab pos="4605655" algn="l"/>
              </a:tabLst>
            </a:pPr>
            <a:r>
              <a:rPr sz="6000" b="1" spc="390" dirty="0">
                <a:solidFill>
                  <a:srgbClr val="FF0000"/>
                </a:solidFill>
                <a:latin typeface="Franklin Gothic Heavy"/>
                <a:cs typeface="Franklin Gothic Heavy"/>
              </a:rPr>
              <a:t>Pouch	</a:t>
            </a:r>
            <a:r>
              <a:rPr sz="6000" b="1" spc="325" dirty="0">
                <a:solidFill>
                  <a:srgbClr val="FF0000"/>
                </a:solidFill>
                <a:latin typeface="Franklin Gothic Heavy"/>
                <a:cs typeface="Franklin Gothic Heavy"/>
              </a:rPr>
              <a:t>and	</a:t>
            </a:r>
            <a:r>
              <a:rPr sz="6000" b="1" spc="434" dirty="0">
                <a:solidFill>
                  <a:srgbClr val="FF0000"/>
                </a:solidFill>
                <a:latin typeface="Franklin Gothic Heavy"/>
                <a:cs typeface="Franklin Gothic Heavy"/>
              </a:rPr>
              <a:t>Stylalgia</a:t>
            </a:r>
            <a:endParaRPr sz="6000">
              <a:latin typeface="Franklin Gothic Heavy"/>
              <a:cs typeface="Franklin Gothic Heav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8640" y="5595620"/>
            <a:ext cx="24790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9580" marR="5080" indent="-436880">
              <a:lnSpc>
                <a:spcPct val="100000"/>
              </a:lnSpc>
              <a:spcBef>
                <a:spcPts val="100"/>
              </a:spcBef>
              <a:tabLst>
                <a:tab pos="790575" algn="l"/>
              </a:tabLst>
            </a:pPr>
            <a:endParaRPr sz="3200">
              <a:latin typeface="Franklin Gothic Heavy"/>
              <a:cs typeface="Franklin Gothic Heav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69" y="6278879"/>
            <a:ext cx="10223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0000"/>
                </a:solidFill>
                <a:latin typeface="Franklin Gothic Book"/>
                <a:cs typeface="Franklin Gothic Book"/>
              </a:rPr>
              <a:t>2017/12/25</a:t>
            </a:r>
            <a:endParaRPr sz="1400">
              <a:latin typeface="Franklin Gothic Book"/>
              <a:cs typeface="Franklin Gothic Boo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9310" y="246379"/>
            <a:ext cx="43599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35" dirty="0"/>
              <a:t>Complications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43840" y="1176019"/>
            <a:ext cx="8597900" cy="554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marR="55880" indent="-342900">
              <a:lnSpc>
                <a:spcPct val="150000"/>
              </a:lnSpc>
              <a:spcBef>
                <a:spcPts val="100"/>
              </a:spcBef>
              <a:buFont typeface="Franklin Gothic Book"/>
              <a:buChar char="•"/>
              <a:tabLst>
                <a:tab pos="419100" algn="l"/>
                <a:tab pos="3171825" algn="l"/>
                <a:tab pos="4079875" algn="l"/>
                <a:tab pos="5287010" algn="l"/>
                <a:tab pos="7682230" algn="l"/>
              </a:tabLst>
            </a:pPr>
            <a:r>
              <a:rPr sz="3200" b="1" spc="250" dirty="0">
                <a:solidFill>
                  <a:srgbClr val="FF0066"/>
                </a:solidFill>
                <a:latin typeface="Franklin Gothic Heavy"/>
                <a:cs typeface="Franklin Gothic Heavy"/>
              </a:rPr>
              <a:t>A</a:t>
            </a:r>
            <a:r>
              <a:rPr sz="3200" b="1" spc="254" dirty="0">
                <a:solidFill>
                  <a:srgbClr val="FF0066"/>
                </a:solidFill>
                <a:latin typeface="Franklin Gothic Heavy"/>
                <a:cs typeface="Franklin Gothic Heavy"/>
              </a:rPr>
              <a:t>s</a:t>
            </a:r>
            <a:r>
              <a:rPr sz="3200" b="1" spc="265" dirty="0">
                <a:solidFill>
                  <a:srgbClr val="FF0066"/>
                </a:solidFill>
                <a:latin typeface="Franklin Gothic Heavy"/>
                <a:cs typeface="Franklin Gothic Heavy"/>
              </a:rPr>
              <a:t>p</a:t>
            </a:r>
            <a:r>
              <a:rPr sz="3200" b="1" spc="245" dirty="0">
                <a:solidFill>
                  <a:srgbClr val="FF0066"/>
                </a:solidFill>
                <a:latin typeface="Franklin Gothic Heavy"/>
                <a:cs typeface="Franklin Gothic Heavy"/>
              </a:rPr>
              <a:t>i</a:t>
            </a:r>
            <a:r>
              <a:rPr sz="3200" b="1" spc="260" dirty="0">
                <a:solidFill>
                  <a:srgbClr val="FF0066"/>
                </a:solidFill>
                <a:latin typeface="Franklin Gothic Heavy"/>
                <a:cs typeface="Franklin Gothic Heavy"/>
              </a:rPr>
              <a:t>r</a:t>
            </a:r>
            <a:r>
              <a:rPr sz="3200" b="1" spc="254" dirty="0">
                <a:solidFill>
                  <a:srgbClr val="FF0066"/>
                </a:solidFill>
                <a:latin typeface="Franklin Gothic Heavy"/>
                <a:cs typeface="Franklin Gothic Heavy"/>
              </a:rPr>
              <a:t>a</a:t>
            </a:r>
            <a:r>
              <a:rPr sz="3200" b="1" spc="260" dirty="0">
                <a:solidFill>
                  <a:srgbClr val="FF0066"/>
                </a:solidFill>
                <a:latin typeface="Franklin Gothic Heavy"/>
                <a:cs typeface="Franklin Gothic Heavy"/>
              </a:rPr>
              <a:t>t</a:t>
            </a:r>
            <a:r>
              <a:rPr sz="3200" b="1" spc="245" dirty="0">
                <a:solidFill>
                  <a:srgbClr val="FF0066"/>
                </a:solidFill>
                <a:latin typeface="Franklin Gothic Heavy"/>
                <a:cs typeface="Franklin Gothic Heavy"/>
              </a:rPr>
              <a:t>i</a:t>
            </a:r>
            <a:r>
              <a:rPr sz="3200" b="1" spc="254" dirty="0">
                <a:solidFill>
                  <a:srgbClr val="FF0066"/>
                </a:solidFill>
                <a:latin typeface="Franklin Gothic Heavy"/>
                <a:cs typeface="Franklin Gothic Heavy"/>
              </a:rPr>
              <a:t>o</a:t>
            </a:r>
            <a:r>
              <a:rPr sz="32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n</a:t>
            </a:r>
            <a:r>
              <a:rPr sz="32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3200" b="1" spc="254" dirty="0">
                <a:solidFill>
                  <a:srgbClr val="FF0066"/>
                </a:solidFill>
                <a:latin typeface="Franklin Gothic Heavy"/>
                <a:cs typeface="Franklin Gothic Heavy"/>
              </a:rPr>
              <a:t>o</a:t>
            </a:r>
            <a:r>
              <a:rPr sz="32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f</a:t>
            </a:r>
            <a:r>
              <a:rPr sz="32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3200" b="1" spc="254" dirty="0">
                <a:solidFill>
                  <a:srgbClr val="FF0066"/>
                </a:solidFill>
                <a:latin typeface="Franklin Gothic Heavy"/>
                <a:cs typeface="Franklin Gothic Heavy"/>
              </a:rPr>
              <a:t>s</a:t>
            </a:r>
            <a:r>
              <a:rPr sz="3200" b="1" spc="265" dirty="0">
                <a:solidFill>
                  <a:srgbClr val="FF0066"/>
                </a:solidFill>
                <a:latin typeface="Franklin Gothic Heavy"/>
                <a:cs typeface="Franklin Gothic Heavy"/>
              </a:rPr>
              <a:t>a</a:t>
            </a:r>
            <a:r>
              <a:rPr sz="32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c</a:t>
            </a:r>
            <a:r>
              <a:rPr sz="32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3200" b="1" spc="254" dirty="0">
                <a:solidFill>
                  <a:srgbClr val="FF0066"/>
                </a:solidFill>
                <a:latin typeface="Franklin Gothic Heavy"/>
                <a:cs typeface="Franklin Gothic Heavy"/>
              </a:rPr>
              <a:t>co</a:t>
            </a:r>
            <a:r>
              <a:rPr sz="3200" b="1" spc="260" dirty="0">
                <a:solidFill>
                  <a:srgbClr val="FF0066"/>
                </a:solidFill>
                <a:latin typeface="Franklin Gothic Heavy"/>
                <a:cs typeface="Franklin Gothic Heavy"/>
              </a:rPr>
              <a:t>n</a:t>
            </a:r>
            <a:r>
              <a:rPr sz="3200" b="1" spc="250" dirty="0">
                <a:solidFill>
                  <a:srgbClr val="FF0066"/>
                </a:solidFill>
                <a:latin typeface="Franklin Gothic Heavy"/>
                <a:cs typeface="Franklin Gothic Heavy"/>
              </a:rPr>
              <a:t>t</a:t>
            </a:r>
            <a:r>
              <a:rPr sz="3200" b="1" spc="265" dirty="0">
                <a:solidFill>
                  <a:srgbClr val="FF0066"/>
                </a:solidFill>
                <a:latin typeface="Franklin Gothic Heavy"/>
                <a:cs typeface="Franklin Gothic Heavy"/>
              </a:rPr>
              <a:t>e</a:t>
            </a:r>
            <a:r>
              <a:rPr sz="3200" b="1" spc="260" dirty="0">
                <a:solidFill>
                  <a:srgbClr val="FF0066"/>
                </a:solidFill>
                <a:latin typeface="Franklin Gothic Heavy"/>
                <a:cs typeface="Franklin Gothic Heavy"/>
              </a:rPr>
              <a:t>n</a:t>
            </a:r>
            <a:r>
              <a:rPr sz="3200" b="1" spc="250" dirty="0">
                <a:solidFill>
                  <a:srgbClr val="FF0066"/>
                </a:solidFill>
                <a:latin typeface="Franklin Gothic Heavy"/>
                <a:cs typeface="Franklin Gothic Heavy"/>
              </a:rPr>
              <a:t>t</a:t>
            </a:r>
            <a:r>
              <a:rPr sz="32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s</a:t>
            </a:r>
            <a:r>
              <a:rPr sz="32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3200" b="1" spc="245" dirty="0">
                <a:solidFill>
                  <a:srgbClr val="FF0066"/>
                </a:solidFill>
                <a:latin typeface="Franklin Gothic Heavy"/>
                <a:cs typeface="Franklin Gothic Heavy"/>
              </a:rPr>
              <a:t>i</a:t>
            </a:r>
            <a:r>
              <a:rPr sz="3200" b="1" spc="260" dirty="0">
                <a:solidFill>
                  <a:srgbClr val="FF0066"/>
                </a:solidFill>
                <a:latin typeface="Franklin Gothic Heavy"/>
                <a:cs typeface="Franklin Gothic Heavy"/>
              </a:rPr>
              <a:t>n</a:t>
            </a:r>
            <a:r>
              <a:rPr sz="3200" b="1" spc="250" dirty="0">
                <a:solidFill>
                  <a:srgbClr val="FF0066"/>
                </a:solidFill>
                <a:latin typeface="Franklin Gothic Heavy"/>
                <a:cs typeface="Franklin Gothic Heavy"/>
              </a:rPr>
              <a:t>t</a:t>
            </a:r>
            <a:r>
              <a:rPr sz="32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o  </a:t>
            </a:r>
            <a:r>
              <a:rPr sz="32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lungs</a:t>
            </a:r>
            <a:endParaRPr sz="3200">
              <a:latin typeface="Franklin Gothic Heavy"/>
              <a:cs typeface="Franklin Gothic Heavy"/>
            </a:endParaRPr>
          </a:p>
          <a:p>
            <a:pPr marL="419100" indent="-342900">
              <a:lnSpc>
                <a:spcPct val="100000"/>
              </a:lnSpc>
              <a:spcBef>
                <a:spcPts val="2710"/>
              </a:spcBef>
              <a:buFont typeface="Franklin Gothic Book"/>
              <a:buChar char="•"/>
              <a:tabLst>
                <a:tab pos="419100" algn="l"/>
                <a:tab pos="2510155" algn="l"/>
                <a:tab pos="3683635" algn="l"/>
                <a:tab pos="4585970" algn="l"/>
              </a:tabLst>
            </a:pPr>
            <a:r>
              <a:rPr sz="32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Bleeding	</a:t>
            </a:r>
            <a:r>
              <a:rPr sz="3200" b="1" spc="190" dirty="0">
                <a:solidFill>
                  <a:srgbClr val="FFFFFF"/>
                </a:solidFill>
                <a:latin typeface="Franklin Gothic Heavy"/>
                <a:cs typeface="Franklin Gothic Heavy"/>
              </a:rPr>
              <a:t>from	</a:t>
            </a:r>
            <a:r>
              <a:rPr sz="3200" b="1" spc="175" dirty="0">
                <a:solidFill>
                  <a:srgbClr val="FFFFFF"/>
                </a:solidFill>
                <a:latin typeface="Franklin Gothic Heavy"/>
                <a:cs typeface="Franklin Gothic Heavy"/>
              </a:rPr>
              <a:t>sac	</a:t>
            </a:r>
            <a:r>
              <a:rPr sz="3200" b="1" spc="210" dirty="0">
                <a:solidFill>
                  <a:srgbClr val="FFFFFF"/>
                </a:solidFill>
                <a:latin typeface="Franklin Gothic Heavy"/>
                <a:cs typeface="Franklin Gothic Heavy"/>
              </a:rPr>
              <a:t>mucosa</a:t>
            </a:r>
            <a:endParaRPr sz="3200">
              <a:latin typeface="Franklin Gothic Heavy"/>
              <a:cs typeface="Franklin Gothic Heavy"/>
            </a:endParaRPr>
          </a:p>
          <a:p>
            <a:pPr marL="419100" indent="-342900">
              <a:lnSpc>
                <a:spcPct val="100000"/>
              </a:lnSpc>
              <a:spcBef>
                <a:spcPts val="2720"/>
              </a:spcBef>
              <a:buFont typeface="Franklin Gothic Book"/>
              <a:buChar char="•"/>
              <a:tabLst>
                <a:tab pos="419100" algn="l"/>
                <a:tab pos="2523490" algn="l"/>
                <a:tab pos="5235575" algn="l"/>
              </a:tabLst>
            </a:pPr>
            <a:r>
              <a:rPr sz="3200" b="1" spc="225" dirty="0">
                <a:solidFill>
                  <a:srgbClr val="FF0066"/>
                </a:solidFill>
                <a:latin typeface="Franklin Gothic Heavy"/>
                <a:cs typeface="Franklin Gothic Heavy"/>
              </a:rPr>
              <a:t>Absolute	</a:t>
            </a:r>
            <a:r>
              <a:rPr sz="3200" b="1" spc="235" dirty="0">
                <a:solidFill>
                  <a:srgbClr val="FF0066"/>
                </a:solidFill>
                <a:latin typeface="Franklin Gothic Heavy"/>
                <a:cs typeface="Franklin Gothic Heavy"/>
              </a:rPr>
              <a:t>esophageal	</a:t>
            </a:r>
            <a:r>
              <a:rPr sz="3200" b="1" spc="229" dirty="0">
                <a:solidFill>
                  <a:srgbClr val="FF0066"/>
                </a:solidFill>
                <a:latin typeface="Franklin Gothic Heavy"/>
                <a:cs typeface="Franklin Gothic Heavy"/>
              </a:rPr>
              <a:t>obstruction</a:t>
            </a:r>
            <a:endParaRPr sz="3200">
              <a:latin typeface="Franklin Gothic Heavy"/>
              <a:cs typeface="Franklin Gothic Heavy"/>
            </a:endParaRPr>
          </a:p>
          <a:p>
            <a:pPr marL="419100" marR="326390" indent="-342900">
              <a:lnSpc>
                <a:spcPct val="149700"/>
              </a:lnSpc>
              <a:spcBef>
                <a:spcPts val="810"/>
              </a:spcBef>
              <a:buFont typeface="Franklin Gothic Book"/>
              <a:buChar char="•"/>
              <a:tabLst>
                <a:tab pos="419100" algn="l"/>
                <a:tab pos="1824989" algn="l"/>
                <a:tab pos="2227580" algn="l"/>
                <a:tab pos="3209290" algn="l"/>
                <a:tab pos="4693920" algn="l"/>
                <a:tab pos="5850255" algn="l"/>
                <a:tab pos="7832090" algn="l"/>
              </a:tabLst>
            </a:pPr>
            <a:r>
              <a:rPr sz="3200" b="1" spc="250" dirty="0">
                <a:solidFill>
                  <a:srgbClr val="FFFFFF"/>
                </a:solidFill>
                <a:latin typeface="Franklin Gothic Heavy"/>
                <a:cs typeface="Franklin Gothic Heavy"/>
              </a:rPr>
              <a:t>F</a:t>
            </a:r>
            <a:r>
              <a:rPr sz="3200" b="1" spc="254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3200" b="1" spc="245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r>
              <a:rPr sz="3200" b="1" spc="250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3200" b="1" spc="254" dirty="0">
                <a:solidFill>
                  <a:srgbClr val="FFFFFF"/>
                </a:solidFill>
                <a:latin typeface="Franklin Gothic Heavy"/>
                <a:cs typeface="Franklin Gothic Heavy"/>
              </a:rPr>
              <a:t>ul</a:t>
            </a:r>
            <a:r>
              <a:rPr sz="32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a</a:t>
            </a:r>
            <a:r>
              <a:rPr sz="32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3200" b="1" spc="254" dirty="0">
                <a:solidFill>
                  <a:srgbClr val="FFFFFF"/>
                </a:solidFill>
                <a:latin typeface="Franklin Gothic Heavy"/>
                <a:cs typeface="Franklin Gothic Heavy"/>
              </a:rPr>
              <a:t>fo</a:t>
            </a:r>
            <a:r>
              <a:rPr sz="3200" b="1" spc="260" dirty="0">
                <a:solidFill>
                  <a:srgbClr val="FFFFFF"/>
                </a:solidFill>
                <a:latin typeface="Franklin Gothic Heavy"/>
                <a:cs typeface="Franklin Gothic Heavy"/>
              </a:rPr>
              <a:t>r</a:t>
            </a:r>
            <a:r>
              <a:rPr sz="3200" b="1" spc="254" dirty="0">
                <a:solidFill>
                  <a:srgbClr val="FFFFFF"/>
                </a:solidFill>
                <a:latin typeface="Franklin Gothic Heavy"/>
                <a:cs typeface="Franklin Gothic Heavy"/>
              </a:rPr>
              <a:t>m</a:t>
            </a:r>
            <a:r>
              <a:rPr sz="3200" b="1" spc="265" dirty="0">
                <a:solidFill>
                  <a:srgbClr val="FFFFFF"/>
                </a:solidFill>
                <a:latin typeface="Franklin Gothic Heavy"/>
                <a:cs typeface="Franklin Gothic Heavy"/>
              </a:rPr>
              <a:t>a</a:t>
            </a:r>
            <a:r>
              <a:rPr sz="3200" b="1" spc="250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3200" b="1" spc="245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3200" b="1" spc="265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32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n</a:t>
            </a:r>
            <a:r>
              <a:rPr sz="32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3200" b="1" spc="245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3200" b="1" spc="260" dirty="0">
                <a:solidFill>
                  <a:srgbClr val="FFFFFF"/>
                </a:solidFill>
                <a:latin typeface="Franklin Gothic Heavy"/>
                <a:cs typeface="Franklin Gothic Heavy"/>
              </a:rPr>
              <a:t>n</a:t>
            </a:r>
            <a:r>
              <a:rPr sz="3200" b="1" spc="250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32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32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3200" b="1" spc="250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3200" b="1" spc="260" dirty="0">
                <a:solidFill>
                  <a:srgbClr val="FFFFFF"/>
                </a:solidFill>
                <a:latin typeface="Franklin Gothic Heavy"/>
                <a:cs typeface="Franklin Gothic Heavy"/>
              </a:rPr>
              <a:t>r</a:t>
            </a:r>
            <a:r>
              <a:rPr sz="3200" b="1" spc="265" dirty="0">
                <a:solidFill>
                  <a:srgbClr val="FFFFFF"/>
                </a:solidFill>
                <a:latin typeface="Franklin Gothic Heavy"/>
                <a:cs typeface="Franklin Gothic Heavy"/>
              </a:rPr>
              <a:t>a</a:t>
            </a:r>
            <a:r>
              <a:rPr sz="3200" b="1" spc="254" dirty="0">
                <a:solidFill>
                  <a:srgbClr val="FFFFFF"/>
                </a:solidFill>
                <a:latin typeface="Franklin Gothic Heavy"/>
                <a:cs typeface="Franklin Gothic Heavy"/>
              </a:rPr>
              <a:t>c</a:t>
            </a:r>
            <a:r>
              <a:rPr sz="3200" b="1" spc="260" dirty="0">
                <a:solidFill>
                  <a:srgbClr val="FFFFFF"/>
                </a:solidFill>
                <a:latin typeface="Franklin Gothic Heavy"/>
                <a:cs typeface="Franklin Gothic Heavy"/>
              </a:rPr>
              <a:t>h</a:t>
            </a:r>
            <a:r>
              <a:rPr sz="3200" b="1" spc="265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32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a</a:t>
            </a:r>
            <a:r>
              <a:rPr sz="32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3200" b="1" spc="254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32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r  </a:t>
            </a:r>
            <a:r>
              <a:rPr sz="32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major	blood	</a:t>
            </a:r>
            <a:r>
              <a:rPr sz="32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vessels</a:t>
            </a:r>
            <a:endParaRPr sz="3200">
              <a:latin typeface="Franklin Gothic Heavy"/>
              <a:cs typeface="Franklin Gothic Heavy"/>
            </a:endParaRPr>
          </a:p>
          <a:p>
            <a:pPr marL="419100" indent="-342900">
              <a:lnSpc>
                <a:spcPct val="100000"/>
              </a:lnSpc>
              <a:spcBef>
                <a:spcPts val="2720"/>
              </a:spcBef>
              <a:buFont typeface="Franklin Gothic Book"/>
              <a:buChar char="•"/>
              <a:tabLst>
                <a:tab pos="419100" algn="l"/>
                <a:tab pos="3147060" algn="l"/>
                <a:tab pos="4430395" algn="l"/>
                <a:tab pos="7196455" algn="l"/>
              </a:tabLst>
            </a:pPr>
            <a:r>
              <a:rPr sz="32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Squamous	</a:t>
            </a:r>
            <a:r>
              <a:rPr sz="3200" b="1" spc="195" dirty="0">
                <a:solidFill>
                  <a:srgbClr val="FFFF00"/>
                </a:solidFill>
                <a:latin typeface="Franklin Gothic Heavy"/>
                <a:cs typeface="Franklin Gothic Heavy"/>
              </a:rPr>
              <a:t>cell	</a:t>
            </a:r>
            <a:r>
              <a:rPr sz="3200" b="1" spc="229" dirty="0">
                <a:solidFill>
                  <a:srgbClr val="FFFF00"/>
                </a:solidFill>
                <a:latin typeface="Franklin Gothic Heavy"/>
                <a:cs typeface="Franklin Gothic Heavy"/>
              </a:rPr>
              <a:t>carcinoma	</a:t>
            </a:r>
            <a:r>
              <a:rPr sz="3200" b="1" spc="210" dirty="0">
                <a:solidFill>
                  <a:srgbClr val="FFFF00"/>
                </a:solidFill>
                <a:latin typeface="Franklin Gothic Heavy"/>
                <a:cs typeface="Franklin Gothic Heavy"/>
              </a:rPr>
              <a:t>within</a:t>
            </a:r>
            <a:endParaRPr sz="3200">
              <a:latin typeface="Franklin Gothic Heavy"/>
              <a:cs typeface="Franklin Gothic Heav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3289" y="414020"/>
            <a:ext cx="43992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35" dirty="0"/>
              <a:t>Investigations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45440" y="1405889"/>
            <a:ext cx="8401050" cy="5548630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marL="393700" indent="-342900">
              <a:lnSpc>
                <a:spcPct val="100000"/>
              </a:lnSpc>
              <a:spcBef>
                <a:spcPts val="2010"/>
              </a:spcBef>
              <a:buFont typeface="Franklin Gothic Book"/>
              <a:buChar char="•"/>
              <a:tabLst>
                <a:tab pos="393700" algn="l"/>
                <a:tab pos="1795145" algn="l"/>
                <a:tab pos="3358515" algn="l"/>
                <a:tab pos="4389755" algn="l"/>
                <a:tab pos="5655945" algn="l"/>
                <a:tab pos="6692900" algn="l"/>
                <a:tab pos="7780655" algn="l"/>
              </a:tabLst>
            </a:pPr>
            <a:r>
              <a:rPr sz="32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Chest	</a:t>
            </a:r>
            <a:r>
              <a:rPr sz="32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X-ray:	</a:t>
            </a:r>
            <a:r>
              <a:rPr sz="3200" b="1" spc="175" dirty="0">
                <a:solidFill>
                  <a:srgbClr val="DDF5F0"/>
                </a:solidFill>
                <a:latin typeface="Franklin Gothic Heavy"/>
                <a:cs typeface="Franklin Gothic Heavy"/>
              </a:rPr>
              <a:t>may	</a:t>
            </a:r>
            <a:r>
              <a:rPr sz="3200" b="1" spc="190" dirty="0">
                <a:solidFill>
                  <a:srgbClr val="DDF5F0"/>
                </a:solidFill>
                <a:latin typeface="Franklin Gothic Heavy"/>
                <a:cs typeface="Franklin Gothic Heavy"/>
              </a:rPr>
              <a:t>show	</a:t>
            </a:r>
            <a:r>
              <a:rPr sz="3200" b="1" spc="170" dirty="0">
                <a:solidFill>
                  <a:srgbClr val="DDF5F0"/>
                </a:solidFill>
                <a:latin typeface="Franklin Gothic Heavy"/>
                <a:cs typeface="Franklin Gothic Heavy"/>
              </a:rPr>
              <a:t>sac	</a:t>
            </a:r>
            <a:r>
              <a:rPr sz="3200" b="1" spc="175" dirty="0">
                <a:solidFill>
                  <a:srgbClr val="DDF5F0"/>
                </a:solidFill>
                <a:latin typeface="Franklin Gothic Heavy"/>
                <a:cs typeface="Franklin Gothic Heavy"/>
              </a:rPr>
              <a:t>and	air</a:t>
            </a:r>
            <a:endParaRPr sz="3200">
              <a:latin typeface="Franklin Gothic Heavy"/>
              <a:cs typeface="Franklin Gothic Heavy"/>
            </a:endParaRPr>
          </a:p>
          <a:p>
            <a:pPr marL="393700">
              <a:lnSpc>
                <a:spcPct val="100000"/>
              </a:lnSpc>
              <a:spcBef>
                <a:spcPts val="1910"/>
              </a:spcBef>
              <a:tabLst>
                <a:tab pos="673100" algn="l"/>
                <a:tab pos="1851660" algn="l"/>
              </a:tabLst>
            </a:pPr>
            <a:r>
              <a:rPr sz="32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-	</a:t>
            </a:r>
            <a:r>
              <a:rPr sz="3200" b="1" spc="200" dirty="0">
                <a:solidFill>
                  <a:srgbClr val="DDF5F0"/>
                </a:solidFill>
                <a:latin typeface="Franklin Gothic Heavy"/>
                <a:cs typeface="Franklin Gothic Heavy"/>
              </a:rPr>
              <a:t>fluid	</a:t>
            </a:r>
            <a:r>
              <a:rPr sz="3200" b="1" spc="204" dirty="0">
                <a:solidFill>
                  <a:srgbClr val="DDF5F0"/>
                </a:solidFill>
                <a:latin typeface="Franklin Gothic Heavy"/>
                <a:cs typeface="Franklin Gothic Heavy"/>
              </a:rPr>
              <a:t>level</a:t>
            </a:r>
            <a:endParaRPr sz="3200">
              <a:latin typeface="Franklin Gothic Heavy"/>
              <a:cs typeface="Franklin Gothic Heavy"/>
            </a:endParaRPr>
          </a:p>
          <a:p>
            <a:pPr marL="393700" indent="-342900">
              <a:lnSpc>
                <a:spcPct val="100000"/>
              </a:lnSpc>
              <a:spcBef>
                <a:spcPts val="2720"/>
              </a:spcBef>
              <a:buFont typeface="Franklin Gothic Book"/>
              <a:buChar char="•"/>
              <a:tabLst>
                <a:tab pos="393700" algn="l"/>
                <a:tab pos="2089785" algn="l"/>
              </a:tabLst>
            </a:pPr>
            <a:r>
              <a:rPr sz="32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Barium	</a:t>
            </a:r>
            <a:r>
              <a:rPr sz="32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swallow</a:t>
            </a:r>
            <a:endParaRPr sz="3200">
              <a:latin typeface="Franklin Gothic Heavy"/>
              <a:cs typeface="Franklin Gothic Heavy"/>
            </a:endParaRPr>
          </a:p>
          <a:p>
            <a:pPr marL="393700" marR="1990089" indent="-342900">
              <a:lnSpc>
                <a:spcPct val="149700"/>
              </a:lnSpc>
              <a:spcBef>
                <a:spcPts val="810"/>
              </a:spcBef>
              <a:buFont typeface="Franklin Gothic Book"/>
              <a:buChar char="•"/>
              <a:tabLst>
                <a:tab pos="393700" algn="l"/>
                <a:tab pos="2089785" algn="l"/>
                <a:tab pos="3997960" algn="l"/>
                <a:tab pos="5078730" algn="l"/>
              </a:tabLst>
            </a:pPr>
            <a:r>
              <a:rPr sz="3200" b="1" spc="265" dirty="0">
                <a:solidFill>
                  <a:srgbClr val="FFFFFF"/>
                </a:solidFill>
                <a:latin typeface="Franklin Gothic Heavy"/>
                <a:cs typeface="Franklin Gothic Heavy"/>
              </a:rPr>
              <a:t>Ba</a:t>
            </a:r>
            <a:r>
              <a:rPr sz="3200" b="1" spc="250" dirty="0">
                <a:solidFill>
                  <a:srgbClr val="FFFFFF"/>
                </a:solidFill>
                <a:latin typeface="Franklin Gothic Heavy"/>
                <a:cs typeface="Franklin Gothic Heavy"/>
              </a:rPr>
              <a:t>r</a:t>
            </a:r>
            <a:r>
              <a:rPr sz="3200" b="1" spc="254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3200" b="1" spc="245" dirty="0">
                <a:solidFill>
                  <a:srgbClr val="FFFFFF"/>
                </a:solidFill>
                <a:latin typeface="Franklin Gothic Heavy"/>
                <a:cs typeface="Franklin Gothic Heavy"/>
              </a:rPr>
              <a:t>u</a:t>
            </a:r>
            <a:r>
              <a:rPr sz="32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m</a:t>
            </a:r>
            <a:r>
              <a:rPr sz="32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3200" b="1" spc="245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r>
              <a:rPr sz="3200" b="1" spc="260" dirty="0">
                <a:solidFill>
                  <a:srgbClr val="FFFFFF"/>
                </a:solidFill>
                <a:latin typeface="Franklin Gothic Heavy"/>
                <a:cs typeface="Franklin Gothic Heavy"/>
              </a:rPr>
              <a:t>w</a:t>
            </a:r>
            <a:r>
              <a:rPr sz="3200" b="1" spc="254" dirty="0">
                <a:solidFill>
                  <a:srgbClr val="FFFFFF"/>
                </a:solidFill>
                <a:latin typeface="Franklin Gothic Heavy"/>
                <a:cs typeface="Franklin Gothic Heavy"/>
              </a:rPr>
              <a:t>a</a:t>
            </a:r>
            <a:r>
              <a:rPr sz="3200" b="1" spc="265" dirty="0">
                <a:solidFill>
                  <a:srgbClr val="FFFFFF"/>
                </a:solidFill>
                <a:latin typeface="Franklin Gothic Heavy"/>
                <a:cs typeface="Franklin Gothic Heavy"/>
              </a:rPr>
              <a:t>l</a:t>
            </a:r>
            <a:r>
              <a:rPr sz="3200" b="1" spc="254" dirty="0">
                <a:solidFill>
                  <a:srgbClr val="FFFFFF"/>
                </a:solidFill>
                <a:latin typeface="Franklin Gothic Heavy"/>
                <a:cs typeface="Franklin Gothic Heavy"/>
              </a:rPr>
              <a:t>lo</a:t>
            </a:r>
            <a:r>
              <a:rPr sz="32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w</a:t>
            </a:r>
            <a:r>
              <a:rPr sz="32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3200" b="1" spc="254" dirty="0">
                <a:solidFill>
                  <a:srgbClr val="FFFFFF"/>
                </a:solidFill>
                <a:latin typeface="Franklin Gothic Heavy"/>
                <a:cs typeface="Franklin Gothic Heavy"/>
              </a:rPr>
              <a:t>w</a:t>
            </a:r>
            <a:r>
              <a:rPr sz="3200" b="1" spc="245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3200" b="1" spc="250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32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h</a:t>
            </a:r>
            <a:r>
              <a:rPr sz="32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3200" b="1" spc="250" dirty="0">
                <a:solidFill>
                  <a:srgbClr val="FFFFFF"/>
                </a:solidFill>
                <a:latin typeface="Franklin Gothic Heavy"/>
                <a:cs typeface="Franklin Gothic Heavy"/>
              </a:rPr>
              <a:t>v</a:t>
            </a:r>
            <a:r>
              <a:rPr sz="3200" b="1" spc="254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3200" b="1" spc="250" dirty="0">
                <a:solidFill>
                  <a:srgbClr val="FFFFFF"/>
                </a:solidFill>
                <a:latin typeface="Franklin Gothic Heavy"/>
                <a:cs typeface="Franklin Gothic Heavy"/>
              </a:rPr>
              <a:t>d</a:t>
            </a:r>
            <a:r>
              <a:rPr sz="3200" b="1" spc="265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3200" b="1" spc="254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32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-  </a:t>
            </a:r>
            <a:r>
              <a:rPr sz="3200" b="1" spc="235" dirty="0">
                <a:solidFill>
                  <a:srgbClr val="FFFFFF"/>
                </a:solidFill>
                <a:latin typeface="Franklin Gothic Heavy"/>
                <a:cs typeface="Franklin Gothic Heavy"/>
              </a:rPr>
              <a:t>fluoroscopy</a:t>
            </a:r>
            <a:endParaRPr sz="3200">
              <a:latin typeface="Franklin Gothic Heavy"/>
              <a:cs typeface="Franklin Gothic Heavy"/>
            </a:endParaRPr>
          </a:p>
          <a:p>
            <a:pPr marL="393700" indent="-342900">
              <a:lnSpc>
                <a:spcPct val="100000"/>
              </a:lnSpc>
              <a:spcBef>
                <a:spcPts val="2720"/>
              </a:spcBef>
              <a:buFont typeface="Franklin Gothic Book"/>
              <a:buChar char="•"/>
              <a:tabLst>
                <a:tab pos="393700" algn="l"/>
                <a:tab pos="1685925" algn="l"/>
              </a:tabLst>
            </a:pPr>
            <a:r>
              <a:rPr sz="3200" b="1" spc="200" dirty="0">
                <a:solidFill>
                  <a:srgbClr val="FF0066"/>
                </a:solidFill>
                <a:latin typeface="Franklin Gothic Heavy"/>
                <a:cs typeface="Franklin Gothic Heavy"/>
              </a:rPr>
              <a:t>Rigid	</a:t>
            </a:r>
            <a:r>
              <a:rPr sz="3200" b="1" spc="240" dirty="0">
                <a:solidFill>
                  <a:srgbClr val="FF0066"/>
                </a:solidFill>
                <a:latin typeface="Franklin Gothic Heavy"/>
                <a:cs typeface="Franklin Gothic Heavy"/>
              </a:rPr>
              <a:t>Esophagoscopy</a:t>
            </a:r>
            <a:endParaRPr sz="3200">
              <a:latin typeface="Franklin Gothic Heavy"/>
              <a:cs typeface="Franklin Gothic Heavy"/>
            </a:endParaRPr>
          </a:p>
          <a:p>
            <a:pPr marL="393700" indent="-342900">
              <a:lnSpc>
                <a:spcPct val="100000"/>
              </a:lnSpc>
              <a:spcBef>
                <a:spcPts val="2720"/>
              </a:spcBef>
              <a:buFont typeface="Franklin Gothic Book"/>
              <a:buChar char="•"/>
              <a:tabLst>
                <a:tab pos="393700" algn="l"/>
                <a:tab pos="2319655" algn="l"/>
                <a:tab pos="4987925" algn="l"/>
                <a:tab pos="7488555" algn="l"/>
              </a:tabLst>
            </a:pPr>
            <a:r>
              <a:rPr sz="32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Flexible	</a:t>
            </a:r>
            <a:r>
              <a:rPr sz="3200" b="1" spc="229" dirty="0">
                <a:solidFill>
                  <a:srgbClr val="FFFF00"/>
                </a:solidFill>
                <a:latin typeface="Franklin Gothic Heavy"/>
                <a:cs typeface="Franklin Gothic Heavy"/>
              </a:rPr>
              <a:t>Endoscopic	Evaluation	</a:t>
            </a:r>
            <a:r>
              <a:rPr sz="3200" b="1" spc="125" dirty="0">
                <a:solidFill>
                  <a:srgbClr val="FFFF00"/>
                </a:solidFill>
                <a:latin typeface="Franklin Gothic Heavy"/>
                <a:cs typeface="Franklin Gothic Heavy"/>
              </a:rPr>
              <a:t>of</a:t>
            </a:r>
            <a:endParaRPr sz="3200">
              <a:latin typeface="Franklin Gothic Heavy"/>
              <a:cs typeface="Franklin Gothic Heav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35200" y="314959"/>
            <a:ext cx="432181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34870" algn="l"/>
              </a:tabLst>
            </a:pPr>
            <a:r>
              <a:rPr spc="270" dirty="0"/>
              <a:t>Barium	</a:t>
            </a:r>
            <a:r>
              <a:rPr spc="275" dirty="0"/>
              <a:t>swallow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1066800"/>
            <a:ext cx="43434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8200" y="1066800"/>
            <a:ext cx="4191000" cy="541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48789" y="25400"/>
            <a:ext cx="567436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8010" marR="5080" indent="-575310">
              <a:lnSpc>
                <a:spcPct val="100000"/>
              </a:lnSpc>
              <a:spcBef>
                <a:spcPts val="100"/>
              </a:spcBef>
              <a:tabLst>
                <a:tab pos="2132965" algn="l"/>
                <a:tab pos="4517390" algn="l"/>
              </a:tabLst>
            </a:pPr>
            <a:r>
              <a:rPr spc="320" dirty="0"/>
              <a:t>B</a:t>
            </a:r>
            <a:r>
              <a:rPr spc="325" dirty="0"/>
              <a:t>ar</a:t>
            </a:r>
            <a:r>
              <a:rPr spc="320" dirty="0"/>
              <a:t>i</a:t>
            </a:r>
            <a:r>
              <a:rPr spc="325" dirty="0"/>
              <a:t>u</a:t>
            </a:r>
            <a:r>
              <a:rPr spc="-5" dirty="0"/>
              <a:t>m</a:t>
            </a:r>
            <a:r>
              <a:rPr dirty="0"/>
              <a:t>	</a:t>
            </a:r>
            <a:r>
              <a:rPr spc="320" dirty="0"/>
              <a:t>sw</a:t>
            </a:r>
            <a:r>
              <a:rPr spc="325" dirty="0"/>
              <a:t>all</a:t>
            </a:r>
            <a:r>
              <a:rPr spc="330" dirty="0"/>
              <a:t>o</a:t>
            </a:r>
            <a:r>
              <a:rPr spc="-5" dirty="0"/>
              <a:t>w</a:t>
            </a:r>
            <a:r>
              <a:rPr dirty="0"/>
              <a:t>	</a:t>
            </a:r>
            <a:r>
              <a:rPr spc="320" dirty="0"/>
              <a:t>wi</a:t>
            </a:r>
            <a:r>
              <a:rPr spc="335" dirty="0"/>
              <a:t>t</a:t>
            </a:r>
            <a:r>
              <a:rPr spc="-5" dirty="0"/>
              <a:t>h  </a:t>
            </a:r>
            <a:r>
              <a:rPr spc="305" dirty="0"/>
              <a:t>Videofluroscopy</a:t>
            </a:r>
          </a:p>
        </p:txBody>
      </p:sp>
      <p:sp>
        <p:nvSpPr>
          <p:cNvPr id="3" name="object 3"/>
          <p:cNvSpPr/>
          <p:nvPr/>
        </p:nvSpPr>
        <p:spPr>
          <a:xfrm>
            <a:off x="135889" y="1143000"/>
            <a:ext cx="877951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5760" y="344170"/>
            <a:ext cx="58978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2585" algn="l"/>
              </a:tabLst>
            </a:pPr>
            <a:r>
              <a:rPr spc="330" dirty="0"/>
              <a:t>R</a:t>
            </a:r>
            <a:r>
              <a:rPr spc="320" dirty="0"/>
              <a:t>i</a:t>
            </a:r>
            <a:r>
              <a:rPr spc="330" dirty="0"/>
              <a:t>g</a:t>
            </a:r>
            <a:r>
              <a:rPr spc="320" dirty="0"/>
              <a:t>i</a:t>
            </a:r>
            <a:r>
              <a:rPr spc="-5" dirty="0"/>
              <a:t>d</a:t>
            </a:r>
            <a:r>
              <a:rPr dirty="0"/>
              <a:t>	</a:t>
            </a:r>
            <a:r>
              <a:rPr spc="320" dirty="0"/>
              <a:t>Es</a:t>
            </a:r>
            <a:r>
              <a:rPr spc="325" dirty="0"/>
              <a:t>ophago</a:t>
            </a:r>
            <a:r>
              <a:rPr spc="320" dirty="0"/>
              <a:t>s</a:t>
            </a:r>
            <a:r>
              <a:rPr spc="330" dirty="0"/>
              <a:t>c</a:t>
            </a:r>
            <a:r>
              <a:rPr spc="325" dirty="0"/>
              <a:t>o</a:t>
            </a:r>
            <a:r>
              <a:rPr spc="315" dirty="0"/>
              <a:t>p</a:t>
            </a:r>
            <a:r>
              <a:rPr spc="-5" dirty="0"/>
              <a:t>y</a:t>
            </a:r>
          </a:p>
        </p:txBody>
      </p:sp>
      <p:sp>
        <p:nvSpPr>
          <p:cNvPr id="3" name="object 3"/>
          <p:cNvSpPr/>
          <p:nvPr/>
        </p:nvSpPr>
        <p:spPr>
          <a:xfrm>
            <a:off x="609600" y="1295400"/>
            <a:ext cx="30480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86200" y="1294130"/>
            <a:ext cx="5029200" cy="3509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5869" y="292100"/>
            <a:ext cx="66020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99335" algn="l"/>
                <a:tab pos="2660650" algn="l"/>
                <a:tab pos="4467860" algn="l"/>
              </a:tabLst>
            </a:pPr>
            <a:r>
              <a:rPr spc="280" dirty="0"/>
              <a:t>Staging	</a:t>
            </a:r>
            <a:r>
              <a:rPr spc="-5" dirty="0"/>
              <a:t>(	</a:t>
            </a:r>
            <a:r>
              <a:rPr spc="254" dirty="0"/>
              <a:t>Lahey	</a:t>
            </a:r>
            <a:r>
              <a:rPr spc="275" dirty="0"/>
              <a:t>system)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0840" y="1313179"/>
            <a:ext cx="8333105" cy="537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100"/>
              </a:spcBef>
              <a:buFont typeface="Franklin Gothic Book"/>
              <a:buChar char="•"/>
              <a:tabLst>
                <a:tab pos="368300" algn="l"/>
                <a:tab pos="1597660" algn="l"/>
              </a:tabLst>
            </a:pPr>
            <a:r>
              <a:rPr sz="2800" b="1" spc="175" dirty="0">
                <a:solidFill>
                  <a:srgbClr val="FFFF00"/>
                </a:solidFill>
                <a:latin typeface="Franklin Gothic Heavy"/>
                <a:cs typeface="Franklin Gothic Heavy"/>
              </a:rPr>
              <a:t>Stage	</a:t>
            </a:r>
            <a:r>
              <a:rPr sz="2800" b="1" spc="105" dirty="0">
                <a:solidFill>
                  <a:srgbClr val="FFFF00"/>
                </a:solidFill>
                <a:latin typeface="Franklin Gothic Heavy"/>
                <a:cs typeface="Franklin Gothic Heavy"/>
              </a:rPr>
              <a:t>I:</a:t>
            </a:r>
            <a:endParaRPr sz="2800">
              <a:latin typeface="Franklin Gothic Heavy"/>
              <a:cs typeface="Franklin Gothic Heavy"/>
            </a:endParaRPr>
          </a:p>
          <a:p>
            <a:pPr marL="768350" lvl="1" indent="-285750">
              <a:lnSpc>
                <a:spcPct val="100000"/>
              </a:lnSpc>
              <a:spcBef>
                <a:spcPts val="2370"/>
              </a:spcBef>
              <a:buFont typeface="Franklin Gothic Book"/>
              <a:buChar char="–"/>
              <a:tabLst>
                <a:tab pos="768350" algn="l"/>
                <a:tab pos="1967230" algn="l"/>
                <a:tab pos="3691890" algn="l"/>
              </a:tabLst>
            </a:pPr>
            <a:r>
              <a:rPr sz="2800" b="1" spc="175" dirty="0">
                <a:solidFill>
                  <a:srgbClr val="FFFFFF"/>
                </a:solidFill>
                <a:latin typeface="Franklin Gothic Heavy"/>
                <a:cs typeface="Franklin Gothic Heavy"/>
              </a:rPr>
              <a:t>Small	</a:t>
            </a:r>
            <a:r>
              <a:rPr sz="2800" b="1" spc="180" dirty="0">
                <a:solidFill>
                  <a:srgbClr val="FFFFFF"/>
                </a:solidFill>
                <a:latin typeface="Franklin Gothic Heavy"/>
                <a:cs typeface="Franklin Gothic Heavy"/>
              </a:rPr>
              <a:t>mucosal	</a:t>
            </a:r>
            <a:r>
              <a:rPr sz="2800" b="1" spc="195" dirty="0">
                <a:solidFill>
                  <a:srgbClr val="FFFFFF"/>
                </a:solidFill>
                <a:latin typeface="Franklin Gothic Heavy"/>
                <a:cs typeface="Franklin Gothic Heavy"/>
              </a:rPr>
              <a:t>protrusion</a:t>
            </a:r>
            <a:endParaRPr sz="2800">
              <a:latin typeface="Franklin Gothic Heavy"/>
              <a:cs typeface="Franklin Gothic Heavy"/>
            </a:endParaRPr>
          </a:p>
          <a:p>
            <a:pPr marL="368300" indent="-342900">
              <a:lnSpc>
                <a:spcPct val="100000"/>
              </a:lnSpc>
              <a:spcBef>
                <a:spcPts val="2380"/>
              </a:spcBef>
              <a:buFont typeface="Franklin Gothic Book"/>
              <a:buChar char="•"/>
              <a:tabLst>
                <a:tab pos="368300" algn="l"/>
                <a:tab pos="1597660" algn="l"/>
              </a:tabLst>
            </a:pPr>
            <a:r>
              <a:rPr sz="2800" b="1" spc="175" dirty="0">
                <a:solidFill>
                  <a:srgbClr val="FFFF00"/>
                </a:solidFill>
                <a:latin typeface="Franklin Gothic Heavy"/>
                <a:cs typeface="Franklin Gothic Heavy"/>
              </a:rPr>
              <a:t>Stage	</a:t>
            </a:r>
            <a:r>
              <a:rPr sz="2800" b="1" spc="145" dirty="0">
                <a:solidFill>
                  <a:srgbClr val="FFFF00"/>
                </a:solidFill>
                <a:latin typeface="Franklin Gothic Heavy"/>
                <a:cs typeface="Franklin Gothic Heavy"/>
              </a:rPr>
              <a:t>II:</a:t>
            </a:r>
            <a:endParaRPr sz="2800">
              <a:latin typeface="Franklin Gothic Heavy"/>
              <a:cs typeface="Franklin Gothic Heavy"/>
            </a:endParaRPr>
          </a:p>
          <a:p>
            <a:pPr marL="768350" marR="17780" lvl="1" indent="-285750">
              <a:lnSpc>
                <a:spcPct val="150000"/>
              </a:lnSpc>
              <a:spcBef>
                <a:spcPts val="690"/>
              </a:spcBef>
              <a:buFont typeface="Franklin Gothic Book"/>
              <a:buChar char="–"/>
              <a:tabLst>
                <a:tab pos="768350" algn="l"/>
                <a:tab pos="1597025" algn="l"/>
                <a:tab pos="2463165" algn="l"/>
                <a:tab pos="3248025" algn="l"/>
                <a:tab pos="3803650" algn="l"/>
                <a:tab pos="4559300" algn="l"/>
                <a:tab pos="4982210" algn="l"/>
                <a:tab pos="5046980" algn="l"/>
                <a:tab pos="5734050" algn="l"/>
              </a:tabLst>
            </a:pPr>
            <a:r>
              <a:rPr sz="2800" b="1" spc="210" dirty="0">
                <a:solidFill>
                  <a:srgbClr val="FFFFFF"/>
                </a:solidFill>
                <a:latin typeface="Franklin Gothic Heavy"/>
                <a:cs typeface="Franklin Gothic Heavy"/>
              </a:rPr>
              <a:t>D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00" dirty="0">
                <a:solidFill>
                  <a:srgbClr val="FFFFFF"/>
                </a:solidFill>
                <a:latin typeface="Franklin Gothic Heavy"/>
                <a:cs typeface="Franklin Gothic Heavy"/>
              </a:rPr>
              <a:t>f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it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c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pre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,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b</a:t>
            </a:r>
            <a:r>
              <a:rPr sz="2800" b="1" spc="210" dirty="0">
                <a:solidFill>
                  <a:srgbClr val="FFFFFF"/>
                </a:solidFill>
                <a:latin typeface="Franklin Gothic Heavy"/>
                <a:cs typeface="Franklin Gothic Heavy"/>
              </a:rPr>
              <a:t>u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hy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p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-p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h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ryn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x  </a:t>
            </a:r>
            <a:r>
              <a:rPr sz="2800" b="1" spc="145" dirty="0">
                <a:solidFill>
                  <a:srgbClr val="FFFFFF"/>
                </a:solidFill>
                <a:latin typeface="Franklin Gothic Heavy"/>
                <a:cs typeface="Franklin Gothic Heavy"/>
              </a:rPr>
              <a:t>and	</a:t>
            </a:r>
            <a:r>
              <a:rPr sz="2800" b="1" spc="190" dirty="0">
                <a:solidFill>
                  <a:srgbClr val="FFFFFF"/>
                </a:solidFill>
                <a:latin typeface="Franklin Gothic Heavy"/>
                <a:cs typeface="Franklin Gothic Heavy"/>
              </a:rPr>
              <a:t>esophagus	</a:t>
            </a:r>
            <a:r>
              <a:rPr sz="2800" b="1" spc="145" dirty="0">
                <a:solidFill>
                  <a:srgbClr val="FFFFFF"/>
                </a:solidFill>
                <a:latin typeface="Franklin Gothic Heavy"/>
                <a:cs typeface="Franklin Gothic Heavy"/>
              </a:rPr>
              <a:t>are	</a:t>
            </a:r>
            <a:r>
              <a:rPr sz="2800" b="1" spc="110" dirty="0">
                <a:solidFill>
                  <a:srgbClr val="FFFFFF"/>
                </a:solidFill>
                <a:latin typeface="Franklin Gothic Heavy"/>
                <a:cs typeface="Franklin Gothic Heavy"/>
              </a:rPr>
              <a:t>in		</a:t>
            </a:r>
            <a:r>
              <a:rPr sz="2800" b="1" spc="165" dirty="0">
                <a:solidFill>
                  <a:srgbClr val="FFFFFF"/>
                </a:solidFill>
                <a:latin typeface="Franklin Gothic Heavy"/>
                <a:cs typeface="Franklin Gothic Heavy"/>
              </a:rPr>
              <a:t>line</a:t>
            </a:r>
            <a:endParaRPr sz="2800">
              <a:latin typeface="Franklin Gothic Heavy"/>
              <a:cs typeface="Franklin Gothic Heavy"/>
            </a:endParaRPr>
          </a:p>
          <a:p>
            <a:pPr marL="368300" indent="-342900">
              <a:lnSpc>
                <a:spcPct val="100000"/>
              </a:lnSpc>
              <a:spcBef>
                <a:spcPts val="2370"/>
              </a:spcBef>
              <a:buFont typeface="Franklin Gothic Book"/>
              <a:buChar char="•"/>
              <a:tabLst>
                <a:tab pos="368300" algn="l"/>
                <a:tab pos="1597660" algn="l"/>
              </a:tabLst>
            </a:pPr>
            <a:r>
              <a:rPr sz="2800" b="1" spc="175" dirty="0">
                <a:solidFill>
                  <a:srgbClr val="FFFF00"/>
                </a:solidFill>
                <a:latin typeface="Franklin Gothic Heavy"/>
                <a:cs typeface="Franklin Gothic Heavy"/>
              </a:rPr>
              <a:t>Stage	</a:t>
            </a:r>
            <a:r>
              <a:rPr sz="2800" b="1" spc="165" dirty="0">
                <a:solidFill>
                  <a:srgbClr val="FFFF00"/>
                </a:solidFill>
                <a:latin typeface="Franklin Gothic Heavy"/>
                <a:cs typeface="Franklin Gothic Heavy"/>
              </a:rPr>
              <a:t>III:</a:t>
            </a:r>
            <a:endParaRPr sz="2800">
              <a:latin typeface="Franklin Gothic Heavy"/>
              <a:cs typeface="Franklin Gothic Heavy"/>
            </a:endParaRPr>
          </a:p>
          <a:p>
            <a:pPr marL="768350" marR="208279" lvl="1" indent="-285750">
              <a:lnSpc>
                <a:spcPct val="149700"/>
              </a:lnSpc>
              <a:spcBef>
                <a:spcPts val="710"/>
              </a:spcBef>
              <a:buFont typeface="Franklin Gothic Book"/>
              <a:buChar char="–"/>
              <a:tabLst>
                <a:tab pos="768350" algn="l"/>
                <a:tab pos="2973705" algn="l"/>
                <a:tab pos="3392804" algn="l"/>
                <a:tab pos="3858895" algn="l"/>
                <a:tab pos="4347210" algn="l"/>
                <a:tab pos="4493895" algn="l"/>
                <a:tab pos="5208270" algn="l"/>
                <a:tab pos="6151245" algn="l"/>
                <a:tab pos="7432675" algn="l"/>
              </a:tabLst>
            </a:pP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H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y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p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p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h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ar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yn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x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n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0" dirty="0">
                <a:solidFill>
                  <a:srgbClr val="FFFFFF"/>
                </a:solidFill>
                <a:latin typeface="Franklin Gothic Heavy"/>
                <a:cs typeface="Franklin Gothic Heavy"/>
              </a:rPr>
              <a:t>w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29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h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p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10" dirty="0">
                <a:solidFill>
                  <a:srgbClr val="FFFFFF"/>
                </a:solidFill>
                <a:latin typeface="Franklin Gothic Heavy"/>
                <a:cs typeface="Franklin Gothic Heavy"/>
              </a:rPr>
              <a:t>u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h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d  </a:t>
            </a:r>
            <a:r>
              <a:rPr sz="2800" b="1" spc="190" dirty="0">
                <a:solidFill>
                  <a:srgbClr val="FFFFFF"/>
                </a:solidFill>
                <a:latin typeface="Franklin Gothic Heavy"/>
                <a:cs typeface="Franklin Gothic Heavy"/>
              </a:rPr>
              <a:t>esophagus	</a:t>
            </a:r>
            <a:r>
              <a:rPr sz="2800" b="1" spc="180" dirty="0">
                <a:solidFill>
                  <a:srgbClr val="FFFFFF"/>
                </a:solidFill>
                <a:latin typeface="Franklin Gothic Heavy"/>
                <a:cs typeface="Franklin Gothic Heavy"/>
              </a:rPr>
              <a:t>pushed	</a:t>
            </a:r>
            <a:r>
              <a:rPr sz="2800" b="1" spc="195" dirty="0">
                <a:solidFill>
                  <a:srgbClr val="FFFFFF"/>
                </a:solidFill>
                <a:latin typeface="Franklin Gothic Heavy"/>
                <a:cs typeface="Franklin Gothic Heavy"/>
              </a:rPr>
              <a:t>anteriorly</a:t>
            </a:r>
            <a:endParaRPr sz="2800">
              <a:latin typeface="Franklin Gothic Heavy"/>
              <a:cs typeface="Franklin Gothic Heav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7740" y="444500"/>
            <a:ext cx="20840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2285" algn="l"/>
              </a:tabLst>
            </a:pPr>
            <a:r>
              <a:rPr spc="320" dirty="0"/>
              <a:t>St</a:t>
            </a:r>
            <a:r>
              <a:rPr spc="325" dirty="0"/>
              <a:t>a</a:t>
            </a:r>
            <a:r>
              <a:rPr spc="330" dirty="0"/>
              <a:t>g</a:t>
            </a:r>
            <a:r>
              <a:rPr spc="-5" dirty="0"/>
              <a:t>e</a:t>
            </a:r>
            <a:r>
              <a:rPr dirty="0"/>
              <a:t>	</a:t>
            </a:r>
            <a:r>
              <a:rPr spc="-5" dirty="0"/>
              <a:t>1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600200"/>
            <a:ext cx="45720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8200" y="1600200"/>
            <a:ext cx="4495800" cy="487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7740" y="391159"/>
            <a:ext cx="20840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2285" algn="l"/>
              </a:tabLst>
            </a:pPr>
            <a:r>
              <a:rPr spc="320" dirty="0"/>
              <a:t>St</a:t>
            </a:r>
            <a:r>
              <a:rPr spc="325" dirty="0"/>
              <a:t>a</a:t>
            </a:r>
            <a:r>
              <a:rPr spc="330" dirty="0"/>
              <a:t>g</a:t>
            </a:r>
            <a:r>
              <a:rPr spc="-5" dirty="0"/>
              <a:t>e</a:t>
            </a:r>
            <a:r>
              <a:rPr dirty="0"/>
              <a:t>	</a:t>
            </a:r>
            <a:r>
              <a:rPr spc="-5" dirty="0"/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600200"/>
            <a:ext cx="45720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8200" y="1598930"/>
            <a:ext cx="4495800" cy="4856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7740" y="314959"/>
            <a:ext cx="20840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72285" algn="l"/>
              </a:tabLst>
            </a:pPr>
            <a:r>
              <a:rPr spc="320" dirty="0"/>
              <a:t>St</a:t>
            </a:r>
            <a:r>
              <a:rPr spc="325" dirty="0"/>
              <a:t>a</a:t>
            </a:r>
            <a:r>
              <a:rPr spc="330" dirty="0"/>
              <a:t>g</a:t>
            </a:r>
            <a:r>
              <a:rPr spc="-5" dirty="0"/>
              <a:t>e</a:t>
            </a:r>
            <a:r>
              <a:rPr dirty="0"/>
              <a:t>	</a:t>
            </a:r>
            <a:r>
              <a:rPr spc="-5" dirty="0"/>
              <a:t>3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143000"/>
            <a:ext cx="45720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48200" y="1143000"/>
            <a:ext cx="4495800" cy="541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1524000"/>
            <a:ext cx="4267200" cy="370840"/>
          </a:xfrm>
          <a:custGeom>
            <a:avLst/>
            <a:gdLst/>
            <a:ahLst/>
            <a:cxnLst/>
            <a:rect l="l" t="t" r="r" b="b"/>
            <a:pathLst>
              <a:path w="4267200" h="370839">
                <a:moveTo>
                  <a:pt x="0" y="0"/>
                </a:moveTo>
                <a:lnTo>
                  <a:pt x="4267200" y="0"/>
                </a:lnTo>
                <a:lnTo>
                  <a:pt x="42672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495800" y="1524000"/>
            <a:ext cx="4343400" cy="370840"/>
          </a:xfrm>
          <a:custGeom>
            <a:avLst/>
            <a:gdLst/>
            <a:ahLst/>
            <a:cxnLst/>
            <a:rect l="l" t="t" r="r" b="b"/>
            <a:pathLst>
              <a:path w="4343400" h="370839">
                <a:moveTo>
                  <a:pt x="0" y="0"/>
                </a:moveTo>
                <a:lnTo>
                  <a:pt x="4343400" y="0"/>
                </a:lnTo>
                <a:lnTo>
                  <a:pt x="43434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1894839"/>
            <a:ext cx="4267200" cy="702310"/>
          </a:xfrm>
          <a:custGeom>
            <a:avLst/>
            <a:gdLst/>
            <a:ahLst/>
            <a:cxnLst/>
            <a:rect l="l" t="t" r="r" b="b"/>
            <a:pathLst>
              <a:path w="4267200" h="702310">
                <a:moveTo>
                  <a:pt x="0" y="0"/>
                </a:moveTo>
                <a:lnTo>
                  <a:pt x="4267200" y="0"/>
                </a:lnTo>
                <a:lnTo>
                  <a:pt x="4267200" y="702310"/>
                </a:lnTo>
                <a:lnTo>
                  <a:pt x="0" y="7023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5800" y="1894839"/>
            <a:ext cx="4343400" cy="702310"/>
          </a:xfrm>
          <a:custGeom>
            <a:avLst/>
            <a:gdLst/>
            <a:ahLst/>
            <a:cxnLst/>
            <a:rect l="l" t="t" r="r" b="b"/>
            <a:pathLst>
              <a:path w="4343400" h="702310">
                <a:moveTo>
                  <a:pt x="0" y="0"/>
                </a:moveTo>
                <a:lnTo>
                  <a:pt x="4343400" y="0"/>
                </a:lnTo>
                <a:lnTo>
                  <a:pt x="4343400" y="702310"/>
                </a:lnTo>
                <a:lnTo>
                  <a:pt x="0" y="70231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2597150"/>
            <a:ext cx="4267200" cy="1029969"/>
          </a:xfrm>
          <a:custGeom>
            <a:avLst/>
            <a:gdLst/>
            <a:ahLst/>
            <a:cxnLst/>
            <a:rect l="l" t="t" r="r" b="b"/>
            <a:pathLst>
              <a:path w="4267200" h="1029970">
                <a:moveTo>
                  <a:pt x="0" y="0"/>
                </a:moveTo>
                <a:lnTo>
                  <a:pt x="4267200" y="0"/>
                </a:lnTo>
                <a:lnTo>
                  <a:pt x="4267200" y="1029969"/>
                </a:lnTo>
                <a:lnTo>
                  <a:pt x="0" y="102996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5800" y="2597150"/>
            <a:ext cx="4343400" cy="1029969"/>
          </a:xfrm>
          <a:custGeom>
            <a:avLst/>
            <a:gdLst/>
            <a:ahLst/>
            <a:cxnLst/>
            <a:rect l="l" t="t" r="r" b="b"/>
            <a:pathLst>
              <a:path w="4343400" h="1029970">
                <a:moveTo>
                  <a:pt x="0" y="0"/>
                </a:moveTo>
                <a:lnTo>
                  <a:pt x="4343400" y="0"/>
                </a:lnTo>
                <a:lnTo>
                  <a:pt x="4343400" y="1029969"/>
                </a:lnTo>
                <a:lnTo>
                  <a:pt x="0" y="102996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3627120"/>
            <a:ext cx="4267200" cy="431800"/>
          </a:xfrm>
          <a:custGeom>
            <a:avLst/>
            <a:gdLst/>
            <a:ahLst/>
            <a:cxnLst/>
            <a:rect l="l" t="t" r="r" b="b"/>
            <a:pathLst>
              <a:path w="4267200" h="431800">
                <a:moveTo>
                  <a:pt x="0" y="0"/>
                </a:moveTo>
                <a:lnTo>
                  <a:pt x="4267200" y="0"/>
                </a:lnTo>
                <a:lnTo>
                  <a:pt x="4267200" y="431799"/>
                </a:lnTo>
                <a:lnTo>
                  <a:pt x="0" y="431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95800" y="3627120"/>
            <a:ext cx="4343400" cy="431800"/>
          </a:xfrm>
          <a:custGeom>
            <a:avLst/>
            <a:gdLst/>
            <a:ahLst/>
            <a:cxnLst/>
            <a:rect l="l" t="t" r="r" b="b"/>
            <a:pathLst>
              <a:path w="4343400" h="431800">
                <a:moveTo>
                  <a:pt x="0" y="0"/>
                </a:moveTo>
                <a:lnTo>
                  <a:pt x="4343400" y="0"/>
                </a:lnTo>
                <a:lnTo>
                  <a:pt x="4343400" y="431799"/>
                </a:lnTo>
                <a:lnTo>
                  <a:pt x="0" y="4317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8759" y="1515109"/>
            <a:ext cx="8475980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79265" algn="l"/>
              </a:tabLst>
            </a:pPr>
            <a:r>
              <a:rPr sz="2000" dirty="0">
                <a:latin typeface="Franklin Gothic Book"/>
                <a:cs typeface="Franklin Gothic Book"/>
              </a:rPr>
              <a:t>External	</a:t>
            </a:r>
            <a:r>
              <a:rPr sz="2000" spc="-5" dirty="0">
                <a:latin typeface="Franklin Gothic Book"/>
                <a:cs typeface="Franklin Gothic Book"/>
              </a:rPr>
              <a:t>Endoscopic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  <a:tabLst>
                <a:tab pos="4279265" algn="l"/>
              </a:tabLst>
            </a:pPr>
            <a:r>
              <a:rPr sz="2000" spc="-5" dirty="0">
                <a:latin typeface="Franklin Gothic Book"/>
                <a:cs typeface="Franklin Gothic Book"/>
              </a:rPr>
              <a:t>Longer</a:t>
            </a:r>
            <a:r>
              <a:rPr sz="2000" spc="15" dirty="0">
                <a:latin typeface="Franklin Gothic Book"/>
                <a:cs typeface="Franklin Gothic Book"/>
              </a:rPr>
              <a:t> </a:t>
            </a:r>
            <a:r>
              <a:rPr sz="2000" spc="-5" dirty="0">
                <a:latin typeface="Franklin Gothic Book"/>
                <a:cs typeface="Franklin Gothic Book"/>
              </a:rPr>
              <a:t>procedure	</a:t>
            </a:r>
            <a:r>
              <a:rPr sz="2000" dirty="0">
                <a:latin typeface="Franklin Gothic Book"/>
                <a:cs typeface="Franklin Gothic Book"/>
              </a:rPr>
              <a:t>Short </a:t>
            </a:r>
            <a:r>
              <a:rPr sz="2000" spc="-5" dirty="0">
                <a:latin typeface="Franklin Gothic Book"/>
                <a:cs typeface="Franklin Gothic Book"/>
              </a:rPr>
              <a:t>procedure and anaesthetic</a:t>
            </a:r>
            <a:r>
              <a:rPr sz="2000" spc="20" dirty="0">
                <a:latin typeface="Franklin Gothic Book"/>
                <a:cs typeface="Franklin Gothic Book"/>
              </a:rPr>
              <a:t> </a:t>
            </a:r>
            <a:r>
              <a:rPr sz="2000" spc="-5" dirty="0">
                <a:latin typeface="Franklin Gothic Book"/>
                <a:cs typeface="Franklin Gothic Book"/>
              </a:rPr>
              <a:t>time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4279265" algn="l"/>
              </a:tabLst>
            </a:pPr>
            <a:r>
              <a:rPr sz="2000" spc="-5" dirty="0">
                <a:latin typeface="Franklin Gothic Book"/>
                <a:cs typeface="Franklin Gothic Book"/>
              </a:rPr>
              <a:t>Longer hospital stay</a:t>
            </a:r>
            <a:r>
              <a:rPr sz="2000" spc="40" dirty="0">
                <a:latin typeface="Franklin Gothic Book"/>
                <a:cs typeface="Franklin Gothic Book"/>
              </a:rPr>
              <a:t> </a:t>
            </a:r>
            <a:r>
              <a:rPr sz="2000" spc="-5" dirty="0">
                <a:latin typeface="Franklin Gothic Book"/>
                <a:cs typeface="Franklin Gothic Book"/>
              </a:rPr>
              <a:t>(typically</a:t>
            </a:r>
            <a:r>
              <a:rPr sz="2000" spc="1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5–7	Short </a:t>
            </a:r>
            <a:r>
              <a:rPr sz="2000" spc="-5" dirty="0">
                <a:latin typeface="Franklin Gothic Book"/>
                <a:cs typeface="Franklin Gothic Book"/>
              </a:rPr>
              <a:t>hospital stay (1–2 days) with oral  days) with nasogastric </a:t>
            </a:r>
            <a:r>
              <a:rPr sz="2000" dirty="0">
                <a:latin typeface="Franklin Gothic Book"/>
                <a:cs typeface="Franklin Gothic Book"/>
              </a:rPr>
              <a:t>feeds </a:t>
            </a:r>
            <a:r>
              <a:rPr sz="2000" spc="-5" dirty="0">
                <a:latin typeface="Franklin Gothic Book"/>
                <a:cs typeface="Franklin Gothic Book"/>
              </a:rPr>
              <a:t>for </a:t>
            </a:r>
            <a:r>
              <a:rPr sz="2000" dirty="0">
                <a:latin typeface="Franklin Gothic Book"/>
                <a:cs typeface="Franklin Gothic Book"/>
              </a:rPr>
              <a:t>5 </a:t>
            </a:r>
            <a:r>
              <a:rPr sz="2000" spc="-5" dirty="0">
                <a:latin typeface="Franklin Gothic Book"/>
                <a:cs typeface="Franklin Gothic Book"/>
              </a:rPr>
              <a:t>days intake within 24</a:t>
            </a:r>
            <a:r>
              <a:rPr sz="2000" spc="-60" dirty="0">
                <a:latin typeface="Franklin Gothic Book"/>
                <a:cs typeface="Franklin Gothic Book"/>
              </a:rPr>
              <a:t> </a:t>
            </a:r>
            <a:r>
              <a:rPr sz="2000" dirty="0">
                <a:latin typeface="Franklin Gothic Book"/>
                <a:cs typeface="Franklin Gothic Book"/>
              </a:rPr>
              <a:t>hours</a:t>
            </a:r>
            <a:endParaRPr sz="2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279265" algn="l"/>
              </a:tabLst>
            </a:pPr>
            <a:r>
              <a:rPr sz="2000" spc="-5" dirty="0">
                <a:latin typeface="Franklin Gothic Book"/>
                <a:cs typeface="Franklin Gothic Book"/>
              </a:rPr>
              <a:t>Higher</a:t>
            </a:r>
            <a:r>
              <a:rPr sz="2000" spc="15" dirty="0">
                <a:latin typeface="Franklin Gothic Book"/>
                <a:cs typeface="Franklin Gothic Book"/>
              </a:rPr>
              <a:t> </a:t>
            </a:r>
            <a:r>
              <a:rPr sz="2000" spc="-5" dirty="0">
                <a:latin typeface="Franklin Gothic Book"/>
                <a:cs typeface="Franklin Gothic Book"/>
              </a:rPr>
              <a:t>complication</a:t>
            </a:r>
            <a:r>
              <a:rPr sz="2000" spc="15" dirty="0">
                <a:latin typeface="Franklin Gothic Book"/>
                <a:cs typeface="Franklin Gothic Book"/>
              </a:rPr>
              <a:t> </a:t>
            </a:r>
            <a:r>
              <a:rPr sz="2000" spc="-5" dirty="0">
                <a:latin typeface="Franklin Gothic Book"/>
                <a:cs typeface="Franklin Gothic Book"/>
              </a:rPr>
              <a:t>rate	Lower complication</a:t>
            </a:r>
            <a:r>
              <a:rPr sz="2000" spc="5" dirty="0">
                <a:latin typeface="Franklin Gothic Book"/>
                <a:cs typeface="Franklin Gothic Book"/>
              </a:rPr>
              <a:t> </a:t>
            </a:r>
            <a:r>
              <a:rPr sz="2000" spc="-5" dirty="0">
                <a:latin typeface="Franklin Gothic Book"/>
                <a:cs typeface="Franklin Gothic Book"/>
              </a:rPr>
              <a:t>rate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8600" y="4058920"/>
            <a:ext cx="4267200" cy="1031240"/>
          </a:xfrm>
          <a:custGeom>
            <a:avLst/>
            <a:gdLst/>
            <a:ahLst/>
            <a:cxnLst/>
            <a:rect l="l" t="t" r="r" b="b"/>
            <a:pathLst>
              <a:path w="4267200" h="1031239">
                <a:moveTo>
                  <a:pt x="0" y="0"/>
                </a:moveTo>
                <a:lnTo>
                  <a:pt x="4267200" y="0"/>
                </a:lnTo>
                <a:lnTo>
                  <a:pt x="4267200" y="1031239"/>
                </a:lnTo>
                <a:lnTo>
                  <a:pt x="0" y="10312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38759" y="4226559"/>
            <a:ext cx="3739515" cy="6375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0"/>
              </a:spcBef>
            </a:pPr>
            <a:r>
              <a:rPr sz="2000" dirty="0">
                <a:latin typeface="Franklin Gothic Book"/>
                <a:cs typeface="Franklin Gothic Book"/>
              </a:rPr>
              <a:t>Specimen </a:t>
            </a:r>
            <a:r>
              <a:rPr sz="2000" spc="-5" dirty="0">
                <a:latin typeface="Franklin Gothic Book"/>
                <a:cs typeface="Franklin Gothic Book"/>
              </a:rPr>
              <a:t>available for histological  assessment </a:t>
            </a:r>
            <a:r>
              <a:rPr sz="2000" spc="-10" dirty="0">
                <a:latin typeface="Franklin Gothic Book"/>
                <a:cs typeface="Franklin Gothic Book"/>
              </a:rPr>
              <a:t>to </a:t>
            </a:r>
            <a:r>
              <a:rPr sz="2000" dirty="0">
                <a:latin typeface="Franklin Gothic Book"/>
                <a:cs typeface="Franklin Gothic Book"/>
              </a:rPr>
              <a:t>exclude</a:t>
            </a:r>
            <a:r>
              <a:rPr sz="2000" spc="-5" dirty="0">
                <a:latin typeface="Franklin Gothic Book"/>
                <a:cs typeface="Franklin Gothic Book"/>
              </a:rPr>
              <a:t> carcinoma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495800" y="4058920"/>
            <a:ext cx="4343400" cy="1031240"/>
          </a:xfrm>
          <a:custGeom>
            <a:avLst/>
            <a:gdLst/>
            <a:ahLst/>
            <a:cxnLst/>
            <a:rect l="l" t="t" r="r" b="b"/>
            <a:pathLst>
              <a:path w="4343400" h="1031239">
                <a:moveTo>
                  <a:pt x="0" y="0"/>
                </a:moveTo>
                <a:lnTo>
                  <a:pt x="4343400" y="0"/>
                </a:lnTo>
                <a:lnTo>
                  <a:pt x="4343400" y="1031239"/>
                </a:lnTo>
                <a:lnTo>
                  <a:pt x="0" y="10312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05959" y="4380229"/>
            <a:ext cx="39433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Franklin Gothic Book"/>
                <a:cs typeface="Franklin Gothic Book"/>
              </a:rPr>
              <a:t>No histological assessment of</a:t>
            </a:r>
            <a:r>
              <a:rPr sz="2000" spc="-15" dirty="0">
                <a:latin typeface="Franklin Gothic Book"/>
                <a:cs typeface="Franklin Gothic Book"/>
              </a:rPr>
              <a:t> </a:t>
            </a:r>
            <a:r>
              <a:rPr sz="2000" spc="-5" dirty="0">
                <a:latin typeface="Franklin Gothic Book"/>
                <a:cs typeface="Franklin Gothic Book"/>
              </a:rPr>
              <a:t>pouch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8600" y="5090159"/>
            <a:ext cx="4267200" cy="1031240"/>
          </a:xfrm>
          <a:custGeom>
            <a:avLst/>
            <a:gdLst/>
            <a:ahLst/>
            <a:cxnLst/>
            <a:rect l="l" t="t" r="r" b="b"/>
            <a:pathLst>
              <a:path w="4267200" h="1031239">
                <a:moveTo>
                  <a:pt x="0" y="0"/>
                </a:moveTo>
                <a:lnTo>
                  <a:pt x="4267200" y="0"/>
                </a:lnTo>
                <a:lnTo>
                  <a:pt x="4267200" y="1031239"/>
                </a:lnTo>
                <a:lnTo>
                  <a:pt x="0" y="10312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8759" y="5411470"/>
            <a:ext cx="39287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Franklin Gothic Book"/>
                <a:cs typeface="Franklin Gothic Book"/>
              </a:rPr>
              <a:t>Proved long term satisfactory results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495800" y="5090159"/>
            <a:ext cx="4343400" cy="1031240"/>
          </a:xfrm>
          <a:custGeom>
            <a:avLst/>
            <a:gdLst/>
            <a:ahLst/>
            <a:cxnLst/>
            <a:rect l="l" t="t" r="r" b="b"/>
            <a:pathLst>
              <a:path w="4343400" h="1031239">
                <a:moveTo>
                  <a:pt x="0" y="0"/>
                </a:moveTo>
                <a:lnTo>
                  <a:pt x="4343400" y="0"/>
                </a:lnTo>
                <a:lnTo>
                  <a:pt x="4343400" y="1031239"/>
                </a:lnTo>
                <a:lnTo>
                  <a:pt x="0" y="10312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8600" y="6121400"/>
            <a:ext cx="4267200" cy="431800"/>
          </a:xfrm>
          <a:custGeom>
            <a:avLst/>
            <a:gdLst/>
            <a:ahLst/>
            <a:cxnLst/>
            <a:rect l="l" t="t" r="r" b="b"/>
            <a:pathLst>
              <a:path w="4267200" h="431800">
                <a:moveTo>
                  <a:pt x="0" y="0"/>
                </a:moveTo>
                <a:lnTo>
                  <a:pt x="4267200" y="0"/>
                </a:lnTo>
                <a:lnTo>
                  <a:pt x="4267200" y="431800"/>
                </a:lnTo>
                <a:lnTo>
                  <a:pt x="0" y="431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38759" y="6142990"/>
            <a:ext cx="343090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Franklin Gothic Book"/>
                <a:cs typeface="Franklin Gothic Book"/>
              </a:rPr>
              <a:t>Revision surgery can be</a:t>
            </a:r>
            <a:r>
              <a:rPr sz="2000" spc="45" dirty="0">
                <a:latin typeface="Franklin Gothic Book"/>
                <a:cs typeface="Franklin Gothic Book"/>
              </a:rPr>
              <a:t> </a:t>
            </a:r>
            <a:r>
              <a:rPr sz="2000" spc="-5" dirty="0">
                <a:latin typeface="Franklin Gothic Book"/>
                <a:cs typeface="Franklin Gothic Book"/>
              </a:rPr>
              <a:t>difficult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95800" y="6121400"/>
            <a:ext cx="4343400" cy="431800"/>
          </a:xfrm>
          <a:custGeom>
            <a:avLst/>
            <a:gdLst/>
            <a:ahLst/>
            <a:cxnLst/>
            <a:rect l="l" t="t" r="r" b="b"/>
            <a:pathLst>
              <a:path w="4343400" h="431800">
                <a:moveTo>
                  <a:pt x="0" y="0"/>
                </a:moveTo>
                <a:lnTo>
                  <a:pt x="4343400" y="0"/>
                </a:lnTo>
                <a:lnTo>
                  <a:pt x="4343400" y="431800"/>
                </a:lnTo>
                <a:lnTo>
                  <a:pt x="0" y="431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505959" y="5105400"/>
            <a:ext cx="4044950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Franklin Gothic Book"/>
                <a:cs typeface="Franklin Gothic Book"/>
              </a:rPr>
              <a:t>Long term results </a:t>
            </a:r>
            <a:r>
              <a:rPr sz="2000" spc="-10" dirty="0">
                <a:latin typeface="Franklin Gothic Book"/>
                <a:cs typeface="Franklin Gothic Book"/>
              </a:rPr>
              <a:t>of </a:t>
            </a:r>
            <a:r>
              <a:rPr sz="2000" spc="-5" dirty="0">
                <a:latin typeface="Franklin Gothic Book"/>
                <a:cs typeface="Franklin Gothic Book"/>
              </a:rPr>
              <a:t>stapling awaited,  although good results reported with  laser</a:t>
            </a:r>
            <a:endParaRPr sz="2000">
              <a:latin typeface="Franklin Gothic Book"/>
              <a:cs typeface="Franklin Gothic Book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2000" spc="-5" dirty="0">
                <a:latin typeface="Franklin Gothic Book"/>
                <a:cs typeface="Franklin Gothic Book"/>
              </a:rPr>
              <a:t>Revision surgery</a:t>
            </a:r>
            <a:r>
              <a:rPr sz="2000" spc="10" dirty="0">
                <a:latin typeface="Franklin Gothic Book"/>
                <a:cs typeface="Franklin Gothic Book"/>
              </a:rPr>
              <a:t> </a:t>
            </a:r>
            <a:r>
              <a:rPr sz="2000" spc="-5" dirty="0">
                <a:latin typeface="Franklin Gothic Book"/>
                <a:cs typeface="Franklin Gothic Book"/>
              </a:rPr>
              <a:t>straightforward</a:t>
            </a:r>
            <a:endParaRPr sz="2000">
              <a:latin typeface="Franklin Gothic Book"/>
              <a:cs typeface="Franklin Gothic Book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15900" y="219709"/>
            <a:ext cx="711327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23635" algn="l"/>
              </a:tabLst>
            </a:pPr>
            <a:r>
              <a:rPr sz="3200" spc="245" dirty="0">
                <a:solidFill>
                  <a:srgbClr val="FF3399"/>
                </a:solidFill>
              </a:rPr>
              <a:t>Advantages/disadvantages	</a:t>
            </a:r>
            <a:r>
              <a:rPr sz="3200" spc="130" dirty="0">
                <a:solidFill>
                  <a:srgbClr val="FF3399"/>
                </a:solidFill>
              </a:rPr>
              <a:t>of</a:t>
            </a:r>
            <a:endParaRPr sz="3200"/>
          </a:p>
          <a:p>
            <a:pPr marL="12700">
              <a:lnSpc>
                <a:spcPct val="100000"/>
              </a:lnSpc>
              <a:tabLst>
                <a:tab pos="2682240" algn="l"/>
                <a:tab pos="3448685" algn="l"/>
                <a:tab pos="5458460" algn="l"/>
              </a:tabLst>
            </a:pPr>
            <a:r>
              <a:rPr sz="3200" spc="265" dirty="0">
                <a:solidFill>
                  <a:srgbClr val="FF3399"/>
                </a:solidFill>
              </a:rPr>
              <a:t>e</a:t>
            </a:r>
            <a:r>
              <a:rPr sz="3200" spc="260" dirty="0">
                <a:solidFill>
                  <a:srgbClr val="FF3399"/>
                </a:solidFill>
              </a:rPr>
              <a:t>n</a:t>
            </a:r>
            <a:r>
              <a:rPr sz="3200" spc="250" dirty="0">
                <a:solidFill>
                  <a:srgbClr val="FF3399"/>
                </a:solidFill>
              </a:rPr>
              <a:t>d</a:t>
            </a:r>
            <a:r>
              <a:rPr sz="3200" spc="265" dirty="0">
                <a:solidFill>
                  <a:srgbClr val="FF3399"/>
                </a:solidFill>
              </a:rPr>
              <a:t>o</a:t>
            </a:r>
            <a:r>
              <a:rPr sz="3200" spc="245" dirty="0">
                <a:solidFill>
                  <a:srgbClr val="FF3399"/>
                </a:solidFill>
              </a:rPr>
              <a:t>s</a:t>
            </a:r>
            <a:r>
              <a:rPr sz="3200" spc="254" dirty="0">
                <a:solidFill>
                  <a:srgbClr val="FF3399"/>
                </a:solidFill>
              </a:rPr>
              <a:t>c</a:t>
            </a:r>
            <a:r>
              <a:rPr sz="3200" spc="265" dirty="0">
                <a:solidFill>
                  <a:srgbClr val="FF3399"/>
                </a:solidFill>
              </a:rPr>
              <a:t>o</a:t>
            </a:r>
            <a:r>
              <a:rPr sz="3200" spc="254" dirty="0">
                <a:solidFill>
                  <a:srgbClr val="FF3399"/>
                </a:solidFill>
              </a:rPr>
              <a:t>pi</a:t>
            </a:r>
            <a:r>
              <a:rPr sz="3200" spc="-5" dirty="0">
                <a:solidFill>
                  <a:srgbClr val="FF3399"/>
                </a:solidFill>
              </a:rPr>
              <a:t>c</a:t>
            </a:r>
            <a:r>
              <a:rPr sz="3200" dirty="0">
                <a:solidFill>
                  <a:srgbClr val="FF3399"/>
                </a:solidFill>
              </a:rPr>
              <a:t>	</a:t>
            </a:r>
            <a:r>
              <a:rPr sz="3200" spc="250" dirty="0">
                <a:solidFill>
                  <a:srgbClr val="FF3399"/>
                </a:solidFill>
              </a:rPr>
              <a:t>v</a:t>
            </a:r>
            <a:r>
              <a:rPr sz="3200" spc="254" dirty="0">
                <a:solidFill>
                  <a:srgbClr val="FF3399"/>
                </a:solidFill>
              </a:rPr>
              <a:t>s</a:t>
            </a:r>
            <a:r>
              <a:rPr sz="3200" spc="-5" dirty="0">
                <a:solidFill>
                  <a:srgbClr val="FF3399"/>
                </a:solidFill>
              </a:rPr>
              <a:t>.</a:t>
            </a:r>
            <a:r>
              <a:rPr sz="3200" dirty="0">
                <a:solidFill>
                  <a:srgbClr val="FF3399"/>
                </a:solidFill>
              </a:rPr>
              <a:t>	</a:t>
            </a:r>
            <a:r>
              <a:rPr sz="3200" spc="265" dirty="0">
                <a:solidFill>
                  <a:srgbClr val="FF3399"/>
                </a:solidFill>
              </a:rPr>
              <a:t>e</a:t>
            </a:r>
            <a:r>
              <a:rPr sz="3200" spc="260" dirty="0">
                <a:solidFill>
                  <a:srgbClr val="FF3399"/>
                </a:solidFill>
              </a:rPr>
              <a:t>x</a:t>
            </a:r>
            <a:r>
              <a:rPr sz="3200" spc="250" dirty="0">
                <a:solidFill>
                  <a:srgbClr val="FF3399"/>
                </a:solidFill>
              </a:rPr>
              <a:t>t</a:t>
            </a:r>
            <a:r>
              <a:rPr sz="3200" spc="265" dirty="0">
                <a:solidFill>
                  <a:srgbClr val="FF3399"/>
                </a:solidFill>
              </a:rPr>
              <a:t>e</a:t>
            </a:r>
            <a:r>
              <a:rPr sz="3200" spc="250" dirty="0">
                <a:solidFill>
                  <a:srgbClr val="FF3399"/>
                </a:solidFill>
              </a:rPr>
              <a:t>r</a:t>
            </a:r>
            <a:r>
              <a:rPr sz="3200" spc="260" dirty="0">
                <a:solidFill>
                  <a:srgbClr val="FF3399"/>
                </a:solidFill>
              </a:rPr>
              <a:t>n</a:t>
            </a:r>
            <a:r>
              <a:rPr sz="3200" spc="265" dirty="0">
                <a:solidFill>
                  <a:srgbClr val="FF3399"/>
                </a:solidFill>
              </a:rPr>
              <a:t>a</a:t>
            </a:r>
            <a:r>
              <a:rPr sz="3200" spc="-5" dirty="0">
                <a:solidFill>
                  <a:srgbClr val="FF3399"/>
                </a:solidFill>
              </a:rPr>
              <a:t>l</a:t>
            </a:r>
            <a:r>
              <a:rPr sz="3200" dirty="0">
                <a:solidFill>
                  <a:srgbClr val="FF3399"/>
                </a:solidFill>
              </a:rPr>
              <a:t>	</a:t>
            </a:r>
            <a:r>
              <a:rPr sz="3200" spc="245" dirty="0">
                <a:solidFill>
                  <a:srgbClr val="FF3399"/>
                </a:solidFill>
              </a:rPr>
              <a:t>s</a:t>
            </a:r>
            <a:r>
              <a:rPr sz="3200" spc="254" dirty="0">
                <a:solidFill>
                  <a:srgbClr val="FF3399"/>
                </a:solidFill>
              </a:rPr>
              <a:t>u</a:t>
            </a:r>
            <a:r>
              <a:rPr sz="3200" spc="260" dirty="0">
                <a:solidFill>
                  <a:srgbClr val="FF3399"/>
                </a:solidFill>
              </a:rPr>
              <a:t>r</a:t>
            </a:r>
            <a:r>
              <a:rPr sz="3200" spc="254" dirty="0">
                <a:solidFill>
                  <a:srgbClr val="FF3399"/>
                </a:solidFill>
              </a:rPr>
              <a:t>g</a:t>
            </a:r>
            <a:r>
              <a:rPr sz="3200" spc="265" dirty="0">
                <a:solidFill>
                  <a:srgbClr val="FF3399"/>
                </a:solidFill>
              </a:rPr>
              <a:t>e</a:t>
            </a:r>
            <a:r>
              <a:rPr sz="3200" spc="250" dirty="0">
                <a:solidFill>
                  <a:srgbClr val="FF3399"/>
                </a:solidFill>
              </a:rPr>
              <a:t>r</a:t>
            </a:r>
            <a:r>
              <a:rPr sz="3200" spc="-5" dirty="0">
                <a:solidFill>
                  <a:srgbClr val="FF3399"/>
                </a:solidFill>
              </a:rPr>
              <a:t>y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55140"/>
            <a:ext cx="7302500" cy="463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250" dirty="0">
                <a:solidFill>
                  <a:srgbClr val="FFFF00"/>
                </a:solidFill>
                <a:latin typeface="Franklin Gothic Heavy"/>
                <a:cs typeface="Franklin Gothic Heavy"/>
              </a:rPr>
              <a:t>Synonyms</a:t>
            </a:r>
            <a:endParaRPr sz="3600">
              <a:latin typeface="Franklin Gothic Heavy"/>
              <a:cs typeface="Franklin Gothic Heavy"/>
            </a:endParaRPr>
          </a:p>
          <a:p>
            <a:pPr marL="755650" marR="1868170" lvl="1" indent="-285750">
              <a:lnSpc>
                <a:spcPct val="149700"/>
              </a:lnSpc>
              <a:spcBef>
                <a:spcPts val="810"/>
              </a:spcBef>
              <a:buFont typeface="Arial"/>
              <a:buChar char="–"/>
              <a:tabLst>
                <a:tab pos="755650" algn="l"/>
                <a:tab pos="2967990" algn="l"/>
              </a:tabLst>
            </a:pPr>
            <a:r>
              <a:rPr sz="32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P</a:t>
            </a:r>
            <a:r>
              <a:rPr sz="3200" b="1" spc="254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3200" b="1" spc="265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r>
              <a:rPr sz="3200" b="1" spc="250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3200" b="1" spc="265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3200" b="1" spc="260" dirty="0">
                <a:solidFill>
                  <a:srgbClr val="FFFFFF"/>
                </a:solidFill>
                <a:latin typeface="Franklin Gothic Heavy"/>
                <a:cs typeface="Franklin Gothic Heavy"/>
              </a:rPr>
              <a:t>r</a:t>
            </a:r>
            <a:r>
              <a:rPr sz="3200" b="1" spc="245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3200" b="1" spc="254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32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r</a:t>
            </a:r>
            <a:r>
              <a:rPr sz="32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3200" b="1" spc="254" dirty="0">
                <a:solidFill>
                  <a:srgbClr val="FFFFFF"/>
                </a:solidFill>
                <a:latin typeface="Franklin Gothic Heavy"/>
                <a:cs typeface="Franklin Gothic Heavy"/>
              </a:rPr>
              <a:t>p</a:t>
            </a:r>
            <a:r>
              <a:rPr sz="3200" b="1" spc="260" dirty="0">
                <a:solidFill>
                  <a:srgbClr val="FFFFFF"/>
                </a:solidFill>
                <a:latin typeface="Franklin Gothic Heavy"/>
                <a:cs typeface="Franklin Gothic Heavy"/>
              </a:rPr>
              <a:t>h</a:t>
            </a:r>
            <a:r>
              <a:rPr sz="3200" b="1" spc="265" dirty="0">
                <a:solidFill>
                  <a:srgbClr val="FFFFFF"/>
                </a:solidFill>
                <a:latin typeface="Franklin Gothic Heavy"/>
                <a:cs typeface="Franklin Gothic Heavy"/>
              </a:rPr>
              <a:t>a</a:t>
            </a:r>
            <a:r>
              <a:rPr sz="3200" b="1" spc="320" dirty="0">
                <a:solidFill>
                  <a:srgbClr val="FFFFFF"/>
                </a:solidFill>
                <a:latin typeface="Franklin Gothic Heavy"/>
                <a:cs typeface="Franklin Gothic Heavy"/>
              </a:rPr>
              <a:t>r</a:t>
            </a:r>
            <a:r>
              <a:rPr sz="3200" b="1" spc="260" dirty="0">
                <a:solidFill>
                  <a:srgbClr val="FFFFFF"/>
                </a:solidFill>
                <a:latin typeface="Franklin Gothic Heavy"/>
                <a:cs typeface="Franklin Gothic Heavy"/>
              </a:rPr>
              <a:t>yn</a:t>
            </a:r>
            <a:r>
              <a:rPr sz="3200" b="1" spc="245" dirty="0">
                <a:solidFill>
                  <a:srgbClr val="FFFFFF"/>
                </a:solidFill>
                <a:latin typeface="Franklin Gothic Heavy"/>
                <a:cs typeface="Franklin Gothic Heavy"/>
              </a:rPr>
              <a:t>g</a:t>
            </a:r>
            <a:r>
              <a:rPr sz="3200" b="1" spc="265" dirty="0">
                <a:solidFill>
                  <a:srgbClr val="FFFFFF"/>
                </a:solidFill>
                <a:latin typeface="Franklin Gothic Heavy"/>
                <a:cs typeface="Franklin Gothic Heavy"/>
              </a:rPr>
              <a:t>ea</a:t>
            </a:r>
            <a:r>
              <a:rPr sz="32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l  </a:t>
            </a:r>
            <a:r>
              <a:rPr sz="3200" b="1" spc="235" dirty="0">
                <a:solidFill>
                  <a:srgbClr val="FFFFFF"/>
                </a:solidFill>
                <a:latin typeface="Franklin Gothic Heavy"/>
                <a:cs typeface="Franklin Gothic Heavy"/>
              </a:rPr>
              <a:t>diverticulum</a:t>
            </a:r>
            <a:endParaRPr sz="3200">
              <a:latin typeface="Franklin Gothic Heavy"/>
              <a:cs typeface="Franklin Gothic Heavy"/>
            </a:endParaRPr>
          </a:p>
          <a:p>
            <a:pPr marL="755650" lvl="1" indent="-285750">
              <a:lnSpc>
                <a:spcPct val="100000"/>
              </a:lnSpc>
              <a:spcBef>
                <a:spcPts val="2720"/>
              </a:spcBef>
              <a:buFont typeface="Arial"/>
              <a:buChar char="–"/>
              <a:tabLst>
                <a:tab pos="755650" algn="l"/>
                <a:tab pos="2821305" algn="l"/>
              </a:tabLst>
            </a:pPr>
            <a:r>
              <a:rPr sz="32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Zenker’s	</a:t>
            </a:r>
            <a:r>
              <a:rPr sz="3200" b="1" spc="235" dirty="0">
                <a:solidFill>
                  <a:srgbClr val="FF0066"/>
                </a:solidFill>
                <a:latin typeface="Franklin Gothic Heavy"/>
                <a:cs typeface="Franklin Gothic Heavy"/>
              </a:rPr>
              <a:t>diverticulum</a:t>
            </a:r>
            <a:endParaRPr sz="3200">
              <a:latin typeface="Franklin Gothic Heavy"/>
              <a:cs typeface="Franklin Gothic Heavy"/>
            </a:endParaRPr>
          </a:p>
          <a:p>
            <a:pPr marL="755650" lvl="1" indent="-285750">
              <a:lnSpc>
                <a:spcPct val="100000"/>
              </a:lnSpc>
              <a:spcBef>
                <a:spcPts val="2720"/>
              </a:spcBef>
              <a:buFont typeface="Arial"/>
              <a:buChar char="–"/>
              <a:tabLst>
                <a:tab pos="755650" algn="l"/>
                <a:tab pos="5979795" algn="l"/>
              </a:tabLst>
            </a:pPr>
            <a:r>
              <a:rPr sz="3200" b="1" spc="250" dirty="0">
                <a:solidFill>
                  <a:srgbClr val="FFFFFF"/>
                </a:solidFill>
                <a:latin typeface="Franklin Gothic Heavy"/>
                <a:cs typeface="Franklin Gothic Heavy"/>
              </a:rPr>
              <a:t>Pharyngo-oesophageal	</a:t>
            </a:r>
            <a:r>
              <a:rPr sz="3200" b="1" spc="210" dirty="0">
                <a:solidFill>
                  <a:srgbClr val="FFFFFF"/>
                </a:solidFill>
                <a:latin typeface="Franklin Gothic Heavy"/>
                <a:cs typeface="Franklin Gothic Heavy"/>
              </a:rPr>
              <a:t>pouch</a:t>
            </a:r>
            <a:endParaRPr sz="3200">
              <a:latin typeface="Franklin Gothic Heavy"/>
              <a:cs typeface="Franklin Gothic Heavy"/>
            </a:endParaRPr>
          </a:p>
          <a:p>
            <a:pPr marL="755650" lvl="1" indent="-285750">
              <a:lnSpc>
                <a:spcPct val="100000"/>
              </a:lnSpc>
              <a:spcBef>
                <a:spcPts val="2710"/>
              </a:spcBef>
              <a:buFont typeface="Arial"/>
              <a:buChar char="–"/>
              <a:tabLst>
                <a:tab pos="755650" algn="l"/>
                <a:tab pos="4610735" algn="l"/>
              </a:tabLst>
            </a:pPr>
            <a:r>
              <a:rPr sz="3200" b="1" spc="245" dirty="0">
                <a:solidFill>
                  <a:srgbClr val="FF0066"/>
                </a:solidFill>
                <a:latin typeface="Franklin Gothic Heavy"/>
                <a:cs typeface="Franklin Gothic Heavy"/>
              </a:rPr>
              <a:t>Retropharyngeal	</a:t>
            </a:r>
            <a:r>
              <a:rPr sz="3200" b="1" spc="210" dirty="0">
                <a:solidFill>
                  <a:srgbClr val="FF0066"/>
                </a:solidFill>
                <a:latin typeface="Franklin Gothic Heavy"/>
                <a:cs typeface="Franklin Gothic Heavy"/>
              </a:rPr>
              <a:t>pouch</a:t>
            </a:r>
            <a:endParaRPr sz="3200">
              <a:latin typeface="Franklin Gothic Heavy"/>
              <a:cs typeface="Franklin Gothic Heavy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6919" y="497840"/>
            <a:ext cx="756983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94350" algn="l"/>
              </a:tabLst>
            </a:pPr>
            <a:r>
              <a:rPr sz="4800" spc="380" dirty="0"/>
              <a:t>H</a:t>
            </a:r>
            <a:r>
              <a:rPr sz="4800" spc="390" dirty="0"/>
              <a:t>y</a:t>
            </a:r>
            <a:r>
              <a:rPr sz="4800" spc="385" dirty="0"/>
              <a:t>po</a:t>
            </a:r>
            <a:r>
              <a:rPr sz="4800" spc="395" dirty="0"/>
              <a:t>p</a:t>
            </a:r>
            <a:r>
              <a:rPr sz="4800" spc="380" dirty="0"/>
              <a:t>h</a:t>
            </a:r>
            <a:r>
              <a:rPr sz="4800" spc="385" dirty="0"/>
              <a:t>a</a:t>
            </a:r>
            <a:r>
              <a:rPr sz="4800" spc="484" dirty="0"/>
              <a:t>r</a:t>
            </a:r>
            <a:r>
              <a:rPr sz="4800" spc="390" dirty="0"/>
              <a:t>yn</a:t>
            </a:r>
            <a:r>
              <a:rPr sz="4800" spc="385" dirty="0"/>
              <a:t>ge</a:t>
            </a:r>
            <a:r>
              <a:rPr sz="4800" spc="395" dirty="0"/>
              <a:t>a</a:t>
            </a:r>
            <a:r>
              <a:rPr sz="4800" spc="-5" dirty="0"/>
              <a:t>l</a:t>
            </a:r>
            <a:r>
              <a:rPr sz="4800" dirty="0"/>
              <a:t>	</a:t>
            </a:r>
            <a:r>
              <a:rPr sz="4800" spc="385" dirty="0"/>
              <a:t>p</a:t>
            </a:r>
            <a:r>
              <a:rPr sz="4800" spc="395" dirty="0"/>
              <a:t>o</a:t>
            </a:r>
            <a:r>
              <a:rPr sz="4800" spc="380" dirty="0"/>
              <a:t>u</a:t>
            </a:r>
            <a:r>
              <a:rPr sz="4800" spc="440" dirty="0"/>
              <a:t>c</a:t>
            </a:r>
            <a:r>
              <a:rPr sz="4800" spc="-5" dirty="0"/>
              <a:t>h</a:t>
            </a:r>
            <a:endParaRPr sz="4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9589" y="246379"/>
            <a:ext cx="57924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23515" algn="l"/>
              </a:tabLst>
            </a:pPr>
            <a:r>
              <a:rPr sz="4400" spc="315" dirty="0"/>
              <a:t>Surgical	</a:t>
            </a:r>
            <a:r>
              <a:rPr sz="4400" spc="320" dirty="0"/>
              <a:t>Treatment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18440" y="948689"/>
            <a:ext cx="7141845" cy="5496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956944" indent="-342900">
              <a:lnSpc>
                <a:spcPct val="149700"/>
              </a:lnSpc>
              <a:spcBef>
                <a:spcPts val="100"/>
              </a:spcBef>
              <a:buFont typeface="Franklin Gothic Book"/>
              <a:buChar char="•"/>
              <a:tabLst>
                <a:tab pos="368300" algn="l"/>
                <a:tab pos="3653154" algn="l"/>
                <a:tab pos="5492115" algn="l"/>
              </a:tabLst>
            </a:pPr>
            <a:r>
              <a:rPr sz="2800" b="1" spc="210" dirty="0">
                <a:solidFill>
                  <a:srgbClr val="FFFFFF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r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co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p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h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ar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yng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ea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l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y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y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d  </a:t>
            </a:r>
            <a:r>
              <a:rPr sz="2800" b="1" spc="200" dirty="0">
                <a:solidFill>
                  <a:srgbClr val="FFFFFF"/>
                </a:solidFill>
                <a:latin typeface="Franklin Gothic Heavy"/>
                <a:cs typeface="Franklin Gothic Heavy"/>
              </a:rPr>
              <a:t>combinations</a:t>
            </a:r>
            <a:endParaRPr sz="2800">
              <a:latin typeface="Franklin Gothic Heavy"/>
              <a:cs typeface="Franklin Gothic Heavy"/>
            </a:endParaRPr>
          </a:p>
          <a:p>
            <a:pPr marL="368300" indent="-342900">
              <a:lnSpc>
                <a:spcPct val="100000"/>
              </a:lnSpc>
              <a:spcBef>
                <a:spcPts val="2380"/>
              </a:spcBef>
              <a:buFont typeface="Franklin Gothic Book"/>
              <a:buChar char="•"/>
              <a:tabLst>
                <a:tab pos="368300" algn="l"/>
                <a:tab pos="2944495" algn="l"/>
                <a:tab pos="5608320" algn="l"/>
              </a:tabLst>
            </a:pPr>
            <a:r>
              <a:rPr sz="2800" b="1" spc="200" dirty="0">
                <a:solidFill>
                  <a:srgbClr val="FFFF00"/>
                </a:solidFill>
                <a:latin typeface="Franklin Gothic Heavy"/>
                <a:cs typeface="Franklin Gothic Heavy"/>
              </a:rPr>
              <a:t>Diverticulum	invagination	</a:t>
            </a:r>
            <a:r>
              <a:rPr sz="2800" b="1" spc="190" dirty="0">
                <a:solidFill>
                  <a:srgbClr val="FFFF00"/>
                </a:solidFill>
                <a:latin typeface="Franklin Gothic Heavy"/>
                <a:cs typeface="Franklin Gothic Heavy"/>
              </a:rPr>
              <a:t>(Keyart)</a:t>
            </a:r>
            <a:endParaRPr sz="2800">
              <a:latin typeface="Franklin Gothic Heavy"/>
              <a:cs typeface="Franklin Gothic Heavy"/>
            </a:endParaRPr>
          </a:p>
          <a:p>
            <a:pPr marL="368300" indent="-342900">
              <a:lnSpc>
                <a:spcPct val="100000"/>
              </a:lnSpc>
              <a:spcBef>
                <a:spcPts val="2370"/>
              </a:spcBef>
              <a:buFont typeface="Franklin Gothic Book"/>
              <a:buChar char="•"/>
              <a:tabLst>
                <a:tab pos="368300" algn="l"/>
                <a:tab pos="3658235" algn="l"/>
              </a:tabLst>
            </a:pP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Diverticulopexy:	</a:t>
            </a:r>
            <a:r>
              <a:rPr sz="2800" b="1" spc="200" dirty="0">
                <a:solidFill>
                  <a:srgbClr val="FF0066"/>
                </a:solidFill>
                <a:latin typeface="Franklin Gothic Heavy"/>
                <a:cs typeface="Franklin Gothic Heavy"/>
              </a:rPr>
              <a:t>Sippy-Bevan</a:t>
            </a:r>
            <a:endParaRPr sz="2800">
              <a:latin typeface="Franklin Gothic Heavy"/>
              <a:cs typeface="Franklin Gothic Heavy"/>
            </a:endParaRPr>
          </a:p>
          <a:p>
            <a:pPr marL="368300" marR="43180" indent="-342900">
              <a:lnSpc>
                <a:spcPct val="149700"/>
              </a:lnSpc>
              <a:spcBef>
                <a:spcPts val="710"/>
              </a:spcBef>
              <a:buFont typeface="Franklin Gothic Book"/>
              <a:buChar char="•"/>
              <a:tabLst>
                <a:tab pos="368300" algn="l"/>
                <a:tab pos="2117090" algn="l"/>
                <a:tab pos="2636520" algn="l"/>
                <a:tab pos="3705860" algn="l"/>
              </a:tabLst>
            </a:pP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0" dirty="0">
                <a:solidFill>
                  <a:srgbClr val="FFFF00"/>
                </a:solidFill>
                <a:latin typeface="Franklin Gothic Heavy"/>
                <a:cs typeface="Franklin Gothic Heavy"/>
              </a:rPr>
              <a:t>x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rn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l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r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pe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n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0" dirty="0">
                <a:solidFill>
                  <a:srgbClr val="FFFF00"/>
                </a:solidFill>
                <a:latin typeface="Franklin Gothic Heavy"/>
                <a:cs typeface="Franklin Gothic Heavy"/>
              </a:rPr>
              <a:t>D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v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erti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10" dirty="0">
                <a:solidFill>
                  <a:srgbClr val="FFFF00"/>
                </a:solidFill>
                <a:latin typeface="Franklin Gothic Heavy"/>
                <a:cs typeface="Franklin Gothic Heavy"/>
              </a:rPr>
              <a:t>u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my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:  </a:t>
            </a:r>
            <a:r>
              <a:rPr sz="2800" b="1" spc="190" dirty="0">
                <a:solidFill>
                  <a:srgbClr val="FF0066"/>
                </a:solidFill>
                <a:latin typeface="Franklin Gothic Heavy"/>
                <a:cs typeface="Franklin Gothic Heavy"/>
              </a:rPr>
              <a:t>Wheeler</a:t>
            </a:r>
            <a:endParaRPr sz="2800">
              <a:latin typeface="Franklin Gothic Heavy"/>
              <a:cs typeface="Franklin Gothic Heavy"/>
            </a:endParaRPr>
          </a:p>
          <a:p>
            <a:pPr marL="368300" marR="17780" indent="-342900">
              <a:lnSpc>
                <a:spcPct val="150000"/>
              </a:lnSpc>
              <a:spcBef>
                <a:spcPts val="700"/>
              </a:spcBef>
              <a:buFont typeface="Franklin Gothic Book"/>
              <a:buChar char="•"/>
              <a:tabLst>
                <a:tab pos="368300" algn="l"/>
                <a:tab pos="1494790" algn="l"/>
                <a:tab pos="1981835" algn="l"/>
                <a:tab pos="3816985" algn="l"/>
                <a:tab pos="4177029" algn="l"/>
                <a:tab pos="5368925" algn="l"/>
                <a:tab pos="5612130" algn="l"/>
                <a:tab pos="7017384" algn="l"/>
              </a:tabLst>
            </a:pP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R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g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d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ndo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co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pi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c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0" dirty="0">
                <a:solidFill>
                  <a:srgbClr val="FFFFFF"/>
                </a:solidFill>
                <a:latin typeface="Franklin Gothic Heavy"/>
                <a:cs typeface="Franklin Gothic Heavy"/>
              </a:rPr>
              <a:t>D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ive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r</a:t>
            </a:r>
            <a:r>
              <a:rPr sz="2800" b="1" spc="229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10" dirty="0">
                <a:solidFill>
                  <a:srgbClr val="FFFFFF"/>
                </a:solidFill>
                <a:latin typeface="Franklin Gothic Heavy"/>
                <a:cs typeface="Franklin Gothic Heavy"/>
              </a:rPr>
              <a:t>u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9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y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:  </a:t>
            </a:r>
            <a:r>
              <a:rPr sz="2800" b="1" spc="185" dirty="0">
                <a:solidFill>
                  <a:srgbClr val="DDF5F0"/>
                </a:solidFill>
                <a:latin typeface="Franklin Gothic Heavy"/>
                <a:cs typeface="Franklin Gothic Heavy"/>
              </a:rPr>
              <a:t>Cautery	</a:t>
            </a:r>
            <a:r>
              <a:rPr sz="2800" b="1" spc="195" dirty="0">
                <a:solidFill>
                  <a:srgbClr val="DDF5F0"/>
                </a:solidFill>
                <a:latin typeface="Franklin Gothic Heavy"/>
                <a:cs typeface="Franklin Gothic Heavy"/>
              </a:rPr>
              <a:t>(Dohlman),	</a:t>
            </a:r>
            <a:r>
              <a:rPr sz="2800" b="1" spc="175" dirty="0">
                <a:solidFill>
                  <a:srgbClr val="DDF5F0"/>
                </a:solidFill>
                <a:latin typeface="Franklin Gothic Heavy"/>
                <a:cs typeface="Franklin Gothic Heavy"/>
              </a:rPr>
              <a:t>Laser	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,	</a:t>
            </a:r>
            <a:r>
              <a:rPr sz="2800" b="1" spc="190" dirty="0">
                <a:solidFill>
                  <a:srgbClr val="DDF5F0"/>
                </a:solidFill>
                <a:latin typeface="Franklin Gothic Heavy"/>
                <a:cs typeface="Franklin Gothic Heavy"/>
              </a:rPr>
              <a:t>Stapler</a:t>
            </a:r>
            <a:endParaRPr sz="2800">
              <a:latin typeface="Franklin Gothic Heavy"/>
              <a:cs typeface="Franklin Gothic Heav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6050" y="246379"/>
            <a:ext cx="58756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00729" algn="l"/>
              </a:tabLst>
            </a:pPr>
            <a:r>
              <a:rPr sz="4400" spc="320" dirty="0"/>
              <a:t>Treatment	</a:t>
            </a:r>
            <a:r>
              <a:rPr sz="4400" spc="315" dirty="0"/>
              <a:t>Protocol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69240" y="1267459"/>
            <a:ext cx="7781290" cy="5449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0" indent="-342900">
              <a:lnSpc>
                <a:spcPct val="100000"/>
              </a:lnSpc>
              <a:spcBef>
                <a:spcPts val="100"/>
              </a:spcBef>
              <a:buFont typeface="Franklin Gothic Book"/>
              <a:buChar char="•"/>
              <a:tabLst>
                <a:tab pos="393700" algn="l"/>
                <a:tab pos="1769110" algn="l"/>
                <a:tab pos="2670175" algn="l"/>
                <a:tab pos="3230245" algn="l"/>
              </a:tabLst>
            </a:pPr>
            <a:r>
              <a:rPr sz="3200" b="1" spc="204" dirty="0">
                <a:solidFill>
                  <a:srgbClr val="FF3300"/>
                </a:solidFill>
                <a:latin typeface="Franklin Gothic Heavy"/>
                <a:cs typeface="Franklin Gothic Heavy"/>
              </a:rPr>
              <a:t>Small	</a:t>
            </a:r>
            <a:r>
              <a:rPr sz="3200" b="1" spc="170" dirty="0">
                <a:solidFill>
                  <a:srgbClr val="FF3300"/>
                </a:solidFill>
                <a:latin typeface="Franklin Gothic Heavy"/>
                <a:cs typeface="Franklin Gothic Heavy"/>
              </a:rPr>
              <a:t>sac	</a:t>
            </a:r>
            <a:r>
              <a:rPr sz="3200" b="1" spc="125" dirty="0">
                <a:solidFill>
                  <a:srgbClr val="FF3300"/>
                </a:solidFill>
                <a:latin typeface="Franklin Gothic Heavy"/>
                <a:cs typeface="Franklin Gothic Heavy"/>
              </a:rPr>
              <a:t>(&lt;	</a:t>
            </a:r>
            <a:r>
              <a:rPr sz="3200" b="1" spc="195" dirty="0">
                <a:solidFill>
                  <a:srgbClr val="FF3300"/>
                </a:solidFill>
                <a:latin typeface="Franklin Gothic Heavy"/>
                <a:cs typeface="Franklin Gothic Heavy"/>
              </a:rPr>
              <a:t>2cm)</a:t>
            </a:r>
            <a:endParaRPr sz="3200">
              <a:latin typeface="Franklin Gothic Heavy"/>
              <a:cs typeface="Franklin Gothic Heavy"/>
            </a:endParaRPr>
          </a:p>
          <a:p>
            <a:pPr marL="793750" marR="747395" lvl="1" indent="-285750">
              <a:lnSpc>
                <a:spcPct val="150000"/>
              </a:lnSpc>
              <a:spcBef>
                <a:spcPts val="690"/>
              </a:spcBef>
              <a:buFont typeface="Franklin Gothic Book"/>
              <a:buChar char="–"/>
              <a:tabLst>
                <a:tab pos="793750" algn="l"/>
                <a:tab pos="4078604" algn="l"/>
                <a:tab pos="4967605" algn="l"/>
                <a:tab pos="6816725" algn="l"/>
              </a:tabLst>
            </a:pPr>
            <a:r>
              <a:rPr sz="2800" b="1" spc="210" dirty="0">
                <a:solidFill>
                  <a:srgbClr val="FFFFFF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r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co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p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h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ar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yng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l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(</a:t>
            </a:r>
            <a:r>
              <a:rPr sz="2800" b="1" spc="210" dirty="0">
                <a:solidFill>
                  <a:srgbClr val="FFFFFF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P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)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y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y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Heavy"/>
                <a:cs typeface="Franklin Gothic Heavy"/>
              </a:rPr>
              <a:t>+ 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 </a:t>
            </a:r>
            <a:r>
              <a:rPr sz="2800" b="1" spc="200" dirty="0">
                <a:solidFill>
                  <a:srgbClr val="FFFFFF"/>
                </a:solidFill>
                <a:latin typeface="Franklin Gothic Heavy"/>
                <a:cs typeface="Franklin Gothic Heavy"/>
              </a:rPr>
              <a:t>invagination</a:t>
            </a:r>
            <a:endParaRPr sz="2800">
              <a:latin typeface="Franklin Gothic Heavy"/>
              <a:cs typeface="Franklin Gothic Heavy"/>
            </a:endParaRPr>
          </a:p>
          <a:p>
            <a:pPr marL="393700" indent="-342900">
              <a:lnSpc>
                <a:spcPct val="100000"/>
              </a:lnSpc>
              <a:spcBef>
                <a:spcPts val="2720"/>
              </a:spcBef>
              <a:buFont typeface="Franklin Gothic Book"/>
              <a:buChar char="•"/>
              <a:tabLst>
                <a:tab pos="393700" algn="l"/>
                <a:tab pos="1779270" algn="l"/>
                <a:tab pos="2681605" algn="l"/>
                <a:tab pos="3657600" algn="l"/>
              </a:tabLst>
            </a:pPr>
            <a:r>
              <a:rPr sz="3200" b="1" spc="204" dirty="0">
                <a:solidFill>
                  <a:srgbClr val="FF3300"/>
                </a:solidFill>
                <a:latin typeface="Franklin Gothic Heavy"/>
                <a:cs typeface="Franklin Gothic Heavy"/>
              </a:rPr>
              <a:t>Large	</a:t>
            </a:r>
            <a:r>
              <a:rPr sz="3200" b="1" spc="170" dirty="0">
                <a:solidFill>
                  <a:srgbClr val="FF3300"/>
                </a:solidFill>
                <a:latin typeface="Franklin Gothic Heavy"/>
                <a:cs typeface="Franklin Gothic Heavy"/>
              </a:rPr>
              <a:t>sac	</a:t>
            </a:r>
            <a:r>
              <a:rPr sz="3200" b="1" spc="190" dirty="0">
                <a:solidFill>
                  <a:srgbClr val="FF3300"/>
                </a:solidFill>
                <a:latin typeface="Franklin Gothic Heavy"/>
                <a:cs typeface="Franklin Gothic Heavy"/>
              </a:rPr>
              <a:t>(2-6	</a:t>
            </a:r>
            <a:r>
              <a:rPr sz="3200" b="1" spc="170" dirty="0">
                <a:solidFill>
                  <a:srgbClr val="FF3300"/>
                </a:solidFill>
                <a:latin typeface="Franklin Gothic Heavy"/>
                <a:cs typeface="Franklin Gothic Heavy"/>
              </a:rPr>
              <a:t>cm)</a:t>
            </a:r>
            <a:endParaRPr sz="3200">
              <a:latin typeface="Franklin Gothic Heavy"/>
              <a:cs typeface="Franklin Gothic Heavy"/>
            </a:endParaRPr>
          </a:p>
          <a:p>
            <a:pPr marL="793750" marR="1049655" lvl="1" indent="-285750">
              <a:lnSpc>
                <a:spcPct val="150000"/>
              </a:lnSpc>
              <a:spcBef>
                <a:spcPts val="690"/>
              </a:spcBef>
              <a:buFont typeface="Franklin Gothic Book"/>
              <a:buChar char="–"/>
              <a:tabLst>
                <a:tab pos="793750" algn="l"/>
                <a:tab pos="1896745" algn="l"/>
                <a:tab pos="5299710" algn="l"/>
                <a:tab pos="6243320" algn="l"/>
              </a:tabLst>
            </a:pP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pe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n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0" dirty="0">
                <a:solidFill>
                  <a:srgbClr val="FFFF00"/>
                </a:solidFill>
                <a:latin typeface="Franklin Gothic Heavy"/>
                <a:cs typeface="Franklin Gothic Heavy"/>
              </a:rPr>
              <a:t>D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v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erti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10" dirty="0">
                <a:solidFill>
                  <a:srgbClr val="FFFF00"/>
                </a:solidFill>
                <a:latin typeface="Franklin Gothic Heavy"/>
                <a:cs typeface="Franklin Gothic Heavy"/>
              </a:rPr>
              <a:t>u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y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w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h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0" dirty="0">
                <a:solidFill>
                  <a:srgbClr val="FFFF00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P  </a:t>
            </a:r>
            <a:r>
              <a:rPr sz="2800" b="1" spc="185" dirty="0">
                <a:solidFill>
                  <a:srgbClr val="FFFF00"/>
                </a:solidFill>
                <a:latin typeface="Franklin Gothic Heavy"/>
                <a:cs typeface="Franklin Gothic Heavy"/>
              </a:rPr>
              <a:t>myotomy</a:t>
            </a:r>
            <a:endParaRPr sz="2800">
              <a:latin typeface="Franklin Gothic Heavy"/>
              <a:cs typeface="Franklin Gothic Heavy"/>
            </a:endParaRPr>
          </a:p>
          <a:p>
            <a:pPr marL="793750" marR="43180" lvl="1" indent="-285750">
              <a:lnSpc>
                <a:spcPct val="150000"/>
              </a:lnSpc>
              <a:spcBef>
                <a:spcPts val="690"/>
              </a:spcBef>
              <a:buFont typeface="Franklin Gothic Book"/>
              <a:buChar char="–"/>
              <a:tabLst>
                <a:tab pos="793750" algn="l"/>
                <a:tab pos="3115310" algn="l"/>
                <a:tab pos="6305550" algn="l"/>
                <a:tab pos="7249159" algn="l"/>
              </a:tabLst>
            </a:pP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ndo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co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p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c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0" dirty="0">
                <a:solidFill>
                  <a:srgbClr val="FFFF00"/>
                </a:solidFill>
                <a:latin typeface="Franklin Gothic Heavy"/>
                <a:cs typeface="Franklin Gothic Heavy"/>
              </a:rPr>
              <a:t>D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v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r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ti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10" dirty="0">
                <a:solidFill>
                  <a:srgbClr val="FFFF00"/>
                </a:solidFill>
                <a:latin typeface="Franklin Gothic Heavy"/>
                <a:cs typeface="Franklin Gothic Heavy"/>
              </a:rPr>
              <a:t>u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y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w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h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P  </a:t>
            </a:r>
            <a:r>
              <a:rPr sz="2800" b="1" spc="185" dirty="0">
                <a:solidFill>
                  <a:srgbClr val="FFFF00"/>
                </a:solidFill>
                <a:latin typeface="Franklin Gothic Heavy"/>
                <a:cs typeface="Franklin Gothic Heavy"/>
              </a:rPr>
              <a:t>myotomy</a:t>
            </a:r>
            <a:endParaRPr sz="2800">
              <a:latin typeface="Franklin Gothic Heavy"/>
              <a:cs typeface="Franklin Gothic Heav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8850" y="406400"/>
            <a:ext cx="71742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26305" algn="l"/>
              </a:tabLst>
            </a:pPr>
            <a:r>
              <a:rPr spc="315" dirty="0"/>
              <a:t>C</a:t>
            </a:r>
            <a:r>
              <a:rPr spc="325" dirty="0"/>
              <a:t>r</a:t>
            </a:r>
            <a:r>
              <a:rPr spc="330" dirty="0"/>
              <a:t>i</a:t>
            </a:r>
            <a:r>
              <a:rPr spc="315" dirty="0"/>
              <a:t>c</a:t>
            </a:r>
            <a:r>
              <a:rPr spc="325" dirty="0"/>
              <a:t>ophar</a:t>
            </a:r>
            <a:r>
              <a:rPr spc="320" dirty="0"/>
              <a:t>y</a:t>
            </a:r>
            <a:r>
              <a:rPr spc="330" dirty="0"/>
              <a:t>ng</a:t>
            </a:r>
            <a:r>
              <a:rPr spc="315" dirty="0"/>
              <a:t>e</a:t>
            </a:r>
            <a:r>
              <a:rPr spc="325" dirty="0"/>
              <a:t>a</a:t>
            </a:r>
            <a:r>
              <a:rPr spc="-5" dirty="0"/>
              <a:t>l</a:t>
            </a:r>
            <a:r>
              <a:rPr dirty="0"/>
              <a:t>	</a:t>
            </a:r>
            <a:r>
              <a:rPr spc="320" dirty="0"/>
              <a:t>m</a:t>
            </a:r>
            <a:r>
              <a:rPr spc="330" dirty="0"/>
              <a:t>y</a:t>
            </a:r>
            <a:r>
              <a:rPr spc="325" dirty="0"/>
              <a:t>o</a:t>
            </a:r>
            <a:r>
              <a:rPr spc="320" dirty="0"/>
              <a:t>t</a:t>
            </a:r>
            <a:r>
              <a:rPr spc="330" dirty="0"/>
              <a:t>o</a:t>
            </a:r>
            <a:r>
              <a:rPr spc="320" dirty="0"/>
              <a:t>m</a:t>
            </a:r>
            <a:r>
              <a:rPr spc="-5" dirty="0"/>
              <a:t>y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1371600"/>
            <a:ext cx="44958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61229" y="1371600"/>
            <a:ext cx="4154170" cy="5257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2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6389" y="63500"/>
            <a:ext cx="35179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marR="5080" indent="-22860">
              <a:lnSpc>
                <a:spcPct val="100000"/>
              </a:lnSpc>
              <a:spcBef>
                <a:spcPts val="100"/>
              </a:spcBef>
            </a:pPr>
            <a:r>
              <a:rPr spc="325" dirty="0"/>
              <a:t>D</a:t>
            </a:r>
            <a:r>
              <a:rPr spc="320" dirty="0"/>
              <a:t>i</a:t>
            </a:r>
            <a:r>
              <a:rPr spc="335" dirty="0"/>
              <a:t>v</a:t>
            </a:r>
            <a:r>
              <a:rPr spc="315" dirty="0"/>
              <a:t>e</a:t>
            </a:r>
            <a:r>
              <a:rPr spc="325" dirty="0"/>
              <a:t>r</a:t>
            </a:r>
            <a:r>
              <a:rPr spc="335" dirty="0"/>
              <a:t>t</a:t>
            </a:r>
            <a:r>
              <a:rPr spc="320" dirty="0"/>
              <a:t>i</a:t>
            </a:r>
            <a:r>
              <a:rPr spc="315" dirty="0"/>
              <a:t>c</a:t>
            </a:r>
            <a:r>
              <a:rPr spc="325" dirty="0"/>
              <a:t>ulu</a:t>
            </a:r>
            <a:r>
              <a:rPr spc="-5" dirty="0"/>
              <a:t>m  </a:t>
            </a:r>
            <a:r>
              <a:rPr spc="300" dirty="0"/>
              <a:t>invagination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1140" y="1141729"/>
            <a:ext cx="59245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indent="-341630">
              <a:lnSpc>
                <a:spcPct val="100000"/>
              </a:lnSpc>
              <a:spcBef>
                <a:spcPts val="100"/>
              </a:spcBef>
              <a:buFont typeface="Franklin Gothic Book"/>
              <a:buChar char="•"/>
              <a:tabLst>
                <a:tab pos="354330" algn="l"/>
                <a:tab pos="4537075" algn="l"/>
              </a:tabLst>
            </a:pP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Di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v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erti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10" dirty="0">
                <a:solidFill>
                  <a:srgbClr val="DDF5F0"/>
                </a:solidFill>
                <a:latin typeface="Franklin Gothic Heavy"/>
                <a:cs typeface="Franklin Gothic Heavy"/>
              </a:rPr>
              <a:t>u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10" dirty="0">
                <a:solidFill>
                  <a:srgbClr val="DDF5F0"/>
                </a:solidFill>
                <a:latin typeface="Franklin Gothic Heavy"/>
                <a:cs typeface="Franklin Gothic Heavy"/>
              </a:rPr>
              <a:t>u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m</a:t>
            </a:r>
            <a:r>
              <a:rPr sz="2800" b="1" dirty="0">
                <a:solidFill>
                  <a:srgbClr val="DDF5F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p</a:t>
            </a:r>
            <a:r>
              <a:rPr sz="2800" b="1" spc="210" dirty="0">
                <a:solidFill>
                  <a:srgbClr val="DDF5F0"/>
                </a:solidFill>
                <a:latin typeface="Franklin Gothic Heavy"/>
                <a:cs typeface="Franklin Gothic Heavy"/>
              </a:rPr>
              <a:t>u</a:t>
            </a:r>
            <a:r>
              <a:rPr sz="2800" b="1" spc="204" dirty="0">
                <a:solidFill>
                  <a:srgbClr val="DDF5F0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5" dirty="0">
                <a:solidFill>
                  <a:srgbClr val="DDF5F0"/>
                </a:solidFill>
                <a:latin typeface="Franklin Gothic Heavy"/>
                <a:cs typeface="Franklin Gothic Heavy"/>
              </a:rPr>
              <a:t>h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d</a:t>
            </a:r>
            <a:endParaRPr sz="2800">
              <a:latin typeface="Franklin Gothic Heavy"/>
              <a:cs typeface="Franklin Gothic Heav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8927" y="1141729"/>
            <a:ext cx="77089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9" dirty="0">
                <a:solidFill>
                  <a:srgbClr val="DDF5F0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o</a:t>
            </a:r>
            <a:endParaRPr sz="2800">
              <a:latin typeface="Franklin Gothic Heavy"/>
              <a:cs typeface="Franklin Gothic Heav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3039" y="1569719"/>
            <a:ext cx="8475980" cy="152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2430" marR="30480">
              <a:lnSpc>
                <a:spcPct val="109800"/>
              </a:lnSpc>
              <a:spcBef>
                <a:spcPts val="100"/>
              </a:spcBef>
              <a:tabLst>
                <a:tab pos="2206625" algn="l"/>
                <a:tab pos="3686175" algn="l"/>
                <a:tab pos="3739515" algn="l"/>
                <a:tab pos="4495800" algn="l"/>
                <a:tab pos="5064760" algn="l"/>
                <a:tab pos="6181725" algn="l"/>
                <a:tab pos="7752715" algn="l"/>
              </a:tabLst>
            </a:pPr>
            <a:r>
              <a:rPr sz="2800" b="1" spc="225" dirty="0">
                <a:solidFill>
                  <a:srgbClr val="DDF5F0"/>
                </a:solidFill>
                <a:latin typeface="Franklin Gothic Heavy"/>
                <a:cs typeface="Franklin Gothic Heavy"/>
              </a:rPr>
              <a:t>h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y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p</a:t>
            </a:r>
            <a:r>
              <a:rPr sz="2800" b="1" spc="204" dirty="0">
                <a:solidFill>
                  <a:srgbClr val="DDF5F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p</a:t>
            </a:r>
            <a:r>
              <a:rPr sz="2800" b="1" spc="225" dirty="0">
                <a:solidFill>
                  <a:srgbClr val="DDF5F0"/>
                </a:solidFill>
                <a:latin typeface="Franklin Gothic Heavy"/>
                <a:cs typeface="Franklin Gothic Heavy"/>
              </a:rPr>
              <a:t>h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ar</a:t>
            </a:r>
            <a:r>
              <a:rPr sz="2800" b="1" spc="204" dirty="0">
                <a:solidFill>
                  <a:srgbClr val="DDF5F0"/>
                </a:solidFill>
                <a:latin typeface="Franklin Gothic Heavy"/>
                <a:cs typeface="Franklin Gothic Heavy"/>
              </a:rPr>
              <a:t>y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5" dirty="0">
                <a:solidFill>
                  <a:srgbClr val="DDF5F0"/>
                </a:solidFill>
                <a:latin typeface="Franklin Gothic Heavy"/>
                <a:cs typeface="Franklin Gothic Heavy"/>
              </a:rPr>
              <a:t>g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ea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l</a:t>
            </a:r>
            <a:r>
              <a:rPr sz="2800" b="1" dirty="0">
                <a:solidFill>
                  <a:srgbClr val="DDF5F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10" dirty="0">
                <a:solidFill>
                  <a:srgbClr val="DDF5F0"/>
                </a:solidFill>
                <a:latin typeface="Franklin Gothic Heavy"/>
                <a:cs typeface="Franklin Gothic Heavy"/>
              </a:rPr>
              <a:t>u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n</a:t>
            </a:r>
            <a:r>
              <a:rPr sz="2800" b="1" dirty="0">
                <a:solidFill>
                  <a:srgbClr val="DDF5F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d</a:t>
            </a:r>
            <a:r>
              <a:rPr sz="2800" b="1" dirty="0">
                <a:solidFill>
                  <a:srgbClr val="DDF5F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DDF5F0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210" dirty="0">
                <a:solidFill>
                  <a:srgbClr val="DDF5F0"/>
                </a:solidFill>
                <a:latin typeface="Franklin Gothic Heavy"/>
                <a:cs typeface="Franklin Gothic Heavy"/>
              </a:rPr>
              <a:t>u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sc</a:t>
            </a:r>
            <a:r>
              <a:rPr sz="2800" b="1" spc="225" dirty="0">
                <a:solidFill>
                  <a:srgbClr val="DDF5F0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e</a:t>
            </a:r>
            <a:r>
              <a:rPr sz="2800" b="1" dirty="0">
                <a:solidFill>
                  <a:srgbClr val="DDF5F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5" dirty="0">
                <a:solidFill>
                  <a:srgbClr val="DDF5F0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d  </a:t>
            </a:r>
            <a:r>
              <a:rPr sz="2800" b="1" spc="190" dirty="0">
                <a:solidFill>
                  <a:srgbClr val="DDF5F0"/>
                </a:solidFill>
                <a:latin typeface="Franklin Gothic Heavy"/>
                <a:cs typeface="Franklin Gothic Heavy"/>
              </a:rPr>
              <a:t>adjacent	</a:t>
            </a:r>
            <a:r>
              <a:rPr sz="2800" b="1" spc="185" dirty="0">
                <a:solidFill>
                  <a:srgbClr val="DDF5F0"/>
                </a:solidFill>
                <a:latin typeface="Franklin Gothic Heavy"/>
                <a:cs typeface="Franklin Gothic Heavy"/>
              </a:rPr>
              <a:t>tissues		</a:t>
            </a:r>
            <a:r>
              <a:rPr sz="2800" b="1" spc="145" dirty="0">
                <a:solidFill>
                  <a:srgbClr val="DDF5F0"/>
                </a:solidFill>
                <a:latin typeface="Franklin Gothic Heavy"/>
                <a:cs typeface="Franklin Gothic Heavy"/>
              </a:rPr>
              <a:t>are	</a:t>
            </a:r>
            <a:r>
              <a:rPr sz="2800" b="1" spc="190" dirty="0">
                <a:solidFill>
                  <a:srgbClr val="DDF5F0"/>
                </a:solidFill>
                <a:latin typeface="Franklin Gothic Heavy"/>
                <a:cs typeface="Franklin Gothic Heavy"/>
              </a:rPr>
              <a:t>oversewn</a:t>
            </a:r>
            <a:endParaRPr sz="2800">
              <a:latin typeface="Franklin Gothic Heavy"/>
              <a:cs typeface="Franklin Gothic Heavy"/>
            </a:endParaRPr>
          </a:p>
          <a:p>
            <a:pPr marL="392430" indent="-341630">
              <a:lnSpc>
                <a:spcPct val="100000"/>
              </a:lnSpc>
              <a:spcBef>
                <a:spcPts val="1030"/>
              </a:spcBef>
              <a:buFont typeface="Franklin Gothic Book"/>
              <a:buChar char="•"/>
              <a:tabLst>
                <a:tab pos="392430" algn="l"/>
                <a:tab pos="1018540" algn="l"/>
                <a:tab pos="2856865" algn="l"/>
                <a:tab pos="3324860" algn="l"/>
                <a:tab pos="4844415" algn="l"/>
              </a:tabLst>
            </a:pPr>
            <a:r>
              <a:rPr sz="2800" b="1" spc="110" dirty="0">
                <a:solidFill>
                  <a:srgbClr val="DDF5F0"/>
                </a:solidFill>
                <a:latin typeface="Franklin Gothic Heavy"/>
                <a:cs typeface="Franklin Gothic Heavy"/>
              </a:rPr>
              <a:t>CP	</a:t>
            </a:r>
            <a:r>
              <a:rPr sz="2800" b="1" spc="185" dirty="0">
                <a:solidFill>
                  <a:srgbClr val="DDF5F0"/>
                </a:solidFill>
                <a:latin typeface="Franklin Gothic Heavy"/>
                <a:cs typeface="Franklin Gothic Heavy"/>
              </a:rPr>
              <a:t>myotomy	</a:t>
            </a:r>
            <a:r>
              <a:rPr sz="2800" b="1" spc="110" dirty="0">
                <a:solidFill>
                  <a:srgbClr val="DDF5F0"/>
                </a:solidFill>
                <a:latin typeface="Franklin Gothic Heavy"/>
                <a:cs typeface="Franklin Gothic Heavy"/>
              </a:rPr>
              <a:t>is	</a:t>
            </a:r>
            <a:r>
              <a:rPr sz="2800" b="1" spc="185" dirty="0">
                <a:solidFill>
                  <a:srgbClr val="DDF5F0"/>
                </a:solidFill>
                <a:latin typeface="Franklin Gothic Heavy"/>
                <a:cs typeface="Franklin Gothic Heavy"/>
              </a:rPr>
              <a:t>usually	</a:t>
            </a:r>
            <a:r>
              <a:rPr sz="2800" b="1" spc="190" dirty="0">
                <a:solidFill>
                  <a:srgbClr val="DDF5F0"/>
                </a:solidFill>
                <a:latin typeface="Franklin Gothic Heavy"/>
                <a:cs typeface="Franklin Gothic Heavy"/>
              </a:rPr>
              <a:t>performed</a:t>
            </a:r>
            <a:endParaRPr sz="2800">
              <a:latin typeface="Franklin Gothic Heavy"/>
              <a:cs typeface="Franklin Gothic Heav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4800" y="3048000"/>
            <a:ext cx="84582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0280" y="276859"/>
            <a:ext cx="23221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320" dirty="0">
                <a:solidFill>
                  <a:srgbClr val="FF0000"/>
                </a:solidFill>
                <a:latin typeface="Franklin Gothic Heavy"/>
                <a:cs typeface="Franklin Gothic Heavy"/>
              </a:rPr>
              <a:t>E</a:t>
            </a:r>
            <a:r>
              <a:rPr sz="4000" b="1" spc="330" dirty="0">
                <a:solidFill>
                  <a:srgbClr val="FF0000"/>
                </a:solidFill>
                <a:latin typeface="Franklin Gothic Heavy"/>
                <a:cs typeface="Franklin Gothic Heavy"/>
              </a:rPr>
              <a:t>x</a:t>
            </a:r>
            <a:r>
              <a:rPr sz="4000" b="1" spc="320" dirty="0">
                <a:solidFill>
                  <a:srgbClr val="FF0000"/>
                </a:solidFill>
                <a:latin typeface="Franklin Gothic Heavy"/>
                <a:cs typeface="Franklin Gothic Heavy"/>
              </a:rPr>
              <a:t>t</a:t>
            </a:r>
            <a:r>
              <a:rPr sz="4000" b="1" spc="325" dirty="0">
                <a:solidFill>
                  <a:srgbClr val="FF0000"/>
                </a:solidFill>
                <a:latin typeface="Franklin Gothic Heavy"/>
                <a:cs typeface="Franklin Gothic Heavy"/>
              </a:rPr>
              <a:t>er</a:t>
            </a:r>
            <a:r>
              <a:rPr sz="4000" b="1" spc="320" dirty="0">
                <a:solidFill>
                  <a:srgbClr val="FF0000"/>
                </a:solidFill>
                <a:latin typeface="Franklin Gothic Heavy"/>
                <a:cs typeface="Franklin Gothic Heavy"/>
              </a:rPr>
              <a:t>n</a:t>
            </a:r>
            <a:r>
              <a:rPr sz="4000" b="1" spc="325" dirty="0">
                <a:solidFill>
                  <a:srgbClr val="FF0000"/>
                </a:solidFill>
                <a:latin typeface="Franklin Gothic Heavy"/>
                <a:cs typeface="Franklin Gothic Heavy"/>
              </a:rPr>
              <a:t>a</a:t>
            </a:r>
            <a:r>
              <a:rPr sz="4000" b="1" spc="-5" dirty="0">
                <a:solidFill>
                  <a:srgbClr val="FF0000"/>
                </a:solidFill>
                <a:latin typeface="Franklin Gothic Heavy"/>
                <a:cs typeface="Franklin Gothic Heavy"/>
              </a:rPr>
              <a:t>l</a:t>
            </a:r>
            <a:endParaRPr sz="4000">
              <a:latin typeface="Franklin Gothic Heavy"/>
              <a:cs typeface="Franklin Gothic Heavy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6932" y="276859"/>
            <a:ext cx="47021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05" dirty="0"/>
              <a:t>Diverticulectomy</a:t>
            </a:r>
          </a:p>
        </p:txBody>
      </p:sp>
      <p:sp>
        <p:nvSpPr>
          <p:cNvPr id="4" name="object 4"/>
          <p:cNvSpPr/>
          <p:nvPr/>
        </p:nvSpPr>
        <p:spPr>
          <a:xfrm>
            <a:off x="152400" y="1143000"/>
            <a:ext cx="44196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8200" y="1141730"/>
            <a:ext cx="4358640" cy="55994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14959"/>
            <a:ext cx="77343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47720" algn="l"/>
              </a:tabLst>
            </a:pPr>
            <a:r>
              <a:rPr spc="290" dirty="0"/>
              <a:t>Endoscopic	</a:t>
            </a:r>
            <a:r>
              <a:rPr spc="300" dirty="0"/>
              <a:t>Diverticulotomy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1066800"/>
            <a:ext cx="87630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7340" y="5718809"/>
            <a:ext cx="8288020" cy="125984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3180"/>
              </a:lnSpc>
              <a:spcBef>
                <a:spcPts val="355"/>
              </a:spcBef>
              <a:tabLst>
                <a:tab pos="478790" algn="l"/>
                <a:tab pos="1793239" algn="l"/>
                <a:tab pos="3404870" algn="l"/>
                <a:tab pos="3999865" algn="l"/>
                <a:tab pos="4406900" algn="l"/>
                <a:tab pos="5369560" algn="l"/>
                <a:tab pos="5591175" algn="l"/>
                <a:tab pos="5941060" algn="l"/>
                <a:tab pos="6213475" algn="l"/>
                <a:tab pos="6569709" algn="l"/>
                <a:tab pos="6679565" algn="l"/>
                <a:tab pos="7798434" algn="l"/>
              </a:tabLst>
            </a:pPr>
            <a:r>
              <a:rPr sz="2800" b="1" spc="210" dirty="0">
                <a:solidFill>
                  <a:srgbClr val="DDF5F0"/>
                </a:solidFill>
                <a:latin typeface="Franklin Gothic Heavy"/>
                <a:cs typeface="Franklin Gothic Heavy"/>
              </a:rPr>
              <a:t>D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v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erti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10" dirty="0">
                <a:solidFill>
                  <a:srgbClr val="DDF5F0"/>
                </a:solidFill>
                <a:latin typeface="Franklin Gothic Heavy"/>
                <a:cs typeface="Franklin Gothic Heavy"/>
              </a:rPr>
              <a:t>u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lo</a:t>
            </a:r>
            <a:r>
              <a:rPr sz="2800" b="1" spc="204" dirty="0">
                <a:solidFill>
                  <a:srgbClr val="DDF5F0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5" dirty="0">
                <a:solidFill>
                  <a:srgbClr val="DDF5F0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04" dirty="0">
                <a:solidFill>
                  <a:srgbClr val="DDF5F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p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e</a:t>
            </a:r>
            <a:r>
              <a:rPr sz="2800" b="1" dirty="0">
                <a:solidFill>
                  <a:srgbClr val="DDF5F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dv</a:t>
            </a:r>
            <a:r>
              <a:rPr sz="2800" b="1" spc="225" dirty="0">
                <a:solidFill>
                  <a:srgbClr val="DDF5F0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nc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d</a:t>
            </a:r>
            <a:r>
              <a:rPr sz="2800" b="1" dirty="0">
                <a:solidFill>
                  <a:srgbClr val="DDF5F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DDF5F0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o</a:t>
            </a:r>
            <a:r>
              <a:rPr sz="2800" b="1" dirty="0">
                <a:solidFill>
                  <a:srgbClr val="DDF5F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it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s</a:t>
            </a:r>
            <a:r>
              <a:rPr sz="2800" b="1" dirty="0">
                <a:solidFill>
                  <a:srgbClr val="DDF5F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0" dirty="0">
                <a:solidFill>
                  <a:srgbClr val="DDF5F0"/>
                </a:solidFill>
                <a:latin typeface="Franklin Gothic Heavy"/>
                <a:cs typeface="Franklin Gothic Heavy"/>
              </a:rPr>
              <a:t>u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ppe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r</a:t>
            </a:r>
            <a:r>
              <a:rPr sz="2800" b="1" dirty="0">
                <a:solidFill>
                  <a:srgbClr val="DDF5F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5" dirty="0">
                <a:solidFill>
                  <a:srgbClr val="DDF5F0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04" dirty="0">
                <a:solidFill>
                  <a:srgbClr val="DDF5F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p  </a:t>
            </a:r>
            <a:r>
              <a:rPr sz="2800" b="1" spc="100" dirty="0">
                <a:solidFill>
                  <a:srgbClr val="DDF5F0"/>
                </a:solidFill>
                <a:latin typeface="Franklin Gothic Heavy"/>
                <a:cs typeface="Franklin Gothic Heavy"/>
              </a:rPr>
              <a:t>is	</a:t>
            </a:r>
            <a:r>
              <a:rPr sz="2800" b="1" spc="180" dirty="0">
                <a:solidFill>
                  <a:srgbClr val="DDF5F0"/>
                </a:solidFill>
                <a:latin typeface="Franklin Gothic Heavy"/>
                <a:cs typeface="Franklin Gothic Heavy"/>
              </a:rPr>
              <a:t>within	</a:t>
            </a:r>
            <a:r>
              <a:rPr sz="2800" b="1" spc="190" dirty="0">
                <a:solidFill>
                  <a:srgbClr val="DDF5F0"/>
                </a:solidFill>
                <a:latin typeface="Franklin Gothic Heavy"/>
                <a:cs typeface="Franklin Gothic Heavy"/>
              </a:rPr>
              <a:t>esophagus	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&amp;	</a:t>
            </a:r>
            <a:r>
              <a:rPr sz="2800" b="1" spc="175" dirty="0">
                <a:solidFill>
                  <a:srgbClr val="DDF5F0"/>
                </a:solidFill>
                <a:latin typeface="Franklin Gothic Heavy"/>
                <a:cs typeface="Franklin Gothic Heavy"/>
              </a:rPr>
              <a:t>lower	</a:t>
            </a:r>
            <a:r>
              <a:rPr sz="2800" b="1" spc="145" dirty="0">
                <a:solidFill>
                  <a:srgbClr val="DDF5F0"/>
                </a:solidFill>
                <a:latin typeface="Franklin Gothic Heavy"/>
                <a:cs typeface="Franklin Gothic Heavy"/>
              </a:rPr>
              <a:t>lip	</a:t>
            </a:r>
            <a:r>
              <a:rPr sz="2800" b="1" spc="110" dirty="0">
                <a:solidFill>
                  <a:srgbClr val="DDF5F0"/>
                </a:solidFill>
                <a:latin typeface="Franklin Gothic Heavy"/>
                <a:cs typeface="Franklin Gothic Heavy"/>
              </a:rPr>
              <a:t>is		</a:t>
            </a:r>
            <a:r>
              <a:rPr sz="2800" b="1" spc="180" dirty="0">
                <a:solidFill>
                  <a:srgbClr val="DDF5F0"/>
                </a:solidFill>
                <a:latin typeface="Franklin Gothic Heavy"/>
                <a:cs typeface="Franklin Gothic Heavy"/>
              </a:rPr>
              <a:t>within</a:t>
            </a:r>
            <a:endParaRPr sz="2800">
              <a:latin typeface="Franklin Gothic Heavy"/>
              <a:cs typeface="Franklin Gothic Heavy"/>
            </a:endParaRPr>
          </a:p>
          <a:p>
            <a:pPr marL="12700">
              <a:lnSpc>
                <a:spcPts val="3105"/>
              </a:lnSpc>
            </a:pPr>
            <a:r>
              <a:rPr sz="2800" b="1" spc="200" dirty="0">
                <a:solidFill>
                  <a:srgbClr val="DDF5F0"/>
                </a:solidFill>
                <a:latin typeface="Franklin Gothic Heavy"/>
                <a:cs typeface="Franklin Gothic Heavy"/>
              </a:rPr>
              <a:t>diverticulum</a:t>
            </a:r>
            <a:endParaRPr sz="2800">
              <a:latin typeface="Franklin Gothic Heavy"/>
              <a:cs typeface="Franklin Gothic Heavy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2209800"/>
            <a:ext cx="31242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140" y="203200"/>
            <a:ext cx="8502015" cy="1861820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  <a:tabLst>
                <a:tab pos="1751964" algn="l"/>
                <a:tab pos="2984500" algn="l"/>
                <a:tab pos="3505200" algn="l"/>
                <a:tab pos="5210810" algn="l"/>
                <a:tab pos="6597015" algn="l"/>
                <a:tab pos="7640955" algn="l"/>
              </a:tabLst>
            </a:pPr>
            <a:r>
              <a:rPr sz="2800" spc="190" dirty="0">
                <a:solidFill>
                  <a:srgbClr val="FF0066"/>
                </a:solidFill>
              </a:rPr>
              <a:t>Cautery,	</a:t>
            </a:r>
            <a:r>
              <a:rPr sz="2800" spc="185" dirty="0">
                <a:solidFill>
                  <a:srgbClr val="FF0066"/>
                </a:solidFill>
              </a:rPr>
              <a:t>laser,	</a:t>
            </a:r>
            <a:r>
              <a:rPr sz="2800" spc="105" dirty="0">
                <a:solidFill>
                  <a:srgbClr val="FF0066"/>
                </a:solidFill>
              </a:rPr>
              <a:t>or	</a:t>
            </a:r>
            <a:r>
              <a:rPr sz="2800" spc="190" dirty="0">
                <a:solidFill>
                  <a:srgbClr val="FF0066"/>
                </a:solidFill>
              </a:rPr>
              <a:t>stapling	</a:t>
            </a:r>
            <a:r>
              <a:rPr sz="2800" spc="180" dirty="0">
                <a:solidFill>
                  <a:srgbClr val="FF0066"/>
                </a:solidFill>
              </a:rPr>
              <a:t>device	</a:t>
            </a:r>
            <a:r>
              <a:rPr sz="2800" spc="160" dirty="0">
                <a:solidFill>
                  <a:srgbClr val="FF0066"/>
                </a:solidFill>
              </a:rPr>
              <a:t>used	</a:t>
            </a:r>
            <a:r>
              <a:rPr sz="2800" spc="114" dirty="0">
                <a:solidFill>
                  <a:srgbClr val="FF0066"/>
                </a:solidFill>
              </a:rPr>
              <a:t>to</a:t>
            </a:r>
            <a:endParaRPr sz="2800"/>
          </a:p>
          <a:p>
            <a:pPr marL="12700" marR="5080">
              <a:lnSpc>
                <a:spcPts val="4900"/>
              </a:lnSpc>
              <a:spcBef>
                <a:spcPts val="300"/>
              </a:spcBef>
              <a:tabLst>
                <a:tab pos="1434465" algn="l"/>
                <a:tab pos="3143885" algn="l"/>
                <a:tab pos="4272280" algn="l"/>
                <a:tab pos="5186045" algn="l"/>
                <a:tab pos="6943725" algn="l"/>
                <a:tab pos="8225790" algn="l"/>
              </a:tabLst>
            </a:pPr>
            <a:r>
              <a:rPr sz="2800" spc="215" dirty="0">
                <a:solidFill>
                  <a:srgbClr val="FF0066"/>
                </a:solidFill>
              </a:rPr>
              <a:t>d</a:t>
            </a:r>
            <a:r>
              <a:rPr sz="2800" spc="204" dirty="0">
                <a:solidFill>
                  <a:srgbClr val="FF0066"/>
                </a:solidFill>
              </a:rPr>
              <a:t>i</a:t>
            </a:r>
            <a:r>
              <a:rPr sz="2800" spc="220" dirty="0">
                <a:solidFill>
                  <a:srgbClr val="FF0066"/>
                </a:solidFill>
              </a:rPr>
              <a:t>v</a:t>
            </a:r>
            <a:r>
              <a:rPr sz="2800" spc="204" dirty="0">
                <a:solidFill>
                  <a:srgbClr val="FF0066"/>
                </a:solidFill>
              </a:rPr>
              <a:t>i</a:t>
            </a:r>
            <a:r>
              <a:rPr sz="2800" spc="225" dirty="0">
                <a:solidFill>
                  <a:srgbClr val="FF0066"/>
                </a:solidFill>
              </a:rPr>
              <a:t>d</a:t>
            </a:r>
            <a:r>
              <a:rPr sz="2800" spc="-5" dirty="0">
                <a:solidFill>
                  <a:srgbClr val="FF0066"/>
                </a:solidFill>
              </a:rPr>
              <a:t>e</a:t>
            </a:r>
            <a:r>
              <a:rPr sz="2800" dirty="0">
                <a:solidFill>
                  <a:srgbClr val="FF0066"/>
                </a:solidFill>
              </a:rPr>
              <a:t>	</a:t>
            </a:r>
            <a:r>
              <a:rPr sz="2800" spc="215" dirty="0">
                <a:solidFill>
                  <a:srgbClr val="FF0066"/>
                </a:solidFill>
              </a:rPr>
              <a:t>c</a:t>
            </a:r>
            <a:r>
              <a:rPr sz="2800" spc="204" dirty="0">
                <a:solidFill>
                  <a:srgbClr val="FF0066"/>
                </a:solidFill>
              </a:rPr>
              <a:t>o</a:t>
            </a:r>
            <a:r>
              <a:rPr sz="2800" spc="215" dirty="0">
                <a:solidFill>
                  <a:srgbClr val="FF0066"/>
                </a:solidFill>
              </a:rPr>
              <a:t>m</a:t>
            </a:r>
            <a:r>
              <a:rPr sz="2800" spc="204" dirty="0">
                <a:solidFill>
                  <a:srgbClr val="FF0066"/>
                </a:solidFill>
              </a:rPr>
              <a:t>m</a:t>
            </a:r>
            <a:r>
              <a:rPr sz="2800" spc="215" dirty="0">
                <a:solidFill>
                  <a:srgbClr val="FF0066"/>
                </a:solidFill>
              </a:rPr>
              <a:t>o</a:t>
            </a:r>
            <a:r>
              <a:rPr sz="2800" spc="-5" dirty="0">
                <a:solidFill>
                  <a:srgbClr val="FF0066"/>
                </a:solidFill>
              </a:rPr>
              <a:t>n</a:t>
            </a:r>
            <a:r>
              <a:rPr sz="2800" dirty="0">
                <a:solidFill>
                  <a:srgbClr val="FF0066"/>
                </a:solidFill>
              </a:rPr>
              <a:t>	</a:t>
            </a:r>
            <a:r>
              <a:rPr sz="2800" spc="225" dirty="0">
                <a:solidFill>
                  <a:srgbClr val="FF0066"/>
                </a:solidFill>
              </a:rPr>
              <a:t>p</a:t>
            </a:r>
            <a:r>
              <a:rPr sz="2800" spc="220" dirty="0">
                <a:solidFill>
                  <a:srgbClr val="FF0066"/>
                </a:solidFill>
              </a:rPr>
              <a:t>a</a:t>
            </a:r>
            <a:r>
              <a:rPr sz="2800" spc="215" dirty="0">
                <a:solidFill>
                  <a:srgbClr val="FF0066"/>
                </a:solidFill>
              </a:rPr>
              <a:t>r</a:t>
            </a:r>
            <a:r>
              <a:rPr sz="2800" spc="229" dirty="0">
                <a:solidFill>
                  <a:srgbClr val="FF0066"/>
                </a:solidFill>
              </a:rPr>
              <a:t>t</a:t>
            </a:r>
            <a:r>
              <a:rPr sz="2800" spc="-5" dirty="0">
                <a:solidFill>
                  <a:srgbClr val="FF0066"/>
                </a:solidFill>
              </a:rPr>
              <a:t>y</a:t>
            </a:r>
            <a:r>
              <a:rPr sz="2800" dirty="0">
                <a:solidFill>
                  <a:srgbClr val="FF0066"/>
                </a:solidFill>
              </a:rPr>
              <a:t>	</a:t>
            </a:r>
            <a:r>
              <a:rPr sz="2800" spc="210" dirty="0">
                <a:solidFill>
                  <a:srgbClr val="FF0066"/>
                </a:solidFill>
              </a:rPr>
              <a:t>w</a:t>
            </a:r>
            <a:r>
              <a:rPr sz="2800" spc="220" dirty="0">
                <a:solidFill>
                  <a:srgbClr val="FF0066"/>
                </a:solidFill>
              </a:rPr>
              <a:t>a</a:t>
            </a:r>
            <a:r>
              <a:rPr sz="2800" spc="225" dirty="0">
                <a:solidFill>
                  <a:srgbClr val="FF0066"/>
                </a:solidFill>
              </a:rPr>
              <a:t>l</a:t>
            </a:r>
            <a:r>
              <a:rPr sz="2800" spc="-5" dirty="0">
                <a:solidFill>
                  <a:srgbClr val="FF0066"/>
                </a:solidFill>
              </a:rPr>
              <a:t>l</a:t>
            </a:r>
            <a:r>
              <a:rPr sz="2800" dirty="0">
                <a:solidFill>
                  <a:srgbClr val="FF0066"/>
                </a:solidFill>
              </a:rPr>
              <a:t>	</a:t>
            </a:r>
            <a:r>
              <a:rPr sz="2800" spc="215" dirty="0">
                <a:solidFill>
                  <a:srgbClr val="FF0066"/>
                </a:solidFill>
              </a:rPr>
              <a:t>b</a:t>
            </a:r>
            <a:r>
              <a:rPr sz="2800" spc="220" dirty="0">
                <a:solidFill>
                  <a:srgbClr val="FF0066"/>
                </a:solidFill>
              </a:rPr>
              <a:t>etwee</a:t>
            </a:r>
            <a:r>
              <a:rPr sz="2800" spc="-5" dirty="0">
                <a:solidFill>
                  <a:srgbClr val="FF0066"/>
                </a:solidFill>
              </a:rPr>
              <a:t>n</a:t>
            </a:r>
            <a:r>
              <a:rPr sz="2800" dirty="0">
                <a:solidFill>
                  <a:srgbClr val="FF0066"/>
                </a:solidFill>
              </a:rPr>
              <a:t>	</a:t>
            </a:r>
            <a:r>
              <a:rPr sz="2800" spc="220" dirty="0">
                <a:solidFill>
                  <a:srgbClr val="FF0066"/>
                </a:solidFill>
              </a:rPr>
              <a:t>p</a:t>
            </a:r>
            <a:r>
              <a:rPr sz="2800" spc="204" dirty="0">
                <a:solidFill>
                  <a:srgbClr val="FF0066"/>
                </a:solidFill>
              </a:rPr>
              <a:t>o</a:t>
            </a:r>
            <a:r>
              <a:rPr sz="2800" spc="210" dirty="0">
                <a:solidFill>
                  <a:srgbClr val="FF0066"/>
                </a:solidFill>
              </a:rPr>
              <a:t>u</a:t>
            </a:r>
            <a:r>
              <a:rPr sz="2800" spc="225" dirty="0">
                <a:solidFill>
                  <a:srgbClr val="FF0066"/>
                </a:solidFill>
              </a:rPr>
              <a:t>c</a:t>
            </a:r>
            <a:r>
              <a:rPr sz="2800" spc="-5" dirty="0">
                <a:solidFill>
                  <a:srgbClr val="FF0066"/>
                </a:solidFill>
              </a:rPr>
              <a:t>h</a:t>
            </a:r>
            <a:r>
              <a:rPr sz="2800" dirty="0">
                <a:solidFill>
                  <a:srgbClr val="FF0066"/>
                </a:solidFill>
              </a:rPr>
              <a:t>	</a:t>
            </a:r>
            <a:r>
              <a:rPr sz="2800" spc="-5" dirty="0">
                <a:solidFill>
                  <a:srgbClr val="FF0066"/>
                </a:solidFill>
              </a:rPr>
              <a:t>&amp;  </a:t>
            </a:r>
            <a:r>
              <a:rPr sz="2800" spc="190" dirty="0">
                <a:solidFill>
                  <a:srgbClr val="FF0066"/>
                </a:solidFill>
              </a:rPr>
              <a:t>esophagus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3352800" y="2209800"/>
            <a:ext cx="25146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9800" y="2209800"/>
            <a:ext cx="2971800" cy="2799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7819" y="201929"/>
            <a:ext cx="59188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95625" algn="l"/>
              </a:tabLst>
            </a:pPr>
            <a:r>
              <a:rPr spc="310" dirty="0"/>
              <a:t>D</a:t>
            </a:r>
            <a:r>
              <a:rPr spc="330" dirty="0"/>
              <a:t>o</a:t>
            </a:r>
            <a:r>
              <a:rPr spc="325" dirty="0"/>
              <a:t>hl</a:t>
            </a:r>
            <a:r>
              <a:rPr spc="320" dirty="0"/>
              <a:t>m</a:t>
            </a:r>
            <a:r>
              <a:rPr spc="325" dirty="0"/>
              <a:t>a</a:t>
            </a:r>
            <a:r>
              <a:rPr spc="330" dirty="0"/>
              <a:t>n’</a:t>
            </a:r>
            <a:r>
              <a:rPr spc="-5" dirty="0"/>
              <a:t>s</a:t>
            </a:r>
            <a:r>
              <a:rPr dirty="0"/>
              <a:t>	</a:t>
            </a:r>
            <a:r>
              <a:rPr spc="315" dirty="0"/>
              <a:t>P</a:t>
            </a:r>
            <a:r>
              <a:rPr spc="325" dirty="0"/>
              <a:t>ro</a:t>
            </a:r>
            <a:r>
              <a:rPr spc="330" dirty="0"/>
              <a:t>c</a:t>
            </a:r>
            <a:r>
              <a:rPr spc="315" dirty="0"/>
              <a:t>e</a:t>
            </a:r>
            <a:r>
              <a:rPr spc="330" dirty="0"/>
              <a:t>d</a:t>
            </a:r>
            <a:r>
              <a:rPr spc="325" dirty="0"/>
              <a:t>ur</a:t>
            </a:r>
            <a:r>
              <a:rPr spc="-5" dirty="0"/>
              <a:t>e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914400"/>
            <a:ext cx="8763000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3276600"/>
            <a:ext cx="87630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1295400"/>
            <a:ext cx="1944370" cy="45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0720" y="238759"/>
            <a:ext cx="53467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47085" algn="l"/>
              </a:tabLst>
            </a:pPr>
            <a:r>
              <a:rPr spc="295" dirty="0"/>
              <a:t>Endoscopic	</a:t>
            </a:r>
            <a:r>
              <a:rPr spc="275" dirty="0"/>
              <a:t>Stapler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990600"/>
            <a:ext cx="43434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0" y="990600"/>
            <a:ext cx="42672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3887470"/>
            <a:ext cx="4724400" cy="2854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3887470"/>
            <a:ext cx="3810000" cy="29387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">
              <a:lnSpc>
                <a:spcPct val="100000"/>
              </a:lnSpc>
              <a:spcBef>
                <a:spcPts val="100"/>
              </a:spcBef>
            </a:pPr>
            <a:r>
              <a:rPr spc="300" dirty="0"/>
              <a:t>Diverticulopexy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099819"/>
            <a:ext cx="4817110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9800"/>
              </a:lnSpc>
              <a:spcBef>
                <a:spcPts val="100"/>
              </a:spcBef>
              <a:buFont typeface="Franklin Gothic Book"/>
              <a:buChar char="•"/>
              <a:tabLst>
                <a:tab pos="355600" algn="l"/>
                <a:tab pos="1417320" algn="l"/>
                <a:tab pos="3663315" algn="l"/>
                <a:tab pos="4319905" algn="l"/>
              </a:tabLst>
            </a:pP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Sa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c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b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ze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d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&amp;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29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s  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sternocleido-mastoid</a:t>
            </a:r>
            <a:endParaRPr sz="2800">
              <a:latin typeface="Franklin Gothic Heavy"/>
              <a:cs typeface="Franklin Gothic Heav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15178" y="1099819"/>
            <a:ext cx="1391285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 marR="5080" indent="-24765">
              <a:lnSpc>
                <a:spcPct val="109800"/>
              </a:lnSpc>
              <a:spcBef>
                <a:spcPts val="100"/>
              </a:spcBef>
            </a:pPr>
            <a:r>
              <a:rPr sz="2800" b="1" spc="175" dirty="0">
                <a:solidFill>
                  <a:srgbClr val="FFFFFF"/>
                </a:solidFill>
                <a:latin typeface="Franklin Gothic Heavy"/>
                <a:cs typeface="Franklin Gothic Heavy"/>
              </a:rPr>
              <a:t>fundus  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210" dirty="0">
                <a:solidFill>
                  <a:srgbClr val="FFFFFF"/>
                </a:solidFill>
                <a:latin typeface="Franklin Gothic Heavy"/>
                <a:cs typeface="Franklin Gothic Heavy"/>
              </a:rPr>
              <a:t>u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sc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endParaRPr sz="2800">
              <a:latin typeface="Franklin Gothic Heavy"/>
              <a:cs typeface="Franklin Gothic Heav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09256" y="1099819"/>
            <a:ext cx="1765300" cy="962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2595" marR="5080" indent="-430530">
              <a:lnSpc>
                <a:spcPct val="109800"/>
              </a:lnSpc>
              <a:spcBef>
                <a:spcPts val="100"/>
              </a:spcBef>
              <a:tabLst>
                <a:tab pos="1379855" algn="l"/>
                <a:tab pos="1543685" algn="l"/>
              </a:tabLst>
            </a:pP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f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xe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d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o  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n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	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a</a:t>
            </a:r>
            <a:endParaRPr sz="2800">
              <a:latin typeface="Franklin Gothic Heavy"/>
              <a:cs typeface="Franklin Gothic Heav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740" y="1949449"/>
            <a:ext cx="6875780" cy="1140460"/>
          </a:xfrm>
          <a:prstGeom prst="rect">
            <a:avLst/>
          </a:prstGeom>
        </p:spPr>
        <p:txBody>
          <a:bodyPr vert="horz" wrap="square" lIns="0" tIns="143510" rIns="0" bIns="0" rtlCol="0">
            <a:spAutoFit/>
          </a:bodyPr>
          <a:lstStyle/>
          <a:p>
            <a:pPr marL="381000">
              <a:lnSpc>
                <a:spcPct val="100000"/>
              </a:lnSpc>
              <a:spcBef>
                <a:spcPts val="1130"/>
              </a:spcBef>
              <a:tabLst>
                <a:tab pos="2251710" algn="l"/>
                <a:tab pos="5267960" algn="l"/>
              </a:tabLst>
            </a:pPr>
            <a:r>
              <a:rPr sz="2800" b="1" spc="190" dirty="0">
                <a:solidFill>
                  <a:srgbClr val="FFFFFF"/>
                </a:solidFill>
                <a:latin typeface="Franklin Gothic Heavy"/>
                <a:cs typeface="Franklin Gothic Heavy"/>
              </a:rPr>
              <a:t>superior,	</a:t>
            </a:r>
            <a:r>
              <a:rPr sz="2800" b="1" spc="200" dirty="0">
                <a:solidFill>
                  <a:srgbClr val="FFFFFF"/>
                </a:solidFill>
                <a:latin typeface="Franklin Gothic Heavy"/>
                <a:cs typeface="Franklin Gothic Heavy"/>
              </a:rPr>
              <a:t>non-dependent	</a:t>
            </a:r>
            <a:r>
              <a:rPr sz="2800" b="1" spc="190" dirty="0">
                <a:solidFill>
                  <a:srgbClr val="FFFFFF"/>
                </a:solidFill>
                <a:latin typeface="Franklin Gothic Heavy"/>
                <a:cs typeface="Franklin Gothic Heavy"/>
              </a:rPr>
              <a:t>position</a:t>
            </a:r>
            <a:endParaRPr sz="2800">
              <a:latin typeface="Franklin Gothic Heavy"/>
              <a:cs typeface="Franklin Gothic Heavy"/>
            </a:endParaRPr>
          </a:p>
          <a:p>
            <a:pPr marL="381000" indent="-342900">
              <a:lnSpc>
                <a:spcPct val="100000"/>
              </a:lnSpc>
              <a:spcBef>
                <a:spcPts val="1030"/>
              </a:spcBef>
              <a:buFont typeface="Franklin Gothic Book"/>
              <a:buChar char="•"/>
              <a:tabLst>
                <a:tab pos="381000" algn="l"/>
                <a:tab pos="1005840" algn="l"/>
                <a:tab pos="2845435" algn="l"/>
                <a:tab pos="3312160" algn="l"/>
                <a:tab pos="4371975" algn="l"/>
              </a:tabLst>
            </a:pPr>
            <a:r>
              <a:rPr sz="2800" b="1" spc="105" dirty="0">
                <a:solidFill>
                  <a:srgbClr val="FFFF00"/>
                </a:solidFill>
                <a:latin typeface="Franklin Gothic Heavy"/>
                <a:cs typeface="Franklin Gothic Heavy"/>
              </a:rPr>
              <a:t>CP	</a:t>
            </a:r>
            <a:r>
              <a:rPr sz="2800" b="1" spc="185" dirty="0">
                <a:solidFill>
                  <a:srgbClr val="FFFF00"/>
                </a:solidFill>
                <a:latin typeface="Franklin Gothic Heavy"/>
                <a:cs typeface="Franklin Gothic Heavy"/>
              </a:rPr>
              <a:t>myotomy	</a:t>
            </a:r>
            <a:r>
              <a:rPr sz="2800" b="1" spc="100" dirty="0">
                <a:solidFill>
                  <a:srgbClr val="FFFF00"/>
                </a:solidFill>
                <a:latin typeface="Franklin Gothic Heavy"/>
                <a:cs typeface="Franklin Gothic Heavy"/>
              </a:rPr>
              <a:t>is	</a:t>
            </a:r>
            <a:r>
              <a:rPr sz="2800" b="1" spc="160" dirty="0">
                <a:solidFill>
                  <a:srgbClr val="FFFF00"/>
                </a:solidFill>
                <a:latin typeface="Franklin Gothic Heavy"/>
                <a:cs typeface="Franklin Gothic Heavy"/>
              </a:rPr>
              <a:t>also	</a:t>
            </a:r>
            <a:r>
              <a:rPr sz="2800" b="1" spc="195" dirty="0">
                <a:solidFill>
                  <a:srgbClr val="FFFF00"/>
                </a:solidFill>
                <a:latin typeface="Franklin Gothic Heavy"/>
                <a:cs typeface="Franklin Gothic Heavy"/>
              </a:rPr>
              <a:t>performed</a:t>
            </a:r>
            <a:endParaRPr sz="2800">
              <a:latin typeface="Franklin Gothic Heavy"/>
              <a:cs typeface="Franklin Gothic Heavy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67400" y="3048000"/>
            <a:ext cx="29718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3048000"/>
            <a:ext cx="5181600" cy="3581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7989" y="414020"/>
            <a:ext cx="30683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25" dirty="0">
                <a:solidFill>
                  <a:srgbClr val="FF3300"/>
                </a:solidFill>
              </a:rPr>
              <a:t>Definition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494227" y="1892300"/>
            <a:ext cx="163766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pulsion</a:t>
            </a:r>
            <a:endParaRPr sz="3200">
              <a:latin typeface="Franklin Gothic Heavy"/>
              <a:cs typeface="Franklin Gothic Heav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45484" y="2866390"/>
            <a:ext cx="2051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265" dirty="0">
                <a:solidFill>
                  <a:srgbClr val="DDF5F0"/>
                </a:solidFill>
                <a:latin typeface="Franklin Gothic Heavy"/>
                <a:cs typeface="Franklin Gothic Heavy"/>
              </a:rPr>
              <a:t>p</a:t>
            </a:r>
            <a:r>
              <a:rPr sz="3200" b="1" spc="254" dirty="0">
                <a:solidFill>
                  <a:srgbClr val="DDF5F0"/>
                </a:solidFill>
                <a:latin typeface="Franklin Gothic Heavy"/>
                <a:cs typeface="Franklin Gothic Heavy"/>
              </a:rPr>
              <a:t>os</a:t>
            </a:r>
            <a:r>
              <a:rPr sz="3200" b="1" spc="250" dirty="0">
                <a:solidFill>
                  <a:srgbClr val="DDF5F0"/>
                </a:solidFill>
                <a:latin typeface="Franklin Gothic Heavy"/>
                <a:cs typeface="Franklin Gothic Heavy"/>
              </a:rPr>
              <a:t>t</a:t>
            </a:r>
            <a:r>
              <a:rPr sz="3200" b="1" spc="265" dirty="0">
                <a:solidFill>
                  <a:srgbClr val="DDF5F0"/>
                </a:solidFill>
                <a:latin typeface="Franklin Gothic Heavy"/>
                <a:cs typeface="Franklin Gothic Heavy"/>
              </a:rPr>
              <a:t>e</a:t>
            </a:r>
            <a:r>
              <a:rPr sz="3200" b="1" spc="250" dirty="0">
                <a:solidFill>
                  <a:srgbClr val="DDF5F0"/>
                </a:solidFill>
                <a:latin typeface="Franklin Gothic Heavy"/>
                <a:cs typeface="Franklin Gothic Heavy"/>
              </a:rPr>
              <a:t>r</a:t>
            </a:r>
            <a:r>
              <a:rPr sz="3200" b="1" spc="254" dirty="0">
                <a:solidFill>
                  <a:srgbClr val="DDF5F0"/>
                </a:solidFill>
                <a:latin typeface="Franklin Gothic Heavy"/>
                <a:cs typeface="Franklin Gothic Heavy"/>
              </a:rPr>
              <a:t>io</a:t>
            </a:r>
            <a:r>
              <a:rPr sz="32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r</a:t>
            </a:r>
            <a:endParaRPr sz="3200">
              <a:latin typeface="Franklin Gothic Heavy"/>
              <a:cs typeface="Franklin Gothic Heav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1892300"/>
            <a:ext cx="2730500" cy="246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Franklin Gothic Book"/>
              <a:buChar char="•"/>
              <a:tabLst>
                <a:tab pos="355600" algn="l"/>
              </a:tabLst>
            </a:pPr>
            <a:r>
              <a:rPr sz="32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Acquired</a:t>
            </a:r>
            <a:endParaRPr sz="3200">
              <a:latin typeface="Franklin Gothic Heavy"/>
              <a:cs typeface="Franklin Gothic Heavy"/>
            </a:endParaRPr>
          </a:p>
          <a:p>
            <a:pPr marL="355600" marR="5080">
              <a:lnSpc>
                <a:spcPts val="7680"/>
              </a:lnSpc>
              <a:spcBef>
                <a:spcPts val="885"/>
              </a:spcBef>
              <a:tabLst>
                <a:tab pos="2237105" algn="l"/>
              </a:tabLst>
            </a:pPr>
            <a:r>
              <a:rPr sz="3200" b="1" spc="254" dirty="0">
                <a:solidFill>
                  <a:srgbClr val="DDF5F0"/>
                </a:solidFill>
                <a:latin typeface="Franklin Gothic Heavy"/>
                <a:cs typeface="Franklin Gothic Heavy"/>
              </a:rPr>
              <a:t>c</a:t>
            </a:r>
            <a:r>
              <a:rPr sz="3200" b="1" spc="265" dirty="0">
                <a:solidFill>
                  <a:srgbClr val="DDF5F0"/>
                </a:solidFill>
                <a:latin typeface="Franklin Gothic Heavy"/>
                <a:cs typeface="Franklin Gothic Heavy"/>
              </a:rPr>
              <a:t>a</a:t>
            </a:r>
            <a:r>
              <a:rPr sz="3200" b="1" spc="254" dirty="0">
                <a:solidFill>
                  <a:srgbClr val="DDF5F0"/>
                </a:solidFill>
                <a:latin typeface="Franklin Gothic Heavy"/>
                <a:cs typeface="Franklin Gothic Heavy"/>
              </a:rPr>
              <a:t>u</a:t>
            </a:r>
            <a:r>
              <a:rPr sz="3200" b="1" spc="245" dirty="0">
                <a:solidFill>
                  <a:srgbClr val="DDF5F0"/>
                </a:solidFill>
                <a:latin typeface="Franklin Gothic Heavy"/>
                <a:cs typeface="Franklin Gothic Heavy"/>
              </a:rPr>
              <a:t>s</a:t>
            </a:r>
            <a:r>
              <a:rPr sz="3200" b="1" spc="265" dirty="0">
                <a:solidFill>
                  <a:srgbClr val="DDF5F0"/>
                </a:solidFill>
                <a:latin typeface="Franklin Gothic Heavy"/>
                <a:cs typeface="Franklin Gothic Heavy"/>
              </a:rPr>
              <a:t>e</a:t>
            </a:r>
            <a:r>
              <a:rPr sz="32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d</a:t>
            </a:r>
            <a:r>
              <a:rPr sz="3200" b="1" dirty="0">
                <a:solidFill>
                  <a:srgbClr val="DDF5F0"/>
                </a:solidFill>
                <a:latin typeface="Franklin Gothic Heavy"/>
                <a:cs typeface="Franklin Gothic Heavy"/>
              </a:rPr>
              <a:t>	</a:t>
            </a:r>
            <a:r>
              <a:rPr sz="3200" b="1" spc="250" dirty="0">
                <a:solidFill>
                  <a:srgbClr val="DDF5F0"/>
                </a:solidFill>
                <a:latin typeface="Franklin Gothic Heavy"/>
                <a:cs typeface="Franklin Gothic Heavy"/>
              </a:rPr>
              <a:t>b</a:t>
            </a:r>
            <a:r>
              <a:rPr sz="32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y  </a:t>
            </a:r>
            <a:r>
              <a:rPr sz="32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mucosa</a:t>
            </a:r>
            <a:endParaRPr sz="3200">
              <a:latin typeface="Franklin Gothic Heavy"/>
              <a:cs typeface="Franklin Gothic Heav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4179" y="3841750"/>
            <a:ext cx="172402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250" dirty="0">
                <a:solidFill>
                  <a:srgbClr val="DDF5F0"/>
                </a:solidFill>
                <a:latin typeface="Franklin Gothic Heavy"/>
                <a:cs typeface="Franklin Gothic Heavy"/>
              </a:rPr>
              <a:t>t</a:t>
            </a:r>
            <a:r>
              <a:rPr sz="3200" b="1" spc="260" dirty="0">
                <a:solidFill>
                  <a:srgbClr val="DDF5F0"/>
                </a:solidFill>
                <a:latin typeface="Franklin Gothic Heavy"/>
                <a:cs typeface="Franklin Gothic Heavy"/>
              </a:rPr>
              <a:t>hr</a:t>
            </a:r>
            <a:r>
              <a:rPr sz="3200" b="1" spc="254" dirty="0">
                <a:solidFill>
                  <a:srgbClr val="DDF5F0"/>
                </a:solidFill>
                <a:latin typeface="Franklin Gothic Heavy"/>
                <a:cs typeface="Franklin Gothic Heavy"/>
              </a:rPr>
              <a:t>oug</a:t>
            </a:r>
            <a:r>
              <a:rPr sz="32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h</a:t>
            </a:r>
            <a:endParaRPr sz="3200">
              <a:latin typeface="Franklin Gothic Heavy"/>
              <a:cs typeface="Franklin Gothic Heavy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02605" y="1892300"/>
            <a:ext cx="3096260" cy="2462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485">
              <a:lnSpc>
                <a:spcPct val="100000"/>
              </a:lnSpc>
              <a:spcBef>
                <a:spcPts val="100"/>
              </a:spcBef>
            </a:pPr>
            <a:r>
              <a:rPr sz="3200" b="1" spc="235" dirty="0">
                <a:solidFill>
                  <a:srgbClr val="FFFF00"/>
                </a:solidFill>
                <a:latin typeface="Franklin Gothic Heavy"/>
                <a:cs typeface="Franklin Gothic Heavy"/>
              </a:rPr>
              <a:t>diverticulum</a:t>
            </a:r>
            <a:endParaRPr sz="3200">
              <a:latin typeface="Franklin Gothic Heavy"/>
              <a:cs typeface="Franklin Gothic Heavy"/>
            </a:endParaRPr>
          </a:p>
          <a:p>
            <a:pPr marL="431165" marR="5080" indent="-419100">
              <a:lnSpc>
                <a:spcPts val="7680"/>
              </a:lnSpc>
              <a:spcBef>
                <a:spcPts val="885"/>
              </a:spcBef>
              <a:tabLst>
                <a:tab pos="2641600" algn="l"/>
              </a:tabLst>
            </a:pPr>
            <a:r>
              <a:rPr sz="3200" b="1" spc="265" dirty="0">
                <a:solidFill>
                  <a:srgbClr val="DDF5F0"/>
                </a:solidFill>
                <a:latin typeface="Franklin Gothic Heavy"/>
                <a:cs typeface="Franklin Gothic Heavy"/>
              </a:rPr>
              <a:t>p</a:t>
            </a:r>
            <a:r>
              <a:rPr sz="3200" b="1" spc="260" dirty="0">
                <a:solidFill>
                  <a:srgbClr val="DDF5F0"/>
                </a:solidFill>
                <a:latin typeface="Franklin Gothic Heavy"/>
                <a:cs typeface="Franklin Gothic Heavy"/>
              </a:rPr>
              <a:t>r</a:t>
            </a:r>
            <a:r>
              <a:rPr sz="3200" b="1" spc="254" dirty="0">
                <a:solidFill>
                  <a:srgbClr val="DDF5F0"/>
                </a:solidFill>
                <a:latin typeface="Franklin Gothic Heavy"/>
                <a:cs typeface="Franklin Gothic Heavy"/>
              </a:rPr>
              <a:t>o</a:t>
            </a:r>
            <a:r>
              <a:rPr sz="3200" b="1" spc="250" dirty="0">
                <a:solidFill>
                  <a:srgbClr val="DDF5F0"/>
                </a:solidFill>
                <a:latin typeface="Franklin Gothic Heavy"/>
                <a:cs typeface="Franklin Gothic Heavy"/>
              </a:rPr>
              <a:t>t</a:t>
            </a:r>
            <a:r>
              <a:rPr sz="3200" b="1" spc="260" dirty="0">
                <a:solidFill>
                  <a:srgbClr val="DDF5F0"/>
                </a:solidFill>
                <a:latin typeface="Franklin Gothic Heavy"/>
                <a:cs typeface="Franklin Gothic Heavy"/>
              </a:rPr>
              <a:t>r</a:t>
            </a:r>
            <a:r>
              <a:rPr sz="3200" b="1" spc="245" dirty="0">
                <a:solidFill>
                  <a:srgbClr val="DDF5F0"/>
                </a:solidFill>
                <a:latin typeface="Franklin Gothic Heavy"/>
                <a:cs typeface="Franklin Gothic Heavy"/>
              </a:rPr>
              <a:t>u</a:t>
            </a:r>
            <a:r>
              <a:rPr sz="3200" b="1" spc="254" dirty="0">
                <a:solidFill>
                  <a:srgbClr val="DDF5F0"/>
                </a:solidFill>
                <a:latin typeface="Franklin Gothic Heavy"/>
                <a:cs typeface="Franklin Gothic Heavy"/>
              </a:rPr>
              <a:t>s</a:t>
            </a:r>
            <a:r>
              <a:rPr sz="3200" b="1" spc="245" dirty="0">
                <a:solidFill>
                  <a:srgbClr val="DDF5F0"/>
                </a:solidFill>
                <a:latin typeface="Franklin Gothic Heavy"/>
                <a:cs typeface="Franklin Gothic Heavy"/>
              </a:rPr>
              <a:t>i</a:t>
            </a:r>
            <a:r>
              <a:rPr sz="3200" b="1" spc="265" dirty="0">
                <a:solidFill>
                  <a:srgbClr val="DDF5F0"/>
                </a:solidFill>
                <a:latin typeface="Franklin Gothic Heavy"/>
                <a:cs typeface="Franklin Gothic Heavy"/>
              </a:rPr>
              <a:t>o</a:t>
            </a:r>
            <a:r>
              <a:rPr sz="32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n</a:t>
            </a:r>
            <a:r>
              <a:rPr sz="3200" b="1" dirty="0">
                <a:solidFill>
                  <a:srgbClr val="DDF5F0"/>
                </a:solidFill>
                <a:latin typeface="Franklin Gothic Heavy"/>
                <a:cs typeface="Franklin Gothic Heavy"/>
              </a:rPr>
              <a:t>	</a:t>
            </a:r>
            <a:r>
              <a:rPr sz="3200" b="1" spc="254" dirty="0">
                <a:solidFill>
                  <a:srgbClr val="DDF5F0"/>
                </a:solidFill>
                <a:latin typeface="Franklin Gothic Heavy"/>
                <a:cs typeface="Franklin Gothic Heavy"/>
              </a:rPr>
              <a:t>o</a:t>
            </a:r>
            <a:r>
              <a:rPr sz="32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f  </a:t>
            </a:r>
            <a:r>
              <a:rPr sz="3200" b="1" spc="265" dirty="0">
                <a:solidFill>
                  <a:srgbClr val="FF0066"/>
                </a:solidFill>
                <a:latin typeface="Franklin Gothic Heavy"/>
                <a:cs typeface="Franklin Gothic Heavy"/>
              </a:rPr>
              <a:t>p</a:t>
            </a:r>
            <a:r>
              <a:rPr sz="3200" b="1" spc="260" dirty="0">
                <a:solidFill>
                  <a:srgbClr val="FF0066"/>
                </a:solidFill>
                <a:latin typeface="Franklin Gothic Heavy"/>
                <a:cs typeface="Franklin Gothic Heavy"/>
              </a:rPr>
              <a:t>r</a:t>
            </a:r>
            <a:r>
              <a:rPr sz="3200" b="1" spc="265" dirty="0">
                <a:solidFill>
                  <a:srgbClr val="FF0066"/>
                </a:solidFill>
                <a:latin typeface="Franklin Gothic Heavy"/>
                <a:cs typeface="Franklin Gothic Heavy"/>
              </a:rPr>
              <a:t>e</a:t>
            </a:r>
            <a:r>
              <a:rPr sz="3200" b="1" spc="250" dirty="0">
                <a:solidFill>
                  <a:srgbClr val="FF0066"/>
                </a:solidFill>
                <a:latin typeface="Franklin Gothic Heavy"/>
                <a:cs typeface="Franklin Gothic Heavy"/>
              </a:rPr>
              <a:t>-</a:t>
            </a:r>
            <a:r>
              <a:rPr sz="3200" b="1" spc="254" dirty="0">
                <a:solidFill>
                  <a:srgbClr val="FF0066"/>
                </a:solidFill>
                <a:latin typeface="Franklin Gothic Heavy"/>
                <a:cs typeface="Franklin Gothic Heavy"/>
              </a:rPr>
              <a:t>e</a:t>
            </a:r>
            <a:r>
              <a:rPr sz="3200" b="1" spc="260" dirty="0">
                <a:solidFill>
                  <a:srgbClr val="FF0066"/>
                </a:solidFill>
                <a:latin typeface="Franklin Gothic Heavy"/>
                <a:cs typeface="Franklin Gothic Heavy"/>
              </a:rPr>
              <a:t>x</a:t>
            </a:r>
            <a:r>
              <a:rPr sz="3200" b="1" spc="254" dirty="0">
                <a:solidFill>
                  <a:srgbClr val="FF0066"/>
                </a:solidFill>
                <a:latin typeface="Franklin Gothic Heavy"/>
                <a:cs typeface="Franklin Gothic Heavy"/>
              </a:rPr>
              <a:t>i</a:t>
            </a:r>
            <a:r>
              <a:rPr sz="3200" b="1" spc="245" dirty="0">
                <a:solidFill>
                  <a:srgbClr val="FF0066"/>
                </a:solidFill>
                <a:latin typeface="Franklin Gothic Heavy"/>
                <a:cs typeface="Franklin Gothic Heavy"/>
              </a:rPr>
              <a:t>s</a:t>
            </a:r>
            <a:r>
              <a:rPr sz="3200" b="1" spc="250" dirty="0">
                <a:solidFill>
                  <a:srgbClr val="FF0066"/>
                </a:solidFill>
                <a:latin typeface="Franklin Gothic Heavy"/>
                <a:cs typeface="Franklin Gothic Heavy"/>
              </a:rPr>
              <a:t>t</a:t>
            </a:r>
            <a:r>
              <a:rPr sz="3200" b="1" spc="254" dirty="0">
                <a:solidFill>
                  <a:srgbClr val="FF0066"/>
                </a:solidFill>
                <a:latin typeface="Franklin Gothic Heavy"/>
                <a:cs typeface="Franklin Gothic Heavy"/>
              </a:rPr>
              <a:t>i</a:t>
            </a:r>
            <a:r>
              <a:rPr sz="3200" b="1" spc="250" dirty="0">
                <a:solidFill>
                  <a:srgbClr val="FF0066"/>
                </a:solidFill>
                <a:latin typeface="Franklin Gothic Heavy"/>
                <a:cs typeface="Franklin Gothic Heavy"/>
              </a:rPr>
              <a:t>n</a:t>
            </a:r>
            <a:r>
              <a:rPr sz="32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g</a:t>
            </a:r>
            <a:endParaRPr sz="3200">
              <a:latin typeface="Franklin Gothic Heavy"/>
              <a:cs typeface="Franklin Gothic Heav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0240" y="4817109"/>
            <a:ext cx="8149590" cy="1487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71725" algn="l"/>
                <a:tab pos="4425315" algn="l"/>
              </a:tabLst>
            </a:pPr>
            <a:r>
              <a:rPr sz="3200" b="1" spc="225" dirty="0">
                <a:solidFill>
                  <a:srgbClr val="FF0066"/>
                </a:solidFill>
                <a:latin typeface="Franklin Gothic Heavy"/>
                <a:cs typeface="Franklin Gothic Heavy"/>
              </a:rPr>
              <a:t>weakness	</a:t>
            </a:r>
            <a:r>
              <a:rPr sz="32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between	</a:t>
            </a:r>
            <a:r>
              <a:rPr sz="3200" b="1" spc="240" dirty="0">
                <a:solidFill>
                  <a:srgbClr val="FFFF00"/>
                </a:solidFill>
                <a:latin typeface="Franklin Gothic Heavy"/>
                <a:cs typeface="Franklin Gothic Heavy"/>
              </a:rPr>
              <a:t>thyropharyngeus</a:t>
            </a:r>
            <a:endParaRPr sz="3200">
              <a:latin typeface="Franklin Gothic Heavy"/>
              <a:cs typeface="Franklin Gothic Heavy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069975" algn="l"/>
                <a:tab pos="5006975" algn="l"/>
                <a:tab pos="7700645" algn="l"/>
              </a:tabLst>
            </a:pPr>
            <a:r>
              <a:rPr sz="3200" b="1" spc="265" dirty="0">
                <a:solidFill>
                  <a:srgbClr val="FFFF00"/>
                </a:solidFill>
                <a:latin typeface="Franklin Gothic Heavy"/>
                <a:cs typeface="Franklin Gothic Heavy"/>
              </a:rPr>
              <a:t>a</a:t>
            </a:r>
            <a:r>
              <a:rPr sz="3200" b="1" spc="260" dirty="0">
                <a:solidFill>
                  <a:srgbClr val="FFFF00"/>
                </a:solidFill>
                <a:latin typeface="Franklin Gothic Heavy"/>
                <a:cs typeface="Franklin Gothic Heavy"/>
              </a:rPr>
              <a:t>n</a:t>
            </a:r>
            <a:r>
              <a:rPr sz="32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d</a:t>
            </a:r>
            <a:r>
              <a:rPr sz="32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3200" b="1" spc="265" dirty="0">
                <a:solidFill>
                  <a:srgbClr val="FFFF00"/>
                </a:solidFill>
                <a:latin typeface="Franklin Gothic Heavy"/>
                <a:cs typeface="Franklin Gothic Heavy"/>
              </a:rPr>
              <a:t>c</a:t>
            </a:r>
            <a:r>
              <a:rPr sz="3200" b="1" spc="260" dirty="0">
                <a:solidFill>
                  <a:srgbClr val="FFFF00"/>
                </a:solidFill>
                <a:latin typeface="Franklin Gothic Heavy"/>
                <a:cs typeface="Franklin Gothic Heavy"/>
              </a:rPr>
              <a:t>r</a:t>
            </a:r>
            <a:r>
              <a:rPr sz="3200" b="1" spc="245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3200" b="1" spc="254" dirty="0">
                <a:solidFill>
                  <a:srgbClr val="FFFF00"/>
                </a:solidFill>
                <a:latin typeface="Franklin Gothic Heavy"/>
                <a:cs typeface="Franklin Gothic Heavy"/>
              </a:rPr>
              <a:t>co</a:t>
            </a:r>
            <a:r>
              <a:rPr sz="3200" b="1" spc="265" dirty="0">
                <a:solidFill>
                  <a:srgbClr val="FFFF00"/>
                </a:solidFill>
                <a:latin typeface="Franklin Gothic Heavy"/>
                <a:cs typeface="Franklin Gothic Heavy"/>
              </a:rPr>
              <a:t>p</a:t>
            </a:r>
            <a:r>
              <a:rPr sz="3200" b="1" spc="260" dirty="0">
                <a:solidFill>
                  <a:srgbClr val="FFFF00"/>
                </a:solidFill>
                <a:latin typeface="Franklin Gothic Heavy"/>
                <a:cs typeface="Franklin Gothic Heavy"/>
              </a:rPr>
              <a:t>h</a:t>
            </a:r>
            <a:r>
              <a:rPr sz="3200" b="1" spc="265" dirty="0">
                <a:solidFill>
                  <a:srgbClr val="FFFF00"/>
                </a:solidFill>
                <a:latin typeface="Franklin Gothic Heavy"/>
                <a:cs typeface="Franklin Gothic Heavy"/>
              </a:rPr>
              <a:t>a</a:t>
            </a:r>
            <a:r>
              <a:rPr sz="3200" b="1" spc="260" dirty="0">
                <a:solidFill>
                  <a:srgbClr val="FFFF00"/>
                </a:solidFill>
                <a:latin typeface="Franklin Gothic Heavy"/>
                <a:cs typeface="Franklin Gothic Heavy"/>
              </a:rPr>
              <a:t>ry</a:t>
            </a:r>
            <a:r>
              <a:rPr sz="3200" b="1" spc="250" dirty="0">
                <a:solidFill>
                  <a:srgbClr val="FFFF00"/>
                </a:solidFill>
                <a:latin typeface="Franklin Gothic Heavy"/>
                <a:cs typeface="Franklin Gothic Heavy"/>
              </a:rPr>
              <a:t>n</a:t>
            </a:r>
            <a:r>
              <a:rPr sz="3200" b="1" spc="254" dirty="0">
                <a:solidFill>
                  <a:srgbClr val="FFFF00"/>
                </a:solidFill>
                <a:latin typeface="Franklin Gothic Heavy"/>
                <a:cs typeface="Franklin Gothic Heavy"/>
              </a:rPr>
              <a:t>g</a:t>
            </a:r>
            <a:r>
              <a:rPr sz="3200" b="1" spc="265" dirty="0">
                <a:solidFill>
                  <a:srgbClr val="FFFF00"/>
                </a:solidFill>
                <a:latin typeface="Franklin Gothic Heavy"/>
                <a:cs typeface="Franklin Gothic Heavy"/>
              </a:rPr>
              <a:t>e</a:t>
            </a:r>
            <a:r>
              <a:rPr sz="3200" b="1" spc="254" dirty="0">
                <a:solidFill>
                  <a:srgbClr val="FFFF00"/>
                </a:solidFill>
                <a:latin typeface="Franklin Gothic Heavy"/>
                <a:cs typeface="Franklin Gothic Heavy"/>
              </a:rPr>
              <a:t>u</a:t>
            </a:r>
            <a:r>
              <a:rPr sz="32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s</a:t>
            </a:r>
            <a:r>
              <a:rPr sz="32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3200" b="1" spc="265" dirty="0">
                <a:solidFill>
                  <a:srgbClr val="FFFFFF"/>
                </a:solidFill>
                <a:latin typeface="Franklin Gothic Heavy"/>
                <a:cs typeface="Franklin Gothic Heavy"/>
              </a:rPr>
              <a:t>c</a:t>
            </a:r>
            <a:r>
              <a:rPr sz="3200" b="1" spc="254" dirty="0">
                <a:solidFill>
                  <a:srgbClr val="FFFFFF"/>
                </a:solidFill>
                <a:latin typeface="Franklin Gothic Heavy"/>
                <a:cs typeface="Franklin Gothic Heavy"/>
              </a:rPr>
              <a:t>om</a:t>
            </a:r>
            <a:r>
              <a:rPr sz="3200" b="1" spc="265" dirty="0">
                <a:solidFill>
                  <a:srgbClr val="FFFFFF"/>
                </a:solidFill>
                <a:latin typeface="Franklin Gothic Heavy"/>
                <a:cs typeface="Franklin Gothic Heavy"/>
              </a:rPr>
              <a:t>p</a:t>
            </a:r>
            <a:r>
              <a:rPr sz="3200" b="1" spc="254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3200" b="1" spc="260" dirty="0">
                <a:solidFill>
                  <a:srgbClr val="FFFFFF"/>
                </a:solidFill>
                <a:latin typeface="Franklin Gothic Heavy"/>
                <a:cs typeface="Franklin Gothic Heavy"/>
              </a:rPr>
              <a:t>n</a:t>
            </a:r>
            <a:r>
              <a:rPr sz="3200" b="1" spc="265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3200" b="1" spc="250" dirty="0">
                <a:solidFill>
                  <a:srgbClr val="FFFFFF"/>
                </a:solidFill>
                <a:latin typeface="Franklin Gothic Heavy"/>
                <a:cs typeface="Franklin Gothic Heavy"/>
              </a:rPr>
              <a:t>n</a:t>
            </a:r>
            <a:r>
              <a:rPr sz="32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32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3200" b="1" spc="254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32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f</a:t>
            </a:r>
            <a:endParaRPr sz="3200">
              <a:latin typeface="Franklin Gothic Heavy"/>
              <a:cs typeface="Franklin Gothic Heavy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5380" y="201929"/>
            <a:ext cx="69754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53535" algn="l"/>
                <a:tab pos="4908550" algn="l"/>
              </a:tabLst>
            </a:pPr>
            <a:r>
              <a:rPr spc="315" dirty="0"/>
              <a:t>C</a:t>
            </a:r>
            <a:r>
              <a:rPr spc="325" dirty="0"/>
              <a:t>om</a:t>
            </a:r>
            <a:r>
              <a:rPr spc="315" dirty="0"/>
              <a:t>p</a:t>
            </a:r>
            <a:r>
              <a:rPr spc="330" dirty="0"/>
              <a:t>l</a:t>
            </a:r>
            <a:r>
              <a:rPr spc="320" dirty="0"/>
              <a:t>i</a:t>
            </a:r>
            <a:r>
              <a:rPr spc="315" dirty="0"/>
              <a:t>c</a:t>
            </a:r>
            <a:r>
              <a:rPr spc="325" dirty="0"/>
              <a:t>a</a:t>
            </a:r>
            <a:r>
              <a:rPr spc="335" dirty="0"/>
              <a:t>t</a:t>
            </a:r>
            <a:r>
              <a:rPr spc="320" dirty="0"/>
              <a:t>i</a:t>
            </a:r>
            <a:r>
              <a:rPr spc="325" dirty="0"/>
              <a:t>o</a:t>
            </a:r>
            <a:r>
              <a:rPr spc="330" dirty="0"/>
              <a:t>n</a:t>
            </a:r>
            <a:r>
              <a:rPr spc="-5" dirty="0"/>
              <a:t>s</a:t>
            </a:r>
            <a:r>
              <a:rPr dirty="0"/>
              <a:t>	</a:t>
            </a:r>
            <a:r>
              <a:rPr spc="325" dirty="0"/>
              <a:t>o</a:t>
            </a:r>
            <a:r>
              <a:rPr spc="-5" dirty="0"/>
              <a:t>f</a:t>
            </a:r>
            <a:r>
              <a:rPr dirty="0"/>
              <a:t>	</a:t>
            </a:r>
            <a:r>
              <a:rPr spc="320" dirty="0"/>
              <a:t>su</a:t>
            </a:r>
            <a:r>
              <a:rPr spc="325" dirty="0"/>
              <a:t>r</a:t>
            </a:r>
            <a:r>
              <a:rPr spc="330" dirty="0"/>
              <a:t>g</a:t>
            </a:r>
            <a:r>
              <a:rPr spc="325" dirty="0"/>
              <a:t>er</a:t>
            </a:r>
            <a:r>
              <a:rPr spc="-5"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3240" y="1236979"/>
            <a:ext cx="8011159" cy="4820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100"/>
              </a:spcBef>
              <a:buFont typeface="Franklin Gothic Book"/>
              <a:buChar char="•"/>
              <a:tabLst>
                <a:tab pos="368300" algn="l"/>
                <a:tab pos="2191385" algn="l"/>
                <a:tab pos="2598420" algn="l"/>
                <a:tab pos="4730115" algn="l"/>
              </a:tabLst>
            </a:pPr>
            <a:r>
              <a:rPr sz="2800" b="1" spc="190" dirty="0">
                <a:solidFill>
                  <a:srgbClr val="FFFF00"/>
                </a:solidFill>
                <a:latin typeface="Franklin Gothic Heavy"/>
                <a:cs typeface="Franklin Gothic Heavy"/>
              </a:rPr>
              <a:t>Bleeding	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&amp;	</a:t>
            </a:r>
            <a:r>
              <a:rPr sz="2800" b="1" spc="190" dirty="0">
                <a:solidFill>
                  <a:srgbClr val="FFFF00"/>
                </a:solidFill>
                <a:latin typeface="Franklin Gothic Heavy"/>
                <a:cs typeface="Franklin Gothic Heavy"/>
              </a:rPr>
              <a:t>hematoma	formation</a:t>
            </a:r>
            <a:endParaRPr sz="2800">
              <a:latin typeface="Franklin Gothic Heavy"/>
              <a:cs typeface="Franklin Gothic Heavy"/>
            </a:endParaRPr>
          </a:p>
          <a:p>
            <a:pPr marL="368300" indent="-342900">
              <a:lnSpc>
                <a:spcPct val="100000"/>
              </a:lnSpc>
              <a:spcBef>
                <a:spcPts val="2370"/>
              </a:spcBef>
              <a:buFont typeface="Franklin Gothic Book"/>
              <a:buChar char="•"/>
              <a:tabLst>
                <a:tab pos="368300" algn="l"/>
                <a:tab pos="2729230" algn="l"/>
                <a:tab pos="3249930" algn="l"/>
                <a:tab pos="5795010" algn="l"/>
              </a:tabLst>
            </a:pPr>
            <a:r>
              <a:rPr sz="2800" b="1" spc="195" dirty="0">
                <a:solidFill>
                  <a:srgbClr val="FF3399"/>
                </a:solidFill>
                <a:latin typeface="Franklin Gothic Heavy"/>
                <a:cs typeface="Franklin Gothic Heavy"/>
              </a:rPr>
              <a:t>Esophageal	</a:t>
            </a:r>
            <a:r>
              <a:rPr sz="2800" b="1" spc="105" dirty="0">
                <a:solidFill>
                  <a:srgbClr val="FF3399"/>
                </a:solidFill>
                <a:latin typeface="Franklin Gothic Heavy"/>
                <a:cs typeface="Franklin Gothic Heavy"/>
              </a:rPr>
              <a:t>or	</a:t>
            </a:r>
            <a:r>
              <a:rPr sz="2800" b="1" spc="200" dirty="0">
                <a:solidFill>
                  <a:srgbClr val="FF3399"/>
                </a:solidFill>
                <a:latin typeface="Franklin Gothic Heavy"/>
                <a:cs typeface="Franklin Gothic Heavy"/>
              </a:rPr>
              <a:t>diverticulum	perforation</a:t>
            </a:r>
            <a:endParaRPr sz="2800">
              <a:latin typeface="Franklin Gothic Heavy"/>
              <a:cs typeface="Franklin Gothic Heavy"/>
            </a:endParaRPr>
          </a:p>
          <a:p>
            <a:pPr marL="368300" indent="-342900">
              <a:lnSpc>
                <a:spcPct val="100000"/>
              </a:lnSpc>
              <a:spcBef>
                <a:spcPts val="2380"/>
              </a:spcBef>
              <a:buFont typeface="Franklin Gothic Book"/>
              <a:buChar char="•"/>
              <a:tabLst>
                <a:tab pos="368300" algn="l"/>
                <a:tab pos="2382520" algn="l"/>
                <a:tab pos="5069840" algn="l"/>
                <a:tab pos="5478145" algn="l"/>
              </a:tabLst>
            </a:pPr>
            <a:r>
              <a:rPr sz="2800" b="1" spc="195" dirty="0">
                <a:solidFill>
                  <a:srgbClr val="FFFF00"/>
                </a:solidFill>
                <a:latin typeface="Franklin Gothic Heavy"/>
                <a:cs typeface="Franklin Gothic Heavy"/>
              </a:rPr>
              <a:t>Infection:	</a:t>
            </a:r>
            <a:r>
              <a:rPr sz="2800" b="1" spc="200" dirty="0">
                <a:solidFill>
                  <a:srgbClr val="FFFF00"/>
                </a:solidFill>
                <a:latin typeface="Franklin Gothic Heavy"/>
                <a:cs typeface="Franklin Gothic Heavy"/>
              </a:rPr>
              <a:t>mediastinitis	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&amp;	</a:t>
            </a:r>
            <a:r>
              <a:rPr sz="2800" b="1" spc="195" dirty="0">
                <a:solidFill>
                  <a:srgbClr val="FFFF00"/>
                </a:solidFill>
                <a:latin typeface="Franklin Gothic Heavy"/>
                <a:cs typeface="Franklin Gothic Heavy"/>
              </a:rPr>
              <a:t>pneumonitis</a:t>
            </a:r>
            <a:endParaRPr sz="2800">
              <a:latin typeface="Franklin Gothic Heavy"/>
              <a:cs typeface="Franklin Gothic Heavy"/>
            </a:endParaRPr>
          </a:p>
          <a:p>
            <a:pPr marL="368300" indent="-342900">
              <a:lnSpc>
                <a:spcPct val="100000"/>
              </a:lnSpc>
              <a:spcBef>
                <a:spcPts val="2370"/>
              </a:spcBef>
              <a:buFont typeface="Franklin Gothic Book"/>
              <a:buChar char="•"/>
              <a:tabLst>
                <a:tab pos="368300" algn="l"/>
                <a:tab pos="2729230" algn="l"/>
              </a:tabLst>
            </a:pPr>
            <a:r>
              <a:rPr sz="2800" b="1" spc="195" dirty="0">
                <a:solidFill>
                  <a:srgbClr val="FF3399"/>
                </a:solidFill>
                <a:latin typeface="Franklin Gothic Heavy"/>
                <a:cs typeface="Franklin Gothic Heavy"/>
              </a:rPr>
              <a:t>Esophageal	stricture</a:t>
            </a:r>
            <a:endParaRPr sz="2800">
              <a:latin typeface="Franklin Gothic Heavy"/>
              <a:cs typeface="Franklin Gothic Heavy"/>
            </a:endParaRPr>
          </a:p>
          <a:p>
            <a:pPr marL="368300" indent="-342900">
              <a:lnSpc>
                <a:spcPct val="100000"/>
              </a:lnSpc>
              <a:spcBef>
                <a:spcPts val="2370"/>
              </a:spcBef>
              <a:buFont typeface="Franklin Gothic Book"/>
              <a:buChar char="•"/>
              <a:tabLst>
                <a:tab pos="368300" algn="l"/>
              </a:tabLst>
            </a:pPr>
            <a:r>
              <a:rPr sz="2800" b="1" spc="195" dirty="0">
                <a:solidFill>
                  <a:srgbClr val="FFFF00"/>
                </a:solidFill>
                <a:latin typeface="Franklin Gothic Heavy"/>
                <a:cs typeface="Franklin Gothic Heavy"/>
              </a:rPr>
              <a:t>Recurrence</a:t>
            </a:r>
            <a:endParaRPr sz="2800">
              <a:latin typeface="Franklin Gothic Heavy"/>
              <a:cs typeface="Franklin Gothic Heavy"/>
            </a:endParaRPr>
          </a:p>
          <a:p>
            <a:pPr marL="368300" indent="-342900">
              <a:lnSpc>
                <a:spcPct val="100000"/>
              </a:lnSpc>
              <a:spcBef>
                <a:spcPts val="2380"/>
              </a:spcBef>
              <a:buFont typeface="Franklin Gothic Book"/>
              <a:buChar char="•"/>
              <a:tabLst>
                <a:tab pos="368300" algn="l"/>
                <a:tab pos="2410460" algn="l"/>
                <a:tab pos="4436110" algn="l"/>
                <a:tab pos="5672455" algn="l"/>
              </a:tabLst>
            </a:pPr>
            <a:r>
              <a:rPr sz="2800" b="1" spc="195" dirty="0">
                <a:solidFill>
                  <a:srgbClr val="FF3399"/>
                </a:solidFill>
                <a:latin typeface="Franklin Gothic Heavy"/>
                <a:cs typeface="Franklin Gothic Heavy"/>
              </a:rPr>
              <a:t>Recurrent	Laryngeal	</a:t>
            </a:r>
            <a:r>
              <a:rPr sz="2800" b="1" spc="175" dirty="0">
                <a:solidFill>
                  <a:srgbClr val="FF3399"/>
                </a:solidFill>
                <a:latin typeface="Franklin Gothic Heavy"/>
                <a:cs typeface="Franklin Gothic Heavy"/>
              </a:rPr>
              <a:t>Nerve	</a:t>
            </a:r>
            <a:r>
              <a:rPr sz="2800" b="1" spc="195" dirty="0">
                <a:solidFill>
                  <a:srgbClr val="FF3399"/>
                </a:solidFill>
                <a:latin typeface="Franklin Gothic Heavy"/>
                <a:cs typeface="Franklin Gothic Heavy"/>
              </a:rPr>
              <a:t>paralysis</a:t>
            </a:r>
            <a:endParaRPr sz="2800">
              <a:latin typeface="Franklin Gothic Heavy"/>
              <a:cs typeface="Franklin Gothic Heavy"/>
            </a:endParaRPr>
          </a:p>
          <a:p>
            <a:pPr marL="368300" indent="-342900">
              <a:lnSpc>
                <a:spcPct val="100000"/>
              </a:lnSpc>
              <a:spcBef>
                <a:spcPts val="2370"/>
              </a:spcBef>
              <a:buFont typeface="Franklin Gothic Book"/>
              <a:buChar char="•"/>
              <a:tabLst>
                <a:tab pos="368300" algn="l"/>
                <a:tab pos="2299335" algn="l"/>
                <a:tab pos="4557395" algn="l"/>
              </a:tabLst>
            </a:pPr>
            <a:r>
              <a:rPr sz="2800" b="1" spc="190" dirty="0">
                <a:solidFill>
                  <a:srgbClr val="FFFF00"/>
                </a:solidFill>
                <a:latin typeface="Franklin Gothic Heavy"/>
                <a:cs typeface="Franklin Gothic Heavy"/>
              </a:rPr>
              <a:t>Pharyngo	</a:t>
            </a:r>
            <a:r>
              <a:rPr sz="2800" b="1" spc="195" dirty="0">
                <a:solidFill>
                  <a:srgbClr val="FFFF00"/>
                </a:solidFill>
                <a:latin typeface="Franklin Gothic Heavy"/>
                <a:cs typeface="Franklin Gothic Heavy"/>
              </a:rPr>
              <a:t>-cutaneous	</a:t>
            </a:r>
            <a:r>
              <a:rPr sz="2800" b="1" spc="185" dirty="0">
                <a:solidFill>
                  <a:srgbClr val="FFFF00"/>
                </a:solidFill>
                <a:latin typeface="Franklin Gothic Heavy"/>
                <a:cs typeface="Franklin Gothic Heavy"/>
              </a:rPr>
              <a:t>fistula</a:t>
            </a:r>
            <a:endParaRPr sz="2800">
              <a:latin typeface="Franklin Gothic Heavy"/>
              <a:cs typeface="Franklin Gothic Heavy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389" y="1715770"/>
            <a:ext cx="6089015" cy="304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480" dirty="0"/>
              <a:t>Stylalgia</a:t>
            </a:r>
            <a:endParaRPr sz="6600"/>
          </a:p>
          <a:p>
            <a:pPr marL="1323340" marR="5080" indent="1819910">
              <a:lnSpc>
                <a:spcPct val="100000"/>
              </a:lnSpc>
            </a:pPr>
            <a:r>
              <a:rPr sz="6600" spc="445" dirty="0"/>
              <a:t>(Eagle  </a:t>
            </a:r>
            <a:r>
              <a:rPr sz="6600" spc="540" dirty="0"/>
              <a:t>S</a:t>
            </a:r>
            <a:r>
              <a:rPr sz="6600" spc="545" dirty="0"/>
              <a:t>y</a:t>
            </a:r>
            <a:r>
              <a:rPr sz="6600" spc="540" dirty="0"/>
              <a:t>n</a:t>
            </a:r>
            <a:r>
              <a:rPr sz="6600" spc="530" dirty="0"/>
              <a:t>d</a:t>
            </a:r>
            <a:r>
              <a:rPr sz="6600" spc="550" dirty="0"/>
              <a:t>r</a:t>
            </a:r>
            <a:r>
              <a:rPr sz="6600" spc="530" dirty="0"/>
              <a:t>o</a:t>
            </a:r>
            <a:r>
              <a:rPr sz="6600" spc="550" dirty="0"/>
              <a:t>m</a:t>
            </a:r>
            <a:r>
              <a:rPr sz="6600" spc="545" dirty="0"/>
              <a:t>e</a:t>
            </a:r>
            <a:r>
              <a:rPr sz="6600" spc="-5" dirty="0"/>
              <a:t>)</a:t>
            </a:r>
            <a:endParaRPr sz="66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2029" y="284479"/>
            <a:ext cx="37852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60" dirty="0"/>
              <a:t>I</a:t>
            </a:r>
            <a:r>
              <a:rPr sz="4400" spc="375" dirty="0"/>
              <a:t>n</a:t>
            </a:r>
            <a:r>
              <a:rPr sz="4400" spc="355" dirty="0"/>
              <a:t>t</a:t>
            </a:r>
            <a:r>
              <a:rPr sz="4400" spc="360" dirty="0"/>
              <a:t>r</a:t>
            </a:r>
            <a:r>
              <a:rPr sz="4400" spc="365" dirty="0"/>
              <a:t>o</a:t>
            </a:r>
            <a:r>
              <a:rPr sz="4400" spc="375" dirty="0"/>
              <a:t>d</a:t>
            </a:r>
            <a:r>
              <a:rPr sz="4400" spc="360" dirty="0"/>
              <a:t>uc</a:t>
            </a:r>
            <a:r>
              <a:rPr sz="4400" spc="365" dirty="0"/>
              <a:t>t</a:t>
            </a:r>
            <a:r>
              <a:rPr sz="4400" spc="360" dirty="0"/>
              <a:t>i</a:t>
            </a:r>
            <a:r>
              <a:rPr sz="4400" spc="365" dirty="0"/>
              <a:t>o</a:t>
            </a:r>
            <a:r>
              <a:rPr sz="4400" spc="-5" dirty="0"/>
              <a:t>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70840" y="1176019"/>
            <a:ext cx="8517890" cy="5408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22860" indent="-342900">
              <a:lnSpc>
                <a:spcPct val="150000"/>
              </a:lnSpc>
              <a:spcBef>
                <a:spcPts val="100"/>
              </a:spcBef>
              <a:buFont typeface="Franklin Gothic Book"/>
              <a:buChar char="•"/>
              <a:tabLst>
                <a:tab pos="368300" algn="l"/>
                <a:tab pos="1867535" algn="l"/>
                <a:tab pos="3229610" algn="l"/>
                <a:tab pos="3757929" algn="l"/>
                <a:tab pos="5210175" algn="l"/>
                <a:tab pos="6856095" algn="l"/>
                <a:tab pos="7327900" algn="l"/>
              </a:tabLst>
            </a:pPr>
            <a:r>
              <a:rPr sz="2800" b="1" spc="220" dirty="0">
                <a:solidFill>
                  <a:srgbClr val="E9E9E9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04" dirty="0">
                <a:solidFill>
                  <a:srgbClr val="E9E9E9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E9E9E9"/>
                </a:solidFill>
                <a:latin typeface="Franklin Gothic Heavy"/>
                <a:cs typeface="Franklin Gothic Heavy"/>
              </a:rPr>
              <a:t>r</a:t>
            </a:r>
            <a:r>
              <a:rPr sz="2800" b="1" spc="204" dirty="0">
                <a:solidFill>
                  <a:srgbClr val="E9E9E9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225" dirty="0">
                <a:solidFill>
                  <a:srgbClr val="E9E9E9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-5" dirty="0">
                <a:solidFill>
                  <a:srgbClr val="E9E9E9"/>
                </a:solidFill>
                <a:latin typeface="Franklin Gothic Heavy"/>
                <a:cs typeface="Franklin Gothic Heavy"/>
              </a:rPr>
              <a:t>l</a:t>
            </a:r>
            <a:r>
              <a:rPr sz="2800" b="1" dirty="0">
                <a:solidFill>
                  <a:srgbClr val="E9E9E9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5" dirty="0">
                <a:solidFill>
                  <a:srgbClr val="E9E9E9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0" dirty="0">
                <a:solidFill>
                  <a:srgbClr val="E9E9E9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E9E9E9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5" dirty="0">
                <a:solidFill>
                  <a:srgbClr val="E9E9E9"/>
                </a:solidFill>
                <a:latin typeface="Franklin Gothic Heavy"/>
                <a:cs typeface="Franklin Gothic Heavy"/>
              </a:rPr>
              <a:t>g</a:t>
            </a:r>
            <a:r>
              <a:rPr sz="2800" b="1" spc="220" dirty="0">
                <a:solidFill>
                  <a:srgbClr val="E9E9E9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-5" dirty="0">
                <a:solidFill>
                  <a:srgbClr val="E9E9E9"/>
                </a:solidFill>
                <a:latin typeface="Franklin Gothic Heavy"/>
                <a:cs typeface="Franklin Gothic Heavy"/>
              </a:rPr>
              <a:t>h</a:t>
            </a:r>
            <a:r>
              <a:rPr sz="2800" b="1" dirty="0">
                <a:solidFill>
                  <a:srgbClr val="E9E9E9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E9E9E9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E9E9E9"/>
                </a:solidFill>
                <a:latin typeface="Franklin Gothic Heavy"/>
                <a:cs typeface="Franklin Gothic Heavy"/>
              </a:rPr>
              <a:t>f</a:t>
            </a:r>
            <a:r>
              <a:rPr sz="2800" b="1" dirty="0">
                <a:solidFill>
                  <a:srgbClr val="E9E9E9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E9E9E9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9" dirty="0">
                <a:solidFill>
                  <a:srgbClr val="E9E9E9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04" dirty="0">
                <a:solidFill>
                  <a:srgbClr val="E9E9E9"/>
                </a:solidFill>
                <a:latin typeface="Franklin Gothic Heavy"/>
                <a:cs typeface="Franklin Gothic Heavy"/>
              </a:rPr>
              <a:t>y</a:t>
            </a:r>
            <a:r>
              <a:rPr sz="2800" b="1" spc="225" dirty="0">
                <a:solidFill>
                  <a:srgbClr val="E9E9E9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04" dirty="0">
                <a:solidFill>
                  <a:srgbClr val="E9E9E9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E9E9E9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E9E9E9"/>
                </a:solidFill>
                <a:latin typeface="Franklin Gothic Heavy"/>
                <a:cs typeface="Franklin Gothic Heavy"/>
              </a:rPr>
              <a:t>d</a:t>
            </a:r>
            <a:r>
              <a:rPr sz="2800" b="1" dirty="0">
                <a:solidFill>
                  <a:srgbClr val="E9E9E9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E9E9E9"/>
                </a:solidFill>
                <a:latin typeface="Franklin Gothic Heavy"/>
                <a:cs typeface="Franklin Gothic Heavy"/>
              </a:rPr>
              <a:t>pr</a:t>
            </a:r>
            <a:r>
              <a:rPr sz="2800" b="1" spc="204" dirty="0">
                <a:solidFill>
                  <a:srgbClr val="E9E9E9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15" dirty="0">
                <a:solidFill>
                  <a:srgbClr val="E9E9E9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20" dirty="0">
                <a:solidFill>
                  <a:srgbClr val="E9E9E9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E9E9E9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-5" dirty="0">
                <a:solidFill>
                  <a:srgbClr val="E9E9E9"/>
                </a:solidFill>
                <a:latin typeface="Franklin Gothic Heavy"/>
                <a:cs typeface="Franklin Gothic Heavy"/>
              </a:rPr>
              <a:t>s</a:t>
            </a:r>
            <a:r>
              <a:rPr sz="2800" b="1" dirty="0">
                <a:solidFill>
                  <a:srgbClr val="E9E9E9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E9E9E9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E9E9E9"/>
                </a:solidFill>
                <a:latin typeface="Franklin Gothic Heavy"/>
                <a:cs typeface="Franklin Gothic Heavy"/>
              </a:rPr>
              <a:t>s</a:t>
            </a:r>
            <a:r>
              <a:rPr sz="2800" b="1" dirty="0">
                <a:solidFill>
                  <a:srgbClr val="E9E9E9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5" dirty="0">
                <a:solidFill>
                  <a:srgbClr val="E9E9E9"/>
                </a:solidFill>
                <a:latin typeface="Franklin Gothic Heavy"/>
                <a:cs typeface="Franklin Gothic Heavy"/>
              </a:rPr>
              <a:t>2</a:t>
            </a:r>
            <a:r>
              <a:rPr sz="2800" b="1" spc="220" dirty="0">
                <a:solidFill>
                  <a:srgbClr val="E9E9E9"/>
                </a:solidFill>
                <a:latin typeface="Franklin Gothic Heavy"/>
                <a:cs typeface="Franklin Gothic Heavy"/>
              </a:rPr>
              <a:t>0–2</a:t>
            </a:r>
            <a:r>
              <a:rPr sz="2800" b="1" spc="-5" dirty="0">
                <a:solidFill>
                  <a:srgbClr val="E9E9E9"/>
                </a:solidFill>
                <a:latin typeface="Franklin Gothic Heavy"/>
                <a:cs typeface="Franklin Gothic Heavy"/>
              </a:rPr>
              <a:t>5  </a:t>
            </a:r>
            <a:r>
              <a:rPr sz="2800" b="1" spc="105" dirty="0">
                <a:solidFill>
                  <a:srgbClr val="E9E9E9"/>
                </a:solidFill>
                <a:latin typeface="Franklin Gothic Heavy"/>
                <a:cs typeface="Franklin Gothic Heavy"/>
              </a:rPr>
              <a:t>mm</a:t>
            </a:r>
            <a:endParaRPr sz="2800">
              <a:latin typeface="Franklin Gothic Heavy"/>
              <a:cs typeface="Franklin Gothic Heavy"/>
            </a:endParaRPr>
          </a:p>
          <a:p>
            <a:pPr marL="368300" marR="17780" indent="-342900">
              <a:lnSpc>
                <a:spcPct val="150000"/>
              </a:lnSpc>
              <a:spcBef>
                <a:spcPts val="690"/>
              </a:spcBef>
              <a:buFont typeface="Franklin Gothic Book"/>
              <a:buChar char="•"/>
              <a:tabLst>
                <a:tab pos="368300" algn="l"/>
                <a:tab pos="2172970" algn="l"/>
                <a:tab pos="2639060" algn="l"/>
                <a:tab pos="3231515" algn="l"/>
                <a:tab pos="3364229" algn="l"/>
                <a:tab pos="4507230" algn="l"/>
                <a:tab pos="5300345" algn="l"/>
                <a:tab pos="5358765" algn="l"/>
                <a:tab pos="6749415" algn="l"/>
                <a:tab pos="8168640" algn="l"/>
              </a:tabLst>
            </a:pPr>
            <a:r>
              <a:rPr sz="2800" b="1" spc="210" dirty="0">
                <a:solidFill>
                  <a:srgbClr val="FFFF00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g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h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&gt;3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0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	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m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n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	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ra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d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g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r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p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h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y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s  </a:t>
            </a:r>
            <a:r>
              <a:rPr sz="2800" b="1" spc="195" dirty="0">
                <a:solidFill>
                  <a:srgbClr val="FFFF00"/>
                </a:solidFill>
                <a:latin typeface="Franklin Gothic Heavy"/>
                <a:cs typeface="Franklin Gothic Heavy"/>
              </a:rPr>
              <a:t>considered	</a:t>
            </a:r>
            <a:r>
              <a:rPr sz="2800" b="1" spc="110" dirty="0">
                <a:solidFill>
                  <a:srgbClr val="FFFF00"/>
                </a:solidFill>
                <a:latin typeface="Franklin Gothic Heavy"/>
                <a:cs typeface="Franklin Gothic Heavy"/>
              </a:rPr>
              <a:t>an	</a:t>
            </a:r>
            <a:r>
              <a:rPr sz="2800" b="1" spc="195" dirty="0">
                <a:solidFill>
                  <a:srgbClr val="FFFF00"/>
                </a:solidFill>
                <a:latin typeface="Franklin Gothic Heavy"/>
                <a:cs typeface="Franklin Gothic Heavy"/>
              </a:rPr>
              <a:t>elongated	</a:t>
            </a:r>
            <a:r>
              <a:rPr sz="2800" b="1" spc="185" dirty="0">
                <a:solidFill>
                  <a:srgbClr val="FFFF00"/>
                </a:solidFill>
                <a:latin typeface="Franklin Gothic Heavy"/>
                <a:cs typeface="Franklin Gothic Heavy"/>
              </a:rPr>
              <a:t>styloid	process</a:t>
            </a:r>
            <a:endParaRPr sz="2800">
              <a:latin typeface="Franklin Gothic Heavy"/>
              <a:cs typeface="Franklin Gothic Heavy"/>
            </a:endParaRPr>
          </a:p>
          <a:p>
            <a:pPr marL="368300" marR="21590" indent="-342900">
              <a:lnSpc>
                <a:spcPct val="150000"/>
              </a:lnSpc>
              <a:spcBef>
                <a:spcPts val="690"/>
              </a:spcBef>
              <a:buFont typeface="Franklin Gothic Book"/>
              <a:buChar char="•"/>
              <a:tabLst>
                <a:tab pos="368300" algn="l"/>
                <a:tab pos="1406525" algn="l"/>
                <a:tab pos="1617980" algn="l"/>
                <a:tab pos="2362200" algn="l"/>
                <a:tab pos="3318510" algn="l"/>
                <a:tab pos="5400040" algn="l"/>
                <a:tab pos="6990715" algn="l"/>
              </a:tabLst>
            </a:pP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5-10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%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pt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w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h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long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29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d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y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d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pr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s  </a:t>
            </a:r>
            <a:r>
              <a:rPr sz="2800" b="1" spc="165" dirty="0">
                <a:solidFill>
                  <a:srgbClr val="FFFFFF"/>
                </a:solidFill>
                <a:latin typeface="Franklin Gothic Heavy"/>
                <a:cs typeface="Franklin Gothic Heavy"/>
              </a:rPr>
              <a:t>have	pain</a:t>
            </a:r>
            <a:endParaRPr sz="2800">
              <a:latin typeface="Franklin Gothic Heavy"/>
              <a:cs typeface="Franklin Gothic Heavy"/>
            </a:endParaRPr>
          </a:p>
          <a:p>
            <a:pPr marL="368300" marR="19685" indent="-342900">
              <a:lnSpc>
                <a:spcPct val="150000"/>
              </a:lnSpc>
              <a:spcBef>
                <a:spcPts val="690"/>
              </a:spcBef>
              <a:buFont typeface="Franklin Gothic Book"/>
              <a:buChar char="•"/>
              <a:tabLst>
                <a:tab pos="368300" algn="l"/>
                <a:tab pos="1513205" algn="l"/>
                <a:tab pos="2512060" algn="l"/>
                <a:tab pos="3701415" algn="l"/>
                <a:tab pos="4681855" algn="l"/>
                <a:tab pos="4815840" algn="l"/>
                <a:tab pos="5440680" algn="l"/>
                <a:tab pos="6732270" algn="l"/>
                <a:tab pos="6991350" algn="l"/>
                <a:tab pos="7691120" algn="l"/>
              </a:tabLst>
            </a:pPr>
            <a:r>
              <a:rPr sz="2800" b="1" spc="225" dirty="0">
                <a:solidFill>
                  <a:srgbClr val="FF0066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nc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rea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5" dirty="0">
                <a:solidFill>
                  <a:srgbClr val="FF0066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d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5" dirty="0">
                <a:solidFill>
                  <a:srgbClr val="FF0066"/>
                </a:solidFill>
                <a:latin typeface="Franklin Gothic Heavy"/>
                <a:cs typeface="Franklin Gothic Heavy"/>
              </a:rPr>
              <a:t>g</a:t>
            </a:r>
            <a:r>
              <a:rPr sz="2800" b="1" spc="210" dirty="0">
                <a:solidFill>
                  <a:srgbClr val="FF0066"/>
                </a:solidFill>
                <a:latin typeface="Franklin Gothic Heavy"/>
                <a:cs typeface="Franklin Gothic Heavy"/>
              </a:rPr>
              <a:t>u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5" dirty="0">
                <a:solidFill>
                  <a:srgbClr val="FF0066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n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	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f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9" dirty="0">
                <a:solidFill>
                  <a:srgbClr val="FF0066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y</a:t>
            </a:r>
            <a:r>
              <a:rPr sz="2800" b="1" spc="225" dirty="0">
                <a:solidFill>
                  <a:srgbClr val="FF0066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d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pr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25" dirty="0">
                <a:solidFill>
                  <a:srgbClr val="FF0066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s  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bo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h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25" dirty="0">
                <a:solidFill>
                  <a:srgbClr val="FF0066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ter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or</a:t>
            </a:r>
            <a:r>
              <a:rPr sz="2800" b="1" spc="225" dirty="0">
                <a:solidFill>
                  <a:srgbClr val="FF0066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y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d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d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ia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5" dirty="0">
                <a:solidFill>
                  <a:srgbClr val="FF0066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y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,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25" dirty="0">
                <a:solidFill>
                  <a:srgbClr val="FF0066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n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25" dirty="0">
                <a:solidFill>
                  <a:srgbClr val="FF0066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o</a:t>
            </a:r>
            <a:endParaRPr sz="2800">
              <a:latin typeface="Franklin Gothic Heavy"/>
              <a:cs typeface="Franklin Gothic Heavy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1900" y="482600"/>
            <a:ext cx="15582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30" dirty="0"/>
              <a:t>Ty</a:t>
            </a:r>
            <a:r>
              <a:rPr spc="315" dirty="0"/>
              <a:t>p</a:t>
            </a:r>
            <a:r>
              <a:rPr spc="325" dirty="0"/>
              <a:t>e</a:t>
            </a:r>
            <a:r>
              <a:rPr spc="-5" dirty="0"/>
              <a:t>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80837" y="2208529"/>
            <a:ext cx="10636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y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ear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endParaRPr sz="2800">
              <a:latin typeface="Franklin Gothic Heavy"/>
              <a:cs typeface="Franklin Gothic Heav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35138" y="2208529"/>
            <a:ext cx="965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10" dirty="0">
                <a:solidFill>
                  <a:srgbClr val="FFFFFF"/>
                </a:solidFill>
                <a:latin typeface="Franklin Gothic Heavy"/>
                <a:cs typeface="Franklin Gothic Heavy"/>
              </a:rPr>
              <a:t>f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r</a:t>
            </a:r>
            <a:endParaRPr sz="2800">
              <a:latin typeface="Franklin Gothic Heavy"/>
              <a:cs typeface="Franklin Gothic Heav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540" y="1419859"/>
            <a:ext cx="4570730" cy="188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indent="-342900">
              <a:lnSpc>
                <a:spcPct val="100000"/>
              </a:lnSpc>
              <a:spcBef>
                <a:spcPts val="100"/>
              </a:spcBef>
              <a:buFont typeface="Franklin Gothic Book"/>
              <a:buChar char="•"/>
              <a:tabLst>
                <a:tab pos="406400" algn="l"/>
              </a:tabLst>
            </a:pPr>
            <a:r>
              <a:rPr sz="3200" b="1" spc="229" dirty="0">
                <a:solidFill>
                  <a:srgbClr val="FF0000"/>
                </a:solidFill>
                <a:latin typeface="Franklin Gothic Heavy"/>
                <a:cs typeface="Franklin Gothic Heavy"/>
              </a:rPr>
              <a:t>Classical</a:t>
            </a:r>
            <a:endParaRPr sz="3200">
              <a:latin typeface="Franklin Gothic Heavy"/>
              <a:cs typeface="Franklin Gothic Heavy"/>
            </a:endParaRPr>
          </a:p>
          <a:p>
            <a:pPr marL="806450" marR="43180" indent="-285750">
              <a:lnSpc>
                <a:spcPct val="150000"/>
              </a:lnSpc>
              <a:spcBef>
                <a:spcPts val="690"/>
              </a:spcBef>
              <a:tabLst>
                <a:tab pos="3113405" algn="l"/>
              </a:tabLst>
            </a:pPr>
            <a:r>
              <a:rPr sz="4200" baseline="5952" dirty="0">
                <a:solidFill>
                  <a:srgbClr val="FFFFFF"/>
                </a:solidFill>
                <a:latin typeface="Franklin Gothic Book"/>
                <a:cs typeface="Franklin Gothic Book"/>
              </a:rPr>
              <a:t>–</a:t>
            </a:r>
            <a:r>
              <a:rPr sz="4200" spc="-142" baseline="5952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Occ</a:t>
            </a:r>
            <a:r>
              <a:rPr sz="2800" b="1" spc="210" dirty="0">
                <a:solidFill>
                  <a:srgbClr val="FFFFFF"/>
                </a:solidFill>
                <a:latin typeface="Franklin Gothic Heavy"/>
                <a:cs typeface="Franklin Gothic Heavy"/>
              </a:rPr>
              <a:t>u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r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v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era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l  </a:t>
            </a:r>
            <a:r>
              <a:rPr sz="2800" b="1" spc="200" dirty="0">
                <a:solidFill>
                  <a:srgbClr val="FFFFFF"/>
                </a:solidFill>
                <a:latin typeface="Franklin Gothic Heavy"/>
                <a:cs typeface="Franklin Gothic Heavy"/>
              </a:rPr>
              <a:t>tonsillectomy</a:t>
            </a:r>
            <a:endParaRPr sz="2800">
              <a:latin typeface="Franklin Gothic Heavy"/>
              <a:cs typeface="Franklin Gothic Heav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140" y="3362960"/>
            <a:ext cx="8084820" cy="3313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30480" indent="-285750" algn="just">
              <a:lnSpc>
                <a:spcPct val="150000"/>
              </a:lnSpc>
              <a:spcBef>
                <a:spcPts val="100"/>
              </a:spcBef>
              <a:buFont typeface="Franklin Gothic Book"/>
              <a:buChar char="–"/>
              <a:tabLst>
                <a:tab pos="323850" algn="l"/>
              </a:tabLst>
            </a:pPr>
            <a:r>
              <a:rPr sz="2800" b="1" spc="190" dirty="0">
                <a:solidFill>
                  <a:srgbClr val="FFFF00"/>
                </a:solidFill>
                <a:latin typeface="Franklin Gothic Heavy"/>
                <a:cs typeface="Franklin Gothic Heavy"/>
              </a:rPr>
              <a:t>Presents </a:t>
            </a:r>
            <a:r>
              <a:rPr sz="2800" b="1" spc="110" dirty="0">
                <a:solidFill>
                  <a:srgbClr val="FFFF00"/>
                </a:solidFill>
                <a:latin typeface="Franklin Gothic Heavy"/>
                <a:cs typeface="Franklin Gothic Heavy"/>
              </a:rPr>
              <a:t>as </a:t>
            </a:r>
            <a:r>
              <a:rPr sz="2800" b="1" spc="200" dirty="0">
                <a:solidFill>
                  <a:srgbClr val="FFFF00"/>
                </a:solidFill>
                <a:latin typeface="Franklin Gothic Heavy"/>
                <a:cs typeface="Franklin Gothic Heavy"/>
              </a:rPr>
              <a:t>pharyngeal </a:t>
            </a:r>
            <a:r>
              <a:rPr sz="2800" b="1" spc="185" dirty="0">
                <a:solidFill>
                  <a:srgbClr val="FFFF00"/>
                </a:solidFill>
                <a:latin typeface="Franklin Gothic Heavy"/>
                <a:cs typeface="Franklin Gothic Heavy"/>
              </a:rPr>
              <a:t>foreign </a:t>
            </a:r>
            <a:r>
              <a:rPr sz="2800" b="1" spc="160" dirty="0">
                <a:solidFill>
                  <a:srgbClr val="FFFF00"/>
                </a:solidFill>
                <a:latin typeface="Franklin Gothic Heavy"/>
                <a:cs typeface="Franklin Gothic Heavy"/>
              </a:rPr>
              <a:t>body  </a:t>
            </a:r>
            <a:r>
              <a:rPr sz="2800" b="1" spc="190" dirty="0">
                <a:solidFill>
                  <a:srgbClr val="FFFF00"/>
                </a:solidFill>
                <a:latin typeface="Franklin Gothic Heavy"/>
                <a:cs typeface="Franklin Gothic Heavy"/>
              </a:rPr>
              <a:t>sensation 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, </a:t>
            </a:r>
            <a:r>
              <a:rPr sz="2800" b="1" spc="190" dirty="0">
                <a:solidFill>
                  <a:srgbClr val="FFFF00"/>
                </a:solidFill>
                <a:latin typeface="Franklin Gothic Heavy"/>
                <a:cs typeface="Franklin Gothic Heavy"/>
              </a:rPr>
              <a:t>dysphagia </a:t>
            </a:r>
            <a:r>
              <a:rPr sz="2800" b="1" spc="170" dirty="0">
                <a:solidFill>
                  <a:srgbClr val="FFFF00"/>
                </a:solidFill>
                <a:latin typeface="Franklin Gothic Heavy"/>
                <a:cs typeface="Franklin Gothic Heavy"/>
              </a:rPr>
              <a:t>,dull </a:t>
            </a:r>
            <a:r>
              <a:rPr sz="2800" b="1" spc="195" dirty="0">
                <a:solidFill>
                  <a:srgbClr val="FFFF00"/>
                </a:solidFill>
                <a:latin typeface="Franklin Gothic Heavy"/>
                <a:cs typeface="Franklin Gothic Heavy"/>
              </a:rPr>
              <a:t>pharyngeal  </a:t>
            </a:r>
            <a:r>
              <a:rPr sz="2800" b="1" spc="165" dirty="0">
                <a:solidFill>
                  <a:srgbClr val="FFFF00"/>
                </a:solidFill>
                <a:latin typeface="Franklin Gothic Heavy"/>
                <a:cs typeface="Franklin Gothic Heavy"/>
              </a:rPr>
              <a:t>pain </a:t>
            </a:r>
            <a:r>
              <a:rPr sz="2800" b="1" spc="100" dirty="0">
                <a:solidFill>
                  <a:srgbClr val="FFFF00"/>
                </a:solidFill>
                <a:latin typeface="Franklin Gothic Heavy"/>
                <a:cs typeface="Franklin Gothic Heavy"/>
              </a:rPr>
              <a:t>on </a:t>
            </a:r>
            <a:r>
              <a:rPr sz="2800" b="1" spc="195" dirty="0">
                <a:solidFill>
                  <a:srgbClr val="FFFF00"/>
                </a:solidFill>
                <a:latin typeface="Franklin Gothic Heavy"/>
                <a:cs typeface="Franklin Gothic Heavy"/>
              </a:rPr>
              <a:t>swallowing, </a:t>
            </a:r>
            <a:r>
              <a:rPr sz="2800" b="1" spc="190" dirty="0">
                <a:solidFill>
                  <a:srgbClr val="FFFF00"/>
                </a:solidFill>
                <a:latin typeface="Franklin Gothic Heavy"/>
                <a:cs typeface="Franklin Gothic Heavy"/>
              </a:rPr>
              <a:t>rotation </a:t>
            </a:r>
            <a:r>
              <a:rPr sz="2800" b="1" spc="100" dirty="0">
                <a:solidFill>
                  <a:srgbClr val="FFFF00"/>
                </a:solidFill>
                <a:latin typeface="Franklin Gothic Heavy"/>
                <a:cs typeface="Franklin Gothic Heavy"/>
              </a:rPr>
              <a:t>of </a:t>
            </a:r>
            <a:r>
              <a:rPr sz="2800" b="1" spc="160" dirty="0">
                <a:solidFill>
                  <a:srgbClr val="FFFF00"/>
                </a:solidFill>
                <a:latin typeface="Franklin Gothic Heavy"/>
                <a:cs typeface="Franklin Gothic Heavy"/>
              </a:rPr>
              <a:t>neck </a:t>
            </a:r>
            <a:r>
              <a:rPr sz="2800" b="1" spc="105" dirty="0">
                <a:solidFill>
                  <a:srgbClr val="FFFF00"/>
                </a:solidFill>
                <a:latin typeface="Franklin Gothic Heavy"/>
                <a:cs typeface="Franklin Gothic Heavy"/>
              </a:rPr>
              <a:t>or  </a:t>
            </a:r>
            <a:r>
              <a:rPr sz="2800" b="1" spc="195" dirty="0">
                <a:solidFill>
                  <a:srgbClr val="FFFF00"/>
                </a:solidFill>
                <a:latin typeface="Franklin Gothic Heavy"/>
                <a:cs typeface="Franklin Gothic Heavy"/>
              </a:rPr>
              <a:t>protrusion </a:t>
            </a:r>
            <a:r>
              <a:rPr sz="2800" b="1" spc="100" dirty="0">
                <a:solidFill>
                  <a:srgbClr val="FFFF00"/>
                </a:solidFill>
                <a:latin typeface="Franklin Gothic Heavy"/>
                <a:cs typeface="Franklin Gothic Heavy"/>
              </a:rPr>
              <a:t>of </a:t>
            </a:r>
            <a:r>
              <a:rPr sz="2800" b="1" spc="180" dirty="0">
                <a:solidFill>
                  <a:srgbClr val="FFFF00"/>
                </a:solidFill>
                <a:latin typeface="Franklin Gothic Heavy"/>
                <a:cs typeface="Franklin Gothic Heavy"/>
              </a:rPr>
              <a:t>tongue </a:t>
            </a:r>
            <a:r>
              <a:rPr sz="2800" b="1" spc="195" dirty="0">
                <a:solidFill>
                  <a:srgbClr val="FFFF00"/>
                </a:solidFill>
                <a:latin typeface="Franklin Gothic Heavy"/>
                <a:cs typeface="Franklin Gothic Heavy"/>
              </a:rPr>
              <a:t>,referred</a:t>
            </a:r>
            <a:r>
              <a:rPr sz="2800" b="1" spc="465" dirty="0">
                <a:solidFill>
                  <a:srgbClr val="FFFF00"/>
                </a:solidFill>
                <a:latin typeface="Franklin Gothic Heavy"/>
                <a:cs typeface="Franklin Gothic Heavy"/>
              </a:rPr>
              <a:t> </a:t>
            </a:r>
            <a:r>
              <a:rPr sz="2800" b="1" spc="190" dirty="0">
                <a:solidFill>
                  <a:srgbClr val="FFFF00"/>
                </a:solidFill>
                <a:latin typeface="Franklin Gothic Heavy"/>
                <a:cs typeface="Franklin Gothic Heavy"/>
              </a:rPr>
              <a:t>otalgia</a:t>
            </a:r>
            <a:endParaRPr sz="2800">
              <a:latin typeface="Franklin Gothic Heavy"/>
              <a:cs typeface="Franklin Gothic Heavy"/>
            </a:endParaRPr>
          </a:p>
          <a:p>
            <a:pPr marL="323850" indent="-285750" algn="just">
              <a:lnSpc>
                <a:spcPct val="100000"/>
              </a:lnSpc>
              <a:spcBef>
                <a:spcPts val="2370"/>
              </a:spcBef>
              <a:buFont typeface="Franklin Gothic Book"/>
              <a:buChar char="–"/>
              <a:tabLst>
                <a:tab pos="323850" algn="l"/>
              </a:tabLst>
            </a:pPr>
            <a:r>
              <a:rPr sz="2800" b="1" spc="140" dirty="0">
                <a:solidFill>
                  <a:srgbClr val="FF0066"/>
                </a:solidFill>
                <a:latin typeface="Franklin Gothic Heavy"/>
                <a:cs typeface="Franklin Gothic Heavy"/>
              </a:rPr>
              <a:t>Due </a:t>
            </a:r>
            <a:r>
              <a:rPr sz="2800" b="1" spc="110" dirty="0">
                <a:solidFill>
                  <a:srgbClr val="FF0066"/>
                </a:solidFill>
                <a:latin typeface="Franklin Gothic Heavy"/>
                <a:cs typeface="Franklin Gothic Heavy"/>
              </a:rPr>
              <a:t>to </a:t>
            </a:r>
            <a:r>
              <a:rPr sz="2800" b="1" spc="160" dirty="0">
                <a:solidFill>
                  <a:srgbClr val="FF0066"/>
                </a:solidFill>
                <a:latin typeface="Franklin Gothic Heavy"/>
                <a:cs typeface="Franklin Gothic Heavy"/>
              </a:rPr>
              <a:t>scar </a:t>
            </a:r>
            <a:r>
              <a:rPr sz="2800" b="1" spc="180" dirty="0">
                <a:solidFill>
                  <a:srgbClr val="FF0066"/>
                </a:solidFill>
                <a:latin typeface="Franklin Gothic Heavy"/>
                <a:cs typeface="Franklin Gothic Heavy"/>
              </a:rPr>
              <a:t>tissue </a:t>
            </a:r>
            <a:r>
              <a:rPr sz="2800" b="1" spc="110" dirty="0">
                <a:solidFill>
                  <a:srgbClr val="FF0066"/>
                </a:solidFill>
                <a:latin typeface="Franklin Gothic Heavy"/>
                <a:cs typeface="Franklin Gothic Heavy"/>
              </a:rPr>
              <a:t>in </a:t>
            </a:r>
            <a:r>
              <a:rPr sz="2800" b="1" spc="195" dirty="0">
                <a:solidFill>
                  <a:srgbClr val="FF0066"/>
                </a:solidFill>
                <a:latin typeface="Franklin Gothic Heavy"/>
                <a:cs typeface="Franklin Gothic Heavy"/>
              </a:rPr>
              <a:t>tonsillar</a:t>
            </a:r>
            <a:r>
              <a:rPr sz="2800" b="1" spc="420" dirty="0">
                <a:solidFill>
                  <a:srgbClr val="FF0066"/>
                </a:solidFill>
                <a:latin typeface="Franklin Gothic Heavy"/>
                <a:cs typeface="Franklin Gothic Heavy"/>
              </a:rPr>
              <a:t> </a:t>
            </a:r>
            <a:r>
              <a:rPr sz="2800" b="1" spc="165" dirty="0">
                <a:solidFill>
                  <a:srgbClr val="FF0066"/>
                </a:solidFill>
                <a:latin typeface="Franklin Gothic Heavy"/>
                <a:cs typeface="Franklin Gothic Heavy"/>
              </a:rPr>
              <a:t>fossa</a:t>
            </a:r>
            <a:endParaRPr sz="2800">
              <a:latin typeface="Franklin Gothic Heavy"/>
              <a:cs typeface="Franklin Gothic Heavy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540" y="657859"/>
            <a:ext cx="8657590" cy="3086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indent="-342900">
              <a:lnSpc>
                <a:spcPct val="100000"/>
              </a:lnSpc>
              <a:spcBef>
                <a:spcPts val="100"/>
              </a:spcBef>
              <a:buFont typeface="Franklin Gothic Book"/>
              <a:buChar char="•"/>
              <a:tabLst>
                <a:tab pos="406400" algn="l"/>
                <a:tab pos="2177415" algn="l"/>
                <a:tab pos="3679825" algn="l"/>
              </a:tabLst>
            </a:pPr>
            <a:r>
              <a:rPr sz="3200" b="1" spc="220" dirty="0">
                <a:solidFill>
                  <a:srgbClr val="FF0000"/>
                </a:solidFill>
                <a:latin typeface="Franklin Gothic Heavy"/>
                <a:cs typeface="Franklin Gothic Heavy"/>
              </a:rPr>
              <a:t>Carotid	</a:t>
            </a:r>
            <a:r>
              <a:rPr sz="3200" b="1" spc="215" dirty="0">
                <a:solidFill>
                  <a:srgbClr val="FF0000"/>
                </a:solidFill>
                <a:latin typeface="Franklin Gothic Heavy"/>
                <a:cs typeface="Franklin Gothic Heavy"/>
              </a:rPr>
              <a:t>Artery	</a:t>
            </a:r>
            <a:r>
              <a:rPr sz="3200" b="1" spc="225" dirty="0">
                <a:solidFill>
                  <a:srgbClr val="FF0000"/>
                </a:solidFill>
                <a:latin typeface="Franklin Gothic Heavy"/>
                <a:cs typeface="Franklin Gothic Heavy"/>
              </a:rPr>
              <a:t>Syndrome</a:t>
            </a:r>
            <a:endParaRPr sz="3200">
              <a:latin typeface="Franklin Gothic Heavy"/>
              <a:cs typeface="Franklin Gothic Heavy"/>
            </a:endParaRPr>
          </a:p>
          <a:p>
            <a:pPr marL="806450" lvl="1" indent="-285750">
              <a:lnSpc>
                <a:spcPct val="100000"/>
              </a:lnSpc>
              <a:spcBef>
                <a:spcPts val="2030"/>
              </a:spcBef>
              <a:buFont typeface="Franklin Gothic Book"/>
              <a:buChar char="–"/>
              <a:tabLst>
                <a:tab pos="806450" algn="l"/>
                <a:tab pos="2809240" algn="l"/>
                <a:tab pos="5074920" algn="l"/>
              </a:tabLst>
            </a:pPr>
            <a:r>
              <a:rPr sz="2400" b="1" spc="165" dirty="0">
                <a:solidFill>
                  <a:srgbClr val="FF3399"/>
                </a:solidFill>
                <a:latin typeface="Franklin Gothic Heavy"/>
                <a:cs typeface="Franklin Gothic Heavy"/>
              </a:rPr>
              <a:t>Sequale</a:t>
            </a:r>
            <a:r>
              <a:rPr sz="2400" b="1" spc="409" dirty="0">
                <a:solidFill>
                  <a:srgbClr val="FF3399"/>
                </a:solidFill>
                <a:latin typeface="Franklin Gothic Heavy"/>
                <a:cs typeface="Franklin Gothic Heavy"/>
              </a:rPr>
              <a:t> </a:t>
            </a:r>
            <a:r>
              <a:rPr sz="2400" b="1" spc="95" dirty="0">
                <a:solidFill>
                  <a:srgbClr val="FF3399"/>
                </a:solidFill>
                <a:latin typeface="Franklin Gothic Heavy"/>
                <a:cs typeface="Franklin Gothic Heavy"/>
              </a:rPr>
              <a:t>of	</a:t>
            </a:r>
            <a:r>
              <a:rPr sz="2400" b="1" spc="145" dirty="0">
                <a:solidFill>
                  <a:srgbClr val="FF3399"/>
                </a:solidFill>
                <a:latin typeface="Franklin Gothic Heavy"/>
                <a:cs typeface="Franklin Gothic Heavy"/>
              </a:rPr>
              <a:t>head</a:t>
            </a:r>
            <a:r>
              <a:rPr sz="2400" b="1" spc="400" dirty="0">
                <a:solidFill>
                  <a:srgbClr val="FF3399"/>
                </a:solidFill>
                <a:latin typeface="Franklin Gothic Heavy"/>
                <a:cs typeface="Franklin Gothic Heavy"/>
              </a:rPr>
              <a:t> </a:t>
            </a:r>
            <a:r>
              <a:rPr sz="2400" b="1" spc="95" dirty="0">
                <a:solidFill>
                  <a:srgbClr val="FF3399"/>
                </a:solidFill>
                <a:latin typeface="Franklin Gothic Heavy"/>
                <a:cs typeface="Franklin Gothic Heavy"/>
              </a:rPr>
              <a:t>or</a:t>
            </a:r>
            <a:r>
              <a:rPr sz="2400" b="1" spc="405" dirty="0">
                <a:solidFill>
                  <a:srgbClr val="FF3399"/>
                </a:solidFill>
                <a:latin typeface="Franklin Gothic Heavy"/>
                <a:cs typeface="Franklin Gothic Heavy"/>
              </a:rPr>
              <a:t> </a:t>
            </a:r>
            <a:r>
              <a:rPr sz="2400" b="1" spc="145" dirty="0">
                <a:solidFill>
                  <a:srgbClr val="FF3399"/>
                </a:solidFill>
                <a:latin typeface="Franklin Gothic Heavy"/>
                <a:cs typeface="Franklin Gothic Heavy"/>
              </a:rPr>
              <a:t>neck	</a:t>
            </a:r>
            <a:r>
              <a:rPr sz="2400" b="1" spc="160" dirty="0">
                <a:solidFill>
                  <a:srgbClr val="FF3399"/>
                </a:solidFill>
                <a:latin typeface="Franklin Gothic Heavy"/>
                <a:cs typeface="Franklin Gothic Heavy"/>
              </a:rPr>
              <a:t>trauma</a:t>
            </a:r>
            <a:endParaRPr sz="2400">
              <a:latin typeface="Franklin Gothic Heavy"/>
              <a:cs typeface="Franklin Gothic Heavy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FF3399"/>
              </a:buClr>
              <a:buFont typeface="Franklin Gothic Book"/>
              <a:buChar char="–"/>
            </a:pPr>
            <a:endParaRPr sz="2250">
              <a:latin typeface="Times New Roman"/>
              <a:cs typeface="Times New Roman"/>
            </a:endParaRPr>
          </a:p>
          <a:p>
            <a:pPr marL="806450" lvl="1" indent="-285750">
              <a:lnSpc>
                <a:spcPct val="100000"/>
              </a:lnSpc>
              <a:buFont typeface="Franklin Gothic Book"/>
              <a:buChar char="–"/>
              <a:tabLst>
                <a:tab pos="806450" algn="l"/>
                <a:tab pos="2155190" algn="l"/>
                <a:tab pos="3287395" algn="l"/>
                <a:tab pos="5538470" algn="l"/>
                <a:tab pos="6044565" algn="l"/>
                <a:tab pos="7314565" algn="l"/>
              </a:tabLst>
            </a:pPr>
            <a:r>
              <a:rPr sz="2400" b="1" spc="165" dirty="0">
                <a:solidFill>
                  <a:srgbClr val="FF3399"/>
                </a:solidFill>
                <a:latin typeface="Franklin Gothic Heavy"/>
                <a:cs typeface="Franklin Gothic Heavy"/>
              </a:rPr>
              <a:t>Carotid	</a:t>
            </a:r>
            <a:r>
              <a:rPr sz="2400" b="1" spc="160" dirty="0">
                <a:solidFill>
                  <a:srgbClr val="FF3399"/>
                </a:solidFill>
                <a:latin typeface="Franklin Gothic Heavy"/>
                <a:cs typeface="Franklin Gothic Heavy"/>
              </a:rPr>
              <a:t>artery	</a:t>
            </a:r>
            <a:r>
              <a:rPr sz="2400" b="1" spc="180" dirty="0">
                <a:solidFill>
                  <a:srgbClr val="FF3399"/>
                </a:solidFill>
                <a:latin typeface="Franklin Gothic Heavy"/>
                <a:cs typeface="Franklin Gothic Heavy"/>
              </a:rPr>
              <a:t>compression	</a:t>
            </a:r>
            <a:r>
              <a:rPr sz="2400" b="1" spc="95" dirty="0">
                <a:solidFill>
                  <a:srgbClr val="FF3399"/>
                </a:solidFill>
                <a:latin typeface="Franklin Gothic Heavy"/>
                <a:cs typeface="Franklin Gothic Heavy"/>
              </a:rPr>
              <a:t>by	</a:t>
            </a:r>
            <a:r>
              <a:rPr sz="2400" b="1" spc="165" dirty="0">
                <a:solidFill>
                  <a:srgbClr val="FF3399"/>
                </a:solidFill>
                <a:latin typeface="Franklin Gothic Heavy"/>
                <a:cs typeface="Franklin Gothic Heavy"/>
              </a:rPr>
              <a:t>styloid	</a:t>
            </a:r>
            <a:r>
              <a:rPr sz="2400" b="1" spc="170" dirty="0">
                <a:solidFill>
                  <a:srgbClr val="FF3399"/>
                </a:solidFill>
                <a:latin typeface="Franklin Gothic Heavy"/>
                <a:cs typeface="Franklin Gothic Heavy"/>
              </a:rPr>
              <a:t>process</a:t>
            </a:r>
            <a:endParaRPr sz="2400">
              <a:latin typeface="Franklin Gothic Heavy"/>
              <a:cs typeface="Franklin Gothic Heavy"/>
            </a:endParaRPr>
          </a:p>
          <a:p>
            <a:pPr lvl="1">
              <a:lnSpc>
                <a:spcPct val="100000"/>
              </a:lnSpc>
              <a:buClr>
                <a:srgbClr val="FF3399"/>
              </a:buClr>
              <a:buFont typeface="Franklin Gothic Book"/>
              <a:buChar char="–"/>
            </a:pPr>
            <a:endParaRPr sz="29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Clr>
                <a:srgbClr val="FF3399"/>
              </a:buClr>
              <a:buFont typeface="Franklin Gothic Book"/>
              <a:buChar char="–"/>
            </a:pPr>
            <a:endParaRPr sz="3100">
              <a:latin typeface="Times New Roman"/>
              <a:cs typeface="Times New Roman"/>
            </a:endParaRPr>
          </a:p>
          <a:p>
            <a:pPr marL="1206500" lvl="2" indent="-228600">
              <a:lnSpc>
                <a:spcPct val="100000"/>
              </a:lnSpc>
              <a:buFont typeface="Franklin Gothic Book"/>
              <a:buChar char="•"/>
              <a:tabLst>
                <a:tab pos="1206500" algn="l"/>
                <a:tab pos="2296795" algn="l"/>
                <a:tab pos="4855845" algn="l"/>
                <a:tab pos="6574155" algn="l"/>
              </a:tabLst>
            </a:pPr>
            <a:r>
              <a:rPr sz="2400" b="1" spc="155" dirty="0">
                <a:solidFill>
                  <a:srgbClr val="E7F3FF"/>
                </a:solidFill>
                <a:latin typeface="Franklin Gothic Heavy"/>
                <a:cs typeface="Franklin Gothic Heavy"/>
              </a:rPr>
              <a:t>Leads	</a:t>
            </a:r>
            <a:r>
              <a:rPr sz="2400" b="1" spc="100" dirty="0">
                <a:solidFill>
                  <a:srgbClr val="E7F3FF"/>
                </a:solidFill>
                <a:latin typeface="Franklin Gothic Heavy"/>
                <a:cs typeface="Franklin Gothic Heavy"/>
              </a:rPr>
              <a:t>to</a:t>
            </a:r>
            <a:r>
              <a:rPr sz="2400" b="1" spc="420" dirty="0">
                <a:solidFill>
                  <a:srgbClr val="E7F3FF"/>
                </a:solidFill>
                <a:latin typeface="Franklin Gothic Heavy"/>
                <a:cs typeface="Franklin Gothic Heavy"/>
              </a:rPr>
              <a:t> </a:t>
            </a:r>
            <a:r>
              <a:rPr sz="2400" b="1" spc="175" dirty="0">
                <a:solidFill>
                  <a:srgbClr val="E7F3FF"/>
                </a:solidFill>
                <a:latin typeface="Franklin Gothic Heavy"/>
                <a:cs typeface="Franklin Gothic Heavy"/>
              </a:rPr>
              <a:t>carotidynia,	</a:t>
            </a:r>
            <a:r>
              <a:rPr sz="2400" b="1" spc="170" dirty="0">
                <a:solidFill>
                  <a:srgbClr val="E7F3FF"/>
                </a:solidFill>
                <a:latin typeface="Franklin Gothic Heavy"/>
                <a:cs typeface="Franklin Gothic Heavy"/>
              </a:rPr>
              <a:t>headache	</a:t>
            </a:r>
            <a:r>
              <a:rPr sz="2400" b="1" spc="-5" dirty="0">
                <a:solidFill>
                  <a:srgbClr val="E7F3FF"/>
                </a:solidFill>
                <a:latin typeface="Franklin Gothic Heavy"/>
                <a:cs typeface="Franklin Gothic Heavy"/>
              </a:rPr>
              <a:t>&amp;</a:t>
            </a:r>
            <a:r>
              <a:rPr sz="2400" b="1" spc="365" dirty="0">
                <a:solidFill>
                  <a:srgbClr val="E7F3FF"/>
                </a:solidFill>
                <a:latin typeface="Franklin Gothic Heavy"/>
                <a:cs typeface="Franklin Gothic Heavy"/>
              </a:rPr>
              <a:t> </a:t>
            </a:r>
            <a:r>
              <a:rPr sz="2400" b="1" spc="170" dirty="0">
                <a:solidFill>
                  <a:srgbClr val="E7F3FF"/>
                </a:solidFill>
                <a:latin typeface="Franklin Gothic Heavy"/>
                <a:cs typeface="Franklin Gothic Heavy"/>
              </a:rPr>
              <a:t>dizziness</a:t>
            </a:r>
            <a:endParaRPr sz="2400">
              <a:latin typeface="Franklin Gothic Heavy"/>
              <a:cs typeface="Franklin Gothic Heav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72959" y="4754879"/>
            <a:ext cx="697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95" dirty="0">
                <a:solidFill>
                  <a:srgbClr val="FFFF00"/>
                </a:solidFill>
                <a:latin typeface="Franklin Gothic Heavy"/>
                <a:cs typeface="Franklin Gothic Heavy"/>
              </a:rPr>
              <a:t>e</a:t>
            </a:r>
            <a:r>
              <a:rPr sz="2400" b="1" spc="180" dirty="0">
                <a:solidFill>
                  <a:srgbClr val="FFFF00"/>
                </a:solidFill>
                <a:latin typeface="Franklin Gothic Heavy"/>
                <a:cs typeface="Franklin Gothic Heavy"/>
              </a:rPr>
              <a:t>y</a:t>
            </a:r>
            <a:r>
              <a:rPr sz="2400" b="1" spc="195" dirty="0">
                <a:solidFill>
                  <a:srgbClr val="FFFF00"/>
                </a:solidFill>
                <a:latin typeface="Franklin Gothic Heavy"/>
                <a:cs typeface="Franklin Gothic Heavy"/>
              </a:rPr>
              <a:t>e</a:t>
            </a:r>
            <a:r>
              <a:rPr sz="24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,</a:t>
            </a:r>
            <a:endParaRPr sz="2400">
              <a:latin typeface="Franklin Gothic Heavy"/>
              <a:cs typeface="Franklin Gothic Heav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19643" y="4754879"/>
            <a:ext cx="658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95" dirty="0">
                <a:solidFill>
                  <a:srgbClr val="FFFF00"/>
                </a:solidFill>
                <a:latin typeface="Franklin Gothic Heavy"/>
                <a:cs typeface="Franklin Gothic Heavy"/>
              </a:rPr>
              <a:t>e</a:t>
            </a:r>
            <a:r>
              <a:rPr sz="2400" b="1" spc="185" dirty="0">
                <a:solidFill>
                  <a:srgbClr val="FFFF00"/>
                </a:solidFill>
                <a:latin typeface="Franklin Gothic Heavy"/>
                <a:cs typeface="Franklin Gothic Heavy"/>
              </a:rPr>
              <a:t>a</a:t>
            </a:r>
            <a:r>
              <a:rPr sz="2400" b="1" spc="195" dirty="0">
                <a:solidFill>
                  <a:srgbClr val="FFFF00"/>
                </a:solidFill>
                <a:latin typeface="Franklin Gothic Heavy"/>
                <a:cs typeface="Franklin Gothic Heavy"/>
              </a:rPr>
              <a:t>r</a:t>
            </a:r>
            <a:r>
              <a:rPr sz="24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,</a:t>
            </a:r>
            <a:endParaRPr sz="2400">
              <a:latin typeface="Franklin Gothic Heavy"/>
              <a:cs typeface="Franklin Gothic Heav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9140" y="4053840"/>
            <a:ext cx="6292215" cy="1640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indent="-285750">
              <a:lnSpc>
                <a:spcPct val="100000"/>
              </a:lnSpc>
              <a:spcBef>
                <a:spcPts val="100"/>
              </a:spcBef>
              <a:buFont typeface="Franklin Gothic Book"/>
              <a:buChar char="–"/>
              <a:tabLst>
                <a:tab pos="323850" algn="l"/>
                <a:tab pos="1830705" algn="l"/>
                <a:tab pos="3129280" algn="l"/>
                <a:tab pos="4241165" algn="l"/>
              </a:tabLst>
            </a:pPr>
            <a:r>
              <a:rPr sz="2400" b="1" spc="170" dirty="0">
                <a:solidFill>
                  <a:srgbClr val="FF3399"/>
                </a:solidFill>
                <a:latin typeface="Franklin Gothic Heavy"/>
                <a:cs typeface="Franklin Gothic Heavy"/>
              </a:rPr>
              <a:t>External	</a:t>
            </a:r>
            <a:r>
              <a:rPr sz="2400" b="1" spc="165" dirty="0">
                <a:solidFill>
                  <a:srgbClr val="FF3399"/>
                </a:solidFill>
                <a:latin typeface="Franklin Gothic Heavy"/>
                <a:cs typeface="Franklin Gothic Heavy"/>
              </a:rPr>
              <a:t>carotid	</a:t>
            </a:r>
            <a:r>
              <a:rPr sz="2400" b="1" spc="160" dirty="0">
                <a:solidFill>
                  <a:srgbClr val="FF3399"/>
                </a:solidFill>
                <a:latin typeface="Franklin Gothic Heavy"/>
                <a:cs typeface="Franklin Gothic Heavy"/>
              </a:rPr>
              <a:t>artery	</a:t>
            </a:r>
            <a:r>
              <a:rPr sz="2400" b="1" spc="175" dirty="0">
                <a:solidFill>
                  <a:srgbClr val="FF3399"/>
                </a:solidFill>
                <a:latin typeface="Franklin Gothic Heavy"/>
                <a:cs typeface="Franklin Gothic Heavy"/>
              </a:rPr>
              <a:t>involvement</a:t>
            </a:r>
            <a:endParaRPr sz="2400">
              <a:latin typeface="Franklin Gothic Heavy"/>
              <a:cs typeface="Franklin Gothic Heavy"/>
            </a:endParaRPr>
          </a:p>
          <a:p>
            <a:pPr marL="723900" marR="212090" lvl="1" indent="-228600">
              <a:lnSpc>
                <a:spcPct val="150000"/>
              </a:lnSpc>
              <a:spcBef>
                <a:spcPts val="1200"/>
              </a:spcBef>
              <a:buFont typeface="Franklin Gothic Book"/>
              <a:buChar char="•"/>
              <a:tabLst>
                <a:tab pos="723900" algn="l"/>
                <a:tab pos="1896745" algn="l"/>
                <a:tab pos="2472055" algn="l"/>
                <a:tab pos="2972435" algn="l"/>
                <a:tab pos="4006215" algn="l"/>
                <a:tab pos="5752465" algn="l"/>
              </a:tabLst>
            </a:pPr>
            <a:r>
              <a:rPr sz="2400" b="1" spc="195" dirty="0">
                <a:solidFill>
                  <a:srgbClr val="FFFF00"/>
                </a:solidFill>
                <a:latin typeface="Franklin Gothic Heavy"/>
                <a:cs typeface="Franklin Gothic Heavy"/>
              </a:rPr>
              <a:t>Nec</a:t>
            </a:r>
            <a:r>
              <a:rPr sz="24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k</a:t>
            </a:r>
            <a:r>
              <a:rPr sz="24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400" b="1" spc="185" dirty="0">
                <a:solidFill>
                  <a:srgbClr val="FFFF00"/>
                </a:solidFill>
                <a:latin typeface="Franklin Gothic Heavy"/>
                <a:cs typeface="Franklin Gothic Heavy"/>
              </a:rPr>
              <a:t>p</a:t>
            </a:r>
            <a:r>
              <a:rPr sz="2400" b="1" spc="195" dirty="0">
                <a:solidFill>
                  <a:srgbClr val="FFFF00"/>
                </a:solidFill>
                <a:latin typeface="Franklin Gothic Heavy"/>
                <a:cs typeface="Franklin Gothic Heavy"/>
              </a:rPr>
              <a:t>a</a:t>
            </a:r>
            <a:r>
              <a:rPr sz="2400" b="1" spc="185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4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n</a:t>
            </a:r>
            <a:r>
              <a:rPr sz="24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400" b="1" spc="190" dirty="0">
                <a:solidFill>
                  <a:srgbClr val="FFFF00"/>
                </a:solidFill>
                <a:latin typeface="Franklin Gothic Heavy"/>
                <a:cs typeface="Franklin Gothic Heavy"/>
              </a:rPr>
              <a:t>th</a:t>
            </a:r>
            <a:r>
              <a:rPr sz="2400" b="1" spc="195" dirty="0">
                <a:solidFill>
                  <a:srgbClr val="FFFF00"/>
                </a:solidFill>
                <a:latin typeface="Franklin Gothic Heavy"/>
                <a:cs typeface="Franklin Gothic Heavy"/>
              </a:rPr>
              <a:t>a</a:t>
            </a:r>
            <a:r>
              <a:rPr sz="24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t</a:t>
            </a:r>
            <a:r>
              <a:rPr sz="24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400" b="1" spc="195" dirty="0">
                <a:solidFill>
                  <a:srgbClr val="FFFF00"/>
                </a:solidFill>
                <a:latin typeface="Franklin Gothic Heavy"/>
                <a:cs typeface="Franklin Gothic Heavy"/>
              </a:rPr>
              <a:t>r</a:t>
            </a:r>
            <a:r>
              <a:rPr sz="2400" b="1" spc="185" dirty="0">
                <a:solidFill>
                  <a:srgbClr val="FFFF00"/>
                </a:solidFill>
                <a:latin typeface="Franklin Gothic Heavy"/>
                <a:cs typeface="Franklin Gothic Heavy"/>
              </a:rPr>
              <a:t>a</a:t>
            </a:r>
            <a:r>
              <a:rPr sz="2400" b="1" spc="190" dirty="0">
                <a:solidFill>
                  <a:srgbClr val="FFFF00"/>
                </a:solidFill>
                <a:latin typeface="Franklin Gothic Heavy"/>
                <a:cs typeface="Franklin Gothic Heavy"/>
              </a:rPr>
              <a:t>d</a:t>
            </a:r>
            <a:r>
              <a:rPr sz="2400" b="1" spc="185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400" b="1" spc="195" dirty="0">
                <a:solidFill>
                  <a:srgbClr val="FFFF00"/>
                </a:solidFill>
                <a:latin typeface="Franklin Gothic Heavy"/>
                <a:cs typeface="Franklin Gothic Heavy"/>
              </a:rPr>
              <a:t>a</a:t>
            </a:r>
            <a:r>
              <a:rPr sz="2400" b="1" spc="200" dirty="0">
                <a:solidFill>
                  <a:srgbClr val="FFFF00"/>
                </a:solidFill>
                <a:latin typeface="Franklin Gothic Heavy"/>
                <a:cs typeface="Franklin Gothic Heavy"/>
              </a:rPr>
              <a:t>t</a:t>
            </a:r>
            <a:r>
              <a:rPr sz="2400" b="1" spc="185" dirty="0">
                <a:solidFill>
                  <a:srgbClr val="FFFF00"/>
                </a:solidFill>
                <a:latin typeface="Franklin Gothic Heavy"/>
                <a:cs typeface="Franklin Gothic Heavy"/>
              </a:rPr>
              <a:t>e</a:t>
            </a:r>
            <a:r>
              <a:rPr sz="24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s</a:t>
            </a:r>
            <a:r>
              <a:rPr sz="24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400" b="1" spc="190" dirty="0">
                <a:solidFill>
                  <a:srgbClr val="FFFF00"/>
                </a:solidFill>
                <a:latin typeface="Franklin Gothic Heavy"/>
                <a:cs typeface="Franklin Gothic Heavy"/>
              </a:rPr>
              <a:t>t</a:t>
            </a:r>
            <a:r>
              <a:rPr sz="24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o  </a:t>
            </a:r>
            <a:r>
              <a:rPr sz="2400" b="1" spc="170" dirty="0">
                <a:solidFill>
                  <a:srgbClr val="FFFF00"/>
                </a:solidFill>
                <a:latin typeface="Franklin Gothic Heavy"/>
                <a:cs typeface="Franklin Gothic Heavy"/>
              </a:rPr>
              <a:t>mandible,	</a:t>
            </a:r>
            <a:r>
              <a:rPr sz="2400" b="1" spc="160" dirty="0">
                <a:solidFill>
                  <a:srgbClr val="FFFF00"/>
                </a:solidFill>
                <a:latin typeface="Franklin Gothic Heavy"/>
                <a:cs typeface="Franklin Gothic Heavy"/>
              </a:rPr>
              <a:t>palate </a:t>
            </a:r>
            <a:r>
              <a:rPr sz="24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&amp;</a:t>
            </a:r>
            <a:r>
              <a:rPr sz="2400" b="1" spc="-140" dirty="0">
                <a:solidFill>
                  <a:srgbClr val="FFFF00"/>
                </a:solidFill>
                <a:latin typeface="Franklin Gothic Heavy"/>
                <a:cs typeface="Franklin Gothic Heavy"/>
              </a:rPr>
              <a:t> </a:t>
            </a:r>
            <a:r>
              <a:rPr sz="2400" b="1" spc="145" dirty="0">
                <a:solidFill>
                  <a:srgbClr val="FFFF00"/>
                </a:solidFill>
                <a:latin typeface="Franklin Gothic Heavy"/>
                <a:cs typeface="Franklin Gothic Heavy"/>
              </a:rPr>
              <a:t>nose</a:t>
            </a:r>
            <a:endParaRPr sz="2400">
              <a:latin typeface="Franklin Gothic Heavy"/>
              <a:cs typeface="Franklin Gothic Heavy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4540" y="6003290"/>
            <a:ext cx="6169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34820" algn="l"/>
              </a:tabLst>
            </a:pPr>
            <a:r>
              <a:rPr sz="3600" baseline="6944" dirty="0">
                <a:solidFill>
                  <a:srgbClr val="FF3399"/>
                </a:solidFill>
                <a:latin typeface="Franklin Gothic Book"/>
                <a:cs typeface="Franklin Gothic Book"/>
              </a:rPr>
              <a:t>–</a:t>
            </a:r>
            <a:r>
              <a:rPr sz="3600" spc="359" baseline="6944" dirty="0">
                <a:solidFill>
                  <a:srgbClr val="FF3399"/>
                </a:solidFill>
                <a:latin typeface="Franklin Gothic Book"/>
                <a:cs typeface="Franklin Gothic Book"/>
              </a:rPr>
              <a:t> </a:t>
            </a:r>
            <a:r>
              <a:rPr sz="2400" b="1" spc="170" dirty="0">
                <a:solidFill>
                  <a:srgbClr val="FF3399"/>
                </a:solidFill>
                <a:latin typeface="Franklin Gothic Heavy"/>
                <a:cs typeface="Franklin Gothic Heavy"/>
              </a:rPr>
              <a:t>Internal	</a:t>
            </a:r>
            <a:r>
              <a:rPr sz="2400" b="1" spc="165" dirty="0">
                <a:solidFill>
                  <a:srgbClr val="FF3399"/>
                </a:solidFill>
                <a:latin typeface="Franklin Gothic Heavy"/>
                <a:cs typeface="Franklin Gothic Heavy"/>
              </a:rPr>
              <a:t>carotid </a:t>
            </a:r>
            <a:r>
              <a:rPr sz="2400" b="1" spc="160" dirty="0">
                <a:solidFill>
                  <a:srgbClr val="FF3399"/>
                </a:solidFill>
                <a:latin typeface="Franklin Gothic Heavy"/>
                <a:cs typeface="Franklin Gothic Heavy"/>
              </a:rPr>
              <a:t>artery</a:t>
            </a:r>
            <a:r>
              <a:rPr sz="2400" b="1" spc="595" dirty="0">
                <a:solidFill>
                  <a:srgbClr val="FF3399"/>
                </a:solidFill>
                <a:latin typeface="Franklin Gothic Heavy"/>
                <a:cs typeface="Franklin Gothic Heavy"/>
              </a:rPr>
              <a:t> </a:t>
            </a:r>
            <a:r>
              <a:rPr sz="2400" b="1" spc="175" dirty="0">
                <a:solidFill>
                  <a:srgbClr val="FF3399"/>
                </a:solidFill>
                <a:latin typeface="Franklin Gothic Heavy"/>
                <a:cs typeface="Franklin Gothic Heavy"/>
              </a:rPr>
              <a:t>involvement</a:t>
            </a:r>
            <a:endParaRPr sz="2400">
              <a:latin typeface="Franklin Gothic Heavy"/>
              <a:cs typeface="Franklin Gothic Heavy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1910" y="695959"/>
            <a:ext cx="64706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58365" algn="l"/>
                <a:tab pos="4283075" algn="l"/>
              </a:tabLst>
            </a:pPr>
            <a:r>
              <a:rPr spc="325" dirty="0"/>
              <a:t>Norm</a:t>
            </a:r>
            <a:r>
              <a:rPr spc="315" dirty="0"/>
              <a:t>a</a:t>
            </a:r>
            <a:r>
              <a:rPr spc="-5" dirty="0"/>
              <a:t>l</a:t>
            </a:r>
            <a:r>
              <a:rPr dirty="0"/>
              <a:t>	</a:t>
            </a:r>
            <a:r>
              <a:rPr spc="330" dirty="0"/>
              <a:t>S</a:t>
            </a:r>
            <a:r>
              <a:rPr spc="320" dirty="0"/>
              <a:t>t</a:t>
            </a:r>
            <a:r>
              <a:rPr spc="330" dirty="0"/>
              <a:t>y</a:t>
            </a:r>
            <a:r>
              <a:rPr spc="325" dirty="0"/>
              <a:t>lo</a:t>
            </a:r>
            <a:r>
              <a:rPr spc="320" dirty="0"/>
              <a:t>i</a:t>
            </a:r>
            <a:r>
              <a:rPr spc="-5" dirty="0"/>
              <a:t>d</a:t>
            </a:r>
            <a:r>
              <a:rPr dirty="0"/>
              <a:t>	</a:t>
            </a:r>
            <a:r>
              <a:rPr spc="315" dirty="0"/>
              <a:t>P</a:t>
            </a:r>
            <a:r>
              <a:rPr spc="325" dirty="0"/>
              <a:t>ro</a:t>
            </a:r>
            <a:r>
              <a:rPr spc="315" dirty="0"/>
              <a:t>c</a:t>
            </a:r>
            <a:r>
              <a:rPr spc="325" dirty="0"/>
              <a:t>e</a:t>
            </a:r>
            <a:r>
              <a:rPr spc="320" dirty="0"/>
              <a:t>s</a:t>
            </a:r>
            <a:r>
              <a:rPr spc="-5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1524000"/>
            <a:ext cx="4572000" cy="495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76800" y="1524000"/>
            <a:ext cx="4038600" cy="495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6500" y="0"/>
            <a:ext cx="49047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66520" marR="5080" indent="-1353820">
              <a:lnSpc>
                <a:spcPct val="100000"/>
              </a:lnSpc>
              <a:spcBef>
                <a:spcPts val="100"/>
              </a:spcBef>
              <a:tabLst>
                <a:tab pos="2979420" algn="l"/>
              </a:tabLst>
            </a:pPr>
            <a:r>
              <a:rPr spc="330" dirty="0"/>
              <a:t>E</a:t>
            </a:r>
            <a:r>
              <a:rPr spc="325" dirty="0"/>
              <a:t>lo</a:t>
            </a:r>
            <a:r>
              <a:rPr spc="330" dirty="0"/>
              <a:t>n</a:t>
            </a:r>
            <a:r>
              <a:rPr spc="325" dirty="0"/>
              <a:t>ga</a:t>
            </a:r>
            <a:r>
              <a:rPr spc="320" dirty="0"/>
              <a:t>t</a:t>
            </a:r>
            <a:r>
              <a:rPr spc="325" dirty="0"/>
              <a:t>e</a:t>
            </a:r>
            <a:r>
              <a:rPr spc="-5" dirty="0"/>
              <a:t>d</a:t>
            </a:r>
            <a:r>
              <a:rPr dirty="0"/>
              <a:t>	</a:t>
            </a:r>
            <a:r>
              <a:rPr spc="320" dirty="0"/>
              <a:t>St</a:t>
            </a:r>
            <a:r>
              <a:rPr spc="330" dirty="0"/>
              <a:t>y</a:t>
            </a:r>
            <a:r>
              <a:rPr spc="325" dirty="0"/>
              <a:t>lo</a:t>
            </a:r>
            <a:r>
              <a:rPr spc="330" dirty="0"/>
              <a:t>i</a:t>
            </a:r>
            <a:r>
              <a:rPr spc="-5" dirty="0"/>
              <a:t>d  </a:t>
            </a:r>
            <a:r>
              <a:rPr spc="275" dirty="0"/>
              <a:t>Process</a:t>
            </a:r>
          </a:p>
        </p:txBody>
      </p:sp>
      <p:sp>
        <p:nvSpPr>
          <p:cNvPr id="3" name="object 3"/>
          <p:cNvSpPr/>
          <p:nvPr/>
        </p:nvSpPr>
        <p:spPr>
          <a:xfrm>
            <a:off x="228600" y="1447800"/>
            <a:ext cx="8915400" cy="510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8839" y="241300"/>
            <a:ext cx="68789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67305" algn="l"/>
                <a:tab pos="3558540" algn="l"/>
              </a:tabLst>
            </a:pPr>
            <a:r>
              <a:rPr spc="285" dirty="0"/>
              <a:t>Theories	</a:t>
            </a:r>
            <a:r>
              <a:rPr spc="215" dirty="0"/>
              <a:t>for	</a:t>
            </a:r>
            <a:r>
              <a:rPr spc="295" dirty="0"/>
              <a:t>ossification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236979"/>
            <a:ext cx="44443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Franklin Gothic Book"/>
              <a:buChar char="•"/>
              <a:tabLst>
                <a:tab pos="355600" algn="l"/>
                <a:tab pos="2176145" algn="l"/>
              </a:tabLst>
            </a:pP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R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ea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ti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v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e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hy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perp</a:t>
            </a:r>
            <a:r>
              <a:rPr sz="2800" b="1" spc="225" dirty="0">
                <a:solidFill>
                  <a:srgbClr val="FF0066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a</a:t>
            </a:r>
            <a:endParaRPr sz="2800">
              <a:latin typeface="Franklin Gothic Heavy"/>
              <a:cs typeface="Franklin Gothic Heavy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45490" y="1975480"/>
          <a:ext cx="8075295" cy="1715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2270"/>
                <a:gridCol w="2962910"/>
                <a:gridCol w="918845"/>
              </a:tblGrid>
              <a:tr h="55366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2799715" algn="l"/>
                        </a:tabLst>
                      </a:pPr>
                      <a:r>
                        <a:rPr sz="4200" baseline="5952" dirty="0">
                          <a:solidFill>
                            <a:srgbClr val="FFFF00"/>
                          </a:solidFill>
                          <a:latin typeface="Franklin Gothic Book"/>
                          <a:cs typeface="Franklin Gothic Book"/>
                        </a:rPr>
                        <a:t>–</a:t>
                      </a:r>
                      <a:r>
                        <a:rPr sz="4200" spc="-142" baseline="5952" dirty="0">
                          <a:solidFill>
                            <a:srgbClr val="FFFF00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2800" b="1" spc="180" dirty="0">
                          <a:solidFill>
                            <a:srgbClr val="FFFF00"/>
                          </a:solidFill>
                          <a:latin typeface="Franklin Gothic Heavy"/>
                          <a:cs typeface="Franklin Gothic Heavy"/>
                        </a:rPr>
                        <a:t>Trauma	</a:t>
                      </a:r>
                      <a:r>
                        <a:rPr sz="2800" dirty="0">
                          <a:solidFill>
                            <a:srgbClr val="FFFF00"/>
                          </a:solidFill>
                          <a:latin typeface="Symbol"/>
                          <a:cs typeface="Symbol"/>
                        </a:rPr>
                        <a:t></a:t>
                      </a:r>
                      <a:endParaRPr sz="2800">
                        <a:latin typeface="Symbol"/>
                        <a:cs typeface="Symbol"/>
                      </a:endParaRPr>
                    </a:p>
                  </a:txBody>
                  <a:tcPr marL="0" marR="0" marT="190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800" b="1" spc="195" dirty="0">
                          <a:solidFill>
                            <a:srgbClr val="FFFF00"/>
                          </a:solidFill>
                          <a:latin typeface="Franklin Gothic Heavy"/>
                          <a:cs typeface="Franklin Gothic Heavy"/>
                        </a:rPr>
                        <a:t>ossification</a:t>
                      </a:r>
                      <a:endParaRPr sz="2800">
                        <a:latin typeface="Franklin Gothic Heavy"/>
                        <a:cs typeface="Franklin Gothic Heavy"/>
                      </a:endParaRPr>
                    </a:p>
                  </a:txBody>
                  <a:tcPr marL="0" marR="0" marT="190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2800" b="1" spc="220" dirty="0">
                          <a:solidFill>
                            <a:srgbClr val="FFFF00"/>
                          </a:solidFill>
                          <a:latin typeface="Franklin Gothic Heavy"/>
                          <a:cs typeface="Franklin Gothic Heavy"/>
                        </a:rPr>
                        <a:t>o</a:t>
                      </a:r>
                      <a:r>
                        <a:rPr sz="2800" b="1" dirty="0">
                          <a:solidFill>
                            <a:srgbClr val="FFFF00"/>
                          </a:solidFill>
                          <a:latin typeface="Franklin Gothic Heavy"/>
                          <a:cs typeface="Franklin Gothic Heavy"/>
                        </a:rPr>
                        <a:t>f</a:t>
                      </a:r>
                      <a:endParaRPr sz="2800">
                        <a:latin typeface="Franklin Gothic Heavy"/>
                        <a:cs typeface="Franklin Gothic Heavy"/>
                      </a:endParaRPr>
                    </a:p>
                  </a:txBody>
                  <a:tcPr marL="0" marR="0" marT="1905" marB="0">
                    <a:solidFill>
                      <a:srgbClr val="000000"/>
                    </a:solidFill>
                  </a:tcPr>
                </a:tc>
              </a:tr>
              <a:tr h="639645"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800" b="1" spc="204" dirty="0">
                          <a:solidFill>
                            <a:srgbClr val="FFFF00"/>
                          </a:solidFill>
                          <a:latin typeface="Franklin Gothic Heavy"/>
                          <a:cs typeface="Franklin Gothic Heavy"/>
                        </a:rPr>
                        <a:t>fibrocartilaginous</a:t>
                      </a:r>
                      <a:endParaRPr sz="2800">
                        <a:latin typeface="Franklin Gothic Heavy"/>
                        <a:cs typeface="Franklin Gothic Heavy"/>
                      </a:endParaRPr>
                    </a:p>
                  </a:txBody>
                  <a:tcPr marL="0" marR="0" marT="8826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59130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800" b="1" spc="190" dirty="0">
                          <a:solidFill>
                            <a:srgbClr val="FFFF00"/>
                          </a:solidFill>
                          <a:latin typeface="Franklin Gothic Heavy"/>
                          <a:cs typeface="Franklin Gothic Heavy"/>
                        </a:rPr>
                        <a:t>remnants</a:t>
                      </a:r>
                      <a:endParaRPr sz="2800">
                        <a:latin typeface="Franklin Gothic Heavy"/>
                        <a:cs typeface="Franklin Gothic Heavy"/>
                      </a:endParaRPr>
                    </a:p>
                  </a:txBody>
                  <a:tcPr marL="0" marR="0" marT="8826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2800" b="1" spc="210" dirty="0">
                          <a:solidFill>
                            <a:srgbClr val="FFFF00"/>
                          </a:solidFill>
                          <a:latin typeface="Franklin Gothic Heavy"/>
                          <a:cs typeface="Franklin Gothic Heavy"/>
                        </a:rPr>
                        <a:t>i</a:t>
                      </a:r>
                      <a:r>
                        <a:rPr sz="2800" b="1" dirty="0">
                          <a:solidFill>
                            <a:srgbClr val="FFFF00"/>
                          </a:solidFill>
                          <a:latin typeface="Franklin Gothic Heavy"/>
                          <a:cs typeface="Franklin Gothic Heavy"/>
                        </a:rPr>
                        <a:t>n</a:t>
                      </a:r>
                      <a:endParaRPr sz="2800">
                        <a:latin typeface="Franklin Gothic Heavy"/>
                        <a:cs typeface="Franklin Gothic Heavy"/>
                      </a:endParaRPr>
                    </a:p>
                  </a:txBody>
                  <a:tcPr marL="0" marR="0" marT="88265" marB="0">
                    <a:solidFill>
                      <a:srgbClr val="000000"/>
                    </a:solidFill>
                  </a:tcPr>
                </a:tc>
              </a:tr>
              <a:tr h="521627">
                <a:tc>
                  <a:txBody>
                    <a:bodyPr/>
                    <a:lstStyle/>
                    <a:p>
                      <a:pPr marL="317500">
                        <a:lnSpc>
                          <a:spcPts val="3310"/>
                        </a:lnSpc>
                        <a:spcBef>
                          <a:spcPts val="695"/>
                        </a:spcBef>
                        <a:tabLst>
                          <a:tab pos="2452370" algn="l"/>
                        </a:tabLst>
                      </a:pPr>
                      <a:r>
                        <a:rPr sz="2800" b="1" spc="195" dirty="0">
                          <a:solidFill>
                            <a:srgbClr val="FFFF00"/>
                          </a:solidFill>
                          <a:latin typeface="Franklin Gothic Heavy"/>
                          <a:cs typeface="Franklin Gothic Heavy"/>
                        </a:rPr>
                        <a:t>stylohyoid	</a:t>
                      </a:r>
                      <a:r>
                        <a:rPr sz="2800" b="1" spc="190" dirty="0">
                          <a:solidFill>
                            <a:srgbClr val="FFFF00"/>
                          </a:solidFill>
                          <a:latin typeface="Franklin Gothic Heavy"/>
                          <a:cs typeface="Franklin Gothic Heavy"/>
                        </a:rPr>
                        <a:t>ligament</a:t>
                      </a:r>
                      <a:endParaRPr sz="2800">
                        <a:latin typeface="Franklin Gothic Heavy"/>
                        <a:cs typeface="Franklin Gothic Heavy"/>
                      </a:endParaRPr>
                    </a:p>
                  </a:txBody>
                  <a:tcPr marL="0" marR="0" marT="88265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56540" y="3972559"/>
            <a:ext cx="8575675" cy="2548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indent="-342900">
              <a:lnSpc>
                <a:spcPct val="100000"/>
              </a:lnSpc>
              <a:spcBef>
                <a:spcPts val="100"/>
              </a:spcBef>
              <a:buFont typeface="Franklin Gothic Book"/>
              <a:buChar char="•"/>
              <a:tabLst>
                <a:tab pos="406400" algn="l"/>
                <a:tab pos="2226945" algn="l"/>
              </a:tabLst>
            </a:pPr>
            <a:r>
              <a:rPr sz="2800" b="1" spc="190" dirty="0">
                <a:solidFill>
                  <a:srgbClr val="FF0066"/>
                </a:solidFill>
                <a:latin typeface="Franklin Gothic Heavy"/>
                <a:cs typeface="Franklin Gothic Heavy"/>
              </a:rPr>
              <a:t>Reactive	</a:t>
            </a:r>
            <a:r>
              <a:rPr sz="2800" b="1" spc="195" dirty="0">
                <a:solidFill>
                  <a:srgbClr val="FF0066"/>
                </a:solidFill>
                <a:latin typeface="Franklin Gothic Heavy"/>
                <a:cs typeface="Franklin Gothic Heavy"/>
              </a:rPr>
              <a:t>metaplasia</a:t>
            </a:r>
            <a:endParaRPr sz="2800">
              <a:latin typeface="Franklin Gothic Heavy"/>
              <a:cs typeface="Franklin Gothic Heavy"/>
            </a:endParaRPr>
          </a:p>
          <a:p>
            <a:pPr marL="285750" marR="43180" lvl="1" indent="-285750" algn="r">
              <a:lnSpc>
                <a:spcPct val="100000"/>
              </a:lnSpc>
              <a:spcBef>
                <a:spcPts val="2370"/>
              </a:spcBef>
              <a:buFont typeface="Franklin Gothic Book"/>
              <a:buChar char="–"/>
              <a:tabLst>
                <a:tab pos="285750" algn="l"/>
                <a:tab pos="2923540" algn="l"/>
                <a:tab pos="6583045" algn="l"/>
              </a:tabLst>
            </a:pP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Ab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r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l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p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t-t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r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10" dirty="0">
                <a:solidFill>
                  <a:srgbClr val="FFFF00"/>
                </a:solidFill>
                <a:latin typeface="Franklin Gothic Heavy"/>
                <a:cs typeface="Franklin Gothic Heavy"/>
              </a:rPr>
              <a:t>u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ati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c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h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g</a:t>
            </a:r>
            <a:endParaRPr sz="2800">
              <a:latin typeface="Franklin Gothic Heavy"/>
              <a:cs typeface="Franklin Gothic Heavy"/>
            </a:endParaRPr>
          </a:p>
          <a:p>
            <a:pPr marL="1189990" lvl="2" indent="-383540">
              <a:lnSpc>
                <a:spcPct val="100000"/>
              </a:lnSpc>
              <a:spcBef>
                <a:spcPts val="1680"/>
              </a:spcBef>
              <a:buFont typeface="Symbol"/>
              <a:buChar char=""/>
              <a:tabLst>
                <a:tab pos="1189990" algn="l"/>
                <a:tab pos="3766185" algn="l"/>
                <a:tab pos="4288155" algn="l"/>
                <a:tab pos="6424295" algn="l"/>
              </a:tabLst>
            </a:pPr>
            <a:r>
              <a:rPr sz="2800" b="1" spc="200" dirty="0">
                <a:solidFill>
                  <a:srgbClr val="FFFF00"/>
                </a:solidFill>
                <a:latin typeface="Franklin Gothic Heavy"/>
                <a:cs typeface="Franklin Gothic Heavy"/>
              </a:rPr>
              <a:t>calcification	</a:t>
            </a:r>
            <a:r>
              <a:rPr sz="2800" b="1" spc="100" dirty="0">
                <a:solidFill>
                  <a:srgbClr val="FFFF00"/>
                </a:solidFill>
                <a:latin typeface="Franklin Gothic Heavy"/>
                <a:cs typeface="Franklin Gothic Heavy"/>
              </a:rPr>
              <a:t>of	</a:t>
            </a:r>
            <a:r>
              <a:rPr sz="2800" b="1" spc="195" dirty="0">
                <a:solidFill>
                  <a:srgbClr val="FFFF00"/>
                </a:solidFill>
                <a:latin typeface="Franklin Gothic Heavy"/>
                <a:cs typeface="Franklin Gothic Heavy"/>
              </a:rPr>
              <a:t>stylohyoid	</a:t>
            </a:r>
            <a:r>
              <a:rPr sz="2800" b="1" spc="190" dirty="0">
                <a:solidFill>
                  <a:srgbClr val="FFFF00"/>
                </a:solidFill>
                <a:latin typeface="Franklin Gothic Heavy"/>
                <a:cs typeface="Franklin Gothic Heavy"/>
              </a:rPr>
              <a:t>ligament</a:t>
            </a:r>
            <a:endParaRPr sz="2800">
              <a:latin typeface="Franklin Gothic Heavy"/>
              <a:cs typeface="Franklin Gothic Heavy"/>
            </a:endParaRPr>
          </a:p>
          <a:p>
            <a:pPr marL="406400" marR="46355" indent="-406400" algn="r">
              <a:lnSpc>
                <a:spcPct val="100000"/>
              </a:lnSpc>
              <a:spcBef>
                <a:spcPts val="2380"/>
              </a:spcBef>
              <a:buFont typeface="Franklin Gothic Book"/>
              <a:buChar char="•"/>
              <a:tabLst>
                <a:tab pos="406400" algn="l"/>
                <a:tab pos="1407795" algn="l"/>
                <a:tab pos="1990089" algn="l"/>
                <a:tab pos="4005579" algn="l"/>
                <a:tab pos="4587240" algn="l"/>
                <a:tab pos="6783070" algn="l"/>
              </a:tabLst>
            </a:pPr>
            <a:r>
              <a:rPr sz="2800" b="1" spc="200" dirty="0">
                <a:solidFill>
                  <a:srgbClr val="FF0066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s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f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25" dirty="0">
                <a:solidFill>
                  <a:srgbClr val="FF0066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ti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it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y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f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ylohy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d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g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t</a:t>
            </a:r>
            <a:endParaRPr sz="2800">
              <a:latin typeface="Franklin Gothic Heavy"/>
              <a:cs typeface="Franklin Gothic Heavy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1670" y="337820"/>
            <a:ext cx="52241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28925" algn="l"/>
                <a:tab pos="3921760" algn="l"/>
              </a:tabLst>
            </a:pPr>
            <a:r>
              <a:rPr sz="4400" spc="370" dirty="0"/>
              <a:t>T</a:t>
            </a:r>
            <a:r>
              <a:rPr sz="4400" spc="360" dirty="0"/>
              <a:t>h</a:t>
            </a:r>
            <a:r>
              <a:rPr sz="4400" spc="355" dirty="0"/>
              <a:t>e</a:t>
            </a:r>
            <a:r>
              <a:rPr sz="4400" spc="365" dirty="0"/>
              <a:t>o</a:t>
            </a:r>
            <a:r>
              <a:rPr sz="4400" spc="360" dirty="0"/>
              <a:t>ri</a:t>
            </a:r>
            <a:r>
              <a:rPr sz="4400" spc="370" dirty="0"/>
              <a:t>e</a:t>
            </a:r>
            <a:r>
              <a:rPr sz="4400" spc="-5" dirty="0"/>
              <a:t>s</a:t>
            </a:r>
            <a:r>
              <a:rPr sz="4400" dirty="0"/>
              <a:t>	</a:t>
            </a:r>
            <a:r>
              <a:rPr sz="4400" spc="360" dirty="0"/>
              <a:t>f</a:t>
            </a:r>
            <a:r>
              <a:rPr sz="4400" spc="365" dirty="0"/>
              <a:t>o</a:t>
            </a:r>
            <a:r>
              <a:rPr sz="4400" spc="-5" dirty="0"/>
              <a:t>r</a:t>
            </a:r>
            <a:r>
              <a:rPr sz="4400" dirty="0"/>
              <a:t>	</a:t>
            </a:r>
            <a:r>
              <a:rPr sz="4400" spc="355" dirty="0"/>
              <a:t>pa</a:t>
            </a:r>
            <a:r>
              <a:rPr sz="4400" spc="360" dirty="0"/>
              <a:t>i</a:t>
            </a:r>
            <a:r>
              <a:rPr sz="4400" spc="-5" dirty="0"/>
              <a:t>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81940" y="1724659"/>
            <a:ext cx="8507730" cy="5204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 algn="just">
              <a:lnSpc>
                <a:spcPct val="100000"/>
              </a:lnSpc>
              <a:spcBef>
                <a:spcPts val="100"/>
              </a:spcBef>
              <a:buFont typeface="Franklin Gothic Book"/>
              <a:buChar char="•"/>
              <a:tabLst>
                <a:tab pos="381000" algn="l"/>
              </a:tabLst>
            </a:pPr>
            <a:r>
              <a:rPr sz="3200" b="1" spc="229" dirty="0">
                <a:solidFill>
                  <a:srgbClr val="FFFF00"/>
                </a:solidFill>
                <a:latin typeface="Franklin Gothic Heavy"/>
                <a:cs typeface="Franklin Gothic Heavy"/>
              </a:rPr>
              <a:t>Irritation </a:t>
            </a:r>
            <a:r>
              <a:rPr sz="3200" b="1" spc="125" dirty="0">
                <a:solidFill>
                  <a:srgbClr val="FFFF00"/>
                </a:solidFill>
                <a:latin typeface="Franklin Gothic Heavy"/>
                <a:cs typeface="Franklin Gothic Heavy"/>
              </a:rPr>
              <a:t>of </a:t>
            </a:r>
            <a:r>
              <a:rPr sz="3200" b="1" spc="240" dirty="0">
                <a:solidFill>
                  <a:srgbClr val="FFFF00"/>
                </a:solidFill>
                <a:latin typeface="Franklin Gothic Heavy"/>
                <a:cs typeface="Franklin Gothic Heavy"/>
              </a:rPr>
              <a:t>glossopharyngeal</a:t>
            </a:r>
            <a:r>
              <a:rPr sz="3200" b="1" spc="305" dirty="0">
                <a:solidFill>
                  <a:srgbClr val="FFFF00"/>
                </a:solidFill>
                <a:latin typeface="Franklin Gothic Heavy"/>
                <a:cs typeface="Franklin Gothic Heavy"/>
              </a:rPr>
              <a:t> </a:t>
            </a:r>
            <a:r>
              <a:rPr sz="32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nerve</a:t>
            </a:r>
            <a:endParaRPr sz="3200">
              <a:latin typeface="Franklin Gothic Heavy"/>
              <a:cs typeface="Franklin Gothic Heavy"/>
            </a:endParaRPr>
          </a:p>
          <a:p>
            <a:pPr marL="381000" marR="1268095" indent="-342900" algn="just">
              <a:lnSpc>
                <a:spcPct val="150000"/>
              </a:lnSpc>
              <a:spcBef>
                <a:spcPts val="790"/>
              </a:spcBef>
              <a:buFont typeface="Franklin Gothic Book"/>
              <a:buChar char="•"/>
              <a:tabLst>
                <a:tab pos="381000" algn="l"/>
              </a:tabLst>
            </a:pPr>
            <a:r>
              <a:rPr sz="3200" b="1" spc="229" dirty="0">
                <a:solidFill>
                  <a:srgbClr val="FF3399"/>
                </a:solidFill>
                <a:latin typeface="Franklin Gothic Heavy"/>
                <a:cs typeface="Franklin Gothic Heavy"/>
              </a:rPr>
              <a:t>Irritation </a:t>
            </a:r>
            <a:r>
              <a:rPr sz="3200" b="1" spc="125" dirty="0">
                <a:solidFill>
                  <a:srgbClr val="FF3399"/>
                </a:solidFill>
                <a:latin typeface="Franklin Gothic Heavy"/>
                <a:cs typeface="Franklin Gothic Heavy"/>
              </a:rPr>
              <a:t>of </a:t>
            </a:r>
            <a:r>
              <a:rPr sz="3200" b="1" spc="235" dirty="0">
                <a:solidFill>
                  <a:srgbClr val="FF3399"/>
                </a:solidFill>
                <a:latin typeface="Franklin Gothic Heavy"/>
                <a:cs typeface="Franklin Gothic Heavy"/>
              </a:rPr>
              <a:t>sympathetic </a:t>
            </a:r>
            <a:r>
              <a:rPr sz="3200" b="1" spc="204" dirty="0">
                <a:solidFill>
                  <a:srgbClr val="FF3399"/>
                </a:solidFill>
                <a:latin typeface="Franklin Gothic Heavy"/>
                <a:cs typeface="Franklin Gothic Heavy"/>
              </a:rPr>
              <a:t>nerve  </a:t>
            </a:r>
            <a:r>
              <a:rPr sz="3200" b="1" spc="215" dirty="0">
                <a:solidFill>
                  <a:srgbClr val="FF3399"/>
                </a:solidFill>
                <a:latin typeface="Franklin Gothic Heavy"/>
                <a:cs typeface="Franklin Gothic Heavy"/>
              </a:rPr>
              <a:t>plexus around </a:t>
            </a:r>
            <a:r>
              <a:rPr sz="3200" b="1" spc="225" dirty="0">
                <a:solidFill>
                  <a:srgbClr val="FF3399"/>
                </a:solidFill>
                <a:latin typeface="Franklin Gothic Heavy"/>
                <a:cs typeface="Franklin Gothic Heavy"/>
              </a:rPr>
              <a:t>internal </a:t>
            </a:r>
            <a:r>
              <a:rPr sz="3200" b="1" spc="220" dirty="0">
                <a:solidFill>
                  <a:srgbClr val="FF3399"/>
                </a:solidFill>
                <a:latin typeface="Franklin Gothic Heavy"/>
                <a:cs typeface="Franklin Gothic Heavy"/>
              </a:rPr>
              <a:t>carotid  </a:t>
            </a:r>
            <a:r>
              <a:rPr sz="3200" b="1" spc="215" dirty="0">
                <a:solidFill>
                  <a:srgbClr val="FF3399"/>
                </a:solidFill>
                <a:latin typeface="Franklin Gothic Heavy"/>
                <a:cs typeface="Franklin Gothic Heavy"/>
              </a:rPr>
              <a:t>artery</a:t>
            </a:r>
            <a:endParaRPr sz="3200">
              <a:latin typeface="Franklin Gothic Heavy"/>
              <a:cs typeface="Franklin Gothic Heavy"/>
            </a:endParaRPr>
          </a:p>
          <a:p>
            <a:pPr marL="381000" indent="-342900">
              <a:lnSpc>
                <a:spcPct val="100000"/>
              </a:lnSpc>
              <a:spcBef>
                <a:spcPts val="2710"/>
              </a:spcBef>
              <a:buFont typeface="Franklin Gothic Book"/>
              <a:buChar char="•"/>
              <a:tabLst>
                <a:tab pos="381000" algn="l"/>
                <a:tab pos="3489325" algn="l"/>
                <a:tab pos="4093845" algn="l"/>
                <a:tab pos="6548755" algn="l"/>
              </a:tabLst>
            </a:pPr>
            <a:r>
              <a:rPr sz="3200" b="1" spc="235" dirty="0">
                <a:solidFill>
                  <a:srgbClr val="FFFF00"/>
                </a:solidFill>
                <a:latin typeface="Franklin Gothic Heavy"/>
                <a:cs typeface="Franklin Gothic Heavy"/>
              </a:rPr>
              <a:t>Inflammation	</a:t>
            </a:r>
            <a:r>
              <a:rPr sz="3200" b="1" spc="130" dirty="0">
                <a:solidFill>
                  <a:srgbClr val="FFFF00"/>
                </a:solidFill>
                <a:latin typeface="Franklin Gothic Heavy"/>
                <a:cs typeface="Franklin Gothic Heavy"/>
              </a:rPr>
              <a:t>of	</a:t>
            </a:r>
            <a:r>
              <a:rPr sz="3200" b="1" spc="229" dirty="0">
                <a:solidFill>
                  <a:srgbClr val="FFFF00"/>
                </a:solidFill>
                <a:latin typeface="Franklin Gothic Heavy"/>
                <a:cs typeface="Franklin Gothic Heavy"/>
              </a:rPr>
              <a:t>stylohyoid	</a:t>
            </a:r>
            <a:r>
              <a:rPr sz="32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ligament</a:t>
            </a:r>
            <a:endParaRPr sz="3200">
              <a:latin typeface="Franklin Gothic Heavy"/>
              <a:cs typeface="Franklin Gothic Heavy"/>
            </a:endParaRPr>
          </a:p>
          <a:p>
            <a:pPr marL="381000" marR="412115" indent="-342900">
              <a:lnSpc>
                <a:spcPct val="150000"/>
              </a:lnSpc>
              <a:spcBef>
                <a:spcPts val="800"/>
              </a:spcBef>
              <a:buFont typeface="Franklin Gothic Book"/>
              <a:buChar char="•"/>
              <a:tabLst>
                <a:tab pos="381000" algn="l"/>
                <a:tab pos="2834640" algn="l"/>
                <a:tab pos="3439160" algn="l"/>
                <a:tab pos="5636260" algn="l"/>
              </a:tabLst>
            </a:pPr>
            <a:r>
              <a:rPr sz="3200" b="1" spc="245" dirty="0">
                <a:solidFill>
                  <a:srgbClr val="FF3399"/>
                </a:solidFill>
                <a:latin typeface="Franklin Gothic Heavy"/>
                <a:cs typeface="Franklin Gothic Heavy"/>
              </a:rPr>
              <a:t>S</a:t>
            </a:r>
            <a:r>
              <a:rPr sz="3200" b="1" spc="260" dirty="0">
                <a:solidFill>
                  <a:srgbClr val="FF3399"/>
                </a:solidFill>
                <a:latin typeface="Franklin Gothic Heavy"/>
                <a:cs typeface="Franklin Gothic Heavy"/>
              </a:rPr>
              <a:t>t</a:t>
            </a:r>
            <a:r>
              <a:rPr sz="3200" b="1" spc="250" dirty="0">
                <a:solidFill>
                  <a:srgbClr val="FF3399"/>
                </a:solidFill>
                <a:latin typeface="Franklin Gothic Heavy"/>
                <a:cs typeface="Franklin Gothic Heavy"/>
              </a:rPr>
              <a:t>r</a:t>
            </a:r>
            <a:r>
              <a:rPr sz="3200" b="1" spc="265" dirty="0">
                <a:solidFill>
                  <a:srgbClr val="FF3399"/>
                </a:solidFill>
                <a:latin typeface="Franklin Gothic Heavy"/>
                <a:cs typeface="Franklin Gothic Heavy"/>
              </a:rPr>
              <a:t>e</a:t>
            </a:r>
            <a:r>
              <a:rPr sz="3200" b="1" spc="250" dirty="0">
                <a:solidFill>
                  <a:srgbClr val="FF3399"/>
                </a:solidFill>
                <a:latin typeface="Franklin Gothic Heavy"/>
                <a:cs typeface="Franklin Gothic Heavy"/>
              </a:rPr>
              <a:t>t</a:t>
            </a:r>
            <a:r>
              <a:rPr sz="3200" b="1" spc="265" dirty="0">
                <a:solidFill>
                  <a:srgbClr val="FF3399"/>
                </a:solidFill>
                <a:latin typeface="Franklin Gothic Heavy"/>
                <a:cs typeface="Franklin Gothic Heavy"/>
              </a:rPr>
              <a:t>c</a:t>
            </a:r>
            <a:r>
              <a:rPr sz="3200" b="1" spc="260" dirty="0">
                <a:solidFill>
                  <a:srgbClr val="FF3399"/>
                </a:solidFill>
                <a:latin typeface="Franklin Gothic Heavy"/>
                <a:cs typeface="Franklin Gothic Heavy"/>
              </a:rPr>
              <a:t>h</a:t>
            </a:r>
            <a:r>
              <a:rPr sz="3200" b="1" spc="245" dirty="0">
                <a:solidFill>
                  <a:srgbClr val="FF3399"/>
                </a:solidFill>
                <a:latin typeface="Franklin Gothic Heavy"/>
                <a:cs typeface="Franklin Gothic Heavy"/>
              </a:rPr>
              <a:t>i</a:t>
            </a:r>
            <a:r>
              <a:rPr sz="3200" b="1" spc="260" dirty="0">
                <a:solidFill>
                  <a:srgbClr val="FF3399"/>
                </a:solidFill>
                <a:latin typeface="Franklin Gothic Heavy"/>
                <a:cs typeface="Franklin Gothic Heavy"/>
              </a:rPr>
              <a:t>n</a:t>
            </a:r>
            <a:r>
              <a:rPr sz="3200" b="1" spc="-5" dirty="0">
                <a:solidFill>
                  <a:srgbClr val="FF3399"/>
                </a:solidFill>
                <a:latin typeface="Franklin Gothic Heavy"/>
                <a:cs typeface="Franklin Gothic Heavy"/>
              </a:rPr>
              <a:t>g</a:t>
            </a:r>
            <a:r>
              <a:rPr sz="3200" b="1" dirty="0">
                <a:solidFill>
                  <a:srgbClr val="FF3399"/>
                </a:solidFill>
                <a:latin typeface="Franklin Gothic Heavy"/>
                <a:cs typeface="Franklin Gothic Heavy"/>
              </a:rPr>
              <a:t>	</a:t>
            </a:r>
            <a:r>
              <a:rPr sz="3200" b="1" spc="265" dirty="0">
                <a:solidFill>
                  <a:srgbClr val="FF3399"/>
                </a:solidFill>
                <a:latin typeface="Franklin Gothic Heavy"/>
                <a:cs typeface="Franklin Gothic Heavy"/>
              </a:rPr>
              <a:t>o</a:t>
            </a:r>
            <a:r>
              <a:rPr sz="3200" b="1" spc="-5" dirty="0">
                <a:solidFill>
                  <a:srgbClr val="FF3399"/>
                </a:solidFill>
                <a:latin typeface="Franklin Gothic Heavy"/>
                <a:cs typeface="Franklin Gothic Heavy"/>
              </a:rPr>
              <a:t>f</a:t>
            </a:r>
            <a:r>
              <a:rPr sz="3200" b="1" dirty="0">
                <a:solidFill>
                  <a:srgbClr val="FF3399"/>
                </a:solidFill>
                <a:latin typeface="Franklin Gothic Heavy"/>
                <a:cs typeface="Franklin Gothic Heavy"/>
              </a:rPr>
              <a:t>	</a:t>
            </a:r>
            <a:r>
              <a:rPr sz="3200" b="1" spc="254" dirty="0">
                <a:solidFill>
                  <a:srgbClr val="FF3399"/>
                </a:solidFill>
                <a:latin typeface="Franklin Gothic Heavy"/>
                <a:cs typeface="Franklin Gothic Heavy"/>
              </a:rPr>
              <a:t>o</a:t>
            </a:r>
            <a:r>
              <a:rPr sz="3200" b="1" spc="250" dirty="0">
                <a:solidFill>
                  <a:srgbClr val="FF3399"/>
                </a:solidFill>
                <a:latin typeface="Franklin Gothic Heavy"/>
                <a:cs typeface="Franklin Gothic Heavy"/>
              </a:rPr>
              <a:t>v</a:t>
            </a:r>
            <a:r>
              <a:rPr sz="3200" b="1" spc="265" dirty="0">
                <a:solidFill>
                  <a:srgbClr val="FF3399"/>
                </a:solidFill>
                <a:latin typeface="Franklin Gothic Heavy"/>
                <a:cs typeface="Franklin Gothic Heavy"/>
              </a:rPr>
              <a:t>e</a:t>
            </a:r>
            <a:r>
              <a:rPr sz="3200" b="1" spc="260" dirty="0">
                <a:solidFill>
                  <a:srgbClr val="FF3399"/>
                </a:solidFill>
                <a:latin typeface="Franklin Gothic Heavy"/>
                <a:cs typeface="Franklin Gothic Heavy"/>
              </a:rPr>
              <a:t>r</a:t>
            </a:r>
            <a:r>
              <a:rPr sz="3200" b="1" spc="254" dirty="0">
                <a:solidFill>
                  <a:srgbClr val="FF3399"/>
                </a:solidFill>
                <a:latin typeface="Franklin Gothic Heavy"/>
                <a:cs typeface="Franklin Gothic Heavy"/>
              </a:rPr>
              <a:t>l</a:t>
            </a:r>
            <a:r>
              <a:rPr sz="3200" b="1" spc="260" dirty="0">
                <a:solidFill>
                  <a:srgbClr val="FF3399"/>
                </a:solidFill>
                <a:latin typeface="Franklin Gothic Heavy"/>
                <a:cs typeface="Franklin Gothic Heavy"/>
              </a:rPr>
              <a:t>y</a:t>
            </a:r>
            <a:r>
              <a:rPr sz="3200" b="1" spc="245" dirty="0">
                <a:solidFill>
                  <a:srgbClr val="FF3399"/>
                </a:solidFill>
                <a:latin typeface="Franklin Gothic Heavy"/>
                <a:cs typeface="Franklin Gothic Heavy"/>
              </a:rPr>
              <a:t>i</a:t>
            </a:r>
            <a:r>
              <a:rPr sz="3200" b="1" spc="260" dirty="0">
                <a:solidFill>
                  <a:srgbClr val="FF3399"/>
                </a:solidFill>
                <a:latin typeface="Franklin Gothic Heavy"/>
                <a:cs typeface="Franklin Gothic Heavy"/>
              </a:rPr>
              <a:t>n</a:t>
            </a:r>
            <a:r>
              <a:rPr sz="3200" b="1" spc="-5" dirty="0">
                <a:solidFill>
                  <a:srgbClr val="FF3399"/>
                </a:solidFill>
                <a:latin typeface="Franklin Gothic Heavy"/>
                <a:cs typeface="Franklin Gothic Heavy"/>
              </a:rPr>
              <a:t>g</a:t>
            </a:r>
            <a:r>
              <a:rPr sz="3200" b="1" dirty="0">
                <a:solidFill>
                  <a:srgbClr val="FF3399"/>
                </a:solidFill>
                <a:latin typeface="Franklin Gothic Heavy"/>
                <a:cs typeface="Franklin Gothic Heavy"/>
              </a:rPr>
              <a:t>	</a:t>
            </a:r>
            <a:r>
              <a:rPr sz="3200" b="1" spc="254" dirty="0">
                <a:solidFill>
                  <a:srgbClr val="FF3399"/>
                </a:solidFill>
                <a:latin typeface="Franklin Gothic Heavy"/>
                <a:cs typeface="Franklin Gothic Heavy"/>
              </a:rPr>
              <a:t>p</a:t>
            </a:r>
            <a:r>
              <a:rPr sz="3200" b="1" spc="260" dirty="0">
                <a:solidFill>
                  <a:srgbClr val="FF3399"/>
                </a:solidFill>
                <a:latin typeface="Franklin Gothic Heavy"/>
                <a:cs typeface="Franklin Gothic Heavy"/>
              </a:rPr>
              <a:t>h</a:t>
            </a:r>
            <a:r>
              <a:rPr sz="3200" b="1" spc="265" dirty="0">
                <a:solidFill>
                  <a:srgbClr val="FF3399"/>
                </a:solidFill>
                <a:latin typeface="Franklin Gothic Heavy"/>
                <a:cs typeface="Franklin Gothic Heavy"/>
              </a:rPr>
              <a:t>a</a:t>
            </a:r>
            <a:r>
              <a:rPr sz="3200" b="1" spc="260" dirty="0">
                <a:solidFill>
                  <a:srgbClr val="FF3399"/>
                </a:solidFill>
                <a:latin typeface="Franklin Gothic Heavy"/>
                <a:cs typeface="Franklin Gothic Heavy"/>
              </a:rPr>
              <a:t>ryn</a:t>
            </a:r>
            <a:r>
              <a:rPr sz="3200" b="1" spc="245" dirty="0">
                <a:solidFill>
                  <a:srgbClr val="FF3399"/>
                </a:solidFill>
                <a:latin typeface="Franklin Gothic Heavy"/>
                <a:cs typeface="Franklin Gothic Heavy"/>
              </a:rPr>
              <a:t>g</a:t>
            </a:r>
            <a:r>
              <a:rPr sz="3200" b="1" spc="265" dirty="0">
                <a:solidFill>
                  <a:srgbClr val="FF3399"/>
                </a:solidFill>
                <a:latin typeface="Franklin Gothic Heavy"/>
                <a:cs typeface="Franklin Gothic Heavy"/>
              </a:rPr>
              <a:t>ea</a:t>
            </a:r>
            <a:r>
              <a:rPr sz="3200" b="1" spc="-5" dirty="0">
                <a:solidFill>
                  <a:srgbClr val="FF3399"/>
                </a:solidFill>
                <a:latin typeface="Franklin Gothic Heavy"/>
                <a:cs typeface="Franklin Gothic Heavy"/>
              </a:rPr>
              <a:t>l  </a:t>
            </a:r>
            <a:r>
              <a:rPr sz="3200" b="1" spc="210" dirty="0">
                <a:solidFill>
                  <a:srgbClr val="FF3399"/>
                </a:solidFill>
                <a:latin typeface="Franklin Gothic Heavy"/>
                <a:cs typeface="Franklin Gothic Heavy"/>
              </a:rPr>
              <a:t>mucosa</a:t>
            </a:r>
            <a:endParaRPr sz="3200">
              <a:latin typeface="Franklin Gothic Heavy"/>
              <a:cs typeface="Franklin Gothic Heavy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06420" y="353059"/>
            <a:ext cx="30118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20" dirty="0"/>
              <a:t>Diagnosis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85750" y="1101089"/>
            <a:ext cx="7832725" cy="558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030" marR="109220" indent="-341630">
              <a:lnSpc>
                <a:spcPct val="149700"/>
              </a:lnSpc>
              <a:spcBef>
                <a:spcPts val="100"/>
              </a:spcBef>
              <a:buFont typeface="Franklin Gothic Book"/>
              <a:buChar char="•"/>
              <a:tabLst>
                <a:tab pos="367030" algn="l"/>
                <a:tab pos="1785620" algn="l"/>
                <a:tab pos="2141220" algn="l"/>
                <a:tab pos="3333115" algn="l"/>
                <a:tab pos="3757929" algn="l"/>
                <a:tab pos="4281170" algn="l"/>
                <a:tab pos="4681855" algn="l"/>
                <a:tab pos="5729605" algn="l"/>
                <a:tab pos="6149975" algn="l"/>
                <a:tab pos="7371715" algn="l"/>
              </a:tabLst>
            </a:pP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Di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g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ita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l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pa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pati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n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f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y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d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p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roc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n  </a:t>
            </a:r>
            <a:r>
              <a:rPr sz="2800" b="1" spc="195" dirty="0">
                <a:solidFill>
                  <a:srgbClr val="FFFFFF"/>
                </a:solidFill>
                <a:latin typeface="Franklin Gothic Heavy"/>
                <a:cs typeface="Franklin Gothic Heavy"/>
              </a:rPr>
              <a:t>tonsillar	</a:t>
            </a:r>
            <a:r>
              <a:rPr sz="2800" b="1" spc="165" dirty="0">
                <a:solidFill>
                  <a:srgbClr val="FFFFFF"/>
                </a:solidFill>
                <a:latin typeface="Franklin Gothic Heavy"/>
                <a:cs typeface="Franklin Gothic Heavy"/>
              </a:rPr>
              <a:t>fossa	</a:t>
            </a:r>
            <a:r>
              <a:rPr sz="2800" b="1" spc="190" dirty="0">
                <a:solidFill>
                  <a:srgbClr val="FFFFFF"/>
                </a:solidFill>
                <a:latin typeface="Franklin Gothic Heavy"/>
                <a:cs typeface="Franklin Gothic Heavy"/>
              </a:rPr>
              <a:t>elicits	</a:t>
            </a:r>
            <a:r>
              <a:rPr sz="2800" b="1" spc="185" dirty="0">
                <a:solidFill>
                  <a:srgbClr val="FFFFFF"/>
                </a:solidFill>
                <a:latin typeface="Franklin Gothic Heavy"/>
                <a:cs typeface="Franklin Gothic Heavy"/>
              </a:rPr>
              <a:t>similar	</a:t>
            </a:r>
            <a:r>
              <a:rPr sz="2800" b="1" spc="165" dirty="0">
                <a:solidFill>
                  <a:srgbClr val="FFFFFF"/>
                </a:solidFill>
                <a:latin typeface="Franklin Gothic Heavy"/>
                <a:cs typeface="Franklin Gothic Heavy"/>
              </a:rPr>
              <a:t>pain</a:t>
            </a:r>
            <a:endParaRPr sz="2800">
              <a:latin typeface="Franklin Gothic Heavy"/>
              <a:cs typeface="Franklin Gothic Heavy"/>
            </a:endParaRPr>
          </a:p>
          <a:p>
            <a:pPr marL="367030" indent="-341630">
              <a:lnSpc>
                <a:spcPct val="100000"/>
              </a:lnSpc>
              <a:spcBef>
                <a:spcPts val="2380"/>
              </a:spcBef>
              <a:buFont typeface="Franklin Gothic Book"/>
              <a:buChar char="•"/>
              <a:tabLst>
                <a:tab pos="367030" algn="l"/>
                <a:tab pos="1668145" algn="l"/>
                <a:tab pos="2190115" algn="l"/>
                <a:tab pos="3153410" algn="l"/>
                <a:tab pos="4096385" algn="l"/>
                <a:tab pos="5941695" algn="l"/>
                <a:tab pos="6464935" algn="l"/>
              </a:tabLst>
            </a:pPr>
            <a:r>
              <a:rPr sz="2800" b="1" spc="185" dirty="0">
                <a:solidFill>
                  <a:srgbClr val="FFFF00"/>
                </a:solidFill>
                <a:latin typeface="Franklin Gothic Heavy"/>
                <a:cs typeface="Franklin Gothic Heavy"/>
              </a:rPr>
              <a:t>Relief	</a:t>
            </a:r>
            <a:r>
              <a:rPr sz="2800" b="1" spc="100" dirty="0">
                <a:solidFill>
                  <a:srgbClr val="FFFF00"/>
                </a:solidFill>
                <a:latin typeface="Franklin Gothic Heavy"/>
                <a:cs typeface="Franklin Gothic Heavy"/>
              </a:rPr>
              <a:t>of	</a:t>
            </a:r>
            <a:r>
              <a:rPr sz="2800" b="1" spc="160" dirty="0">
                <a:solidFill>
                  <a:srgbClr val="FFFF00"/>
                </a:solidFill>
                <a:latin typeface="Franklin Gothic Heavy"/>
                <a:cs typeface="Franklin Gothic Heavy"/>
              </a:rPr>
              <a:t>pain	with	</a:t>
            </a:r>
            <a:r>
              <a:rPr sz="2800" b="1" spc="190" dirty="0">
                <a:solidFill>
                  <a:srgbClr val="FFFF00"/>
                </a:solidFill>
                <a:latin typeface="Franklin Gothic Heavy"/>
                <a:cs typeface="Franklin Gothic Heavy"/>
              </a:rPr>
              <a:t>injection	</a:t>
            </a:r>
            <a:r>
              <a:rPr sz="2800" b="1" spc="105" dirty="0">
                <a:solidFill>
                  <a:srgbClr val="FFFF00"/>
                </a:solidFill>
                <a:latin typeface="Franklin Gothic Heavy"/>
                <a:cs typeface="Franklin Gothic Heavy"/>
              </a:rPr>
              <a:t>of	</a:t>
            </a:r>
            <a:r>
              <a:rPr sz="2800" b="1" spc="110" dirty="0">
                <a:solidFill>
                  <a:srgbClr val="FFFF00"/>
                </a:solidFill>
                <a:latin typeface="Franklin Gothic Heavy"/>
                <a:cs typeface="Franklin Gothic Heavy"/>
              </a:rPr>
              <a:t>2%</a:t>
            </a:r>
            <a:endParaRPr sz="2800">
              <a:latin typeface="Franklin Gothic Heavy"/>
              <a:cs typeface="Franklin Gothic Heavy"/>
            </a:endParaRPr>
          </a:p>
          <a:p>
            <a:pPr marL="367030">
              <a:lnSpc>
                <a:spcPct val="100000"/>
              </a:lnSpc>
              <a:spcBef>
                <a:spcPts val="1680"/>
              </a:spcBef>
              <a:tabLst>
                <a:tab pos="2385695" algn="l"/>
                <a:tab pos="4097654" algn="l"/>
                <a:tab pos="4986655" algn="l"/>
                <a:tab pos="6760209" algn="l"/>
              </a:tabLst>
            </a:pPr>
            <a:r>
              <a:rPr sz="2800" b="1" spc="190" dirty="0">
                <a:solidFill>
                  <a:srgbClr val="FFFF00"/>
                </a:solidFill>
                <a:latin typeface="Franklin Gothic Heavy"/>
                <a:cs typeface="Franklin Gothic Heavy"/>
              </a:rPr>
              <a:t>Xylocaine	</a:t>
            </a:r>
            <a:r>
              <a:rPr sz="2800" b="1" spc="185" dirty="0">
                <a:solidFill>
                  <a:srgbClr val="FFFF00"/>
                </a:solidFill>
                <a:latin typeface="Franklin Gothic Heavy"/>
                <a:cs typeface="Franklin Gothic Heavy"/>
              </a:rPr>
              <a:t>solution	</a:t>
            </a:r>
            <a:r>
              <a:rPr sz="2800" b="1" spc="165" dirty="0">
                <a:solidFill>
                  <a:srgbClr val="FFFF00"/>
                </a:solidFill>
                <a:latin typeface="Franklin Gothic Heavy"/>
                <a:cs typeface="Franklin Gothic Heavy"/>
              </a:rPr>
              <a:t>into	</a:t>
            </a:r>
            <a:r>
              <a:rPr sz="2800" b="1" spc="195" dirty="0">
                <a:solidFill>
                  <a:srgbClr val="FFFF00"/>
                </a:solidFill>
                <a:latin typeface="Franklin Gothic Heavy"/>
                <a:cs typeface="Franklin Gothic Heavy"/>
              </a:rPr>
              <a:t>tonsillar	</a:t>
            </a:r>
            <a:r>
              <a:rPr sz="2800" b="1" spc="165" dirty="0">
                <a:solidFill>
                  <a:srgbClr val="FFFF00"/>
                </a:solidFill>
                <a:latin typeface="Franklin Gothic Heavy"/>
                <a:cs typeface="Franklin Gothic Heavy"/>
              </a:rPr>
              <a:t>fossa</a:t>
            </a:r>
            <a:endParaRPr sz="2800">
              <a:latin typeface="Franklin Gothic Heavy"/>
              <a:cs typeface="Franklin Gothic Heavy"/>
            </a:endParaRPr>
          </a:p>
          <a:p>
            <a:pPr marL="367030" indent="-341630">
              <a:lnSpc>
                <a:spcPct val="100000"/>
              </a:lnSpc>
              <a:spcBef>
                <a:spcPts val="2370"/>
              </a:spcBef>
              <a:buFont typeface="Franklin Gothic Book"/>
              <a:buChar char="•"/>
              <a:tabLst>
                <a:tab pos="367030" algn="l"/>
                <a:tab pos="1479550" algn="l"/>
                <a:tab pos="2517775" algn="l"/>
                <a:tab pos="3940810" algn="l"/>
              </a:tabLst>
            </a:pPr>
            <a:r>
              <a:rPr sz="2800" b="1" spc="175" dirty="0">
                <a:solidFill>
                  <a:srgbClr val="FF3399"/>
                </a:solidFill>
                <a:latin typeface="Franklin Gothic Heavy"/>
                <a:cs typeface="Franklin Gothic Heavy"/>
              </a:rPr>
              <a:t>X-ray	</a:t>
            </a:r>
            <a:r>
              <a:rPr sz="2800" b="1" spc="160" dirty="0">
                <a:solidFill>
                  <a:srgbClr val="FF3399"/>
                </a:solidFill>
                <a:latin typeface="Franklin Gothic Heavy"/>
                <a:cs typeface="Franklin Gothic Heavy"/>
              </a:rPr>
              <a:t>neck	</a:t>
            </a:r>
            <a:r>
              <a:rPr sz="2800" b="1" spc="190" dirty="0">
                <a:solidFill>
                  <a:srgbClr val="FF3399"/>
                </a:solidFill>
                <a:latin typeface="Franklin Gothic Heavy"/>
                <a:cs typeface="Franklin Gothic Heavy"/>
              </a:rPr>
              <a:t>lateral	</a:t>
            </a:r>
            <a:r>
              <a:rPr sz="2800" b="1" spc="160" dirty="0">
                <a:solidFill>
                  <a:srgbClr val="FF3399"/>
                </a:solidFill>
                <a:latin typeface="Franklin Gothic Heavy"/>
                <a:cs typeface="Franklin Gothic Heavy"/>
              </a:rPr>
              <a:t>view</a:t>
            </a:r>
            <a:endParaRPr sz="2800">
              <a:latin typeface="Franklin Gothic Heavy"/>
              <a:cs typeface="Franklin Gothic Heavy"/>
            </a:endParaRPr>
          </a:p>
          <a:p>
            <a:pPr marL="367030" indent="-341630">
              <a:lnSpc>
                <a:spcPct val="100000"/>
              </a:lnSpc>
              <a:spcBef>
                <a:spcPts val="2380"/>
              </a:spcBef>
              <a:buFont typeface="Franklin Gothic Book"/>
              <a:buChar char="•"/>
              <a:tabLst>
                <a:tab pos="367030" algn="l"/>
                <a:tab pos="4461510" algn="l"/>
              </a:tabLst>
            </a:pP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Ortho-pan-tomogram	</a:t>
            </a:r>
            <a:r>
              <a:rPr sz="2800" b="1" spc="185" dirty="0">
                <a:solidFill>
                  <a:srgbClr val="FFFF00"/>
                </a:solidFill>
                <a:latin typeface="Franklin Gothic Heavy"/>
                <a:cs typeface="Franklin Gothic Heavy"/>
              </a:rPr>
              <a:t>(O.P.G.)</a:t>
            </a:r>
            <a:endParaRPr sz="2800">
              <a:latin typeface="Franklin Gothic Heavy"/>
              <a:cs typeface="Franklin Gothic Heavy"/>
            </a:endParaRPr>
          </a:p>
          <a:p>
            <a:pPr marL="367030" indent="-341630">
              <a:lnSpc>
                <a:spcPct val="100000"/>
              </a:lnSpc>
              <a:spcBef>
                <a:spcPts val="2370"/>
              </a:spcBef>
              <a:buFont typeface="Franklin Gothic Book"/>
              <a:buChar char="•"/>
              <a:tabLst>
                <a:tab pos="367030" algn="l"/>
                <a:tab pos="1986280" algn="l"/>
                <a:tab pos="2803525" algn="l"/>
                <a:tab pos="3825875" algn="l"/>
              </a:tabLst>
            </a:pPr>
            <a:r>
              <a:rPr sz="2800" b="1" spc="185" dirty="0">
                <a:solidFill>
                  <a:srgbClr val="FFFFFF"/>
                </a:solidFill>
                <a:latin typeface="Franklin Gothic Heavy"/>
                <a:cs typeface="Franklin Gothic Heavy"/>
              </a:rPr>
              <a:t>Coronal	</a:t>
            </a:r>
            <a:r>
              <a:rPr sz="2800" b="1" spc="165" dirty="0">
                <a:solidFill>
                  <a:srgbClr val="FFFFFF"/>
                </a:solidFill>
                <a:latin typeface="Franklin Gothic Heavy"/>
                <a:cs typeface="Franklin Gothic Heavy"/>
              </a:rPr>
              <a:t>C.T.	</a:t>
            </a:r>
            <a:r>
              <a:rPr sz="2800" b="1" spc="160" dirty="0">
                <a:solidFill>
                  <a:srgbClr val="FFFFFF"/>
                </a:solidFill>
                <a:latin typeface="Franklin Gothic Heavy"/>
                <a:cs typeface="Franklin Gothic Heavy"/>
              </a:rPr>
              <a:t>scan	</a:t>
            </a:r>
            <a:r>
              <a:rPr sz="2800" b="1" spc="175" dirty="0">
                <a:solidFill>
                  <a:srgbClr val="FFFFFF"/>
                </a:solidFill>
                <a:latin typeface="Franklin Gothic Heavy"/>
                <a:cs typeface="Franklin Gothic Heavy"/>
              </a:rPr>
              <a:t>skull</a:t>
            </a:r>
            <a:endParaRPr sz="2800">
              <a:latin typeface="Franklin Gothic Heavy"/>
              <a:cs typeface="Franklin Gothic Heavy"/>
            </a:endParaRPr>
          </a:p>
          <a:p>
            <a:pPr marL="367030" indent="-341630">
              <a:lnSpc>
                <a:spcPct val="100000"/>
              </a:lnSpc>
              <a:spcBef>
                <a:spcPts val="2370"/>
              </a:spcBef>
              <a:buFont typeface="Franklin Gothic Book"/>
              <a:buChar char="•"/>
              <a:tabLst>
                <a:tab pos="367030" algn="l"/>
                <a:tab pos="1117600" algn="l"/>
                <a:tab pos="4090035" algn="l"/>
                <a:tab pos="4613275" algn="l"/>
                <a:tab pos="5429885" algn="l"/>
                <a:tab pos="6452235" algn="l"/>
              </a:tabLst>
            </a:pPr>
            <a:r>
              <a:rPr sz="2800" b="1" spc="145" dirty="0">
                <a:solidFill>
                  <a:srgbClr val="FFFF00"/>
                </a:solidFill>
                <a:latin typeface="Franklin Gothic Heavy"/>
                <a:cs typeface="Franklin Gothic Heavy"/>
              </a:rPr>
              <a:t>3-D	</a:t>
            </a:r>
            <a:r>
              <a:rPr sz="2800" b="1" spc="200" dirty="0">
                <a:solidFill>
                  <a:srgbClr val="FFFF00"/>
                </a:solidFill>
                <a:latin typeface="Franklin Gothic Heavy"/>
                <a:cs typeface="Franklin Gothic Heavy"/>
              </a:rPr>
              <a:t>reconstruction	</a:t>
            </a:r>
            <a:r>
              <a:rPr sz="2800" b="1" spc="100" dirty="0">
                <a:solidFill>
                  <a:srgbClr val="FFFF00"/>
                </a:solidFill>
                <a:latin typeface="Franklin Gothic Heavy"/>
                <a:cs typeface="Franklin Gothic Heavy"/>
              </a:rPr>
              <a:t>of	</a:t>
            </a:r>
            <a:r>
              <a:rPr sz="2800" b="1" spc="160" dirty="0">
                <a:solidFill>
                  <a:srgbClr val="FFFF00"/>
                </a:solidFill>
                <a:latin typeface="Franklin Gothic Heavy"/>
                <a:cs typeface="Franklin Gothic Heavy"/>
              </a:rPr>
              <a:t>C.T.	scan	</a:t>
            </a:r>
            <a:r>
              <a:rPr sz="2800" b="1" spc="175" dirty="0">
                <a:solidFill>
                  <a:srgbClr val="FFFF00"/>
                </a:solidFill>
                <a:latin typeface="Franklin Gothic Heavy"/>
                <a:cs typeface="Franklin Gothic Heavy"/>
              </a:rPr>
              <a:t>skull</a:t>
            </a:r>
            <a:endParaRPr sz="2800">
              <a:latin typeface="Franklin Gothic Heavy"/>
              <a:cs typeface="Franklin Gothic Heav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8269" y="124459"/>
            <a:ext cx="61442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71370" marR="5080" indent="-2058670">
              <a:lnSpc>
                <a:spcPct val="100000"/>
              </a:lnSpc>
              <a:spcBef>
                <a:spcPts val="100"/>
              </a:spcBef>
              <a:tabLst>
                <a:tab pos="1524000" algn="l"/>
                <a:tab pos="3084195" algn="l"/>
                <a:tab pos="5349240" algn="l"/>
              </a:tabLst>
            </a:pPr>
            <a:r>
              <a:rPr sz="3600" spc="290" dirty="0"/>
              <a:t>W</a:t>
            </a:r>
            <a:r>
              <a:rPr sz="3600" spc="285" dirty="0"/>
              <a:t>ea</a:t>
            </a:r>
            <a:r>
              <a:rPr sz="3600" spc="-5" dirty="0"/>
              <a:t>k</a:t>
            </a:r>
            <a:r>
              <a:rPr sz="3600" dirty="0"/>
              <a:t>	</a:t>
            </a:r>
            <a:r>
              <a:rPr sz="3600" spc="285" dirty="0"/>
              <a:t>area</a:t>
            </a:r>
            <a:r>
              <a:rPr sz="3600" spc="-5" dirty="0"/>
              <a:t>s</a:t>
            </a:r>
            <a:r>
              <a:rPr sz="3600" dirty="0"/>
              <a:t>	</a:t>
            </a:r>
            <a:r>
              <a:rPr sz="3600" spc="285" dirty="0"/>
              <a:t>be</a:t>
            </a:r>
            <a:r>
              <a:rPr sz="3600" spc="295" dirty="0"/>
              <a:t>t</a:t>
            </a:r>
            <a:r>
              <a:rPr sz="3600" spc="285" dirty="0"/>
              <a:t>we</a:t>
            </a:r>
            <a:r>
              <a:rPr sz="3600" spc="295" dirty="0"/>
              <a:t>e</a:t>
            </a:r>
            <a:r>
              <a:rPr sz="3600" spc="-5" dirty="0"/>
              <a:t>n</a:t>
            </a:r>
            <a:r>
              <a:rPr sz="3600" dirty="0"/>
              <a:t>	</a:t>
            </a:r>
            <a:r>
              <a:rPr sz="3600" spc="280" dirty="0"/>
              <a:t>th</a:t>
            </a:r>
            <a:r>
              <a:rPr sz="3600" spc="-5" dirty="0"/>
              <a:t>e  </a:t>
            </a:r>
            <a:r>
              <a:rPr sz="3600" spc="245" dirty="0"/>
              <a:t>muscles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52400" y="1295400"/>
            <a:ext cx="8763000" cy="533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750" y="162559"/>
            <a:ext cx="85197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00729" marR="5080" indent="-3288029">
              <a:lnSpc>
                <a:spcPct val="100000"/>
              </a:lnSpc>
              <a:spcBef>
                <a:spcPts val="100"/>
              </a:spcBef>
              <a:tabLst>
                <a:tab pos="1449705" algn="l"/>
                <a:tab pos="2789555" algn="l"/>
                <a:tab pos="4620895" algn="l"/>
                <a:tab pos="5898515" algn="l"/>
                <a:tab pos="6788784" algn="l"/>
              </a:tabLst>
            </a:pPr>
            <a:r>
              <a:rPr sz="3600" spc="295" dirty="0"/>
              <a:t>X</a:t>
            </a:r>
            <a:r>
              <a:rPr sz="3600" spc="280" dirty="0"/>
              <a:t>-</a:t>
            </a:r>
            <a:r>
              <a:rPr sz="3600" spc="285" dirty="0"/>
              <a:t>ra</a:t>
            </a:r>
            <a:r>
              <a:rPr sz="3600" spc="-5" dirty="0"/>
              <a:t>y</a:t>
            </a:r>
            <a:r>
              <a:rPr sz="3600" dirty="0"/>
              <a:t>	</a:t>
            </a:r>
            <a:r>
              <a:rPr sz="3600" spc="285" dirty="0"/>
              <a:t>n</a:t>
            </a:r>
            <a:r>
              <a:rPr sz="3600" spc="295" dirty="0"/>
              <a:t>e</a:t>
            </a:r>
            <a:r>
              <a:rPr sz="3600" spc="290" dirty="0"/>
              <a:t>c</a:t>
            </a:r>
            <a:r>
              <a:rPr sz="3600" spc="-5" dirty="0"/>
              <a:t>k</a:t>
            </a:r>
            <a:r>
              <a:rPr sz="3600" dirty="0"/>
              <a:t>	</a:t>
            </a:r>
            <a:r>
              <a:rPr sz="3600" spc="290" dirty="0"/>
              <a:t>l</a:t>
            </a:r>
            <a:r>
              <a:rPr sz="3600" spc="285" dirty="0"/>
              <a:t>a</a:t>
            </a:r>
            <a:r>
              <a:rPr sz="3600" spc="280" dirty="0"/>
              <a:t>t</a:t>
            </a:r>
            <a:r>
              <a:rPr sz="3600" spc="295" dirty="0"/>
              <a:t>e</a:t>
            </a:r>
            <a:r>
              <a:rPr sz="3600" spc="275" dirty="0"/>
              <a:t>r</a:t>
            </a:r>
            <a:r>
              <a:rPr sz="3600" spc="295" dirty="0"/>
              <a:t>a</a:t>
            </a:r>
            <a:r>
              <a:rPr sz="3600" spc="-5" dirty="0"/>
              <a:t>l</a:t>
            </a:r>
            <a:r>
              <a:rPr sz="3600" dirty="0"/>
              <a:t>	</a:t>
            </a:r>
            <a:r>
              <a:rPr sz="3600" spc="295" dirty="0"/>
              <a:t>v</a:t>
            </a:r>
            <a:r>
              <a:rPr sz="3600" spc="290" dirty="0"/>
              <a:t>i</a:t>
            </a:r>
            <a:r>
              <a:rPr sz="3600" spc="285" dirty="0"/>
              <a:t>e</a:t>
            </a:r>
            <a:r>
              <a:rPr sz="3600" spc="-5" dirty="0"/>
              <a:t>w</a:t>
            </a:r>
            <a:r>
              <a:rPr sz="3600" dirty="0"/>
              <a:t>	</a:t>
            </a:r>
            <a:r>
              <a:rPr sz="3600" spc="300" dirty="0"/>
              <a:t>f</a:t>
            </a:r>
            <a:r>
              <a:rPr sz="3600" spc="290" dirty="0"/>
              <a:t>o</a:t>
            </a:r>
            <a:r>
              <a:rPr sz="3600" spc="-5" dirty="0"/>
              <a:t>r</a:t>
            </a:r>
            <a:r>
              <a:rPr sz="3600" dirty="0"/>
              <a:t>	</a:t>
            </a:r>
            <a:r>
              <a:rPr sz="3600" spc="295" dirty="0"/>
              <a:t>S</a:t>
            </a:r>
            <a:r>
              <a:rPr sz="3600" spc="280" dirty="0"/>
              <a:t>t</a:t>
            </a:r>
            <a:r>
              <a:rPr sz="3600" spc="295" dirty="0"/>
              <a:t>y</a:t>
            </a:r>
            <a:r>
              <a:rPr sz="3600" spc="280" dirty="0"/>
              <a:t>l</a:t>
            </a:r>
            <a:r>
              <a:rPr sz="3600" spc="290" dirty="0"/>
              <a:t>oi</a:t>
            </a:r>
            <a:r>
              <a:rPr sz="3600" spc="-5" dirty="0"/>
              <a:t>d  </a:t>
            </a:r>
            <a:r>
              <a:rPr sz="3600" spc="245" dirty="0"/>
              <a:t>process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81000" y="1143000"/>
            <a:ext cx="83820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9539" y="322579"/>
            <a:ext cx="62884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03755" algn="l"/>
              </a:tabLst>
            </a:pPr>
            <a:r>
              <a:rPr sz="4400" spc="300" dirty="0"/>
              <a:t>Ortho-	</a:t>
            </a:r>
            <a:r>
              <a:rPr sz="4400" spc="330" dirty="0"/>
              <a:t>Pantomogram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04800" y="990600"/>
            <a:ext cx="86868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9369" y="421640"/>
            <a:ext cx="64573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56585" algn="l"/>
                <a:tab pos="4747260" algn="l"/>
              </a:tabLst>
            </a:pPr>
            <a:r>
              <a:rPr sz="5400" spc="445" dirty="0"/>
              <a:t>C</a:t>
            </a:r>
            <a:r>
              <a:rPr sz="5400" spc="440" dirty="0"/>
              <a:t>o</a:t>
            </a:r>
            <a:r>
              <a:rPr sz="5400" spc="450" dirty="0"/>
              <a:t>r</a:t>
            </a:r>
            <a:r>
              <a:rPr sz="5400" spc="440" dirty="0"/>
              <a:t>o</a:t>
            </a:r>
            <a:r>
              <a:rPr sz="5400" spc="434" dirty="0"/>
              <a:t>n</a:t>
            </a:r>
            <a:r>
              <a:rPr sz="5400" spc="450" dirty="0"/>
              <a:t>a</a:t>
            </a:r>
            <a:r>
              <a:rPr sz="5400" spc="-5" dirty="0"/>
              <a:t>l</a:t>
            </a:r>
            <a:r>
              <a:rPr sz="5400" dirty="0"/>
              <a:t>	</a:t>
            </a:r>
            <a:r>
              <a:rPr sz="5400" spc="445" dirty="0"/>
              <a:t>C</a:t>
            </a:r>
            <a:r>
              <a:rPr sz="5400" spc="450" dirty="0"/>
              <a:t>.T</a:t>
            </a:r>
            <a:r>
              <a:rPr sz="5400" spc="-5" dirty="0"/>
              <a:t>.</a:t>
            </a:r>
            <a:r>
              <a:rPr sz="5400" dirty="0"/>
              <a:t>	</a:t>
            </a:r>
            <a:r>
              <a:rPr sz="5400" spc="434" dirty="0"/>
              <a:t>s</a:t>
            </a:r>
            <a:r>
              <a:rPr sz="5400" spc="440" dirty="0"/>
              <a:t>ca</a:t>
            </a:r>
            <a:r>
              <a:rPr sz="5400" spc="-5" dirty="0"/>
              <a:t>n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914400" y="1295400"/>
            <a:ext cx="73152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7850" y="284479"/>
            <a:ext cx="79184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56585" algn="l"/>
                <a:tab pos="4615180" algn="l"/>
                <a:tab pos="6207125" algn="l"/>
              </a:tabLst>
            </a:pPr>
            <a:r>
              <a:rPr sz="5400" spc="445" dirty="0"/>
              <a:t>C</a:t>
            </a:r>
            <a:r>
              <a:rPr sz="5400" spc="440" dirty="0"/>
              <a:t>o</a:t>
            </a:r>
            <a:r>
              <a:rPr sz="5400" spc="450" dirty="0"/>
              <a:t>r</a:t>
            </a:r>
            <a:r>
              <a:rPr sz="5400" spc="440" dirty="0"/>
              <a:t>o</a:t>
            </a:r>
            <a:r>
              <a:rPr sz="5400" spc="445" dirty="0"/>
              <a:t>n</a:t>
            </a:r>
            <a:r>
              <a:rPr sz="5400" spc="440" dirty="0"/>
              <a:t>a</a:t>
            </a:r>
            <a:r>
              <a:rPr sz="5400" spc="-5" dirty="0"/>
              <a:t>l</a:t>
            </a:r>
            <a:r>
              <a:rPr sz="5400" dirty="0"/>
              <a:t>	</a:t>
            </a:r>
            <a:r>
              <a:rPr sz="5400" spc="450" dirty="0"/>
              <a:t>3</a:t>
            </a:r>
            <a:r>
              <a:rPr sz="5400" spc="440" dirty="0"/>
              <a:t>-</a:t>
            </a:r>
            <a:r>
              <a:rPr sz="5400" spc="-5" dirty="0"/>
              <a:t>D</a:t>
            </a:r>
            <a:r>
              <a:rPr sz="5400" dirty="0"/>
              <a:t>	</a:t>
            </a:r>
            <a:r>
              <a:rPr sz="5400" spc="455" dirty="0"/>
              <a:t>C</a:t>
            </a:r>
            <a:r>
              <a:rPr sz="5400" spc="440" dirty="0"/>
              <a:t>.</a:t>
            </a:r>
            <a:r>
              <a:rPr sz="5400" spc="450" dirty="0"/>
              <a:t>T</a:t>
            </a:r>
            <a:r>
              <a:rPr sz="5400" spc="-5" dirty="0"/>
              <a:t>.</a:t>
            </a:r>
            <a:r>
              <a:rPr sz="5400" dirty="0"/>
              <a:t>	</a:t>
            </a:r>
            <a:r>
              <a:rPr sz="5400" spc="434" dirty="0"/>
              <a:t>sc</a:t>
            </a:r>
            <a:r>
              <a:rPr sz="5400" spc="450" dirty="0"/>
              <a:t>a</a:t>
            </a:r>
            <a:r>
              <a:rPr sz="5400" spc="-5" dirty="0"/>
              <a:t>n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0" y="1295400"/>
            <a:ext cx="9144000" cy="556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5479" y="276859"/>
            <a:ext cx="51479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61565" algn="l"/>
              </a:tabLst>
            </a:pPr>
            <a:r>
              <a:rPr spc="315" dirty="0"/>
              <a:t>M</a:t>
            </a:r>
            <a:r>
              <a:rPr spc="325" dirty="0"/>
              <a:t>e</a:t>
            </a:r>
            <a:r>
              <a:rPr spc="320" dirty="0"/>
              <a:t>d</a:t>
            </a:r>
            <a:r>
              <a:rPr spc="330" dirty="0"/>
              <a:t>i</a:t>
            </a:r>
            <a:r>
              <a:rPr spc="315" dirty="0"/>
              <a:t>c</a:t>
            </a:r>
            <a:r>
              <a:rPr spc="325" dirty="0"/>
              <a:t>a</a:t>
            </a:r>
            <a:r>
              <a:rPr spc="-5" dirty="0"/>
              <a:t>l</a:t>
            </a:r>
            <a:r>
              <a:rPr dirty="0"/>
              <a:t>	</a:t>
            </a:r>
            <a:r>
              <a:rPr spc="330" dirty="0"/>
              <a:t>T</a:t>
            </a:r>
            <a:r>
              <a:rPr spc="325" dirty="0"/>
              <a:t>rea</a:t>
            </a:r>
            <a:r>
              <a:rPr spc="320" dirty="0"/>
              <a:t>tm</a:t>
            </a:r>
            <a:r>
              <a:rPr spc="325" dirty="0"/>
              <a:t>e</a:t>
            </a:r>
            <a:r>
              <a:rPr spc="330" dirty="0"/>
              <a:t>n</a:t>
            </a:r>
            <a:r>
              <a:rPr spc="-5" dirty="0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70840" y="1160779"/>
            <a:ext cx="8249920" cy="5373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100"/>
              </a:spcBef>
              <a:buFont typeface="Franklin Gothic Book"/>
              <a:buChar char="•"/>
              <a:tabLst>
                <a:tab pos="368300" algn="l"/>
                <a:tab pos="1294130" algn="l"/>
              </a:tabLst>
            </a:pPr>
            <a:r>
              <a:rPr sz="2800" b="1" spc="165" dirty="0">
                <a:solidFill>
                  <a:srgbClr val="FF3399"/>
                </a:solidFill>
                <a:latin typeface="Franklin Gothic Heavy"/>
                <a:cs typeface="Franklin Gothic Heavy"/>
              </a:rPr>
              <a:t>Oral	</a:t>
            </a:r>
            <a:r>
              <a:rPr sz="2800" b="1" spc="195" dirty="0">
                <a:solidFill>
                  <a:srgbClr val="FF3399"/>
                </a:solidFill>
                <a:latin typeface="Franklin Gothic Heavy"/>
                <a:cs typeface="Franklin Gothic Heavy"/>
              </a:rPr>
              <a:t>analgesics</a:t>
            </a:r>
            <a:endParaRPr sz="2800">
              <a:latin typeface="Franklin Gothic Heavy"/>
              <a:cs typeface="Franklin Gothic Heavy"/>
            </a:endParaRPr>
          </a:p>
          <a:p>
            <a:pPr marL="368300" marR="17780" indent="-342900">
              <a:lnSpc>
                <a:spcPct val="150000"/>
              </a:lnSpc>
              <a:spcBef>
                <a:spcPts val="690"/>
              </a:spcBef>
              <a:buFont typeface="Franklin Gothic Book"/>
              <a:buChar char="•"/>
              <a:tabLst>
                <a:tab pos="368300" algn="l"/>
                <a:tab pos="2141220" algn="l"/>
                <a:tab pos="2223135" algn="l"/>
                <a:tab pos="2746375" algn="l"/>
                <a:tab pos="4251960" algn="l"/>
                <a:tab pos="4605655" algn="l"/>
                <a:tab pos="5242560" algn="l"/>
                <a:tab pos="7479665" algn="l"/>
              </a:tabLst>
            </a:pPr>
            <a:r>
              <a:rPr sz="2800" b="1" spc="225" dirty="0">
                <a:solidFill>
                  <a:srgbClr val="D4D4D4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D4D4D4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0" dirty="0">
                <a:solidFill>
                  <a:srgbClr val="D4D4D4"/>
                </a:solidFill>
                <a:latin typeface="Franklin Gothic Heavy"/>
                <a:cs typeface="Franklin Gothic Heavy"/>
              </a:rPr>
              <a:t>je</a:t>
            </a:r>
            <a:r>
              <a:rPr sz="2800" b="1" spc="215" dirty="0">
                <a:solidFill>
                  <a:srgbClr val="D4D4D4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20" dirty="0">
                <a:solidFill>
                  <a:srgbClr val="D4D4D4"/>
                </a:solidFill>
                <a:latin typeface="Franklin Gothic Heavy"/>
                <a:cs typeface="Franklin Gothic Heavy"/>
              </a:rPr>
              <a:t>ti</a:t>
            </a:r>
            <a:r>
              <a:rPr sz="2800" b="1" spc="204" dirty="0">
                <a:solidFill>
                  <a:srgbClr val="D4D4D4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D4D4D4"/>
                </a:solidFill>
                <a:latin typeface="Franklin Gothic Heavy"/>
                <a:cs typeface="Franklin Gothic Heavy"/>
              </a:rPr>
              <a:t>n</a:t>
            </a:r>
            <a:r>
              <a:rPr sz="2800" b="1" dirty="0">
                <a:solidFill>
                  <a:srgbClr val="D4D4D4"/>
                </a:solidFill>
                <a:latin typeface="Franklin Gothic Heavy"/>
                <a:cs typeface="Franklin Gothic Heavy"/>
              </a:rPr>
              <a:t>		</a:t>
            </a:r>
            <a:r>
              <a:rPr sz="2800" b="1" spc="204" dirty="0">
                <a:solidFill>
                  <a:srgbClr val="D4D4D4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D4D4D4"/>
                </a:solidFill>
                <a:latin typeface="Franklin Gothic Heavy"/>
                <a:cs typeface="Franklin Gothic Heavy"/>
              </a:rPr>
              <a:t>f</a:t>
            </a:r>
            <a:r>
              <a:rPr sz="2800" b="1" dirty="0">
                <a:solidFill>
                  <a:srgbClr val="D4D4D4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D4D4D4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0" dirty="0">
                <a:solidFill>
                  <a:srgbClr val="D4D4D4"/>
                </a:solidFill>
                <a:latin typeface="Franklin Gothic Heavy"/>
                <a:cs typeface="Franklin Gothic Heavy"/>
              </a:rPr>
              <a:t>ter</a:t>
            </a:r>
            <a:r>
              <a:rPr sz="2800" b="1" spc="204" dirty="0">
                <a:solidFill>
                  <a:srgbClr val="D4D4D4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D4D4D4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D4D4D4"/>
                </a:solidFill>
                <a:latin typeface="Franklin Gothic Heavy"/>
                <a:cs typeface="Franklin Gothic Heavy"/>
              </a:rPr>
              <a:t>d</a:t>
            </a:r>
            <a:r>
              <a:rPr sz="2800" b="1" dirty="0">
                <a:solidFill>
                  <a:srgbClr val="D4D4D4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-5" dirty="0">
                <a:solidFill>
                  <a:srgbClr val="D4D4D4"/>
                </a:solidFill>
                <a:latin typeface="Franklin Gothic Heavy"/>
                <a:cs typeface="Franklin Gothic Heavy"/>
              </a:rPr>
              <a:t>+</a:t>
            </a:r>
            <a:r>
              <a:rPr sz="2800" b="1" dirty="0">
                <a:solidFill>
                  <a:srgbClr val="D4D4D4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D4D4D4"/>
                </a:solidFill>
                <a:latin typeface="Franklin Gothic Heavy"/>
                <a:cs typeface="Franklin Gothic Heavy"/>
              </a:rPr>
              <a:t>2</a:t>
            </a:r>
            <a:r>
              <a:rPr sz="2800" b="1" spc="-5" dirty="0">
                <a:solidFill>
                  <a:srgbClr val="D4D4D4"/>
                </a:solidFill>
                <a:latin typeface="Franklin Gothic Heavy"/>
                <a:cs typeface="Franklin Gothic Heavy"/>
              </a:rPr>
              <a:t>%</a:t>
            </a:r>
            <a:r>
              <a:rPr sz="2800" b="1" dirty="0">
                <a:solidFill>
                  <a:srgbClr val="D4D4D4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0" dirty="0">
                <a:solidFill>
                  <a:srgbClr val="D4D4D4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0" dirty="0">
                <a:solidFill>
                  <a:srgbClr val="D4D4D4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D4D4D4"/>
                </a:solidFill>
                <a:latin typeface="Franklin Gothic Heavy"/>
                <a:cs typeface="Franklin Gothic Heavy"/>
              </a:rPr>
              <a:t>g</a:t>
            </a:r>
            <a:r>
              <a:rPr sz="2800" b="1" spc="225" dirty="0">
                <a:solidFill>
                  <a:srgbClr val="D4D4D4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04" dirty="0">
                <a:solidFill>
                  <a:srgbClr val="D4D4D4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15" dirty="0">
                <a:solidFill>
                  <a:srgbClr val="D4D4D4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25" dirty="0">
                <a:solidFill>
                  <a:srgbClr val="D4D4D4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04" dirty="0">
                <a:solidFill>
                  <a:srgbClr val="D4D4D4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D4D4D4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-5" dirty="0">
                <a:solidFill>
                  <a:srgbClr val="D4D4D4"/>
                </a:solidFill>
                <a:latin typeface="Franklin Gothic Heavy"/>
                <a:cs typeface="Franklin Gothic Heavy"/>
              </a:rPr>
              <a:t>e</a:t>
            </a:r>
            <a:r>
              <a:rPr sz="2800" b="1" dirty="0">
                <a:solidFill>
                  <a:srgbClr val="D4D4D4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D4D4D4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25" dirty="0">
                <a:solidFill>
                  <a:srgbClr val="D4D4D4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0" dirty="0">
                <a:solidFill>
                  <a:srgbClr val="D4D4D4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-5" dirty="0">
                <a:solidFill>
                  <a:srgbClr val="D4D4D4"/>
                </a:solidFill>
                <a:latin typeface="Franklin Gothic Heavy"/>
                <a:cs typeface="Franklin Gothic Heavy"/>
              </a:rPr>
              <a:t>o  </a:t>
            </a:r>
            <a:r>
              <a:rPr sz="2800" b="1" spc="195" dirty="0">
                <a:solidFill>
                  <a:srgbClr val="D4D4D4"/>
                </a:solidFill>
                <a:latin typeface="Franklin Gothic Heavy"/>
                <a:cs typeface="Franklin Gothic Heavy"/>
              </a:rPr>
              <a:t>tonsillar	</a:t>
            </a:r>
            <a:r>
              <a:rPr sz="2800" b="1" spc="165" dirty="0">
                <a:solidFill>
                  <a:srgbClr val="D4D4D4"/>
                </a:solidFill>
                <a:latin typeface="Franklin Gothic Heavy"/>
                <a:cs typeface="Franklin Gothic Heavy"/>
              </a:rPr>
              <a:t>fossa</a:t>
            </a:r>
            <a:endParaRPr sz="2800">
              <a:latin typeface="Franklin Gothic Heavy"/>
              <a:cs typeface="Franklin Gothic Heavy"/>
            </a:endParaRPr>
          </a:p>
          <a:p>
            <a:pPr marL="368300" indent="-342900">
              <a:lnSpc>
                <a:spcPct val="100000"/>
              </a:lnSpc>
              <a:spcBef>
                <a:spcPts val="2370"/>
              </a:spcBef>
              <a:buFont typeface="Franklin Gothic Book"/>
              <a:buChar char="•"/>
              <a:tabLst>
                <a:tab pos="368300" algn="l"/>
                <a:tab pos="3587750" algn="l"/>
                <a:tab pos="4417060" algn="l"/>
                <a:tab pos="4772025" algn="l"/>
                <a:tab pos="5601335" algn="l"/>
                <a:tab pos="6281420" algn="l"/>
              </a:tabLst>
            </a:pP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Carbamazepine:	</a:t>
            </a:r>
            <a:r>
              <a:rPr sz="2800" b="1" spc="150" dirty="0">
                <a:solidFill>
                  <a:srgbClr val="FFFF00"/>
                </a:solidFill>
                <a:latin typeface="Franklin Gothic Heavy"/>
                <a:cs typeface="Franklin Gothic Heavy"/>
              </a:rPr>
              <a:t>100	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–	</a:t>
            </a:r>
            <a:r>
              <a:rPr sz="2800" b="1" spc="145" dirty="0">
                <a:solidFill>
                  <a:srgbClr val="FFFF00"/>
                </a:solidFill>
                <a:latin typeface="Franklin Gothic Heavy"/>
                <a:cs typeface="Franklin Gothic Heavy"/>
              </a:rPr>
              <a:t>200	</a:t>
            </a:r>
            <a:r>
              <a:rPr sz="2800" b="1" spc="100" dirty="0">
                <a:solidFill>
                  <a:srgbClr val="FFFF00"/>
                </a:solidFill>
                <a:latin typeface="Franklin Gothic Heavy"/>
                <a:cs typeface="Franklin Gothic Heavy"/>
              </a:rPr>
              <a:t>mg	</a:t>
            </a:r>
            <a:r>
              <a:rPr sz="2800" b="1" spc="180" dirty="0">
                <a:solidFill>
                  <a:srgbClr val="FFFF00"/>
                </a:solidFill>
                <a:latin typeface="Franklin Gothic Heavy"/>
                <a:cs typeface="Franklin Gothic Heavy"/>
              </a:rPr>
              <a:t>T.I.D.</a:t>
            </a:r>
            <a:endParaRPr sz="2800">
              <a:latin typeface="Franklin Gothic Heavy"/>
              <a:cs typeface="Franklin Gothic Heavy"/>
            </a:endParaRPr>
          </a:p>
          <a:p>
            <a:pPr marL="368300" indent="-342900">
              <a:lnSpc>
                <a:spcPct val="100000"/>
              </a:lnSpc>
              <a:spcBef>
                <a:spcPts val="2380"/>
              </a:spcBef>
              <a:buFont typeface="Franklin Gothic Book"/>
              <a:buChar char="•"/>
              <a:tabLst>
                <a:tab pos="368300" algn="l"/>
                <a:tab pos="2376170" algn="l"/>
                <a:tab pos="4881880" algn="l"/>
                <a:tab pos="6701790" algn="l"/>
              </a:tabLst>
            </a:pPr>
            <a:r>
              <a:rPr sz="2800" b="1" spc="195" dirty="0">
                <a:solidFill>
                  <a:srgbClr val="31B79B"/>
                </a:solidFill>
                <a:latin typeface="Franklin Gothic Heavy"/>
                <a:cs typeface="Franklin Gothic Heavy"/>
              </a:rPr>
              <a:t>Operative	</a:t>
            </a:r>
            <a:r>
              <a:rPr sz="2800" b="1" spc="200" dirty="0">
                <a:solidFill>
                  <a:srgbClr val="31B79B"/>
                </a:solidFill>
                <a:latin typeface="Franklin Gothic Heavy"/>
                <a:cs typeface="Franklin Gothic Heavy"/>
              </a:rPr>
              <a:t>intervention	</a:t>
            </a:r>
            <a:r>
              <a:rPr sz="2800" b="1" spc="190" dirty="0">
                <a:solidFill>
                  <a:srgbClr val="31B79B"/>
                </a:solidFill>
                <a:latin typeface="Franklin Gothic Heavy"/>
                <a:cs typeface="Franklin Gothic Heavy"/>
              </a:rPr>
              <a:t>reserved	</a:t>
            </a:r>
            <a:r>
              <a:rPr sz="2800" b="1" spc="140" dirty="0">
                <a:solidFill>
                  <a:srgbClr val="31B79B"/>
                </a:solidFill>
                <a:latin typeface="Franklin Gothic Heavy"/>
                <a:cs typeface="Franklin Gothic Heavy"/>
              </a:rPr>
              <a:t>for</a:t>
            </a:r>
            <a:endParaRPr sz="2800">
              <a:latin typeface="Franklin Gothic Heavy"/>
              <a:cs typeface="Franklin Gothic Heavy"/>
            </a:endParaRPr>
          </a:p>
          <a:p>
            <a:pPr marL="768350" marR="1016000" lvl="1" indent="-285750">
              <a:lnSpc>
                <a:spcPct val="150000"/>
              </a:lnSpc>
              <a:spcBef>
                <a:spcPts val="690"/>
              </a:spcBef>
              <a:buFont typeface="Franklin Gothic Book"/>
              <a:buChar char="–"/>
              <a:tabLst>
                <a:tab pos="768350" algn="l"/>
                <a:tab pos="2086610" algn="l"/>
                <a:tab pos="3730625" algn="l"/>
                <a:tab pos="6329680" algn="l"/>
                <a:tab pos="7016750" algn="l"/>
              </a:tabLst>
            </a:pPr>
            <a:r>
              <a:rPr sz="2800" b="1" spc="210" dirty="0">
                <a:solidFill>
                  <a:srgbClr val="FF3399"/>
                </a:solidFill>
                <a:latin typeface="Franklin Gothic Heavy"/>
                <a:cs typeface="Franklin Gothic Heavy"/>
              </a:rPr>
              <a:t>F</a:t>
            </a:r>
            <a:r>
              <a:rPr sz="2800" b="1" spc="220" dirty="0">
                <a:solidFill>
                  <a:srgbClr val="FF3399"/>
                </a:solidFill>
                <a:latin typeface="Franklin Gothic Heavy"/>
                <a:cs typeface="Franklin Gothic Heavy"/>
              </a:rPr>
              <a:t>ai</a:t>
            </a:r>
            <a:r>
              <a:rPr sz="2800" b="1" spc="225" dirty="0">
                <a:solidFill>
                  <a:srgbClr val="FF3399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0" dirty="0">
                <a:solidFill>
                  <a:srgbClr val="FF3399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-5" dirty="0">
                <a:solidFill>
                  <a:srgbClr val="FF3399"/>
                </a:solidFill>
                <a:latin typeface="Franklin Gothic Heavy"/>
                <a:cs typeface="Franklin Gothic Heavy"/>
              </a:rPr>
              <a:t>d</a:t>
            </a:r>
            <a:r>
              <a:rPr sz="2800" b="1" dirty="0">
                <a:solidFill>
                  <a:srgbClr val="FF3399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3399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220" dirty="0">
                <a:solidFill>
                  <a:srgbClr val="FF3399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FF3399"/>
                </a:solidFill>
                <a:latin typeface="Franklin Gothic Heavy"/>
                <a:cs typeface="Franklin Gothic Heavy"/>
              </a:rPr>
              <a:t>d</a:t>
            </a:r>
            <a:r>
              <a:rPr sz="2800" b="1" spc="220" dirty="0">
                <a:solidFill>
                  <a:srgbClr val="FF3399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3399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20" dirty="0">
                <a:solidFill>
                  <a:srgbClr val="FF3399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-5" dirty="0">
                <a:solidFill>
                  <a:srgbClr val="FF3399"/>
                </a:solidFill>
                <a:latin typeface="Franklin Gothic Heavy"/>
                <a:cs typeface="Franklin Gothic Heavy"/>
              </a:rPr>
              <a:t>l</a:t>
            </a:r>
            <a:r>
              <a:rPr sz="2800" b="1" dirty="0">
                <a:solidFill>
                  <a:srgbClr val="FF3399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3399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220" dirty="0">
                <a:solidFill>
                  <a:srgbClr val="FF3399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15" dirty="0">
                <a:solidFill>
                  <a:srgbClr val="FF3399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0" dirty="0">
                <a:solidFill>
                  <a:srgbClr val="FF3399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25" dirty="0">
                <a:solidFill>
                  <a:srgbClr val="FF3399"/>
                </a:solidFill>
                <a:latin typeface="Franklin Gothic Heavy"/>
                <a:cs typeface="Franklin Gothic Heavy"/>
              </a:rPr>
              <a:t>g</a:t>
            </a:r>
            <a:r>
              <a:rPr sz="2800" b="1" spc="220" dirty="0">
                <a:solidFill>
                  <a:srgbClr val="FF3399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FF3399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220" dirty="0">
                <a:solidFill>
                  <a:srgbClr val="FF3399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FF3399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-5" dirty="0">
                <a:solidFill>
                  <a:srgbClr val="FF3399"/>
                </a:solidFill>
                <a:latin typeface="Franklin Gothic Heavy"/>
                <a:cs typeface="Franklin Gothic Heavy"/>
              </a:rPr>
              <a:t>t</a:t>
            </a:r>
            <a:r>
              <a:rPr sz="2800" b="1" dirty="0">
                <a:solidFill>
                  <a:srgbClr val="FF3399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0" dirty="0">
                <a:solidFill>
                  <a:srgbClr val="FF3399"/>
                </a:solidFill>
                <a:latin typeface="Franklin Gothic Heavy"/>
                <a:cs typeface="Franklin Gothic Heavy"/>
              </a:rPr>
              <a:t>f</a:t>
            </a:r>
            <a:r>
              <a:rPr sz="2800" b="1" spc="204" dirty="0">
                <a:solidFill>
                  <a:srgbClr val="FF3399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FF3399"/>
                </a:solidFill>
                <a:latin typeface="Franklin Gothic Heavy"/>
                <a:cs typeface="Franklin Gothic Heavy"/>
              </a:rPr>
              <a:t>r</a:t>
            </a:r>
            <a:r>
              <a:rPr sz="2800" b="1" dirty="0">
                <a:solidFill>
                  <a:srgbClr val="FF3399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-5" dirty="0">
                <a:solidFill>
                  <a:srgbClr val="FF3399"/>
                </a:solidFill>
                <a:latin typeface="Franklin Gothic Heavy"/>
                <a:cs typeface="Franklin Gothic Heavy"/>
              </a:rPr>
              <a:t>3  </a:t>
            </a:r>
            <a:r>
              <a:rPr sz="2800" b="1" spc="180" dirty="0">
                <a:solidFill>
                  <a:srgbClr val="FF3399"/>
                </a:solidFill>
                <a:latin typeface="Franklin Gothic Heavy"/>
                <a:cs typeface="Franklin Gothic Heavy"/>
              </a:rPr>
              <a:t>months</a:t>
            </a:r>
            <a:endParaRPr sz="2800">
              <a:latin typeface="Franklin Gothic Heavy"/>
              <a:cs typeface="Franklin Gothic Heavy"/>
            </a:endParaRPr>
          </a:p>
          <a:p>
            <a:pPr marL="768350" lvl="1" indent="-285750">
              <a:lnSpc>
                <a:spcPct val="100000"/>
              </a:lnSpc>
              <a:spcBef>
                <a:spcPts val="2380"/>
              </a:spcBef>
              <a:buFont typeface="Franklin Gothic Book"/>
              <a:buChar char="–"/>
              <a:tabLst>
                <a:tab pos="768350" algn="l"/>
                <a:tab pos="2214245" algn="l"/>
                <a:tab pos="2622550" algn="l"/>
                <a:tab pos="4093845" algn="l"/>
              </a:tabLst>
            </a:pPr>
            <a:r>
              <a:rPr sz="2800" b="1" spc="185" dirty="0">
                <a:solidFill>
                  <a:srgbClr val="FF3399"/>
                </a:solidFill>
                <a:latin typeface="Franklin Gothic Heavy"/>
                <a:cs typeface="Franklin Gothic Heavy"/>
              </a:rPr>
              <a:t>Severe	</a:t>
            </a:r>
            <a:r>
              <a:rPr sz="2800" b="1" spc="-5" dirty="0">
                <a:solidFill>
                  <a:srgbClr val="FF3399"/>
                </a:solidFill>
                <a:latin typeface="Franklin Gothic Heavy"/>
                <a:cs typeface="Franklin Gothic Heavy"/>
              </a:rPr>
              <a:t>&amp;	</a:t>
            </a:r>
            <a:r>
              <a:rPr sz="2800" b="1" spc="185" dirty="0">
                <a:solidFill>
                  <a:srgbClr val="FF3399"/>
                </a:solidFill>
                <a:latin typeface="Franklin Gothic Heavy"/>
                <a:cs typeface="Franklin Gothic Heavy"/>
              </a:rPr>
              <a:t>rapidly	</a:t>
            </a:r>
            <a:r>
              <a:rPr sz="2800" b="1" spc="195" dirty="0">
                <a:solidFill>
                  <a:srgbClr val="FF3399"/>
                </a:solidFill>
                <a:latin typeface="Franklin Gothic Heavy"/>
                <a:cs typeface="Franklin Gothic Heavy"/>
              </a:rPr>
              <a:t>progressive</a:t>
            </a:r>
            <a:endParaRPr sz="2800">
              <a:latin typeface="Franklin Gothic Heavy"/>
              <a:cs typeface="Franklin Gothic Heavy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9019" y="444500"/>
            <a:ext cx="68414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35505" algn="l"/>
                <a:tab pos="4521200" algn="l"/>
              </a:tabLst>
            </a:pPr>
            <a:r>
              <a:rPr spc="280" dirty="0"/>
              <a:t>Styloid	</a:t>
            </a:r>
            <a:r>
              <a:rPr spc="275" dirty="0"/>
              <a:t>Process	</a:t>
            </a:r>
            <a:r>
              <a:rPr spc="280" dirty="0"/>
              <a:t>Excision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0339" y="1558289"/>
            <a:ext cx="8401685" cy="5142230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405130" indent="-341630">
              <a:lnSpc>
                <a:spcPct val="100000"/>
              </a:lnSpc>
              <a:spcBef>
                <a:spcPts val="1770"/>
              </a:spcBef>
              <a:buFont typeface="Franklin Gothic Book"/>
              <a:buChar char="•"/>
              <a:tabLst>
                <a:tab pos="405130" algn="l"/>
                <a:tab pos="2366010" algn="l"/>
              </a:tabLst>
            </a:pPr>
            <a:r>
              <a:rPr sz="2800" b="1" spc="200" dirty="0">
                <a:solidFill>
                  <a:srgbClr val="FF3399"/>
                </a:solidFill>
                <a:latin typeface="Franklin Gothic Heavy"/>
                <a:cs typeface="Franklin Gothic Heavy"/>
              </a:rPr>
              <a:t>Intra-oral	</a:t>
            </a:r>
            <a:r>
              <a:rPr sz="2800" b="1" spc="175" dirty="0">
                <a:solidFill>
                  <a:srgbClr val="FF3399"/>
                </a:solidFill>
                <a:latin typeface="Franklin Gothic Heavy"/>
                <a:cs typeface="Franklin Gothic Heavy"/>
              </a:rPr>
              <a:t>route</a:t>
            </a:r>
            <a:endParaRPr sz="2800">
              <a:latin typeface="Franklin Gothic Heavy"/>
              <a:cs typeface="Franklin Gothic Heavy"/>
            </a:endParaRPr>
          </a:p>
          <a:p>
            <a:pPr marL="805180" lvl="1" indent="-284480">
              <a:lnSpc>
                <a:spcPct val="100000"/>
              </a:lnSpc>
              <a:spcBef>
                <a:spcPts val="1670"/>
              </a:spcBef>
              <a:buFont typeface="Franklin Gothic Book"/>
              <a:buChar char="–"/>
              <a:tabLst>
                <a:tab pos="805180" algn="l"/>
                <a:tab pos="1548765" algn="l"/>
                <a:tab pos="3440429" algn="l"/>
              </a:tabLst>
            </a:pPr>
            <a:r>
              <a:rPr sz="2800" b="1" spc="145" dirty="0">
                <a:solidFill>
                  <a:srgbClr val="FFFFFF"/>
                </a:solidFill>
                <a:latin typeface="Franklin Gothic Heavy"/>
                <a:cs typeface="Franklin Gothic Heavy"/>
              </a:rPr>
              <a:t>Via	</a:t>
            </a:r>
            <a:r>
              <a:rPr sz="2800" b="1" spc="195" dirty="0">
                <a:solidFill>
                  <a:srgbClr val="FFFFFF"/>
                </a:solidFill>
                <a:latin typeface="Franklin Gothic Heavy"/>
                <a:cs typeface="Franklin Gothic Heavy"/>
              </a:rPr>
              <a:t>tonsillar	</a:t>
            </a:r>
            <a:r>
              <a:rPr sz="2800" b="1" spc="165" dirty="0">
                <a:solidFill>
                  <a:srgbClr val="FFFFFF"/>
                </a:solidFill>
                <a:latin typeface="Franklin Gothic Heavy"/>
                <a:cs typeface="Franklin Gothic Heavy"/>
              </a:rPr>
              <a:t>fossa</a:t>
            </a:r>
            <a:endParaRPr sz="2800">
              <a:latin typeface="Franklin Gothic Heavy"/>
              <a:cs typeface="Franklin Gothic Heavy"/>
            </a:endParaRPr>
          </a:p>
          <a:p>
            <a:pPr marL="805180" lvl="1" indent="-284480">
              <a:lnSpc>
                <a:spcPct val="100000"/>
              </a:lnSpc>
              <a:spcBef>
                <a:spcPts val="1680"/>
              </a:spcBef>
              <a:buFont typeface="Franklin Gothic Book"/>
              <a:buChar char="–"/>
              <a:tabLst>
                <a:tab pos="805180" algn="l"/>
                <a:tab pos="1433195" algn="l"/>
                <a:tab pos="3184525" algn="l"/>
              </a:tabLst>
            </a:pPr>
            <a:r>
              <a:rPr sz="2800" b="1" spc="110" dirty="0">
                <a:solidFill>
                  <a:srgbClr val="FFFF00"/>
                </a:solidFill>
                <a:latin typeface="Franklin Gothic Heavy"/>
                <a:cs typeface="Franklin Gothic Heavy"/>
              </a:rPr>
              <a:t>No	</a:t>
            </a:r>
            <a:r>
              <a:rPr sz="2800" b="1" spc="190" dirty="0">
                <a:solidFill>
                  <a:srgbClr val="FFFF00"/>
                </a:solidFill>
                <a:latin typeface="Franklin Gothic Heavy"/>
                <a:cs typeface="Franklin Gothic Heavy"/>
              </a:rPr>
              <a:t>external	scarring</a:t>
            </a:r>
            <a:endParaRPr sz="2800">
              <a:latin typeface="Franklin Gothic Heavy"/>
              <a:cs typeface="Franklin Gothic Heavy"/>
            </a:endParaRPr>
          </a:p>
          <a:p>
            <a:pPr marL="805180" lvl="1" indent="-284480">
              <a:lnSpc>
                <a:spcPct val="100000"/>
              </a:lnSpc>
              <a:spcBef>
                <a:spcPts val="1680"/>
              </a:spcBef>
              <a:buFont typeface="Franklin Gothic Book"/>
              <a:buChar char="–"/>
              <a:tabLst>
                <a:tab pos="805180" algn="l"/>
                <a:tab pos="1821180" algn="l"/>
                <a:tab pos="3641090" algn="l"/>
                <a:tab pos="4469130" algn="l"/>
                <a:tab pos="4986655" algn="l"/>
                <a:tab pos="6688455" algn="l"/>
              </a:tabLst>
            </a:pPr>
            <a:r>
              <a:rPr sz="2800" b="1" spc="160" dirty="0">
                <a:solidFill>
                  <a:srgbClr val="FFFFFF"/>
                </a:solidFill>
                <a:latin typeface="Franklin Gothic Heavy"/>
                <a:cs typeface="Franklin Gothic Heavy"/>
              </a:rPr>
              <a:t>Poor	</a:t>
            </a:r>
            <a:r>
              <a:rPr sz="2800" b="1" spc="195" dirty="0">
                <a:solidFill>
                  <a:srgbClr val="FFFFFF"/>
                </a:solidFill>
                <a:latin typeface="Franklin Gothic Heavy"/>
                <a:cs typeface="Franklin Gothic Heavy"/>
              </a:rPr>
              <a:t>visibility	</a:t>
            </a:r>
            <a:r>
              <a:rPr sz="2800" b="1" spc="145" dirty="0">
                <a:solidFill>
                  <a:srgbClr val="FFFFFF"/>
                </a:solidFill>
                <a:latin typeface="Franklin Gothic Heavy"/>
                <a:cs typeface="Franklin Gothic Heavy"/>
              </a:rPr>
              <a:t>due	</a:t>
            </a:r>
            <a:r>
              <a:rPr sz="2800" b="1" spc="110" dirty="0">
                <a:solidFill>
                  <a:srgbClr val="FFFFFF"/>
                </a:solidFill>
                <a:latin typeface="Franklin Gothic Heavy"/>
                <a:cs typeface="Franklin Gothic Heavy"/>
              </a:rPr>
              <a:t>to	</a:t>
            </a:r>
            <a:r>
              <a:rPr sz="2800" b="1" spc="190" dirty="0">
                <a:solidFill>
                  <a:srgbClr val="FFFFFF"/>
                </a:solidFill>
                <a:latin typeface="Franklin Gothic Heavy"/>
                <a:cs typeface="Franklin Gothic Heavy"/>
              </a:rPr>
              <a:t>difficult	</a:t>
            </a:r>
            <a:r>
              <a:rPr sz="2800" b="1" spc="180" dirty="0">
                <a:solidFill>
                  <a:srgbClr val="FFFFFF"/>
                </a:solidFill>
                <a:latin typeface="Franklin Gothic Heavy"/>
                <a:cs typeface="Franklin Gothic Heavy"/>
              </a:rPr>
              <a:t>access</a:t>
            </a:r>
            <a:endParaRPr sz="2800">
              <a:latin typeface="Franklin Gothic Heavy"/>
              <a:cs typeface="Franklin Gothic Heavy"/>
            </a:endParaRPr>
          </a:p>
          <a:p>
            <a:pPr marL="804545" marR="43180" lvl="1" indent="-284480">
              <a:lnSpc>
                <a:spcPct val="149700"/>
              </a:lnSpc>
              <a:spcBef>
                <a:spcPts val="10"/>
              </a:spcBef>
              <a:buFont typeface="Franklin Gothic Book"/>
              <a:buChar char="–"/>
              <a:tabLst>
                <a:tab pos="805180" algn="l"/>
                <a:tab pos="1797050" algn="l"/>
                <a:tab pos="2661920" algn="l"/>
                <a:tab pos="3183890" algn="l"/>
                <a:tab pos="4813300" algn="l"/>
                <a:tab pos="5330825" algn="l"/>
                <a:tab pos="6991350" algn="l"/>
              </a:tabLst>
            </a:pP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Hi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g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h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r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k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f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d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g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e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9" dirty="0">
                <a:solidFill>
                  <a:srgbClr val="FFFF00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rn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l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ar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ti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d  </a:t>
            </a:r>
            <a:r>
              <a:rPr sz="2800" b="1" spc="185" dirty="0">
                <a:solidFill>
                  <a:srgbClr val="FFFF00"/>
                </a:solidFill>
                <a:latin typeface="Franklin Gothic Heavy"/>
                <a:cs typeface="Franklin Gothic Heavy"/>
              </a:rPr>
              <a:t>artery</a:t>
            </a:r>
            <a:endParaRPr sz="2800">
              <a:latin typeface="Franklin Gothic Heavy"/>
              <a:cs typeface="Franklin Gothic Heavy"/>
            </a:endParaRPr>
          </a:p>
          <a:p>
            <a:pPr marL="804545" marR="857250" lvl="1" indent="-284480">
              <a:lnSpc>
                <a:spcPct val="150000"/>
              </a:lnSpc>
              <a:buFont typeface="Franklin Gothic Book"/>
              <a:buChar char="–"/>
              <a:tabLst>
                <a:tab pos="805180" algn="l"/>
                <a:tab pos="2922270" algn="l"/>
                <a:tab pos="6478905" algn="l"/>
              </a:tabLst>
            </a:pP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29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rog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c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g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os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p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h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ar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y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g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ea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l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r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v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e  </a:t>
            </a:r>
            <a:r>
              <a:rPr sz="2800" b="1" spc="180" dirty="0">
                <a:solidFill>
                  <a:srgbClr val="FFFFFF"/>
                </a:solidFill>
                <a:latin typeface="Franklin Gothic Heavy"/>
                <a:cs typeface="Franklin Gothic Heavy"/>
              </a:rPr>
              <a:t>injury</a:t>
            </a:r>
            <a:endParaRPr sz="2800">
              <a:latin typeface="Franklin Gothic Heavy"/>
              <a:cs typeface="Franklin Gothic Heavy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6769" y="0"/>
            <a:ext cx="743394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7140" marR="5080" indent="-2504440">
              <a:lnSpc>
                <a:spcPct val="100000"/>
              </a:lnSpc>
              <a:spcBef>
                <a:spcPts val="100"/>
              </a:spcBef>
              <a:tabLst>
                <a:tab pos="4448810" algn="l"/>
                <a:tab pos="5762625" algn="l"/>
              </a:tabLst>
            </a:pPr>
            <a:r>
              <a:rPr sz="4400" spc="370" dirty="0"/>
              <a:t>T</a:t>
            </a:r>
            <a:r>
              <a:rPr sz="4400" spc="365" dirty="0"/>
              <a:t>on</a:t>
            </a:r>
            <a:r>
              <a:rPr sz="4400" spc="360" dirty="0"/>
              <a:t>si</a:t>
            </a:r>
            <a:r>
              <a:rPr sz="4400" spc="365" dirty="0"/>
              <a:t>ll</a:t>
            </a:r>
            <a:r>
              <a:rPr sz="4400" spc="355" dirty="0"/>
              <a:t>e</a:t>
            </a:r>
            <a:r>
              <a:rPr sz="4400" spc="365" dirty="0"/>
              <a:t>c</a:t>
            </a:r>
            <a:r>
              <a:rPr sz="4400" spc="355" dirty="0"/>
              <a:t>t</a:t>
            </a:r>
            <a:r>
              <a:rPr sz="4400" spc="365" dirty="0"/>
              <a:t>om</a:t>
            </a:r>
            <a:r>
              <a:rPr sz="4400" spc="-5" dirty="0"/>
              <a:t>y</a:t>
            </a:r>
            <a:r>
              <a:rPr sz="4400" dirty="0"/>
              <a:t>	</a:t>
            </a:r>
            <a:r>
              <a:rPr sz="4400" spc="370" dirty="0"/>
              <a:t>a</a:t>
            </a:r>
            <a:r>
              <a:rPr sz="4400" spc="365" dirty="0"/>
              <a:t>n</a:t>
            </a:r>
            <a:r>
              <a:rPr sz="4400" spc="-5" dirty="0"/>
              <a:t>d</a:t>
            </a:r>
            <a:r>
              <a:rPr sz="4400" dirty="0"/>
              <a:t>	</a:t>
            </a:r>
            <a:r>
              <a:rPr sz="4400" spc="360" dirty="0"/>
              <a:t>f</a:t>
            </a:r>
            <a:r>
              <a:rPr sz="4400" spc="365" dirty="0"/>
              <a:t>o</a:t>
            </a:r>
            <a:r>
              <a:rPr sz="4400" spc="360" dirty="0"/>
              <a:t>ss</a:t>
            </a:r>
            <a:r>
              <a:rPr sz="4400" spc="-5" dirty="0"/>
              <a:t>a  </a:t>
            </a:r>
            <a:r>
              <a:rPr sz="4400" spc="315" dirty="0"/>
              <a:t>incision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04800" y="1066800"/>
            <a:ext cx="51054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0" y="1066800"/>
            <a:ext cx="5118100" cy="5410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7439" y="337820"/>
            <a:ext cx="43370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335" dirty="0"/>
              <a:t>Styloidectomy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52400" y="1219200"/>
            <a:ext cx="4495800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4400" y="1219200"/>
            <a:ext cx="4114800" cy="518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8682" y="232409"/>
            <a:ext cx="13290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10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y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d</a:t>
            </a:r>
            <a:endParaRPr sz="2800">
              <a:latin typeface="Franklin Gothic Heavy"/>
              <a:cs typeface="Franklin Gothic Heavy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32409"/>
            <a:ext cx="5618480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Franklin Gothic Book"/>
              <a:buChar char="•"/>
              <a:tabLst>
                <a:tab pos="355600" algn="l"/>
                <a:tab pos="3505200" algn="l"/>
                <a:tab pos="4920615" algn="l"/>
              </a:tabLst>
            </a:pP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Ton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y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d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d</a:t>
            </a:r>
            <a:endParaRPr sz="2800">
              <a:latin typeface="Franklin Gothic Heavy"/>
              <a:cs typeface="Franklin Gothic Heavy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tabLst>
                <a:tab pos="1996439" algn="l"/>
              </a:tabLst>
            </a:pPr>
            <a:r>
              <a:rPr sz="2800" b="1" spc="185" dirty="0">
                <a:solidFill>
                  <a:srgbClr val="FFFFFF"/>
                </a:solidFill>
                <a:latin typeface="Franklin Gothic Heavy"/>
                <a:cs typeface="Franklin Gothic Heavy"/>
              </a:rPr>
              <a:t>process	</a:t>
            </a:r>
            <a:r>
              <a:rPr sz="2800" b="1" spc="195" dirty="0">
                <a:solidFill>
                  <a:srgbClr val="FFFFFF"/>
                </a:solidFill>
                <a:latin typeface="Franklin Gothic Heavy"/>
                <a:cs typeface="Franklin Gothic Heavy"/>
              </a:rPr>
              <a:t>palpated</a:t>
            </a:r>
            <a:endParaRPr sz="2800">
              <a:latin typeface="Franklin Gothic Heavy"/>
              <a:cs typeface="Franklin Gothic Heav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1936750"/>
            <a:ext cx="7880984" cy="466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Franklin Gothic Book"/>
              <a:buChar char="•"/>
              <a:tabLst>
                <a:tab pos="355600" algn="l"/>
                <a:tab pos="2127250" algn="l"/>
                <a:tab pos="3389629" algn="l"/>
                <a:tab pos="3978910" algn="l"/>
                <a:tab pos="5854065" algn="l"/>
                <a:tab pos="7146925" algn="l"/>
              </a:tabLst>
            </a:pPr>
            <a:r>
              <a:rPr sz="2800" b="1" spc="210" dirty="0">
                <a:solidFill>
                  <a:srgbClr val="FF3399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3399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5" dirty="0">
                <a:solidFill>
                  <a:srgbClr val="FF3399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04" dirty="0">
                <a:solidFill>
                  <a:srgbClr val="FF3399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3399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04" dirty="0">
                <a:solidFill>
                  <a:srgbClr val="FF3399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3399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FF3399"/>
                </a:solidFill>
                <a:latin typeface="Franklin Gothic Heavy"/>
                <a:cs typeface="Franklin Gothic Heavy"/>
              </a:rPr>
              <a:t>n</a:t>
            </a:r>
            <a:r>
              <a:rPr sz="2800" b="1" dirty="0">
                <a:solidFill>
                  <a:srgbClr val="FF3399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3399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220" dirty="0">
                <a:solidFill>
                  <a:srgbClr val="FF3399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15" dirty="0">
                <a:solidFill>
                  <a:srgbClr val="FF3399"/>
                </a:solidFill>
                <a:latin typeface="Franklin Gothic Heavy"/>
                <a:cs typeface="Franklin Gothic Heavy"/>
              </a:rPr>
              <a:t>d</a:t>
            </a:r>
            <a:r>
              <a:rPr sz="2800" b="1" spc="-5" dirty="0">
                <a:solidFill>
                  <a:srgbClr val="FF3399"/>
                </a:solidFill>
                <a:latin typeface="Franklin Gothic Heavy"/>
                <a:cs typeface="Franklin Gothic Heavy"/>
              </a:rPr>
              <a:t>e</a:t>
            </a:r>
            <a:r>
              <a:rPr sz="2800" b="1" dirty="0">
                <a:solidFill>
                  <a:srgbClr val="FF3399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3399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FF3399"/>
                </a:solidFill>
                <a:latin typeface="Franklin Gothic Heavy"/>
                <a:cs typeface="Franklin Gothic Heavy"/>
              </a:rPr>
              <a:t>n</a:t>
            </a:r>
            <a:r>
              <a:rPr sz="2800" b="1" dirty="0">
                <a:solidFill>
                  <a:srgbClr val="FF3399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3399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15" dirty="0">
                <a:solidFill>
                  <a:srgbClr val="FF3399"/>
                </a:solidFill>
                <a:latin typeface="Franklin Gothic Heavy"/>
                <a:cs typeface="Franklin Gothic Heavy"/>
              </a:rPr>
              <a:t>on</a:t>
            </a:r>
            <a:r>
              <a:rPr sz="2800" b="1" spc="204" dirty="0">
                <a:solidFill>
                  <a:srgbClr val="FF3399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0" dirty="0">
                <a:solidFill>
                  <a:srgbClr val="FF3399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3399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5" dirty="0">
                <a:solidFill>
                  <a:srgbClr val="FF3399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0" dirty="0">
                <a:solidFill>
                  <a:srgbClr val="FF3399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-5" dirty="0">
                <a:solidFill>
                  <a:srgbClr val="FF3399"/>
                </a:solidFill>
                <a:latin typeface="Franklin Gothic Heavy"/>
                <a:cs typeface="Franklin Gothic Heavy"/>
              </a:rPr>
              <a:t>r</a:t>
            </a:r>
            <a:r>
              <a:rPr sz="2800" b="1" dirty="0">
                <a:solidFill>
                  <a:srgbClr val="FF3399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0" dirty="0">
                <a:solidFill>
                  <a:srgbClr val="FF3399"/>
                </a:solidFill>
                <a:latin typeface="Franklin Gothic Heavy"/>
                <a:cs typeface="Franklin Gothic Heavy"/>
              </a:rPr>
              <a:t>f</a:t>
            </a:r>
            <a:r>
              <a:rPr sz="2800" b="1" spc="204" dirty="0">
                <a:solidFill>
                  <a:srgbClr val="FF3399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15" dirty="0">
                <a:solidFill>
                  <a:srgbClr val="FF3399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04" dirty="0">
                <a:solidFill>
                  <a:srgbClr val="FF3399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-5" dirty="0">
                <a:solidFill>
                  <a:srgbClr val="FF3399"/>
                </a:solidFill>
                <a:latin typeface="Franklin Gothic Heavy"/>
                <a:cs typeface="Franklin Gothic Heavy"/>
              </a:rPr>
              <a:t>a</a:t>
            </a:r>
            <a:r>
              <a:rPr sz="2800" b="1" dirty="0">
                <a:solidFill>
                  <a:srgbClr val="FF3399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3399"/>
                </a:solidFill>
                <a:latin typeface="Franklin Gothic Heavy"/>
                <a:cs typeface="Franklin Gothic Heavy"/>
              </a:rPr>
              <a:t>j</a:t>
            </a:r>
            <a:r>
              <a:rPr sz="2800" b="1" spc="200" dirty="0">
                <a:solidFill>
                  <a:srgbClr val="FF3399"/>
                </a:solidFill>
                <a:latin typeface="Franklin Gothic Heavy"/>
                <a:cs typeface="Franklin Gothic Heavy"/>
              </a:rPr>
              <a:t>u</a:t>
            </a:r>
            <a:r>
              <a:rPr sz="2800" b="1" spc="215" dirty="0">
                <a:solidFill>
                  <a:srgbClr val="FF3399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-5" dirty="0">
                <a:solidFill>
                  <a:srgbClr val="FF3399"/>
                </a:solidFill>
                <a:latin typeface="Franklin Gothic Heavy"/>
                <a:cs typeface="Franklin Gothic Heavy"/>
              </a:rPr>
              <a:t>t</a:t>
            </a:r>
            <a:endParaRPr sz="2800">
              <a:latin typeface="Franklin Gothic Heavy"/>
              <a:cs typeface="Franklin Gothic Heavy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tabLst>
                <a:tab pos="1320800" algn="l"/>
                <a:tab pos="2075180" algn="l"/>
              </a:tabLst>
            </a:pPr>
            <a:r>
              <a:rPr sz="2800" b="1" spc="160" dirty="0">
                <a:solidFill>
                  <a:srgbClr val="FF3399"/>
                </a:solidFill>
                <a:latin typeface="Franklin Gothic Heavy"/>
                <a:cs typeface="Franklin Gothic Heavy"/>
              </a:rPr>
              <a:t>over	</a:t>
            </a:r>
            <a:r>
              <a:rPr sz="2800" b="1" spc="145" dirty="0">
                <a:solidFill>
                  <a:srgbClr val="FF3399"/>
                </a:solidFill>
                <a:latin typeface="Franklin Gothic Heavy"/>
                <a:cs typeface="Franklin Gothic Heavy"/>
              </a:rPr>
              <a:t>the	tip</a:t>
            </a:r>
            <a:endParaRPr sz="2800">
              <a:latin typeface="Franklin Gothic Heavy"/>
              <a:cs typeface="Franklin Gothic Heavy"/>
            </a:endParaRPr>
          </a:p>
          <a:p>
            <a:pPr marL="355600" marR="5080" indent="-342900">
              <a:lnSpc>
                <a:spcPct val="189300"/>
              </a:lnSpc>
              <a:spcBef>
                <a:spcPts val="700"/>
              </a:spcBef>
              <a:buFont typeface="Franklin Gothic Book"/>
              <a:buChar char="•"/>
              <a:tabLst>
                <a:tab pos="355600" algn="l"/>
                <a:tab pos="1400175" algn="l"/>
                <a:tab pos="1960245" algn="l"/>
                <a:tab pos="2343150" algn="l"/>
                <a:tab pos="4457700" algn="l"/>
                <a:tab pos="4639945" algn="l"/>
                <a:tab pos="6575425" algn="l"/>
                <a:tab pos="7383780" algn="l"/>
              </a:tabLst>
            </a:pP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St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ylo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d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att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chm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	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v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te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d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9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l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29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s  </a:t>
            </a:r>
            <a:r>
              <a:rPr sz="2800" b="1" spc="160" dirty="0">
                <a:solidFill>
                  <a:srgbClr val="FFFFFF"/>
                </a:solidFill>
                <a:latin typeface="Franklin Gothic Heavy"/>
                <a:cs typeface="Franklin Gothic Heavy"/>
              </a:rPr>
              <a:t>base	with	</a:t>
            </a:r>
            <a:r>
              <a:rPr sz="2800" b="1" spc="195" dirty="0">
                <a:solidFill>
                  <a:srgbClr val="FFFFFF"/>
                </a:solidFill>
                <a:latin typeface="Franklin Gothic Heavy"/>
                <a:cs typeface="Franklin Gothic Heavy"/>
              </a:rPr>
              <a:t>periosteal	</a:t>
            </a:r>
            <a:r>
              <a:rPr sz="2800" b="1" spc="190" dirty="0">
                <a:solidFill>
                  <a:srgbClr val="FFFFFF"/>
                </a:solidFill>
                <a:latin typeface="Franklin Gothic Heavy"/>
                <a:cs typeface="Franklin Gothic Heavy"/>
              </a:rPr>
              <a:t>elevator</a:t>
            </a:r>
            <a:endParaRPr sz="2800">
              <a:latin typeface="Franklin Gothic Heavy"/>
              <a:cs typeface="Franklin Gothic Heavy"/>
            </a:endParaRPr>
          </a:p>
          <a:p>
            <a:pPr marL="355600" marR="6350" indent="-342900">
              <a:lnSpc>
                <a:spcPct val="189300"/>
              </a:lnSpc>
              <a:spcBef>
                <a:spcPts val="700"/>
              </a:spcBef>
              <a:buFont typeface="Franklin Gothic Book"/>
              <a:buChar char="•"/>
              <a:tabLst>
                <a:tab pos="355600" algn="l"/>
                <a:tab pos="1397000" algn="l"/>
                <a:tab pos="1913255" algn="l"/>
                <a:tab pos="2563495" algn="l"/>
                <a:tab pos="3636645" algn="l"/>
                <a:tab pos="4286885" algn="l"/>
                <a:tab pos="5182235" algn="l"/>
                <a:tab pos="6162675" algn="l"/>
                <a:tab pos="6257290" algn="l"/>
                <a:tab pos="6965950" algn="l"/>
                <a:tab pos="7493634" algn="l"/>
              </a:tabLst>
            </a:pP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St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ylo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d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pr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s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b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r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k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n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r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	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29" dirty="0">
                <a:solidFill>
                  <a:srgbClr val="FFFF00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s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b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e  </a:t>
            </a:r>
            <a:r>
              <a:rPr sz="2800" b="1" spc="210" dirty="0">
                <a:solidFill>
                  <a:srgbClr val="FFFF00"/>
                </a:solidFill>
                <a:latin typeface="Franklin Gothic Heavy"/>
                <a:cs typeface="Franklin Gothic Heavy"/>
              </a:rPr>
              <a:t>w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29" dirty="0">
                <a:solidFill>
                  <a:srgbClr val="FFFF00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h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b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e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b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bl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er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,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av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d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g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j</a:t>
            </a:r>
            <a:r>
              <a:rPr sz="2800" b="1" spc="210" dirty="0">
                <a:solidFill>
                  <a:srgbClr val="FFFF00"/>
                </a:solidFill>
                <a:latin typeface="Franklin Gothic Heavy"/>
                <a:cs typeface="Franklin Gothic Heavy"/>
              </a:rPr>
              <a:t>u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r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y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endParaRPr sz="2800">
              <a:latin typeface="Franklin Gothic Heavy"/>
              <a:cs typeface="Franklin Gothic Heavy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9470" y="276859"/>
            <a:ext cx="45713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30705" algn="l"/>
                <a:tab pos="3110230" algn="l"/>
              </a:tabLst>
            </a:pPr>
            <a:r>
              <a:rPr spc="320" dirty="0"/>
              <a:t>E</a:t>
            </a:r>
            <a:r>
              <a:rPr spc="315" dirty="0"/>
              <a:t>x</a:t>
            </a:r>
            <a:r>
              <a:rPr spc="335" dirty="0"/>
              <a:t>t</a:t>
            </a:r>
            <a:r>
              <a:rPr spc="325" dirty="0"/>
              <a:t>ra</a:t>
            </a:r>
            <a:r>
              <a:rPr spc="-5" dirty="0"/>
              <a:t>-</a:t>
            </a:r>
            <a:r>
              <a:rPr dirty="0"/>
              <a:t>	</a:t>
            </a:r>
            <a:r>
              <a:rPr spc="325" dirty="0"/>
              <a:t>ora</a:t>
            </a:r>
            <a:r>
              <a:rPr spc="-5" dirty="0"/>
              <a:t>l</a:t>
            </a:r>
            <a:r>
              <a:rPr dirty="0"/>
              <a:t>	</a:t>
            </a:r>
            <a:r>
              <a:rPr spc="325" dirty="0"/>
              <a:t>rou</a:t>
            </a:r>
            <a:r>
              <a:rPr spc="320" dirty="0"/>
              <a:t>t</a:t>
            </a:r>
            <a:r>
              <a:rPr spc="-5" dirty="0"/>
              <a:t>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617979"/>
            <a:ext cx="46069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Franklin Gothic Book"/>
              <a:buChar char="•"/>
              <a:tabLst>
                <a:tab pos="355600" algn="l"/>
                <a:tab pos="2038350" algn="l"/>
                <a:tab pos="3719829" algn="l"/>
              </a:tabLst>
            </a:pPr>
            <a:r>
              <a:rPr sz="2800" b="1" spc="210" dirty="0">
                <a:solidFill>
                  <a:srgbClr val="E9E9E9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E9E9E9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5" dirty="0">
                <a:solidFill>
                  <a:srgbClr val="E9E9E9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04" dirty="0">
                <a:solidFill>
                  <a:srgbClr val="E9E9E9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E9E9E9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04" dirty="0">
                <a:solidFill>
                  <a:srgbClr val="E9E9E9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E9E9E9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E9E9E9"/>
                </a:solidFill>
                <a:latin typeface="Franklin Gothic Heavy"/>
                <a:cs typeface="Franklin Gothic Heavy"/>
              </a:rPr>
              <a:t>n</a:t>
            </a:r>
            <a:r>
              <a:rPr sz="2800" b="1" dirty="0">
                <a:solidFill>
                  <a:srgbClr val="E9E9E9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5" dirty="0">
                <a:solidFill>
                  <a:srgbClr val="E9E9E9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0" dirty="0">
                <a:solidFill>
                  <a:srgbClr val="E9E9E9"/>
                </a:solidFill>
                <a:latin typeface="Franklin Gothic Heavy"/>
                <a:cs typeface="Franklin Gothic Heavy"/>
              </a:rPr>
              <a:t>x</a:t>
            </a:r>
            <a:r>
              <a:rPr sz="2800" b="1" spc="220" dirty="0">
                <a:solidFill>
                  <a:srgbClr val="E9E9E9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25" dirty="0">
                <a:solidFill>
                  <a:srgbClr val="E9E9E9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E9E9E9"/>
                </a:solidFill>
                <a:latin typeface="Franklin Gothic Heavy"/>
                <a:cs typeface="Franklin Gothic Heavy"/>
              </a:rPr>
              <a:t>nd</a:t>
            </a:r>
            <a:r>
              <a:rPr sz="2800" b="1" spc="-5" dirty="0">
                <a:solidFill>
                  <a:srgbClr val="E9E9E9"/>
                </a:solidFill>
                <a:latin typeface="Franklin Gothic Heavy"/>
                <a:cs typeface="Franklin Gothic Heavy"/>
              </a:rPr>
              <a:t>s</a:t>
            </a:r>
            <a:r>
              <a:rPr sz="2800" b="1" dirty="0">
                <a:solidFill>
                  <a:srgbClr val="E9E9E9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0" dirty="0">
                <a:solidFill>
                  <a:srgbClr val="E9E9E9"/>
                </a:solidFill>
                <a:latin typeface="Franklin Gothic Heavy"/>
                <a:cs typeface="Franklin Gothic Heavy"/>
              </a:rPr>
              <a:t>f</a:t>
            </a:r>
            <a:r>
              <a:rPr sz="2800" b="1" spc="220" dirty="0">
                <a:solidFill>
                  <a:srgbClr val="E9E9E9"/>
                </a:solidFill>
                <a:latin typeface="Franklin Gothic Heavy"/>
                <a:cs typeface="Franklin Gothic Heavy"/>
              </a:rPr>
              <a:t>r</a:t>
            </a:r>
            <a:r>
              <a:rPr sz="2800" b="1" spc="204" dirty="0">
                <a:solidFill>
                  <a:srgbClr val="E9E9E9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E9E9E9"/>
                </a:solidFill>
                <a:latin typeface="Franklin Gothic Heavy"/>
                <a:cs typeface="Franklin Gothic Heavy"/>
              </a:rPr>
              <a:t>m</a:t>
            </a:r>
            <a:endParaRPr sz="2800">
              <a:latin typeface="Franklin Gothic Heavy"/>
              <a:cs typeface="Franklin Gothic Heavy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240" y="2043430"/>
            <a:ext cx="1553210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800" b="1" spc="204" dirty="0">
                <a:solidFill>
                  <a:srgbClr val="E9E9E9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220" dirty="0">
                <a:solidFill>
                  <a:srgbClr val="E9E9E9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15" dirty="0">
                <a:solidFill>
                  <a:srgbClr val="E9E9E9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0" dirty="0">
                <a:solidFill>
                  <a:srgbClr val="E9E9E9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04" dirty="0">
                <a:solidFill>
                  <a:srgbClr val="E9E9E9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E9E9E9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E9E9E9"/>
                </a:solidFill>
                <a:latin typeface="Franklin Gothic Heavy"/>
                <a:cs typeface="Franklin Gothic Heavy"/>
              </a:rPr>
              <a:t>d  </a:t>
            </a:r>
            <a:r>
              <a:rPr sz="2800" b="1" spc="175" dirty="0">
                <a:solidFill>
                  <a:srgbClr val="E9E9E9"/>
                </a:solidFill>
                <a:latin typeface="Franklin Gothic Heavy"/>
                <a:cs typeface="Franklin Gothic Heavy"/>
              </a:rPr>
              <a:t>along</a:t>
            </a:r>
            <a:endParaRPr sz="2800">
              <a:latin typeface="Franklin Gothic Heavy"/>
              <a:cs typeface="Franklin Gothic Heavy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95827" y="2043430"/>
            <a:ext cx="1523365" cy="130556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780"/>
              </a:spcBef>
            </a:pPr>
            <a:r>
              <a:rPr sz="2800" b="1" spc="220" dirty="0">
                <a:solidFill>
                  <a:srgbClr val="E9E9E9"/>
                </a:solidFill>
                <a:latin typeface="Franklin Gothic Heavy"/>
                <a:cs typeface="Franklin Gothic Heavy"/>
              </a:rPr>
              <a:t>p</a:t>
            </a:r>
            <a:r>
              <a:rPr sz="2800" b="1" spc="215" dirty="0">
                <a:solidFill>
                  <a:srgbClr val="E9E9E9"/>
                </a:solidFill>
                <a:latin typeface="Franklin Gothic Heavy"/>
                <a:cs typeface="Franklin Gothic Heavy"/>
              </a:rPr>
              <a:t>roc</a:t>
            </a:r>
            <a:r>
              <a:rPr sz="2800" b="1" spc="220" dirty="0">
                <a:solidFill>
                  <a:srgbClr val="E9E9E9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E9E9E9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-5" dirty="0">
                <a:solidFill>
                  <a:srgbClr val="E9E9E9"/>
                </a:solidFill>
                <a:latin typeface="Franklin Gothic Heavy"/>
                <a:cs typeface="Franklin Gothic Heavy"/>
              </a:rPr>
              <a:t>s</a:t>
            </a:r>
            <a:endParaRPr sz="2800">
              <a:latin typeface="Franklin Gothic Heavy"/>
              <a:cs typeface="Franklin Gothic Heavy"/>
            </a:endParaRPr>
          </a:p>
          <a:p>
            <a:pPr marR="5080" algn="r">
              <a:lnSpc>
                <a:spcPct val="100000"/>
              </a:lnSpc>
              <a:spcBef>
                <a:spcPts val="1680"/>
              </a:spcBef>
            </a:pPr>
            <a:r>
              <a:rPr sz="2800" b="1" spc="220" dirty="0">
                <a:solidFill>
                  <a:srgbClr val="E9E9E9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25" dirty="0">
                <a:solidFill>
                  <a:srgbClr val="E9E9E9"/>
                </a:solidFill>
                <a:latin typeface="Franklin Gothic Heavy"/>
                <a:cs typeface="Franklin Gothic Heavy"/>
              </a:rPr>
              <a:t>h</a:t>
            </a:r>
            <a:r>
              <a:rPr sz="2800" b="1" spc="-5" dirty="0">
                <a:solidFill>
                  <a:srgbClr val="E9E9E9"/>
                </a:solidFill>
                <a:latin typeface="Franklin Gothic Heavy"/>
                <a:cs typeface="Franklin Gothic Heavy"/>
              </a:rPr>
              <a:t>e</a:t>
            </a:r>
            <a:endParaRPr sz="2800">
              <a:latin typeface="Franklin Gothic Heavy"/>
              <a:cs typeface="Franklin Gothic Heavy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70"/>
              </a:spcBef>
            </a:pPr>
            <a:r>
              <a:rPr spc="204" dirty="0"/>
              <a:t>sternocleidomastoid</a:t>
            </a:r>
          </a:p>
          <a:p>
            <a:pPr marL="12700" marR="5080">
              <a:lnSpc>
                <a:spcPts val="5040"/>
              </a:lnSpc>
              <a:spcBef>
                <a:spcPts val="434"/>
              </a:spcBef>
              <a:tabLst>
                <a:tab pos="615950" algn="l"/>
                <a:tab pos="1124585" algn="l"/>
                <a:tab pos="1456690" algn="l"/>
                <a:tab pos="2611120" algn="l"/>
                <a:tab pos="2648585" algn="l"/>
                <a:tab pos="3220720" algn="l"/>
                <a:tab pos="3807460" algn="l"/>
              </a:tabLst>
            </a:pPr>
            <a:r>
              <a:rPr spc="220" dirty="0"/>
              <a:t>t</a:t>
            </a:r>
            <a:r>
              <a:rPr spc="-5" dirty="0"/>
              <a:t>o</a:t>
            </a:r>
            <a:r>
              <a:rPr dirty="0"/>
              <a:t>	</a:t>
            </a:r>
            <a:r>
              <a:rPr spc="220" dirty="0"/>
              <a:t>t</a:t>
            </a:r>
            <a:r>
              <a:rPr spc="225" dirty="0"/>
              <a:t>h</a:t>
            </a:r>
            <a:r>
              <a:rPr spc="-5" dirty="0"/>
              <a:t>e</a:t>
            </a:r>
            <a:r>
              <a:rPr dirty="0"/>
              <a:t>	</a:t>
            </a:r>
            <a:r>
              <a:rPr spc="225" dirty="0"/>
              <a:t>l</a:t>
            </a:r>
            <a:r>
              <a:rPr spc="220" dirty="0"/>
              <a:t>eve</a:t>
            </a:r>
            <a:r>
              <a:rPr spc="-5" dirty="0"/>
              <a:t>l</a:t>
            </a:r>
            <a:r>
              <a:rPr dirty="0"/>
              <a:t>	</a:t>
            </a:r>
            <a:r>
              <a:rPr spc="204" dirty="0"/>
              <a:t>o</a:t>
            </a:r>
            <a:r>
              <a:rPr spc="-5" dirty="0"/>
              <a:t>f</a:t>
            </a:r>
            <a:r>
              <a:rPr dirty="0"/>
              <a:t>	</a:t>
            </a:r>
            <a:r>
              <a:rPr spc="215" dirty="0"/>
              <a:t>hy</a:t>
            </a:r>
            <a:r>
              <a:rPr spc="204" dirty="0"/>
              <a:t>o</a:t>
            </a:r>
            <a:r>
              <a:rPr spc="220" dirty="0"/>
              <a:t>i</a:t>
            </a:r>
            <a:r>
              <a:rPr spc="-5" dirty="0"/>
              <a:t>d  </a:t>
            </a:r>
            <a:r>
              <a:rPr spc="220" dirty="0"/>
              <a:t>t</a:t>
            </a:r>
            <a:r>
              <a:rPr spc="215" dirty="0"/>
              <a:t>h</a:t>
            </a:r>
            <a:r>
              <a:rPr spc="220" dirty="0"/>
              <a:t>e</a:t>
            </a:r>
            <a:r>
              <a:rPr spc="-5" dirty="0"/>
              <a:t>n</a:t>
            </a:r>
            <a:r>
              <a:rPr dirty="0"/>
              <a:t>	</a:t>
            </a:r>
            <a:r>
              <a:rPr spc="220" dirty="0"/>
              <a:t>a</a:t>
            </a:r>
            <a:r>
              <a:rPr spc="215" dirty="0"/>
              <a:t>c</a:t>
            </a:r>
            <a:r>
              <a:rPr spc="220" dirty="0"/>
              <a:t>r</a:t>
            </a:r>
            <a:r>
              <a:rPr spc="204" dirty="0"/>
              <a:t>os</a:t>
            </a:r>
            <a:r>
              <a:rPr spc="-5" dirty="0"/>
              <a:t>s</a:t>
            </a:r>
            <a:r>
              <a:rPr dirty="0"/>
              <a:t>		</a:t>
            </a:r>
            <a:r>
              <a:rPr spc="215" dirty="0"/>
              <a:t>n</a:t>
            </a:r>
            <a:r>
              <a:rPr spc="220" dirty="0"/>
              <a:t>e</a:t>
            </a:r>
            <a:r>
              <a:rPr spc="215" dirty="0"/>
              <a:t>c</a:t>
            </a:r>
            <a:r>
              <a:rPr spc="-5" dirty="0"/>
              <a:t>k</a:t>
            </a:r>
            <a:r>
              <a:rPr dirty="0"/>
              <a:t>	</a:t>
            </a:r>
            <a:r>
              <a:rPr spc="210" dirty="0"/>
              <a:t>u</a:t>
            </a:r>
            <a:r>
              <a:rPr spc="-5" dirty="0"/>
              <a:t>p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4840" y="5242559"/>
            <a:ext cx="3475354" cy="130556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780"/>
              </a:spcBef>
              <a:tabLst>
                <a:tab pos="553720" algn="l"/>
                <a:tab pos="2117090" algn="l"/>
                <a:tab pos="2640330" algn="l"/>
              </a:tabLst>
            </a:pPr>
            <a:r>
              <a:rPr sz="2800" b="1" spc="110" dirty="0">
                <a:solidFill>
                  <a:srgbClr val="E9E9E9"/>
                </a:solidFill>
                <a:latin typeface="Franklin Gothic Heavy"/>
                <a:cs typeface="Franklin Gothic Heavy"/>
              </a:rPr>
              <a:t>to	</a:t>
            </a:r>
            <a:r>
              <a:rPr sz="2800" b="1" spc="185" dirty="0">
                <a:solidFill>
                  <a:srgbClr val="E9E9E9"/>
                </a:solidFill>
                <a:latin typeface="Franklin Gothic Heavy"/>
                <a:cs typeface="Franklin Gothic Heavy"/>
              </a:rPr>
              <a:t>midline	</a:t>
            </a:r>
            <a:r>
              <a:rPr sz="2800" b="1" spc="100" dirty="0">
                <a:solidFill>
                  <a:srgbClr val="E9E9E9"/>
                </a:solidFill>
                <a:latin typeface="Franklin Gothic Heavy"/>
                <a:cs typeface="Franklin Gothic Heavy"/>
              </a:rPr>
              <a:t>of	</a:t>
            </a:r>
            <a:r>
              <a:rPr sz="2800" b="1" spc="160" dirty="0">
                <a:solidFill>
                  <a:srgbClr val="E9E9E9"/>
                </a:solidFill>
                <a:latin typeface="Franklin Gothic Heavy"/>
                <a:cs typeface="Franklin Gothic Heavy"/>
              </a:rPr>
              <a:t>chin</a:t>
            </a:r>
            <a:endParaRPr sz="2800">
              <a:latin typeface="Franklin Gothic Heavy"/>
              <a:cs typeface="Franklin Gothic Heavy"/>
            </a:endParaRPr>
          </a:p>
          <a:p>
            <a:pPr marL="152400">
              <a:lnSpc>
                <a:spcPct val="100000"/>
              </a:lnSpc>
              <a:spcBef>
                <a:spcPts val="1680"/>
              </a:spcBef>
            </a:pPr>
            <a:r>
              <a:rPr sz="4200" baseline="6944" dirty="0">
                <a:solidFill>
                  <a:srgbClr val="08FF08"/>
                </a:solidFill>
                <a:latin typeface="Franklin Gothic Book"/>
                <a:cs typeface="Franklin Gothic Book"/>
              </a:rPr>
              <a:t>–</a:t>
            </a:r>
            <a:r>
              <a:rPr sz="4200" spc="-150" baseline="6944" dirty="0">
                <a:solidFill>
                  <a:srgbClr val="08FF08"/>
                </a:solidFill>
                <a:latin typeface="Franklin Gothic Book"/>
                <a:cs typeface="Franklin Gothic Book"/>
              </a:rPr>
              <a:t> </a:t>
            </a:r>
            <a:r>
              <a:rPr sz="2800" b="1" spc="190" dirty="0">
                <a:solidFill>
                  <a:srgbClr val="08FF08"/>
                </a:solidFill>
                <a:latin typeface="Franklin Gothic Heavy"/>
                <a:cs typeface="Franklin Gothic Heavy"/>
              </a:rPr>
              <a:t>External</a:t>
            </a:r>
            <a:endParaRPr sz="2800">
              <a:latin typeface="Franklin Gothic Heavy"/>
              <a:cs typeface="Franklin Gothic Heavy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7825" y="6096000"/>
            <a:ext cx="82994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215" dirty="0">
                <a:solidFill>
                  <a:srgbClr val="08FF08"/>
                </a:solidFill>
                <a:latin typeface="Franklin Gothic Heavy"/>
                <a:cs typeface="Franklin Gothic Heavy"/>
              </a:rPr>
              <a:t>sc</a:t>
            </a:r>
            <a:r>
              <a:rPr sz="2800" b="1" spc="220" dirty="0">
                <a:solidFill>
                  <a:srgbClr val="08FF08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-5" dirty="0">
                <a:solidFill>
                  <a:srgbClr val="08FF08"/>
                </a:solidFill>
                <a:latin typeface="Franklin Gothic Heavy"/>
                <a:cs typeface="Franklin Gothic Heavy"/>
              </a:rPr>
              <a:t>r</a:t>
            </a:r>
            <a:endParaRPr sz="2800">
              <a:latin typeface="Franklin Gothic Heavy"/>
              <a:cs typeface="Franklin Gothic Heavy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05400" y="1371600"/>
            <a:ext cx="38862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8789" y="2440940"/>
            <a:ext cx="30441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445" dirty="0"/>
              <a:t>Et</a:t>
            </a:r>
            <a:r>
              <a:rPr sz="5400" spc="450" dirty="0"/>
              <a:t>i</a:t>
            </a:r>
            <a:r>
              <a:rPr sz="5400" spc="440" dirty="0"/>
              <a:t>o</a:t>
            </a:r>
            <a:r>
              <a:rPr sz="5400" spc="450" dirty="0"/>
              <a:t>l</a:t>
            </a:r>
            <a:r>
              <a:rPr sz="5400" spc="440" dirty="0"/>
              <a:t>o</a:t>
            </a:r>
            <a:r>
              <a:rPr sz="5400" spc="445" dirty="0"/>
              <a:t>g</a:t>
            </a:r>
            <a:r>
              <a:rPr sz="5400" spc="-5" dirty="0"/>
              <a:t>y</a:t>
            </a:r>
            <a:endParaRPr sz="5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457200"/>
            <a:ext cx="8686800" cy="6400800"/>
          </a:xfrm>
          <a:custGeom>
            <a:avLst/>
            <a:gdLst/>
            <a:ahLst/>
            <a:cxnLst/>
            <a:rect l="l" t="t" r="r" b="b"/>
            <a:pathLst>
              <a:path w="8686800" h="6400800">
                <a:moveTo>
                  <a:pt x="0" y="6400800"/>
                </a:moveTo>
                <a:lnTo>
                  <a:pt x="0" y="0"/>
                </a:lnTo>
                <a:lnTo>
                  <a:pt x="8686800" y="0"/>
                </a:lnTo>
                <a:lnTo>
                  <a:pt x="8686800" y="6400799"/>
                </a:lnTo>
              </a:path>
            </a:pathLst>
          </a:custGeom>
          <a:ln w="9344">
            <a:solidFill>
              <a:srgbClr val="DDF5F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3840" y="490219"/>
            <a:ext cx="8604250" cy="6049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marR="57150" indent="-419100">
              <a:lnSpc>
                <a:spcPct val="150000"/>
              </a:lnSpc>
              <a:spcBef>
                <a:spcPts val="100"/>
              </a:spcBef>
              <a:buFont typeface="Franklin Gothic Book"/>
              <a:buChar char="•"/>
              <a:tabLst>
                <a:tab pos="419100" algn="l"/>
                <a:tab pos="1567815" algn="l"/>
                <a:tab pos="2933700" algn="l"/>
                <a:tab pos="3467100" algn="l"/>
                <a:tab pos="6725284" algn="l"/>
              </a:tabLst>
            </a:pP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c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pa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m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f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r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p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h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ar</a:t>
            </a:r>
            <a:r>
              <a:rPr sz="2800" b="1" spc="204" dirty="0">
                <a:solidFill>
                  <a:srgbClr val="FFFFFF"/>
                </a:solidFill>
                <a:latin typeface="Franklin Gothic Heavy"/>
                <a:cs typeface="Franklin Gothic Heavy"/>
              </a:rPr>
              <a:t>y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5" dirty="0">
                <a:solidFill>
                  <a:srgbClr val="FFFFFF"/>
                </a:solidFill>
                <a:latin typeface="Franklin Gothic Heavy"/>
                <a:cs typeface="Franklin Gothic Heavy"/>
              </a:rPr>
              <a:t>g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ea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l</a:t>
            </a:r>
            <a:r>
              <a:rPr sz="2800" b="1" dirty="0">
                <a:solidFill>
                  <a:srgbClr val="FFFFFF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p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h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FFFF"/>
                </a:solidFill>
                <a:latin typeface="Franklin Gothic Heavy"/>
                <a:cs typeface="Franklin Gothic Heavy"/>
              </a:rPr>
              <a:t>nc</a:t>
            </a:r>
            <a:r>
              <a:rPr sz="2800" b="1" spc="229" dirty="0">
                <a:solidFill>
                  <a:srgbClr val="FFFFFF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20" dirty="0">
                <a:solidFill>
                  <a:srgbClr val="FFFFFF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-5" dirty="0">
                <a:solidFill>
                  <a:srgbClr val="FFFFFF"/>
                </a:solidFill>
                <a:latin typeface="Franklin Gothic Heavy"/>
                <a:cs typeface="Franklin Gothic Heavy"/>
              </a:rPr>
              <a:t>r  </a:t>
            </a:r>
            <a:r>
              <a:rPr sz="2800" b="1" spc="185" dirty="0">
                <a:solidFill>
                  <a:srgbClr val="08FF08"/>
                </a:solidFill>
                <a:latin typeface="Franklin Gothic Heavy"/>
                <a:cs typeface="Franklin Gothic Heavy"/>
              </a:rPr>
              <a:t>(Negus)</a:t>
            </a:r>
            <a:endParaRPr sz="2800">
              <a:latin typeface="Franklin Gothic Heavy"/>
              <a:cs typeface="Franklin Gothic Heavy"/>
            </a:endParaRPr>
          </a:p>
          <a:p>
            <a:pPr marL="419100" marR="55880" indent="-342900">
              <a:lnSpc>
                <a:spcPct val="150000"/>
              </a:lnSpc>
              <a:spcBef>
                <a:spcPts val="690"/>
              </a:spcBef>
              <a:buFont typeface="Franklin Gothic Book"/>
              <a:buChar char="•"/>
              <a:tabLst>
                <a:tab pos="419100" algn="l"/>
                <a:tab pos="1546225" algn="l"/>
                <a:tab pos="2174875" algn="l"/>
                <a:tab pos="4508500" algn="l"/>
                <a:tab pos="5355590" algn="l"/>
              </a:tabLst>
            </a:pPr>
            <a:r>
              <a:rPr sz="2800" b="1" spc="210" dirty="0">
                <a:solidFill>
                  <a:srgbClr val="FFFF00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k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f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nh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b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iti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n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9" dirty="0">
                <a:solidFill>
                  <a:srgbClr val="FFFF00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r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p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h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ryn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g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0" dirty="0">
                <a:solidFill>
                  <a:srgbClr val="FFFF00"/>
                </a:solidFill>
                <a:latin typeface="Franklin Gothic Heavy"/>
                <a:cs typeface="Franklin Gothic Heavy"/>
              </a:rPr>
              <a:t>u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s  </a:t>
            </a:r>
            <a:r>
              <a:rPr sz="2800" b="1" spc="195" dirty="0">
                <a:solidFill>
                  <a:srgbClr val="08FF08"/>
                </a:solidFill>
                <a:latin typeface="Franklin Gothic Heavy"/>
                <a:cs typeface="Franklin Gothic Heavy"/>
              </a:rPr>
              <a:t>(Dohlmann)</a:t>
            </a:r>
            <a:endParaRPr sz="2800">
              <a:latin typeface="Franklin Gothic Heavy"/>
              <a:cs typeface="Franklin Gothic Heavy"/>
            </a:endParaRPr>
          </a:p>
          <a:p>
            <a:pPr marL="419100" marR="55880" indent="-342900">
              <a:lnSpc>
                <a:spcPct val="150000"/>
              </a:lnSpc>
              <a:spcBef>
                <a:spcPts val="690"/>
              </a:spcBef>
              <a:buFont typeface="Franklin Gothic Book"/>
              <a:buChar char="•"/>
              <a:tabLst>
                <a:tab pos="419100" algn="l"/>
                <a:tab pos="2999105" algn="l"/>
                <a:tab pos="3543300" algn="l"/>
                <a:tab pos="4160520" algn="l"/>
                <a:tab pos="5355590" algn="l"/>
                <a:tab pos="6720840" algn="l"/>
              </a:tabLst>
            </a:pPr>
            <a:r>
              <a:rPr sz="2800" b="1" spc="200" dirty="0">
                <a:solidFill>
                  <a:srgbClr val="DDF5F0"/>
                </a:solidFill>
                <a:latin typeface="Franklin Gothic Heavy"/>
                <a:cs typeface="Franklin Gothic Heavy"/>
              </a:rPr>
              <a:t>Neuromuscular	</a:t>
            </a:r>
            <a:r>
              <a:rPr sz="2800" b="1" spc="204" dirty="0">
                <a:solidFill>
                  <a:srgbClr val="DDF5F0"/>
                </a:solidFill>
                <a:latin typeface="Franklin Gothic Heavy"/>
                <a:cs typeface="Franklin Gothic Heavy"/>
              </a:rPr>
              <a:t>in-coordination	</a:t>
            </a:r>
            <a:r>
              <a:rPr sz="2800" b="1" spc="190" dirty="0">
                <a:solidFill>
                  <a:srgbClr val="DDF5F0"/>
                </a:solidFill>
                <a:latin typeface="Franklin Gothic Heavy"/>
                <a:cs typeface="Franklin Gothic Heavy"/>
              </a:rPr>
              <a:t>between  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hy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r</a:t>
            </a:r>
            <a:r>
              <a:rPr sz="2800" b="1" spc="204" dirty="0">
                <a:solidFill>
                  <a:srgbClr val="DDF5F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p</a:t>
            </a:r>
            <a:r>
              <a:rPr sz="2800" b="1" spc="225" dirty="0">
                <a:solidFill>
                  <a:srgbClr val="DDF5F0"/>
                </a:solidFill>
                <a:latin typeface="Franklin Gothic Heavy"/>
                <a:cs typeface="Franklin Gothic Heavy"/>
              </a:rPr>
              <a:t>h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ry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n</a:t>
            </a:r>
            <a:r>
              <a:rPr sz="2800" b="1" dirty="0">
                <a:solidFill>
                  <a:srgbClr val="DDF5F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g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0" dirty="0">
                <a:solidFill>
                  <a:srgbClr val="DDF5F0"/>
                </a:solidFill>
                <a:latin typeface="Franklin Gothic Heavy"/>
                <a:cs typeface="Franklin Gothic Heavy"/>
              </a:rPr>
              <a:t>u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s</a:t>
            </a:r>
            <a:r>
              <a:rPr sz="2800" b="1" dirty="0">
                <a:solidFill>
                  <a:srgbClr val="DDF5F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25" dirty="0">
                <a:solidFill>
                  <a:srgbClr val="DDF5F0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d</a:t>
            </a:r>
            <a:r>
              <a:rPr sz="2800" b="1" dirty="0">
                <a:solidFill>
                  <a:srgbClr val="DDF5F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ri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04" dirty="0">
                <a:solidFill>
                  <a:srgbClr val="DDF5F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p</a:t>
            </a:r>
            <a:r>
              <a:rPr sz="2800" b="1" spc="225" dirty="0">
                <a:solidFill>
                  <a:srgbClr val="DDF5F0"/>
                </a:solidFill>
                <a:latin typeface="Franklin Gothic Heavy"/>
                <a:cs typeface="Franklin Gothic Heavy"/>
              </a:rPr>
              <a:t>h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ar</a:t>
            </a:r>
            <a:r>
              <a:rPr sz="2800" b="1" spc="204" dirty="0">
                <a:solidFill>
                  <a:srgbClr val="DDF5F0"/>
                </a:solidFill>
                <a:latin typeface="Franklin Gothic Heavy"/>
                <a:cs typeface="Franklin Gothic Heavy"/>
              </a:rPr>
              <a:t>y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5" dirty="0">
                <a:solidFill>
                  <a:srgbClr val="DDF5F0"/>
                </a:solidFill>
                <a:latin typeface="Franklin Gothic Heavy"/>
                <a:cs typeface="Franklin Gothic Heavy"/>
              </a:rPr>
              <a:t>g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0" dirty="0">
                <a:solidFill>
                  <a:srgbClr val="DDF5F0"/>
                </a:solidFill>
                <a:latin typeface="Franklin Gothic Heavy"/>
                <a:cs typeface="Franklin Gothic Heavy"/>
              </a:rPr>
              <a:t>u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s  </a:t>
            </a:r>
            <a:r>
              <a:rPr sz="2800" b="1" spc="185" dirty="0">
                <a:solidFill>
                  <a:srgbClr val="08FF08"/>
                </a:solidFill>
                <a:latin typeface="Franklin Gothic Heavy"/>
                <a:cs typeface="Franklin Gothic Heavy"/>
              </a:rPr>
              <a:t>(Korkis)</a:t>
            </a:r>
            <a:endParaRPr sz="2800">
              <a:latin typeface="Franklin Gothic Heavy"/>
              <a:cs typeface="Franklin Gothic Heavy"/>
            </a:endParaRPr>
          </a:p>
          <a:p>
            <a:pPr marL="419100" marR="53975" indent="-342900">
              <a:lnSpc>
                <a:spcPct val="150000"/>
              </a:lnSpc>
              <a:spcBef>
                <a:spcPts val="690"/>
              </a:spcBef>
              <a:buFont typeface="Franklin Gothic Book"/>
              <a:buChar char="•"/>
              <a:tabLst>
                <a:tab pos="419100" algn="l"/>
                <a:tab pos="2650490" algn="l"/>
                <a:tab pos="3183255" algn="l"/>
                <a:tab pos="5015865" algn="l"/>
                <a:tab pos="7292340" algn="l"/>
              </a:tabLst>
            </a:pPr>
            <a:r>
              <a:rPr sz="2800" b="1" spc="220" dirty="0">
                <a:solidFill>
                  <a:srgbClr val="FFBF00"/>
                </a:solidFill>
                <a:latin typeface="Franklin Gothic Heavy"/>
                <a:cs typeface="Franklin Gothic Heavy"/>
              </a:rPr>
              <a:t>Se</a:t>
            </a:r>
            <a:r>
              <a:rPr sz="2800" b="1" spc="215" dirty="0">
                <a:solidFill>
                  <a:srgbClr val="FFBF00"/>
                </a:solidFill>
                <a:latin typeface="Franklin Gothic Heavy"/>
                <a:cs typeface="Franklin Gothic Heavy"/>
              </a:rPr>
              <a:t>con</a:t>
            </a:r>
            <a:r>
              <a:rPr sz="2800" b="1" spc="-5" dirty="0">
                <a:solidFill>
                  <a:srgbClr val="FFBF00"/>
                </a:solidFill>
                <a:latin typeface="Franklin Gothic Heavy"/>
                <a:cs typeface="Franklin Gothic Heavy"/>
              </a:rPr>
              <a:t>d</a:t>
            </a:r>
            <a:r>
              <a:rPr sz="2800" b="1" dirty="0">
                <a:solidFill>
                  <a:srgbClr val="FFB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BF00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10" dirty="0">
                <a:solidFill>
                  <a:srgbClr val="FFBF00"/>
                </a:solidFill>
                <a:latin typeface="Franklin Gothic Heavy"/>
                <a:cs typeface="Franklin Gothic Heavy"/>
              </a:rPr>
              <a:t>w</a:t>
            </a:r>
            <a:r>
              <a:rPr sz="2800" b="1" spc="225" dirty="0">
                <a:solidFill>
                  <a:srgbClr val="FFBF00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15" dirty="0">
                <a:solidFill>
                  <a:srgbClr val="FFBF00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5" dirty="0">
                <a:solidFill>
                  <a:srgbClr val="FFBF00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04" dirty="0">
                <a:solidFill>
                  <a:srgbClr val="FFB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FFBF00"/>
                </a:solidFill>
                <a:latin typeface="Franklin Gothic Heavy"/>
                <a:cs typeface="Franklin Gothic Heavy"/>
              </a:rPr>
              <a:t>w</a:t>
            </a:r>
            <a:r>
              <a:rPr sz="2800" b="1" dirty="0">
                <a:solidFill>
                  <a:srgbClr val="FFB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BF00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25" dirty="0">
                <a:solidFill>
                  <a:srgbClr val="FFBF00"/>
                </a:solidFill>
                <a:latin typeface="Franklin Gothic Heavy"/>
                <a:cs typeface="Franklin Gothic Heavy"/>
              </a:rPr>
              <a:t>g</a:t>
            </a:r>
            <a:r>
              <a:rPr sz="2800" b="1" spc="220" dirty="0">
                <a:solidFill>
                  <a:srgbClr val="FFBF00"/>
                </a:solidFill>
                <a:latin typeface="Franklin Gothic Heavy"/>
                <a:cs typeface="Franklin Gothic Heavy"/>
              </a:rPr>
              <a:t>ai</a:t>
            </a:r>
            <a:r>
              <a:rPr sz="2800" b="1" spc="215" dirty="0">
                <a:solidFill>
                  <a:srgbClr val="FFBF00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04" dirty="0">
                <a:solidFill>
                  <a:srgbClr val="FFBF00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-5" dirty="0">
                <a:solidFill>
                  <a:srgbClr val="FFBF00"/>
                </a:solidFill>
                <a:latin typeface="Franklin Gothic Heavy"/>
                <a:cs typeface="Franklin Gothic Heavy"/>
              </a:rPr>
              <a:t>t</a:t>
            </a:r>
            <a:r>
              <a:rPr sz="2800" b="1" dirty="0">
                <a:solidFill>
                  <a:srgbClr val="FFB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5" dirty="0">
                <a:solidFill>
                  <a:srgbClr val="FFBF00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15" dirty="0">
                <a:solidFill>
                  <a:srgbClr val="FFBF00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04" dirty="0">
                <a:solidFill>
                  <a:srgbClr val="FFB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15" dirty="0">
                <a:solidFill>
                  <a:srgbClr val="FFBF00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0" dirty="0">
                <a:solidFill>
                  <a:srgbClr val="FFBF00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-5" dirty="0">
                <a:solidFill>
                  <a:srgbClr val="FFBF00"/>
                </a:solidFill>
                <a:latin typeface="Franklin Gothic Heavy"/>
                <a:cs typeface="Franklin Gothic Heavy"/>
              </a:rPr>
              <a:t>d  </a:t>
            </a:r>
            <a:r>
              <a:rPr sz="2800" b="1" spc="200" dirty="0">
                <a:solidFill>
                  <a:srgbClr val="FFBF00"/>
                </a:solidFill>
                <a:latin typeface="Franklin Gothic Heavy"/>
                <a:cs typeface="Franklin Gothic Heavy"/>
              </a:rPr>
              <a:t>cricopharynx(	</a:t>
            </a:r>
            <a:r>
              <a:rPr sz="2800" b="1" spc="185" dirty="0">
                <a:solidFill>
                  <a:srgbClr val="FFBF00"/>
                </a:solidFill>
                <a:latin typeface="Franklin Gothic Heavy"/>
                <a:cs typeface="Franklin Gothic Heavy"/>
              </a:rPr>
              <a:t>Wilson)</a:t>
            </a:r>
            <a:endParaRPr sz="2800">
              <a:latin typeface="Franklin Gothic Heavy"/>
              <a:cs typeface="Franklin Gothic Heavy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31259" y="4038600"/>
            <a:ext cx="485140" cy="762000"/>
          </a:xfrm>
          <a:custGeom>
            <a:avLst/>
            <a:gdLst/>
            <a:ahLst/>
            <a:cxnLst/>
            <a:rect l="l" t="t" r="r" b="b"/>
            <a:pathLst>
              <a:path w="485139" h="762000">
                <a:moveTo>
                  <a:pt x="485139" y="519430"/>
                </a:moveTo>
                <a:lnTo>
                  <a:pt x="0" y="519430"/>
                </a:lnTo>
                <a:lnTo>
                  <a:pt x="242569" y="762000"/>
                </a:lnTo>
                <a:lnTo>
                  <a:pt x="485139" y="519430"/>
                </a:lnTo>
                <a:close/>
              </a:path>
              <a:path w="485139" h="762000">
                <a:moveTo>
                  <a:pt x="363219" y="0"/>
                </a:moveTo>
                <a:lnTo>
                  <a:pt x="121919" y="0"/>
                </a:lnTo>
                <a:lnTo>
                  <a:pt x="121919" y="519430"/>
                </a:lnTo>
                <a:lnTo>
                  <a:pt x="363219" y="519430"/>
                </a:lnTo>
                <a:lnTo>
                  <a:pt x="363219" y="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4800600"/>
            <a:ext cx="8763000" cy="1524000"/>
          </a:xfrm>
          <a:custGeom>
            <a:avLst/>
            <a:gdLst/>
            <a:ahLst/>
            <a:cxnLst/>
            <a:rect l="l" t="t" r="r" b="b"/>
            <a:pathLst>
              <a:path w="8763000" h="1524000">
                <a:moveTo>
                  <a:pt x="4381500" y="1524000"/>
                </a:moveTo>
                <a:lnTo>
                  <a:pt x="0" y="1524000"/>
                </a:lnTo>
                <a:lnTo>
                  <a:pt x="0" y="0"/>
                </a:lnTo>
                <a:lnTo>
                  <a:pt x="8763000" y="0"/>
                </a:lnTo>
                <a:lnTo>
                  <a:pt x="8763000" y="1524000"/>
                </a:lnTo>
                <a:lnTo>
                  <a:pt x="4381500" y="1524000"/>
                </a:lnTo>
                <a:close/>
              </a:path>
            </a:pathLst>
          </a:custGeom>
          <a:ln w="25518">
            <a:solidFill>
              <a:srgbClr val="8CC5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8350" y="0"/>
            <a:ext cx="50190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7400" marR="5080" indent="-774700">
              <a:lnSpc>
                <a:spcPct val="100000"/>
              </a:lnSpc>
              <a:spcBef>
                <a:spcPts val="100"/>
              </a:spcBef>
              <a:tabLst>
                <a:tab pos="1868805" algn="l"/>
                <a:tab pos="2623185" algn="l"/>
              </a:tabLst>
            </a:pPr>
            <a:r>
              <a:rPr spc="325" dirty="0"/>
              <a:t>Or</a:t>
            </a:r>
            <a:r>
              <a:rPr spc="320" dirty="0"/>
              <a:t>i</a:t>
            </a:r>
            <a:r>
              <a:rPr spc="330" dirty="0"/>
              <a:t>g</a:t>
            </a:r>
            <a:r>
              <a:rPr spc="320" dirty="0"/>
              <a:t>i</a:t>
            </a:r>
            <a:r>
              <a:rPr spc="-5" dirty="0"/>
              <a:t>n</a:t>
            </a:r>
            <a:r>
              <a:rPr dirty="0"/>
              <a:t>	</a:t>
            </a:r>
            <a:r>
              <a:rPr spc="325" dirty="0"/>
              <a:t>o</a:t>
            </a:r>
            <a:r>
              <a:rPr spc="-5" dirty="0"/>
              <a:t>f</a:t>
            </a:r>
            <a:r>
              <a:rPr dirty="0"/>
              <a:t>	</a:t>
            </a:r>
            <a:r>
              <a:rPr spc="330" dirty="0"/>
              <a:t>Z</a:t>
            </a:r>
            <a:r>
              <a:rPr spc="325" dirty="0"/>
              <a:t>e</a:t>
            </a:r>
            <a:r>
              <a:rPr spc="330" dirty="0"/>
              <a:t>n</a:t>
            </a:r>
            <a:r>
              <a:rPr spc="315" dirty="0"/>
              <a:t>k</a:t>
            </a:r>
            <a:r>
              <a:rPr spc="325" dirty="0"/>
              <a:t>er</a:t>
            </a:r>
            <a:r>
              <a:rPr spc="330" dirty="0"/>
              <a:t>’</a:t>
            </a:r>
            <a:r>
              <a:rPr spc="-5" dirty="0"/>
              <a:t>s  </a:t>
            </a:r>
            <a:r>
              <a:rPr spc="300" dirty="0"/>
              <a:t>diverticulum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1144269"/>
            <a:ext cx="8610600" cy="5570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28570" y="1847850"/>
            <a:ext cx="4011929" cy="2035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8130">
              <a:lnSpc>
                <a:spcPct val="100000"/>
              </a:lnSpc>
              <a:spcBef>
                <a:spcPts val="100"/>
              </a:spcBef>
            </a:pPr>
            <a:r>
              <a:rPr sz="6600" spc="475" dirty="0"/>
              <a:t>Clinical  </a:t>
            </a:r>
            <a:r>
              <a:rPr sz="6600" spc="535" dirty="0"/>
              <a:t>F</a:t>
            </a:r>
            <a:r>
              <a:rPr sz="6600" spc="545" dirty="0"/>
              <a:t>ea</a:t>
            </a:r>
            <a:r>
              <a:rPr sz="6600" spc="535" dirty="0"/>
              <a:t>t</a:t>
            </a:r>
            <a:r>
              <a:rPr sz="6600" spc="530" dirty="0"/>
              <a:t>u</a:t>
            </a:r>
            <a:r>
              <a:rPr sz="6600" spc="550" dirty="0"/>
              <a:t>r</a:t>
            </a:r>
            <a:r>
              <a:rPr sz="6600" spc="545" dirty="0"/>
              <a:t>e</a:t>
            </a:r>
            <a:r>
              <a:rPr sz="6600" spc="-5" dirty="0"/>
              <a:t>s</a:t>
            </a:r>
            <a:endParaRPr sz="6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3840" y="415289"/>
            <a:ext cx="8552815" cy="6135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marR="372745" indent="-342900">
              <a:lnSpc>
                <a:spcPct val="149700"/>
              </a:lnSpc>
              <a:spcBef>
                <a:spcPts val="100"/>
              </a:spcBef>
              <a:buFont typeface="Franklin Gothic Book"/>
              <a:buChar char="•"/>
              <a:tabLst>
                <a:tab pos="419100" algn="l"/>
                <a:tab pos="2480310" algn="l"/>
                <a:tab pos="2644775" algn="l"/>
                <a:tab pos="3003550" algn="l"/>
                <a:tab pos="4002404" algn="l"/>
                <a:tab pos="5005070" algn="l"/>
                <a:tab pos="5528310" algn="l"/>
                <a:tab pos="5680710" algn="l"/>
                <a:tab pos="6168390" algn="l"/>
                <a:tab pos="6527165" algn="l"/>
                <a:tab pos="7016115" algn="l"/>
                <a:tab pos="7486650" algn="l"/>
              </a:tabLst>
            </a:pP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Se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ns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ati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n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f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0" dirty="0">
                <a:solidFill>
                  <a:srgbClr val="FF0066"/>
                </a:solidFill>
                <a:latin typeface="Franklin Gothic Heavy"/>
                <a:cs typeface="Franklin Gothic Heavy"/>
              </a:rPr>
              <a:t>f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oo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d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9" dirty="0">
                <a:solidFill>
                  <a:srgbClr val="FF0066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25" dirty="0">
                <a:solidFill>
                  <a:srgbClr val="FF0066"/>
                </a:solidFill>
                <a:latin typeface="Franklin Gothic Heavy"/>
                <a:cs typeface="Franklin Gothic Heavy"/>
              </a:rPr>
              <a:t>k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g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n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h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r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5" dirty="0">
                <a:solidFill>
                  <a:srgbClr val="FF0066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t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5" dirty="0">
                <a:solidFill>
                  <a:srgbClr val="FF0066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d  </a:t>
            </a:r>
            <a:r>
              <a:rPr sz="2800" b="1" spc="195" dirty="0">
                <a:solidFill>
                  <a:srgbClr val="FF0066"/>
                </a:solidFill>
                <a:latin typeface="Franklin Gothic Heavy"/>
                <a:cs typeface="Franklin Gothic Heavy"/>
              </a:rPr>
              <a:t>dysphagia:	</a:t>
            </a:r>
            <a:r>
              <a:rPr sz="2800" b="1" spc="200" dirty="0">
                <a:solidFill>
                  <a:srgbClr val="FFFF00"/>
                </a:solidFill>
                <a:latin typeface="Franklin Gothic Heavy"/>
                <a:cs typeface="Franklin Gothic Heavy"/>
              </a:rPr>
              <a:t>entrapment	</a:t>
            </a:r>
            <a:r>
              <a:rPr sz="2800" b="1" spc="105" dirty="0">
                <a:solidFill>
                  <a:srgbClr val="FFFF00"/>
                </a:solidFill>
                <a:latin typeface="Franklin Gothic Heavy"/>
                <a:cs typeface="Franklin Gothic Heavy"/>
              </a:rPr>
              <a:t>of	</a:t>
            </a:r>
            <a:r>
              <a:rPr sz="2800" b="1" spc="155" dirty="0">
                <a:solidFill>
                  <a:srgbClr val="FFFF00"/>
                </a:solidFill>
                <a:latin typeface="Franklin Gothic Heavy"/>
                <a:cs typeface="Franklin Gothic Heavy"/>
              </a:rPr>
              <a:t>food	</a:t>
            </a:r>
            <a:r>
              <a:rPr sz="2800" b="1" spc="110" dirty="0">
                <a:solidFill>
                  <a:srgbClr val="FFFF00"/>
                </a:solidFill>
                <a:latin typeface="Franklin Gothic Heavy"/>
                <a:cs typeface="Franklin Gothic Heavy"/>
              </a:rPr>
              <a:t>in	</a:t>
            </a:r>
            <a:r>
              <a:rPr sz="2800" b="1" spc="170" dirty="0">
                <a:solidFill>
                  <a:srgbClr val="FFFF00"/>
                </a:solidFill>
                <a:latin typeface="Franklin Gothic Heavy"/>
                <a:cs typeface="Franklin Gothic Heavy"/>
              </a:rPr>
              <a:t>pouch</a:t>
            </a:r>
            <a:endParaRPr sz="2800">
              <a:latin typeface="Franklin Gothic Heavy"/>
              <a:cs typeface="Franklin Gothic Heavy"/>
            </a:endParaRPr>
          </a:p>
          <a:p>
            <a:pPr marL="419100" marR="68580" indent="-342900">
              <a:lnSpc>
                <a:spcPct val="150000"/>
              </a:lnSpc>
              <a:spcBef>
                <a:spcPts val="700"/>
              </a:spcBef>
              <a:buFont typeface="Franklin Gothic Book"/>
              <a:buChar char="•"/>
              <a:tabLst>
                <a:tab pos="419100" algn="l"/>
                <a:tab pos="1365885" algn="l"/>
                <a:tab pos="2063750" algn="l"/>
                <a:tab pos="2309495" algn="l"/>
                <a:tab pos="2623185" algn="l"/>
                <a:tab pos="3452495" algn="l"/>
                <a:tab pos="4574540" algn="l"/>
                <a:tab pos="4994275" algn="l"/>
                <a:tab pos="5518150" algn="l"/>
                <a:tab pos="6552565" algn="l"/>
                <a:tab pos="7622540" algn="l"/>
              </a:tabLst>
            </a:pPr>
            <a:r>
              <a:rPr sz="2800" b="1" spc="155" dirty="0">
                <a:solidFill>
                  <a:srgbClr val="FF0066"/>
                </a:solidFill>
                <a:latin typeface="Franklin Gothic Heavy"/>
                <a:cs typeface="Franklin Gothic Heavy"/>
              </a:rPr>
              <a:t>Foul	</a:t>
            </a:r>
            <a:r>
              <a:rPr sz="2800" b="1" spc="185" dirty="0">
                <a:solidFill>
                  <a:srgbClr val="FF0066"/>
                </a:solidFill>
                <a:latin typeface="Franklin Gothic Heavy"/>
                <a:cs typeface="Franklin Gothic Heavy"/>
              </a:rPr>
              <a:t>taste,	</a:t>
            </a:r>
            <a:r>
              <a:rPr sz="2800" b="1" spc="145" dirty="0">
                <a:solidFill>
                  <a:srgbClr val="FF0066"/>
                </a:solidFill>
                <a:latin typeface="Franklin Gothic Heavy"/>
                <a:cs typeface="Franklin Gothic Heavy"/>
              </a:rPr>
              <a:t>bad	</a:t>
            </a:r>
            <a:r>
              <a:rPr sz="2800" b="1" spc="170" dirty="0">
                <a:solidFill>
                  <a:srgbClr val="FF0066"/>
                </a:solidFill>
                <a:latin typeface="Franklin Gothic Heavy"/>
                <a:cs typeface="Franklin Gothic Heavy"/>
              </a:rPr>
              <a:t>odor,	</a:t>
            </a:r>
            <a:r>
              <a:rPr sz="2800" b="1" spc="195" dirty="0">
                <a:solidFill>
                  <a:srgbClr val="FF0066"/>
                </a:solidFill>
                <a:latin typeface="Franklin Gothic Heavy"/>
                <a:cs typeface="Franklin Gothic Heavy"/>
              </a:rPr>
              <a:t>nocturnal	</a:t>
            </a:r>
            <a:r>
              <a:rPr sz="2800" b="1" spc="190" dirty="0">
                <a:solidFill>
                  <a:srgbClr val="FF0066"/>
                </a:solidFill>
                <a:latin typeface="Franklin Gothic Heavy"/>
                <a:cs typeface="Franklin Gothic Heavy"/>
              </a:rPr>
              <a:t>coughing,  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25" dirty="0">
                <a:solidFill>
                  <a:srgbClr val="FF0066"/>
                </a:solidFill>
                <a:latin typeface="Franklin Gothic Heavy"/>
                <a:cs typeface="Franklin Gothic Heavy"/>
              </a:rPr>
              <a:t>h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k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g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: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re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g</a:t>
            </a:r>
            <a:r>
              <a:rPr sz="2800" b="1" spc="210" dirty="0">
                <a:solidFill>
                  <a:srgbClr val="FFFF00"/>
                </a:solidFill>
                <a:latin typeface="Franklin Gothic Heavy"/>
                <a:cs typeface="Franklin Gothic Heavy"/>
              </a:rPr>
              <a:t>u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r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g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it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10" dirty="0">
                <a:solidFill>
                  <a:srgbClr val="FFFF00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n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f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9" dirty="0">
                <a:solidFill>
                  <a:srgbClr val="FFFF00"/>
                </a:solidFill>
                <a:latin typeface="Franklin Gothic Heavy"/>
                <a:cs typeface="Franklin Gothic Heavy"/>
              </a:rPr>
              <a:t>t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r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25" dirty="0">
                <a:solidFill>
                  <a:srgbClr val="FFFF00"/>
                </a:solidFill>
                <a:latin typeface="Franklin Gothic Heavy"/>
                <a:cs typeface="Franklin Gothic Heavy"/>
              </a:rPr>
              <a:t>p</a:t>
            </a:r>
            <a:r>
              <a:rPr sz="2800" b="1" spc="220" dirty="0">
                <a:solidFill>
                  <a:srgbClr val="FFFF00"/>
                </a:solidFill>
                <a:latin typeface="Franklin Gothic Heavy"/>
                <a:cs typeface="Franklin Gothic Heavy"/>
              </a:rPr>
              <a:t>pe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d</a:t>
            </a:r>
            <a:r>
              <a:rPr sz="2800" b="1" dirty="0">
                <a:solidFill>
                  <a:srgbClr val="FFFF0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0" dirty="0">
                <a:solidFill>
                  <a:srgbClr val="FFFF00"/>
                </a:solidFill>
                <a:latin typeface="Franklin Gothic Heavy"/>
                <a:cs typeface="Franklin Gothic Heavy"/>
              </a:rPr>
              <a:t>f</a:t>
            </a:r>
            <a:r>
              <a:rPr sz="2800" b="1" spc="215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04" dirty="0">
                <a:solidFill>
                  <a:srgbClr val="FFFF0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FFFF00"/>
                </a:solidFill>
                <a:latin typeface="Franklin Gothic Heavy"/>
                <a:cs typeface="Franklin Gothic Heavy"/>
              </a:rPr>
              <a:t>d</a:t>
            </a:r>
            <a:endParaRPr sz="2800">
              <a:latin typeface="Franklin Gothic Heavy"/>
              <a:cs typeface="Franklin Gothic Heavy"/>
            </a:endParaRPr>
          </a:p>
          <a:p>
            <a:pPr marL="419100" marR="675005" indent="-342900">
              <a:lnSpc>
                <a:spcPct val="150000"/>
              </a:lnSpc>
              <a:spcBef>
                <a:spcPts val="690"/>
              </a:spcBef>
              <a:buFont typeface="Franklin Gothic Book"/>
              <a:buChar char="•"/>
              <a:tabLst>
                <a:tab pos="419100" algn="l"/>
                <a:tab pos="2244090" algn="l"/>
                <a:tab pos="2806700" algn="l"/>
                <a:tab pos="2837815" algn="l"/>
                <a:tab pos="3054985" algn="l"/>
                <a:tab pos="4732020" algn="l"/>
                <a:tab pos="6708775" algn="l"/>
                <a:tab pos="7230109" algn="l"/>
              </a:tabLst>
            </a:pP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H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ar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25" dirty="0">
                <a:solidFill>
                  <a:srgbClr val="FF0066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s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: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DDF5F0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5" dirty="0">
                <a:solidFill>
                  <a:srgbClr val="DDF5F0"/>
                </a:solidFill>
                <a:latin typeface="Franklin Gothic Heavy"/>
                <a:cs typeface="Franklin Gothic Heavy"/>
              </a:rPr>
              <a:t>p</a:t>
            </a:r>
            <a:r>
              <a:rPr sz="2800" b="1" spc="204" dirty="0">
                <a:solidFill>
                  <a:srgbClr val="DDF5F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25" dirty="0">
                <a:solidFill>
                  <a:srgbClr val="DDF5F0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5" dirty="0">
                <a:solidFill>
                  <a:srgbClr val="DDF5F0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g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e</a:t>
            </a:r>
            <a:r>
              <a:rPr sz="2800" b="1" dirty="0">
                <a:solidFill>
                  <a:srgbClr val="DDF5F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5" dirty="0">
                <a:solidFill>
                  <a:srgbClr val="DDF5F0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ar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yng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it</a:t>
            </a:r>
            <a:r>
              <a:rPr sz="2800" b="1" spc="204" dirty="0">
                <a:solidFill>
                  <a:srgbClr val="DDF5F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s</a:t>
            </a:r>
            <a:r>
              <a:rPr sz="2800" b="1" dirty="0">
                <a:solidFill>
                  <a:srgbClr val="DDF5F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r</a:t>
            </a:r>
            <a:r>
              <a:rPr sz="2800" b="1" dirty="0">
                <a:solidFill>
                  <a:srgbClr val="DDF5F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DDF5F0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a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c  </a:t>
            </a:r>
            <a:r>
              <a:rPr sz="2800" b="1" spc="190" dirty="0">
                <a:solidFill>
                  <a:srgbClr val="DDF5F0"/>
                </a:solidFill>
                <a:latin typeface="Franklin Gothic Heavy"/>
                <a:cs typeface="Franklin Gothic Heavy"/>
              </a:rPr>
              <a:t>pressure	</a:t>
            </a:r>
            <a:r>
              <a:rPr sz="2800" b="1" spc="100" dirty="0">
                <a:solidFill>
                  <a:srgbClr val="DDF5F0"/>
                </a:solidFill>
                <a:latin typeface="Franklin Gothic Heavy"/>
                <a:cs typeface="Franklin Gothic Heavy"/>
              </a:rPr>
              <a:t>on		</a:t>
            </a:r>
            <a:r>
              <a:rPr sz="2800" b="1" spc="140" dirty="0">
                <a:solidFill>
                  <a:srgbClr val="DDF5F0"/>
                </a:solidFill>
                <a:latin typeface="Franklin Gothic Heavy"/>
                <a:cs typeface="Franklin Gothic Heavy"/>
              </a:rPr>
              <a:t>RLN</a:t>
            </a:r>
            <a:endParaRPr sz="2800">
              <a:latin typeface="Franklin Gothic Heavy"/>
              <a:cs typeface="Franklin Gothic Heavy"/>
            </a:endParaRPr>
          </a:p>
          <a:p>
            <a:pPr marL="419100" indent="-342900">
              <a:lnSpc>
                <a:spcPct val="100000"/>
              </a:lnSpc>
              <a:spcBef>
                <a:spcPts val="2370"/>
              </a:spcBef>
              <a:buFont typeface="Franklin Gothic Book"/>
              <a:buChar char="•"/>
              <a:tabLst>
                <a:tab pos="419100" algn="l"/>
                <a:tab pos="1887220" algn="l"/>
                <a:tab pos="2930525" algn="l"/>
                <a:tab pos="3757295" algn="l"/>
                <a:tab pos="4274820" algn="l"/>
              </a:tabLst>
            </a:pPr>
            <a:r>
              <a:rPr sz="2800" b="1" spc="180" dirty="0">
                <a:solidFill>
                  <a:srgbClr val="FF0066"/>
                </a:solidFill>
                <a:latin typeface="Franklin Gothic Heavy"/>
                <a:cs typeface="Franklin Gothic Heavy"/>
              </a:rPr>
              <a:t>Weight	</a:t>
            </a:r>
            <a:r>
              <a:rPr sz="2800" b="1" spc="160" dirty="0">
                <a:solidFill>
                  <a:srgbClr val="FF0066"/>
                </a:solidFill>
                <a:latin typeface="Franklin Gothic Heavy"/>
                <a:cs typeface="Franklin Gothic Heavy"/>
              </a:rPr>
              <a:t>loss	</a:t>
            </a:r>
            <a:r>
              <a:rPr sz="2800" b="1" spc="140" dirty="0">
                <a:solidFill>
                  <a:srgbClr val="DDF5F0"/>
                </a:solidFill>
                <a:latin typeface="Franklin Gothic Heavy"/>
                <a:cs typeface="Franklin Gothic Heavy"/>
              </a:rPr>
              <a:t>due	</a:t>
            </a:r>
            <a:r>
              <a:rPr sz="2800" b="1" spc="114" dirty="0">
                <a:solidFill>
                  <a:srgbClr val="DDF5F0"/>
                </a:solidFill>
                <a:latin typeface="Franklin Gothic Heavy"/>
                <a:cs typeface="Franklin Gothic Heavy"/>
              </a:rPr>
              <a:t>to	</a:t>
            </a:r>
            <a:r>
              <a:rPr sz="2800" b="1" spc="200" dirty="0">
                <a:solidFill>
                  <a:srgbClr val="DDF5F0"/>
                </a:solidFill>
                <a:latin typeface="Franklin Gothic Heavy"/>
                <a:cs typeface="Franklin Gothic Heavy"/>
              </a:rPr>
              <a:t>malnutrition</a:t>
            </a:r>
            <a:endParaRPr sz="2800">
              <a:latin typeface="Franklin Gothic Heavy"/>
              <a:cs typeface="Franklin Gothic Heavy"/>
            </a:endParaRPr>
          </a:p>
          <a:p>
            <a:pPr marL="419100" marR="386715" indent="-342900">
              <a:lnSpc>
                <a:spcPct val="149700"/>
              </a:lnSpc>
              <a:spcBef>
                <a:spcPts val="710"/>
              </a:spcBef>
              <a:buFont typeface="Franklin Gothic Book"/>
              <a:buChar char="•"/>
              <a:tabLst>
                <a:tab pos="419100" algn="l"/>
                <a:tab pos="1451610" algn="l"/>
                <a:tab pos="3111500" algn="l"/>
                <a:tab pos="3171190" algn="l"/>
                <a:tab pos="4054475" algn="l"/>
                <a:tab pos="4210050" algn="l"/>
                <a:tab pos="4408805" algn="l"/>
                <a:tab pos="5951855" algn="l"/>
                <a:tab pos="6125845" algn="l"/>
                <a:tab pos="6544945" algn="l"/>
                <a:tab pos="7361555" algn="l"/>
              </a:tabLst>
            </a:pPr>
            <a:r>
              <a:rPr sz="2800" b="1" spc="210" dirty="0">
                <a:solidFill>
                  <a:srgbClr val="FF0066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m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pre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04" dirty="0">
                <a:solidFill>
                  <a:srgbClr val="FF0066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b</a:t>
            </a:r>
            <a:r>
              <a:rPr sz="2800" b="1" spc="225" dirty="0">
                <a:solidFill>
                  <a:srgbClr val="FF0066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e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	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c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k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10" dirty="0">
                <a:solidFill>
                  <a:srgbClr val="FF0066"/>
                </a:solidFill>
                <a:latin typeface="Franklin Gothic Heavy"/>
                <a:cs typeface="Franklin Gothic Heavy"/>
              </a:rPr>
              <a:t>w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25" dirty="0">
                <a:solidFill>
                  <a:srgbClr val="FF0066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0" dirty="0">
                <a:solidFill>
                  <a:srgbClr val="FF0066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FF0066"/>
                </a:solidFill>
                <a:latin typeface="Franklin Gothic Heavy"/>
                <a:cs typeface="Franklin Gothic Heavy"/>
              </a:rPr>
              <a:t>n</a:t>
            </a:r>
            <a:r>
              <a:rPr sz="2800" b="1" spc="-5" dirty="0">
                <a:solidFill>
                  <a:srgbClr val="FF0066"/>
                </a:solidFill>
                <a:latin typeface="Franklin Gothic Heavy"/>
                <a:cs typeface="Franklin Gothic Heavy"/>
              </a:rPr>
              <a:t>g</a:t>
            </a:r>
            <a:r>
              <a:rPr sz="2800" b="1" dirty="0">
                <a:solidFill>
                  <a:srgbClr val="FF0066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04" dirty="0">
                <a:solidFill>
                  <a:srgbClr val="DDF5F0"/>
                </a:solidFill>
                <a:latin typeface="Franklin Gothic Heavy"/>
                <a:cs typeface="Franklin Gothic Heavy"/>
              </a:rPr>
              <a:t>o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n</a:t>
            </a:r>
            <a:r>
              <a:rPr sz="2800" b="1" dirty="0">
                <a:solidFill>
                  <a:srgbClr val="DDF5F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25" dirty="0">
                <a:solidFill>
                  <a:srgbClr val="DDF5F0"/>
                </a:solidFill>
                <a:latin typeface="Franklin Gothic Heavy"/>
                <a:cs typeface="Franklin Gothic Heavy"/>
              </a:rPr>
              <a:t>l</a:t>
            </a:r>
            <a:r>
              <a:rPr sz="2800" b="1" spc="220" dirty="0">
                <a:solidFill>
                  <a:srgbClr val="DDF5F0"/>
                </a:solidFill>
                <a:latin typeface="Franklin Gothic Heavy"/>
                <a:cs typeface="Franklin Gothic Heavy"/>
              </a:rPr>
              <a:t>e</a:t>
            </a:r>
            <a:r>
              <a:rPr sz="2800" b="1" spc="210" dirty="0">
                <a:solidFill>
                  <a:srgbClr val="DDF5F0"/>
                </a:solidFill>
                <a:latin typeface="Franklin Gothic Heavy"/>
                <a:cs typeface="Franklin Gothic Heavy"/>
              </a:rPr>
              <a:t>f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t</a:t>
            </a:r>
            <a:r>
              <a:rPr sz="2800" b="1" dirty="0">
                <a:solidFill>
                  <a:srgbClr val="DDF5F0"/>
                </a:solidFill>
                <a:latin typeface="Franklin Gothic Heavy"/>
                <a:cs typeface="Franklin Gothic Heavy"/>
              </a:rPr>
              <a:t>	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s</a:t>
            </a:r>
            <a:r>
              <a:rPr sz="2800" b="1" spc="204" dirty="0">
                <a:solidFill>
                  <a:srgbClr val="DDF5F0"/>
                </a:solidFill>
                <a:latin typeface="Franklin Gothic Heavy"/>
                <a:cs typeface="Franklin Gothic Heavy"/>
              </a:rPr>
              <a:t>i</a:t>
            </a:r>
            <a:r>
              <a:rPr sz="2800" b="1" spc="215" dirty="0">
                <a:solidFill>
                  <a:srgbClr val="DDF5F0"/>
                </a:solidFill>
                <a:latin typeface="Franklin Gothic Heavy"/>
                <a:cs typeface="Franklin Gothic Heavy"/>
              </a:rPr>
              <a:t>d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e  </a:t>
            </a:r>
            <a:r>
              <a:rPr sz="2800" b="1" spc="165" dirty="0">
                <a:solidFill>
                  <a:srgbClr val="DDF5F0"/>
                </a:solidFill>
                <a:latin typeface="Franklin Gothic Heavy"/>
                <a:cs typeface="Franklin Gothic Heavy"/>
              </a:rPr>
              <a:t>that	</a:t>
            </a:r>
            <a:r>
              <a:rPr sz="2800" b="1" spc="185" dirty="0">
                <a:solidFill>
                  <a:srgbClr val="DDF5F0"/>
                </a:solidFill>
                <a:latin typeface="Franklin Gothic Heavy"/>
                <a:cs typeface="Franklin Gothic Heavy"/>
              </a:rPr>
              <a:t>reduces	</a:t>
            </a:r>
            <a:r>
              <a:rPr sz="2800" b="1" spc="160" dirty="0">
                <a:solidFill>
                  <a:srgbClr val="DDF5F0"/>
                </a:solidFill>
                <a:latin typeface="Franklin Gothic Heavy"/>
                <a:cs typeface="Franklin Gothic Heavy"/>
              </a:rPr>
              <a:t>with	</a:t>
            </a:r>
            <a:r>
              <a:rPr sz="2800" b="1" spc="-5" dirty="0">
                <a:solidFill>
                  <a:srgbClr val="DDF5F0"/>
                </a:solidFill>
                <a:latin typeface="Franklin Gothic Heavy"/>
                <a:cs typeface="Franklin Gothic Heavy"/>
              </a:rPr>
              <a:t>a	</a:t>
            </a:r>
            <a:r>
              <a:rPr sz="2800" b="1" spc="190" dirty="0">
                <a:solidFill>
                  <a:srgbClr val="DDF5F0"/>
                </a:solidFill>
                <a:latin typeface="Franklin Gothic Heavy"/>
                <a:cs typeface="Franklin Gothic Heavy"/>
              </a:rPr>
              <a:t>gurgling	</a:t>
            </a:r>
            <a:r>
              <a:rPr sz="2800" b="1" spc="170" dirty="0">
                <a:solidFill>
                  <a:srgbClr val="DDF5F0"/>
                </a:solidFill>
                <a:latin typeface="Franklin Gothic Heavy"/>
                <a:cs typeface="Franklin Gothic Heavy"/>
              </a:rPr>
              <a:t>sound</a:t>
            </a:r>
            <a:endParaRPr sz="2800">
              <a:latin typeface="Franklin Gothic Heavy"/>
              <a:cs typeface="Franklin Gothic Heav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</Words>
  <Application>Microsoft Office PowerPoint</Application>
  <PresentationFormat>On-screen Show (4:3)</PresentationFormat>
  <Paragraphs>207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Hypopharyngeal</vt:lpstr>
      <vt:lpstr>Hypopharyngeal pouch</vt:lpstr>
      <vt:lpstr>Definition</vt:lpstr>
      <vt:lpstr>Weak areas between the  muscles</vt:lpstr>
      <vt:lpstr>Etiology</vt:lpstr>
      <vt:lpstr>Slide 6</vt:lpstr>
      <vt:lpstr>Origin of Zenker’s  diverticulum</vt:lpstr>
      <vt:lpstr>Clinical  Features</vt:lpstr>
      <vt:lpstr>Slide 9</vt:lpstr>
      <vt:lpstr>Complications</vt:lpstr>
      <vt:lpstr>Investigations</vt:lpstr>
      <vt:lpstr>Barium swallow</vt:lpstr>
      <vt:lpstr>Barium swallow with  Videofluroscopy</vt:lpstr>
      <vt:lpstr>Rigid Esophagoscopy</vt:lpstr>
      <vt:lpstr>Staging ( Lahey system)</vt:lpstr>
      <vt:lpstr>Stage 1</vt:lpstr>
      <vt:lpstr>Stage 2</vt:lpstr>
      <vt:lpstr>Stage 3</vt:lpstr>
      <vt:lpstr>Advantages/disadvantages of endoscopic vs. external surgery</vt:lpstr>
      <vt:lpstr>Surgical Treatment</vt:lpstr>
      <vt:lpstr>Treatment Protocol</vt:lpstr>
      <vt:lpstr>Cricopharyngeal myotomy</vt:lpstr>
      <vt:lpstr>Diverticulum  invagination</vt:lpstr>
      <vt:lpstr>Diverticulectomy</vt:lpstr>
      <vt:lpstr>Endoscopic Diverticulotomy</vt:lpstr>
      <vt:lpstr>Cautery, laser, or stapling device used to divide common party wall between pouch &amp;  esophagus</vt:lpstr>
      <vt:lpstr>Dohlman’s Procedure</vt:lpstr>
      <vt:lpstr>Endoscopic Stapler</vt:lpstr>
      <vt:lpstr>Diverticulopexy</vt:lpstr>
      <vt:lpstr>Complications of surgery</vt:lpstr>
      <vt:lpstr>Stylalgia (Eagle  Syndrome)</vt:lpstr>
      <vt:lpstr>Introduction</vt:lpstr>
      <vt:lpstr>Types</vt:lpstr>
      <vt:lpstr>Slide 34</vt:lpstr>
      <vt:lpstr>Normal Styloid Process</vt:lpstr>
      <vt:lpstr>Elongated Styloid  Process</vt:lpstr>
      <vt:lpstr>Theories for ossification</vt:lpstr>
      <vt:lpstr>Theories for pain</vt:lpstr>
      <vt:lpstr>Diagnosis</vt:lpstr>
      <vt:lpstr>X-ray neck lateral view for Styloid  process</vt:lpstr>
      <vt:lpstr>Ortho- Pantomogram</vt:lpstr>
      <vt:lpstr>Coronal C.T. scan</vt:lpstr>
      <vt:lpstr>Coronal 3-D C.T. scan</vt:lpstr>
      <vt:lpstr>Medical Treatment</vt:lpstr>
      <vt:lpstr>Styloid Process Excision</vt:lpstr>
      <vt:lpstr>Tonsillectomy and fossa  incision</vt:lpstr>
      <vt:lpstr>Styloidectomy</vt:lpstr>
      <vt:lpstr>Slide 48</vt:lpstr>
      <vt:lpstr>Extra- oral route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Hypopharyngeal</dc:title>
  <cp:lastModifiedBy>gayatri chekuri</cp:lastModifiedBy>
  <cp:revision>1</cp:revision>
  <dcterms:created xsi:type="dcterms:W3CDTF">2020-01-06T05:43:10Z</dcterms:created>
  <dcterms:modified xsi:type="dcterms:W3CDTF">2020-01-06T05:43:41Z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2018-03-18T00:00:00Z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2020-01-06T00:00:00Z</vt:filetime>
  </property>
</Properties>
</file>