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5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963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16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914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25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004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785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83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907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680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02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0D4F6D2-F2FD-4585-8095-1BA80F17F2AE}" type="datetimeFigureOut">
              <a:rPr lang="en-IN" smtClean="0"/>
              <a:t>05-01-2020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80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Laryngeal paralysis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1409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RECURRENT LARYNGEAL NERVE PARALYSIS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UNILATAERAL 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Ipsilateral paralysis of all intrinsic muscle except cricothyroid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Position of vocal cord – Median / </a:t>
            </a:r>
            <a:r>
              <a:rPr lang="en-IN" dirty="0" err="1" smtClean="0"/>
              <a:t>Paramedian</a:t>
            </a:r>
            <a:r>
              <a:rPr lang="en-IN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Mostly Asymptomatic, change in voice can occur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No treatment required </a:t>
            </a:r>
          </a:p>
          <a:p>
            <a:pPr marL="0" indent="0">
              <a:buNone/>
            </a:pPr>
            <a:r>
              <a:rPr lang="en-IN" dirty="0" smtClean="0"/>
              <a:t/>
            </a:r>
            <a:br>
              <a:rPr lang="en-IN" dirty="0" smtClean="0"/>
            </a:br>
            <a:r>
              <a:rPr lang="en-IN" dirty="0"/>
              <a:t>BILATERAL (Abductor </a:t>
            </a:r>
            <a:r>
              <a:rPr lang="en-IN" dirty="0" smtClean="0"/>
              <a:t>type)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All intrinsic muscle paralysed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Position of vocal cord – Median / </a:t>
            </a:r>
            <a:r>
              <a:rPr lang="en-IN" dirty="0" err="1" smtClean="0"/>
              <a:t>Paramedian</a:t>
            </a:r>
            <a:r>
              <a:rPr lang="en-IN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Dyspnoea, Stridor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Tracheostomy, Lateralisation of cord (</a:t>
            </a:r>
            <a:r>
              <a:rPr lang="en-IN" dirty="0" err="1" smtClean="0"/>
              <a:t>Arytenoidectomy</a:t>
            </a:r>
            <a:r>
              <a:rPr lang="en-IN" dirty="0" smtClean="0"/>
              <a:t>, Type II thyroplasty,  </a:t>
            </a:r>
            <a:r>
              <a:rPr lang="en-IN" dirty="0" err="1" smtClean="0"/>
              <a:t>Cordectomy</a:t>
            </a:r>
            <a:r>
              <a:rPr lang="en-IN" dirty="0" smtClean="0"/>
              <a:t>, Endoscope approach) </a:t>
            </a:r>
          </a:p>
        </p:txBody>
      </p:sp>
    </p:spTree>
    <p:extLst>
      <p:ext uri="{BB962C8B-B14F-4D97-AF65-F5344CB8AC3E}">
        <p14:creationId xmlns:p14="http://schemas.microsoft.com/office/powerpoint/2010/main" val="948240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SUPERIOR LARYNGEAL NERVE PARALYSIS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UNILATERAL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Cricothyroid paralysis, ipsilateral anaesthesia of larynx above vocal cord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Caused by thyroid surgeries, tumour, diphtheria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Weak voice, occasional aspiration </a:t>
            </a:r>
          </a:p>
          <a:p>
            <a:pPr marL="0" indent="0">
              <a:buNone/>
            </a:pPr>
            <a:r>
              <a:rPr lang="en-IN" dirty="0" smtClean="0"/>
              <a:t/>
            </a:r>
            <a:br>
              <a:rPr lang="en-IN" dirty="0" smtClean="0"/>
            </a:br>
            <a:r>
              <a:rPr lang="en-IN" dirty="0"/>
              <a:t>BILATERAL (</a:t>
            </a:r>
            <a:r>
              <a:rPr lang="en-IN" dirty="0" smtClean="0"/>
              <a:t>Adductor type)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Cricothyroid paralysis, bilateral anaesthesia of larynx above vocal cord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Caused by trauma, diphtheria, neoplastic diseases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both vocal cord paralysis, cough, choking, weak &amp; husky voice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Tracheostomy, Epiglottoplexy </a:t>
            </a:r>
          </a:p>
        </p:txBody>
      </p:sp>
    </p:spTree>
    <p:extLst>
      <p:ext uri="{BB962C8B-B14F-4D97-AF65-F5344CB8AC3E}">
        <p14:creationId xmlns:p14="http://schemas.microsoft.com/office/powerpoint/2010/main" val="438648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COMBINED LARYNGEAL NERVE PARALYSIS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/>
              <a:t>U</a:t>
            </a:r>
            <a:r>
              <a:rPr lang="en-IN" dirty="0" smtClean="0"/>
              <a:t>NILATERAL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All laryngeal muscles paralysis except inter arytenoid muscle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Caused by thyroid surgery, posterior cranial fossa &amp; jugular foramen lesions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Cadaveric position of vocal cords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Speech therapy, Medialisation of cord</a:t>
            </a:r>
            <a:br>
              <a:rPr lang="en-IN" dirty="0" smtClean="0"/>
            </a:br>
            <a:r>
              <a:rPr lang="en-IN" dirty="0" smtClean="0"/>
              <a:t> 		(Type I thyroplasty, Arthrodesis of crico arytenoid joint, </a:t>
            </a:r>
            <a:br>
              <a:rPr lang="en-IN" dirty="0" smtClean="0"/>
            </a:br>
            <a:r>
              <a:rPr lang="en-IN" dirty="0" smtClean="0"/>
              <a:t> 		Teflon injection, cartilage implant)</a:t>
            </a:r>
          </a:p>
          <a:p>
            <a:pPr marL="0" indent="0">
              <a:buNone/>
            </a:pPr>
            <a:r>
              <a:rPr lang="en-IN" dirty="0" smtClean="0"/>
              <a:t>BILATERAL 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Rare condition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Both cords – Cadaveric position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Total anaesthesia of cord, </a:t>
            </a:r>
            <a:r>
              <a:rPr lang="en-IN" dirty="0" err="1" smtClean="0"/>
              <a:t>aphonia</a:t>
            </a:r>
            <a:r>
              <a:rPr lang="en-IN" dirty="0" smtClean="0"/>
              <a:t>, aspiration, </a:t>
            </a:r>
            <a:r>
              <a:rPr lang="en-IN" dirty="0" err="1" smtClean="0"/>
              <a:t>broncho</a:t>
            </a:r>
            <a:r>
              <a:rPr lang="en-IN" dirty="0" smtClean="0"/>
              <a:t> pneumonia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Tracheostomy, </a:t>
            </a:r>
            <a:r>
              <a:rPr lang="en-IN" dirty="0" err="1" smtClean="0"/>
              <a:t>Epiglottopexy</a:t>
            </a:r>
            <a:r>
              <a:rPr lang="en-IN" dirty="0" smtClean="0"/>
              <a:t>, Vocal cord plication, Total laryngectomy  </a:t>
            </a:r>
          </a:p>
        </p:txBody>
      </p:sp>
    </p:spTree>
    <p:extLst>
      <p:ext uri="{BB962C8B-B14F-4D97-AF65-F5344CB8AC3E}">
        <p14:creationId xmlns:p14="http://schemas.microsoft.com/office/powerpoint/2010/main" val="1588845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Laryngeal paralysis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r>
              <a:rPr lang="en-IN" dirty="0" smtClean="0"/>
              <a:t>INTRODUCTION</a:t>
            </a:r>
          </a:p>
          <a:p>
            <a:endParaRPr lang="en-IN" dirty="0"/>
          </a:p>
          <a:p>
            <a:r>
              <a:rPr lang="en-IN" dirty="0" smtClean="0"/>
              <a:t>ANATOMY</a:t>
            </a:r>
          </a:p>
          <a:p>
            <a:endParaRPr lang="en-IN" dirty="0"/>
          </a:p>
          <a:p>
            <a:r>
              <a:rPr lang="en-IN" dirty="0" smtClean="0"/>
              <a:t>CAUSES </a:t>
            </a:r>
          </a:p>
          <a:p>
            <a:endParaRPr lang="en-IN" dirty="0"/>
          </a:p>
          <a:p>
            <a:r>
              <a:rPr lang="en-IN" dirty="0" smtClean="0"/>
              <a:t>TYPES </a:t>
            </a:r>
          </a:p>
          <a:p>
            <a:endParaRPr lang="en-IN" dirty="0"/>
          </a:p>
          <a:p>
            <a:r>
              <a:rPr lang="en-IN" dirty="0" smtClean="0"/>
              <a:t>PHONOSURGERY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252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May be unilateral /bilateral 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Congenital or acquired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Congenital is seen in infants with stridor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In difficult labour 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Acquired is more common on left side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Left side nerve has lengthier course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29943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ANATOMY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Vocal cord has two functions – Adduction &amp; Abduction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 All intrinsic muscles of larynx (except Cricothyroid muscle) are supplied by</a:t>
            </a:r>
            <a:br>
              <a:rPr lang="en-IN" dirty="0"/>
            </a:br>
            <a:r>
              <a:rPr lang="en-IN" dirty="0"/>
              <a:t>RECURRENT LARYNGEAL NERVE.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Branch of </a:t>
            </a:r>
            <a:r>
              <a:rPr lang="en-IN" dirty="0" err="1" smtClean="0"/>
              <a:t>Vagus</a:t>
            </a:r>
            <a:r>
              <a:rPr lang="en-IN" dirty="0" smtClean="0"/>
              <a:t> nerve, has sensory &amp; motor </a:t>
            </a:r>
            <a:r>
              <a:rPr lang="en-IN" dirty="0" err="1" smtClean="0"/>
              <a:t>fibers</a:t>
            </a:r>
            <a:r>
              <a:rPr lang="en-IN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Right &amp; left recurrent laryngeal nerves are there;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Right arises from Descending </a:t>
            </a:r>
            <a:r>
              <a:rPr lang="en-IN" dirty="0" err="1" smtClean="0"/>
              <a:t>vagus</a:t>
            </a:r>
            <a:r>
              <a:rPr lang="en-IN" dirty="0" smtClean="0"/>
              <a:t> as it passes intermediate to right subclavian vein anteriorly &amp; right subclavian artery posteriorly;</a:t>
            </a:r>
            <a:br>
              <a:rPr lang="en-IN" dirty="0" smtClean="0"/>
            </a:br>
            <a:r>
              <a:rPr lang="en-IN" dirty="0" smtClean="0"/>
              <a:t> 	it curves posteriorly around inferior margin of the artery;</a:t>
            </a:r>
            <a:br>
              <a:rPr lang="en-IN" dirty="0" smtClean="0"/>
            </a:br>
            <a:r>
              <a:rPr lang="en-IN" dirty="0" smtClean="0"/>
              <a:t>	passes medially and ascends towards trachea into trachea oesophageal groove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Left arises from Left </a:t>
            </a:r>
            <a:r>
              <a:rPr lang="en-IN" dirty="0" err="1" smtClean="0"/>
              <a:t>vagus</a:t>
            </a:r>
            <a:r>
              <a:rPr lang="en-IN" dirty="0" smtClean="0"/>
              <a:t> nerve as it passes over the arch of aorta inferior to left superior intercostal vein 	passes superiorly over left main bronchus to ascend in the trachea-oesophageal groove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696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CAUSES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Left Recurrent laryngeal nerve paralysis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Aortic aneurysm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Ortner’s</a:t>
            </a:r>
            <a:r>
              <a:rPr lang="en-IN" dirty="0" smtClean="0"/>
              <a:t> syndrome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Carcinoma oesophagus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Bronchogenic carcinoma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Thyroid carcinomas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Operative trauma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Mediastinal tumours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Viral neuritis </a:t>
            </a:r>
          </a:p>
        </p:txBody>
      </p:sp>
    </p:spTree>
    <p:extLst>
      <p:ext uri="{BB962C8B-B14F-4D97-AF65-F5344CB8AC3E}">
        <p14:creationId xmlns:p14="http://schemas.microsoft.com/office/powerpoint/2010/main" val="1512007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CAUSES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Right Recurrent laryngeal nerve paralysis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Tuberculosis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Thyroid carcinomas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Sub </a:t>
            </a:r>
            <a:r>
              <a:rPr lang="en-IN" dirty="0" err="1" smtClean="0"/>
              <a:t>clavian</a:t>
            </a:r>
            <a:r>
              <a:rPr lang="en-IN" dirty="0" smtClean="0"/>
              <a:t> artery aneurysm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Operative trauma (Thyroid surgery)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Viral neuritis </a:t>
            </a:r>
          </a:p>
        </p:txBody>
      </p:sp>
    </p:spTree>
    <p:extLst>
      <p:ext uri="{BB962C8B-B14F-4D97-AF65-F5344CB8AC3E}">
        <p14:creationId xmlns:p14="http://schemas.microsoft.com/office/powerpoint/2010/main" val="3564613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CAUSES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Bilateral vocal cord paralysis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Encephalitis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Multiple Sclerosis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Poliomyelitis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Tumours, Fractures of skull base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Meningitis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Thyroid tumours &amp; Surgery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586" y="613001"/>
            <a:ext cx="4518932" cy="537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357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Theories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SEMON’s law: Explains media &amp; para median position of vocal cord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	In all progressive organic lesions of centre &amp; trunks of motor laryngeal nerves,</a:t>
            </a:r>
            <a:br>
              <a:rPr lang="en-IN" dirty="0" smtClean="0"/>
            </a:br>
            <a:r>
              <a:rPr lang="en-IN" dirty="0" smtClean="0"/>
              <a:t> 	</a:t>
            </a:r>
            <a:r>
              <a:rPr lang="en-IN" smtClean="0"/>
              <a:t>nerve </a:t>
            </a:r>
            <a:r>
              <a:rPr lang="en-IN" smtClean="0"/>
              <a:t>fibres </a:t>
            </a:r>
            <a:r>
              <a:rPr lang="en-IN" dirty="0" smtClean="0"/>
              <a:t>supplying abductors are first involved</a:t>
            </a:r>
            <a:br>
              <a:rPr lang="en-IN" dirty="0" smtClean="0"/>
            </a:br>
            <a:r>
              <a:rPr lang="en-IN" dirty="0" smtClean="0"/>
              <a:t> 	followed by adductors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	Reverse happens in recovery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	Isolated adductor paralysis is functional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Wagner &amp;Grossman theory:</a:t>
            </a:r>
            <a:br>
              <a:rPr lang="en-IN" dirty="0" smtClean="0"/>
            </a:br>
            <a:r>
              <a:rPr lang="en-IN" dirty="0" smtClean="0"/>
              <a:t> 	Most widely accepted </a:t>
            </a:r>
            <a:br>
              <a:rPr lang="en-IN" dirty="0" smtClean="0"/>
            </a:br>
            <a:r>
              <a:rPr lang="en-IN" dirty="0" smtClean="0"/>
              <a:t> 	Complete paralysis of recurrent laryngeal nerve results in</a:t>
            </a:r>
            <a:br>
              <a:rPr lang="en-IN" dirty="0" smtClean="0"/>
            </a:br>
            <a:r>
              <a:rPr lang="en-IN" dirty="0" smtClean="0"/>
              <a:t> 	</a:t>
            </a:r>
            <a:r>
              <a:rPr lang="en-IN" dirty="0" err="1" smtClean="0"/>
              <a:t>paramedian</a:t>
            </a:r>
            <a:r>
              <a:rPr lang="en-IN" dirty="0" smtClean="0"/>
              <a:t> position of cord (intact cricothyroid muscle). </a:t>
            </a:r>
          </a:p>
        </p:txBody>
      </p:sp>
    </p:spTree>
    <p:extLst>
      <p:ext uri="{BB962C8B-B14F-4D97-AF65-F5344CB8AC3E}">
        <p14:creationId xmlns:p14="http://schemas.microsoft.com/office/powerpoint/2010/main" val="3384651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CLASSIFICATION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Unilateral / Bilateral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Recurrent laryngeal nerve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Superior Laryngeal nerve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Combined </a:t>
            </a:r>
          </a:p>
        </p:txBody>
      </p:sp>
    </p:spTree>
    <p:extLst>
      <p:ext uri="{BB962C8B-B14F-4D97-AF65-F5344CB8AC3E}">
        <p14:creationId xmlns:p14="http://schemas.microsoft.com/office/powerpoint/2010/main" val="7472958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64</TotalTime>
  <Words>289</Words>
  <Application>Microsoft Office PowerPoint</Application>
  <PresentationFormat>Widescreen</PresentationFormat>
  <Paragraphs>101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Tw Cen MT</vt:lpstr>
      <vt:lpstr>Tw Cen MT Condensed</vt:lpstr>
      <vt:lpstr>Wingdings</vt:lpstr>
      <vt:lpstr>Wingdings 3</vt:lpstr>
      <vt:lpstr>Integral</vt:lpstr>
      <vt:lpstr>Laryngeal paralysis </vt:lpstr>
      <vt:lpstr>Laryngeal paralysis </vt:lpstr>
      <vt:lpstr>INTRODUCTION</vt:lpstr>
      <vt:lpstr>ANATOMY </vt:lpstr>
      <vt:lpstr>CAUSES </vt:lpstr>
      <vt:lpstr>CAUSES </vt:lpstr>
      <vt:lpstr>CAUSES </vt:lpstr>
      <vt:lpstr>Theories </vt:lpstr>
      <vt:lpstr>CLASSIFICATION </vt:lpstr>
      <vt:lpstr>RECURRENT LARYNGEAL NERVE PARALYSIS </vt:lpstr>
      <vt:lpstr>SUPERIOR LARYNGEAL NERVE PARALYSIS </vt:lpstr>
      <vt:lpstr>COMBINED LARYNGEAL NERVE PARALYSIS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Meniere’s disease</dc:title>
  <dc:creator>Mani Vasagam</dc:creator>
  <cp:lastModifiedBy>Mani Vasagam</cp:lastModifiedBy>
  <cp:revision>20</cp:revision>
  <dcterms:created xsi:type="dcterms:W3CDTF">2020-01-04T12:22:56Z</dcterms:created>
  <dcterms:modified xsi:type="dcterms:W3CDTF">2020-01-05T12:53:18Z</dcterms:modified>
</cp:coreProperties>
</file>