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B24B-67E8-406E-B018-C4239E5D0A5D}" type="datetimeFigureOut">
              <a:rPr lang="en-US" smtClean="0"/>
              <a:t>06/01/2020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5DEE5-18DE-42C6-A9B0-98DFAF943A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B24B-67E8-406E-B018-C4239E5D0A5D}" type="datetimeFigureOut">
              <a:rPr lang="en-US" smtClean="0"/>
              <a:t>06/01/2020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5DEE5-18DE-42C6-A9B0-98DFAF943A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B24B-67E8-406E-B018-C4239E5D0A5D}" type="datetimeFigureOut">
              <a:rPr lang="en-US" smtClean="0"/>
              <a:t>06/01/2020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5DEE5-18DE-42C6-A9B0-98DFAF943A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B24B-67E8-406E-B018-C4239E5D0A5D}" type="datetimeFigureOut">
              <a:rPr lang="en-US" smtClean="0"/>
              <a:t>06/01/2020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5DEE5-18DE-42C6-A9B0-98DFAF943A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B24B-67E8-406E-B018-C4239E5D0A5D}" type="datetimeFigureOut">
              <a:rPr lang="en-US" smtClean="0"/>
              <a:t>06/01/2020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5DEE5-18DE-42C6-A9B0-98DFAF943A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B24B-67E8-406E-B018-C4239E5D0A5D}" type="datetimeFigureOut">
              <a:rPr lang="en-US" smtClean="0"/>
              <a:t>06/01/2020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5DEE5-18DE-42C6-A9B0-98DFAF943A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B24B-67E8-406E-B018-C4239E5D0A5D}" type="datetimeFigureOut">
              <a:rPr lang="en-US" smtClean="0"/>
              <a:t>06/01/2020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5DEE5-18DE-42C6-A9B0-98DFAF943A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B24B-67E8-406E-B018-C4239E5D0A5D}" type="datetimeFigureOut">
              <a:rPr lang="en-US" smtClean="0"/>
              <a:t>06/01/2020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5DEE5-18DE-42C6-A9B0-98DFAF943A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B24B-67E8-406E-B018-C4239E5D0A5D}" type="datetimeFigureOut">
              <a:rPr lang="en-US" smtClean="0"/>
              <a:t>06/01/2020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5DEE5-18DE-42C6-A9B0-98DFAF943A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B24B-67E8-406E-B018-C4239E5D0A5D}" type="datetimeFigureOut">
              <a:rPr lang="en-US" smtClean="0"/>
              <a:t>06/01/2020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5DEE5-18DE-42C6-A9B0-98DFAF943A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B24B-67E8-406E-B018-C4239E5D0A5D}" type="datetimeFigureOut">
              <a:rPr lang="en-US" smtClean="0"/>
              <a:t>06/01/2020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5DEE5-18DE-42C6-A9B0-98DFAF943A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BB24B-67E8-406E-B018-C4239E5D0A5D}" type="datetimeFigureOut">
              <a:rPr lang="en-US" smtClean="0"/>
              <a:t>06/01/2020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55DEE5-18DE-42C6-A9B0-98DFAF943A5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Miscellaneous Disorders of </a:t>
            </a:r>
            <a:br>
              <a:rPr lang="en-US" b="1" dirty="0"/>
            </a:br>
            <a:r>
              <a:rPr lang="en-US" b="1" dirty="0"/>
              <a:t>Nasal Cavity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FEATURES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In </a:t>
            </a:r>
            <a:r>
              <a:rPr lang="en-US" dirty="0"/>
              <a:t>the first 3 or 4 days maggots produce intense irritation</a:t>
            </a:r>
            <a:r>
              <a:rPr lang="en-US" dirty="0" smtClean="0"/>
              <a:t>, sneezing</a:t>
            </a:r>
            <a:r>
              <a:rPr lang="en-US" dirty="0"/>
              <a:t>, </a:t>
            </a:r>
            <a:r>
              <a:rPr lang="en-US" dirty="0" err="1"/>
              <a:t>lacrimation</a:t>
            </a:r>
            <a:r>
              <a:rPr lang="en-US" dirty="0"/>
              <a:t> and headache. </a:t>
            </a:r>
            <a:endParaRPr lang="en-US" dirty="0" smtClean="0"/>
          </a:p>
          <a:p>
            <a:r>
              <a:rPr lang="en-US" dirty="0" smtClean="0"/>
              <a:t>Thin blood-stained discharge </a:t>
            </a:r>
            <a:r>
              <a:rPr lang="en-US" dirty="0"/>
              <a:t>oozes from the nostrils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The eyelids and </a:t>
            </a:r>
            <a:r>
              <a:rPr lang="en-US" dirty="0" smtClean="0"/>
              <a:t>lips become </a:t>
            </a:r>
            <a:r>
              <a:rPr lang="en-US" dirty="0"/>
              <a:t>puffy. Till this time patient is not aware of maggots.</a:t>
            </a:r>
          </a:p>
          <a:p>
            <a:r>
              <a:rPr lang="en-US" dirty="0"/>
              <a:t>He may present simply as a case of </a:t>
            </a:r>
            <a:r>
              <a:rPr lang="en-US" dirty="0" err="1"/>
              <a:t>epistaxis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It is </a:t>
            </a:r>
            <a:r>
              <a:rPr lang="en-US" dirty="0" smtClean="0"/>
              <a:t>only on </a:t>
            </a:r>
            <a:r>
              <a:rPr lang="en-US" dirty="0"/>
              <a:t>the third or fourth day that the maggots may crawl</a:t>
            </a:r>
          </a:p>
          <a:p>
            <a:pPr>
              <a:buNone/>
            </a:pPr>
            <a:r>
              <a:rPr lang="en-US" dirty="0" smtClean="0"/>
              <a:t>      out </a:t>
            </a:r>
            <a:r>
              <a:rPr lang="en-US" dirty="0"/>
              <a:t>of the </a:t>
            </a:r>
            <a:r>
              <a:rPr lang="en-US" dirty="0" smtClean="0"/>
              <a:t>nose. </a:t>
            </a:r>
          </a:p>
          <a:p>
            <a:r>
              <a:rPr lang="en-US" dirty="0"/>
              <a:t> </a:t>
            </a:r>
            <a:r>
              <a:rPr lang="en-US" dirty="0" smtClean="0"/>
              <a:t>Patient </a:t>
            </a:r>
            <a:r>
              <a:rPr lang="en-US" dirty="0"/>
              <a:t>has foul smell surrounding him.</a:t>
            </a:r>
          </a:p>
          <a:p>
            <a:r>
              <a:rPr lang="fr-FR" dirty="0" err="1"/>
              <a:t>Maggots</a:t>
            </a:r>
            <a:r>
              <a:rPr lang="fr-FR" dirty="0"/>
              <a:t> cause extensive destruction to </a:t>
            </a:r>
            <a:r>
              <a:rPr lang="fr-FR" dirty="0" err="1"/>
              <a:t>nose</a:t>
            </a:r>
            <a:r>
              <a:rPr lang="fr-FR" dirty="0"/>
              <a:t>, </a:t>
            </a:r>
            <a:r>
              <a:rPr lang="fr-FR" dirty="0" err="1"/>
              <a:t>sinuses</a:t>
            </a:r>
            <a:r>
              <a:rPr lang="fr-FR" dirty="0"/>
              <a:t>, </a:t>
            </a:r>
            <a:r>
              <a:rPr lang="fr-FR" dirty="0" smtClean="0"/>
              <a:t>soft </a:t>
            </a:r>
            <a:r>
              <a:rPr lang="en-US" dirty="0" smtClean="0"/>
              <a:t>tissue </a:t>
            </a:r>
            <a:r>
              <a:rPr lang="en-US" dirty="0"/>
              <a:t>of face, palate and the eyeball. </a:t>
            </a:r>
            <a:endParaRPr lang="en-US" dirty="0" smtClean="0"/>
          </a:p>
          <a:p>
            <a:r>
              <a:rPr lang="en-US" dirty="0" smtClean="0"/>
              <a:t>Fistulae </a:t>
            </a:r>
            <a:r>
              <a:rPr lang="en-US" dirty="0"/>
              <a:t>may </a:t>
            </a:r>
            <a:r>
              <a:rPr lang="en-US" dirty="0" smtClean="0"/>
              <a:t>form in </a:t>
            </a:r>
            <a:r>
              <a:rPr lang="en-US" dirty="0"/>
              <a:t>the palate or around the nose. </a:t>
            </a:r>
            <a:endParaRPr lang="en-US" dirty="0" smtClean="0"/>
          </a:p>
          <a:p>
            <a:r>
              <a:rPr lang="en-US" dirty="0" smtClean="0"/>
              <a:t>Death </a:t>
            </a:r>
            <a:r>
              <a:rPr lang="en-US" dirty="0"/>
              <a:t>may occur </a:t>
            </a:r>
            <a:r>
              <a:rPr lang="en-US" dirty="0" smtClean="0"/>
              <a:t>from meningitis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TREATMENT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All </a:t>
            </a:r>
            <a:r>
              <a:rPr lang="en-US" dirty="0"/>
              <a:t>visible maggots should be picked up with </a:t>
            </a:r>
            <a:r>
              <a:rPr lang="en-US" dirty="0" smtClean="0"/>
              <a:t>forceps</a:t>
            </a:r>
          </a:p>
          <a:p>
            <a:r>
              <a:rPr lang="en-US" dirty="0" smtClean="0"/>
              <a:t> Many of </a:t>
            </a:r>
            <a:r>
              <a:rPr lang="en-US" dirty="0"/>
              <a:t>them try to retreat into darker cavities when light </a:t>
            </a:r>
            <a:r>
              <a:rPr lang="en-US" dirty="0" smtClean="0"/>
              <a:t>falls on </a:t>
            </a:r>
            <a:r>
              <a:rPr lang="en-US" dirty="0"/>
              <a:t>them. </a:t>
            </a:r>
            <a:endParaRPr lang="en-US" dirty="0" smtClean="0"/>
          </a:p>
          <a:p>
            <a:r>
              <a:rPr lang="en-US" dirty="0" smtClean="0"/>
              <a:t>Instillation </a:t>
            </a:r>
            <a:r>
              <a:rPr lang="en-US" dirty="0"/>
              <a:t>of chloroform water and oil </a:t>
            </a:r>
            <a:r>
              <a:rPr lang="en-US" dirty="0" smtClean="0"/>
              <a:t>kills them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Nasal </a:t>
            </a:r>
            <a:r>
              <a:rPr lang="en-US" dirty="0"/>
              <a:t>douche with warm saline is used to </a:t>
            </a:r>
            <a:r>
              <a:rPr lang="en-US" dirty="0" smtClean="0"/>
              <a:t>remove slough</a:t>
            </a:r>
            <a:r>
              <a:rPr lang="en-US" dirty="0"/>
              <a:t>, crusts and dead maggots. 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patient with </a:t>
            </a:r>
            <a:r>
              <a:rPr lang="en-US" dirty="0" smtClean="0"/>
              <a:t>maggots should </a:t>
            </a:r>
            <a:r>
              <a:rPr lang="en-US" dirty="0"/>
              <a:t>be isolated with a mosquito net to avoid </a:t>
            </a:r>
            <a:r>
              <a:rPr lang="en-US" dirty="0" smtClean="0"/>
              <a:t>contact with </a:t>
            </a:r>
            <a:r>
              <a:rPr lang="en-US" dirty="0"/>
              <a:t>flies which can perpetuate this cycle. </a:t>
            </a:r>
            <a:endParaRPr lang="en-US" dirty="0" smtClean="0"/>
          </a:p>
          <a:p>
            <a:r>
              <a:rPr lang="en-US" dirty="0" smtClean="0"/>
              <a:t>All patients should </a:t>
            </a:r>
            <a:r>
              <a:rPr lang="en-US" dirty="0"/>
              <a:t>receive instruction for nasal hygiene before </a:t>
            </a:r>
            <a:r>
              <a:rPr lang="en-US" dirty="0" smtClean="0"/>
              <a:t>leaving the </a:t>
            </a:r>
            <a:r>
              <a:rPr lang="en-US" dirty="0"/>
              <a:t>hospital.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NASAL SYNECHIA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Adhesion </a:t>
            </a:r>
            <a:r>
              <a:rPr lang="en-US" dirty="0"/>
              <a:t>formation between the nasal septum and </a:t>
            </a:r>
            <a:r>
              <a:rPr lang="en-US" dirty="0" err="1" smtClean="0"/>
              <a:t>turbinates</a:t>
            </a:r>
            <a:r>
              <a:rPr lang="en-US" dirty="0" smtClean="0"/>
              <a:t> by </a:t>
            </a:r>
            <a:r>
              <a:rPr lang="en-US" dirty="0"/>
              <a:t>scar tissue is often the result of injury to </a:t>
            </a:r>
            <a:r>
              <a:rPr lang="en-US" dirty="0" smtClean="0"/>
              <a:t>opposing surfaces </a:t>
            </a:r>
            <a:r>
              <a:rPr lang="en-US" dirty="0"/>
              <a:t>of nasal mucosa. 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can result from intranasal </a:t>
            </a:r>
            <a:r>
              <a:rPr lang="en-US" dirty="0" smtClean="0"/>
              <a:t>operations such </a:t>
            </a:r>
            <a:r>
              <a:rPr lang="en-US" dirty="0"/>
              <a:t>as </a:t>
            </a:r>
            <a:r>
              <a:rPr lang="en-US" dirty="0" err="1"/>
              <a:t>septal</a:t>
            </a:r>
            <a:r>
              <a:rPr lang="en-US" dirty="0"/>
              <a:t> surgery, </a:t>
            </a:r>
            <a:r>
              <a:rPr lang="en-US" dirty="0" err="1"/>
              <a:t>polypectomy</a:t>
            </a:r>
            <a:r>
              <a:rPr lang="en-US" dirty="0"/>
              <a:t>, removal of </a:t>
            </a:r>
            <a:r>
              <a:rPr lang="en-US" dirty="0" smtClean="0"/>
              <a:t>foreign bodies</a:t>
            </a:r>
            <a:r>
              <a:rPr lang="en-US" dirty="0"/>
              <a:t>, reduction of nasal fractures, endoscopic sinus </a:t>
            </a:r>
            <a:r>
              <a:rPr lang="en-US" dirty="0" smtClean="0"/>
              <a:t>surgery or </a:t>
            </a:r>
            <a:r>
              <a:rPr lang="en-US" dirty="0"/>
              <a:t>even intranasal packing. </a:t>
            </a:r>
            <a:endParaRPr lang="en-US" dirty="0" smtClean="0"/>
          </a:p>
          <a:p>
            <a:r>
              <a:rPr lang="en-US" dirty="0" smtClean="0"/>
              <a:t>Severe </a:t>
            </a:r>
            <a:r>
              <a:rPr lang="en-US" dirty="0"/>
              <a:t>infections </a:t>
            </a:r>
            <a:r>
              <a:rPr lang="en-US" dirty="0" smtClean="0"/>
              <a:t>which cause </a:t>
            </a:r>
            <a:r>
              <a:rPr lang="en-US" dirty="0"/>
              <a:t>ulcerative lesions in the nose can also lead to </a:t>
            </a:r>
            <a:r>
              <a:rPr lang="en-US" dirty="0" err="1" smtClean="0"/>
              <a:t>synechia</a:t>
            </a:r>
            <a:r>
              <a:rPr lang="en-US" dirty="0" smtClean="0"/>
              <a:t> formation</a:t>
            </a:r>
            <a:r>
              <a:rPr lang="en-US" dirty="0"/>
              <a:t>.</a:t>
            </a:r>
          </a:p>
          <a:p>
            <a:r>
              <a:rPr lang="en-US" dirty="0"/>
              <a:t>Nasal </a:t>
            </a:r>
            <a:r>
              <a:rPr lang="en-US" dirty="0" err="1"/>
              <a:t>synechia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often cause nasal </a:t>
            </a:r>
            <a:r>
              <a:rPr lang="en-US" dirty="0" smtClean="0"/>
              <a:t>obstruction or </a:t>
            </a:r>
            <a:r>
              <a:rPr lang="en-US" dirty="0"/>
              <a:t>may impede drainage from the sinuses resulting in sinusitis,</a:t>
            </a:r>
          </a:p>
          <a:p>
            <a:pPr>
              <a:buNone/>
            </a:pPr>
            <a:r>
              <a:rPr lang="en-US" dirty="0" smtClean="0"/>
              <a:t>      headache </a:t>
            </a:r>
            <a:r>
              <a:rPr lang="en-US" dirty="0"/>
              <a:t>and nasal </a:t>
            </a:r>
            <a:r>
              <a:rPr lang="en-US" dirty="0" smtClean="0"/>
              <a:t>discharge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Treatment is removal of </a:t>
            </a:r>
            <a:r>
              <a:rPr lang="en-US" dirty="0" err="1"/>
              <a:t>synechia</a:t>
            </a:r>
            <a:r>
              <a:rPr lang="en-US" dirty="0"/>
              <a:t> and prevention of </a:t>
            </a:r>
            <a:r>
              <a:rPr lang="en-US" dirty="0" smtClean="0"/>
              <a:t>the opposing </a:t>
            </a:r>
            <a:r>
              <a:rPr lang="en-US" dirty="0"/>
              <a:t>raw surfaces to come into contact with each </a:t>
            </a:r>
            <a:r>
              <a:rPr lang="en-US" dirty="0" smtClean="0"/>
              <a:t>other by </a:t>
            </a:r>
            <a:r>
              <a:rPr lang="en-US" dirty="0"/>
              <a:t>placing a thin </a:t>
            </a:r>
            <a:r>
              <a:rPr lang="en-US" dirty="0" err="1"/>
              <a:t>silastic</a:t>
            </a:r>
            <a:r>
              <a:rPr lang="en-US" dirty="0"/>
              <a:t> or a cellophane sheet </a:t>
            </a:r>
            <a:r>
              <a:rPr lang="en-US" dirty="0" smtClean="0"/>
              <a:t>between them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/>
              <a:t>t</a:t>
            </a:r>
            <a:r>
              <a:rPr lang="en-US" dirty="0" smtClean="0"/>
              <a:t>his </a:t>
            </a:r>
            <a:r>
              <a:rPr lang="en-US" dirty="0"/>
              <a:t>is changed every two or three days till </a:t>
            </a:r>
            <a:r>
              <a:rPr lang="en-US" dirty="0" smtClean="0"/>
              <a:t>healing is </a:t>
            </a:r>
            <a:r>
              <a:rPr lang="en-US" dirty="0"/>
              <a:t>complete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CHOANAL ATRESIA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It is due to persistence of </a:t>
            </a:r>
            <a:r>
              <a:rPr lang="en-US" dirty="0" err="1"/>
              <a:t>bucconasal</a:t>
            </a:r>
            <a:r>
              <a:rPr lang="en-US" dirty="0"/>
              <a:t> membrane and </a:t>
            </a:r>
            <a:r>
              <a:rPr lang="en-US" dirty="0" smtClean="0"/>
              <a:t>may be </a:t>
            </a:r>
            <a:r>
              <a:rPr lang="en-US" dirty="0"/>
              <a:t>unilateral or bilateral, complete or incomplete, </a:t>
            </a:r>
            <a:r>
              <a:rPr lang="en-US" dirty="0" smtClean="0"/>
              <a:t>bony (</a:t>
            </a:r>
            <a:r>
              <a:rPr lang="en-US" dirty="0"/>
              <a:t>90%) or membranous (10%). Unilateral </a:t>
            </a:r>
            <a:r>
              <a:rPr lang="en-US" dirty="0" err="1"/>
              <a:t>atresia</a:t>
            </a:r>
            <a:r>
              <a:rPr lang="en-US" dirty="0"/>
              <a:t> is </a:t>
            </a:r>
            <a:r>
              <a:rPr lang="en-US" dirty="0" smtClean="0"/>
              <a:t>more common </a:t>
            </a:r>
            <a:r>
              <a:rPr lang="en-US" dirty="0"/>
              <a:t>and may remain undiagnosed until adult life.</a:t>
            </a:r>
          </a:p>
          <a:p>
            <a:r>
              <a:rPr lang="en-US" dirty="0"/>
              <a:t>Bilateral </a:t>
            </a:r>
            <a:r>
              <a:rPr lang="en-US" dirty="0" err="1"/>
              <a:t>atresia</a:t>
            </a:r>
            <a:r>
              <a:rPr lang="en-US" dirty="0"/>
              <a:t> presents with respiratory obstruction as </a:t>
            </a:r>
            <a:r>
              <a:rPr lang="en-US" dirty="0" smtClean="0"/>
              <a:t>the newborn</a:t>
            </a:r>
            <a:r>
              <a:rPr lang="en-US" dirty="0"/>
              <a:t>, being a natural nose breather, does not </a:t>
            </a:r>
            <a:r>
              <a:rPr lang="en-US" dirty="0" smtClean="0"/>
              <a:t>breathe from </a:t>
            </a:r>
            <a:r>
              <a:rPr lang="en-US" dirty="0"/>
              <a:t>mouth.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Diagnosis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Diagnosis of </a:t>
            </a:r>
            <a:r>
              <a:rPr lang="en-US" dirty="0" err="1"/>
              <a:t>choanal</a:t>
            </a:r>
            <a:r>
              <a:rPr lang="en-US" dirty="0"/>
              <a:t> </a:t>
            </a:r>
            <a:r>
              <a:rPr lang="en-US" dirty="0" err="1"/>
              <a:t>atresia</a:t>
            </a:r>
            <a:r>
              <a:rPr lang="en-US" dirty="0"/>
              <a:t> can be made </a:t>
            </a:r>
            <a:r>
              <a:rPr lang="en-US" dirty="0" smtClean="0"/>
              <a:t>by </a:t>
            </a:r>
          </a:p>
          <a:p>
            <a:pPr marL="571500" indent="-571500">
              <a:buAutoNum type="romanLcParenBoth"/>
            </a:pPr>
            <a:r>
              <a:rPr lang="en-US" dirty="0" smtClean="0"/>
              <a:t>presence </a:t>
            </a:r>
            <a:r>
              <a:rPr lang="en-US" dirty="0"/>
              <a:t>of </a:t>
            </a:r>
            <a:r>
              <a:rPr lang="en-US" dirty="0" err="1"/>
              <a:t>mucoid</a:t>
            </a:r>
            <a:r>
              <a:rPr lang="en-US" dirty="0"/>
              <a:t> discharge in the nose</a:t>
            </a:r>
            <a:r>
              <a:rPr lang="en-US" dirty="0" smtClean="0"/>
              <a:t>, </a:t>
            </a:r>
          </a:p>
          <a:p>
            <a:pPr marL="571500" indent="-571500">
              <a:buAutoNum type="romanLcParenBoth"/>
            </a:pPr>
            <a:r>
              <a:rPr lang="en-US" dirty="0" smtClean="0"/>
              <a:t> absence of </a:t>
            </a:r>
            <a:r>
              <a:rPr lang="en-US" dirty="0"/>
              <a:t>air bubbles in the nasal discharge, </a:t>
            </a:r>
            <a:r>
              <a:rPr lang="en-US" dirty="0" smtClean="0"/>
              <a:t> </a:t>
            </a:r>
          </a:p>
          <a:p>
            <a:pPr marL="571500" indent="-571500">
              <a:buAutoNum type="romanLcParenBoth"/>
            </a:pPr>
            <a:r>
              <a:rPr lang="en-US" dirty="0" smtClean="0"/>
              <a:t>failure </a:t>
            </a:r>
            <a:r>
              <a:rPr lang="en-US" dirty="0"/>
              <a:t>to pass </a:t>
            </a:r>
            <a:r>
              <a:rPr lang="en-US" dirty="0" smtClean="0"/>
              <a:t>a catheter </a:t>
            </a:r>
            <a:r>
              <a:rPr lang="en-US" dirty="0"/>
              <a:t>from nose to pharynx, </a:t>
            </a:r>
            <a:r>
              <a:rPr lang="en-US" dirty="0" smtClean="0"/>
              <a:t> </a:t>
            </a:r>
          </a:p>
          <a:p>
            <a:pPr marL="571500" indent="-571500">
              <a:buAutoNum type="romanLcParenBoth"/>
            </a:pPr>
            <a:r>
              <a:rPr lang="en-US" dirty="0" smtClean="0"/>
              <a:t>putting </a:t>
            </a:r>
            <a:r>
              <a:rPr lang="en-US" dirty="0"/>
              <a:t>a few drops </a:t>
            </a:r>
            <a:r>
              <a:rPr lang="en-US" dirty="0" smtClean="0"/>
              <a:t>of a </a:t>
            </a:r>
            <a:r>
              <a:rPr lang="en-US" dirty="0"/>
              <a:t>dye (</a:t>
            </a:r>
            <a:r>
              <a:rPr lang="en-US" dirty="0" err="1"/>
              <a:t>methylene</a:t>
            </a:r>
            <a:r>
              <a:rPr lang="en-US" dirty="0"/>
              <a:t> blue) into the nose and seeing its </a:t>
            </a:r>
            <a:r>
              <a:rPr lang="en-US" dirty="0" smtClean="0"/>
              <a:t>passage into </a:t>
            </a:r>
            <a:r>
              <a:rPr lang="en-US" dirty="0"/>
              <a:t>the pharynx, </a:t>
            </a:r>
            <a:r>
              <a:rPr lang="en-US" dirty="0" smtClean="0"/>
              <a:t>or</a:t>
            </a:r>
          </a:p>
          <a:p>
            <a:pPr marL="571500" indent="-571500">
              <a:buAutoNum type="romanLcParenBoth"/>
            </a:pPr>
            <a:r>
              <a:rPr lang="en-US" dirty="0" smtClean="0"/>
              <a:t>flexible </a:t>
            </a:r>
            <a:r>
              <a:rPr lang="en-US" dirty="0"/>
              <a:t>nasal </a:t>
            </a:r>
            <a:r>
              <a:rPr lang="en-US" dirty="0" smtClean="0"/>
              <a:t>endoscopy,</a:t>
            </a:r>
          </a:p>
          <a:p>
            <a:pPr marL="571500" indent="-571500">
              <a:buAutoNum type="romanLcParenBoth"/>
            </a:pPr>
            <a:r>
              <a:rPr lang="en-US" dirty="0" smtClean="0"/>
              <a:t>installing </a:t>
            </a:r>
            <a:r>
              <a:rPr lang="en-US" dirty="0"/>
              <a:t>radio-opaque dye into the nose and taking a </a:t>
            </a:r>
            <a:r>
              <a:rPr lang="en-US" dirty="0" smtClean="0"/>
              <a:t>lateral film</a:t>
            </a:r>
            <a:r>
              <a:rPr lang="en-US" dirty="0"/>
              <a:t>, and </a:t>
            </a:r>
            <a:endParaRPr lang="en-US" dirty="0" smtClean="0"/>
          </a:p>
          <a:p>
            <a:pPr marL="571500" indent="-571500">
              <a:buAutoNum type="romanLcParenBoth"/>
            </a:pPr>
            <a:r>
              <a:rPr lang="en-US" dirty="0" smtClean="0"/>
              <a:t>computed </a:t>
            </a:r>
            <a:r>
              <a:rPr lang="en-US" dirty="0"/>
              <a:t>tomography (CT) scan </a:t>
            </a:r>
            <a:r>
              <a:rPr lang="en-US" dirty="0" smtClean="0"/>
              <a:t>in axial </a:t>
            </a:r>
            <a:r>
              <a:rPr lang="en-US" dirty="0"/>
              <a:t>plane is more useful.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Emergency management may be required in </a:t>
            </a:r>
            <a:r>
              <a:rPr lang="en-US" dirty="0" smtClean="0"/>
              <a:t>bilateral </a:t>
            </a:r>
            <a:r>
              <a:rPr lang="en-US" dirty="0" err="1" smtClean="0"/>
              <a:t>choanal</a:t>
            </a:r>
            <a:r>
              <a:rPr lang="en-US" dirty="0" smtClean="0"/>
              <a:t> </a:t>
            </a:r>
            <a:r>
              <a:rPr lang="en-US" dirty="0" err="1"/>
              <a:t>atresia</a:t>
            </a:r>
            <a:r>
              <a:rPr lang="en-US" dirty="0"/>
              <a:t> to provide an airway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</a:t>
            </a:r>
            <a:r>
              <a:rPr lang="en-US" dirty="0"/>
              <a:t>feeding nipple </a:t>
            </a:r>
            <a:r>
              <a:rPr lang="en-US" dirty="0" smtClean="0"/>
              <a:t>with a </a:t>
            </a:r>
            <a:r>
              <a:rPr lang="en-US" dirty="0"/>
              <a:t>large hole provides a good oral airway (McGovern’s technique</a:t>
            </a:r>
            <a:r>
              <a:rPr lang="en-US" dirty="0" smtClean="0"/>
              <a:t>) and </a:t>
            </a:r>
            <a:r>
              <a:rPr lang="en-US" dirty="0"/>
              <a:t>obviates the need for </a:t>
            </a:r>
            <a:r>
              <a:rPr lang="en-US" dirty="0" err="1"/>
              <a:t>tracheostomy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Definitive treatment </a:t>
            </a:r>
            <a:r>
              <a:rPr lang="en-US" dirty="0"/>
              <a:t>consists of correction of </a:t>
            </a:r>
            <a:r>
              <a:rPr lang="en-US" dirty="0" err="1"/>
              <a:t>atresia</a:t>
            </a:r>
            <a:r>
              <a:rPr lang="en-US" dirty="0"/>
              <a:t> by </a:t>
            </a:r>
            <a:r>
              <a:rPr lang="en-US" dirty="0" err="1"/>
              <a:t>transnasal</a:t>
            </a:r>
            <a:r>
              <a:rPr lang="en-US" dirty="0"/>
              <a:t> </a:t>
            </a:r>
            <a:r>
              <a:rPr lang="en-US" dirty="0" smtClean="0"/>
              <a:t>or  </a:t>
            </a:r>
            <a:r>
              <a:rPr lang="en-US" dirty="0" err="1" smtClean="0"/>
              <a:t>transpalatal</a:t>
            </a:r>
            <a:r>
              <a:rPr lang="en-US" dirty="0" smtClean="0"/>
              <a:t> </a:t>
            </a:r>
            <a:r>
              <a:rPr lang="en-US" dirty="0"/>
              <a:t>approach. The latter is usually done at </a:t>
            </a:r>
            <a:r>
              <a:rPr lang="en-US" dirty="0" smtClean="0"/>
              <a:t>one  and </a:t>
            </a:r>
            <a:r>
              <a:rPr lang="en-US" dirty="0"/>
              <a:t>a half years</a:t>
            </a:r>
            <a:r>
              <a:rPr lang="en-US" dirty="0" smtClean="0"/>
              <a:t>. </a:t>
            </a:r>
          </a:p>
          <a:p>
            <a:r>
              <a:rPr lang="en-US" dirty="0" smtClean="0"/>
              <a:t> </a:t>
            </a:r>
            <a:r>
              <a:rPr lang="en-US" dirty="0" err="1"/>
              <a:t>Choanal</a:t>
            </a:r>
            <a:r>
              <a:rPr lang="en-US" dirty="0"/>
              <a:t> </a:t>
            </a:r>
            <a:r>
              <a:rPr lang="en-US" dirty="0" err="1"/>
              <a:t>atresia</a:t>
            </a:r>
            <a:r>
              <a:rPr lang="en-US" dirty="0"/>
              <a:t> can be corrected by </a:t>
            </a:r>
            <a:r>
              <a:rPr lang="en-US" dirty="0" smtClean="0"/>
              <a:t>using nasal </a:t>
            </a:r>
            <a:r>
              <a:rPr lang="en-US" dirty="0"/>
              <a:t>endoscopes and drill</a:t>
            </a:r>
            <a:r>
              <a:rPr lang="en-US" dirty="0" smtClean="0"/>
              <a:t>. </a:t>
            </a:r>
          </a:p>
          <a:p>
            <a:r>
              <a:rPr lang="en-US" dirty="0" smtClean="0"/>
              <a:t>Removal </a:t>
            </a:r>
            <a:r>
              <a:rPr lang="en-US" dirty="0"/>
              <a:t>of a part of </a:t>
            </a:r>
            <a:r>
              <a:rPr lang="en-US" dirty="0" smtClean="0"/>
              <a:t>posterior nasal </a:t>
            </a:r>
            <a:r>
              <a:rPr lang="en-US" dirty="0"/>
              <a:t>septum </a:t>
            </a:r>
            <a:r>
              <a:rPr lang="en-US" dirty="0" err="1"/>
              <a:t>transnasally</a:t>
            </a:r>
            <a:r>
              <a:rPr lang="en-US" dirty="0"/>
              <a:t> is another option to treat </a:t>
            </a:r>
            <a:r>
              <a:rPr lang="en-US" dirty="0" smtClean="0"/>
              <a:t>such cases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FOREIGN BODIES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AETIOLOGY</a:t>
            </a:r>
          </a:p>
          <a:p>
            <a:r>
              <a:rPr lang="en-US" dirty="0"/>
              <a:t>They are mostly seen in children and may be organic </a:t>
            </a:r>
            <a:r>
              <a:rPr lang="en-US" dirty="0" smtClean="0"/>
              <a:t>or inorganic.</a:t>
            </a:r>
          </a:p>
          <a:p>
            <a:r>
              <a:rPr lang="en-US" dirty="0" smtClean="0"/>
              <a:t> </a:t>
            </a:r>
            <a:r>
              <a:rPr lang="en-US" dirty="0"/>
              <a:t>Pieces of paper, chalk, button, pebbles and </a:t>
            </a:r>
            <a:r>
              <a:rPr lang="en-US" dirty="0" smtClean="0"/>
              <a:t>seeds are </a:t>
            </a:r>
            <a:r>
              <a:rPr lang="en-US" dirty="0"/>
              <a:t>the common objects. </a:t>
            </a:r>
            <a:endParaRPr lang="en-US" dirty="0" smtClean="0"/>
          </a:p>
          <a:p>
            <a:r>
              <a:rPr lang="en-US" dirty="0" err="1" smtClean="0"/>
              <a:t>Pledgets</a:t>
            </a:r>
            <a:r>
              <a:rPr lang="en-US" dirty="0" smtClean="0"/>
              <a:t> </a:t>
            </a:r>
            <a:r>
              <a:rPr lang="en-US" dirty="0"/>
              <a:t>of cotton or swabs may </a:t>
            </a:r>
            <a:r>
              <a:rPr lang="en-US" dirty="0" smtClean="0"/>
              <a:t>be accidentally </a:t>
            </a:r>
            <a:r>
              <a:rPr lang="en-US" dirty="0"/>
              <a:t>left in the nose.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CLINICAL FEATURES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en-US" dirty="0"/>
          </a:p>
          <a:p>
            <a:r>
              <a:rPr lang="en-US" dirty="0"/>
              <a:t>Patient may present immediately if the history of foreign</a:t>
            </a:r>
          </a:p>
          <a:p>
            <a:pPr>
              <a:buNone/>
            </a:pPr>
            <a:r>
              <a:rPr lang="en-US" dirty="0" smtClean="0"/>
              <a:t>           body </a:t>
            </a:r>
            <a:r>
              <a:rPr lang="en-US" dirty="0"/>
              <a:t>is known.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overlooked, the child presents with </a:t>
            </a:r>
            <a:r>
              <a:rPr lang="en-US" dirty="0" smtClean="0"/>
              <a:t>unilateral nasal </a:t>
            </a:r>
            <a:r>
              <a:rPr lang="en-US" dirty="0"/>
              <a:t>discharge which is often foul smelling and </a:t>
            </a:r>
            <a:r>
              <a:rPr lang="en-US" dirty="0" smtClean="0"/>
              <a:t>occasionally bloodstained</a:t>
            </a:r>
            <a:r>
              <a:rPr lang="en-US" dirty="0"/>
              <a:t>. It is a dictum that “</a:t>
            </a:r>
            <a:r>
              <a:rPr lang="en-US" i="1" dirty="0"/>
              <a:t>If a child </a:t>
            </a:r>
            <a:r>
              <a:rPr lang="en-US" i="1" dirty="0" smtClean="0"/>
              <a:t>presents with </a:t>
            </a:r>
            <a:r>
              <a:rPr lang="en-US" i="1" dirty="0"/>
              <a:t>unilateral, foul-smelling nasal discharge, foreign body </a:t>
            </a:r>
            <a:r>
              <a:rPr lang="en-US" i="1" dirty="0" smtClean="0"/>
              <a:t>must be </a:t>
            </a:r>
            <a:r>
              <a:rPr lang="en-US" i="1" dirty="0"/>
              <a:t>excluded</a:t>
            </a:r>
            <a:r>
              <a:rPr lang="en-US" i="1" dirty="0" smtClean="0"/>
              <a:t>.</a:t>
            </a:r>
          </a:p>
          <a:p>
            <a:pPr>
              <a:buNone/>
            </a:pPr>
            <a:endParaRPr lang="en-US" i="1" dirty="0"/>
          </a:p>
          <a:p>
            <a:pPr>
              <a:buNone/>
            </a:pPr>
            <a:r>
              <a:rPr lang="en-US" i="1" dirty="0" smtClean="0"/>
              <a:t>     Occasionally</a:t>
            </a:r>
            <a:r>
              <a:rPr lang="en-US" i="1" dirty="0"/>
              <a:t>, a radiograph of the nose is </a:t>
            </a:r>
            <a:r>
              <a:rPr lang="en-US" i="1" dirty="0" smtClean="0"/>
              <a:t>useful </a:t>
            </a:r>
            <a:r>
              <a:rPr lang="en-US" dirty="0" smtClean="0"/>
              <a:t>to </a:t>
            </a:r>
            <a:r>
              <a:rPr lang="en-US" dirty="0"/>
              <a:t>confirm and localize a foreign body if it is radio-opaque.</a:t>
            </a:r>
          </a:p>
          <a:p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addition to overlooked foreign body in the nose, other</a:t>
            </a:r>
          </a:p>
          <a:p>
            <a:pPr>
              <a:buNone/>
            </a:pPr>
            <a:r>
              <a:rPr lang="en-US" dirty="0" smtClean="0"/>
              <a:t>important </a:t>
            </a:r>
            <a:r>
              <a:rPr lang="en-US" dirty="0"/>
              <a:t>causes for unilateral blood-stained discharge in a</a:t>
            </a:r>
          </a:p>
          <a:p>
            <a:pPr>
              <a:buNone/>
            </a:pPr>
            <a:r>
              <a:rPr lang="en-US" dirty="0"/>
              <a:t>child are </a:t>
            </a:r>
            <a:r>
              <a:rPr lang="en-US" dirty="0" err="1"/>
              <a:t>rhinolith</a:t>
            </a:r>
            <a:r>
              <a:rPr lang="en-US" dirty="0"/>
              <a:t>, nasal diphtheria, nasal </a:t>
            </a:r>
            <a:r>
              <a:rPr lang="en-US" dirty="0" err="1"/>
              <a:t>myiasis</a:t>
            </a:r>
            <a:r>
              <a:rPr lang="en-US" dirty="0"/>
              <a:t> and acute</a:t>
            </a:r>
          </a:p>
          <a:p>
            <a:pPr>
              <a:buNone/>
            </a:pPr>
            <a:r>
              <a:rPr lang="en-US" dirty="0"/>
              <a:t>or chronic unilateral sinusitis.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TREATMENT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102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Pieces </a:t>
            </a:r>
            <a:r>
              <a:rPr lang="en-US" dirty="0"/>
              <a:t>of paper or cotton swabs can be easily removed with</a:t>
            </a:r>
          </a:p>
          <a:p>
            <a:pPr>
              <a:buNone/>
            </a:pPr>
            <a:r>
              <a:rPr lang="en-US" dirty="0" smtClean="0"/>
              <a:t>    a </a:t>
            </a:r>
            <a:r>
              <a:rPr lang="en-US" dirty="0"/>
              <a:t>pair of forceps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Rounded foreign bodies can be </a:t>
            </a:r>
            <a:r>
              <a:rPr lang="en-US" dirty="0" smtClean="0"/>
              <a:t>removed by </a:t>
            </a:r>
            <a:r>
              <a:rPr lang="en-US" dirty="0"/>
              <a:t>passing a blunt hook </a:t>
            </a:r>
            <a:r>
              <a:rPr lang="en-US" dirty="0" smtClean="0"/>
              <a:t> (</a:t>
            </a:r>
            <a:r>
              <a:rPr lang="en-US" dirty="0"/>
              <a:t>a </a:t>
            </a:r>
            <a:r>
              <a:rPr lang="en-US" dirty="0" err="1"/>
              <a:t>eustachian</a:t>
            </a:r>
            <a:r>
              <a:rPr lang="en-US" dirty="0"/>
              <a:t> catheter is a </a:t>
            </a:r>
            <a:r>
              <a:rPr lang="en-US" dirty="0" smtClean="0"/>
              <a:t>good instrument</a:t>
            </a:r>
            <a:r>
              <a:rPr lang="en-US" dirty="0"/>
              <a:t>) past the foreign body and gently dragging </a:t>
            </a:r>
            <a:r>
              <a:rPr lang="en-US" dirty="0" smtClean="0"/>
              <a:t>it forward </a:t>
            </a:r>
            <a:r>
              <a:rPr lang="en-US" dirty="0"/>
              <a:t>along the floor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In babies and uncooperative </a:t>
            </a:r>
            <a:r>
              <a:rPr lang="en-US" dirty="0" smtClean="0"/>
              <a:t>children, general </a:t>
            </a:r>
            <a:r>
              <a:rPr lang="en-US" dirty="0" err="1"/>
              <a:t>anaesthesia</a:t>
            </a:r>
            <a:r>
              <a:rPr lang="en-US" dirty="0"/>
              <a:t> with cuffed </a:t>
            </a:r>
            <a:r>
              <a:rPr lang="en-US" dirty="0" err="1"/>
              <a:t>endotracheal</a:t>
            </a:r>
            <a:r>
              <a:rPr lang="en-US" dirty="0"/>
              <a:t> tube </a:t>
            </a:r>
            <a:r>
              <a:rPr lang="en-US" dirty="0" smtClean="0"/>
              <a:t>is used</a:t>
            </a:r>
            <a:r>
              <a:rPr lang="en-US" dirty="0"/>
              <a:t>. Patient is placed in Rose’s position, a pack is </a:t>
            </a:r>
            <a:r>
              <a:rPr lang="en-US" dirty="0" smtClean="0"/>
              <a:t>inserted into </a:t>
            </a:r>
            <a:r>
              <a:rPr lang="en-US" dirty="0"/>
              <a:t>the </a:t>
            </a:r>
            <a:r>
              <a:rPr lang="en-US" dirty="0" err="1"/>
              <a:t>nasopharynx</a:t>
            </a:r>
            <a:r>
              <a:rPr lang="en-US" dirty="0"/>
              <a:t> and the foreign body retrieved with </a:t>
            </a:r>
            <a:r>
              <a:rPr lang="en-US" dirty="0" smtClean="0"/>
              <a:t>a forceps </a:t>
            </a:r>
            <a:r>
              <a:rPr lang="en-US" dirty="0"/>
              <a:t>or a hook.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Foreign </a:t>
            </a:r>
            <a:r>
              <a:rPr lang="en-US" dirty="0"/>
              <a:t>bodies lodged far behind in </a:t>
            </a:r>
            <a:r>
              <a:rPr lang="en-US" dirty="0" smtClean="0"/>
              <a:t>the nose </a:t>
            </a:r>
            <a:r>
              <a:rPr lang="en-US" dirty="0"/>
              <a:t>may need to be pushed into the </a:t>
            </a:r>
            <a:r>
              <a:rPr lang="en-US" dirty="0" err="1"/>
              <a:t>nasopharynx</a:t>
            </a:r>
            <a:r>
              <a:rPr lang="en-US" dirty="0"/>
              <a:t> </a:t>
            </a:r>
            <a:r>
              <a:rPr lang="en-US" dirty="0" smtClean="0"/>
              <a:t>before removal.</a:t>
            </a:r>
          </a:p>
          <a:p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A nasal endoscope is very useful to locate the foreign</a:t>
            </a:r>
          </a:p>
          <a:p>
            <a:pPr>
              <a:buNone/>
            </a:pPr>
            <a:r>
              <a:rPr lang="en-US" dirty="0" smtClean="0"/>
              <a:t>     body </a:t>
            </a:r>
            <a:r>
              <a:rPr lang="en-US" dirty="0"/>
              <a:t>and carefully remove it.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COMPLICATIONS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A foreign body left in the nose may result in</a:t>
            </a:r>
            <a:r>
              <a:rPr lang="en-US" dirty="0" smtClean="0"/>
              <a:t>: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1. nasal infection and sinusitis.</a:t>
            </a:r>
          </a:p>
          <a:p>
            <a:r>
              <a:rPr lang="en-US" dirty="0"/>
              <a:t>2. </a:t>
            </a:r>
            <a:r>
              <a:rPr lang="en-US" dirty="0" err="1"/>
              <a:t>rhinolith</a:t>
            </a:r>
            <a:r>
              <a:rPr lang="en-US" dirty="0"/>
              <a:t> formation.</a:t>
            </a:r>
          </a:p>
          <a:p>
            <a:r>
              <a:rPr lang="en-US" dirty="0"/>
              <a:t>3. inhalation into the </a:t>
            </a:r>
            <a:r>
              <a:rPr lang="en-US" dirty="0" err="1"/>
              <a:t>tracheobronchial</a:t>
            </a:r>
            <a:r>
              <a:rPr lang="en-US" dirty="0"/>
              <a:t> tree.</a:t>
            </a: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RHINOLITH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AETIOLOGY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is stone formation in the nasal cavity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 err="1"/>
              <a:t>rhinolith</a:t>
            </a:r>
            <a:r>
              <a:rPr lang="en-US" dirty="0"/>
              <a:t> </a:t>
            </a:r>
            <a:r>
              <a:rPr lang="en-US" dirty="0" smtClean="0"/>
              <a:t>usually forms </a:t>
            </a:r>
            <a:r>
              <a:rPr lang="en-US" dirty="0"/>
              <a:t>around the nucleus of a small exogenous </a:t>
            </a:r>
            <a:r>
              <a:rPr lang="en-US" dirty="0" smtClean="0"/>
              <a:t>foreign body</a:t>
            </a:r>
            <a:r>
              <a:rPr lang="en-US" dirty="0"/>
              <a:t>, blood clot or </a:t>
            </a:r>
            <a:r>
              <a:rPr lang="en-US" dirty="0" err="1"/>
              <a:t>inspissated</a:t>
            </a:r>
            <a:r>
              <a:rPr lang="en-US" dirty="0"/>
              <a:t> secretions by slow </a:t>
            </a:r>
            <a:r>
              <a:rPr lang="en-US" dirty="0" smtClean="0"/>
              <a:t>deposition of </a:t>
            </a:r>
            <a:r>
              <a:rPr lang="en-US" dirty="0"/>
              <a:t>calcium and magnesium salts. </a:t>
            </a:r>
            <a:endParaRPr lang="en-US" dirty="0" smtClean="0"/>
          </a:p>
          <a:p>
            <a:r>
              <a:rPr lang="en-US" dirty="0" smtClean="0"/>
              <a:t>Over </a:t>
            </a:r>
            <a:r>
              <a:rPr lang="en-US" dirty="0"/>
              <a:t>a period of time, </a:t>
            </a:r>
            <a:r>
              <a:rPr lang="en-US" dirty="0" smtClean="0"/>
              <a:t>it grows </a:t>
            </a:r>
            <a:r>
              <a:rPr lang="en-US" dirty="0"/>
              <a:t>into a large, irregular mass which fills the nasal </a:t>
            </a:r>
            <a:r>
              <a:rPr lang="en-US" dirty="0" smtClean="0"/>
              <a:t>cavity and </a:t>
            </a:r>
            <a:r>
              <a:rPr lang="en-US" dirty="0"/>
              <a:t>then may cause pressure necrosis of the septum </a:t>
            </a:r>
            <a:r>
              <a:rPr lang="en-US" dirty="0" smtClean="0"/>
              <a:t>and/or lateral </a:t>
            </a:r>
            <a:r>
              <a:rPr lang="en-US" dirty="0"/>
              <a:t>wall of nose.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CLINICAL FEATURES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Rhinoliths</a:t>
            </a:r>
            <a:r>
              <a:rPr lang="en-US" dirty="0" smtClean="0"/>
              <a:t> </a:t>
            </a:r>
            <a:r>
              <a:rPr lang="en-US" dirty="0"/>
              <a:t>are more common in adults. </a:t>
            </a:r>
            <a:endParaRPr lang="en-US" dirty="0" smtClean="0"/>
          </a:p>
          <a:p>
            <a:r>
              <a:rPr lang="en-US" dirty="0" smtClean="0"/>
              <a:t>Its </a:t>
            </a:r>
            <a:r>
              <a:rPr lang="en-US" dirty="0"/>
              <a:t>common </a:t>
            </a:r>
            <a:r>
              <a:rPr lang="en-US" dirty="0" smtClean="0"/>
              <a:t>presentation is </a:t>
            </a:r>
            <a:r>
              <a:rPr lang="en-US" dirty="0"/>
              <a:t>unilateral nasal obstruction and </a:t>
            </a:r>
            <a:r>
              <a:rPr lang="en-US" dirty="0" smtClean="0"/>
              <a:t>foul-smelling discharge </a:t>
            </a:r>
            <a:r>
              <a:rPr lang="en-US" dirty="0"/>
              <a:t>which is very often bloodstained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Frank </a:t>
            </a:r>
            <a:r>
              <a:rPr lang="en-US" dirty="0" err="1" smtClean="0"/>
              <a:t>epistaxis</a:t>
            </a:r>
            <a:r>
              <a:rPr lang="en-US" dirty="0" smtClean="0"/>
              <a:t> and </a:t>
            </a:r>
            <a:r>
              <a:rPr lang="en-US" dirty="0"/>
              <a:t>neuralgic pain may result from ulceration of the </a:t>
            </a:r>
            <a:r>
              <a:rPr lang="en-US" dirty="0" smtClean="0"/>
              <a:t>surrounding  mucosa</a:t>
            </a:r>
            <a:r>
              <a:rPr lang="en-US" dirty="0"/>
              <a:t>.</a:t>
            </a:r>
          </a:p>
          <a:p>
            <a:r>
              <a:rPr lang="en-US" dirty="0"/>
              <a:t>On examination, a grey brown or greenish-black mass</a:t>
            </a:r>
          </a:p>
          <a:p>
            <a:r>
              <a:rPr lang="en-US" dirty="0"/>
              <a:t>with irregular surface and stony hard feel is seen in the </a:t>
            </a:r>
            <a:r>
              <a:rPr lang="en-US" dirty="0" smtClean="0"/>
              <a:t>nasal  cavity </a:t>
            </a:r>
            <a:r>
              <a:rPr lang="en-US" dirty="0"/>
              <a:t>between the septum and </a:t>
            </a:r>
            <a:r>
              <a:rPr lang="en-US" dirty="0" err="1"/>
              <a:t>turbinates</a:t>
            </a:r>
            <a:r>
              <a:rPr lang="en-US" dirty="0"/>
              <a:t>. It is often </a:t>
            </a:r>
            <a:r>
              <a:rPr lang="en-US" dirty="0" smtClean="0"/>
              <a:t>brittle  and </a:t>
            </a:r>
            <a:r>
              <a:rPr lang="en-US" dirty="0"/>
              <a:t>a portion of it may break off while manipulating</a:t>
            </a:r>
            <a:r>
              <a:rPr lang="en-US" dirty="0" smtClean="0"/>
              <a:t>.</a:t>
            </a:r>
          </a:p>
          <a:p>
            <a:r>
              <a:rPr lang="en-US" dirty="0" smtClean="0"/>
              <a:t> Sometimes  it </a:t>
            </a:r>
            <a:r>
              <a:rPr lang="en-US" dirty="0"/>
              <a:t>is surrounded by granulations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TREATMENT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They </a:t>
            </a:r>
            <a:r>
              <a:rPr lang="en-US" dirty="0"/>
              <a:t>are removed under general </a:t>
            </a:r>
            <a:r>
              <a:rPr lang="en-US" dirty="0" err="1"/>
              <a:t>anaesthesia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Most </a:t>
            </a:r>
            <a:r>
              <a:rPr lang="en-US" dirty="0"/>
              <a:t>of </a:t>
            </a:r>
            <a:r>
              <a:rPr lang="en-US" dirty="0" smtClean="0"/>
              <a:t>them can </a:t>
            </a:r>
            <a:r>
              <a:rPr lang="en-US" dirty="0"/>
              <a:t>be removed through anterior </a:t>
            </a:r>
            <a:r>
              <a:rPr lang="en-US" dirty="0" err="1"/>
              <a:t>nares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Large ones </a:t>
            </a:r>
            <a:r>
              <a:rPr lang="en-US" dirty="0" smtClean="0"/>
              <a:t>need to </a:t>
            </a:r>
            <a:r>
              <a:rPr lang="en-US" dirty="0"/>
              <a:t>be broken into pieces before removal. </a:t>
            </a:r>
            <a:endParaRPr lang="en-US" dirty="0" smtClean="0"/>
          </a:p>
          <a:p>
            <a:r>
              <a:rPr lang="en-US" dirty="0" smtClean="0"/>
              <a:t>Some particularly hard </a:t>
            </a:r>
            <a:r>
              <a:rPr lang="en-US" dirty="0"/>
              <a:t>and irregular ones require lateral </a:t>
            </a:r>
            <a:r>
              <a:rPr lang="en-US" dirty="0" err="1"/>
              <a:t>rhinotomy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NASAL MYIASIS (MAGGOTS IN NOSE)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Maggots are larval forms of flies. </a:t>
            </a:r>
            <a:endParaRPr lang="en-US" dirty="0" smtClean="0"/>
          </a:p>
          <a:p>
            <a:r>
              <a:rPr lang="en-US" dirty="0" smtClean="0"/>
              <a:t>They </a:t>
            </a:r>
            <a:r>
              <a:rPr lang="en-US" dirty="0"/>
              <a:t>are seen to </a:t>
            </a:r>
            <a:r>
              <a:rPr lang="en-US" dirty="0" smtClean="0"/>
              <a:t>infest nose</a:t>
            </a:r>
            <a:r>
              <a:rPr lang="en-US" dirty="0"/>
              <a:t>, </a:t>
            </a:r>
            <a:r>
              <a:rPr lang="en-US" dirty="0" err="1"/>
              <a:t>nasopharynx</a:t>
            </a:r>
            <a:r>
              <a:rPr lang="en-US" dirty="0"/>
              <a:t> and </a:t>
            </a:r>
            <a:r>
              <a:rPr lang="en-US" dirty="0" err="1"/>
              <a:t>paranasal</a:t>
            </a:r>
            <a:r>
              <a:rPr lang="en-US" dirty="0"/>
              <a:t> sinuses causing </a:t>
            </a:r>
            <a:r>
              <a:rPr lang="en-US" dirty="0" smtClean="0"/>
              <a:t>extensive  destruction </a:t>
            </a:r>
          </a:p>
          <a:p>
            <a:r>
              <a:rPr lang="en-US" dirty="0" smtClean="0"/>
              <a:t> </a:t>
            </a:r>
            <a:r>
              <a:rPr lang="en-US" dirty="0"/>
              <a:t>Flies</a:t>
            </a:r>
            <a:r>
              <a:rPr lang="en-US" dirty="0" smtClean="0"/>
              <a:t>, particularly </a:t>
            </a:r>
            <a:r>
              <a:rPr lang="en-US" dirty="0"/>
              <a:t>of the genus </a:t>
            </a:r>
            <a:r>
              <a:rPr lang="en-US" i="1" dirty="0" err="1"/>
              <a:t>Chrysomyia</a:t>
            </a:r>
            <a:r>
              <a:rPr lang="en-US" i="1" dirty="0"/>
              <a:t>, are attracted by </a:t>
            </a:r>
            <a:r>
              <a:rPr lang="en-US" i="1" dirty="0" smtClean="0"/>
              <a:t>the </a:t>
            </a:r>
            <a:r>
              <a:rPr lang="en-US" dirty="0" smtClean="0"/>
              <a:t>foul-smelling discharge </a:t>
            </a:r>
            <a:r>
              <a:rPr lang="en-US" dirty="0"/>
              <a:t>emanating from cases of </a:t>
            </a:r>
            <a:r>
              <a:rPr lang="en-US" dirty="0" smtClean="0"/>
              <a:t>atrophic rhinitis</a:t>
            </a:r>
            <a:r>
              <a:rPr lang="en-US" dirty="0"/>
              <a:t>, syphilis, leprosy or infected wounds and lay eggs</a:t>
            </a:r>
            <a:r>
              <a:rPr lang="en-US" dirty="0" smtClean="0"/>
              <a:t>, about </a:t>
            </a:r>
            <a:r>
              <a:rPr lang="en-US" dirty="0"/>
              <a:t>200 at a time, which within 24 h hatch into larvae.</a:t>
            </a:r>
          </a:p>
          <a:p>
            <a:r>
              <a:rPr lang="en-US" dirty="0"/>
              <a:t>In India, they are mostly seen from the month of August </a:t>
            </a:r>
            <a:r>
              <a:rPr lang="en-US" dirty="0" smtClean="0"/>
              <a:t>to October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1214</Words>
  <Application>Microsoft Office PowerPoint</Application>
  <PresentationFormat>On-screen Show (4:3)</PresentationFormat>
  <Paragraphs>105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Miscellaneous Disorders of  Nasal Cavity</vt:lpstr>
      <vt:lpstr>FOREIGN BODIES</vt:lpstr>
      <vt:lpstr>CLINICAL FEATURES </vt:lpstr>
      <vt:lpstr>TREATMENT </vt:lpstr>
      <vt:lpstr>COMPLICATIONS </vt:lpstr>
      <vt:lpstr>RHINOLITH</vt:lpstr>
      <vt:lpstr>CLINICAL FEATURES </vt:lpstr>
      <vt:lpstr>TREATMENT </vt:lpstr>
      <vt:lpstr>NASAL MYIASIS (MAGGOTS IN NOSE)</vt:lpstr>
      <vt:lpstr>CLINICAL FEATURES</vt:lpstr>
      <vt:lpstr>TREATMENT </vt:lpstr>
      <vt:lpstr>NASAL SYNECHIA </vt:lpstr>
      <vt:lpstr>Treatment </vt:lpstr>
      <vt:lpstr>CHOANAL ATRESIA</vt:lpstr>
      <vt:lpstr>Diagnosis </vt:lpstr>
      <vt:lpstr>Treatment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Miscellaneous Disorders of  Nasal Cavity</dc:title>
  <dc:creator>mayank</dc:creator>
  <cp:lastModifiedBy>mayank</cp:lastModifiedBy>
  <cp:revision>4</cp:revision>
  <dcterms:created xsi:type="dcterms:W3CDTF">2020-01-05T18:35:04Z</dcterms:created>
  <dcterms:modified xsi:type="dcterms:W3CDTF">2020-01-05T19:05:22Z</dcterms:modified>
</cp:coreProperties>
</file>