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35880"/>
          </a:xfrm>
          <a:custGeom>
            <a:avLst/>
            <a:gdLst/>
            <a:ahLst/>
            <a:cxnLst/>
            <a:rect l="l" t="t" r="r" b="b"/>
            <a:pathLst>
              <a:path w="9144000" h="5135880">
                <a:moveTo>
                  <a:pt x="0" y="5135880"/>
                </a:moveTo>
                <a:lnTo>
                  <a:pt x="9144000" y="5135880"/>
                </a:lnTo>
                <a:lnTo>
                  <a:pt x="9144000" y="0"/>
                </a:lnTo>
                <a:lnTo>
                  <a:pt x="0" y="0"/>
                </a:lnTo>
                <a:lnTo>
                  <a:pt x="0" y="5135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105400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1511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45108" y="1822704"/>
            <a:ext cx="7024116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3504" y="325882"/>
            <a:ext cx="38569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334875"/>
            <a:ext cx="6248400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1609" y="5202123"/>
            <a:ext cx="4046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5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2246" y="395985"/>
            <a:ext cx="2159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0000"/>
                </a:solidFill>
              </a:rPr>
              <a:t>SIGNS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31140" y="1452879"/>
            <a:ext cx="8481060" cy="53511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Patients have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distinctive hypo nasal</a:t>
            </a:r>
            <a:r>
              <a:rPr sz="2400" spc="14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voice.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Mouth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Breathing.</a:t>
            </a:r>
            <a:endParaRPr sz="2400">
              <a:latin typeface="Arial Narrow"/>
              <a:cs typeface="Arial Narrow"/>
            </a:endParaRPr>
          </a:p>
          <a:p>
            <a:pPr marL="355600" marR="436880" indent="-34290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Greyish pale </a:t>
            </a:r>
            <a:r>
              <a:rPr sz="2400" spc="-10" dirty="0">
                <a:latin typeface="Arial Narrow"/>
                <a:cs typeface="Arial Narrow"/>
              </a:rPr>
              <a:t>glistening </a:t>
            </a:r>
            <a:r>
              <a:rPr sz="2400" spc="-5" dirty="0">
                <a:latin typeface="Arial Narrow"/>
                <a:cs typeface="Arial Narrow"/>
              </a:rPr>
              <a:t>polypoidal mass can be seen through anterior  </a:t>
            </a:r>
            <a:r>
              <a:rPr sz="2400" spc="-20" dirty="0">
                <a:latin typeface="Arial Narrow"/>
                <a:cs typeface="Arial Narrow"/>
              </a:rPr>
              <a:t>rhinoscopy. </a:t>
            </a:r>
            <a:r>
              <a:rPr sz="2400" spc="-5" dirty="0">
                <a:latin typeface="Arial Narrow"/>
                <a:cs typeface="Arial Narrow"/>
              </a:rPr>
              <a:t>It is </a:t>
            </a:r>
            <a:r>
              <a:rPr sz="2400" spc="-10" dirty="0">
                <a:latin typeface="Arial Narrow"/>
                <a:cs typeface="Arial Narrow"/>
              </a:rPr>
              <a:t>insensitive </a:t>
            </a:r>
            <a:r>
              <a:rPr sz="2400" spc="-5" dirty="0">
                <a:latin typeface="Arial Narrow"/>
                <a:cs typeface="Arial Narrow"/>
              </a:rPr>
              <a:t>and </a:t>
            </a:r>
            <a:r>
              <a:rPr sz="2400" spc="-10" dirty="0">
                <a:latin typeface="Arial Narrow"/>
                <a:cs typeface="Arial Narrow"/>
              </a:rPr>
              <a:t>doesn’t </a:t>
            </a:r>
            <a:r>
              <a:rPr sz="2400" spc="-5" dirty="0">
                <a:latin typeface="Arial Narrow"/>
                <a:cs typeface="Arial Narrow"/>
              </a:rPr>
              <a:t>bleed on touch. It is soft and  mobile and can be probe all around except</a:t>
            </a:r>
            <a:r>
              <a:rPr sz="2400" spc="145" dirty="0">
                <a:latin typeface="Arial Narrow"/>
                <a:cs typeface="Arial Narrow"/>
              </a:rPr>
              <a:t> </a:t>
            </a:r>
            <a:r>
              <a:rPr sz="2400" spc="-20" dirty="0">
                <a:latin typeface="Arial Narrow"/>
                <a:cs typeface="Arial Narrow"/>
              </a:rPr>
              <a:t>laterally.</a:t>
            </a:r>
            <a:endParaRPr sz="2400">
              <a:latin typeface="Arial Narrow"/>
              <a:cs typeface="Arial Narrow"/>
            </a:endParaRPr>
          </a:p>
          <a:p>
            <a:pPr marL="355600" marR="485140" indent="-34290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Pale grey colour is due to poor blood </a:t>
            </a:r>
            <a:r>
              <a:rPr sz="2400" spc="-10" dirty="0">
                <a:latin typeface="Arial Narrow"/>
                <a:cs typeface="Arial Narrow"/>
              </a:rPr>
              <a:t>supply </a:t>
            </a:r>
            <a:r>
              <a:rPr sz="2400" spc="-5" dirty="0">
                <a:latin typeface="Arial Narrow"/>
                <a:cs typeface="Arial Narrow"/>
              </a:rPr>
              <a:t>but, in the presence of  </a:t>
            </a:r>
            <a:r>
              <a:rPr sz="2400" dirty="0">
                <a:latin typeface="Arial Narrow"/>
                <a:cs typeface="Arial Narrow"/>
              </a:rPr>
              <a:t>repeated </a:t>
            </a:r>
            <a:r>
              <a:rPr sz="2400" spc="-5" dirty="0">
                <a:latin typeface="Arial Narrow"/>
                <a:cs typeface="Arial Narrow"/>
              </a:rPr>
              <a:t>trauma and inflammation, they may become reddened. </a:t>
            </a:r>
            <a:r>
              <a:rPr sz="2400" dirty="0">
                <a:latin typeface="Arial Narrow"/>
                <a:cs typeface="Arial Narrow"/>
              </a:rPr>
              <a:t>The  </a:t>
            </a:r>
            <a:r>
              <a:rPr sz="2400" spc="-10" dirty="0">
                <a:latin typeface="Arial Narrow"/>
                <a:cs typeface="Arial Narrow"/>
              </a:rPr>
              <a:t>insensitivity </a:t>
            </a:r>
            <a:r>
              <a:rPr sz="2400" spc="-5" dirty="0">
                <a:latin typeface="Arial Narrow"/>
                <a:cs typeface="Arial Narrow"/>
              </a:rPr>
              <a:t>is due to poor nerve</a:t>
            </a:r>
            <a:r>
              <a:rPr sz="2400" spc="135" dirty="0">
                <a:latin typeface="Arial Narrow"/>
                <a:cs typeface="Arial Narrow"/>
              </a:rPr>
              <a:t> </a:t>
            </a:r>
            <a:r>
              <a:rPr sz="2400" spc="-30" dirty="0">
                <a:latin typeface="Arial Narrow"/>
                <a:cs typeface="Arial Narrow"/>
              </a:rPr>
              <a:t>supply.</a:t>
            </a:r>
            <a:endParaRPr sz="24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445"/>
              </a:spcBef>
              <a:buClr>
                <a:srgbClr val="FFFF00"/>
              </a:buClr>
              <a:buSzPct val="150000"/>
              <a:buFont typeface="Arial Narrow"/>
              <a:buChar char="•"/>
              <a:tabLst>
                <a:tab pos="354965" algn="l"/>
                <a:tab pos="355600" algn="l"/>
              </a:tabLst>
            </a:pPr>
            <a:r>
              <a:rPr sz="2400" i="1" spc="-5" dirty="0">
                <a:latin typeface="Arial Narrow"/>
                <a:cs typeface="Arial Narrow"/>
              </a:rPr>
              <a:t>Posterior Rhinoscopy </a:t>
            </a:r>
            <a:r>
              <a:rPr sz="2400" dirty="0">
                <a:latin typeface="Arial Narrow"/>
                <a:cs typeface="Arial Narrow"/>
              </a:rPr>
              <a:t>: A Smooth </a:t>
            </a:r>
            <a:r>
              <a:rPr sz="2400" spc="-5" dirty="0">
                <a:latin typeface="Arial Narrow"/>
                <a:cs typeface="Arial Narrow"/>
              </a:rPr>
              <a:t>Greyish Polypoidal mass </a:t>
            </a:r>
            <a:r>
              <a:rPr sz="2400" spc="-10" dirty="0">
                <a:latin typeface="Arial Narrow"/>
                <a:cs typeface="Arial Narrow"/>
              </a:rPr>
              <a:t>occupying </a:t>
            </a:r>
            <a:r>
              <a:rPr sz="2400" spc="-5" dirty="0">
                <a:latin typeface="Arial Narrow"/>
                <a:cs typeface="Arial Narrow"/>
              </a:rPr>
              <a:t>the  choana </a:t>
            </a:r>
            <a:r>
              <a:rPr sz="2400" dirty="0">
                <a:latin typeface="Arial Narrow"/>
                <a:cs typeface="Arial Narrow"/>
              </a:rPr>
              <a:t>– AC</a:t>
            </a:r>
            <a:r>
              <a:rPr sz="2400" spc="-5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polyp.</a:t>
            </a:r>
            <a:endParaRPr sz="2400">
              <a:latin typeface="Arial Narrow"/>
              <a:cs typeface="Arial Narrow"/>
            </a:endParaRPr>
          </a:p>
          <a:p>
            <a:pPr marL="355600" marR="102235" indent="-34290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severe </a:t>
            </a:r>
            <a:r>
              <a:rPr sz="2400" spc="-10" dirty="0">
                <a:latin typeface="Arial Narrow"/>
                <a:cs typeface="Arial Narrow"/>
              </a:rPr>
              <a:t>Eosinophilia </a:t>
            </a:r>
            <a:r>
              <a:rPr sz="2400" spc="-5" dirty="0">
                <a:latin typeface="Arial Narrow"/>
                <a:cs typeface="Arial Narrow"/>
              </a:rPr>
              <a:t>may change the colour of the mucus from </a:t>
            </a:r>
            <a:r>
              <a:rPr sz="2400" spc="-10" dirty="0">
                <a:latin typeface="Arial Narrow"/>
                <a:cs typeface="Arial Narrow"/>
              </a:rPr>
              <a:t>white </a:t>
            </a:r>
            <a:r>
              <a:rPr sz="2400" spc="-5" dirty="0">
                <a:latin typeface="Arial Narrow"/>
                <a:cs typeface="Arial Narrow"/>
              </a:rPr>
              <a:t>to  yellow or greenish yellow colour and was called allergic</a:t>
            </a:r>
            <a:r>
              <a:rPr sz="2400" spc="24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1391" y="589787"/>
            <a:ext cx="6740652" cy="39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828545"/>
            <a:ext cx="567245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Hypertrophic inferior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turbinates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JNA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Meningoencephalocele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spc="-5" dirty="0">
                <a:latin typeface="Corbel"/>
                <a:cs typeface="Corbel"/>
              </a:rPr>
              <a:t>Rhinosporidiosis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Inverted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Papilloma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Granulomatous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disease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Malignant </a:t>
            </a:r>
            <a:r>
              <a:rPr sz="3200" spc="-5" dirty="0">
                <a:latin typeface="Corbel"/>
                <a:cs typeface="Corbel"/>
              </a:rPr>
              <a:t>tumour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nose.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9867" y="76200"/>
            <a:ext cx="646633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008" y="630682"/>
            <a:ext cx="1721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Arial"/>
                <a:cs typeface="Arial"/>
              </a:rPr>
              <a:t>AC</a:t>
            </a:r>
            <a:r>
              <a:rPr sz="3200" b="0" spc="-8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Polyp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6175" y="630682"/>
            <a:ext cx="3164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Ethmoidal</a:t>
            </a:r>
            <a:r>
              <a:rPr sz="3200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Polyps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473453"/>
            <a:ext cx="3738879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61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Narrow"/>
                <a:cs typeface="Arial Narrow"/>
              </a:rPr>
              <a:t>Common </a:t>
            </a:r>
            <a:r>
              <a:rPr sz="2400" spc="-5" dirty="0">
                <a:latin typeface="Arial Narrow"/>
                <a:cs typeface="Arial Narrow"/>
              </a:rPr>
              <a:t>in Children and  </a:t>
            </a:r>
            <a:r>
              <a:rPr sz="2400" spc="-10" dirty="0">
                <a:latin typeface="Arial Narrow"/>
                <a:cs typeface="Arial Narrow"/>
              </a:rPr>
              <a:t>adolescents</a:t>
            </a:r>
            <a:endParaRPr sz="2400">
              <a:latin typeface="Arial Narrow"/>
              <a:cs typeface="Arial Narrow"/>
            </a:endParaRPr>
          </a:p>
          <a:p>
            <a:pPr marL="12700" marR="139890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Narrow"/>
                <a:cs typeface="Arial Narrow"/>
              </a:rPr>
              <a:t>Arises </a:t>
            </a:r>
            <a:r>
              <a:rPr sz="2400" spc="-5" dirty="0">
                <a:latin typeface="Arial Narrow"/>
                <a:cs typeface="Arial Narrow"/>
              </a:rPr>
              <a:t>from </a:t>
            </a:r>
            <a:r>
              <a:rPr sz="2400" spc="-10" dirty="0">
                <a:latin typeface="Arial Narrow"/>
                <a:cs typeface="Arial Narrow"/>
              </a:rPr>
              <a:t>maxillary  </a:t>
            </a:r>
            <a:r>
              <a:rPr sz="2400" spc="-5" dirty="0">
                <a:latin typeface="Arial Narrow"/>
                <a:cs typeface="Arial Narrow"/>
              </a:rPr>
              <a:t>antrum</a:t>
            </a:r>
            <a:endParaRPr sz="2400">
              <a:latin typeface="Arial Narrow"/>
              <a:cs typeface="Arial Narrow"/>
            </a:endParaRPr>
          </a:p>
          <a:p>
            <a:pPr marL="12700" marR="65087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 Narrow"/>
                <a:cs typeface="Arial Narrow"/>
              </a:rPr>
              <a:t>Usually </a:t>
            </a:r>
            <a:r>
              <a:rPr sz="2400" spc="-10" dirty="0">
                <a:latin typeface="Arial Narrow"/>
                <a:cs typeface="Arial Narrow"/>
              </a:rPr>
              <a:t>Singale, </a:t>
            </a:r>
            <a:r>
              <a:rPr sz="2400" spc="-5" dirty="0">
                <a:latin typeface="Arial Narrow"/>
                <a:cs typeface="Arial Narrow"/>
              </a:rPr>
              <a:t>Unilateral </a:t>
            </a:r>
            <a:r>
              <a:rPr sz="2400" dirty="0">
                <a:latin typeface="Arial Narrow"/>
                <a:cs typeface="Arial Narrow"/>
              </a:rPr>
              <a:t>,  3 </a:t>
            </a:r>
            <a:r>
              <a:rPr sz="2400" spc="-5" dirty="0">
                <a:latin typeface="Arial Narrow"/>
                <a:cs typeface="Arial Narrow"/>
              </a:rPr>
              <a:t>components </a:t>
            </a:r>
            <a:r>
              <a:rPr sz="2400" dirty="0">
                <a:latin typeface="Arial Narrow"/>
                <a:cs typeface="Arial Narrow"/>
              </a:rPr>
              <a:t>– </a:t>
            </a:r>
            <a:r>
              <a:rPr sz="2400" spc="-5" dirty="0">
                <a:latin typeface="Arial Narrow"/>
                <a:cs typeface="Arial Narrow"/>
              </a:rPr>
              <a:t>(Antral,  Choanal,</a:t>
            </a:r>
            <a:r>
              <a:rPr sz="2400" spc="5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Nasal)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 Narrow"/>
                <a:cs typeface="Arial Narrow"/>
              </a:rPr>
              <a:t>Extends backward due to wide  </a:t>
            </a:r>
            <a:r>
              <a:rPr sz="2400" spc="-10" dirty="0">
                <a:latin typeface="Arial Narrow"/>
                <a:cs typeface="Arial Narrow"/>
              </a:rPr>
              <a:t>choana, </a:t>
            </a:r>
            <a:r>
              <a:rPr sz="2400" spc="-20" dirty="0">
                <a:latin typeface="Arial Narrow"/>
                <a:cs typeface="Arial Narrow"/>
              </a:rPr>
              <a:t>gravity, </a:t>
            </a:r>
            <a:r>
              <a:rPr sz="2400" spc="-5" dirty="0">
                <a:latin typeface="Arial Narrow"/>
                <a:cs typeface="Arial Narrow"/>
              </a:rPr>
              <a:t>aircurrent, </a:t>
            </a:r>
            <a:r>
              <a:rPr sz="2400" spc="-10" dirty="0">
                <a:latin typeface="Arial Narrow"/>
                <a:cs typeface="Arial Narrow"/>
              </a:rPr>
              <a:t>Ciliary  </a:t>
            </a:r>
            <a:r>
              <a:rPr sz="2400" spc="-5" dirty="0">
                <a:latin typeface="Arial Narrow"/>
                <a:cs typeface="Arial Narrow"/>
              </a:rPr>
              <a:t>movement </a:t>
            </a:r>
            <a:r>
              <a:rPr sz="2400" dirty="0">
                <a:latin typeface="Arial Narrow"/>
                <a:cs typeface="Arial Narrow"/>
              </a:rPr>
              <a:t>, </a:t>
            </a:r>
            <a:r>
              <a:rPr sz="2400" spc="-5" dirty="0">
                <a:latin typeface="Arial Narrow"/>
                <a:cs typeface="Arial Narrow"/>
              </a:rPr>
              <a:t>Accessory ostium is  more posteriorly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placed.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 Narrow"/>
                <a:cs typeface="Arial Narrow"/>
              </a:rPr>
              <a:t>Recurrence less</a:t>
            </a:r>
            <a:r>
              <a:rPr sz="2400" spc="3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common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1479549"/>
            <a:ext cx="4849495" cy="2338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 Narrow"/>
                <a:cs typeface="Arial Narrow"/>
              </a:rPr>
              <a:t>Common </a:t>
            </a:r>
            <a:r>
              <a:rPr sz="2200" spc="-5" dirty="0">
                <a:latin typeface="Arial Narrow"/>
                <a:cs typeface="Arial Narrow"/>
              </a:rPr>
              <a:t>in </a:t>
            </a:r>
            <a:r>
              <a:rPr sz="2200" spc="-10" dirty="0">
                <a:latin typeface="Arial Narrow"/>
                <a:cs typeface="Arial Narrow"/>
              </a:rPr>
              <a:t>middle age and elderly</a:t>
            </a:r>
            <a:r>
              <a:rPr sz="2200" spc="40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male.</a:t>
            </a:r>
            <a:endParaRPr sz="2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2200" spc="-5" dirty="0">
                <a:latin typeface="Arial Narrow"/>
                <a:cs typeface="Arial Narrow"/>
              </a:rPr>
              <a:t>Arises from </a:t>
            </a:r>
            <a:r>
              <a:rPr sz="2200" spc="-20" dirty="0">
                <a:latin typeface="Arial Narrow"/>
                <a:cs typeface="Arial Narrow"/>
              </a:rPr>
              <a:t>anterior, </a:t>
            </a:r>
            <a:r>
              <a:rPr sz="2200" spc="-10" dirty="0">
                <a:latin typeface="Arial Narrow"/>
                <a:cs typeface="Arial Narrow"/>
              </a:rPr>
              <a:t>middle and posterior group  </a:t>
            </a:r>
            <a:r>
              <a:rPr sz="2200" spc="-5" dirty="0">
                <a:latin typeface="Arial Narrow"/>
                <a:cs typeface="Arial Narrow"/>
              </a:rPr>
              <a:t>of </a:t>
            </a:r>
            <a:r>
              <a:rPr sz="2200" spc="-10" dirty="0">
                <a:latin typeface="Arial Narrow"/>
                <a:cs typeface="Arial Narrow"/>
              </a:rPr>
              <a:t>ethmoids.</a:t>
            </a:r>
            <a:endParaRPr sz="2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latin typeface="Arial Narrow"/>
                <a:cs typeface="Arial Narrow"/>
              </a:rPr>
              <a:t>Usually, </a:t>
            </a:r>
            <a:r>
              <a:rPr sz="2200" spc="-10" dirty="0">
                <a:latin typeface="Arial Narrow"/>
                <a:cs typeface="Arial Narrow"/>
              </a:rPr>
              <a:t>multiple,</a:t>
            </a:r>
            <a:r>
              <a:rPr sz="2200" spc="40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bilateral.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4175" y="4287392"/>
            <a:ext cx="16757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 Narrow"/>
                <a:cs typeface="Arial Narrow"/>
              </a:rPr>
              <a:t>Extends</a:t>
            </a:r>
            <a:r>
              <a:rPr sz="2200" spc="-65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forward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175" y="5118353"/>
            <a:ext cx="4860290" cy="157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Arial Narrow"/>
                <a:cs typeface="Arial Narrow"/>
              </a:rPr>
              <a:t>Common, about </a:t>
            </a:r>
            <a:r>
              <a:rPr sz="2200" spc="-5" dirty="0">
                <a:latin typeface="Arial Narrow"/>
                <a:cs typeface="Arial Narrow"/>
              </a:rPr>
              <a:t>20 -</a:t>
            </a:r>
            <a:r>
              <a:rPr sz="2200" spc="25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40%</a:t>
            </a:r>
            <a:endParaRPr sz="22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2200" spc="-5" dirty="0">
                <a:latin typeface="Arial Narrow"/>
                <a:cs typeface="Arial Narrow"/>
              </a:rPr>
              <a:t>In </a:t>
            </a:r>
            <a:r>
              <a:rPr sz="2200" spc="-10" dirty="0">
                <a:latin typeface="Arial Narrow"/>
                <a:cs typeface="Arial Narrow"/>
              </a:rPr>
              <a:t>long standing cases, </a:t>
            </a:r>
            <a:r>
              <a:rPr sz="2200" spc="-5" dirty="0">
                <a:latin typeface="Arial Narrow"/>
                <a:cs typeface="Arial Narrow"/>
              </a:rPr>
              <a:t>there </a:t>
            </a:r>
            <a:r>
              <a:rPr sz="2200" spc="-10" dirty="0">
                <a:latin typeface="Arial Narrow"/>
                <a:cs typeface="Arial Narrow"/>
              </a:rPr>
              <a:t>may </a:t>
            </a:r>
            <a:r>
              <a:rPr sz="2200" spc="-5" dirty="0">
                <a:latin typeface="Arial Narrow"/>
                <a:cs typeface="Arial Narrow"/>
              </a:rPr>
              <a:t>be </a:t>
            </a:r>
            <a:r>
              <a:rPr sz="2200" spc="-10" dirty="0">
                <a:latin typeface="Arial Narrow"/>
                <a:cs typeface="Arial Narrow"/>
              </a:rPr>
              <a:t>expansion  </a:t>
            </a:r>
            <a:r>
              <a:rPr sz="2200" spc="-5" dirty="0">
                <a:latin typeface="Arial Narrow"/>
                <a:cs typeface="Arial Narrow"/>
              </a:rPr>
              <a:t>or </a:t>
            </a:r>
            <a:r>
              <a:rPr sz="2200" spc="-10" dirty="0">
                <a:latin typeface="Arial Narrow"/>
                <a:cs typeface="Arial Narrow"/>
              </a:rPr>
              <a:t>broadening </a:t>
            </a:r>
            <a:r>
              <a:rPr sz="2200" spc="-5" dirty="0">
                <a:latin typeface="Arial Narrow"/>
                <a:cs typeface="Arial Narrow"/>
              </a:rPr>
              <a:t>of </a:t>
            </a:r>
            <a:r>
              <a:rPr sz="2200" spc="-10" dirty="0">
                <a:latin typeface="Arial Narrow"/>
                <a:cs typeface="Arial Narrow"/>
              </a:rPr>
              <a:t>external nose, known </a:t>
            </a:r>
            <a:r>
              <a:rPr sz="2200" spc="-5" dirty="0">
                <a:latin typeface="Arial Narrow"/>
                <a:cs typeface="Arial Narrow"/>
              </a:rPr>
              <a:t>as frog-  </a:t>
            </a:r>
            <a:r>
              <a:rPr sz="2200" spc="-10" dirty="0">
                <a:latin typeface="Arial Narrow"/>
                <a:cs typeface="Arial Narrow"/>
              </a:rPr>
              <a:t>face</a:t>
            </a:r>
            <a:r>
              <a:rPr sz="2200" spc="-15" dirty="0">
                <a:latin typeface="Arial Narrow"/>
                <a:cs typeface="Arial Narrow"/>
              </a:rPr>
              <a:t> </a:t>
            </a:r>
            <a:r>
              <a:rPr sz="2200" spc="-10" dirty="0">
                <a:latin typeface="Arial Narrow"/>
                <a:cs typeface="Arial Narrow"/>
              </a:rPr>
              <a:t>deformity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990600"/>
            <a:ext cx="387857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1066800"/>
            <a:ext cx="51054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48893"/>
            <a:ext cx="4818380" cy="48006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15"/>
              </a:spcBef>
              <a:buClr>
                <a:srgbClr val="FFFF00"/>
              </a:buClr>
              <a:buSzPct val="150000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Haematological</a:t>
            </a:r>
            <a:endParaRPr sz="2800">
              <a:latin typeface="Arial Narrow"/>
              <a:cs typeface="Arial Narrow"/>
            </a:endParaRPr>
          </a:p>
          <a:p>
            <a:pPr marL="927100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latin typeface="Arial Narrow"/>
                <a:cs typeface="Arial Narrow"/>
              </a:rPr>
              <a:t>TC, DC, </a:t>
            </a:r>
            <a:r>
              <a:rPr sz="2800" spc="-10" dirty="0">
                <a:latin typeface="Arial Narrow"/>
                <a:cs typeface="Arial Narrow"/>
              </a:rPr>
              <a:t>Hb%,</a:t>
            </a:r>
            <a:r>
              <a:rPr sz="2800" spc="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ESR</a:t>
            </a:r>
            <a:endParaRPr sz="2800">
              <a:latin typeface="Arial Narrow"/>
              <a:cs typeface="Arial Narrow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sz="2800" spc="-10" dirty="0">
                <a:latin typeface="Arial Narrow"/>
                <a:cs typeface="Arial Narrow"/>
              </a:rPr>
              <a:t>Absolute eosinophil</a:t>
            </a:r>
            <a:r>
              <a:rPr sz="2800" spc="6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count</a:t>
            </a:r>
            <a:endParaRPr sz="28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1685"/>
              </a:spcBef>
              <a:buClr>
                <a:srgbClr val="FFFF00"/>
              </a:buClr>
              <a:buSzPct val="150000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X-ray</a:t>
            </a:r>
            <a:r>
              <a:rPr sz="2800" spc="-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PNS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5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lr>
                <a:srgbClr val="FFFF00"/>
              </a:buClr>
              <a:buSzPct val="150000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 Narrow"/>
                <a:cs typeface="Arial Narrow"/>
              </a:rPr>
              <a:t>CT Scan </a:t>
            </a:r>
            <a:r>
              <a:rPr sz="2400" spc="-5" dirty="0">
                <a:latin typeface="Arial Narrow"/>
                <a:cs typeface="Arial Narrow"/>
              </a:rPr>
              <a:t>PNS </a:t>
            </a:r>
            <a:r>
              <a:rPr sz="2400" dirty="0">
                <a:latin typeface="Arial Narrow"/>
                <a:cs typeface="Arial Narrow"/>
              </a:rPr>
              <a:t>(Coronal </a:t>
            </a:r>
            <a:r>
              <a:rPr sz="2400" spc="-5" dirty="0">
                <a:latin typeface="Arial Narrow"/>
                <a:cs typeface="Arial Narrow"/>
              </a:rPr>
              <a:t>and Axial</a:t>
            </a:r>
            <a:r>
              <a:rPr sz="2400" spc="-1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views)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800">
              <a:latin typeface="Times New Roman"/>
              <a:cs typeface="Times New Roman"/>
            </a:endParaRPr>
          </a:p>
          <a:p>
            <a:pPr marL="41783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 Narrow"/>
                <a:cs typeface="Arial Narrow"/>
              </a:rPr>
              <a:t>DNE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INVESTIG</a:t>
            </a:r>
            <a:r>
              <a:rPr spc="-265" dirty="0"/>
              <a:t>A</a:t>
            </a:r>
            <a:r>
              <a:rPr spc="-5" dirty="0"/>
              <a:t>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9143999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129154"/>
            <a:ext cx="8360409" cy="17037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5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Arial Narrow"/>
                <a:cs typeface="Arial Narrow"/>
              </a:rPr>
              <a:t>Simple removal of the polyp by nasal </a:t>
            </a:r>
            <a:r>
              <a:rPr sz="2400" spc="-10" dirty="0">
                <a:latin typeface="Arial Narrow"/>
                <a:cs typeface="Arial Narrow"/>
              </a:rPr>
              <a:t>Krause’s </a:t>
            </a:r>
            <a:r>
              <a:rPr sz="2400" spc="-5" dirty="0">
                <a:latin typeface="Arial Narrow"/>
                <a:cs typeface="Arial Narrow"/>
              </a:rPr>
              <a:t>or </a:t>
            </a:r>
            <a:r>
              <a:rPr sz="2400" spc="-15" dirty="0">
                <a:latin typeface="Arial Narrow"/>
                <a:cs typeface="Arial Narrow"/>
              </a:rPr>
              <a:t>Glegg’s </a:t>
            </a:r>
            <a:r>
              <a:rPr sz="2400" spc="-5" dirty="0">
                <a:latin typeface="Arial Narrow"/>
                <a:cs typeface="Arial Narrow"/>
              </a:rPr>
              <a:t>snare or</a:t>
            </a:r>
            <a:r>
              <a:rPr sz="2400" spc="30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forceps</a:t>
            </a:r>
            <a:endParaRPr sz="2400">
              <a:latin typeface="Arial Narrow"/>
              <a:cs typeface="Arial Narrow"/>
            </a:endParaRPr>
          </a:p>
          <a:p>
            <a:pPr marL="120014" indent="-10795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0" dirty="0">
                <a:latin typeface="Arial Narrow"/>
                <a:cs typeface="Arial Narrow"/>
              </a:rPr>
              <a:t>Caldwell- </a:t>
            </a:r>
            <a:r>
              <a:rPr sz="2400" spc="-5" dirty="0">
                <a:latin typeface="Arial Narrow"/>
                <a:cs typeface="Arial Narrow"/>
              </a:rPr>
              <a:t>luc</a:t>
            </a:r>
            <a:r>
              <a:rPr sz="2400" spc="7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operation</a:t>
            </a:r>
            <a:endParaRPr sz="2400">
              <a:latin typeface="Arial Narrow"/>
              <a:cs typeface="Arial Narrow"/>
            </a:endParaRPr>
          </a:p>
          <a:p>
            <a:pPr marL="120014" indent="-107950">
              <a:lnSpc>
                <a:spcPct val="100000"/>
              </a:lnSpc>
              <a:spcBef>
                <a:spcPts val="1689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Arial Narrow"/>
                <a:cs typeface="Arial Narrow"/>
              </a:rPr>
              <a:t>Endoscopic assisted</a:t>
            </a:r>
            <a:r>
              <a:rPr sz="2400" spc="9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polypectomy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552" y="324358"/>
            <a:ext cx="6389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SURGERY </a:t>
            </a:r>
            <a:r>
              <a:rPr sz="4000" spc="-5" dirty="0"/>
              <a:t>FOR AC</a:t>
            </a:r>
            <a:r>
              <a:rPr sz="4000" spc="-235" dirty="0"/>
              <a:t> </a:t>
            </a:r>
            <a:r>
              <a:rPr sz="4000" spc="-80" dirty="0"/>
              <a:t>POLYP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954" y="478282"/>
            <a:ext cx="7230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SURGERY </a:t>
            </a:r>
            <a:r>
              <a:rPr sz="3200" dirty="0"/>
              <a:t>FOR ETHMOIDAL</a:t>
            </a:r>
            <a:r>
              <a:rPr sz="3200" spc="-210" dirty="0"/>
              <a:t> </a:t>
            </a:r>
            <a:r>
              <a:rPr sz="3200" spc="-50" dirty="0"/>
              <a:t>POLYPS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pc="-5" dirty="0"/>
              <a:t>MEDICAL</a:t>
            </a:r>
            <a:r>
              <a:rPr spc="-15" dirty="0"/>
              <a:t> </a:t>
            </a:r>
            <a:r>
              <a:rPr spc="-10" dirty="0"/>
              <a:t>MANAGEMENT</a:t>
            </a:r>
          </a:p>
          <a:p>
            <a:pPr marL="725805">
              <a:lnSpc>
                <a:spcPct val="100000"/>
              </a:lnSpc>
              <a:spcBef>
                <a:spcPts val="1685"/>
              </a:spcBef>
            </a:pPr>
            <a:r>
              <a:rPr b="0" spc="-10" dirty="0">
                <a:solidFill>
                  <a:srgbClr val="000000"/>
                </a:solidFill>
                <a:latin typeface="Arial Narrow"/>
                <a:cs typeface="Arial Narrow"/>
              </a:rPr>
              <a:t>Antihistamines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&amp; </a:t>
            </a:r>
            <a:r>
              <a:rPr b="0" spc="-10" dirty="0">
                <a:solidFill>
                  <a:srgbClr val="000000"/>
                </a:solidFill>
                <a:latin typeface="Arial Narrow"/>
                <a:cs typeface="Arial Narrow"/>
              </a:rPr>
              <a:t>Intranasal steroid</a:t>
            </a:r>
            <a:r>
              <a:rPr b="0" spc="9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 Narrow"/>
                <a:cs typeface="Arial Narrow"/>
              </a:rPr>
              <a:t>sprays.</a:t>
            </a: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pc="-5" dirty="0"/>
              <a:t>SURGICAL</a:t>
            </a:r>
            <a:r>
              <a:rPr spc="-10" dirty="0"/>
              <a:t> 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4319" y="3255623"/>
            <a:ext cx="2765425" cy="130683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613410" indent="-600710">
              <a:lnSpc>
                <a:spcPct val="100000"/>
              </a:lnSpc>
              <a:spcBef>
                <a:spcPts val="1785"/>
              </a:spcBef>
              <a:buChar char="–"/>
              <a:tabLst>
                <a:tab pos="612775" algn="l"/>
                <a:tab pos="613410" algn="l"/>
              </a:tabLst>
            </a:pPr>
            <a:r>
              <a:rPr sz="2800" spc="-5" dirty="0">
                <a:latin typeface="Arial Narrow"/>
                <a:cs typeface="Arial Narrow"/>
              </a:rPr>
              <a:t>more</a:t>
            </a:r>
            <a:r>
              <a:rPr sz="2800" spc="-7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recurrence</a:t>
            </a:r>
            <a:endParaRPr sz="2800">
              <a:latin typeface="Arial Narrow"/>
              <a:cs typeface="Arial Narrow"/>
            </a:endParaRPr>
          </a:p>
          <a:p>
            <a:pPr marL="613410" indent="-582930">
              <a:lnSpc>
                <a:spcPct val="100000"/>
              </a:lnSpc>
              <a:spcBef>
                <a:spcPts val="1680"/>
              </a:spcBef>
              <a:buChar char="–"/>
              <a:tabLst>
                <a:tab pos="612775" algn="l"/>
                <a:tab pos="613410" algn="l"/>
              </a:tabLst>
            </a:pPr>
            <a:r>
              <a:rPr sz="2800" spc="-10" dirty="0">
                <a:latin typeface="Arial Narrow"/>
                <a:cs typeface="Arial Narrow"/>
              </a:rPr>
              <a:t>more</a:t>
            </a:r>
            <a:r>
              <a:rPr sz="2800" spc="-8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recurrence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3370743"/>
            <a:ext cx="3916679" cy="31978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80"/>
              </a:spcBef>
              <a:buClr>
                <a:srgbClr val="FFFF00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Internal </a:t>
            </a:r>
            <a:r>
              <a:rPr sz="2800" spc="-10" dirty="0">
                <a:latin typeface="Arial Narrow"/>
                <a:cs typeface="Arial Narrow"/>
              </a:rPr>
              <a:t>Ethmoidectomy</a:t>
            </a:r>
            <a:endParaRPr sz="28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1680"/>
              </a:spcBef>
              <a:buClr>
                <a:srgbClr val="FFFF00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Narrow"/>
                <a:cs typeface="Arial Narrow"/>
              </a:rPr>
              <a:t>External </a:t>
            </a:r>
            <a:r>
              <a:rPr sz="2800" spc="-10" dirty="0">
                <a:latin typeface="Arial Narrow"/>
                <a:cs typeface="Arial Narrow"/>
              </a:rPr>
              <a:t>Ethmoidectomy</a:t>
            </a:r>
            <a:endParaRPr sz="28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1680"/>
              </a:spcBef>
              <a:buClr>
                <a:srgbClr val="FFFF00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Transantral</a:t>
            </a:r>
            <a:r>
              <a:rPr sz="2800" spc="-5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Ethmoidectomy</a:t>
            </a:r>
            <a:endParaRPr sz="2800">
              <a:latin typeface="Arial Narrow"/>
              <a:cs typeface="Arial Narrow"/>
            </a:endParaRPr>
          </a:p>
          <a:p>
            <a:pPr marL="355600" marR="377190" indent="-343535">
              <a:lnSpc>
                <a:spcPts val="3020"/>
              </a:lnSpc>
              <a:spcBef>
                <a:spcPts val="1730"/>
              </a:spcBef>
              <a:buClr>
                <a:srgbClr val="FFFF00"/>
              </a:buClr>
              <a:buSzPct val="125000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 Narrow"/>
                <a:cs typeface="Arial Narrow"/>
              </a:rPr>
              <a:t>Endoscopic assisted  polypectomy followed by  nasal steroids</a:t>
            </a:r>
            <a:r>
              <a:rPr sz="280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spray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2690" y="6116523"/>
            <a:ext cx="2690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4530" algn="l"/>
              </a:tabLst>
            </a:pPr>
            <a:r>
              <a:rPr sz="2800" spc="-5" dirty="0">
                <a:latin typeface="Arial Narrow"/>
                <a:cs typeface="Arial Narrow"/>
              </a:rPr>
              <a:t>–	</a:t>
            </a:r>
            <a:r>
              <a:rPr sz="2800" spc="-10" dirty="0">
                <a:latin typeface="Arial Narrow"/>
                <a:cs typeface="Arial Narrow"/>
              </a:rPr>
              <a:t>less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recurrence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6732" y="576072"/>
            <a:ext cx="5108448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36" y="1796542"/>
            <a:ext cx="7902575" cy="4296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105" marR="457200" indent="-320040">
              <a:lnSpc>
                <a:spcPts val="3460"/>
              </a:lnSpc>
              <a:spcBef>
                <a:spcPts val="5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Arial Narrow"/>
                <a:cs typeface="Arial Narrow"/>
              </a:rPr>
              <a:t>Defined </a:t>
            </a:r>
            <a:r>
              <a:rPr sz="3200" spc="-5" dirty="0">
                <a:latin typeface="Arial Narrow"/>
                <a:cs typeface="Arial Narrow"/>
              </a:rPr>
              <a:t>as </a:t>
            </a:r>
            <a:r>
              <a:rPr sz="3200" dirty="0">
                <a:latin typeface="Arial Narrow"/>
                <a:cs typeface="Arial Narrow"/>
              </a:rPr>
              <a:t>simple, edematous, </a:t>
            </a:r>
            <a:r>
              <a:rPr sz="3200" spc="-5" dirty="0">
                <a:latin typeface="Arial Narrow"/>
                <a:cs typeface="Arial Narrow"/>
              </a:rPr>
              <a:t>non-neoplatic,  </a:t>
            </a:r>
            <a:r>
              <a:rPr sz="3200" dirty="0">
                <a:latin typeface="Arial Narrow"/>
                <a:cs typeface="Arial Narrow"/>
              </a:rPr>
              <a:t>hypertrophied mucosa </a:t>
            </a:r>
            <a:r>
              <a:rPr sz="3200" spc="-5" dirty="0">
                <a:latin typeface="Arial Narrow"/>
                <a:cs typeface="Arial Narrow"/>
              </a:rPr>
              <a:t>of paranasal </a:t>
            </a:r>
            <a:r>
              <a:rPr sz="3200" dirty="0">
                <a:latin typeface="Arial Narrow"/>
                <a:cs typeface="Arial Narrow"/>
              </a:rPr>
              <a:t>sinuses </a:t>
            </a:r>
            <a:r>
              <a:rPr sz="3200" spc="-5" dirty="0">
                <a:latin typeface="Arial Narrow"/>
                <a:cs typeface="Arial Narrow"/>
              </a:rPr>
              <a:t>and  </a:t>
            </a:r>
            <a:r>
              <a:rPr sz="3200" dirty="0">
                <a:latin typeface="Arial Narrow"/>
                <a:cs typeface="Arial Narrow"/>
              </a:rPr>
              <a:t>nasal</a:t>
            </a:r>
            <a:r>
              <a:rPr sz="3200" spc="-20" dirty="0">
                <a:latin typeface="Arial Narrow"/>
                <a:cs typeface="Arial Narrow"/>
              </a:rPr>
              <a:t> </a:t>
            </a:r>
            <a:r>
              <a:rPr sz="3200" spc="-25" dirty="0">
                <a:latin typeface="Arial Narrow"/>
                <a:cs typeface="Arial Narrow"/>
              </a:rPr>
              <a:t>cavity.</a:t>
            </a:r>
            <a:endParaRPr sz="3200">
              <a:latin typeface="Arial Narrow"/>
              <a:cs typeface="Arial Narrow"/>
            </a:endParaRPr>
          </a:p>
          <a:p>
            <a:pPr marL="332740" indent="-320040">
              <a:lnSpc>
                <a:spcPct val="100000"/>
              </a:lnSpc>
              <a:spcBef>
                <a:spcPts val="304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700" dirty="0">
                <a:latin typeface="Times New Roman"/>
                <a:cs typeface="Times New Roman"/>
              </a:rPr>
              <a:t>2 </a:t>
            </a:r>
            <a:r>
              <a:rPr sz="2700" spc="-5" dirty="0">
                <a:latin typeface="Times New Roman"/>
                <a:cs typeface="Times New Roman"/>
              </a:rPr>
              <a:t>main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types:</a:t>
            </a:r>
            <a:endParaRPr sz="2700">
              <a:latin typeface="Times New Roman"/>
              <a:cs typeface="Times New Roman"/>
            </a:endParaRPr>
          </a:p>
          <a:p>
            <a:pPr marL="625475" lvl="1" indent="-274955">
              <a:lnSpc>
                <a:spcPct val="100000"/>
              </a:lnSpc>
              <a:spcBef>
                <a:spcPts val="325"/>
              </a:spcBef>
              <a:buClr>
                <a:srgbClr val="5FB5CC"/>
              </a:buClr>
              <a:buSzPct val="88888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700" dirty="0">
                <a:latin typeface="Times New Roman"/>
                <a:cs typeface="Times New Roman"/>
              </a:rPr>
              <a:t>Ethmoidal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Polypi</a:t>
            </a:r>
            <a:endParaRPr sz="2700">
              <a:latin typeface="Times New Roman"/>
              <a:cs typeface="Times New Roman"/>
            </a:endParaRPr>
          </a:p>
          <a:p>
            <a:pPr marL="625475" lvl="1" indent="-274955">
              <a:lnSpc>
                <a:spcPct val="100000"/>
              </a:lnSpc>
              <a:spcBef>
                <a:spcPts val="325"/>
              </a:spcBef>
              <a:buClr>
                <a:srgbClr val="5FB5CC"/>
              </a:buClr>
              <a:buSzPct val="88888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700" dirty="0">
                <a:latin typeface="Times New Roman"/>
                <a:cs typeface="Times New Roman"/>
              </a:rPr>
              <a:t>Antrochoanal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Polyp</a:t>
            </a:r>
            <a:endParaRPr sz="2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5FB5CC"/>
              </a:buClr>
              <a:buFont typeface="Wingdings"/>
              <a:buChar char=""/>
            </a:pPr>
            <a:endParaRPr sz="3100">
              <a:latin typeface="Times New Roman"/>
              <a:cs typeface="Times New Roman"/>
            </a:endParaRPr>
          </a:p>
          <a:p>
            <a:pPr marL="332105" marR="5080" indent="-320040">
              <a:lnSpc>
                <a:spcPts val="2920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700" dirty="0">
                <a:latin typeface="Times New Roman"/>
                <a:cs typeface="Times New Roman"/>
              </a:rPr>
              <a:t>They can also be presenting features of fungal sinusitis  and sino-nasal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malignancy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7504" y="571500"/>
            <a:ext cx="4940808" cy="36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036" y="1543253"/>
            <a:ext cx="864806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spc="125" dirty="0">
                <a:latin typeface="PMingLiU"/>
                <a:cs typeface="PMingLiU"/>
              </a:rPr>
              <a:t>In </a:t>
            </a:r>
            <a:r>
              <a:rPr sz="3600" spc="100" dirty="0">
                <a:latin typeface="PMingLiU"/>
                <a:cs typeface="PMingLiU"/>
              </a:rPr>
              <a:t>most </a:t>
            </a:r>
            <a:r>
              <a:rPr sz="3600" spc="70" dirty="0">
                <a:latin typeface="PMingLiU"/>
                <a:cs typeface="PMingLiU"/>
              </a:rPr>
              <a:t>cases </a:t>
            </a:r>
            <a:r>
              <a:rPr sz="3600" spc="60" dirty="0">
                <a:latin typeface="PMingLiU"/>
                <a:cs typeface="PMingLiU"/>
              </a:rPr>
              <a:t>etiology </a:t>
            </a:r>
            <a:r>
              <a:rPr sz="3600" spc="15" dirty="0">
                <a:latin typeface="PMingLiU"/>
                <a:cs typeface="PMingLiU"/>
              </a:rPr>
              <a:t>is</a:t>
            </a:r>
            <a:r>
              <a:rPr sz="3600" spc="-665" dirty="0">
                <a:latin typeface="PMingLiU"/>
                <a:cs typeface="PMingLiU"/>
              </a:rPr>
              <a:t> </a:t>
            </a:r>
            <a:r>
              <a:rPr sz="3600" spc="225" dirty="0">
                <a:latin typeface="PMingLiU"/>
                <a:cs typeface="PMingLiU"/>
              </a:rPr>
              <a:t>unknown</a:t>
            </a:r>
            <a:endParaRPr sz="3600">
              <a:latin typeface="PMingLiU"/>
              <a:cs typeface="PMingLiU"/>
            </a:endParaRPr>
          </a:p>
          <a:p>
            <a:pPr marL="332740" marR="483870" indent="-32004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spc="25" dirty="0">
                <a:latin typeface="PMingLiU"/>
                <a:cs typeface="PMingLiU"/>
              </a:rPr>
              <a:t>Polyps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185" dirty="0">
                <a:latin typeface="PMingLiU"/>
                <a:cs typeface="PMingLiU"/>
              </a:rPr>
              <a:t>are</a:t>
            </a:r>
            <a:r>
              <a:rPr sz="3600" spc="-55" dirty="0">
                <a:latin typeface="PMingLiU"/>
                <a:cs typeface="PMingLiU"/>
              </a:rPr>
              <a:t> </a:t>
            </a:r>
            <a:r>
              <a:rPr sz="3600" spc="90" dirty="0">
                <a:latin typeface="PMingLiU"/>
                <a:cs typeface="PMingLiU"/>
              </a:rPr>
              <a:t>associated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175" dirty="0">
                <a:latin typeface="PMingLiU"/>
                <a:cs typeface="PMingLiU"/>
              </a:rPr>
              <a:t>with</a:t>
            </a:r>
            <a:r>
              <a:rPr sz="3600" spc="-60" dirty="0">
                <a:latin typeface="PMingLiU"/>
                <a:cs typeface="PMingLiU"/>
              </a:rPr>
              <a:t> </a:t>
            </a:r>
            <a:r>
              <a:rPr sz="3600" spc="125" dirty="0">
                <a:latin typeface="PMingLiU"/>
                <a:cs typeface="PMingLiU"/>
              </a:rPr>
              <a:t>asthma,</a:t>
            </a:r>
            <a:r>
              <a:rPr sz="3600" spc="-75" dirty="0">
                <a:latin typeface="PMingLiU"/>
                <a:cs typeface="PMingLiU"/>
              </a:rPr>
              <a:t> </a:t>
            </a:r>
            <a:r>
              <a:rPr sz="3600" spc="150" dirty="0">
                <a:latin typeface="PMingLiU"/>
                <a:cs typeface="PMingLiU"/>
              </a:rPr>
              <a:t>aspirin  </a:t>
            </a:r>
            <a:r>
              <a:rPr sz="3600" spc="45" dirty="0">
                <a:latin typeface="PMingLiU"/>
                <a:cs typeface="PMingLiU"/>
              </a:rPr>
              <a:t>sensitivity, </a:t>
            </a:r>
            <a:r>
              <a:rPr sz="3600" spc="60" dirty="0">
                <a:latin typeface="PMingLiU"/>
                <a:cs typeface="PMingLiU"/>
              </a:rPr>
              <a:t>cystic</a:t>
            </a:r>
            <a:r>
              <a:rPr sz="3600" spc="-165" dirty="0">
                <a:latin typeface="PMingLiU"/>
                <a:cs typeface="PMingLiU"/>
              </a:rPr>
              <a:t> </a:t>
            </a:r>
            <a:r>
              <a:rPr sz="3600" spc="45" dirty="0">
                <a:latin typeface="PMingLiU"/>
                <a:cs typeface="PMingLiU"/>
              </a:rPr>
              <a:t>fibrosis.</a:t>
            </a:r>
            <a:endParaRPr sz="3600">
              <a:latin typeface="PMingLiU"/>
              <a:cs typeface="PMingLiU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spc="95" dirty="0">
                <a:latin typeface="PMingLiU"/>
                <a:cs typeface="PMingLiU"/>
              </a:rPr>
              <a:t>Symptomatic</a:t>
            </a:r>
            <a:r>
              <a:rPr sz="3600" spc="-75" dirty="0">
                <a:latin typeface="PMingLiU"/>
                <a:cs typeface="PMingLiU"/>
              </a:rPr>
              <a:t> </a:t>
            </a:r>
            <a:r>
              <a:rPr sz="3600" spc="140" dirty="0">
                <a:latin typeface="PMingLiU"/>
                <a:cs typeface="PMingLiU"/>
              </a:rPr>
              <a:t>nasal</a:t>
            </a:r>
            <a:r>
              <a:rPr sz="3600" spc="-80" dirty="0">
                <a:latin typeface="PMingLiU"/>
                <a:cs typeface="PMingLiU"/>
              </a:rPr>
              <a:t> </a:t>
            </a:r>
            <a:r>
              <a:rPr sz="3600" spc="85" dirty="0">
                <a:latin typeface="PMingLiU"/>
                <a:cs typeface="PMingLiU"/>
              </a:rPr>
              <a:t>polyps</a:t>
            </a:r>
            <a:r>
              <a:rPr sz="3600" spc="-55" dirty="0">
                <a:latin typeface="PMingLiU"/>
                <a:cs typeface="PMingLiU"/>
              </a:rPr>
              <a:t> </a:t>
            </a:r>
            <a:r>
              <a:rPr sz="3600" spc="175" dirty="0">
                <a:latin typeface="PMingLiU"/>
                <a:cs typeface="PMingLiU"/>
              </a:rPr>
              <a:t>occur</a:t>
            </a:r>
            <a:r>
              <a:rPr sz="3600" spc="-60" dirty="0">
                <a:latin typeface="PMingLiU"/>
                <a:cs typeface="PMingLiU"/>
              </a:rPr>
              <a:t> </a:t>
            </a:r>
            <a:r>
              <a:rPr sz="3600" spc="160" dirty="0">
                <a:latin typeface="PMingLiU"/>
                <a:cs typeface="PMingLiU"/>
              </a:rPr>
              <a:t>in</a:t>
            </a:r>
            <a:r>
              <a:rPr sz="3600" spc="-60" dirty="0">
                <a:latin typeface="PMingLiU"/>
                <a:cs typeface="PMingLiU"/>
              </a:rPr>
              <a:t> </a:t>
            </a:r>
            <a:r>
              <a:rPr sz="3600" spc="30" dirty="0">
                <a:latin typeface="PMingLiU"/>
                <a:cs typeface="PMingLiU"/>
              </a:rPr>
              <a:t>2%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45" dirty="0">
                <a:latin typeface="PMingLiU"/>
                <a:cs typeface="PMingLiU"/>
              </a:rPr>
              <a:t>pts.</a:t>
            </a:r>
            <a:endParaRPr sz="3600">
              <a:latin typeface="PMingLiU"/>
              <a:cs typeface="PMingLiU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spc="114" dirty="0">
                <a:latin typeface="PMingLiU"/>
                <a:cs typeface="PMingLiU"/>
              </a:rPr>
              <a:t>Osteomeatal</a:t>
            </a:r>
            <a:r>
              <a:rPr sz="3600" spc="-55" dirty="0">
                <a:latin typeface="PMingLiU"/>
                <a:cs typeface="PMingLiU"/>
              </a:rPr>
              <a:t> </a:t>
            </a:r>
            <a:r>
              <a:rPr sz="3600" spc="135" dirty="0">
                <a:latin typeface="PMingLiU"/>
                <a:cs typeface="PMingLiU"/>
              </a:rPr>
              <a:t>complex</a:t>
            </a:r>
            <a:r>
              <a:rPr sz="3600" spc="-60" dirty="0">
                <a:latin typeface="PMingLiU"/>
                <a:cs typeface="PMingLiU"/>
              </a:rPr>
              <a:t> </a:t>
            </a:r>
            <a:r>
              <a:rPr sz="3600" spc="15" dirty="0">
                <a:latin typeface="PMingLiU"/>
                <a:cs typeface="PMingLiU"/>
              </a:rPr>
              <a:t>is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110" dirty="0">
                <a:latin typeface="PMingLiU"/>
                <a:cs typeface="PMingLiU"/>
              </a:rPr>
              <a:t>most</a:t>
            </a:r>
            <a:r>
              <a:rPr sz="3600" spc="-60" dirty="0">
                <a:latin typeface="PMingLiU"/>
                <a:cs typeface="PMingLiU"/>
              </a:rPr>
              <a:t> </a:t>
            </a:r>
            <a:r>
              <a:rPr sz="3600" spc="175" dirty="0">
                <a:latin typeface="PMingLiU"/>
                <a:cs typeface="PMingLiU"/>
              </a:rPr>
              <a:t>common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15" dirty="0">
                <a:latin typeface="PMingLiU"/>
                <a:cs typeface="PMingLiU"/>
              </a:rPr>
              <a:t>site.</a:t>
            </a:r>
            <a:endParaRPr sz="3600">
              <a:latin typeface="PMingLiU"/>
              <a:cs typeface="PMingLiU"/>
            </a:endParaRPr>
          </a:p>
          <a:p>
            <a:pPr marL="332740" marR="5080" indent="-320040" algn="just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</a:tabLst>
            </a:pPr>
            <a:r>
              <a:rPr sz="3600" spc="120" dirty="0">
                <a:latin typeface="PMingLiU"/>
                <a:cs typeface="PMingLiU"/>
              </a:rPr>
              <a:t>Unilateral</a:t>
            </a:r>
            <a:r>
              <a:rPr sz="3600" spc="-70" dirty="0">
                <a:latin typeface="PMingLiU"/>
                <a:cs typeface="PMingLiU"/>
              </a:rPr>
              <a:t> </a:t>
            </a:r>
            <a:r>
              <a:rPr sz="3600" spc="85" dirty="0">
                <a:latin typeface="PMingLiU"/>
                <a:cs typeface="PMingLiU"/>
              </a:rPr>
              <a:t>polyps</a:t>
            </a:r>
            <a:r>
              <a:rPr sz="3600" spc="-80" dirty="0">
                <a:latin typeface="PMingLiU"/>
                <a:cs typeface="PMingLiU"/>
              </a:rPr>
              <a:t> </a:t>
            </a:r>
            <a:r>
              <a:rPr sz="3600" spc="145" dirty="0">
                <a:latin typeface="PMingLiU"/>
                <a:cs typeface="PMingLiU"/>
              </a:rPr>
              <a:t>should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110" dirty="0">
                <a:latin typeface="PMingLiU"/>
                <a:cs typeface="PMingLiU"/>
              </a:rPr>
              <a:t>always</a:t>
            </a:r>
            <a:r>
              <a:rPr sz="3600" spc="-85" dirty="0">
                <a:latin typeface="PMingLiU"/>
                <a:cs typeface="PMingLiU"/>
              </a:rPr>
              <a:t> </a:t>
            </a:r>
            <a:r>
              <a:rPr sz="3600" spc="105" dirty="0">
                <a:latin typeface="PMingLiU"/>
                <a:cs typeface="PMingLiU"/>
              </a:rPr>
              <a:t>be</a:t>
            </a:r>
            <a:r>
              <a:rPr sz="3600" spc="-70" dirty="0">
                <a:latin typeface="PMingLiU"/>
                <a:cs typeface="PMingLiU"/>
              </a:rPr>
              <a:t> </a:t>
            </a:r>
            <a:r>
              <a:rPr sz="3600" spc="175" dirty="0">
                <a:latin typeface="PMingLiU"/>
                <a:cs typeface="PMingLiU"/>
              </a:rPr>
              <a:t>regarded  </a:t>
            </a:r>
            <a:r>
              <a:rPr sz="3600" spc="170" dirty="0">
                <a:latin typeface="PMingLiU"/>
                <a:cs typeface="PMingLiU"/>
              </a:rPr>
              <a:t>with</a:t>
            </a:r>
            <a:r>
              <a:rPr sz="3600" spc="-65" dirty="0">
                <a:latin typeface="PMingLiU"/>
                <a:cs typeface="PMingLiU"/>
              </a:rPr>
              <a:t> </a:t>
            </a:r>
            <a:r>
              <a:rPr sz="3600" spc="114" dirty="0">
                <a:latin typeface="PMingLiU"/>
                <a:cs typeface="PMingLiU"/>
              </a:rPr>
              <a:t>suspicion</a:t>
            </a:r>
            <a:r>
              <a:rPr sz="3600" spc="-50" dirty="0">
                <a:latin typeface="PMingLiU"/>
                <a:cs typeface="PMingLiU"/>
              </a:rPr>
              <a:t> </a:t>
            </a:r>
            <a:r>
              <a:rPr sz="3600" spc="220" dirty="0">
                <a:latin typeface="PMingLiU"/>
                <a:cs typeface="PMingLiU"/>
              </a:rPr>
              <a:t>and</a:t>
            </a:r>
            <a:r>
              <a:rPr sz="3600" spc="-55" dirty="0">
                <a:latin typeface="PMingLiU"/>
                <a:cs typeface="PMingLiU"/>
              </a:rPr>
              <a:t> </a:t>
            </a:r>
            <a:r>
              <a:rPr sz="3600" spc="-155" dirty="0">
                <a:latin typeface="PMingLiU"/>
                <a:cs typeface="PMingLiU"/>
              </a:rPr>
              <a:t>HPE</a:t>
            </a:r>
            <a:r>
              <a:rPr sz="3600" spc="-80" dirty="0">
                <a:latin typeface="PMingLiU"/>
                <a:cs typeface="PMingLiU"/>
              </a:rPr>
              <a:t> </a:t>
            </a:r>
            <a:r>
              <a:rPr sz="3600" spc="15" dirty="0">
                <a:latin typeface="PMingLiU"/>
                <a:cs typeface="PMingLiU"/>
              </a:rPr>
              <a:t>is</a:t>
            </a:r>
            <a:r>
              <a:rPr sz="3600" spc="-70" dirty="0">
                <a:latin typeface="PMingLiU"/>
                <a:cs typeface="PMingLiU"/>
              </a:rPr>
              <a:t> </a:t>
            </a:r>
            <a:r>
              <a:rPr sz="3600" spc="145" dirty="0">
                <a:latin typeface="PMingLiU"/>
                <a:cs typeface="PMingLiU"/>
              </a:rPr>
              <a:t>needed</a:t>
            </a:r>
            <a:r>
              <a:rPr sz="3600" spc="-75" dirty="0">
                <a:latin typeface="PMingLiU"/>
                <a:cs typeface="PMingLiU"/>
              </a:rPr>
              <a:t> </a:t>
            </a:r>
            <a:r>
              <a:rPr sz="3600" spc="90" dirty="0">
                <a:latin typeface="PMingLiU"/>
                <a:cs typeface="PMingLiU"/>
              </a:rPr>
              <a:t>to</a:t>
            </a:r>
            <a:r>
              <a:rPr sz="3600" spc="-60" dirty="0">
                <a:latin typeface="PMingLiU"/>
                <a:cs typeface="PMingLiU"/>
              </a:rPr>
              <a:t> </a:t>
            </a:r>
            <a:r>
              <a:rPr sz="3600" spc="175" dirty="0">
                <a:latin typeface="PMingLiU"/>
                <a:cs typeface="PMingLiU"/>
              </a:rPr>
              <a:t>rule</a:t>
            </a:r>
            <a:r>
              <a:rPr sz="3600" spc="-70" dirty="0">
                <a:latin typeface="PMingLiU"/>
                <a:cs typeface="PMingLiU"/>
              </a:rPr>
              <a:t> </a:t>
            </a:r>
            <a:r>
              <a:rPr sz="3600" spc="160" dirty="0">
                <a:latin typeface="PMingLiU"/>
                <a:cs typeface="PMingLiU"/>
              </a:rPr>
              <a:t>out  </a:t>
            </a:r>
            <a:r>
              <a:rPr sz="3600" spc="145" dirty="0">
                <a:latin typeface="PMingLiU"/>
                <a:cs typeface="PMingLiU"/>
              </a:rPr>
              <a:t>malignancy</a:t>
            </a:r>
            <a:endParaRPr sz="3600">
              <a:latin typeface="PMingLiU"/>
              <a:cs typeface="PMingLi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603500"/>
          </a:xfrm>
          <a:custGeom>
            <a:avLst/>
            <a:gdLst/>
            <a:ahLst/>
            <a:cxnLst/>
            <a:rect l="l" t="t" r="r" b="b"/>
            <a:pathLst>
              <a:path w="9144000" h="2603500">
                <a:moveTo>
                  <a:pt x="0" y="2602991"/>
                </a:moveTo>
                <a:lnTo>
                  <a:pt x="9144000" y="2602991"/>
                </a:lnTo>
                <a:lnTo>
                  <a:pt x="9144000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80132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2585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95144" y="1773935"/>
            <a:ext cx="4892039" cy="62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0"/>
            <a:ext cx="716584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50" y="325882"/>
            <a:ext cx="7981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FF0000"/>
                </a:solidFill>
              </a:rPr>
              <a:t>PATHOGENESIS </a:t>
            </a:r>
            <a:r>
              <a:rPr spc="-10" dirty="0">
                <a:solidFill>
                  <a:srgbClr val="FF0000"/>
                </a:solidFill>
              </a:rPr>
              <a:t>OF </a:t>
            </a:r>
            <a:r>
              <a:rPr dirty="0">
                <a:solidFill>
                  <a:srgbClr val="FF0000"/>
                </a:solidFill>
              </a:rPr>
              <a:t>NASAL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60" dirty="0">
                <a:solidFill>
                  <a:srgbClr val="FF0000"/>
                </a:solidFill>
              </a:rPr>
              <a:t>POLYPS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02721"/>
            <a:ext cx="7578090" cy="445262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2800" spc="-5" dirty="0">
                <a:latin typeface="Arial Narrow"/>
                <a:cs typeface="Arial Narrow"/>
              </a:rPr>
              <a:t>There </a:t>
            </a:r>
            <a:r>
              <a:rPr sz="2800" spc="-10" dirty="0">
                <a:latin typeface="Arial Narrow"/>
                <a:cs typeface="Arial Narrow"/>
              </a:rPr>
              <a:t>are </a:t>
            </a:r>
            <a:r>
              <a:rPr sz="2800" spc="-5" dirty="0">
                <a:latin typeface="Arial Narrow"/>
                <a:cs typeface="Arial Narrow"/>
              </a:rPr>
              <a:t>3 </a:t>
            </a:r>
            <a:r>
              <a:rPr sz="2800" spc="-10" dirty="0">
                <a:latin typeface="Arial Narrow"/>
                <a:cs typeface="Arial Narrow"/>
              </a:rPr>
              <a:t>main </a:t>
            </a:r>
            <a:r>
              <a:rPr sz="2800" spc="-5" dirty="0">
                <a:latin typeface="Arial Narrow"/>
                <a:cs typeface="Arial Narrow"/>
              </a:rPr>
              <a:t>factors</a:t>
            </a:r>
            <a:r>
              <a:rPr sz="280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involved: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The </a:t>
            </a:r>
            <a:r>
              <a:rPr sz="2800" spc="-10" dirty="0">
                <a:latin typeface="Arial Narrow"/>
                <a:cs typeface="Arial Narrow"/>
              </a:rPr>
              <a:t>mucosal </a:t>
            </a:r>
            <a:r>
              <a:rPr sz="2800" spc="-5" dirty="0">
                <a:latin typeface="Arial Narrow"/>
                <a:cs typeface="Arial Narrow"/>
              </a:rPr>
              <a:t>reactions at the </a:t>
            </a:r>
            <a:r>
              <a:rPr sz="2800" spc="-10" dirty="0">
                <a:latin typeface="Arial Narrow"/>
                <a:cs typeface="Arial Narrow"/>
              </a:rPr>
              <a:t>Cellular</a:t>
            </a:r>
            <a:r>
              <a:rPr sz="2800" spc="7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level</a:t>
            </a:r>
            <a:endParaRPr sz="2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80000"/>
              </a:lnSpc>
              <a:spcBef>
                <a:spcPts val="168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Relatively poorly </a:t>
            </a:r>
            <a:r>
              <a:rPr sz="2800" spc="-10" dirty="0">
                <a:latin typeface="Arial Narrow"/>
                <a:cs typeface="Arial Narrow"/>
              </a:rPr>
              <a:t>developed blood supply </a:t>
            </a:r>
            <a:r>
              <a:rPr sz="2800" spc="-5" dirty="0">
                <a:latin typeface="Arial Narrow"/>
                <a:cs typeface="Arial Narrow"/>
              </a:rPr>
              <a:t>of the </a:t>
            </a:r>
            <a:r>
              <a:rPr sz="2800" spc="-10" dirty="0">
                <a:latin typeface="Arial Narrow"/>
                <a:cs typeface="Arial Narrow"/>
              </a:rPr>
              <a:t>ethmoid  sinuses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 Narrow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Narrow"/>
                <a:cs typeface="Arial Narrow"/>
              </a:rPr>
              <a:t>The </a:t>
            </a:r>
            <a:r>
              <a:rPr sz="2800" spc="-10" dirty="0">
                <a:latin typeface="Arial Narrow"/>
                <a:cs typeface="Arial Narrow"/>
              </a:rPr>
              <a:t>complex anatomy </a:t>
            </a:r>
            <a:r>
              <a:rPr sz="2800" spc="-5" dirty="0">
                <a:latin typeface="Arial Narrow"/>
                <a:cs typeface="Arial Narrow"/>
              </a:rPr>
              <a:t>of the </a:t>
            </a:r>
            <a:r>
              <a:rPr sz="2800" spc="-10" dirty="0">
                <a:latin typeface="Arial Narrow"/>
                <a:cs typeface="Arial Narrow"/>
              </a:rPr>
              <a:t>ethmoid</a:t>
            </a:r>
            <a:r>
              <a:rPr sz="2800" spc="7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labyrinth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99642"/>
            <a:ext cx="8468995" cy="542226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35915" indent="-323850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336550" algn="l"/>
              </a:tabLst>
            </a:pPr>
            <a:r>
              <a:rPr sz="2800" b="1" spc="-5" dirty="0">
                <a:latin typeface="Arial Narrow"/>
                <a:cs typeface="Arial Narrow"/>
              </a:rPr>
              <a:t>Bernoulli</a:t>
            </a:r>
            <a:r>
              <a:rPr sz="2800" b="1" spc="-1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Phenomenon</a:t>
            </a:r>
            <a:endParaRPr sz="2800">
              <a:latin typeface="Arial Narrow"/>
              <a:cs typeface="Arial Narrow"/>
            </a:endParaRPr>
          </a:p>
          <a:p>
            <a:pPr marL="12700" marR="200660" indent="914400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Arial Narrow"/>
                <a:cs typeface="Arial Narrow"/>
              </a:rPr>
              <a:t>Bernoulli’s </a:t>
            </a:r>
            <a:r>
              <a:rPr sz="2400" spc="-5" dirty="0">
                <a:latin typeface="Arial Narrow"/>
                <a:cs typeface="Arial Narrow"/>
              </a:rPr>
              <a:t>theorem postulates that, when gases or fluids pass  through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constricted area,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negative pressure may develop in the </a:t>
            </a:r>
            <a:r>
              <a:rPr sz="2400" spc="-10" dirty="0">
                <a:latin typeface="Arial Narrow"/>
                <a:cs typeface="Arial Narrow"/>
              </a:rPr>
              <a:t>vicinity  </a:t>
            </a:r>
            <a:r>
              <a:rPr sz="2400" spc="-5" dirty="0">
                <a:latin typeface="Arial Narrow"/>
                <a:cs typeface="Arial Narrow"/>
              </a:rPr>
              <a:t>of constriction. </a:t>
            </a: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lowered pressure leads to an increased formation of  tissue fluid and </a:t>
            </a:r>
            <a:r>
              <a:rPr sz="2400" spc="-10" dirty="0">
                <a:latin typeface="Arial Narrow"/>
                <a:cs typeface="Arial Narrow"/>
              </a:rPr>
              <a:t>subsequent </a:t>
            </a:r>
            <a:r>
              <a:rPr sz="2400" spc="-5" dirty="0">
                <a:latin typeface="Arial Narrow"/>
                <a:cs typeface="Arial Narrow"/>
              </a:rPr>
              <a:t>Polyp</a:t>
            </a:r>
            <a:r>
              <a:rPr sz="2400" spc="15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formation.</a:t>
            </a:r>
            <a:endParaRPr sz="2400">
              <a:latin typeface="Arial Narrow"/>
              <a:cs typeface="Arial Narrow"/>
            </a:endParaRPr>
          </a:p>
          <a:p>
            <a:pPr marL="335915" indent="-323850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pos="336550" algn="l"/>
              </a:tabLst>
            </a:pPr>
            <a:r>
              <a:rPr sz="2800" b="1" spc="-10" dirty="0">
                <a:latin typeface="Arial Narrow"/>
                <a:cs typeface="Arial Narrow"/>
              </a:rPr>
              <a:t>Polysaccharide</a:t>
            </a:r>
            <a:r>
              <a:rPr sz="2800" b="1" spc="15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Changes</a:t>
            </a:r>
            <a:endParaRPr sz="2800">
              <a:latin typeface="Arial Narrow"/>
              <a:cs typeface="Arial Narrow"/>
            </a:endParaRPr>
          </a:p>
          <a:p>
            <a:pPr marL="92710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Arial Narrow"/>
                <a:cs typeface="Arial Narrow"/>
              </a:rPr>
              <a:t>An </a:t>
            </a:r>
            <a:r>
              <a:rPr sz="2400" spc="-5" dirty="0">
                <a:latin typeface="Arial Narrow"/>
                <a:cs typeface="Arial Narrow"/>
              </a:rPr>
              <a:t>alteration in the polysaccharides of ground substances has</a:t>
            </a:r>
            <a:r>
              <a:rPr sz="2400" spc="18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been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 Narrow"/>
                <a:cs typeface="Arial Narrow"/>
              </a:rPr>
              <a:t>postulated by Jackson and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Arihood.</a:t>
            </a:r>
            <a:endParaRPr sz="2400">
              <a:latin typeface="Arial Narrow"/>
              <a:cs typeface="Arial Narrow"/>
            </a:endParaRPr>
          </a:p>
          <a:p>
            <a:pPr marL="335915" indent="-323850">
              <a:lnSpc>
                <a:spcPct val="100000"/>
              </a:lnSpc>
              <a:spcBef>
                <a:spcPts val="1675"/>
              </a:spcBef>
              <a:buAutoNum type="arabicPeriod" startAt="3"/>
              <a:tabLst>
                <a:tab pos="336550" algn="l"/>
              </a:tabLst>
            </a:pPr>
            <a:r>
              <a:rPr sz="2800" b="1" spc="-20" dirty="0">
                <a:latin typeface="Arial Narrow"/>
                <a:cs typeface="Arial Narrow"/>
              </a:rPr>
              <a:t>Vasomotor</a:t>
            </a:r>
            <a:r>
              <a:rPr sz="2800" b="1" spc="-10" dirty="0">
                <a:latin typeface="Arial Narrow"/>
                <a:cs typeface="Arial Narrow"/>
              </a:rPr>
              <a:t> imbalance</a:t>
            </a:r>
            <a:endParaRPr sz="2800">
              <a:latin typeface="Arial Narrow"/>
              <a:cs typeface="Arial Narrow"/>
            </a:endParaRPr>
          </a:p>
          <a:p>
            <a:pPr marL="9271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 Narrow"/>
                <a:cs typeface="Arial Narrow"/>
              </a:rPr>
              <a:t>This is implied because of the majority of cases are not atopic</a:t>
            </a:r>
            <a:r>
              <a:rPr sz="2400" spc="2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and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 Narrow"/>
                <a:cs typeface="Arial Narrow"/>
              </a:rPr>
              <a:t>no obvious allergen can be</a:t>
            </a:r>
            <a:r>
              <a:rPr sz="2400" spc="1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found.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218" y="325882"/>
            <a:ext cx="68173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THEORIES OF</a:t>
            </a:r>
            <a:r>
              <a:rPr spc="5" dirty="0"/>
              <a:t> </a:t>
            </a:r>
            <a:r>
              <a:rPr spc="-50" dirty="0"/>
              <a:t>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549349"/>
            <a:ext cx="1562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  <a:latin typeface="Arial Narrow"/>
                <a:cs typeface="Arial Narrow"/>
              </a:rPr>
              <a:t>4.</a:t>
            </a:r>
            <a:r>
              <a:rPr sz="2800" spc="-7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 Narrow"/>
                <a:cs typeface="Arial Narrow"/>
              </a:rPr>
              <a:t>Infection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976493"/>
            <a:ext cx="8161020" cy="41414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540"/>
              </a:spcBef>
            </a:pPr>
            <a:r>
              <a:rPr sz="2400" spc="-5" dirty="0">
                <a:latin typeface="Arial Narrow"/>
                <a:cs typeface="Arial Narrow"/>
              </a:rPr>
              <a:t>Non-capsulated </a:t>
            </a:r>
            <a:r>
              <a:rPr sz="2400" spc="-10" dirty="0">
                <a:latin typeface="Arial Narrow"/>
                <a:cs typeface="Arial Narrow"/>
              </a:rPr>
              <a:t>haemophilus</a:t>
            </a:r>
            <a:r>
              <a:rPr sz="2400" spc="13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influenzae.</a:t>
            </a:r>
            <a:endParaRPr sz="2400">
              <a:latin typeface="Arial Narrow"/>
              <a:cs typeface="Arial Narrow"/>
            </a:endParaRPr>
          </a:p>
          <a:p>
            <a:pPr marL="326390" indent="-314325">
              <a:lnSpc>
                <a:spcPct val="100000"/>
              </a:lnSpc>
              <a:spcBef>
                <a:spcPts val="1675"/>
              </a:spcBef>
              <a:buAutoNum type="arabicPeriod" startAt="5"/>
              <a:tabLst>
                <a:tab pos="327025" algn="l"/>
              </a:tabLst>
            </a:pPr>
            <a:r>
              <a:rPr sz="2800" b="1" spc="-5" dirty="0">
                <a:latin typeface="Arial Narrow"/>
                <a:cs typeface="Arial Narrow"/>
              </a:rPr>
              <a:t>Allergy</a:t>
            </a:r>
            <a:endParaRPr sz="2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latin typeface="Arial Narrow"/>
                <a:cs typeface="Arial Narrow"/>
              </a:rPr>
              <a:t>This has been implicated because of three</a:t>
            </a:r>
            <a:r>
              <a:rPr sz="2400" spc="16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factor:</a:t>
            </a:r>
            <a:endParaRPr sz="2400">
              <a:latin typeface="Arial Narrow"/>
              <a:cs typeface="Arial Narrow"/>
            </a:endParaRPr>
          </a:p>
          <a:p>
            <a:pPr marL="812800" marR="275590" lvl="1" indent="-343535">
              <a:lnSpc>
                <a:spcPct val="100000"/>
              </a:lnSpc>
              <a:spcBef>
                <a:spcPts val="1445"/>
              </a:spcBef>
              <a:buClr>
                <a:srgbClr val="FFFF00"/>
              </a:buClr>
              <a:buSzPct val="150000"/>
              <a:buChar char="•"/>
              <a:tabLst>
                <a:tab pos="812800" algn="l"/>
                <a:tab pos="813435" algn="l"/>
              </a:tabLst>
            </a:pPr>
            <a:r>
              <a:rPr sz="2400" spc="-5" dirty="0">
                <a:latin typeface="Arial Narrow"/>
                <a:cs typeface="Arial Narrow"/>
              </a:rPr>
              <a:t>Histological picture where 90% or more of nasal polyps have an  </a:t>
            </a:r>
            <a:r>
              <a:rPr sz="2400" spc="-10" dirty="0">
                <a:latin typeface="Arial Narrow"/>
                <a:cs typeface="Arial Narrow"/>
              </a:rPr>
              <a:t>Eosinophilia</a:t>
            </a:r>
            <a:endParaRPr sz="2400">
              <a:latin typeface="Arial Narrow"/>
              <a:cs typeface="Arial Narrow"/>
            </a:endParaRPr>
          </a:p>
          <a:p>
            <a:pPr marL="869315" lvl="1" indent="-400050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150000"/>
              <a:buChar char="•"/>
              <a:tabLst>
                <a:tab pos="869315" algn="l"/>
                <a:tab pos="869950" algn="l"/>
              </a:tabLst>
            </a:pPr>
            <a:r>
              <a:rPr sz="2400" spc="-5" dirty="0">
                <a:latin typeface="Arial Narrow"/>
                <a:cs typeface="Arial Narrow"/>
              </a:rPr>
              <a:t>Association with</a:t>
            </a:r>
            <a:r>
              <a:rPr sz="2400" spc="7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asthma</a:t>
            </a:r>
            <a:endParaRPr sz="2400">
              <a:latin typeface="Arial Narrow"/>
              <a:cs typeface="Arial Narrow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1440"/>
              </a:spcBef>
              <a:buClr>
                <a:srgbClr val="FFFF00"/>
              </a:buClr>
              <a:buSzPct val="150000"/>
              <a:buChar char="•"/>
              <a:tabLst>
                <a:tab pos="812800" algn="l"/>
                <a:tab pos="813435" algn="l"/>
              </a:tabLst>
            </a:pPr>
            <a:r>
              <a:rPr sz="2400" spc="-25" dirty="0">
                <a:latin typeface="Arial Narrow"/>
                <a:cs typeface="Arial Narrow"/>
              </a:rPr>
              <a:t>Finally, </a:t>
            </a:r>
            <a:r>
              <a:rPr sz="2400" spc="-5" dirty="0">
                <a:latin typeface="Arial Narrow"/>
                <a:cs typeface="Arial Narrow"/>
              </a:rPr>
              <a:t>the nasal findings which may mimic allergic symptoms and  </a:t>
            </a:r>
            <a:r>
              <a:rPr sz="2400" spc="-10" dirty="0">
                <a:latin typeface="Arial Narrow"/>
                <a:cs typeface="Arial Narrow"/>
              </a:rPr>
              <a:t>signs.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4436" y="1579829"/>
            <a:ext cx="785114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orbel"/>
                <a:cs typeface="Corbel"/>
              </a:rPr>
              <a:t>PROETZ</a:t>
            </a:r>
            <a:r>
              <a:rPr sz="2800" b="1" spc="-1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orbel"/>
                <a:cs typeface="Corbel"/>
              </a:rPr>
              <a:t>THEORY:</a:t>
            </a:r>
            <a:endParaRPr sz="2800">
              <a:latin typeface="Corbel"/>
              <a:cs typeface="Corbel"/>
            </a:endParaRPr>
          </a:p>
          <a:p>
            <a:pPr marL="332740" marR="187325" indent="-32067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spc="-5" dirty="0">
                <a:latin typeface="Corbel"/>
                <a:cs typeface="Corbel"/>
              </a:rPr>
              <a:t>Disease </a:t>
            </a:r>
            <a:r>
              <a:rPr sz="2800" spc="-10" dirty="0">
                <a:latin typeface="Corbel"/>
                <a:cs typeface="Corbel"/>
              </a:rPr>
              <a:t>could </a:t>
            </a:r>
            <a:r>
              <a:rPr sz="2800" spc="-5" dirty="0">
                <a:latin typeface="Corbel"/>
                <a:cs typeface="Corbel"/>
              </a:rPr>
              <a:t>be due to faulty development of </a:t>
            </a:r>
            <a:r>
              <a:rPr sz="2800" spc="-10" dirty="0">
                <a:latin typeface="Corbel"/>
                <a:cs typeface="Corbel"/>
              </a:rPr>
              <a:t>the  </a:t>
            </a:r>
            <a:r>
              <a:rPr sz="2800" spc="-5" dirty="0">
                <a:latin typeface="Corbel"/>
                <a:cs typeface="Corbel"/>
              </a:rPr>
              <a:t>maxillary </a:t>
            </a:r>
            <a:r>
              <a:rPr sz="2800" spc="-10" dirty="0">
                <a:latin typeface="Corbel"/>
                <a:cs typeface="Corbel"/>
              </a:rPr>
              <a:t>sinus</a:t>
            </a:r>
            <a:r>
              <a:rPr sz="2800" spc="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ostium.</a:t>
            </a:r>
            <a:endParaRPr sz="28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  <a:tab pos="2835910" algn="l"/>
              </a:tabLst>
            </a:pPr>
            <a:r>
              <a:rPr sz="2800" spc="-5" dirty="0">
                <a:latin typeface="Corbel"/>
                <a:cs typeface="Corbel"/>
              </a:rPr>
              <a:t>Hypertrophic mucosa of maxillary antrum </a:t>
            </a:r>
            <a:r>
              <a:rPr sz="2800" spc="-10" dirty="0">
                <a:latin typeface="Corbel"/>
                <a:cs typeface="Corbel"/>
              </a:rPr>
              <a:t>sprouts  </a:t>
            </a:r>
            <a:r>
              <a:rPr sz="2800" spc="-5" dirty="0">
                <a:latin typeface="Corbel"/>
                <a:cs typeface="Corbel"/>
              </a:rPr>
              <a:t>out through this	enlarged maxillary sinus ostium </a:t>
            </a:r>
            <a:r>
              <a:rPr sz="2800" spc="-10" dirty="0">
                <a:latin typeface="Corbel"/>
                <a:cs typeface="Corbel"/>
              </a:rPr>
              <a:t>to  </a:t>
            </a:r>
            <a:r>
              <a:rPr sz="2800" spc="-5" dirty="0">
                <a:latin typeface="Corbel"/>
                <a:cs typeface="Corbel"/>
              </a:rPr>
              <a:t>get into the </a:t>
            </a:r>
            <a:r>
              <a:rPr sz="2800" spc="-10" dirty="0">
                <a:latin typeface="Corbel"/>
                <a:cs typeface="Corbel"/>
              </a:rPr>
              <a:t>nasal</a:t>
            </a:r>
            <a:r>
              <a:rPr sz="2800" spc="3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cavity.</a:t>
            </a:r>
            <a:endParaRPr sz="28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spc="-10" dirty="0">
                <a:latin typeface="Corbel"/>
                <a:cs typeface="Corbel"/>
              </a:rPr>
              <a:t>The </a:t>
            </a:r>
            <a:r>
              <a:rPr sz="2800" spc="-5" dirty="0">
                <a:latin typeface="Corbel"/>
                <a:cs typeface="Corbel"/>
              </a:rPr>
              <a:t>growth of </a:t>
            </a:r>
            <a:r>
              <a:rPr sz="2800" spc="-10" dirty="0">
                <a:latin typeface="Corbel"/>
                <a:cs typeface="Corbel"/>
              </a:rPr>
              <a:t>the </a:t>
            </a:r>
            <a:r>
              <a:rPr sz="2800" spc="-5" dirty="0">
                <a:latin typeface="Corbel"/>
                <a:cs typeface="Corbel"/>
              </a:rPr>
              <a:t>polyp is due</a:t>
            </a:r>
            <a:r>
              <a:rPr sz="2800" spc="1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to</a:t>
            </a:r>
            <a:endParaRPr sz="2800">
              <a:latin typeface="Corbel"/>
              <a:cs typeface="Corbel"/>
            </a:endParaRPr>
          </a:p>
          <a:p>
            <a:pPr marL="332740" marR="158750" indent="-106045">
              <a:lnSpc>
                <a:spcPct val="100000"/>
              </a:lnSpc>
            </a:pPr>
            <a:r>
              <a:rPr sz="2800" spc="-5" dirty="0">
                <a:latin typeface="Corbel"/>
                <a:cs typeface="Corbel"/>
              </a:rPr>
              <a:t>impediment to </a:t>
            </a:r>
            <a:r>
              <a:rPr sz="2800" spc="-10" dirty="0">
                <a:latin typeface="Corbel"/>
                <a:cs typeface="Corbel"/>
              </a:rPr>
              <a:t>the </a:t>
            </a:r>
            <a:r>
              <a:rPr sz="2800" dirty="0">
                <a:latin typeface="Corbel"/>
                <a:cs typeface="Corbel"/>
              </a:rPr>
              <a:t>venous </a:t>
            </a:r>
            <a:r>
              <a:rPr sz="2800" spc="-5" dirty="0">
                <a:latin typeface="Corbel"/>
                <a:cs typeface="Corbel"/>
              </a:rPr>
              <a:t>return from </a:t>
            </a:r>
            <a:r>
              <a:rPr sz="2800" spc="-10" dirty="0">
                <a:latin typeface="Corbel"/>
                <a:cs typeface="Corbel"/>
              </a:rPr>
              <a:t>the </a:t>
            </a:r>
            <a:r>
              <a:rPr sz="2800" spc="-5" dirty="0">
                <a:latin typeface="Corbel"/>
                <a:cs typeface="Corbel"/>
              </a:rPr>
              <a:t>polyp at  the level of the maxillary sinus</a:t>
            </a:r>
            <a:r>
              <a:rPr sz="2800" spc="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ostium.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0" y="45720"/>
                </a:moveTo>
                <a:lnTo>
                  <a:pt x="9144000" y="45720"/>
                </a:lnTo>
                <a:lnTo>
                  <a:pt x="9144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4"/>
                </a:moveTo>
                <a:lnTo>
                  <a:pt x="9144000" y="1434084"/>
                </a:lnTo>
                <a:lnTo>
                  <a:pt x="9144000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236" y="2316226"/>
            <a:ext cx="400431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spc="-5" dirty="0">
                <a:latin typeface="Corbel"/>
                <a:cs typeface="Corbel"/>
              </a:rPr>
              <a:t>Samter’s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triad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NARE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syndrome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Kartagener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syndrome</a:t>
            </a:r>
            <a:endParaRPr sz="32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200" spc="-50" dirty="0">
                <a:latin typeface="Corbel"/>
                <a:cs typeface="Corbel"/>
              </a:rPr>
              <a:t>Young’s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syndrome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801" y="478282"/>
            <a:ext cx="470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CLINICAL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35" dirty="0">
                <a:solidFill>
                  <a:srgbClr val="FF0000"/>
                </a:solidFill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450881"/>
            <a:ext cx="8140700" cy="53987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7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/>
                <a:cs typeface="Arial Narrow"/>
              </a:rPr>
              <a:t>Symptoms</a:t>
            </a:r>
            <a:r>
              <a:rPr sz="2700" b="1" i="1" u="heavy" spc="-20" dirty="0">
                <a:uFill>
                  <a:solidFill>
                    <a:srgbClr val="FF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700" i="1" u="heavy" dirty="0">
                <a:uFill>
                  <a:solidFill>
                    <a:srgbClr val="FF0000"/>
                  </a:solidFill>
                </a:uFill>
                <a:latin typeface="Arial Narrow"/>
                <a:cs typeface="Arial Narrow"/>
              </a:rPr>
              <a:t>:</a:t>
            </a:r>
            <a:endParaRPr sz="27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25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 Narrow"/>
                <a:cs typeface="Arial Narrow"/>
              </a:rPr>
              <a:t>Nasal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obstruction</a:t>
            </a:r>
            <a:endParaRPr sz="27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 Narrow"/>
                <a:cs typeface="Arial Narrow"/>
              </a:rPr>
              <a:t>Sneezing </a:t>
            </a:r>
            <a:r>
              <a:rPr sz="2700" dirty="0">
                <a:latin typeface="Arial Narrow"/>
                <a:cs typeface="Arial Narrow"/>
              </a:rPr>
              <a:t>and </a:t>
            </a:r>
            <a:r>
              <a:rPr sz="2700" spc="-5" dirty="0">
                <a:latin typeface="Arial Narrow"/>
                <a:cs typeface="Arial Narrow"/>
              </a:rPr>
              <a:t>running</a:t>
            </a:r>
            <a:r>
              <a:rPr sz="2700" spc="15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nose.</a:t>
            </a:r>
            <a:endParaRPr sz="2700">
              <a:latin typeface="Arial Narrow"/>
              <a:cs typeface="Arial Narrow"/>
            </a:endParaRPr>
          </a:p>
          <a:p>
            <a:pPr marL="355600" marR="342900" indent="-342900">
              <a:lnSpc>
                <a:spcPct val="100000"/>
              </a:lnSpc>
              <a:spcBef>
                <a:spcPts val="162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Arial Narrow"/>
                <a:cs typeface="Arial Narrow"/>
              </a:rPr>
              <a:t>Partial loss of the sense of smell </a:t>
            </a:r>
            <a:r>
              <a:rPr sz="2700" dirty="0">
                <a:latin typeface="Arial Narrow"/>
                <a:cs typeface="Arial Narrow"/>
              </a:rPr>
              <a:t>and </a:t>
            </a:r>
            <a:r>
              <a:rPr sz="2700" spc="-5" dirty="0">
                <a:latin typeface="Arial Narrow"/>
                <a:cs typeface="Arial Narrow"/>
              </a:rPr>
              <a:t>alterations in taste are  common</a:t>
            </a:r>
            <a:r>
              <a:rPr sz="2700" spc="5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complaints.</a:t>
            </a:r>
            <a:endParaRPr sz="27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 Narrow"/>
                <a:cs typeface="Arial Narrow"/>
              </a:rPr>
              <a:t>Hawking and </a:t>
            </a:r>
            <a:r>
              <a:rPr sz="2700" spc="-5" dirty="0">
                <a:latin typeface="Arial Narrow"/>
                <a:cs typeface="Arial Narrow"/>
              </a:rPr>
              <a:t>cough </a:t>
            </a:r>
            <a:r>
              <a:rPr sz="2700" dirty="0">
                <a:latin typeface="Arial Narrow"/>
                <a:cs typeface="Arial Narrow"/>
              </a:rPr>
              <a:t>may be </a:t>
            </a:r>
            <a:r>
              <a:rPr sz="2700" spc="-5" dirty="0">
                <a:latin typeface="Arial Narrow"/>
                <a:cs typeface="Arial Narrow"/>
              </a:rPr>
              <a:t>present </a:t>
            </a:r>
            <a:r>
              <a:rPr sz="2700" dirty="0">
                <a:latin typeface="Arial Narrow"/>
                <a:cs typeface="Arial Narrow"/>
              </a:rPr>
              <a:t>due </a:t>
            </a:r>
            <a:r>
              <a:rPr sz="2700" spc="-5" dirty="0">
                <a:latin typeface="Arial Narrow"/>
                <a:cs typeface="Arial Narrow"/>
              </a:rPr>
              <a:t>to post nasal</a:t>
            </a:r>
            <a:r>
              <a:rPr sz="2700" spc="40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drip.</a:t>
            </a:r>
            <a:endParaRPr sz="2700">
              <a:latin typeface="Arial Narrow"/>
              <a:cs typeface="Arial Narrow"/>
            </a:endParaRPr>
          </a:p>
          <a:p>
            <a:pPr marL="355600" marR="105410" indent="-342900">
              <a:lnSpc>
                <a:spcPct val="100000"/>
              </a:lnSpc>
              <a:spcBef>
                <a:spcPts val="1620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 Narrow"/>
                <a:cs typeface="Arial Narrow"/>
              </a:rPr>
              <a:t>Although </a:t>
            </a:r>
            <a:r>
              <a:rPr sz="2700" spc="-5" dirty="0">
                <a:latin typeface="Arial Narrow"/>
                <a:cs typeface="Arial Narrow"/>
              </a:rPr>
              <a:t>not frequent, pain does occur in patients </a:t>
            </a:r>
            <a:r>
              <a:rPr sz="2700" dirty="0">
                <a:latin typeface="Arial Narrow"/>
                <a:cs typeface="Arial Narrow"/>
              </a:rPr>
              <a:t>with </a:t>
            </a:r>
            <a:r>
              <a:rPr sz="2700" spc="-5" dirty="0">
                <a:latin typeface="Arial Narrow"/>
                <a:cs typeface="Arial Narrow"/>
              </a:rPr>
              <a:t>polyps  </a:t>
            </a:r>
            <a:r>
              <a:rPr sz="2700" dirty="0">
                <a:latin typeface="Arial Narrow"/>
                <a:cs typeface="Arial Narrow"/>
              </a:rPr>
              <a:t>and </a:t>
            </a:r>
            <a:r>
              <a:rPr sz="2700" spc="-5" dirty="0">
                <a:latin typeface="Arial Narrow"/>
                <a:cs typeface="Arial Narrow"/>
              </a:rPr>
              <a:t>is usually over the bridge of nose, forehead </a:t>
            </a:r>
            <a:r>
              <a:rPr sz="2700" dirty="0">
                <a:latin typeface="Arial Narrow"/>
                <a:cs typeface="Arial Narrow"/>
              </a:rPr>
              <a:t>and</a:t>
            </a:r>
            <a:r>
              <a:rPr sz="2700" spc="55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cheeks.</a:t>
            </a:r>
            <a:endParaRPr sz="27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1625"/>
              </a:spcBef>
              <a:buClr>
                <a:srgbClr val="FFFF00"/>
              </a:buClr>
              <a:buSzPct val="150000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 Narrow"/>
                <a:cs typeface="Arial Narrow"/>
              </a:rPr>
              <a:t>Epistaxis </a:t>
            </a:r>
            <a:r>
              <a:rPr sz="2700" spc="-5" dirty="0">
                <a:latin typeface="Arial Narrow"/>
                <a:cs typeface="Arial Narrow"/>
              </a:rPr>
              <a:t>infrequent, occurs </a:t>
            </a:r>
            <a:r>
              <a:rPr sz="2700" dirty="0">
                <a:latin typeface="Arial Narrow"/>
                <a:cs typeface="Arial Narrow"/>
              </a:rPr>
              <a:t>when </a:t>
            </a:r>
            <a:r>
              <a:rPr sz="2700" spc="-5" dirty="0">
                <a:latin typeface="Arial Narrow"/>
                <a:cs typeface="Arial Narrow"/>
              </a:rPr>
              <a:t>squamous metaplasia takes  place.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PATHOGENESIS OF NASAL POLYPS</vt:lpstr>
      <vt:lpstr>THEORIES OF PATHOGENESIS</vt:lpstr>
      <vt:lpstr>4. Infection</vt:lpstr>
      <vt:lpstr>Slide 7</vt:lpstr>
      <vt:lpstr>Slide 8</vt:lpstr>
      <vt:lpstr>CLINICAL FEATURES</vt:lpstr>
      <vt:lpstr>SIGNS</vt:lpstr>
      <vt:lpstr>Slide 11</vt:lpstr>
      <vt:lpstr>Slide 12</vt:lpstr>
      <vt:lpstr>AC Polyp</vt:lpstr>
      <vt:lpstr>Slide 14</vt:lpstr>
      <vt:lpstr>INVESTIGATIONS</vt:lpstr>
      <vt:lpstr>Slide 16</vt:lpstr>
      <vt:lpstr>Slide 17</vt:lpstr>
      <vt:lpstr>SURGERY FOR AC POLYP</vt:lpstr>
      <vt:lpstr>SURGERY FOR ETHMOIDAL POLYPS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GOWRI</cp:lastModifiedBy>
  <cp:revision>1</cp:revision>
  <dcterms:created xsi:type="dcterms:W3CDTF">2020-01-05T09:13:14Z</dcterms:created>
  <dcterms:modified xsi:type="dcterms:W3CDTF">2020-01-05T09:27:01Z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