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551" y="1506982"/>
            <a:ext cx="7930896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59" y="5237988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2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6551" y="1506982"/>
            <a:ext cx="7930896" cy="923330"/>
          </a:xfrm>
        </p:spPr>
        <p:txBody>
          <a:bodyPr/>
          <a:lstStyle/>
          <a:p>
            <a:r>
              <a:rPr lang="en-IN" sz="6000" dirty="0" smtClean="0"/>
              <a:t>Neck Space Infections</a:t>
            </a:r>
            <a:endParaRPr lang="en-IN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261859" cy="182498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USG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CT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Aspiration </a:t>
            </a:r>
            <a:r>
              <a:rPr sz="2700" dirty="0">
                <a:latin typeface="Microsoft Sans Serif"/>
                <a:cs typeface="Microsoft Sans Serif"/>
              </a:rPr>
              <a:t>of pus can </a:t>
            </a:r>
            <a:r>
              <a:rPr sz="2700" spc="-5" dirty="0">
                <a:latin typeface="Microsoft Sans Serif"/>
                <a:cs typeface="Microsoft Sans Serif"/>
              </a:rPr>
              <a:t>be done for culture and  sensitivity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335279"/>
            <a:ext cx="2214372" cy="48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6816725" cy="31597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Correct dehydration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Improve </a:t>
            </a:r>
            <a:r>
              <a:rPr sz="2700" spc="-5" dirty="0">
                <a:latin typeface="Microsoft Sans Serif"/>
                <a:cs typeface="Microsoft Sans Serif"/>
              </a:rPr>
              <a:t>oral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hygiene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Promote </a:t>
            </a:r>
            <a:r>
              <a:rPr sz="2700" spc="-5" dirty="0">
                <a:latin typeface="Microsoft Sans Serif"/>
                <a:cs typeface="Microsoft Sans Serif"/>
              </a:rPr>
              <a:t>salivary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flow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Intravenous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antibiotics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Surgical drainage </a:t>
            </a:r>
            <a:r>
              <a:rPr sz="2700" spc="-5" dirty="0">
                <a:latin typeface="Microsoft Sans Serif"/>
                <a:cs typeface="Microsoft Sans Serif"/>
              </a:rPr>
              <a:t>under local or general  anaesthesia is carried out by </a:t>
            </a:r>
            <a:r>
              <a:rPr sz="2700" dirty="0">
                <a:latin typeface="Microsoft Sans Serif"/>
                <a:cs typeface="Microsoft Sans Serif"/>
              </a:rPr>
              <a:t>a </a:t>
            </a:r>
            <a:r>
              <a:rPr sz="2700" spc="-5" dirty="0">
                <a:latin typeface="Microsoft Sans Serif"/>
                <a:cs typeface="Microsoft Sans Serif"/>
              </a:rPr>
              <a:t>preauricular  incision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480" y="394715"/>
            <a:ext cx="2169350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416800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is the infection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submandibular</a:t>
            </a:r>
            <a:r>
              <a:rPr sz="2700" spc="-10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space.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Submandibular space </a:t>
            </a:r>
            <a:r>
              <a:rPr sz="2700" spc="-5" dirty="0">
                <a:latin typeface="Microsoft Sans Serif"/>
                <a:cs typeface="Microsoft Sans Serif"/>
              </a:rPr>
              <a:t>lies between mucous  </a:t>
            </a:r>
            <a:r>
              <a:rPr sz="2700" dirty="0">
                <a:latin typeface="Microsoft Sans Serif"/>
                <a:cs typeface="Microsoft Sans Serif"/>
              </a:rPr>
              <a:t>membrane of the floor of </a:t>
            </a:r>
            <a:r>
              <a:rPr sz="2700" spc="-5" dirty="0">
                <a:latin typeface="Microsoft Sans Serif"/>
                <a:cs typeface="Microsoft Sans Serif"/>
              </a:rPr>
              <a:t>mouth and tongue on  one </a:t>
            </a:r>
            <a:r>
              <a:rPr sz="2700" dirty="0">
                <a:latin typeface="Microsoft Sans Serif"/>
                <a:cs typeface="Microsoft Sans Serif"/>
              </a:rPr>
              <a:t>side and superficial </a:t>
            </a:r>
            <a:r>
              <a:rPr sz="2700" spc="-5" dirty="0">
                <a:latin typeface="Microsoft Sans Serif"/>
                <a:cs typeface="Microsoft Sans Serif"/>
              </a:rPr>
              <a:t>layer of deep cervical  </a:t>
            </a:r>
            <a:r>
              <a:rPr sz="2700" dirty="0">
                <a:latin typeface="Microsoft Sans Serif"/>
                <a:cs typeface="Microsoft Sans Serif"/>
              </a:rPr>
              <a:t>fascia </a:t>
            </a:r>
            <a:r>
              <a:rPr sz="2700" spc="-5" dirty="0">
                <a:latin typeface="Microsoft Sans Serif"/>
                <a:cs typeface="Microsoft Sans Serif"/>
              </a:rPr>
              <a:t>extenting between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5" dirty="0">
                <a:latin typeface="Microsoft Sans Serif"/>
                <a:cs typeface="Microsoft Sans Serif"/>
              </a:rPr>
              <a:t>hyoid bone and  </a:t>
            </a:r>
            <a:r>
              <a:rPr sz="2700" dirty="0">
                <a:latin typeface="Microsoft Sans Serif"/>
                <a:cs typeface="Microsoft Sans Serif"/>
              </a:rPr>
              <a:t>mandible on the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other.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67" y="568451"/>
            <a:ext cx="4609301" cy="45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609600"/>
            <a:ext cx="6019800" cy="530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609600"/>
            <a:ext cx="66294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915909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0353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Divided into two compartments </a:t>
            </a:r>
            <a:r>
              <a:rPr sz="2700" dirty="0">
                <a:latin typeface="Microsoft Sans Serif"/>
                <a:cs typeface="Microsoft Sans Serif"/>
              </a:rPr>
              <a:t>by the mylohyoid  </a:t>
            </a:r>
            <a:r>
              <a:rPr sz="2700" spc="-5" dirty="0">
                <a:latin typeface="Microsoft Sans Serif"/>
                <a:cs typeface="Microsoft Sans Serif"/>
              </a:rPr>
              <a:t>muscle.</a:t>
            </a:r>
            <a:endParaRPr sz="2700">
              <a:latin typeface="Microsoft Sans Serif"/>
              <a:cs typeface="Microsoft Sans Serif"/>
            </a:endParaRPr>
          </a:p>
          <a:p>
            <a:pPr marL="318135" indent="-306070">
              <a:lnSpc>
                <a:spcPct val="100000"/>
              </a:lnSpc>
              <a:spcBef>
                <a:spcPts val="400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10" dirty="0">
                <a:latin typeface="Microsoft Sans Serif"/>
                <a:cs typeface="Microsoft Sans Serif"/>
              </a:rPr>
              <a:t>Sublingual </a:t>
            </a:r>
            <a:r>
              <a:rPr sz="2700" dirty="0">
                <a:latin typeface="Microsoft Sans Serif"/>
                <a:cs typeface="Microsoft Sans Serif"/>
              </a:rPr>
              <a:t>compartment (above the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mylohyoid)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Microsoft Sans Serif"/>
              <a:buAutoNum type="arabicParenR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arenR"/>
              <a:tabLst>
                <a:tab pos="318135" algn="l"/>
              </a:tabLst>
            </a:pPr>
            <a:r>
              <a:rPr sz="2700" dirty="0">
                <a:latin typeface="Microsoft Sans Serif"/>
                <a:cs typeface="Microsoft Sans Serif"/>
              </a:rPr>
              <a:t>Submaxillary </a:t>
            </a:r>
            <a:r>
              <a:rPr sz="2700" spc="-5" dirty="0">
                <a:latin typeface="Microsoft Sans Serif"/>
                <a:cs typeface="Microsoft Sans Serif"/>
              </a:rPr>
              <a:t>and submental compartment (below  </a:t>
            </a: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mylohyoid).</a:t>
            </a:r>
            <a:endParaRPr sz="2700">
              <a:latin typeface="Microsoft Sans Serif"/>
              <a:cs typeface="Microsoft Sans Serif"/>
            </a:endParaRPr>
          </a:p>
          <a:p>
            <a:pPr marL="268605" marR="782955" indent="1463040">
              <a:lnSpc>
                <a:spcPct val="100000"/>
              </a:lnSpc>
              <a:spcBef>
                <a:spcPts val="400"/>
              </a:spcBef>
            </a:pPr>
            <a:r>
              <a:rPr sz="2700" dirty="0">
                <a:latin typeface="Microsoft Sans Serif"/>
                <a:cs typeface="Microsoft Sans Serif"/>
              </a:rPr>
              <a:t>- </a:t>
            </a:r>
            <a:r>
              <a:rPr sz="2700" spc="-5" dirty="0">
                <a:latin typeface="Microsoft Sans Serif"/>
                <a:cs typeface="Microsoft Sans Serif"/>
              </a:rPr>
              <a:t>around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5" dirty="0">
                <a:latin typeface="Microsoft Sans Serif"/>
                <a:cs typeface="Microsoft Sans Serif"/>
              </a:rPr>
              <a:t>posterior border of  </a:t>
            </a:r>
            <a:r>
              <a:rPr sz="2700" dirty="0">
                <a:latin typeface="Microsoft Sans Serif"/>
                <a:cs typeface="Microsoft Sans Serif"/>
              </a:rPr>
              <a:t>mylohyoid muscle the </a:t>
            </a:r>
            <a:r>
              <a:rPr sz="2700" spc="-5" dirty="0">
                <a:latin typeface="Microsoft Sans Serif"/>
                <a:cs typeface="Microsoft Sans Serif"/>
              </a:rPr>
              <a:t>two </a:t>
            </a:r>
            <a:r>
              <a:rPr sz="2700" dirty="0">
                <a:latin typeface="Microsoft Sans Serif"/>
                <a:cs typeface="Microsoft Sans Serif"/>
              </a:rPr>
              <a:t>compartments are  </a:t>
            </a:r>
            <a:r>
              <a:rPr sz="2700" spc="-5" dirty="0">
                <a:latin typeface="Microsoft Sans Serif"/>
                <a:cs typeface="Microsoft Sans Serif"/>
              </a:rPr>
              <a:t>continuous.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609600"/>
            <a:ext cx="6019800" cy="530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8033384" cy="413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0" dirty="0">
                <a:solidFill>
                  <a:srgbClr val="2CA1BE"/>
                </a:solidFill>
                <a:latin typeface="Microsoft Sans Serif"/>
                <a:cs typeface="Microsoft Sans Serif"/>
              </a:rPr>
              <a:t>1)	</a:t>
            </a:r>
            <a:r>
              <a:rPr sz="2700" spc="-5" dirty="0">
                <a:latin typeface="Microsoft Sans Serif"/>
                <a:cs typeface="Microsoft Sans Serif"/>
              </a:rPr>
              <a:t>Dental infection: accounts </a:t>
            </a:r>
            <a:r>
              <a:rPr sz="2700" dirty="0">
                <a:latin typeface="Microsoft Sans Serif"/>
                <a:cs typeface="Microsoft Sans Serif"/>
              </a:rPr>
              <a:t>for 80% of</a:t>
            </a:r>
            <a:r>
              <a:rPr sz="2700" spc="-1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cases.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spc="-5" dirty="0">
                <a:latin typeface="Microsoft Sans Serif"/>
                <a:cs typeface="Microsoft Sans Serif"/>
              </a:rPr>
              <a:t>Premolar      lies </a:t>
            </a:r>
            <a:r>
              <a:rPr sz="2700" dirty="0">
                <a:latin typeface="Microsoft Sans Serif"/>
                <a:cs typeface="Microsoft Sans Serif"/>
              </a:rPr>
              <a:t>above the </a:t>
            </a:r>
            <a:r>
              <a:rPr sz="2700" spc="-5" dirty="0">
                <a:latin typeface="Microsoft Sans Serif"/>
                <a:cs typeface="Microsoft Sans Serif"/>
              </a:rPr>
              <a:t>attachment of</a:t>
            </a:r>
            <a:r>
              <a:rPr sz="2700" spc="-114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mylohyoid</a:t>
            </a:r>
            <a:endParaRPr sz="2700">
              <a:latin typeface="Microsoft Sans Serif"/>
              <a:cs typeface="Microsoft Sans Serif"/>
            </a:endParaRPr>
          </a:p>
          <a:p>
            <a:pPr marL="12700" marR="46990" indent="2624455">
              <a:lnSpc>
                <a:spcPts val="7290"/>
              </a:lnSpc>
              <a:spcBef>
                <a:spcPts val="900"/>
              </a:spcBef>
            </a:pPr>
            <a:r>
              <a:rPr sz="2700" dirty="0">
                <a:latin typeface="Microsoft Sans Serif"/>
                <a:cs typeface="Microsoft Sans Serif"/>
              </a:rPr>
              <a:t>cause </a:t>
            </a:r>
            <a:r>
              <a:rPr sz="2700" spc="-5" dirty="0">
                <a:latin typeface="Microsoft Sans Serif"/>
                <a:cs typeface="Microsoft Sans Serif"/>
              </a:rPr>
              <a:t>sublingual </a:t>
            </a:r>
            <a:r>
              <a:rPr sz="2700" dirty="0">
                <a:latin typeface="Microsoft Sans Serif"/>
                <a:cs typeface="Microsoft Sans Serif"/>
              </a:rPr>
              <a:t>space </a:t>
            </a:r>
            <a:r>
              <a:rPr sz="2700" spc="-5" dirty="0">
                <a:latin typeface="Microsoft Sans Serif"/>
                <a:cs typeface="Microsoft Sans Serif"/>
              </a:rPr>
              <a:t>infection  Molar teeth      extent up or </a:t>
            </a:r>
            <a:r>
              <a:rPr sz="2700" spc="-10" dirty="0">
                <a:latin typeface="Microsoft Sans Serif"/>
                <a:cs typeface="Microsoft Sans Serif"/>
              </a:rPr>
              <a:t>below </a:t>
            </a:r>
            <a:r>
              <a:rPr sz="2700" dirty="0">
                <a:latin typeface="Microsoft Sans Serif"/>
                <a:cs typeface="Microsoft Sans Serif"/>
              </a:rPr>
              <a:t>the mylohyoid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line 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2637155">
              <a:lnSpc>
                <a:spcPct val="100000"/>
              </a:lnSpc>
            </a:pPr>
            <a:r>
              <a:rPr sz="2700" dirty="0">
                <a:latin typeface="Microsoft Sans Serif"/>
                <a:cs typeface="Microsoft Sans Serif"/>
              </a:rPr>
              <a:t>cause </a:t>
            </a:r>
            <a:r>
              <a:rPr sz="2700" spc="-5" dirty="0">
                <a:latin typeface="Microsoft Sans Serif"/>
                <a:cs typeface="Microsoft Sans Serif"/>
              </a:rPr>
              <a:t>submaxillary </a:t>
            </a:r>
            <a:r>
              <a:rPr sz="2700" dirty="0">
                <a:latin typeface="Microsoft Sans Serif"/>
                <a:cs typeface="Microsoft Sans Serif"/>
              </a:rPr>
              <a:t>space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infection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872" y="313943"/>
            <a:ext cx="2180091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26915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432090" y="51688"/>
                </a:moveTo>
                <a:lnTo>
                  <a:pt x="362204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4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5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5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5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5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5">
                <a:moveTo>
                  <a:pt x="368554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4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8510" y="2895600"/>
            <a:ext cx="103505" cy="304800"/>
          </a:xfrm>
          <a:custGeom>
            <a:avLst/>
            <a:gdLst/>
            <a:ahLst/>
            <a:cxnLst/>
            <a:rect l="l" t="t" r="r" b="b"/>
            <a:pathLst>
              <a:path w="103504" h="304800">
                <a:moveTo>
                  <a:pt x="7112" y="208787"/>
                </a:moveTo>
                <a:lnTo>
                  <a:pt x="1015" y="212344"/>
                </a:lnTo>
                <a:lnTo>
                  <a:pt x="0" y="216153"/>
                </a:lnTo>
                <a:lnTo>
                  <a:pt x="51688" y="304800"/>
                </a:lnTo>
                <a:lnTo>
                  <a:pt x="59020" y="292226"/>
                </a:lnTo>
                <a:lnTo>
                  <a:pt x="45338" y="292226"/>
                </a:lnTo>
                <a:lnTo>
                  <a:pt x="45338" y="268804"/>
                </a:lnTo>
                <a:lnTo>
                  <a:pt x="10922" y="209803"/>
                </a:lnTo>
                <a:lnTo>
                  <a:pt x="7112" y="208787"/>
                </a:lnTo>
                <a:close/>
              </a:path>
              <a:path w="103504" h="304800">
                <a:moveTo>
                  <a:pt x="45338" y="268804"/>
                </a:moveTo>
                <a:lnTo>
                  <a:pt x="45338" y="292226"/>
                </a:lnTo>
                <a:lnTo>
                  <a:pt x="58038" y="292226"/>
                </a:lnTo>
                <a:lnTo>
                  <a:pt x="58038" y="289051"/>
                </a:lnTo>
                <a:lnTo>
                  <a:pt x="46227" y="289051"/>
                </a:lnTo>
                <a:lnTo>
                  <a:pt x="51688" y="279690"/>
                </a:lnTo>
                <a:lnTo>
                  <a:pt x="45338" y="268804"/>
                </a:lnTo>
                <a:close/>
              </a:path>
              <a:path w="103504" h="304800">
                <a:moveTo>
                  <a:pt x="96265" y="208787"/>
                </a:moveTo>
                <a:lnTo>
                  <a:pt x="92455" y="209803"/>
                </a:lnTo>
                <a:lnTo>
                  <a:pt x="58038" y="268804"/>
                </a:lnTo>
                <a:lnTo>
                  <a:pt x="58038" y="292226"/>
                </a:lnTo>
                <a:lnTo>
                  <a:pt x="59020" y="292226"/>
                </a:lnTo>
                <a:lnTo>
                  <a:pt x="103377" y="216153"/>
                </a:lnTo>
                <a:lnTo>
                  <a:pt x="102362" y="212344"/>
                </a:lnTo>
                <a:lnTo>
                  <a:pt x="96265" y="208787"/>
                </a:lnTo>
                <a:close/>
              </a:path>
              <a:path w="103504" h="304800">
                <a:moveTo>
                  <a:pt x="51688" y="279690"/>
                </a:moveTo>
                <a:lnTo>
                  <a:pt x="46227" y="289051"/>
                </a:lnTo>
                <a:lnTo>
                  <a:pt x="57150" y="289051"/>
                </a:lnTo>
                <a:lnTo>
                  <a:pt x="51688" y="279690"/>
                </a:lnTo>
                <a:close/>
              </a:path>
              <a:path w="103504" h="304800">
                <a:moveTo>
                  <a:pt x="58038" y="268804"/>
                </a:moveTo>
                <a:lnTo>
                  <a:pt x="51688" y="279690"/>
                </a:lnTo>
                <a:lnTo>
                  <a:pt x="57150" y="289051"/>
                </a:lnTo>
                <a:lnTo>
                  <a:pt x="58038" y="289051"/>
                </a:lnTo>
                <a:lnTo>
                  <a:pt x="58038" y="268804"/>
                </a:lnTo>
                <a:close/>
              </a:path>
              <a:path w="103504" h="304800">
                <a:moveTo>
                  <a:pt x="58038" y="0"/>
                </a:moveTo>
                <a:lnTo>
                  <a:pt x="45338" y="0"/>
                </a:lnTo>
                <a:lnTo>
                  <a:pt x="45338" y="268804"/>
                </a:lnTo>
                <a:lnTo>
                  <a:pt x="51688" y="279690"/>
                </a:lnTo>
                <a:lnTo>
                  <a:pt x="58038" y="268804"/>
                </a:lnTo>
                <a:lnTo>
                  <a:pt x="5803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45203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32090" y="51688"/>
                </a:moveTo>
                <a:lnTo>
                  <a:pt x="362204" y="92456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4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4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4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4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4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4">
                <a:moveTo>
                  <a:pt x="368554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4" y="10921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8510" y="4800600"/>
            <a:ext cx="103505" cy="304800"/>
          </a:xfrm>
          <a:custGeom>
            <a:avLst/>
            <a:gdLst/>
            <a:ahLst/>
            <a:cxnLst/>
            <a:rect l="l" t="t" r="r" b="b"/>
            <a:pathLst>
              <a:path w="103504" h="304800">
                <a:moveTo>
                  <a:pt x="7112" y="208787"/>
                </a:moveTo>
                <a:lnTo>
                  <a:pt x="1015" y="212344"/>
                </a:lnTo>
                <a:lnTo>
                  <a:pt x="0" y="216154"/>
                </a:lnTo>
                <a:lnTo>
                  <a:pt x="51688" y="304800"/>
                </a:lnTo>
                <a:lnTo>
                  <a:pt x="59020" y="292226"/>
                </a:lnTo>
                <a:lnTo>
                  <a:pt x="45338" y="292226"/>
                </a:lnTo>
                <a:lnTo>
                  <a:pt x="45338" y="268804"/>
                </a:lnTo>
                <a:lnTo>
                  <a:pt x="10922" y="209804"/>
                </a:lnTo>
                <a:lnTo>
                  <a:pt x="7112" y="208787"/>
                </a:lnTo>
                <a:close/>
              </a:path>
              <a:path w="103504" h="304800">
                <a:moveTo>
                  <a:pt x="45338" y="268804"/>
                </a:moveTo>
                <a:lnTo>
                  <a:pt x="45338" y="292226"/>
                </a:lnTo>
                <a:lnTo>
                  <a:pt x="58038" y="292226"/>
                </a:lnTo>
                <a:lnTo>
                  <a:pt x="58038" y="289051"/>
                </a:lnTo>
                <a:lnTo>
                  <a:pt x="46227" y="289051"/>
                </a:lnTo>
                <a:lnTo>
                  <a:pt x="51688" y="279690"/>
                </a:lnTo>
                <a:lnTo>
                  <a:pt x="45338" y="268804"/>
                </a:lnTo>
                <a:close/>
              </a:path>
              <a:path w="103504" h="304800">
                <a:moveTo>
                  <a:pt x="96265" y="208787"/>
                </a:moveTo>
                <a:lnTo>
                  <a:pt x="92455" y="209804"/>
                </a:lnTo>
                <a:lnTo>
                  <a:pt x="58038" y="268804"/>
                </a:lnTo>
                <a:lnTo>
                  <a:pt x="58038" y="292226"/>
                </a:lnTo>
                <a:lnTo>
                  <a:pt x="59020" y="292226"/>
                </a:lnTo>
                <a:lnTo>
                  <a:pt x="103377" y="216154"/>
                </a:lnTo>
                <a:lnTo>
                  <a:pt x="102362" y="212344"/>
                </a:lnTo>
                <a:lnTo>
                  <a:pt x="96265" y="208787"/>
                </a:lnTo>
                <a:close/>
              </a:path>
              <a:path w="103504" h="304800">
                <a:moveTo>
                  <a:pt x="51688" y="279690"/>
                </a:moveTo>
                <a:lnTo>
                  <a:pt x="46227" y="289051"/>
                </a:lnTo>
                <a:lnTo>
                  <a:pt x="57150" y="289051"/>
                </a:lnTo>
                <a:lnTo>
                  <a:pt x="51688" y="279690"/>
                </a:lnTo>
                <a:close/>
              </a:path>
              <a:path w="103504" h="304800">
                <a:moveTo>
                  <a:pt x="58038" y="268804"/>
                </a:moveTo>
                <a:lnTo>
                  <a:pt x="51688" y="279690"/>
                </a:lnTo>
                <a:lnTo>
                  <a:pt x="57150" y="289051"/>
                </a:lnTo>
                <a:lnTo>
                  <a:pt x="58038" y="289051"/>
                </a:lnTo>
                <a:lnTo>
                  <a:pt x="58038" y="268804"/>
                </a:lnTo>
                <a:close/>
              </a:path>
              <a:path w="103504" h="304800">
                <a:moveTo>
                  <a:pt x="58038" y="0"/>
                </a:moveTo>
                <a:lnTo>
                  <a:pt x="45338" y="0"/>
                </a:lnTo>
                <a:lnTo>
                  <a:pt x="45338" y="268804"/>
                </a:lnTo>
                <a:lnTo>
                  <a:pt x="51688" y="279690"/>
                </a:lnTo>
                <a:lnTo>
                  <a:pt x="58038" y="268804"/>
                </a:lnTo>
                <a:lnTo>
                  <a:pt x="5803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395349"/>
            <a:ext cx="4722495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pc="-5" dirty="0"/>
              <a:t>2) Submandibular sialadenitis  3) </a:t>
            </a:r>
            <a:r>
              <a:rPr spc="-10" dirty="0"/>
              <a:t>injuries </a:t>
            </a:r>
            <a:r>
              <a:rPr spc="-5" dirty="0"/>
              <a:t>of </a:t>
            </a:r>
            <a:r>
              <a:rPr spc="-10" dirty="0"/>
              <a:t>oral</a:t>
            </a:r>
            <a:r>
              <a:rPr spc="-45" dirty="0"/>
              <a:t> </a:t>
            </a:r>
            <a:r>
              <a:rPr dirty="0"/>
              <a:t>mucosa 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pc="-5" dirty="0"/>
              <a:t>4) </a:t>
            </a:r>
            <a:r>
              <a:rPr dirty="0"/>
              <a:t>fracture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10" dirty="0"/>
              <a:t>mandible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6926580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35877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	</a:t>
            </a:r>
            <a:r>
              <a:rPr sz="2700" spc="-5" dirty="0">
                <a:latin typeface="Microsoft Sans Serif"/>
                <a:cs typeface="Microsoft Sans Serif"/>
              </a:rPr>
              <a:t>mixed </a:t>
            </a:r>
            <a:r>
              <a:rPr sz="2700" dirty="0">
                <a:latin typeface="Microsoft Sans Serif"/>
                <a:cs typeface="Microsoft Sans Serif"/>
              </a:rPr>
              <a:t>infection </a:t>
            </a:r>
            <a:r>
              <a:rPr sz="2700" spc="-5" dirty="0">
                <a:latin typeface="Microsoft Sans Serif"/>
                <a:cs typeface="Microsoft Sans Serif"/>
              </a:rPr>
              <a:t>involving both aerobes and  anaerobes are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common</a:t>
            </a:r>
            <a:endParaRPr sz="2700">
              <a:latin typeface="Microsoft Sans Serif"/>
              <a:cs typeface="Microsoft Sans Serif"/>
            </a:endParaRPr>
          </a:p>
          <a:p>
            <a:pPr marL="283845" marR="2106930" indent="-271780">
              <a:lnSpc>
                <a:spcPct val="104800"/>
              </a:lnSpc>
              <a:spcBef>
                <a:spcPts val="24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Alpha haemolytic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streptococci  staphylococci</a:t>
            </a:r>
            <a:endParaRPr sz="2700">
              <a:latin typeface="Microsoft Sans Serif"/>
              <a:cs typeface="Microsoft Sans Serif"/>
            </a:endParaRPr>
          </a:p>
          <a:p>
            <a:pPr marL="335915">
              <a:lnSpc>
                <a:spcPct val="100000"/>
              </a:lnSpc>
              <a:spcBef>
                <a:spcPts val="409"/>
              </a:spcBef>
            </a:pPr>
            <a:r>
              <a:rPr sz="2700" spc="-5" dirty="0">
                <a:latin typeface="Microsoft Sans Serif"/>
                <a:cs typeface="Microsoft Sans Serif"/>
              </a:rPr>
              <a:t>bacteroides groups are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common.</a:t>
            </a:r>
            <a:endParaRPr sz="2700">
              <a:latin typeface="Microsoft Sans Serif"/>
              <a:cs typeface="Microsoft Sans Serif"/>
            </a:endParaRPr>
          </a:p>
          <a:p>
            <a:pPr marL="1370330" marR="1750060" indent="-1358265">
              <a:lnSpc>
                <a:spcPct val="112400"/>
              </a:lnSpc>
              <a:spcBef>
                <a:spcPts val="23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Rarely </a:t>
            </a:r>
            <a:r>
              <a:rPr sz="2700" dirty="0">
                <a:latin typeface="Microsoft Sans Serif"/>
                <a:cs typeface="Microsoft Sans Serif"/>
              </a:rPr>
              <a:t>haemophilus </a:t>
            </a:r>
            <a:r>
              <a:rPr sz="2700" spc="-5" dirty="0">
                <a:latin typeface="Microsoft Sans Serif"/>
                <a:cs typeface="Microsoft Sans Serif"/>
              </a:rPr>
              <a:t>influenzae  Escherichia </a:t>
            </a:r>
            <a:r>
              <a:rPr sz="2700" dirty="0">
                <a:latin typeface="Microsoft Sans Serif"/>
                <a:cs typeface="Microsoft Sans Serif"/>
              </a:rPr>
              <a:t>coli  </a:t>
            </a:r>
            <a:r>
              <a:rPr sz="2700" spc="-5" dirty="0">
                <a:latin typeface="Microsoft Sans Serif"/>
                <a:cs typeface="Microsoft Sans Serif"/>
              </a:rPr>
              <a:t>Pseudomonas are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seen.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313943"/>
            <a:ext cx="2799588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56309"/>
            <a:ext cx="5483860" cy="32619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17855" indent="-60579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dirty="0">
                <a:latin typeface="Microsoft Sans Serif"/>
                <a:cs typeface="Microsoft Sans Serif"/>
              </a:rPr>
              <a:t>Parotid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spc="-10" dirty="0">
                <a:latin typeface="Microsoft Sans Serif"/>
                <a:cs typeface="Microsoft Sans Serif"/>
              </a:rPr>
              <a:t>Ludwig’s </a:t>
            </a:r>
            <a:r>
              <a:rPr sz="2700" spc="-5" dirty="0">
                <a:latin typeface="Microsoft Sans Serif"/>
                <a:cs typeface="Microsoft Sans Serif"/>
              </a:rPr>
              <a:t>angina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dirty="0">
                <a:latin typeface="Microsoft Sans Serif"/>
                <a:cs typeface="Microsoft Sans Serif"/>
              </a:rPr>
              <a:t>Peritonsillar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Retropharyngeal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dirty="0">
                <a:latin typeface="Microsoft Sans Serif"/>
                <a:cs typeface="Microsoft Sans Serif"/>
              </a:rPr>
              <a:t>Acute </a:t>
            </a:r>
            <a:r>
              <a:rPr sz="2700" spc="-5" dirty="0">
                <a:latin typeface="Microsoft Sans Serif"/>
                <a:cs typeface="Microsoft Sans Serif"/>
              </a:rPr>
              <a:t>retropharyngeal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spc="-10" dirty="0">
                <a:latin typeface="Microsoft Sans Serif"/>
                <a:cs typeface="Microsoft Sans Serif"/>
              </a:rPr>
              <a:t>Chronic </a:t>
            </a:r>
            <a:r>
              <a:rPr sz="2700" spc="-5" dirty="0">
                <a:latin typeface="Microsoft Sans Serif"/>
                <a:cs typeface="Microsoft Sans Serif"/>
              </a:rPr>
              <a:t>retropharyngeal abcess</a:t>
            </a:r>
            <a:endParaRPr sz="2700">
              <a:latin typeface="Microsoft Sans Serif"/>
              <a:cs typeface="Microsoft Sans Serif"/>
            </a:endParaRPr>
          </a:p>
          <a:p>
            <a:pPr marL="617855" indent="-60579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AutoNum type="arabicParenR"/>
              <a:tabLst>
                <a:tab pos="617855" algn="l"/>
                <a:tab pos="618490" algn="l"/>
              </a:tabLst>
            </a:pPr>
            <a:r>
              <a:rPr sz="2700" dirty="0">
                <a:latin typeface="Microsoft Sans Serif"/>
                <a:cs typeface="Microsoft Sans Serif"/>
              </a:rPr>
              <a:t>Parapharyngeal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567930" cy="434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Difficulty in swallowing </a:t>
            </a:r>
            <a:r>
              <a:rPr sz="2700" spc="-10" dirty="0">
                <a:latin typeface="Microsoft Sans Serif"/>
                <a:cs typeface="Microsoft Sans Serif"/>
              </a:rPr>
              <a:t>(dysphagia) </a:t>
            </a:r>
            <a:r>
              <a:rPr sz="2700" spc="-5" dirty="0">
                <a:latin typeface="Microsoft Sans Serif"/>
                <a:cs typeface="Microsoft Sans Serif"/>
              </a:rPr>
              <a:t>with varying  degree of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trismus.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When infection </a:t>
            </a:r>
            <a:r>
              <a:rPr sz="2700" spc="-5" dirty="0">
                <a:latin typeface="Microsoft Sans Serif"/>
                <a:cs typeface="Microsoft Sans Serif"/>
              </a:rPr>
              <a:t>is localised </a:t>
            </a:r>
            <a:r>
              <a:rPr sz="2700" dirty="0">
                <a:latin typeface="Microsoft Sans Serif"/>
                <a:cs typeface="Microsoft Sans Serif"/>
              </a:rPr>
              <a:t>to sublingual</a:t>
            </a:r>
            <a:r>
              <a:rPr sz="2700" spc="-1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space </a:t>
            </a:r>
            <a:endParaRPr sz="2700">
              <a:latin typeface="Microsoft Sans Serif"/>
              <a:cs typeface="Microsoft Sans Serif"/>
            </a:endParaRPr>
          </a:p>
          <a:p>
            <a:pPr marL="268605" marR="92075">
              <a:lnSpc>
                <a:spcPct val="100000"/>
              </a:lnSpc>
            </a:pPr>
            <a:r>
              <a:rPr sz="2700" dirty="0">
                <a:latin typeface="Microsoft Sans Serif"/>
                <a:cs typeface="Microsoft Sans Serif"/>
              </a:rPr>
              <a:t>,structures </a:t>
            </a:r>
            <a:r>
              <a:rPr sz="2700" spc="-5" dirty="0">
                <a:latin typeface="Microsoft Sans Serif"/>
                <a:cs typeface="Microsoft Sans Serif"/>
              </a:rPr>
              <a:t>in the </a:t>
            </a:r>
            <a:r>
              <a:rPr sz="2700" dirty="0">
                <a:latin typeface="Microsoft Sans Serif"/>
                <a:cs typeface="Microsoft Sans Serif"/>
              </a:rPr>
              <a:t>floor of the mouth are swollen  </a:t>
            </a:r>
            <a:r>
              <a:rPr sz="2700" spc="-5" dirty="0">
                <a:latin typeface="Microsoft Sans Serif"/>
                <a:cs typeface="Microsoft Sans Serif"/>
              </a:rPr>
              <a:t>and tongue seems </a:t>
            </a:r>
            <a:r>
              <a:rPr sz="2700" dirty="0">
                <a:latin typeface="Microsoft Sans Serif"/>
                <a:cs typeface="Microsoft Sans Serif"/>
              </a:rPr>
              <a:t>to pushed up and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back.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8890" indent="-256540" algn="just">
              <a:lnSpc>
                <a:spcPct val="100000"/>
              </a:lnSpc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When infection </a:t>
            </a:r>
            <a:r>
              <a:rPr sz="2700" spc="-5" dirty="0">
                <a:latin typeface="Microsoft Sans Serif"/>
                <a:cs typeface="Microsoft Sans Serif"/>
              </a:rPr>
              <a:t>spreads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submaxillary space,  </a:t>
            </a:r>
            <a:r>
              <a:rPr sz="2700" dirty="0">
                <a:latin typeface="Microsoft Sans Serif"/>
                <a:cs typeface="Microsoft Sans Serif"/>
              </a:rPr>
              <a:t>submental </a:t>
            </a:r>
            <a:r>
              <a:rPr sz="2700" spc="-5" dirty="0">
                <a:latin typeface="Microsoft Sans Serif"/>
                <a:cs typeface="Microsoft Sans Serif"/>
              </a:rPr>
              <a:t>and submandibular regions </a:t>
            </a:r>
            <a:r>
              <a:rPr sz="2700" spc="-10" dirty="0">
                <a:latin typeface="Microsoft Sans Serif"/>
                <a:cs typeface="Microsoft Sans Serif"/>
              </a:rPr>
              <a:t>become  </a:t>
            </a:r>
            <a:r>
              <a:rPr sz="2700" spc="-5" dirty="0">
                <a:latin typeface="Microsoft Sans Serif"/>
                <a:cs typeface="Microsoft Sans Serif"/>
              </a:rPr>
              <a:t>swollen and tender,and impart </a:t>
            </a:r>
            <a:r>
              <a:rPr sz="2700" dirty="0">
                <a:latin typeface="Microsoft Sans Serif"/>
                <a:cs typeface="Microsoft Sans Serif"/>
              </a:rPr>
              <a:t>woody hard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feel.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30" y="562355"/>
            <a:ext cx="4036279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066800"/>
            <a:ext cx="5775082" cy="468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69134"/>
            <a:ext cx="7261859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Tongue </a:t>
            </a:r>
            <a:r>
              <a:rPr spc="5" dirty="0"/>
              <a:t>is </a:t>
            </a:r>
            <a:r>
              <a:rPr spc="-5" dirty="0"/>
              <a:t>progressively pushed upwards </a:t>
            </a:r>
            <a:r>
              <a:rPr dirty="0"/>
              <a:t>and  </a:t>
            </a:r>
            <a:r>
              <a:rPr spc="-5" dirty="0"/>
              <a:t>backwards threatening the airway</a:t>
            </a:r>
            <a:r>
              <a:rPr spc="-20" dirty="0"/>
              <a:t> </a:t>
            </a:r>
            <a:r>
              <a:rPr dirty="0"/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Laryngeal edema may</a:t>
            </a:r>
            <a:r>
              <a:rPr spc="-10" dirty="0"/>
              <a:t> </a:t>
            </a:r>
            <a:r>
              <a:rPr dirty="0"/>
              <a:t>appear.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6108065" cy="23393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8135" indent="-306070">
              <a:lnSpc>
                <a:spcPct val="100000"/>
              </a:lnSpc>
              <a:spcBef>
                <a:spcPts val="50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Systemic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antibiotics</a:t>
            </a:r>
            <a:endParaRPr sz="2700">
              <a:latin typeface="Microsoft Sans Serif"/>
              <a:cs typeface="Microsoft Sans Serif"/>
            </a:endParaRPr>
          </a:p>
          <a:p>
            <a:pPr marL="318770" marR="974725" indent="-318770">
              <a:lnSpc>
                <a:spcPct val="112200"/>
              </a:lnSpc>
              <a:spcBef>
                <a:spcPts val="1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Incision and </a:t>
            </a:r>
            <a:r>
              <a:rPr sz="2700" spc="-10" dirty="0">
                <a:latin typeface="Microsoft Sans Serif"/>
                <a:cs typeface="Microsoft Sans Serif"/>
              </a:rPr>
              <a:t>drainage </a:t>
            </a:r>
            <a:r>
              <a:rPr sz="2700" spc="-5" dirty="0">
                <a:latin typeface="Microsoft Sans Serif"/>
                <a:cs typeface="Microsoft Sans Serif"/>
              </a:rPr>
              <a:t>of abcess  a)intraoral-sublingual  b)external-submaxillary</a:t>
            </a:r>
            <a:endParaRPr sz="2700">
              <a:latin typeface="Microsoft Sans Serif"/>
              <a:cs typeface="Microsoft Sans Serif"/>
            </a:endParaRPr>
          </a:p>
          <a:p>
            <a:pPr marL="317500" indent="-305435">
              <a:lnSpc>
                <a:spcPct val="100000"/>
              </a:lnSpc>
              <a:spcBef>
                <a:spcPts val="409"/>
              </a:spcBef>
              <a:buSzPct val="96296"/>
              <a:buAutoNum type="arabicParenR"/>
              <a:tabLst>
                <a:tab pos="318135" algn="l"/>
              </a:tabLst>
            </a:pPr>
            <a:r>
              <a:rPr sz="2700" dirty="0">
                <a:latin typeface="Microsoft Sans Serif"/>
                <a:cs typeface="Microsoft Sans Serif"/>
              </a:rPr>
              <a:t>Tracheostomy </a:t>
            </a:r>
            <a:r>
              <a:rPr sz="2700" spc="-5" dirty="0">
                <a:latin typeface="Microsoft Sans Serif"/>
                <a:cs typeface="Microsoft Sans Serif"/>
              </a:rPr>
              <a:t>if </a:t>
            </a:r>
            <a:r>
              <a:rPr sz="2700" spc="-10" dirty="0">
                <a:latin typeface="Microsoft Sans Serif"/>
                <a:cs typeface="Microsoft Sans Serif"/>
              </a:rPr>
              <a:t>airway </a:t>
            </a:r>
            <a:r>
              <a:rPr sz="2700" dirty="0">
                <a:latin typeface="Microsoft Sans Serif"/>
                <a:cs typeface="Microsoft Sans Serif"/>
              </a:rPr>
              <a:t>is</a:t>
            </a:r>
            <a:r>
              <a:rPr sz="2700" spc="-1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endangered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904" y="335279"/>
            <a:ext cx="2369003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69134"/>
            <a:ext cx="7468870" cy="305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89610" indent="-256540">
              <a:lnSpc>
                <a:spcPct val="100000"/>
              </a:lnSpc>
              <a:spcBef>
                <a:spcPts val="100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Spread of infection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parapharyngeal and  retropharyngeal </a:t>
            </a:r>
            <a:r>
              <a:rPr sz="2700" dirty="0">
                <a:latin typeface="Microsoft Sans Serif"/>
                <a:cs typeface="Microsoft Sans Serif"/>
              </a:rPr>
              <a:t>spaces </a:t>
            </a:r>
            <a:r>
              <a:rPr sz="2700" spc="-5" dirty="0">
                <a:latin typeface="Microsoft Sans Serif"/>
                <a:cs typeface="Microsoft Sans Serif"/>
              </a:rPr>
              <a:t>and then to </a:t>
            </a:r>
            <a:r>
              <a:rPr sz="2700" dirty="0">
                <a:latin typeface="Microsoft Sans Serif"/>
                <a:cs typeface="Microsoft Sans Serif"/>
              </a:rPr>
              <a:t>the  mediastinum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Airway obstruction due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laryngeal oedema or  swelling and pushing back </a:t>
            </a:r>
            <a:r>
              <a:rPr sz="2700" dirty="0">
                <a:latin typeface="Microsoft Sans Serif"/>
                <a:cs typeface="Microsoft Sans Serif"/>
              </a:rPr>
              <a:t>of the tongue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12700" marR="3738879">
              <a:lnSpc>
                <a:spcPct val="112200"/>
              </a:lnSpc>
              <a:spcBef>
                <a:spcPts val="5"/>
              </a:spcBef>
              <a:buSzPct val="96296"/>
              <a:buAutoNum type="arabicParenR"/>
              <a:tabLst>
                <a:tab pos="318135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Septicaemia  4)Aspiration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pneumonia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313943"/>
            <a:ext cx="3003804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17318"/>
            <a:ext cx="7690484" cy="1363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Collection of pus in the peritonsillar</a:t>
            </a:r>
            <a:r>
              <a:rPr spc="-90" dirty="0"/>
              <a:t> </a:t>
            </a:r>
            <a:r>
              <a:rPr spc="-5" dirty="0"/>
              <a:t>space.</a:t>
            </a:r>
            <a:endParaRPr sz="1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Space </a:t>
            </a:r>
            <a:r>
              <a:rPr spc="-5" dirty="0"/>
              <a:t>lies </a:t>
            </a:r>
            <a:r>
              <a:rPr dirty="0"/>
              <a:t>between the </a:t>
            </a:r>
            <a:r>
              <a:rPr spc="-5" dirty="0"/>
              <a:t>capsule of tonsil and the  superior </a:t>
            </a:r>
            <a:r>
              <a:rPr dirty="0"/>
              <a:t>constrictor muscle</a:t>
            </a:r>
            <a:r>
              <a:rPr spc="-40" dirty="0"/>
              <a:t> </a:t>
            </a:r>
            <a:r>
              <a:rPr spc="-5" dirty="0"/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595883"/>
            <a:ext cx="7565135" cy="464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3505200"/>
            <a:ext cx="5049011" cy="2763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960995" cy="398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333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Usually </a:t>
            </a:r>
            <a:r>
              <a:rPr sz="2700" dirty="0">
                <a:latin typeface="Microsoft Sans Serif"/>
                <a:cs typeface="Microsoft Sans Serif"/>
              </a:rPr>
              <a:t>follows acute </a:t>
            </a:r>
            <a:r>
              <a:rPr sz="2700" spc="-5" dirty="0">
                <a:latin typeface="Microsoft Sans Serif"/>
                <a:cs typeface="Microsoft Sans Serif"/>
              </a:rPr>
              <a:t>tonsillitis though it may arise  without previous history of sore throat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268605" marR="9017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First one of the crypts, crypta magna ,get </a:t>
            </a:r>
            <a:r>
              <a:rPr sz="2700" spc="-5" dirty="0">
                <a:latin typeface="Microsoft Sans Serif"/>
                <a:cs typeface="Microsoft Sans Serif"/>
              </a:rPr>
              <a:t>infected  and sealed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off  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737870">
              <a:lnSpc>
                <a:spcPct val="100000"/>
              </a:lnSpc>
            </a:pPr>
            <a:r>
              <a:rPr sz="2700" dirty="0">
                <a:latin typeface="Microsoft Sans Serif"/>
                <a:cs typeface="Microsoft Sans Serif"/>
              </a:rPr>
              <a:t>forms </a:t>
            </a:r>
            <a:r>
              <a:rPr sz="2700" spc="-5" dirty="0">
                <a:latin typeface="Microsoft Sans Serif"/>
                <a:cs typeface="Microsoft Sans Serif"/>
              </a:rPr>
              <a:t>an intratonsillar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557530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Microsoft Sans Serif"/>
                <a:cs typeface="Microsoft Sans Serif"/>
              </a:rPr>
              <a:t>which then bursts </a:t>
            </a:r>
            <a:r>
              <a:rPr sz="2700" dirty="0">
                <a:latin typeface="Microsoft Sans Serif"/>
                <a:cs typeface="Microsoft Sans Serif"/>
              </a:rPr>
              <a:t>through the </a:t>
            </a:r>
            <a:r>
              <a:rPr sz="2700" spc="-5" dirty="0">
                <a:latin typeface="Microsoft Sans Serif"/>
                <a:cs typeface="Microsoft Sans Serif"/>
              </a:rPr>
              <a:t>tonsillar capsule  </a:t>
            </a:r>
            <a:r>
              <a:rPr sz="2700" dirty="0">
                <a:latin typeface="Microsoft Sans Serif"/>
                <a:cs typeface="Microsoft Sans Serif"/>
              </a:rPr>
              <a:t>to set </a:t>
            </a:r>
            <a:r>
              <a:rPr sz="2700" spc="-5" dirty="0">
                <a:latin typeface="Microsoft Sans Serif"/>
                <a:cs typeface="Microsoft Sans Serif"/>
              </a:rPr>
              <a:t>up peritonsillitis and then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872" y="313943"/>
            <a:ext cx="2180091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91710" y="3048000"/>
            <a:ext cx="103505" cy="457200"/>
          </a:xfrm>
          <a:custGeom>
            <a:avLst/>
            <a:gdLst/>
            <a:ahLst/>
            <a:cxnLst/>
            <a:rect l="l" t="t" r="r" b="b"/>
            <a:pathLst>
              <a:path w="103504" h="457200">
                <a:moveTo>
                  <a:pt x="7112" y="361188"/>
                </a:moveTo>
                <a:lnTo>
                  <a:pt x="1015" y="364744"/>
                </a:lnTo>
                <a:lnTo>
                  <a:pt x="0" y="368553"/>
                </a:lnTo>
                <a:lnTo>
                  <a:pt x="51688" y="457200"/>
                </a:lnTo>
                <a:lnTo>
                  <a:pt x="59020" y="444626"/>
                </a:lnTo>
                <a:lnTo>
                  <a:pt x="45338" y="444626"/>
                </a:lnTo>
                <a:lnTo>
                  <a:pt x="45338" y="421204"/>
                </a:lnTo>
                <a:lnTo>
                  <a:pt x="10922" y="362203"/>
                </a:lnTo>
                <a:lnTo>
                  <a:pt x="7112" y="361188"/>
                </a:lnTo>
                <a:close/>
              </a:path>
              <a:path w="103504" h="457200">
                <a:moveTo>
                  <a:pt x="45338" y="421204"/>
                </a:moveTo>
                <a:lnTo>
                  <a:pt x="45338" y="444626"/>
                </a:lnTo>
                <a:lnTo>
                  <a:pt x="58038" y="444626"/>
                </a:lnTo>
                <a:lnTo>
                  <a:pt x="58038" y="441451"/>
                </a:lnTo>
                <a:lnTo>
                  <a:pt x="46227" y="441451"/>
                </a:lnTo>
                <a:lnTo>
                  <a:pt x="51688" y="432090"/>
                </a:lnTo>
                <a:lnTo>
                  <a:pt x="45338" y="421204"/>
                </a:lnTo>
                <a:close/>
              </a:path>
              <a:path w="103504" h="457200">
                <a:moveTo>
                  <a:pt x="96265" y="361188"/>
                </a:moveTo>
                <a:lnTo>
                  <a:pt x="92455" y="362203"/>
                </a:lnTo>
                <a:lnTo>
                  <a:pt x="58038" y="421204"/>
                </a:lnTo>
                <a:lnTo>
                  <a:pt x="58038" y="444626"/>
                </a:lnTo>
                <a:lnTo>
                  <a:pt x="59020" y="444626"/>
                </a:lnTo>
                <a:lnTo>
                  <a:pt x="103377" y="368553"/>
                </a:lnTo>
                <a:lnTo>
                  <a:pt x="102362" y="364744"/>
                </a:lnTo>
                <a:lnTo>
                  <a:pt x="96265" y="361188"/>
                </a:lnTo>
                <a:close/>
              </a:path>
              <a:path w="103504" h="457200">
                <a:moveTo>
                  <a:pt x="51688" y="432090"/>
                </a:moveTo>
                <a:lnTo>
                  <a:pt x="46227" y="441451"/>
                </a:lnTo>
                <a:lnTo>
                  <a:pt x="57150" y="441451"/>
                </a:lnTo>
                <a:lnTo>
                  <a:pt x="51688" y="432090"/>
                </a:lnTo>
                <a:close/>
              </a:path>
              <a:path w="103504" h="457200">
                <a:moveTo>
                  <a:pt x="58038" y="421204"/>
                </a:moveTo>
                <a:lnTo>
                  <a:pt x="51688" y="432090"/>
                </a:lnTo>
                <a:lnTo>
                  <a:pt x="57150" y="441451"/>
                </a:lnTo>
                <a:lnTo>
                  <a:pt x="58038" y="441451"/>
                </a:lnTo>
                <a:lnTo>
                  <a:pt x="58038" y="421204"/>
                </a:lnTo>
                <a:close/>
              </a:path>
              <a:path w="103504" h="457200">
                <a:moveTo>
                  <a:pt x="58038" y="0"/>
                </a:moveTo>
                <a:lnTo>
                  <a:pt x="45338" y="0"/>
                </a:lnTo>
                <a:lnTo>
                  <a:pt x="45338" y="421204"/>
                </a:lnTo>
                <a:lnTo>
                  <a:pt x="51688" y="432090"/>
                </a:lnTo>
                <a:lnTo>
                  <a:pt x="58038" y="421204"/>
                </a:lnTo>
                <a:lnTo>
                  <a:pt x="5803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7910" y="4267200"/>
            <a:ext cx="103505" cy="381000"/>
          </a:xfrm>
          <a:custGeom>
            <a:avLst/>
            <a:gdLst/>
            <a:ahLst/>
            <a:cxnLst/>
            <a:rect l="l" t="t" r="r" b="b"/>
            <a:pathLst>
              <a:path w="103504" h="381000">
                <a:moveTo>
                  <a:pt x="7112" y="284988"/>
                </a:moveTo>
                <a:lnTo>
                  <a:pt x="1015" y="288544"/>
                </a:lnTo>
                <a:lnTo>
                  <a:pt x="0" y="292354"/>
                </a:lnTo>
                <a:lnTo>
                  <a:pt x="51688" y="381000"/>
                </a:lnTo>
                <a:lnTo>
                  <a:pt x="59020" y="368426"/>
                </a:lnTo>
                <a:lnTo>
                  <a:pt x="45338" y="368426"/>
                </a:lnTo>
                <a:lnTo>
                  <a:pt x="45338" y="345004"/>
                </a:lnTo>
                <a:lnTo>
                  <a:pt x="10922" y="286004"/>
                </a:lnTo>
                <a:lnTo>
                  <a:pt x="7112" y="284988"/>
                </a:lnTo>
                <a:close/>
              </a:path>
              <a:path w="103504" h="381000">
                <a:moveTo>
                  <a:pt x="45338" y="345004"/>
                </a:moveTo>
                <a:lnTo>
                  <a:pt x="45338" y="368426"/>
                </a:lnTo>
                <a:lnTo>
                  <a:pt x="58038" y="368426"/>
                </a:lnTo>
                <a:lnTo>
                  <a:pt x="58038" y="365251"/>
                </a:lnTo>
                <a:lnTo>
                  <a:pt x="46227" y="365251"/>
                </a:lnTo>
                <a:lnTo>
                  <a:pt x="51688" y="355890"/>
                </a:lnTo>
                <a:lnTo>
                  <a:pt x="45338" y="345004"/>
                </a:lnTo>
                <a:close/>
              </a:path>
              <a:path w="103504" h="381000">
                <a:moveTo>
                  <a:pt x="96265" y="284988"/>
                </a:moveTo>
                <a:lnTo>
                  <a:pt x="92455" y="286004"/>
                </a:lnTo>
                <a:lnTo>
                  <a:pt x="58038" y="345004"/>
                </a:lnTo>
                <a:lnTo>
                  <a:pt x="58038" y="368426"/>
                </a:lnTo>
                <a:lnTo>
                  <a:pt x="59020" y="368426"/>
                </a:lnTo>
                <a:lnTo>
                  <a:pt x="103377" y="292354"/>
                </a:lnTo>
                <a:lnTo>
                  <a:pt x="102362" y="288544"/>
                </a:lnTo>
                <a:lnTo>
                  <a:pt x="96265" y="284988"/>
                </a:lnTo>
                <a:close/>
              </a:path>
              <a:path w="103504" h="381000">
                <a:moveTo>
                  <a:pt x="51688" y="355890"/>
                </a:moveTo>
                <a:lnTo>
                  <a:pt x="46227" y="365251"/>
                </a:lnTo>
                <a:lnTo>
                  <a:pt x="57150" y="365251"/>
                </a:lnTo>
                <a:lnTo>
                  <a:pt x="51688" y="355890"/>
                </a:lnTo>
                <a:close/>
              </a:path>
              <a:path w="103504" h="381000">
                <a:moveTo>
                  <a:pt x="58038" y="345004"/>
                </a:moveTo>
                <a:lnTo>
                  <a:pt x="51688" y="355890"/>
                </a:lnTo>
                <a:lnTo>
                  <a:pt x="57150" y="365251"/>
                </a:lnTo>
                <a:lnTo>
                  <a:pt x="58038" y="365251"/>
                </a:lnTo>
                <a:lnTo>
                  <a:pt x="58038" y="345004"/>
                </a:lnTo>
                <a:close/>
              </a:path>
              <a:path w="103504" h="381000">
                <a:moveTo>
                  <a:pt x="58038" y="0"/>
                </a:moveTo>
                <a:lnTo>
                  <a:pt x="45338" y="0"/>
                </a:lnTo>
                <a:lnTo>
                  <a:pt x="45338" y="345004"/>
                </a:lnTo>
                <a:lnTo>
                  <a:pt x="51688" y="355890"/>
                </a:lnTo>
                <a:lnTo>
                  <a:pt x="58038" y="345004"/>
                </a:lnTo>
                <a:lnTo>
                  <a:pt x="5803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69134"/>
            <a:ext cx="7725409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2453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Pus </a:t>
            </a:r>
            <a:r>
              <a:rPr spc="-5" dirty="0"/>
              <a:t>culture shows growth </a:t>
            </a:r>
            <a:r>
              <a:rPr dirty="0"/>
              <a:t>of streptococcus  </a:t>
            </a:r>
            <a:r>
              <a:rPr spc="-5" dirty="0"/>
              <a:t>pyogenes ,S.aureus or anaerobic organism</a:t>
            </a:r>
            <a:r>
              <a:rPr spc="-45" dirty="0"/>
              <a:t> </a:t>
            </a:r>
            <a:r>
              <a:rPr dirty="0"/>
              <a:t>.</a:t>
            </a:r>
            <a:endParaRPr sz="18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More often the </a:t>
            </a:r>
            <a:r>
              <a:rPr spc="-5" dirty="0"/>
              <a:t>growth is </a:t>
            </a:r>
            <a:r>
              <a:rPr dirty="0"/>
              <a:t>mixed </a:t>
            </a:r>
            <a:r>
              <a:rPr spc="-5" dirty="0"/>
              <a:t>with both </a:t>
            </a:r>
            <a:r>
              <a:rPr dirty="0"/>
              <a:t>aerobic  </a:t>
            </a:r>
            <a:r>
              <a:rPr spc="-5" dirty="0"/>
              <a:t>and anaerobic</a:t>
            </a:r>
            <a:r>
              <a:rPr spc="-15" dirty="0"/>
              <a:t> </a:t>
            </a:r>
            <a:r>
              <a:rPr spc="-5" dirty="0"/>
              <a:t>organism.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7607300" cy="18256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Mostly affects </a:t>
            </a:r>
            <a:r>
              <a:rPr sz="2700" spc="-5" dirty="0">
                <a:latin typeface="Microsoft Sans Serif"/>
                <a:cs typeface="Microsoft Sans Serif"/>
              </a:rPr>
              <a:t>adults </a:t>
            </a:r>
            <a:r>
              <a:rPr sz="2700" dirty="0">
                <a:latin typeface="Microsoft Sans Serif"/>
                <a:cs typeface="Microsoft Sans Serif"/>
              </a:rPr>
              <a:t>than children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Usually </a:t>
            </a:r>
            <a:r>
              <a:rPr sz="2700" dirty="0">
                <a:latin typeface="Microsoft Sans Serif"/>
                <a:cs typeface="Microsoft Sans Serif"/>
              </a:rPr>
              <a:t>unilateral </a:t>
            </a:r>
            <a:r>
              <a:rPr sz="2700" spc="-5" dirty="0">
                <a:latin typeface="Microsoft Sans Serif"/>
                <a:cs typeface="Microsoft Sans Serif"/>
              </a:rPr>
              <a:t>occasionally bilateral </a:t>
            </a:r>
            <a:r>
              <a:rPr sz="2700" dirty="0">
                <a:latin typeface="Microsoft Sans Serif"/>
                <a:cs typeface="Microsoft Sans Serif"/>
              </a:rPr>
              <a:t>abscess  </a:t>
            </a:r>
            <a:r>
              <a:rPr sz="2700" spc="-5" dirty="0">
                <a:latin typeface="Microsoft Sans Serif"/>
                <a:cs typeface="Microsoft Sans Serif"/>
              </a:rPr>
              <a:t>are recorded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c/f </a:t>
            </a:r>
            <a:r>
              <a:rPr sz="2700" spc="-5" dirty="0">
                <a:latin typeface="Microsoft Sans Serif"/>
                <a:cs typeface="Microsoft Sans Serif"/>
              </a:rPr>
              <a:t>divided into general and local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30" y="562355"/>
            <a:ext cx="4036279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863293"/>
            <a:ext cx="5575935" cy="316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3299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Microsoft Sans Serif"/>
                <a:cs typeface="Microsoft Sans Serif"/>
              </a:rPr>
              <a:t>GENERAL</a:t>
            </a:r>
            <a:r>
              <a:rPr sz="2500" dirty="0">
                <a:latin typeface="Microsoft Sans Serif"/>
                <a:cs typeface="Microsoft Sans Serif"/>
              </a:rPr>
              <a:t>: </a:t>
            </a:r>
            <a:r>
              <a:rPr sz="2500" spc="-10" dirty="0">
                <a:latin typeface="Microsoft Sans Serif"/>
                <a:cs typeface="Microsoft Sans Serif"/>
              </a:rPr>
              <a:t>occur </a:t>
            </a:r>
            <a:r>
              <a:rPr sz="2500" spc="-5" dirty="0">
                <a:latin typeface="Microsoft Sans Serif"/>
                <a:cs typeface="Microsoft Sans Serif"/>
              </a:rPr>
              <a:t>due to septicaemia  Include </a:t>
            </a:r>
            <a:r>
              <a:rPr sz="2500" spc="-10" dirty="0">
                <a:latin typeface="Microsoft Sans Serif"/>
                <a:cs typeface="Microsoft Sans Serif"/>
              </a:rPr>
              <a:t>: </a:t>
            </a:r>
            <a:r>
              <a:rPr sz="2500" spc="-5" dirty="0">
                <a:latin typeface="Microsoft Sans Serif"/>
                <a:cs typeface="Microsoft Sans Serif"/>
              </a:rPr>
              <a:t>Fever(up to 104 degree F)</a:t>
            </a:r>
            <a:endParaRPr sz="2500">
              <a:latin typeface="Microsoft Sans Serif"/>
              <a:cs typeface="Microsoft Sans Serif"/>
            </a:endParaRPr>
          </a:p>
          <a:p>
            <a:pPr marL="1443355" marR="1814195">
              <a:lnSpc>
                <a:spcPct val="103299"/>
              </a:lnSpc>
              <a:spcBef>
                <a:spcPts val="5"/>
              </a:spcBef>
            </a:pPr>
            <a:r>
              <a:rPr sz="2500" spc="-10" dirty="0">
                <a:latin typeface="Microsoft Sans Serif"/>
                <a:cs typeface="Microsoft Sans Serif"/>
              </a:rPr>
              <a:t>Chills and </a:t>
            </a:r>
            <a:r>
              <a:rPr sz="2500" spc="-5" dirty="0">
                <a:latin typeface="Microsoft Sans Serif"/>
                <a:cs typeface="Microsoft Sans Serif"/>
              </a:rPr>
              <a:t>rigor  General</a:t>
            </a:r>
            <a:r>
              <a:rPr sz="2500" spc="-8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malaise  </a:t>
            </a:r>
            <a:r>
              <a:rPr sz="2500" spc="-5" dirty="0">
                <a:latin typeface="Microsoft Sans Serif"/>
                <a:cs typeface="Microsoft Sans Serif"/>
              </a:rPr>
              <a:t>Body </a:t>
            </a:r>
            <a:r>
              <a:rPr sz="2500" spc="-10" dirty="0">
                <a:latin typeface="Microsoft Sans Serif"/>
                <a:cs typeface="Microsoft Sans Serif"/>
              </a:rPr>
              <a:t>aches  Headache  Nausea and  Constipation</a:t>
            </a:r>
            <a:endParaRPr sz="2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7596505" cy="26987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is suppuration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parotid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space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Deep </a:t>
            </a:r>
            <a:r>
              <a:rPr sz="2700" dirty="0">
                <a:latin typeface="Microsoft Sans Serif"/>
                <a:cs typeface="Microsoft Sans Serif"/>
              </a:rPr>
              <a:t>cervical fascia </a:t>
            </a:r>
            <a:r>
              <a:rPr sz="2700" spc="-5" dirty="0">
                <a:latin typeface="Microsoft Sans Serif"/>
                <a:cs typeface="Microsoft Sans Serif"/>
              </a:rPr>
              <a:t>splits into </a:t>
            </a:r>
            <a:r>
              <a:rPr sz="2700" dirty="0">
                <a:latin typeface="Microsoft Sans Serif"/>
                <a:cs typeface="Microsoft Sans Serif"/>
              </a:rPr>
              <a:t>two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layers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endParaRPr sz="2700">
              <a:latin typeface="Microsoft Sans Serif"/>
              <a:cs typeface="Microsoft Sans Serif"/>
            </a:endParaRPr>
          </a:p>
          <a:p>
            <a:pPr marL="268605">
              <a:lnSpc>
                <a:spcPct val="100000"/>
              </a:lnSpc>
            </a:pPr>
            <a:r>
              <a:rPr sz="2700" spc="-5" dirty="0">
                <a:latin typeface="Microsoft Sans Serif"/>
                <a:cs typeface="Microsoft Sans Serif"/>
              </a:rPr>
              <a:t>,superficial and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deep.</a:t>
            </a:r>
            <a:endParaRPr sz="2700">
              <a:latin typeface="Microsoft Sans Serif"/>
              <a:cs typeface="Microsoft Sans Serif"/>
            </a:endParaRPr>
          </a:p>
          <a:p>
            <a:pPr marL="268605" marR="28384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enclose </a:t>
            </a:r>
            <a:r>
              <a:rPr sz="2700" dirty="0">
                <a:latin typeface="Microsoft Sans Serif"/>
                <a:cs typeface="Microsoft Sans Serif"/>
              </a:rPr>
              <a:t>the parotid gland </a:t>
            </a:r>
            <a:r>
              <a:rPr sz="2700" spc="-5" dirty="0">
                <a:latin typeface="Microsoft Sans Serif"/>
                <a:cs typeface="Microsoft Sans Serif"/>
              </a:rPr>
              <a:t>and </a:t>
            </a:r>
            <a:r>
              <a:rPr sz="2700" dirty="0">
                <a:latin typeface="Microsoft Sans Serif"/>
                <a:cs typeface="Microsoft Sans Serif"/>
              </a:rPr>
              <a:t>its </a:t>
            </a:r>
            <a:r>
              <a:rPr sz="2700" spc="-5" dirty="0">
                <a:latin typeface="Microsoft Sans Serif"/>
                <a:cs typeface="Microsoft Sans Serif"/>
              </a:rPr>
              <a:t>associated  </a:t>
            </a:r>
            <a:r>
              <a:rPr sz="2700" dirty="0">
                <a:latin typeface="Microsoft Sans Serif"/>
                <a:cs typeface="Microsoft Sans Serif"/>
              </a:rPr>
              <a:t>structures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Parotid </a:t>
            </a:r>
            <a:r>
              <a:rPr sz="2700" spc="-5" dirty="0">
                <a:latin typeface="Microsoft Sans Serif"/>
                <a:cs typeface="Microsoft Sans Serif"/>
              </a:rPr>
              <a:t>space lies deep </a:t>
            </a:r>
            <a:r>
              <a:rPr sz="2700" dirty="0">
                <a:latin typeface="Microsoft Sans Serif"/>
                <a:cs typeface="Microsoft Sans Serif"/>
              </a:rPr>
              <a:t>to the </a:t>
            </a:r>
            <a:r>
              <a:rPr sz="2700" spc="-5" dirty="0">
                <a:latin typeface="Microsoft Sans Serif"/>
                <a:cs typeface="Microsoft Sans Serif"/>
              </a:rPr>
              <a:t>superficial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fascia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63" y="537972"/>
            <a:ext cx="4245073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395349"/>
            <a:ext cx="7439659" cy="37344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7655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b="1" dirty="0">
                <a:latin typeface="Microsoft Sans Serif"/>
                <a:cs typeface="Microsoft Sans Serif"/>
              </a:rPr>
              <a:t>LOCAL</a:t>
            </a:r>
            <a:r>
              <a:rPr sz="2700" dirty="0">
                <a:latin typeface="Microsoft Sans Serif"/>
                <a:cs typeface="Microsoft Sans Serif"/>
              </a:rPr>
              <a:t>:</a:t>
            </a:r>
            <a:endParaRPr sz="27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640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Severe throat pain.usually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unilateral.</a:t>
            </a:r>
            <a:endParaRPr sz="27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Odynophagia</a:t>
            </a:r>
            <a:endParaRPr sz="27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dirty="0">
                <a:latin typeface="Microsoft Sans Serif"/>
                <a:cs typeface="Microsoft Sans Serif"/>
              </a:rPr>
              <a:t>(Hot potato </a:t>
            </a:r>
            <a:r>
              <a:rPr sz="2700" spc="-5" dirty="0">
                <a:latin typeface="Microsoft Sans Serif"/>
                <a:cs typeface="Microsoft Sans Serif"/>
              </a:rPr>
              <a:t>voice) muffled and </a:t>
            </a:r>
            <a:r>
              <a:rPr sz="2700" dirty="0">
                <a:latin typeface="Microsoft Sans Serif"/>
                <a:cs typeface="Microsoft Sans Serif"/>
              </a:rPr>
              <a:t>thick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speech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dirty="0">
                <a:latin typeface="Microsoft Sans Serif"/>
                <a:cs typeface="Microsoft Sans Serif"/>
              </a:rPr>
              <a:t>Foul breath due to sepsis </a:t>
            </a:r>
            <a:r>
              <a:rPr sz="2700" spc="-5" dirty="0">
                <a:latin typeface="Microsoft Sans Serif"/>
                <a:cs typeface="Microsoft Sans Serif"/>
              </a:rPr>
              <a:t>in </a:t>
            </a:r>
            <a:r>
              <a:rPr sz="2700" dirty="0">
                <a:latin typeface="Microsoft Sans Serif"/>
                <a:cs typeface="Microsoft Sans Serif"/>
              </a:rPr>
              <a:t>the oral cavity </a:t>
            </a:r>
            <a:r>
              <a:rPr sz="2700" spc="-5" dirty="0">
                <a:latin typeface="Microsoft Sans Serif"/>
                <a:cs typeface="Microsoft Sans Serif"/>
              </a:rPr>
              <a:t>and  poor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hygiene</a:t>
            </a:r>
            <a:endParaRPr sz="27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Ipsilateral ear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ache</a:t>
            </a:r>
            <a:endParaRPr sz="2700">
              <a:latin typeface="Microsoft Sans Serif"/>
              <a:cs typeface="Microsoft Sans Serif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-"/>
              <a:tabLst>
                <a:tab pos="268605" algn="l"/>
                <a:tab pos="269240" algn="l"/>
              </a:tabLst>
            </a:pPr>
            <a:r>
              <a:rPr sz="2700" dirty="0">
                <a:latin typeface="Microsoft Sans Serif"/>
                <a:cs typeface="Microsoft Sans Serif"/>
              </a:rPr>
              <a:t>Trismus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8026400" cy="439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01320" indent="-256540">
              <a:lnSpc>
                <a:spcPct val="100000"/>
              </a:lnSpc>
              <a:spcBef>
                <a:spcPts val="100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The tonsil, </a:t>
            </a:r>
            <a:r>
              <a:rPr sz="2700" spc="-10" dirty="0">
                <a:latin typeface="Microsoft Sans Serif"/>
                <a:cs typeface="Microsoft Sans Serif"/>
              </a:rPr>
              <a:t>pillar </a:t>
            </a:r>
            <a:r>
              <a:rPr sz="2700" spc="-5" dirty="0">
                <a:latin typeface="Microsoft Sans Serif"/>
                <a:cs typeface="Microsoft Sans Serif"/>
              </a:rPr>
              <a:t>and </a:t>
            </a:r>
            <a:r>
              <a:rPr sz="2700" dirty="0">
                <a:latin typeface="Microsoft Sans Serif"/>
                <a:cs typeface="Microsoft Sans Serif"/>
              </a:rPr>
              <a:t>soft </a:t>
            </a:r>
            <a:r>
              <a:rPr sz="2700" spc="-5" dirty="0">
                <a:latin typeface="Microsoft Sans Serif"/>
                <a:cs typeface="Microsoft Sans Serif"/>
              </a:rPr>
              <a:t>palate on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10" dirty="0">
                <a:latin typeface="Microsoft Sans Serif"/>
                <a:cs typeface="Microsoft Sans Serif"/>
              </a:rPr>
              <a:t>involved  </a:t>
            </a:r>
            <a:r>
              <a:rPr sz="2700" dirty="0">
                <a:latin typeface="Microsoft Sans Serif"/>
                <a:cs typeface="Microsoft Sans Serif"/>
              </a:rPr>
              <a:t>side are congested </a:t>
            </a:r>
            <a:r>
              <a:rPr sz="2700" spc="-5" dirty="0">
                <a:latin typeface="Microsoft Sans Serif"/>
                <a:cs typeface="Microsoft Sans Serif"/>
              </a:rPr>
              <a:t>and swollen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268605" marR="477520" indent="15240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latin typeface="Microsoft Sans Serif"/>
                <a:cs typeface="Microsoft Sans Serif"/>
              </a:rPr>
              <a:t>tonsil </a:t>
            </a:r>
            <a:r>
              <a:rPr sz="2700" dirty="0">
                <a:latin typeface="Microsoft Sans Serif"/>
                <a:cs typeface="Microsoft Sans Serif"/>
              </a:rPr>
              <a:t>may not appear enlarged </a:t>
            </a:r>
            <a:r>
              <a:rPr sz="2700" spc="5" dirty="0">
                <a:latin typeface="Microsoft Sans Serif"/>
                <a:cs typeface="Microsoft Sans Serif"/>
              </a:rPr>
              <a:t>as </a:t>
            </a:r>
            <a:r>
              <a:rPr sz="2700" spc="-5" dirty="0">
                <a:latin typeface="Microsoft Sans Serif"/>
                <a:cs typeface="Microsoft Sans Serif"/>
              </a:rPr>
              <a:t>it is buried in 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10" dirty="0">
                <a:latin typeface="Microsoft Sans Serif"/>
                <a:cs typeface="Microsoft Sans Serif"/>
              </a:rPr>
              <a:t>oedematous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pillars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365125" indent="-256540">
              <a:lnSpc>
                <a:spcPct val="100000"/>
              </a:lnSpc>
              <a:buSzPct val="96296"/>
              <a:buAutoNum type="arabicParenR" startAt="2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Uvula is swollen and </a:t>
            </a:r>
            <a:r>
              <a:rPr sz="2700" spc="-10" dirty="0">
                <a:latin typeface="Microsoft Sans Serif"/>
                <a:cs typeface="Microsoft Sans Serif"/>
              </a:rPr>
              <a:t>edematous </a:t>
            </a:r>
            <a:r>
              <a:rPr sz="2700" spc="-5" dirty="0">
                <a:latin typeface="Microsoft Sans Serif"/>
                <a:cs typeface="Microsoft Sans Serif"/>
              </a:rPr>
              <a:t>and pushed </a:t>
            </a:r>
            <a:r>
              <a:rPr sz="2700" dirty="0">
                <a:latin typeface="Microsoft Sans Serif"/>
                <a:cs typeface="Microsoft Sans Serif"/>
              </a:rPr>
              <a:t>to  </a:t>
            </a:r>
            <a:r>
              <a:rPr sz="2700" spc="-5" dirty="0">
                <a:latin typeface="Microsoft Sans Serif"/>
                <a:cs typeface="Microsoft Sans Serif"/>
              </a:rPr>
              <a:t>opposite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side 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AutoNum type="arabicParenR" startAt="2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arenR" startAt="2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Bulging of the </a:t>
            </a:r>
            <a:r>
              <a:rPr sz="2700" dirty="0">
                <a:latin typeface="Microsoft Sans Serif"/>
                <a:cs typeface="Microsoft Sans Serif"/>
              </a:rPr>
              <a:t>soft </a:t>
            </a:r>
            <a:r>
              <a:rPr sz="2700" spc="-5" dirty="0">
                <a:latin typeface="Microsoft Sans Serif"/>
                <a:cs typeface="Microsoft Sans Serif"/>
              </a:rPr>
              <a:t>palate and anterior </a:t>
            </a:r>
            <a:r>
              <a:rPr sz="2700" spc="-10" dirty="0">
                <a:latin typeface="Microsoft Sans Serif"/>
                <a:cs typeface="Microsoft Sans Serif"/>
              </a:rPr>
              <a:t>pillar </a:t>
            </a:r>
            <a:r>
              <a:rPr sz="2700" spc="-5" dirty="0">
                <a:latin typeface="Microsoft Sans Serif"/>
                <a:cs typeface="Microsoft Sans Serif"/>
              </a:rPr>
              <a:t>above  </a:t>
            </a: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tonsil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510" y="335279"/>
            <a:ext cx="2774423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1447800"/>
            <a:ext cx="34671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362200"/>
            <a:ext cx="4495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719059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47370" indent="-256540">
              <a:lnSpc>
                <a:spcPct val="100000"/>
              </a:lnSpc>
              <a:spcBef>
                <a:spcPts val="100"/>
              </a:spcBef>
              <a:buSzPct val="96296"/>
              <a:buAutoNum type="arabicParenR" startAt="4"/>
              <a:tabLst>
                <a:tab pos="318770" algn="l"/>
              </a:tabLst>
            </a:pPr>
            <a:r>
              <a:rPr sz="2700" dirty="0">
                <a:latin typeface="Microsoft Sans Serif"/>
                <a:cs typeface="Microsoft Sans Serif"/>
              </a:rPr>
              <a:t>Mucopus </a:t>
            </a:r>
            <a:r>
              <a:rPr sz="2700" spc="-10" dirty="0">
                <a:latin typeface="Microsoft Sans Serif"/>
                <a:cs typeface="Microsoft Sans Serif"/>
              </a:rPr>
              <a:t>may </a:t>
            </a:r>
            <a:r>
              <a:rPr sz="2700" spc="-5" dirty="0">
                <a:latin typeface="Microsoft Sans Serif"/>
                <a:cs typeface="Microsoft Sans Serif"/>
              </a:rPr>
              <a:t>be seen covering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5" dirty="0">
                <a:latin typeface="Microsoft Sans Serif"/>
                <a:cs typeface="Microsoft Sans Serif"/>
              </a:rPr>
              <a:t>tonsillar  </a:t>
            </a:r>
            <a:r>
              <a:rPr sz="2700" dirty="0">
                <a:latin typeface="Microsoft Sans Serif"/>
                <a:cs typeface="Microsoft Sans Serif"/>
              </a:rPr>
              <a:t>region.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AutoNum type="arabicParenR" startAt="4"/>
            </a:pPr>
            <a:endParaRPr sz="3150">
              <a:latin typeface="Times New Roman"/>
              <a:cs typeface="Times New Roman"/>
            </a:endParaRPr>
          </a:p>
          <a:p>
            <a:pPr marL="12700" marR="432434">
              <a:lnSpc>
                <a:spcPct val="112200"/>
              </a:lnSpc>
              <a:spcBef>
                <a:spcPts val="5"/>
              </a:spcBef>
              <a:buSzPct val="96296"/>
              <a:buAutoNum type="arabicParenR" startAt="4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Cervical </a:t>
            </a:r>
            <a:r>
              <a:rPr sz="2700" spc="-10" dirty="0">
                <a:latin typeface="Microsoft Sans Serif"/>
                <a:cs typeface="Microsoft Sans Serif"/>
              </a:rPr>
              <a:t>lymphadenopathy </a:t>
            </a:r>
            <a:r>
              <a:rPr sz="2700" spc="-5" dirty="0">
                <a:latin typeface="Microsoft Sans Serif"/>
                <a:cs typeface="Microsoft Sans Serif"/>
              </a:rPr>
              <a:t>is </a:t>
            </a:r>
            <a:r>
              <a:rPr sz="2700" spc="-10" dirty="0">
                <a:latin typeface="Microsoft Sans Serif"/>
                <a:cs typeface="Microsoft Sans Serif"/>
              </a:rPr>
              <a:t>commonly </a:t>
            </a:r>
            <a:r>
              <a:rPr sz="2700" spc="-5" dirty="0">
                <a:latin typeface="Microsoft Sans Serif"/>
                <a:cs typeface="Microsoft Sans Serif"/>
              </a:rPr>
              <a:t>seen.  </a:t>
            </a:r>
            <a:r>
              <a:rPr sz="2700" spc="-10" dirty="0">
                <a:latin typeface="Microsoft Sans Serif"/>
                <a:cs typeface="Microsoft Sans Serif"/>
              </a:rPr>
              <a:t>This </a:t>
            </a:r>
            <a:r>
              <a:rPr sz="2700" spc="-5" dirty="0">
                <a:latin typeface="Microsoft Sans Serif"/>
                <a:cs typeface="Microsoft Sans Serif"/>
              </a:rPr>
              <a:t>involves jugulodigastric lymph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node.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AutoNum type="arabicParenR" startAt="4"/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arenR" startAt="4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Torticollis. </a:t>
            </a:r>
            <a:r>
              <a:rPr sz="2700" dirty="0">
                <a:latin typeface="Microsoft Sans Serif"/>
                <a:cs typeface="Microsoft Sans Serif"/>
              </a:rPr>
              <a:t>Pt keeps the </a:t>
            </a:r>
            <a:r>
              <a:rPr sz="2700" spc="-5" dirty="0">
                <a:latin typeface="Microsoft Sans Serif"/>
                <a:cs typeface="Microsoft Sans Serif"/>
              </a:rPr>
              <a:t>neck </a:t>
            </a:r>
            <a:r>
              <a:rPr sz="2700" dirty="0">
                <a:latin typeface="Microsoft Sans Serif"/>
                <a:cs typeface="Microsoft Sans Serif"/>
              </a:rPr>
              <a:t>tilted to the side </a:t>
            </a:r>
            <a:r>
              <a:rPr sz="2700" spc="-5" dirty="0">
                <a:latin typeface="Microsoft Sans Serif"/>
                <a:cs typeface="Microsoft Sans Serif"/>
              </a:rPr>
              <a:t>of  </a:t>
            </a:r>
            <a:r>
              <a:rPr sz="2700" dirty="0">
                <a:latin typeface="Microsoft Sans Serif"/>
                <a:cs typeface="Microsoft Sans Serif"/>
              </a:rPr>
              <a:t>abscess.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7614920" cy="27508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8135" indent="-306070">
              <a:lnSpc>
                <a:spcPct val="100000"/>
              </a:lnSpc>
              <a:spcBef>
                <a:spcPts val="50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Hospitalization</a:t>
            </a:r>
            <a:endParaRPr sz="2700">
              <a:latin typeface="Microsoft Sans Serif"/>
              <a:cs typeface="Microsoft Sans Serif"/>
            </a:endParaRPr>
          </a:p>
          <a:p>
            <a:pPr marL="318135" indent="-306070">
              <a:lnSpc>
                <a:spcPct val="100000"/>
              </a:lnSpc>
              <a:spcBef>
                <a:spcPts val="409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dirty="0">
                <a:latin typeface="Microsoft Sans Serif"/>
                <a:cs typeface="Microsoft Sans Serif"/>
              </a:rPr>
              <a:t>Intravenous fluids to </a:t>
            </a:r>
            <a:r>
              <a:rPr sz="2700" spc="-5" dirty="0">
                <a:latin typeface="Microsoft Sans Serif"/>
                <a:cs typeface="Microsoft Sans Serif"/>
              </a:rPr>
              <a:t>compact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dehydration.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dirty="0">
                <a:latin typeface="Microsoft Sans Serif"/>
                <a:cs typeface="Microsoft Sans Serif"/>
              </a:rPr>
              <a:t>Antibiotics to cover </a:t>
            </a:r>
            <a:r>
              <a:rPr sz="2700" spc="-5" dirty="0">
                <a:latin typeface="Microsoft Sans Serif"/>
                <a:cs typeface="Microsoft Sans Serif"/>
              </a:rPr>
              <a:t>both aerobic and </a:t>
            </a:r>
            <a:r>
              <a:rPr sz="2700" spc="-10" dirty="0">
                <a:latin typeface="Microsoft Sans Serif"/>
                <a:cs typeface="Microsoft Sans Serif"/>
              </a:rPr>
              <a:t>anaerobic  </a:t>
            </a:r>
            <a:r>
              <a:rPr sz="2700" spc="-5" dirty="0">
                <a:latin typeface="Microsoft Sans Serif"/>
                <a:cs typeface="Microsoft Sans Serif"/>
              </a:rPr>
              <a:t>organisms.</a:t>
            </a:r>
            <a:endParaRPr sz="2700">
              <a:latin typeface="Microsoft Sans Serif"/>
              <a:cs typeface="Microsoft Sans Serif"/>
            </a:endParaRPr>
          </a:p>
          <a:p>
            <a:pPr marL="318135" indent="-306070">
              <a:lnSpc>
                <a:spcPct val="100000"/>
              </a:lnSpc>
              <a:spcBef>
                <a:spcPts val="400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Analgesic</a:t>
            </a:r>
            <a:endParaRPr sz="2700">
              <a:latin typeface="Microsoft Sans Serif"/>
              <a:cs typeface="Microsoft Sans Serif"/>
            </a:endParaRPr>
          </a:p>
          <a:p>
            <a:pPr marL="318135" indent="-306070">
              <a:lnSpc>
                <a:spcPct val="100000"/>
              </a:lnSpc>
              <a:spcBef>
                <a:spcPts val="40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dirty="0">
                <a:latin typeface="Microsoft Sans Serif"/>
                <a:cs typeface="Microsoft Sans Serif"/>
              </a:rPr>
              <a:t>Oral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hygiene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904" y="335279"/>
            <a:ext cx="2369003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5080" indent="-256540">
              <a:lnSpc>
                <a:spcPct val="100000"/>
              </a:lnSpc>
              <a:spcBef>
                <a:spcPts val="100"/>
              </a:spcBef>
              <a:tabLst>
                <a:tab pos="30797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5" dirty="0"/>
              <a:t>If </a:t>
            </a:r>
            <a:r>
              <a:rPr dirty="0"/>
              <a:t>frank abscess </a:t>
            </a:r>
            <a:r>
              <a:rPr spc="-5" dirty="0"/>
              <a:t>has </a:t>
            </a:r>
            <a:r>
              <a:rPr dirty="0"/>
              <a:t>formed </a:t>
            </a:r>
            <a:r>
              <a:rPr b="1" spc="-5" dirty="0">
                <a:latin typeface="Microsoft Sans Serif"/>
                <a:cs typeface="Microsoft Sans Serif"/>
              </a:rPr>
              <a:t>incision </a:t>
            </a:r>
            <a:r>
              <a:rPr b="1" dirty="0">
                <a:latin typeface="Microsoft Sans Serif"/>
                <a:cs typeface="Microsoft Sans Serif"/>
              </a:rPr>
              <a:t>and </a:t>
            </a:r>
            <a:r>
              <a:rPr b="1" spc="-5" dirty="0">
                <a:latin typeface="Microsoft Sans Serif"/>
                <a:cs typeface="Microsoft Sans Serif"/>
              </a:rPr>
              <a:t>drainage  </a:t>
            </a:r>
            <a:r>
              <a:rPr spc="-10" dirty="0"/>
              <a:t>will </a:t>
            </a:r>
            <a:r>
              <a:rPr spc="-5" dirty="0"/>
              <a:t>be required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0" y="2743200"/>
            <a:ext cx="24384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39648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85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Interval </a:t>
            </a:r>
            <a:r>
              <a:rPr sz="2700" spc="-5" dirty="0">
                <a:latin typeface="Microsoft Sans Serif"/>
                <a:cs typeface="Microsoft Sans Serif"/>
              </a:rPr>
              <a:t>tonsillectomy: tonsils are removed </a:t>
            </a:r>
            <a:r>
              <a:rPr sz="2700" spc="-20" dirty="0">
                <a:latin typeface="Microsoft Sans Serif"/>
                <a:cs typeface="Microsoft Sans Serif"/>
              </a:rPr>
              <a:t>4-6  </a:t>
            </a:r>
            <a:r>
              <a:rPr sz="2700" spc="-5" dirty="0">
                <a:latin typeface="Microsoft Sans Serif"/>
                <a:cs typeface="Microsoft Sans Serif"/>
              </a:rPr>
              <a:t>weeks </a:t>
            </a:r>
            <a:r>
              <a:rPr sz="2700" dirty="0">
                <a:latin typeface="Microsoft Sans Serif"/>
                <a:cs typeface="Microsoft Sans Serif"/>
              </a:rPr>
              <a:t>following attack </a:t>
            </a:r>
            <a:r>
              <a:rPr sz="2700" spc="-5" dirty="0">
                <a:latin typeface="Microsoft Sans Serif"/>
                <a:cs typeface="Microsoft Sans Serif"/>
              </a:rPr>
              <a:t>of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quinsy.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Abscess </a:t>
            </a:r>
            <a:r>
              <a:rPr sz="2700" spc="-5" dirty="0">
                <a:latin typeface="Microsoft Sans Serif"/>
                <a:cs typeface="Microsoft Sans Serif"/>
              </a:rPr>
              <a:t>or hot tonsillectomy: it has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5" dirty="0">
                <a:latin typeface="Microsoft Sans Serif"/>
                <a:cs typeface="Microsoft Sans Serif"/>
              </a:rPr>
              <a:t>risk </a:t>
            </a:r>
            <a:r>
              <a:rPr sz="2700" dirty="0">
                <a:latin typeface="Microsoft Sans Serif"/>
                <a:cs typeface="Microsoft Sans Serif"/>
              </a:rPr>
              <a:t>of  </a:t>
            </a:r>
            <a:r>
              <a:rPr sz="2700" spc="-5" dirty="0">
                <a:latin typeface="Microsoft Sans Serif"/>
                <a:cs typeface="Microsoft Sans Serif"/>
              </a:rPr>
              <a:t>rupture of the </a:t>
            </a:r>
            <a:r>
              <a:rPr sz="2700" dirty="0">
                <a:latin typeface="Microsoft Sans Serif"/>
                <a:cs typeface="Microsoft Sans Serif"/>
              </a:rPr>
              <a:t>abscess </a:t>
            </a:r>
            <a:r>
              <a:rPr sz="2700" spc="-5" dirty="0">
                <a:latin typeface="Microsoft Sans Serif"/>
                <a:cs typeface="Microsoft Sans Serif"/>
              </a:rPr>
              <a:t>during anaesthesia and  </a:t>
            </a:r>
            <a:r>
              <a:rPr sz="2700" dirty="0">
                <a:latin typeface="Microsoft Sans Serif"/>
                <a:cs typeface="Microsoft Sans Serif"/>
              </a:rPr>
              <a:t>excessive </a:t>
            </a:r>
            <a:r>
              <a:rPr sz="2700" spc="-5" dirty="0">
                <a:latin typeface="Microsoft Sans Serif"/>
                <a:cs typeface="Microsoft Sans Serif"/>
              </a:rPr>
              <a:t>bleeding at the </a:t>
            </a:r>
            <a:r>
              <a:rPr sz="2700" dirty="0">
                <a:latin typeface="Microsoft Sans Serif"/>
                <a:cs typeface="Microsoft Sans Serif"/>
              </a:rPr>
              <a:t>time of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operation.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731759" cy="36734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Rare with modern therapy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0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parapharyngeal</a:t>
            </a:r>
            <a:r>
              <a:rPr sz="2700" spc="70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9"/>
              </a:spcBef>
              <a:buChar char="-"/>
              <a:tabLst>
                <a:tab pos="217170" algn="l"/>
              </a:tabLst>
            </a:pPr>
            <a:r>
              <a:rPr sz="2700" dirty="0">
                <a:latin typeface="Microsoft Sans Serif"/>
                <a:cs typeface="Microsoft Sans Serif"/>
              </a:rPr>
              <a:t>Oedema </a:t>
            </a:r>
            <a:r>
              <a:rPr sz="2700" spc="-5" dirty="0">
                <a:latin typeface="Microsoft Sans Serif"/>
                <a:cs typeface="Microsoft Sans Serif"/>
              </a:rPr>
              <a:t>of larynx .tracheostomy </a:t>
            </a:r>
            <a:r>
              <a:rPr sz="2700" dirty="0">
                <a:latin typeface="Microsoft Sans Serif"/>
                <a:cs typeface="Microsoft Sans Serif"/>
              </a:rPr>
              <a:t>may be</a:t>
            </a:r>
            <a:r>
              <a:rPr sz="2700" spc="-1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required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395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Septicaemia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395"/>
              </a:spcBef>
              <a:buChar char="-"/>
              <a:tabLst>
                <a:tab pos="217170" algn="l"/>
              </a:tabLst>
            </a:pPr>
            <a:r>
              <a:rPr sz="2700" dirty="0">
                <a:latin typeface="Microsoft Sans Serif"/>
                <a:cs typeface="Microsoft Sans Serif"/>
              </a:rPr>
              <a:t>Pneumonitis </a:t>
            </a:r>
            <a:r>
              <a:rPr sz="2700" spc="-5" dirty="0">
                <a:latin typeface="Microsoft Sans Serif"/>
                <a:cs typeface="Microsoft Sans Serif"/>
              </a:rPr>
              <a:t>or </a:t>
            </a:r>
            <a:r>
              <a:rPr sz="2700" spc="-10" dirty="0">
                <a:latin typeface="Microsoft Sans Serif"/>
                <a:cs typeface="Microsoft Sans Serif"/>
              </a:rPr>
              <a:t>lung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9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Jugular vein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thrombosis</a:t>
            </a:r>
            <a:endParaRPr sz="2700">
              <a:latin typeface="Microsoft Sans Serif"/>
              <a:cs typeface="Microsoft Sans Serif"/>
            </a:endParaRPr>
          </a:p>
          <a:p>
            <a:pPr marL="217170" marR="196850" indent="-217170">
              <a:lnSpc>
                <a:spcPct val="100000"/>
              </a:lnSpc>
              <a:spcBef>
                <a:spcPts val="395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Spontaneous haemorrage </a:t>
            </a:r>
            <a:r>
              <a:rPr sz="2700" dirty="0">
                <a:latin typeface="Microsoft Sans Serif"/>
                <a:cs typeface="Microsoft Sans Serif"/>
              </a:rPr>
              <a:t>from carotid </a:t>
            </a:r>
            <a:r>
              <a:rPr sz="2700" spc="-5" dirty="0">
                <a:latin typeface="Microsoft Sans Serif"/>
                <a:cs typeface="Microsoft Sans Serif"/>
              </a:rPr>
              <a:t>artery or  jugular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vein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313943"/>
            <a:ext cx="3003804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546" y="568451"/>
            <a:ext cx="6236975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0" y="1600200"/>
            <a:ext cx="3607308" cy="4864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807959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Commonly seen in children below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3years.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is the result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suppuration of retro pharyngeal  lymph node secondary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infection in the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adenoid </a:t>
            </a:r>
            <a:endParaRPr sz="2700">
              <a:latin typeface="Microsoft Sans Serif"/>
              <a:cs typeface="Microsoft Sans Serif"/>
            </a:endParaRPr>
          </a:p>
          <a:p>
            <a:pPr marL="268605" marR="377825">
              <a:lnSpc>
                <a:spcPts val="2990"/>
              </a:lnSpc>
              <a:spcBef>
                <a:spcPts val="310"/>
              </a:spcBef>
            </a:pPr>
            <a:r>
              <a:rPr sz="2700" dirty="0">
                <a:latin typeface="Microsoft Sans Serif"/>
                <a:cs typeface="Microsoft Sans Serif"/>
              </a:rPr>
              <a:t>,nasopharynx, </a:t>
            </a:r>
            <a:r>
              <a:rPr sz="2700" spc="-5" dirty="0">
                <a:latin typeface="Microsoft Sans Serif"/>
                <a:cs typeface="Microsoft Sans Serif"/>
              </a:rPr>
              <a:t>posterior nasal sinuses or nasal  </a:t>
            </a:r>
            <a:r>
              <a:rPr sz="2700" dirty="0">
                <a:latin typeface="Microsoft Sans Serif"/>
                <a:cs typeface="Microsoft Sans Serif"/>
              </a:rPr>
              <a:t>cavity</a:t>
            </a:r>
            <a:r>
              <a:rPr sz="2700" dirty="0">
                <a:latin typeface="Lucida Sans Unicode"/>
                <a:cs typeface="Lucida Sans Unicode"/>
              </a:rPr>
              <a:t>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247" y="658368"/>
            <a:ext cx="720320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9927" y="1615439"/>
            <a:ext cx="5724144" cy="425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795895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In adults </a:t>
            </a:r>
            <a:r>
              <a:rPr sz="2700" spc="-5" dirty="0">
                <a:latin typeface="Microsoft Sans Serif"/>
                <a:cs typeface="Microsoft Sans Serif"/>
              </a:rPr>
              <a:t>it may result from penetration injury of  posterior pharyngeal </a:t>
            </a:r>
            <a:r>
              <a:rPr sz="2700" spc="-10" dirty="0">
                <a:latin typeface="Microsoft Sans Serif"/>
                <a:cs typeface="Microsoft Sans Serif"/>
              </a:rPr>
              <a:t>wall </a:t>
            </a:r>
            <a:r>
              <a:rPr sz="2700" dirty="0">
                <a:latin typeface="Microsoft Sans Serif"/>
                <a:cs typeface="Microsoft Sans Serif"/>
              </a:rPr>
              <a:t>or cervical</a:t>
            </a:r>
            <a:r>
              <a:rPr sz="2700" spc="-1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oesophagus.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126364" indent="-256540">
              <a:lnSpc>
                <a:spcPct val="100000"/>
              </a:lnSpc>
            </a:pPr>
            <a:r>
              <a:rPr sz="2700" spc="-10" dirty="0">
                <a:latin typeface="Microsoft Sans Serif"/>
                <a:cs typeface="Microsoft Sans Serif"/>
              </a:rPr>
              <a:t>Rarely </a:t>
            </a:r>
            <a:r>
              <a:rPr sz="2700" dirty="0">
                <a:latin typeface="Microsoft Sans Serif"/>
                <a:cs typeface="Microsoft Sans Serif"/>
              </a:rPr>
              <a:t>pus from acute mastoiditis tracks </a:t>
            </a:r>
            <a:r>
              <a:rPr sz="2700" spc="-10" dirty="0">
                <a:latin typeface="Microsoft Sans Serif"/>
                <a:cs typeface="Microsoft Sans Serif"/>
              </a:rPr>
              <a:t>along </a:t>
            </a:r>
            <a:r>
              <a:rPr sz="2700" dirty="0">
                <a:latin typeface="Microsoft Sans Serif"/>
                <a:cs typeface="Microsoft Sans Serif"/>
              </a:rPr>
              <a:t>the  </a:t>
            </a:r>
            <a:r>
              <a:rPr sz="2700" spc="-5" dirty="0">
                <a:latin typeface="Microsoft Sans Serif"/>
                <a:cs typeface="Microsoft Sans Serif"/>
              </a:rPr>
              <a:t>undersurface of petrous </a:t>
            </a:r>
            <a:r>
              <a:rPr sz="2700" spc="-10" dirty="0">
                <a:latin typeface="Microsoft Sans Serif"/>
                <a:cs typeface="Microsoft Sans Serif"/>
              </a:rPr>
              <a:t>bone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present as  retropharyngeal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abscess 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505700" cy="398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89584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Dysphagia and difficulty in breathing are </a:t>
            </a:r>
            <a:r>
              <a:rPr sz="2700" dirty="0">
                <a:latin typeface="Microsoft Sans Serif"/>
                <a:cs typeface="Microsoft Sans Serif"/>
              </a:rPr>
              <a:t>the  </a:t>
            </a:r>
            <a:r>
              <a:rPr sz="2700" spc="-5" dirty="0">
                <a:latin typeface="Microsoft Sans Serif"/>
                <a:cs typeface="Microsoft Sans Serif"/>
              </a:rPr>
              <a:t>prominent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symptoms.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Stridor </a:t>
            </a:r>
            <a:r>
              <a:rPr sz="2700" spc="-5" dirty="0">
                <a:latin typeface="Microsoft Sans Serif"/>
                <a:cs typeface="Microsoft Sans Serif"/>
              </a:rPr>
              <a:t>and </a:t>
            </a:r>
            <a:r>
              <a:rPr sz="2700" dirty="0">
                <a:latin typeface="Microsoft Sans Serif"/>
                <a:cs typeface="Microsoft Sans Serif"/>
              </a:rPr>
              <a:t>croupy cough may </a:t>
            </a:r>
            <a:r>
              <a:rPr sz="2700" spc="-5" dirty="0">
                <a:latin typeface="Microsoft Sans Serif"/>
                <a:cs typeface="Microsoft Sans Serif"/>
              </a:rPr>
              <a:t>be</a:t>
            </a:r>
            <a:r>
              <a:rPr sz="2700" spc="-1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present.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Torticollis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Bulge </a:t>
            </a:r>
            <a:r>
              <a:rPr sz="2700" spc="-5" dirty="0">
                <a:latin typeface="Microsoft Sans Serif"/>
                <a:cs typeface="Microsoft Sans Serif"/>
              </a:rPr>
              <a:t>in the posterior pharyngeal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wall.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166370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Microsoft Sans Serif"/>
                <a:cs typeface="Microsoft Sans Serif"/>
              </a:rPr>
              <a:t>radiogragh of soft </a:t>
            </a:r>
            <a:r>
              <a:rPr sz="2700" dirty="0">
                <a:latin typeface="Microsoft Sans Serif"/>
                <a:cs typeface="Microsoft Sans Serif"/>
              </a:rPr>
              <a:t>tissue </a:t>
            </a:r>
            <a:r>
              <a:rPr sz="2700" spc="-5" dirty="0">
                <a:latin typeface="Microsoft Sans Serif"/>
                <a:cs typeface="Microsoft Sans Serif"/>
              </a:rPr>
              <a:t>lateral </a:t>
            </a:r>
            <a:r>
              <a:rPr sz="2700" dirty="0">
                <a:latin typeface="Microsoft Sans Serif"/>
                <a:cs typeface="Microsoft Sans Serif"/>
              </a:rPr>
              <a:t>view of the </a:t>
            </a:r>
            <a:r>
              <a:rPr sz="2700" spc="-5" dirty="0">
                <a:latin typeface="Microsoft Sans Serif"/>
                <a:cs typeface="Microsoft Sans Serif"/>
              </a:rPr>
              <a:t>neck  shows widening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prevertebral </a:t>
            </a:r>
            <a:r>
              <a:rPr sz="2700" dirty="0">
                <a:latin typeface="Microsoft Sans Serif"/>
                <a:cs typeface="Microsoft Sans Serif"/>
              </a:rPr>
              <a:t>shadow and  </a:t>
            </a:r>
            <a:r>
              <a:rPr sz="2700" spc="-5" dirty="0">
                <a:latin typeface="Microsoft Sans Serif"/>
                <a:cs typeface="Microsoft Sans Serif"/>
              </a:rPr>
              <a:t>possibly even the presence </a:t>
            </a:r>
            <a:r>
              <a:rPr sz="2700" dirty="0">
                <a:latin typeface="Microsoft Sans Serif"/>
                <a:cs typeface="Microsoft Sans Serif"/>
              </a:rPr>
              <a:t>of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gas.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665" y="652272"/>
            <a:ext cx="3714701" cy="429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3629660" cy="14141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Incision and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drainage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Systemic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antibiotics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Tracheostomy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464" y="658368"/>
            <a:ext cx="2404080" cy="42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007234"/>
            <a:ext cx="7931784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Microsoft Sans Serif"/>
                <a:cs typeface="Microsoft Sans Serif"/>
              </a:rPr>
              <a:t>Aetiology: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is tubercular in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nature</a:t>
            </a:r>
            <a:endParaRPr sz="2700">
              <a:latin typeface="Microsoft Sans Serif"/>
              <a:cs typeface="Microsoft Sans Serif"/>
            </a:endParaRPr>
          </a:p>
          <a:p>
            <a:pPr marL="268605" marR="93027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Tubercular caries </a:t>
            </a:r>
            <a:r>
              <a:rPr sz="2700" spc="-5" dirty="0">
                <a:latin typeface="Microsoft Sans Serif"/>
                <a:cs typeface="Microsoft Sans Serif"/>
              </a:rPr>
              <a:t>of </a:t>
            </a:r>
            <a:r>
              <a:rPr sz="2700" dirty="0">
                <a:latin typeface="Microsoft Sans Serif"/>
                <a:cs typeface="Microsoft Sans Serif"/>
              </a:rPr>
              <a:t>cervical spine(presents  centrally)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Tubercular infection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retropharyngeal lymphnode  </a:t>
            </a:r>
            <a:r>
              <a:rPr sz="2700" dirty="0">
                <a:latin typeface="Microsoft Sans Serif"/>
                <a:cs typeface="Microsoft Sans Serif"/>
              </a:rPr>
              <a:t>secondary to tuberculosis </a:t>
            </a:r>
            <a:r>
              <a:rPr sz="2700" spc="-5" dirty="0">
                <a:latin typeface="Microsoft Sans Serif"/>
                <a:cs typeface="Microsoft Sans Serif"/>
              </a:rPr>
              <a:t>of deep </a:t>
            </a:r>
            <a:r>
              <a:rPr sz="2700" dirty="0">
                <a:latin typeface="Microsoft Sans Serif"/>
                <a:cs typeface="Microsoft Sans Serif"/>
              </a:rPr>
              <a:t>cervical  </a:t>
            </a:r>
            <a:r>
              <a:rPr sz="2700" spc="-5" dirty="0">
                <a:latin typeface="Microsoft Sans Serif"/>
                <a:cs typeface="Microsoft Sans Serif"/>
              </a:rPr>
              <a:t>nodes.(limited to oneside of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midline)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635" y="388620"/>
            <a:ext cx="6901445" cy="1053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17318"/>
            <a:ext cx="6961505" cy="2287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Discomfort in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throat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Dysphagia not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marked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Posterior </a:t>
            </a:r>
            <a:r>
              <a:rPr sz="2700" spc="-5" dirty="0">
                <a:latin typeface="Microsoft Sans Serif"/>
                <a:cs typeface="Microsoft Sans Serif"/>
              </a:rPr>
              <a:t>pharyngeal </a:t>
            </a:r>
            <a:r>
              <a:rPr sz="2700" spc="-10" dirty="0">
                <a:latin typeface="Microsoft Sans Serif"/>
                <a:cs typeface="Microsoft Sans Serif"/>
              </a:rPr>
              <a:t>wall </a:t>
            </a:r>
            <a:r>
              <a:rPr sz="2700" spc="-5" dirty="0">
                <a:latin typeface="Microsoft Sans Serif"/>
                <a:cs typeface="Microsoft Sans Serif"/>
              </a:rPr>
              <a:t>shows a </a:t>
            </a:r>
            <a:r>
              <a:rPr sz="2700" dirty="0">
                <a:latin typeface="Microsoft Sans Serif"/>
                <a:cs typeface="Microsoft Sans Serif"/>
              </a:rPr>
              <a:t>fluctuant  swelling centrally </a:t>
            </a:r>
            <a:r>
              <a:rPr sz="2700" spc="-5" dirty="0">
                <a:latin typeface="Microsoft Sans Serif"/>
                <a:cs typeface="Microsoft Sans Serif"/>
              </a:rPr>
              <a:t>or on one side of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midline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Neck may </a:t>
            </a:r>
            <a:r>
              <a:rPr sz="2700" dirty="0">
                <a:latin typeface="Microsoft Sans Serif"/>
                <a:cs typeface="Microsoft Sans Serif"/>
              </a:rPr>
              <a:t>show </a:t>
            </a:r>
            <a:r>
              <a:rPr sz="2700" spc="-5" dirty="0">
                <a:latin typeface="Microsoft Sans Serif"/>
                <a:cs typeface="Microsoft Sans Serif"/>
              </a:rPr>
              <a:t>tubercular lymph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node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18" y="562355"/>
            <a:ext cx="3774174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653020" cy="22866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Incision and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drainage: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166370">
              <a:lnSpc>
                <a:spcPct val="100000"/>
              </a:lnSpc>
              <a:spcBef>
                <a:spcPts val="400"/>
              </a:spcBef>
            </a:pPr>
            <a:r>
              <a:rPr sz="2700" dirty="0">
                <a:latin typeface="Microsoft Sans Serif"/>
                <a:cs typeface="Microsoft Sans Serif"/>
              </a:rPr>
              <a:t>can </a:t>
            </a:r>
            <a:r>
              <a:rPr sz="2700" spc="-5" dirty="0">
                <a:latin typeface="Microsoft Sans Serif"/>
                <a:cs typeface="Microsoft Sans Serif"/>
              </a:rPr>
              <a:t>be </a:t>
            </a:r>
            <a:r>
              <a:rPr sz="2700" dirty="0">
                <a:latin typeface="Microsoft Sans Serif"/>
                <a:cs typeface="Microsoft Sans Serif"/>
              </a:rPr>
              <a:t>done through </a:t>
            </a:r>
            <a:r>
              <a:rPr sz="2700" spc="-5" dirty="0">
                <a:latin typeface="Microsoft Sans Serif"/>
                <a:cs typeface="Microsoft Sans Serif"/>
              </a:rPr>
              <a:t>a vertical incision </a:t>
            </a:r>
            <a:r>
              <a:rPr sz="2700" spc="-10" dirty="0">
                <a:latin typeface="Microsoft Sans Serif"/>
                <a:cs typeface="Microsoft Sans Serif"/>
              </a:rPr>
              <a:t>along </a:t>
            </a:r>
            <a:r>
              <a:rPr sz="2700" dirty="0">
                <a:latin typeface="Microsoft Sans Serif"/>
                <a:cs typeface="Microsoft Sans Serif"/>
              </a:rPr>
              <a:t>the  </a:t>
            </a:r>
            <a:r>
              <a:rPr sz="2700" spc="-5" dirty="0">
                <a:latin typeface="Microsoft Sans Serif"/>
                <a:cs typeface="Microsoft Sans Serif"/>
              </a:rPr>
              <a:t>anterior border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sternomastoid </a:t>
            </a:r>
            <a:r>
              <a:rPr sz="2700" dirty="0">
                <a:latin typeface="Microsoft Sans Serif"/>
                <a:cs typeface="Microsoft Sans Serif"/>
              </a:rPr>
              <a:t>(for </a:t>
            </a:r>
            <a:r>
              <a:rPr sz="2700" spc="-5" dirty="0">
                <a:latin typeface="Microsoft Sans Serif"/>
                <a:cs typeface="Microsoft Sans Serif"/>
              </a:rPr>
              <a:t>low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abcess)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spc="-5" dirty="0">
                <a:latin typeface="Microsoft Sans Serif"/>
                <a:cs typeface="Microsoft Sans Serif"/>
              </a:rPr>
              <a:t>or </a:t>
            </a:r>
            <a:r>
              <a:rPr sz="2700" spc="-10" dirty="0">
                <a:latin typeface="Microsoft Sans Serif"/>
                <a:cs typeface="Microsoft Sans Serif"/>
              </a:rPr>
              <a:t>along </a:t>
            </a:r>
            <a:r>
              <a:rPr sz="2700" spc="-5" dirty="0">
                <a:latin typeface="Microsoft Sans Serif"/>
                <a:cs typeface="Microsoft Sans Serif"/>
              </a:rPr>
              <a:t>its posterior border </a:t>
            </a:r>
            <a:r>
              <a:rPr sz="2700" dirty="0">
                <a:latin typeface="Microsoft Sans Serif"/>
                <a:cs typeface="Microsoft Sans Serif"/>
              </a:rPr>
              <a:t>(for </a:t>
            </a:r>
            <a:r>
              <a:rPr sz="2700" spc="-5" dirty="0">
                <a:latin typeface="Microsoft Sans Serif"/>
                <a:cs typeface="Microsoft Sans Serif"/>
              </a:rPr>
              <a:t>high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abscess)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Antitubercular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therapy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904" y="335279"/>
            <a:ext cx="2369003" cy="38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860665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Microsoft Sans Serif"/>
                <a:cs typeface="Microsoft Sans Serif"/>
              </a:rPr>
              <a:t>Aetiology: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buSzPct val="96296"/>
              <a:buAutoNum type="arabicParenR"/>
              <a:tabLst>
                <a:tab pos="3187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Pharynx: acute and chronic infection of tonsil and  adenoid,bursting of peritonsillar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  <a:p>
            <a:pPr marL="12700" marR="720090">
              <a:lnSpc>
                <a:spcPts val="3640"/>
              </a:lnSpc>
              <a:spcBef>
                <a:spcPts val="185"/>
              </a:spcBef>
              <a:buSzPct val="96296"/>
              <a:buAutoNum type="arabicParenR"/>
              <a:tabLst>
                <a:tab pos="318770" algn="l"/>
              </a:tabLst>
            </a:pPr>
            <a:r>
              <a:rPr sz="2700" spc="-10" dirty="0">
                <a:latin typeface="Microsoft Sans Serif"/>
                <a:cs typeface="Microsoft Sans Serif"/>
              </a:rPr>
              <a:t>Teeth: </a:t>
            </a:r>
            <a:r>
              <a:rPr sz="2700" spc="-5" dirty="0">
                <a:latin typeface="Microsoft Sans Serif"/>
                <a:cs typeface="Microsoft Sans Serif"/>
              </a:rPr>
              <a:t>usually </a:t>
            </a:r>
            <a:r>
              <a:rPr sz="2700" dirty="0">
                <a:latin typeface="Microsoft Sans Serif"/>
                <a:cs typeface="Microsoft Sans Serif"/>
              </a:rPr>
              <a:t>from the </a:t>
            </a:r>
            <a:r>
              <a:rPr sz="2700" spc="-10" dirty="0">
                <a:latin typeface="Microsoft Sans Serif"/>
                <a:cs typeface="Microsoft Sans Serif"/>
              </a:rPr>
              <a:t>lower </a:t>
            </a:r>
            <a:r>
              <a:rPr sz="2700" spc="-5" dirty="0">
                <a:latin typeface="Microsoft Sans Serif"/>
                <a:cs typeface="Microsoft Sans Serif"/>
              </a:rPr>
              <a:t>last molar tooth  3)Ear: </a:t>
            </a:r>
            <a:r>
              <a:rPr sz="2700" dirty="0">
                <a:latin typeface="Microsoft Sans Serif"/>
                <a:cs typeface="Microsoft Sans Serif"/>
              </a:rPr>
              <a:t>Bezold </a:t>
            </a:r>
            <a:r>
              <a:rPr sz="2700" spc="-5" dirty="0">
                <a:latin typeface="Microsoft Sans Serif"/>
                <a:cs typeface="Microsoft Sans Serif"/>
              </a:rPr>
              <a:t>abscess and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petrositis</a:t>
            </a:r>
            <a:endParaRPr sz="2700">
              <a:latin typeface="Microsoft Sans Serif"/>
              <a:cs typeface="Microsoft Sans Serif"/>
            </a:endParaRPr>
          </a:p>
          <a:p>
            <a:pPr marL="268605" marR="1341120" indent="-256540">
              <a:lnSpc>
                <a:spcPct val="100000"/>
              </a:lnSpc>
              <a:spcBef>
                <a:spcPts val="219"/>
              </a:spcBef>
            </a:pPr>
            <a:r>
              <a:rPr sz="2700" spc="-5" dirty="0">
                <a:latin typeface="Microsoft Sans Serif"/>
                <a:cs typeface="Microsoft Sans Serif"/>
              </a:rPr>
              <a:t>4)Other spaces: infections of parotid,  retropharyngeal and submaxillary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spaces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398" y="658368"/>
            <a:ext cx="5729865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69134"/>
            <a:ext cx="847090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5) External </a:t>
            </a:r>
            <a:r>
              <a:rPr dirty="0"/>
              <a:t>trauma: </a:t>
            </a:r>
            <a:r>
              <a:rPr spc="-5" dirty="0"/>
              <a:t>penetrating </a:t>
            </a:r>
            <a:r>
              <a:rPr spc="-10" dirty="0"/>
              <a:t>injuries </a:t>
            </a:r>
            <a:r>
              <a:rPr spc="-5" dirty="0"/>
              <a:t>of neck,  injection </a:t>
            </a:r>
            <a:r>
              <a:rPr dirty="0"/>
              <a:t>of </a:t>
            </a:r>
            <a:r>
              <a:rPr spc="-5" dirty="0"/>
              <a:t>local anaesthetic </a:t>
            </a:r>
            <a:r>
              <a:rPr dirty="0"/>
              <a:t>for</a:t>
            </a:r>
            <a:r>
              <a:rPr spc="-60" dirty="0"/>
              <a:t> </a:t>
            </a:r>
            <a:r>
              <a:rPr spc="-5" dirty="0"/>
              <a:t>tonsillectomy</a:t>
            </a:r>
          </a:p>
          <a:p>
            <a:pPr marL="283845">
              <a:lnSpc>
                <a:spcPct val="100000"/>
              </a:lnSpc>
              <a:spcBef>
                <a:spcPts val="405"/>
              </a:spcBef>
            </a:pPr>
            <a:r>
              <a:rPr spc="-5" dirty="0"/>
              <a:t>or mandibular nerve</a:t>
            </a:r>
            <a:r>
              <a:rPr spc="-15" dirty="0"/>
              <a:t> </a:t>
            </a:r>
            <a:r>
              <a:rPr spc="-5" dirty="0"/>
              <a:t>block</a:t>
            </a:r>
            <a:r>
              <a:rPr spc="-10" dirty="0"/>
              <a:t> </a:t>
            </a:r>
            <a:r>
              <a:rPr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24583"/>
            <a:ext cx="8229600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891780" cy="26479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Depends </a:t>
            </a:r>
            <a:r>
              <a:rPr sz="2700" dirty="0">
                <a:latin typeface="Microsoft Sans Serif"/>
                <a:cs typeface="Microsoft Sans Serif"/>
              </a:rPr>
              <a:t>on the compartment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involved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Styloid process and the </a:t>
            </a:r>
            <a:r>
              <a:rPr sz="2700" dirty="0">
                <a:latin typeface="Microsoft Sans Serif"/>
                <a:cs typeface="Microsoft Sans Serif"/>
              </a:rPr>
              <a:t>muscles </a:t>
            </a:r>
            <a:r>
              <a:rPr sz="2700" spc="-5" dirty="0">
                <a:latin typeface="Microsoft Sans Serif"/>
                <a:cs typeface="Microsoft Sans Serif"/>
              </a:rPr>
              <a:t>attached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10" dirty="0">
                <a:latin typeface="Microsoft Sans Serif"/>
                <a:cs typeface="Microsoft Sans Serif"/>
              </a:rPr>
              <a:t>it  </a:t>
            </a:r>
            <a:r>
              <a:rPr sz="2700" spc="-5" dirty="0">
                <a:latin typeface="Microsoft Sans Serif"/>
                <a:cs typeface="Microsoft Sans Serif"/>
              </a:rPr>
              <a:t>divide the parapharyngeal space into </a:t>
            </a:r>
            <a:r>
              <a:rPr sz="2700" dirty="0">
                <a:latin typeface="Microsoft Sans Serif"/>
                <a:cs typeface="Microsoft Sans Serif"/>
              </a:rPr>
              <a:t>anterior and  posterior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compartment  </a:t>
            </a:r>
            <a:endParaRPr sz="2700">
              <a:latin typeface="Microsoft Sans Serif"/>
              <a:cs typeface="Microsoft Sans Serif"/>
            </a:endParaRPr>
          </a:p>
          <a:p>
            <a:pPr marL="268605" marR="276860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Anterior compartment is related to tonsillar </a:t>
            </a:r>
            <a:r>
              <a:rPr sz="2700" dirty="0">
                <a:latin typeface="Microsoft Sans Serif"/>
                <a:cs typeface="Microsoft Sans Serif"/>
              </a:rPr>
              <a:t>fossa  medially and medial </a:t>
            </a:r>
            <a:r>
              <a:rPr sz="2700" spc="-5" dirty="0">
                <a:latin typeface="Microsoft Sans Serif"/>
                <a:cs typeface="Microsoft Sans Serif"/>
              </a:rPr>
              <a:t>pterygoid </a:t>
            </a:r>
            <a:r>
              <a:rPr sz="2700" dirty="0">
                <a:latin typeface="Microsoft Sans Serif"/>
                <a:cs typeface="Microsoft Sans Serif"/>
              </a:rPr>
              <a:t>muscle</a:t>
            </a:r>
            <a:r>
              <a:rPr sz="2700" spc="-12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laterally 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665" y="652272"/>
            <a:ext cx="3714701" cy="429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506982"/>
            <a:ext cx="8064500" cy="12299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68605" marR="5080" indent="-256540">
              <a:lnSpc>
                <a:spcPct val="96300"/>
              </a:lnSpc>
              <a:spcBef>
                <a:spcPts val="21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Parotid </a:t>
            </a:r>
            <a:r>
              <a:rPr spc="-5" dirty="0"/>
              <a:t>space include :parotid gland ,parotid lymph  node, facial nerve </a:t>
            </a:r>
            <a:r>
              <a:rPr dirty="0"/>
              <a:t>, </a:t>
            </a:r>
            <a:r>
              <a:rPr spc="-5" dirty="0"/>
              <a:t>external carotid artery and  </a:t>
            </a:r>
            <a:r>
              <a:rPr dirty="0"/>
              <a:t>retromandibular</a:t>
            </a:r>
            <a:r>
              <a:rPr spc="-40" dirty="0"/>
              <a:t> </a:t>
            </a:r>
            <a:r>
              <a:rPr dirty="0"/>
              <a:t>vein</a:t>
            </a:r>
            <a:r>
              <a:rPr spc="-15" dirty="0"/>
              <a:t> </a:t>
            </a:r>
            <a:r>
              <a:rPr dirty="0"/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819400"/>
            <a:ext cx="3200400" cy="389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2819400"/>
            <a:ext cx="38862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6506209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144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Anterior compartment </a:t>
            </a:r>
            <a:r>
              <a:rPr sz="2700" dirty="0">
                <a:latin typeface="Microsoft Sans Serif"/>
                <a:cs typeface="Microsoft Sans Serif"/>
              </a:rPr>
              <a:t>produce </a:t>
            </a:r>
            <a:r>
              <a:rPr sz="2700" spc="-5" dirty="0">
                <a:latin typeface="Microsoft Sans Serif"/>
                <a:cs typeface="Microsoft Sans Serif"/>
              </a:rPr>
              <a:t>a triad of  </a:t>
            </a:r>
            <a:r>
              <a:rPr sz="2700" dirty="0">
                <a:latin typeface="Microsoft Sans Serif"/>
                <a:cs typeface="Microsoft Sans Serif"/>
              </a:rPr>
              <a:t>symptoms 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0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prolapse of tonsil and tonsillar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fossa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5"/>
              </a:spcBef>
              <a:buChar char="-"/>
              <a:tabLst>
                <a:tab pos="217170" algn="l"/>
              </a:tabLst>
            </a:pPr>
            <a:r>
              <a:rPr sz="2700" dirty="0">
                <a:latin typeface="Microsoft Sans Serif"/>
                <a:cs typeface="Microsoft Sans Serif"/>
              </a:rPr>
              <a:t>Trismus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395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External swelling behind the angle of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jaw 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8037830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3241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Posterior </a:t>
            </a:r>
            <a:r>
              <a:rPr sz="2700" spc="-5" dirty="0">
                <a:latin typeface="Microsoft Sans Serif"/>
                <a:cs typeface="Microsoft Sans Serif"/>
              </a:rPr>
              <a:t>compartment </a:t>
            </a:r>
            <a:r>
              <a:rPr sz="2700" dirty="0">
                <a:latin typeface="Microsoft Sans Serif"/>
                <a:cs typeface="Microsoft Sans Serif"/>
              </a:rPr>
              <a:t>is </a:t>
            </a:r>
            <a:r>
              <a:rPr sz="2700" spc="-5" dirty="0">
                <a:latin typeface="Microsoft Sans Serif"/>
                <a:cs typeface="Microsoft Sans Serif"/>
              </a:rPr>
              <a:t>related to posterior part  of lateral pharyngeal </a:t>
            </a:r>
            <a:r>
              <a:rPr sz="2700" spc="-10" dirty="0">
                <a:latin typeface="Microsoft Sans Serif"/>
                <a:cs typeface="Microsoft Sans Serif"/>
              </a:rPr>
              <a:t>wall </a:t>
            </a:r>
            <a:r>
              <a:rPr sz="2700" spc="-5" dirty="0">
                <a:latin typeface="Microsoft Sans Serif"/>
                <a:cs typeface="Microsoft Sans Serif"/>
              </a:rPr>
              <a:t>medially and parotid  gland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laterally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Through the </a:t>
            </a:r>
            <a:r>
              <a:rPr sz="2700" spc="-5" dirty="0">
                <a:latin typeface="Microsoft Sans Serif"/>
                <a:cs typeface="Microsoft Sans Serif"/>
              </a:rPr>
              <a:t>posterior </a:t>
            </a:r>
            <a:r>
              <a:rPr sz="2700" dirty="0">
                <a:latin typeface="Microsoft Sans Serif"/>
                <a:cs typeface="Microsoft Sans Serif"/>
              </a:rPr>
              <a:t>compartement </a:t>
            </a:r>
            <a:r>
              <a:rPr sz="2700" spc="-5" dirty="0">
                <a:latin typeface="Microsoft Sans Serif"/>
                <a:cs typeface="Microsoft Sans Serif"/>
              </a:rPr>
              <a:t>pass </a:t>
            </a:r>
            <a:r>
              <a:rPr sz="2700" dirty="0">
                <a:latin typeface="Microsoft Sans Serif"/>
                <a:cs typeface="Microsoft Sans Serif"/>
              </a:rPr>
              <a:t>the  </a:t>
            </a:r>
            <a:r>
              <a:rPr sz="2700" spc="-5" dirty="0">
                <a:latin typeface="Microsoft Sans Serif"/>
                <a:cs typeface="Microsoft Sans Serif"/>
              </a:rPr>
              <a:t>carotid </a:t>
            </a:r>
            <a:r>
              <a:rPr sz="2700" dirty="0">
                <a:latin typeface="Microsoft Sans Serif"/>
                <a:cs typeface="Microsoft Sans Serif"/>
              </a:rPr>
              <a:t>artery,jugular vein, </a:t>
            </a:r>
            <a:r>
              <a:rPr sz="2700" spc="-5" dirty="0">
                <a:latin typeface="Microsoft Sans Serif"/>
                <a:cs typeface="Microsoft Sans Serif"/>
              </a:rPr>
              <a:t>lXth </a:t>
            </a:r>
            <a:r>
              <a:rPr sz="2700" dirty="0">
                <a:latin typeface="Microsoft Sans Serif"/>
                <a:cs typeface="Microsoft Sans Serif"/>
              </a:rPr>
              <a:t>,Xth,Xlth,Xllth  cranial nerves </a:t>
            </a:r>
            <a:r>
              <a:rPr sz="2700" spc="-5" dirty="0">
                <a:latin typeface="Microsoft Sans Serif"/>
                <a:cs typeface="Microsoft Sans Serif"/>
              </a:rPr>
              <a:t>and </a:t>
            </a:r>
            <a:r>
              <a:rPr sz="2700" dirty="0">
                <a:latin typeface="Microsoft Sans Serif"/>
                <a:cs typeface="Microsoft Sans Serif"/>
              </a:rPr>
              <a:t>sympathetic trunk.also </a:t>
            </a:r>
            <a:r>
              <a:rPr sz="2700" spc="-5" dirty="0">
                <a:latin typeface="Microsoft Sans Serif"/>
                <a:cs typeface="Microsoft Sans Serif"/>
              </a:rPr>
              <a:t>contains  upper </a:t>
            </a:r>
            <a:r>
              <a:rPr sz="2700" dirty="0">
                <a:latin typeface="Microsoft Sans Serif"/>
                <a:cs typeface="Microsoft Sans Serif"/>
              </a:rPr>
              <a:t>deep </a:t>
            </a:r>
            <a:r>
              <a:rPr sz="2700" spc="-5" dirty="0">
                <a:latin typeface="Microsoft Sans Serif"/>
                <a:cs typeface="Microsoft Sans Serif"/>
              </a:rPr>
              <a:t>cervical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nodes</a:t>
            </a:r>
            <a:endParaRPr sz="2700">
              <a:latin typeface="Microsoft Sans Serif"/>
              <a:cs typeface="Microsoft Sans Serif"/>
            </a:endParaRPr>
          </a:p>
          <a:p>
            <a:pPr marL="375285" marR="1122045" indent="-363220">
              <a:lnSpc>
                <a:spcPct val="112200"/>
              </a:lnSpc>
              <a:spcBef>
                <a:spcPts val="1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Microsoft Sans Serif"/>
                <a:cs typeface="Microsoft Sans Serif"/>
              </a:rPr>
              <a:t>It </a:t>
            </a:r>
            <a:r>
              <a:rPr sz="2700" spc="-5" dirty="0">
                <a:latin typeface="Microsoft Sans Serif"/>
                <a:cs typeface="Microsoft Sans Serif"/>
              </a:rPr>
              <a:t>communicates </a:t>
            </a:r>
            <a:r>
              <a:rPr sz="2700" spc="-10" dirty="0">
                <a:latin typeface="Microsoft Sans Serif"/>
                <a:cs typeface="Microsoft Sans Serif"/>
              </a:rPr>
              <a:t>with </a:t>
            </a:r>
            <a:r>
              <a:rPr sz="2700" spc="-5" dirty="0">
                <a:latin typeface="Microsoft Sans Serif"/>
                <a:cs typeface="Microsoft Sans Serif"/>
              </a:rPr>
              <a:t>retropharyngeal,  submandibular, parotid,carotid and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visceral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521575" cy="27482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Posterior </a:t>
            </a:r>
            <a:r>
              <a:rPr sz="2700" spc="-5" dirty="0">
                <a:latin typeface="Microsoft Sans Serif"/>
                <a:cs typeface="Microsoft Sans Serif"/>
              </a:rPr>
              <a:t>compartment </a:t>
            </a:r>
            <a:r>
              <a:rPr sz="2700" dirty="0">
                <a:latin typeface="Microsoft Sans Serif"/>
                <a:cs typeface="Microsoft Sans Serif"/>
              </a:rPr>
              <a:t>involvement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produce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400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bulge </a:t>
            </a:r>
            <a:r>
              <a:rPr sz="2700" dirty="0">
                <a:latin typeface="Microsoft Sans Serif"/>
                <a:cs typeface="Microsoft Sans Serif"/>
              </a:rPr>
              <a:t>of pharynx </a:t>
            </a:r>
            <a:r>
              <a:rPr sz="2700" spc="-5" dirty="0">
                <a:latin typeface="Microsoft Sans Serif"/>
                <a:cs typeface="Microsoft Sans Serif"/>
              </a:rPr>
              <a:t>behind the </a:t>
            </a:r>
            <a:r>
              <a:rPr sz="2700" dirty="0">
                <a:latin typeface="Microsoft Sans Serif"/>
                <a:cs typeface="Microsoft Sans Serif"/>
              </a:rPr>
              <a:t>posterior</a:t>
            </a:r>
            <a:r>
              <a:rPr sz="2700" spc="-5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pillar</a:t>
            </a:r>
            <a:endParaRPr sz="2700">
              <a:latin typeface="Microsoft Sans Serif"/>
              <a:cs typeface="Microsoft Sans Serif"/>
            </a:endParaRPr>
          </a:p>
          <a:p>
            <a:pPr marL="217170" marR="5080" indent="-217170">
              <a:lnSpc>
                <a:spcPct val="100000"/>
              </a:lnSpc>
              <a:spcBef>
                <a:spcPts val="409"/>
              </a:spcBef>
              <a:buChar char="-"/>
              <a:tabLst>
                <a:tab pos="217170" algn="l"/>
              </a:tabLst>
            </a:pPr>
            <a:r>
              <a:rPr sz="2700" dirty="0">
                <a:latin typeface="Microsoft Sans Serif"/>
                <a:cs typeface="Microsoft Sans Serif"/>
              </a:rPr>
              <a:t>Paralysis of </a:t>
            </a:r>
            <a:r>
              <a:rPr sz="2700" spc="-10" dirty="0">
                <a:latin typeface="Microsoft Sans Serif"/>
                <a:cs typeface="Microsoft Sans Serif"/>
              </a:rPr>
              <a:t>CN </a:t>
            </a:r>
            <a:r>
              <a:rPr sz="2700" spc="-5" dirty="0">
                <a:latin typeface="Microsoft Sans Serif"/>
                <a:cs typeface="Microsoft Sans Serif"/>
              </a:rPr>
              <a:t>lX,X,Xl and </a:t>
            </a:r>
            <a:r>
              <a:rPr sz="2700" dirty="0">
                <a:latin typeface="Microsoft Sans Serif"/>
                <a:cs typeface="Microsoft Sans Serif"/>
              </a:rPr>
              <a:t>Xll </a:t>
            </a:r>
            <a:r>
              <a:rPr sz="2700" spc="-5" dirty="0">
                <a:latin typeface="Microsoft Sans Serif"/>
                <a:cs typeface="Microsoft Sans Serif"/>
              </a:rPr>
              <a:t>and </a:t>
            </a:r>
            <a:r>
              <a:rPr sz="2700" dirty="0">
                <a:latin typeface="Microsoft Sans Serif"/>
                <a:cs typeface="Microsoft Sans Serif"/>
              </a:rPr>
              <a:t>sympathetic  </a:t>
            </a:r>
            <a:r>
              <a:rPr sz="2700" spc="-5" dirty="0">
                <a:latin typeface="Microsoft Sans Serif"/>
                <a:cs typeface="Microsoft Sans Serif"/>
              </a:rPr>
              <a:t>chain and </a:t>
            </a:r>
            <a:r>
              <a:rPr sz="2700" dirty="0">
                <a:latin typeface="Microsoft Sans Serif"/>
                <a:cs typeface="Microsoft Sans Serif"/>
              </a:rPr>
              <a:t>sympathetic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chain </a:t>
            </a:r>
            <a:endParaRPr sz="2700">
              <a:latin typeface="Microsoft Sans Serif"/>
              <a:cs typeface="Microsoft Sans Serif"/>
            </a:endParaRPr>
          </a:p>
          <a:p>
            <a:pPr marL="216535" indent="-204470">
              <a:lnSpc>
                <a:spcPct val="100000"/>
              </a:lnSpc>
              <a:spcBef>
                <a:spcPts val="395"/>
              </a:spcBef>
              <a:buChar char="-"/>
              <a:tabLst>
                <a:tab pos="217170" algn="l"/>
              </a:tabLst>
            </a:pPr>
            <a:r>
              <a:rPr sz="2700" spc="-5" dirty="0">
                <a:latin typeface="Microsoft Sans Serif"/>
                <a:cs typeface="Microsoft Sans Serif"/>
              </a:rPr>
              <a:t>Swelling </a:t>
            </a:r>
            <a:r>
              <a:rPr sz="2700" dirty="0">
                <a:latin typeface="Microsoft Sans Serif"/>
                <a:cs typeface="Microsoft Sans Serif"/>
              </a:rPr>
              <a:t>of </a:t>
            </a:r>
            <a:r>
              <a:rPr sz="2700" spc="-5" dirty="0">
                <a:latin typeface="Microsoft Sans Serif"/>
                <a:cs typeface="Microsoft Sans Serif"/>
              </a:rPr>
              <a:t>parotid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region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35877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10" dirty="0">
                <a:latin typeface="Microsoft Sans Serif"/>
                <a:cs typeface="Microsoft Sans Serif"/>
              </a:rPr>
              <a:t>minimal </a:t>
            </a:r>
            <a:r>
              <a:rPr sz="2700" dirty="0">
                <a:latin typeface="Microsoft Sans Serif"/>
                <a:cs typeface="Microsoft Sans Serif"/>
              </a:rPr>
              <a:t>trismus </a:t>
            </a:r>
            <a:r>
              <a:rPr sz="2700" spc="-5" dirty="0">
                <a:latin typeface="Microsoft Sans Serif"/>
                <a:cs typeface="Microsoft Sans Serif"/>
              </a:rPr>
              <a:t>or tonsillar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prolapse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6249670" cy="27482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Fever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Odynophagia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Sore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throat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5877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torticollis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358775" algn="l"/>
              </a:tabLst>
            </a:pPr>
            <a:r>
              <a:rPr sz="1800" spc="2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2CA1BE"/>
                </a:solidFill>
                <a:latin typeface="Times New Roman"/>
                <a:cs typeface="Times New Roman"/>
              </a:rPr>
              <a:t>		</a:t>
            </a:r>
            <a:r>
              <a:rPr sz="2700" dirty="0">
                <a:latin typeface="Microsoft Sans Serif"/>
                <a:cs typeface="Microsoft Sans Serif"/>
              </a:rPr>
              <a:t>signs </a:t>
            </a:r>
            <a:r>
              <a:rPr sz="2700" spc="-5" dirty="0">
                <a:latin typeface="Microsoft Sans Serif"/>
                <a:cs typeface="Microsoft Sans Serif"/>
              </a:rPr>
              <a:t>of </a:t>
            </a:r>
            <a:r>
              <a:rPr sz="2700" dirty="0">
                <a:latin typeface="Microsoft Sans Serif"/>
                <a:cs typeface="Microsoft Sans Serif"/>
              </a:rPr>
              <a:t>toxaemia </a:t>
            </a:r>
            <a:r>
              <a:rPr sz="2700" spc="-5" dirty="0">
                <a:latin typeface="Microsoft Sans Serif"/>
                <a:cs typeface="Microsoft Sans Serif"/>
              </a:rPr>
              <a:t>are common to both  compartment 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56309"/>
            <a:ext cx="3404870" cy="9499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/>
              <a:t>Systemic</a:t>
            </a:r>
            <a:r>
              <a:rPr spc="-45" dirty="0"/>
              <a:t> </a:t>
            </a:r>
            <a:r>
              <a:rPr spc="-5" dirty="0"/>
              <a:t>antibiotics</a:t>
            </a:r>
            <a:r>
              <a:rPr dirty="0"/>
              <a:t>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pc="-5" dirty="0"/>
              <a:t>Drainage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abscess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007" y="611123"/>
            <a:ext cx="2399468" cy="420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922895" cy="2748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95"/>
              </a:spcBef>
            </a:pPr>
            <a:r>
              <a:rPr sz="2700" spc="-5" dirty="0">
                <a:latin typeface="Microsoft Sans Serif"/>
                <a:cs typeface="Microsoft Sans Serif"/>
              </a:rPr>
              <a:t>1)Acute odema of larynx with </a:t>
            </a:r>
            <a:r>
              <a:rPr sz="2700" dirty="0">
                <a:latin typeface="Microsoft Sans Serif"/>
                <a:cs typeface="Microsoft Sans Serif"/>
              </a:rPr>
              <a:t>respiratory </a:t>
            </a:r>
            <a:r>
              <a:rPr sz="2700" spc="-5" dirty="0">
                <a:latin typeface="Microsoft Sans Serif"/>
                <a:cs typeface="Microsoft Sans Serif"/>
              </a:rPr>
              <a:t>obstruction  </a:t>
            </a:r>
            <a:r>
              <a:rPr sz="2700" dirty="0">
                <a:latin typeface="Microsoft Sans Serif"/>
                <a:cs typeface="Microsoft Sans Serif"/>
              </a:rPr>
              <a:t>2)Thrombophlebitis </a:t>
            </a:r>
            <a:r>
              <a:rPr sz="2700" spc="-5" dirty="0">
                <a:latin typeface="Microsoft Sans Serif"/>
                <a:cs typeface="Microsoft Sans Serif"/>
              </a:rPr>
              <a:t>of </a:t>
            </a:r>
            <a:r>
              <a:rPr sz="2700" spc="-10" dirty="0">
                <a:latin typeface="Microsoft Sans Serif"/>
                <a:cs typeface="Microsoft Sans Serif"/>
              </a:rPr>
              <a:t>jugular </a:t>
            </a:r>
            <a:r>
              <a:rPr sz="2700" spc="-5" dirty="0">
                <a:latin typeface="Microsoft Sans Serif"/>
                <a:cs typeface="Microsoft Sans Serif"/>
              </a:rPr>
              <a:t>vein with septecaemia  3)Spread of infection </a:t>
            </a:r>
            <a:r>
              <a:rPr sz="2700" dirty="0">
                <a:latin typeface="Microsoft Sans Serif"/>
                <a:cs typeface="Microsoft Sans Serif"/>
              </a:rPr>
              <a:t>to retropharyngeal space  </a:t>
            </a:r>
            <a:r>
              <a:rPr sz="2700" spc="-5" dirty="0">
                <a:latin typeface="Microsoft Sans Serif"/>
                <a:cs typeface="Microsoft Sans Serif"/>
              </a:rPr>
              <a:t>4)Spread of infection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mediastinum </a:t>
            </a:r>
            <a:r>
              <a:rPr sz="2700" spc="-10" dirty="0">
                <a:latin typeface="Microsoft Sans Serif"/>
                <a:cs typeface="Microsoft Sans Serif"/>
              </a:rPr>
              <a:t>along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endParaRPr sz="2700">
              <a:latin typeface="Microsoft Sans Serif"/>
              <a:cs typeface="Microsoft Sans Serif"/>
            </a:endParaRPr>
          </a:p>
          <a:p>
            <a:pPr marL="268605">
              <a:lnSpc>
                <a:spcPct val="100000"/>
              </a:lnSpc>
            </a:pPr>
            <a:r>
              <a:rPr sz="2700" spc="-5" dirty="0">
                <a:latin typeface="Microsoft Sans Serif"/>
                <a:cs typeface="Microsoft Sans Serif"/>
              </a:rPr>
              <a:t>carotid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space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700" spc="-5" dirty="0">
                <a:latin typeface="Microsoft Sans Serif"/>
                <a:cs typeface="Microsoft Sans Serif"/>
              </a:rPr>
              <a:t>5)Carotid </a:t>
            </a:r>
            <a:r>
              <a:rPr sz="2700" spc="-10" dirty="0">
                <a:latin typeface="Microsoft Sans Serif"/>
                <a:cs typeface="Microsoft Sans Serif"/>
              </a:rPr>
              <a:t>blow </a:t>
            </a:r>
            <a:r>
              <a:rPr sz="2700" dirty="0">
                <a:latin typeface="Microsoft Sans Serif"/>
                <a:cs typeface="Microsoft Sans Serif"/>
              </a:rPr>
              <a:t>out </a:t>
            </a:r>
            <a:r>
              <a:rPr sz="2700" spc="-10" dirty="0">
                <a:latin typeface="Microsoft Sans Serif"/>
                <a:cs typeface="Microsoft Sans Serif"/>
              </a:rPr>
              <a:t>with </a:t>
            </a:r>
            <a:r>
              <a:rPr sz="2700" spc="-5" dirty="0">
                <a:latin typeface="Microsoft Sans Serif"/>
                <a:cs typeface="Microsoft Sans Serif"/>
              </a:rPr>
              <a:t>massive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haemorrhage.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163" y="313943"/>
            <a:ext cx="3003804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59" y="5237988"/>
            <a:ext cx="9033510" cy="788035"/>
          </a:xfrm>
          <a:custGeom>
            <a:avLst/>
            <a:gdLst/>
            <a:ahLst/>
            <a:cxnLst/>
            <a:rect l="l" t="t" r="r" b="b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2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78121" y="2865120"/>
            <a:ext cx="3553203" cy="51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6982"/>
            <a:ext cx="7908925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b="1" spc="-5" dirty="0">
                <a:latin typeface="Microsoft Sans Serif"/>
                <a:cs typeface="Microsoft Sans Serif"/>
              </a:rPr>
              <a:t>Dehydration </a:t>
            </a:r>
            <a:r>
              <a:rPr sz="2700" spc="-5" dirty="0">
                <a:latin typeface="Microsoft Sans Serif"/>
                <a:cs typeface="Microsoft Sans Serif"/>
              </a:rPr>
              <a:t>–particularly in post surgical cases  and debilitated patients with stasis of salivary </a:t>
            </a:r>
            <a:r>
              <a:rPr sz="2700" dirty="0">
                <a:latin typeface="Microsoft Sans Serif"/>
                <a:cs typeface="Microsoft Sans Serif"/>
              </a:rPr>
              <a:t>flow  </a:t>
            </a:r>
            <a:r>
              <a:rPr sz="2700" spc="-5" dirty="0">
                <a:latin typeface="Microsoft Sans Serif"/>
                <a:cs typeface="Microsoft Sans Serif"/>
              </a:rPr>
              <a:t>is the predisposing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cause</a:t>
            </a:r>
            <a:endParaRPr sz="2700">
              <a:latin typeface="Microsoft Sans Serif"/>
              <a:cs typeface="Microsoft Sans Serif"/>
            </a:endParaRPr>
          </a:p>
          <a:p>
            <a:pPr marL="268605" marR="1061085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Infection </a:t>
            </a:r>
            <a:r>
              <a:rPr sz="2700" spc="-5" dirty="0">
                <a:latin typeface="Microsoft Sans Serif"/>
                <a:cs typeface="Microsoft Sans Serif"/>
              </a:rPr>
              <a:t>from the oral </a:t>
            </a:r>
            <a:r>
              <a:rPr sz="2700" dirty="0">
                <a:latin typeface="Microsoft Sans Serif"/>
                <a:cs typeface="Microsoft Sans Serif"/>
              </a:rPr>
              <a:t>cavity travels </a:t>
            </a:r>
            <a:r>
              <a:rPr sz="2700" spc="-5" dirty="0">
                <a:latin typeface="Microsoft Sans Serif"/>
                <a:cs typeface="Microsoft Sans Serif"/>
              </a:rPr>
              <a:t>via the  </a:t>
            </a:r>
            <a:r>
              <a:rPr sz="2700" dirty="0">
                <a:latin typeface="Microsoft Sans Serif"/>
                <a:cs typeface="Microsoft Sans Serif"/>
              </a:rPr>
              <a:t>stenson’s </a:t>
            </a:r>
            <a:r>
              <a:rPr sz="2700" spc="-5" dirty="0">
                <a:latin typeface="Microsoft Sans Serif"/>
                <a:cs typeface="Microsoft Sans Serif"/>
              </a:rPr>
              <a:t>duct to </a:t>
            </a:r>
            <a:r>
              <a:rPr sz="2700" spc="-10" dirty="0">
                <a:latin typeface="Microsoft Sans Serif"/>
                <a:cs typeface="Microsoft Sans Serif"/>
              </a:rPr>
              <a:t>invade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5" dirty="0">
                <a:latin typeface="Microsoft Sans Serif"/>
                <a:cs typeface="Microsoft Sans Serif"/>
              </a:rPr>
              <a:t>parotid gland</a:t>
            </a:r>
            <a:r>
              <a:rPr sz="2700" spc="-1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.</a:t>
            </a:r>
            <a:endParaRPr sz="2700">
              <a:latin typeface="Microsoft Sans Serif"/>
              <a:cs typeface="Microsoft Sans Serif"/>
            </a:endParaRPr>
          </a:p>
          <a:p>
            <a:pPr marL="268605" marR="436880" indent="-25654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Multiple small </a:t>
            </a:r>
            <a:r>
              <a:rPr sz="2700" spc="-5" dirty="0">
                <a:latin typeface="Microsoft Sans Serif"/>
                <a:cs typeface="Microsoft Sans Serif"/>
              </a:rPr>
              <a:t>abcesses </a:t>
            </a:r>
            <a:r>
              <a:rPr sz="2700" dirty="0">
                <a:latin typeface="Microsoft Sans Serif"/>
                <a:cs typeface="Microsoft Sans Serif"/>
              </a:rPr>
              <a:t>may form </a:t>
            </a:r>
            <a:r>
              <a:rPr sz="2700" spc="-5" dirty="0">
                <a:latin typeface="Microsoft Sans Serif"/>
                <a:cs typeface="Microsoft Sans Serif"/>
              </a:rPr>
              <a:t>in the  parenchyma </a:t>
            </a:r>
            <a:r>
              <a:rPr sz="2700" dirty="0">
                <a:latin typeface="Microsoft Sans Serif"/>
                <a:cs typeface="Microsoft Sans Serif"/>
              </a:rPr>
              <a:t>,they may then </a:t>
            </a:r>
            <a:r>
              <a:rPr sz="2700" spc="-5" dirty="0">
                <a:latin typeface="Microsoft Sans Serif"/>
                <a:cs typeface="Microsoft Sans Serif"/>
              </a:rPr>
              <a:t>coalesce </a:t>
            </a:r>
            <a:r>
              <a:rPr sz="2700" dirty="0">
                <a:latin typeface="Microsoft Sans Serif"/>
                <a:cs typeface="Microsoft Sans Serif"/>
              </a:rPr>
              <a:t>to form a  </a:t>
            </a:r>
            <a:r>
              <a:rPr sz="2700" spc="-5" dirty="0">
                <a:latin typeface="Microsoft Sans Serif"/>
                <a:cs typeface="Microsoft Sans Serif"/>
              </a:rPr>
              <a:t>single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abscess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853" y="568451"/>
            <a:ext cx="2413301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7087234" cy="22866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Staphylococcus </a:t>
            </a:r>
            <a:r>
              <a:rPr sz="2700" dirty="0">
                <a:latin typeface="Microsoft Sans Serif"/>
                <a:cs typeface="Microsoft Sans Serif"/>
              </a:rPr>
              <a:t>– most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common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Streptococci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Anaerobic </a:t>
            </a:r>
            <a:r>
              <a:rPr sz="2700" dirty="0">
                <a:latin typeface="Microsoft Sans Serif"/>
                <a:cs typeface="Microsoft Sans Serif"/>
              </a:rPr>
              <a:t>organisms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Rarely </a:t>
            </a:r>
            <a:r>
              <a:rPr sz="2700" dirty="0">
                <a:latin typeface="Microsoft Sans Serif"/>
                <a:cs typeface="Microsoft Sans Serif"/>
              </a:rPr>
              <a:t>gram negative </a:t>
            </a:r>
            <a:r>
              <a:rPr sz="2700" spc="-5" dirty="0">
                <a:latin typeface="Microsoft Sans Serif"/>
                <a:cs typeface="Microsoft Sans Serif"/>
              </a:rPr>
              <a:t>organisms </a:t>
            </a:r>
            <a:r>
              <a:rPr sz="2700" dirty="0">
                <a:latin typeface="Microsoft Sans Serif"/>
                <a:cs typeface="Microsoft Sans Serif"/>
              </a:rPr>
              <a:t>have been  </a:t>
            </a:r>
            <a:r>
              <a:rPr sz="2700" spc="-5" dirty="0">
                <a:latin typeface="Microsoft Sans Serif"/>
                <a:cs typeface="Microsoft Sans Serif"/>
              </a:rPr>
              <a:t>cultured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313943"/>
            <a:ext cx="2799588" cy="501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09"/>
            <a:ext cx="8044180" cy="31597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Swelling 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Redness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Microsoft Sans Serif"/>
                <a:cs typeface="Microsoft Sans Serif"/>
              </a:rPr>
              <a:t>Induration</a:t>
            </a:r>
            <a:endParaRPr sz="2700">
              <a:latin typeface="Microsoft Sans Serif"/>
              <a:cs typeface="Microsoft Sans Serif"/>
            </a:endParaRPr>
          </a:p>
          <a:p>
            <a:pPr marL="268605" marR="9969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Tenderness </a:t>
            </a:r>
            <a:r>
              <a:rPr sz="2700" spc="-10" dirty="0">
                <a:latin typeface="Microsoft Sans Serif"/>
                <a:cs typeface="Microsoft Sans Serif"/>
              </a:rPr>
              <a:t>in </a:t>
            </a:r>
            <a:r>
              <a:rPr sz="2700" spc="-5" dirty="0">
                <a:latin typeface="Microsoft Sans Serif"/>
                <a:cs typeface="Microsoft Sans Serif"/>
              </a:rPr>
              <a:t>the parotid area and </a:t>
            </a:r>
            <a:r>
              <a:rPr sz="2700" dirty="0">
                <a:latin typeface="Microsoft Sans Serif"/>
                <a:cs typeface="Microsoft Sans Serif"/>
              </a:rPr>
              <a:t>at the </a:t>
            </a:r>
            <a:r>
              <a:rPr sz="2700" spc="-5" dirty="0">
                <a:latin typeface="Microsoft Sans Serif"/>
                <a:cs typeface="Microsoft Sans Serif"/>
              </a:rPr>
              <a:t>angle </a:t>
            </a:r>
            <a:r>
              <a:rPr sz="2700" dirty="0">
                <a:latin typeface="Microsoft Sans Serif"/>
                <a:cs typeface="Microsoft Sans Serif"/>
              </a:rPr>
              <a:t>of  mandible</a:t>
            </a:r>
            <a:endParaRPr sz="2700">
              <a:latin typeface="Microsoft Sans Serif"/>
              <a:cs typeface="Microsoft Sans Serif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Microsoft Sans Serif"/>
                <a:cs typeface="Microsoft Sans Serif"/>
              </a:rPr>
              <a:t>Opening of the </a:t>
            </a:r>
            <a:r>
              <a:rPr sz="2700" spc="-5" dirty="0">
                <a:latin typeface="Microsoft Sans Serif"/>
                <a:cs typeface="Microsoft Sans Serif"/>
              </a:rPr>
              <a:t>stenson’s duct becomes congested  and may exude pus on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pressure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1230" y="562355"/>
            <a:ext cx="4036279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533400"/>
            <a:ext cx="5334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329</Words>
  <Application>Microsoft Office PowerPoint</Application>
  <PresentationFormat>On-screen Show (4:3)</PresentationFormat>
  <Paragraphs>178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Neck Space Infections</vt:lpstr>
      <vt:lpstr>Slide 2</vt:lpstr>
      <vt:lpstr>Slide 3</vt:lpstr>
      <vt:lpstr>Slide 4</vt:lpstr>
      <vt:lpstr> Parotid space include :parotid gland ,parotid lymph  node, facial nerve , external carotid artery and  retromandibular vein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2) Submandibular sialadenitis  3) injuries of oral mucosa  4) fracture of mandible</vt:lpstr>
      <vt:lpstr>Slide 19</vt:lpstr>
      <vt:lpstr>Slide 20</vt:lpstr>
      <vt:lpstr>Slide 21</vt:lpstr>
      <vt:lpstr> Tongue is progressively pushed upwards and  backwards threatening the airway .  Laryngeal edema may appear.</vt:lpstr>
      <vt:lpstr>Slide 23</vt:lpstr>
      <vt:lpstr>Slide 24</vt:lpstr>
      <vt:lpstr> Collection of pus in the peritonsillar space.  Space lies between the capsule of tonsil and the  superior constrictor muscle .</vt:lpstr>
      <vt:lpstr>Slide 26</vt:lpstr>
      <vt:lpstr> Pus culture shows growth of streptococcus  pyogenes ,S.aureus or anaerobic organism .  More often the growth is mixed with both aerobic  and anaerobic organism.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 If frank abscess has formed incision and drainage  will be required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5) External trauma: penetrating injuries of neck,  injection of local anaesthetic for tonsillectomy or mandibular nerve block  </vt:lpstr>
      <vt:lpstr>Slide 48</vt:lpstr>
      <vt:lpstr>Slide 49</vt:lpstr>
      <vt:lpstr>Slide 50</vt:lpstr>
      <vt:lpstr>Slide 51</vt:lpstr>
      <vt:lpstr>Slide 52</vt:lpstr>
      <vt:lpstr>Slide 53</vt:lpstr>
      <vt:lpstr> Systemic antibiotics   Drainage of abscess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Neck Space Infections</dc:title>
  <cp:lastModifiedBy>GOWRI</cp:lastModifiedBy>
  <cp:revision>1</cp:revision>
  <dcterms:created xsi:type="dcterms:W3CDTF">2020-01-05T09:13:50Z</dcterms:created>
  <dcterms:modified xsi:type="dcterms:W3CDTF">2020-01-05T09:31:34Z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