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FDA40-8E52-48C1-92A3-01B5F88D3A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EE9513-FD83-434F-BDC3-1961D8277B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E61C2-8BC8-471E-879B-DF9DBEAB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888E7-F7A4-4B5C-AA9A-ABE26533E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017AB-4D2D-4F37-BF1B-4DB87D3A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9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27153-C460-4B98-8405-D1DF0DBA5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EB9BF-0ABA-4276-AEB8-6FE6548C9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194C3-0CE8-49B0-AC27-AC6BFFD07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3EB6A-4A31-4910-BB53-924E9EAC2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605BC-4951-431D-A48A-7893E6793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8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D035FF-6834-4C26-A7DC-972F82504A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0C796B-4D0C-4CCB-A658-D76EF59A2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C7042-3339-4C74-AC2C-CD42E4EF0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8AF53-456F-4C82-A8A0-14DCE8126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2DD57-7664-438F-9269-B6AEC9CD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98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0300" y="1451609"/>
            <a:ext cx="688340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7050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77569" y="1132839"/>
            <a:ext cx="3499485" cy="450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664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78150-2AAD-457C-99B3-66F5C86F9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D0CE6-A6DA-4ECD-9765-EB9DF0C74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77607-6D77-44C3-979B-D8C9920B5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D3F9A-A233-48A8-8C7D-E1DD9C2C2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B362C-294C-4DFA-8BE3-6D48AC6B7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6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EFDD0-DE33-4DF1-A79C-A413E96D1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47C8A-3FFB-43E0-B32D-53A07FAAB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63656-9638-49CE-B4DD-C5BDAD641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4F212-3E32-487C-9F36-FE2A93859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2D16C-0E61-48A8-9C44-1EFFED2E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79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57E9-E230-4CAA-B8E8-1003AAFCC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6C2EC-D3C8-4A43-AEAB-3EDC0E73D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5D869-8D28-4644-934E-164D08581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428E6-FBF6-4C80-B189-7DA624BB0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C9F23-D592-4ADD-8690-A69876328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DBECC-D28E-4EF6-83A8-BE38874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3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43E9-962A-4964-BDCF-21EAC5161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41D45-2158-4A31-BA60-28C4AD717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FA5C9-1810-48BA-8440-D0E7CE8F0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67486-FD53-4556-84A2-8432208E0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645064-5BFE-4644-9F95-524E470A3E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BD1710-E671-4575-93D5-010AE35C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0E7D74-1F22-481F-91C5-CF46FAEE5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3533DD-66C7-4B5D-9B22-D05EC139C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8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41F7B-F9D2-48E8-879C-CB2E11EB1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F1EA0-EE04-4198-A79A-E6E0DBA74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71B0-25B5-4688-A4F2-AA67AA184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F18FBC-20F5-41E6-A361-98D8E56F8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2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ADF29C-E41F-41EC-B0BA-13330C72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BD293-D81A-489D-84FC-123F1CAB3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1F1C2-9706-4AC5-A562-80020DEA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3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BFDAC-309F-4F1C-BDC6-0B3DC5EB9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F49AE-AC81-4B08-8BD8-F3EE45B62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14876D-ECF7-40AA-94AF-348488EF6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9F4ADC-AF9D-4D20-9B83-199DADA6A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10D50-2F9A-4B60-8A0C-0F01C13D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601CB-2F8B-45D8-A470-09AE731FB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C9159-55F9-4083-87C4-71E5BD9E2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FC84E3-274B-417D-B993-0A134ED8C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FAC0D-68AB-4634-B7FA-88A1C4994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94BEA-4A46-4EB1-A24D-038DF6D29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A159B-4C1B-443D-BB09-8C5BA80F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BC35F-E617-4D4B-8E4F-3094C7A21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8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15A2C6-8751-4423-8182-2C8192FF1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8B9FD-7543-4E1B-8C54-D6AAB9ABE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8620E-2AF6-4389-AEE1-6BDA25DEC1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05-Jan-20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22E79-E29E-4E79-BE20-D8128551C1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41BB8-C1F7-4FB8-A99F-41EF02527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7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1451609"/>
            <a:ext cx="68738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Arial"/>
                <a:cs typeface="Arial"/>
              </a:rPr>
              <a:t>OBSTRUCTIVE SLEEP</a:t>
            </a:r>
            <a:r>
              <a:rPr sz="3600" spc="-32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APNOEA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2140" y="2540"/>
            <a:ext cx="5826760" cy="6805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450340" algn="l"/>
              </a:tabLst>
            </a:pPr>
            <a:r>
              <a:rPr spc="-5" dirty="0"/>
              <a:t>Consequences of</a:t>
            </a:r>
            <a:r>
              <a:rPr spc="-55" dirty="0"/>
              <a:t> </a:t>
            </a:r>
            <a:r>
              <a:rPr spc="-5" dirty="0"/>
              <a:t>Obstructive  Sleep	Apnoea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111250"/>
            <a:ext cx="7755890" cy="4342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Congestive </a:t>
            </a:r>
            <a:r>
              <a:rPr sz="3200" dirty="0">
                <a:latin typeface="Arial"/>
                <a:cs typeface="Arial"/>
              </a:rPr>
              <a:t>heart </a:t>
            </a:r>
            <a:r>
              <a:rPr sz="3200" spc="-5" dirty="0">
                <a:latin typeface="Arial"/>
                <a:cs typeface="Arial"/>
              </a:rPr>
              <a:t>failure </a:t>
            </a:r>
            <a:r>
              <a:rPr sz="3200" dirty="0">
                <a:latin typeface="Arial"/>
                <a:cs typeface="Arial"/>
              </a:rPr>
              <a:t>/ cor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pulmonale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Polycythemia and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hypertension</a:t>
            </a:r>
            <a:endParaRPr sz="3200">
              <a:latin typeface="Arial"/>
              <a:cs typeface="Arial"/>
            </a:endParaRPr>
          </a:p>
          <a:p>
            <a:pPr marL="354965" marR="5080" indent="-342900">
              <a:lnSpc>
                <a:spcPct val="799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Atrial </a:t>
            </a:r>
            <a:r>
              <a:rPr sz="3200" dirty="0">
                <a:latin typeface="Arial"/>
                <a:cs typeface="Arial"/>
              </a:rPr>
              <a:t>and </a:t>
            </a:r>
            <a:r>
              <a:rPr sz="3200" spc="-5" dirty="0">
                <a:latin typeface="Arial"/>
                <a:cs typeface="Arial"/>
              </a:rPr>
              <a:t>centricular </a:t>
            </a:r>
            <a:r>
              <a:rPr sz="3200" dirty="0">
                <a:latin typeface="Arial"/>
                <a:cs typeface="Arial"/>
              </a:rPr>
              <a:t>arrhythmias and </a:t>
            </a:r>
            <a:r>
              <a:rPr sz="3200" spc="-10" dirty="0">
                <a:latin typeface="Arial"/>
                <a:cs typeface="Arial"/>
              </a:rPr>
              <a:t>left  </a:t>
            </a:r>
            <a:r>
              <a:rPr sz="3200" dirty="0">
                <a:latin typeface="Arial"/>
                <a:cs typeface="Arial"/>
              </a:rPr>
              <a:t>heart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failure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Attacks </a:t>
            </a:r>
            <a:r>
              <a:rPr sz="3200" dirty="0">
                <a:latin typeface="Arial"/>
                <a:cs typeface="Arial"/>
              </a:rPr>
              <a:t>of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angina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Snoring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spouse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Loss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5" dirty="0">
                <a:latin typeface="Arial"/>
                <a:cs typeface="Arial"/>
              </a:rPr>
              <a:t>memory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Decreaed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libido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traffic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accidents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1652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G</a:t>
            </a:r>
            <a:r>
              <a:rPr sz="3600" spc="5" dirty="0"/>
              <a:t>r</a:t>
            </a:r>
            <a:r>
              <a:rPr sz="3600" spc="-5" dirty="0"/>
              <a:t>ad</a:t>
            </a:r>
            <a:r>
              <a:rPr sz="3600" spc="5" dirty="0"/>
              <a:t>i</a:t>
            </a:r>
            <a:r>
              <a:rPr sz="3600" spc="-5" dirty="0"/>
              <a:t>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108710"/>
            <a:ext cx="1409700" cy="179070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0-15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5" dirty="0">
                <a:latin typeface="Arial"/>
                <a:cs typeface="Arial"/>
              </a:rPr>
              <a:t>1</a:t>
            </a:r>
            <a:r>
              <a:rPr sz="3200" spc="-5" dirty="0">
                <a:latin typeface="Arial"/>
                <a:cs typeface="Arial"/>
              </a:rPr>
              <a:t>5-</a:t>
            </a:r>
            <a:r>
              <a:rPr sz="3200" spc="5" dirty="0">
                <a:latin typeface="Arial"/>
                <a:cs typeface="Arial"/>
              </a:rPr>
              <a:t>3</a:t>
            </a:r>
            <a:r>
              <a:rPr sz="3200" dirty="0">
                <a:latin typeface="Arial"/>
                <a:cs typeface="Arial"/>
              </a:rPr>
              <a:t>0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30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37630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Clinical</a:t>
            </a:r>
            <a:r>
              <a:rPr sz="3600" spc="-55" dirty="0"/>
              <a:t> </a:t>
            </a:r>
            <a:r>
              <a:rPr sz="3600" spc="-5" dirty="0"/>
              <a:t>Evaluation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122679"/>
            <a:ext cx="8015605" cy="44729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4965" marR="5080" indent="-342900">
              <a:lnSpc>
                <a:spcPts val="2690"/>
              </a:lnSpc>
              <a:spcBef>
                <a:spcPts val="74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Patient;s </a:t>
            </a:r>
            <a:r>
              <a:rPr sz="2800" dirty="0">
                <a:latin typeface="Arial"/>
                <a:cs typeface="Arial"/>
              </a:rPr>
              <a:t>bed </a:t>
            </a:r>
            <a:r>
              <a:rPr sz="2800" spc="-5" dirty="0">
                <a:latin typeface="Arial"/>
                <a:cs typeface="Arial"/>
              </a:rPr>
              <a:t>partner goves </a:t>
            </a:r>
            <a:r>
              <a:rPr sz="2800" dirty="0">
                <a:latin typeface="Arial"/>
                <a:cs typeface="Arial"/>
              </a:rPr>
              <a:t>more </a:t>
            </a:r>
            <a:r>
              <a:rPr sz="2800" spc="-5" dirty="0">
                <a:latin typeface="Arial"/>
                <a:cs typeface="Arial"/>
              </a:rPr>
              <a:t>reliable  information than the patient himself because  latter does not </a:t>
            </a:r>
            <a:r>
              <a:rPr sz="2800" dirty="0">
                <a:latin typeface="Arial"/>
                <a:cs typeface="Arial"/>
              </a:rPr>
              <a:t>know </a:t>
            </a:r>
            <a:r>
              <a:rPr sz="2800" spc="-10" dirty="0">
                <a:latin typeface="Arial"/>
                <a:cs typeface="Arial"/>
              </a:rPr>
              <a:t>what </a:t>
            </a:r>
            <a:r>
              <a:rPr sz="2800" spc="-5" dirty="0">
                <a:latin typeface="Arial"/>
                <a:cs typeface="Arial"/>
              </a:rPr>
              <a:t>happened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duringsleep</a:t>
            </a:r>
            <a:endParaRPr sz="2800">
              <a:latin typeface="Arial"/>
              <a:cs typeface="Arial"/>
            </a:endParaRPr>
          </a:p>
          <a:p>
            <a:pPr marL="354965" marR="400685" indent="-342900">
              <a:lnSpc>
                <a:spcPts val="2690"/>
              </a:lnSpc>
              <a:spcBef>
                <a:spcPts val="69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History </a:t>
            </a:r>
            <a:r>
              <a:rPr sz="2800" dirty="0">
                <a:latin typeface="Arial"/>
                <a:cs typeface="Arial"/>
              </a:rPr>
              <a:t>should </a:t>
            </a:r>
            <a:r>
              <a:rPr sz="2800" spc="-5" dirty="0">
                <a:latin typeface="Arial"/>
                <a:cs typeface="Arial"/>
              </a:rPr>
              <a:t>include snoring during sleep  restless disturbed sleep -Epworth Sleep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Scale</a:t>
            </a:r>
            <a:endParaRPr sz="2800">
              <a:latin typeface="Arial"/>
              <a:cs typeface="Arial"/>
            </a:endParaRPr>
          </a:p>
          <a:p>
            <a:pPr marL="354965" marR="408305" indent="-342900">
              <a:lnSpc>
                <a:spcPts val="2690"/>
              </a:lnSpc>
              <a:spcBef>
                <a:spcPts val="69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fatigue, irritable, </a:t>
            </a:r>
            <a:r>
              <a:rPr sz="2800" dirty="0">
                <a:latin typeface="Arial"/>
                <a:cs typeface="Arial"/>
              </a:rPr>
              <a:t>morning </a:t>
            </a:r>
            <a:r>
              <a:rPr sz="2800" spc="-5" dirty="0">
                <a:latin typeface="Arial"/>
                <a:cs typeface="Arial"/>
              </a:rPr>
              <a:t>headaches, </a:t>
            </a:r>
            <a:r>
              <a:rPr sz="2800" spc="5" dirty="0">
                <a:latin typeface="Arial"/>
                <a:cs typeface="Arial"/>
              </a:rPr>
              <a:t>memory  </a:t>
            </a:r>
            <a:r>
              <a:rPr sz="2800" spc="-5" dirty="0">
                <a:latin typeface="Arial"/>
                <a:cs typeface="Arial"/>
              </a:rPr>
              <a:t>loss and </a:t>
            </a:r>
            <a:r>
              <a:rPr sz="2800" dirty="0">
                <a:latin typeface="Arial"/>
                <a:cs typeface="Arial"/>
              </a:rPr>
              <a:t>impotence.</a:t>
            </a:r>
            <a:endParaRPr sz="2800">
              <a:latin typeface="Arial"/>
              <a:cs typeface="Arial"/>
            </a:endParaRPr>
          </a:p>
          <a:p>
            <a:pPr marL="354965" marR="532130" indent="-342900">
              <a:lnSpc>
                <a:spcPct val="80000"/>
              </a:lnSpc>
              <a:spcBef>
                <a:spcPts val="72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Also </a:t>
            </a:r>
            <a:r>
              <a:rPr sz="2800" dirty="0">
                <a:latin typeface="Arial"/>
                <a:cs typeface="Arial"/>
              </a:rPr>
              <a:t>one </a:t>
            </a:r>
            <a:r>
              <a:rPr sz="2800" spc="-5" dirty="0">
                <a:latin typeface="Arial"/>
                <a:cs typeface="Arial"/>
              </a:rPr>
              <a:t>should </a:t>
            </a:r>
            <a:r>
              <a:rPr sz="2800" dirty="0">
                <a:latin typeface="Arial"/>
                <a:cs typeface="Arial"/>
              </a:rPr>
              <a:t>eliit history </a:t>
            </a:r>
            <a:r>
              <a:rPr sz="2800" spc="-5" dirty="0">
                <a:latin typeface="Arial"/>
                <a:cs typeface="Arial"/>
              </a:rPr>
              <a:t>of body position  during sleep, use of alcohol, sedatives and  affeine intake, </a:t>
            </a:r>
            <a:r>
              <a:rPr sz="2800" dirty="0">
                <a:latin typeface="Arial"/>
                <a:cs typeface="Arial"/>
              </a:rPr>
              <a:t>mouth </a:t>
            </a:r>
            <a:r>
              <a:rPr sz="2800" spc="-5" dirty="0">
                <a:latin typeface="Arial"/>
                <a:cs typeface="Arial"/>
              </a:rPr>
              <a:t>breathing and history of  menopause or having </a:t>
            </a:r>
            <a:r>
              <a:rPr sz="2800" dirty="0">
                <a:latin typeface="Arial"/>
                <a:cs typeface="Arial"/>
              </a:rPr>
              <a:t>hormonal </a:t>
            </a:r>
            <a:r>
              <a:rPr sz="2800" spc="-5" dirty="0">
                <a:latin typeface="Arial"/>
                <a:cs typeface="Arial"/>
              </a:rPr>
              <a:t>replacement  theray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284479"/>
            <a:ext cx="436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Physical</a:t>
            </a:r>
            <a:r>
              <a:rPr sz="3600" spc="-75" dirty="0"/>
              <a:t> </a:t>
            </a:r>
            <a:r>
              <a:rPr sz="3600" spc="-5" dirty="0"/>
              <a:t>Examination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363979"/>
            <a:ext cx="8023859" cy="507365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Body </a:t>
            </a:r>
            <a:r>
              <a:rPr sz="2800" dirty="0">
                <a:latin typeface="Arial"/>
                <a:cs typeface="Arial"/>
              </a:rPr>
              <a:t>mass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index</a:t>
            </a:r>
            <a:endParaRPr sz="2800">
              <a:latin typeface="Arial"/>
              <a:cs typeface="Arial"/>
            </a:endParaRPr>
          </a:p>
          <a:p>
            <a:pPr marL="354965" marR="381635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Collar </a:t>
            </a:r>
            <a:r>
              <a:rPr sz="2800" dirty="0">
                <a:latin typeface="Arial"/>
                <a:cs typeface="Arial"/>
              </a:rPr>
              <a:t>size - neck circumference </a:t>
            </a:r>
            <a:r>
              <a:rPr sz="2800" spc="-5" dirty="0">
                <a:latin typeface="Arial"/>
                <a:cs typeface="Arial"/>
              </a:rPr>
              <a:t>at the level of  criothryroid </a:t>
            </a:r>
            <a:r>
              <a:rPr sz="2800" dirty="0">
                <a:latin typeface="Arial"/>
                <a:cs typeface="Arial"/>
              </a:rPr>
              <a:t>membrane </a:t>
            </a:r>
            <a:r>
              <a:rPr sz="2800" spc="-5" dirty="0">
                <a:latin typeface="Arial"/>
                <a:cs typeface="Arial"/>
              </a:rPr>
              <a:t>is measured</a:t>
            </a:r>
            <a:endParaRPr sz="2800">
              <a:latin typeface="Arial"/>
              <a:cs typeface="Arial"/>
            </a:endParaRPr>
          </a:p>
          <a:p>
            <a:pPr marL="354965" marR="5080" indent="-342900">
              <a:lnSpc>
                <a:spcPts val="3350"/>
              </a:lnSpc>
              <a:spcBef>
                <a:spcPts val="819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collar </a:t>
            </a:r>
            <a:r>
              <a:rPr sz="2800" dirty="0">
                <a:latin typeface="Arial"/>
                <a:cs typeface="Arial"/>
              </a:rPr>
              <a:t>size </a:t>
            </a:r>
            <a:r>
              <a:rPr sz="2800" spc="-5" dirty="0">
                <a:latin typeface="Arial"/>
                <a:cs typeface="Arial"/>
              </a:rPr>
              <a:t>should not exceed 42cm </a:t>
            </a:r>
            <a:r>
              <a:rPr sz="2800" dirty="0">
                <a:latin typeface="Arial"/>
                <a:cs typeface="Arial"/>
              </a:rPr>
              <a:t>in </a:t>
            </a:r>
            <a:r>
              <a:rPr sz="2800" spc="-5" dirty="0">
                <a:latin typeface="Arial"/>
                <a:cs typeface="Arial"/>
              </a:rPr>
              <a:t>males and  37.5cm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females</a:t>
            </a:r>
            <a:endParaRPr sz="2800">
              <a:latin typeface="Arial"/>
              <a:cs typeface="Arial"/>
            </a:endParaRPr>
          </a:p>
          <a:p>
            <a:pPr marL="354965" marR="165100" indent="-342900">
              <a:lnSpc>
                <a:spcPct val="100000"/>
              </a:lnSpc>
              <a:spcBef>
                <a:spcPts val="59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Complete head and neck examination: look for 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-5" dirty="0">
                <a:latin typeface="Arial"/>
                <a:cs typeface="Arial"/>
              </a:rPr>
              <a:t>sillar hypertrophy, retogtnathia macroglossia,  elongated </a:t>
            </a:r>
            <a:r>
              <a:rPr sz="2800" dirty="0">
                <a:latin typeface="Arial"/>
                <a:cs typeface="Arial"/>
              </a:rPr>
              <a:t>soft </a:t>
            </a:r>
            <a:r>
              <a:rPr sz="2800" spc="-5" dirty="0">
                <a:latin typeface="Arial"/>
                <a:cs typeface="Arial"/>
              </a:rPr>
              <a:t>palate and uvula, base of tongue  tumours, septal deviation, nasal polyps,  turbinate hypertrophy and nasal </a:t>
            </a:r>
            <a:r>
              <a:rPr sz="2800" dirty="0">
                <a:latin typeface="Arial"/>
                <a:cs typeface="Arial"/>
              </a:rPr>
              <a:t>valve </a:t>
            </a:r>
            <a:r>
              <a:rPr sz="2800" spc="-5" dirty="0">
                <a:latin typeface="Arial"/>
                <a:cs typeface="Arial"/>
              </a:rPr>
              <a:t>collapse.  Also examine nasopharynx and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larynx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209040"/>
            <a:ext cx="7990840" cy="3639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Systemic examination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done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look </a:t>
            </a:r>
            <a:r>
              <a:rPr sz="3200" spc="-5" dirty="0">
                <a:latin typeface="Arial"/>
                <a:cs typeface="Arial"/>
              </a:rPr>
              <a:t>for  hypertension </a:t>
            </a:r>
            <a:r>
              <a:rPr sz="3200" dirty="0">
                <a:latin typeface="Arial"/>
                <a:cs typeface="Arial"/>
              </a:rPr>
              <a:t>congestive heart </a:t>
            </a:r>
            <a:r>
              <a:rPr sz="3200" spc="-5" dirty="0">
                <a:latin typeface="Arial"/>
                <a:cs typeface="Arial"/>
              </a:rPr>
              <a:t>failure,  </a:t>
            </a:r>
            <a:r>
              <a:rPr sz="3200" dirty="0">
                <a:latin typeface="Arial"/>
                <a:cs typeface="Arial"/>
              </a:rPr>
              <a:t>pedal </a:t>
            </a:r>
            <a:r>
              <a:rPr sz="3200" spc="5" dirty="0">
                <a:latin typeface="Arial"/>
                <a:cs typeface="Arial"/>
              </a:rPr>
              <a:t>edema, </a:t>
            </a:r>
            <a:r>
              <a:rPr sz="3200" spc="-5" dirty="0">
                <a:latin typeface="Arial"/>
                <a:cs typeface="Arial"/>
              </a:rPr>
              <a:t>truncal obesity </a:t>
            </a:r>
            <a:r>
              <a:rPr sz="3200" dirty="0">
                <a:latin typeface="Arial"/>
                <a:cs typeface="Arial"/>
              </a:rPr>
              <a:t>and any </a:t>
            </a:r>
            <a:r>
              <a:rPr sz="3200" spc="-5" dirty="0">
                <a:latin typeface="Arial"/>
                <a:cs typeface="Arial"/>
              </a:rPr>
              <a:t>sign  </a:t>
            </a:r>
            <a:r>
              <a:rPr sz="3200" dirty="0">
                <a:latin typeface="Arial"/>
                <a:cs typeface="Arial"/>
              </a:rPr>
              <a:t>of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hypothyroidism</a:t>
            </a:r>
            <a:endParaRPr sz="3200">
              <a:latin typeface="Arial"/>
              <a:cs typeface="Arial"/>
            </a:endParaRPr>
          </a:p>
          <a:p>
            <a:pPr marL="354965" marR="18034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Cephalometric radiograph anomalies and  tongue base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obstruction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Polysomnography: </a:t>
            </a:r>
            <a:r>
              <a:rPr sz="3200" spc="-5" dirty="0">
                <a:latin typeface="Arial"/>
                <a:cs typeface="Arial"/>
              </a:rPr>
              <a:t>gold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standard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284479"/>
            <a:ext cx="3683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Polysomnography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087120"/>
            <a:ext cx="132715" cy="1494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669" y="28524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35128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41732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669" y="5125720"/>
            <a:ext cx="132715" cy="759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7569" y="1103629"/>
            <a:ext cx="7541259" cy="538353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1002665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latin typeface="Arial"/>
                <a:cs typeface="Arial"/>
              </a:rPr>
              <a:t>EEG: electroencephalogram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spc="-10" dirty="0">
                <a:latin typeface="Arial"/>
                <a:cs typeface="Arial"/>
              </a:rPr>
              <a:t>look </a:t>
            </a:r>
            <a:r>
              <a:rPr sz="2400" spc="-5" dirty="0">
                <a:latin typeface="Arial"/>
                <a:cs typeface="Arial"/>
              </a:rPr>
              <a:t>for </a:t>
            </a:r>
            <a:r>
              <a:rPr sz="2400" spc="-10" dirty="0">
                <a:latin typeface="Arial"/>
                <a:cs typeface="Arial"/>
              </a:rPr>
              <a:t>nonREM  </a:t>
            </a:r>
            <a:r>
              <a:rPr sz="2400" spc="-5" dirty="0">
                <a:latin typeface="Arial"/>
                <a:cs typeface="Arial"/>
              </a:rPr>
              <a:t>ECG: HR and rhythm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Arial"/>
                <a:cs typeface="Arial"/>
              </a:rPr>
              <a:t>EOM: electro-oculogram-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rolling eye </a:t>
            </a:r>
            <a:r>
              <a:rPr sz="2400" dirty="0">
                <a:latin typeface="Arial"/>
                <a:cs typeface="Arial"/>
              </a:rPr>
              <a:t>movement</a:t>
            </a:r>
            <a:endParaRPr sz="2400">
              <a:latin typeface="Arial"/>
              <a:cs typeface="Arial"/>
            </a:endParaRPr>
          </a:p>
          <a:p>
            <a:pPr marL="12700" marR="163830">
              <a:lnSpc>
                <a:spcPct val="79900"/>
              </a:lnSpc>
              <a:spcBef>
                <a:spcPts val="595"/>
              </a:spcBef>
            </a:pPr>
            <a:r>
              <a:rPr sz="2400" spc="-5" dirty="0">
                <a:latin typeface="Arial"/>
                <a:cs typeface="Arial"/>
              </a:rPr>
              <a:t>EMG: electromyography recorded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spc="-5" dirty="0">
                <a:latin typeface="Arial"/>
                <a:cs typeface="Arial"/>
              </a:rPr>
              <a:t>submental </a:t>
            </a:r>
            <a:r>
              <a:rPr sz="2400" spc="-10" dirty="0">
                <a:latin typeface="Arial"/>
                <a:cs typeface="Arial"/>
              </a:rPr>
              <a:t>and  </a:t>
            </a:r>
            <a:r>
              <a:rPr sz="2400" spc="-5" dirty="0">
                <a:latin typeface="Arial"/>
                <a:cs typeface="Arial"/>
              </a:rPr>
              <a:t>tibialis anterior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muscle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79900"/>
              </a:lnSpc>
              <a:spcBef>
                <a:spcPts val="600"/>
              </a:spcBef>
            </a:pPr>
            <a:r>
              <a:rPr sz="2400" spc="-10" dirty="0">
                <a:latin typeface="Arial"/>
                <a:cs typeface="Arial"/>
              </a:rPr>
              <a:t>Pulse </a:t>
            </a:r>
            <a:r>
              <a:rPr sz="2400" spc="-5" dirty="0">
                <a:latin typeface="Arial"/>
                <a:cs typeface="Arial"/>
              </a:rPr>
              <a:t>oximetry </a:t>
            </a:r>
            <a:r>
              <a:rPr sz="2400" dirty="0">
                <a:latin typeface="Arial"/>
                <a:cs typeface="Arial"/>
              </a:rPr>
              <a:t>: to </a:t>
            </a:r>
            <a:r>
              <a:rPr sz="2400" spc="-5" dirty="0">
                <a:latin typeface="Arial"/>
                <a:cs typeface="Arial"/>
              </a:rPr>
              <a:t>assess </a:t>
            </a:r>
            <a:r>
              <a:rPr sz="2400" spc="-10" dirty="0">
                <a:latin typeface="Arial"/>
                <a:cs typeface="Arial"/>
              </a:rPr>
              <a:t>oxygen </a:t>
            </a:r>
            <a:r>
              <a:rPr sz="2400" spc="-5" dirty="0">
                <a:latin typeface="Arial"/>
                <a:cs typeface="Arial"/>
              </a:rPr>
              <a:t>satyratuin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10" dirty="0">
                <a:latin typeface="Arial"/>
                <a:cs typeface="Arial"/>
              </a:rPr>
              <a:t>blood </a:t>
            </a:r>
            <a:r>
              <a:rPr sz="2400" dirty="0">
                <a:latin typeface="Arial"/>
                <a:cs typeface="Arial"/>
              </a:rPr>
              <a:t>to  </a:t>
            </a:r>
            <a:r>
              <a:rPr sz="2400" spc="-5" dirty="0">
                <a:latin typeface="Arial"/>
                <a:cs typeface="Arial"/>
              </a:rPr>
              <a:t>know lowest SaO2 during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sleep</a:t>
            </a:r>
            <a:endParaRPr sz="2400">
              <a:latin typeface="Arial"/>
              <a:cs typeface="Arial"/>
            </a:endParaRPr>
          </a:p>
          <a:p>
            <a:pPr marL="12700" marR="1242060">
              <a:lnSpc>
                <a:spcPct val="799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Nasal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oral airflow: for episodes </a:t>
            </a:r>
            <a:r>
              <a:rPr sz="2400" spc="-10" dirty="0">
                <a:latin typeface="Arial"/>
                <a:cs typeface="Arial"/>
              </a:rPr>
              <a:t>apnea and  hypopnoea</a:t>
            </a:r>
            <a:endParaRPr sz="2400">
              <a:latin typeface="Arial"/>
              <a:cs typeface="Arial"/>
            </a:endParaRPr>
          </a:p>
          <a:p>
            <a:pPr marL="12700" marR="1226185" algn="just">
              <a:lnSpc>
                <a:spcPct val="80000"/>
              </a:lnSpc>
              <a:spcBef>
                <a:spcPts val="595"/>
              </a:spcBef>
            </a:pPr>
            <a:r>
              <a:rPr sz="2400" spc="-10" dirty="0">
                <a:latin typeface="Arial"/>
                <a:cs typeface="Arial"/>
              </a:rPr>
              <a:t>Sleep </a:t>
            </a:r>
            <a:r>
              <a:rPr sz="2400" spc="-5" dirty="0">
                <a:latin typeface="Arial"/>
                <a:cs typeface="Arial"/>
              </a:rPr>
              <a:t>position: </a:t>
            </a:r>
            <a:r>
              <a:rPr sz="2400" spc="-10" dirty="0">
                <a:latin typeface="Arial"/>
                <a:cs typeface="Arial"/>
              </a:rPr>
              <a:t>helps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know whether </a:t>
            </a:r>
            <a:r>
              <a:rPr sz="2400" spc="-10" dirty="0">
                <a:latin typeface="Arial"/>
                <a:cs typeface="Arial"/>
              </a:rPr>
              <a:t>apnoea/  hypopnoea, </a:t>
            </a:r>
            <a:r>
              <a:rPr sz="2400" spc="-5" dirty="0">
                <a:latin typeface="Arial"/>
                <a:cs typeface="Arial"/>
              </a:rPr>
              <a:t>episodes occur in supine or lateral  recumbent position.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spc="-10" dirty="0">
                <a:latin typeface="Arial"/>
                <a:cs typeface="Arial"/>
              </a:rPr>
              <a:t>Blood</a:t>
            </a:r>
            <a:r>
              <a:rPr sz="2400" spc="-5" dirty="0">
                <a:latin typeface="Arial"/>
                <a:cs typeface="Arial"/>
              </a:rPr>
              <a:t> pressure</a:t>
            </a:r>
            <a:endParaRPr sz="2400">
              <a:latin typeface="Arial"/>
              <a:cs typeface="Arial"/>
            </a:endParaRPr>
          </a:p>
          <a:p>
            <a:pPr marL="12700" marR="128270">
              <a:lnSpc>
                <a:spcPct val="799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Oesophageal pressure: </a:t>
            </a:r>
            <a:r>
              <a:rPr sz="2400" spc="-10" dirty="0">
                <a:latin typeface="Arial"/>
                <a:cs typeface="Arial"/>
              </a:rPr>
              <a:t>not </a:t>
            </a:r>
            <a:r>
              <a:rPr sz="2400" spc="-5" dirty="0">
                <a:latin typeface="Arial"/>
                <a:cs typeface="Arial"/>
              </a:rPr>
              <a:t>done in all laboratories </a:t>
            </a:r>
            <a:r>
              <a:rPr sz="2400" dirty="0">
                <a:latin typeface="Arial"/>
                <a:cs typeface="Arial"/>
              </a:rPr>
              <a:t>,  </a:t>
            </a:r>
            <a:r>
              <a:rPr sz="2400" spc="-10" dirty="0">
                <a:latin typeface="Arial"/>
                <a:cs typeface="Arial"/>
              </a:rPr>
              <a:t>negative esophageal </a:t>
            </a:r>
            <a:r>
              <a:rPr sz="2400" spc="-5" dirty="0">
                <a:latin typeface="Arial"/>
                <a:cs typeface="Arial"/>
              </a:rPr>
              <a:t>pressure </a:t>
            </a:r>
            <a:r>
              <a:rPr sz="2400" spc="-10" dirty="0">
                <a:latin typeface="Arial"/>
                <a:cs typeface="Arial"/>
              </a:rPr>
              <a:t>helps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know degree </a:t>
            </a:r>
            <a:r>
              <a:rPr sz="2400" dirty="0">
                <a:latin typeface="Arial"/>
                <a:cs typeface="Arial"/>
              </a:rPr>
              <a:t>of  </a:t>
            </a:r>
            <a:r>
              <a:rPr sz="2400" spc="-5" dirty="0">
                <a:latin typeface="Arial"/>
                <a:cs typeface="Arial"/>
              </a:rPr>
              <a:t>breathing efforts </a:t>
            </a:r>
            <a:r>
              <a:rPr sz="2400" dirty="0">
                <a:latin typeface="Arial"/>
                <a:cs typeface="Arial"/>
              </a:rPr>
              <a:t>made </a:t>
            </a:r>
            <a:r>
              <a:rPr sz="2400" spc="-5" dirty="0">
                <a:latin typeface="Arial"/>
                <a:cs typeface="Arial"/>
              </a:rPr>
              <a:t>by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" dirty="0">
                <a:latin typeface="Arial"/>
                <a:cs typeface="Arial"/>
              </a:rPr>
              <a:t> patients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58921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Split Night</a:t>
            </a:r>
            <a:r>
              <a:rPr sz="3600" spc="-75" dirty="0"/>
              <a:t> </a:t>
            </a:r>
            <a:r>
              <a:rPr sz="3600" spc="-5" dirty="0"/>
              <a:t>Polysomnography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165859"/>
            <a:ext cx="8035290" cy="4466590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354965" marR="60325" indent="-342900">
              <a:lnSpc>
                <a:spcPct val="89900"/>
              </a:lnSpc>
              <a:spcBef>
                <a:spcPts val="439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In </a:t>
            </a:r>
            <a:r>
              <a:rPr sz="2800" spc="-5" dirty="0">
                <a:latin typeface="Arial"/>
                <a:cs typeface="Arial"/>
              </a:rPr>
              <a:t>this study, the </a:t>
            </a:r>
            <a:r>
              <a:rPr sz="2800" dirty="0">
                <a:latin typeface="Arial"/>
                <a:cs typeface="Arial"/>
              </a:rPr>
              <a:t>first part </a:t>
            </a:r>
            <a:r>
              <a:rPr sz="2800" spc="-5" dirty="0">
                <a:latin typeface="Arial"/>
                <a:cs typeface="Arial"/>
              </a:rPr>
              <a:t>of night is used in  usual polysomnography while the </a:t>
            </a:r>
            <a:r>
              <a:rPr sz="2800" dirty="0">
                <a:latin typeface="Arial"/>
                <a:cs typeface="Arial"/>
              </a:rPr>
              <a:t>second part </a:t>
            </a:r>
            <a:r>
              <a:rPr sz="2800" spc="-5" dirty="0">
                <a:latin typeface="Arial"/>
                <a:cs typeface="Arial"/>
              </a:rPr>
              <a:t>of  night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used </a:t>
            </a:r>
            <a:r>
              <a:rPr sz="2800" dirty="0">
                <a:latin typeface="Arial"/>
                <a:cs typeface="Arial"/>
              </a:rPr>
              <a:t>in </a:t>
            </a:r>
            <a:r>
              <a:rPr sz="2800" spc="-5" dirty="0">
                <a:latin typeface="Arial"/>
                <a:cs typeface="Arial"/>
              </a:rPr>
              <a:t>titration of pressure (CPAP). </a:t>
            </a:r>
            <a:r>
              <a:rPr sz="2800" dirty="0">
                <a:latin typeface="Arial"/>
                <a:cs typeface="Arial"/>
              </a:rPr>
              <a:t>It </a:t>
            </a:r>
            <a:r>
              <a:rPr sz="2800" spc="-5" dirty="0">
                <a:latin typeface="Arial"/>
                <a:cs typeface="Arial"/>
              </a:rPr>
              <a:t>is  not recommended because episodes of sleep  apnoea occur </a:t>
            </a:r>
            <a:r>
              <a:rPr sz="2800" dirty="0">
                <a:latin typeface="Arial"/>
                <a:cs typeface="Arial"/>
              </a:rPr>
              <a:t>more </a:t>
            </a:r>
            <a:r>
              <a:rPr sz="2800" spc="-5" dirty="0">
                <a:latin typeface="Arial"/>
                <a:cs typeface="Arial"/>
              </a:rPr>
              <a:t>often in the second hald of  night and </a:t>
            </a:r>
            <a:r>
              <a:rPr sz="2800" dirty="0">
                <a:latin typeface="Arial"/>
                <a:cs typeface="Arial"/>
              </a:rPr>
              <a:t>are </a:t>
            </a:r>
            <a:r>
              <a:rPr sz="2800" spc="-5" dirty="0">
                <a:latin typeface="Arial"/>
                <a:cs typeface="Arial"/>
              </a:rPr>
              <a:t>thus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missed.</a:t>
            </a:r>
            <a:endParaRPr sz="2800">
              <a:latin typeface="Arial"/>
              <a:cs typeface="Arial"/>
            </a:endParaRPr>
          </a:p>
          <a:p>
            <a:pPr marL="354965" marR="5080" indent="-342900">
              <a:lnSpc>
                <a:spcPts val="3020"/>
              </a:lnSpc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Titration of pressures for </a:t>
            </a:r>
            <a:r>
              <a:rPr sz="2800" spc="-10" dirty="0">
                <a:latin typeface="Arial"/>
                <a:cs typeface="Arial"/>
              </a:rPr>
              <a:t>CPAP </a:t>
            </a:r>
            <a:r>
              <a:rPr sz="2800" spc="-5" dirty="0">
                <a:latin typeface="Arial"/>
                <a:cs typeface="Arial"/>
              </a:rPr>
              <a:t>should ideally be  done on </a:t>
            </a:r>
            <a:r>
              <a:rPr sz="2800" dirty="0">
                <a:latin typeface="Arial"/>
                <a:cs typeface="Arial"/>
              </a:rPr>
              <a:t>a </a:t>
            </a:r>
            <a:r>
              <a:rPr sz="2800" spc="-5" dirty="0">
                <a:latin typeface="Arial"/>
                <a:cs typeface="Arial"/>
              </a:rPr>
              <a:t>second night</a:t>
            </a:r>
            <a:endParaRPr sz="2800">
              <a:latin typeface="Arial"/>
              <a:cs typeface="Arial"/>
            </a:endParaRPr>
          </a:p>
          <a:p>
            <a:pPr marL="354965" marR="654685" indent="-342900" algn="just">
              <a:lnSpc>
                <a:spcPts val="3020"/>
              </a:lnSpc>
              <a:spcBef>
                <a:spcPts val="700"/>
              </a:spcBef>
              <a:buChar char="•"/>
              <a:tabLst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Polysomnography </a:t>
            </a:r>
            <a:r>
              <a:rPr sz="2800" dirty="0">
                <a:latin typeface="Arial"/>
                <a:cs typeface="Arial"/>
              </a:rPr>
              <a:t>can </a:t>
            </a:r>
            <a:r>
              <a:rPr sz="2800" spc="-5" dirty="0">
                <a:latin typeface="Arial"/>
                <a:cs typeface="Arial"/>
              </a:rPr>
              <a:t>differentiate </a:t>
            </a:r>
            <a:r>
              <a:rPr sz="2800" spc="-10" dirty="0">
                <a:latin typeface="Arial"/>
                <a:cs typeface="Arial"/>
              </a:rPr>
              <a:t>between  </a:t>
            </a:r>
            <a:r>
              <a:rPr sz="2800" dirty="0">
                <a:latin typeface="Arial"/>
                <a:cs typeface="Arial"/>
              </a:rPr>
              <a:t>primary </a:t>
            </a:r>
            <a:r>
              <a:rPr sz="2800" spc="-5" dirty="0">
                <a:latin typeface="Arial"/>
                <a:cs typeface="Arial"/>
              </a:rPr>
              <a:t>snoring, pure </a:t>
            </a:r>
            <a:r>
              <a:rPr sz="2800" spc="-10" dirty="0">
                <a:latin typeface="Arial"/>
                <a:cs typeface="Arial"/>
              </a:rPr>
              <a:t>OSA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central </a:t>
            </a:r>
            <a:r>
              <a:rPr sz="2800" spc="-5" dirty="0">
                <a:latin typeface="Arial"/>
                <a:cs typeface="Arial"/>
              </a:rPr>
              <a:t>sleep  apnoea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51098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Treatment</a:t>
            </a:r>
            <a:r>
              <a:rPr sz="3600" spc="-70" dirty="0"/>
              <a:t> </a:t>
            </a:r>
            <a:r>
              <a:rPr sz="3600" dirty="0"/>
              <a:t>(Non-surgical)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107258"/>
            <a:ext cx="8044815" cy="444563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09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Change </a:t>
            </a:r>
            <a:r>
              <a:rPr sz="3200" spc="-5" dirty="0">
                <a:latin typeface="Arial"/>
                <a:cs typeface="Arial"/>
              </a:rPr>
              <a:t>in lifestyle</a:t>
            </a:r>
            <a:endParaRPr sz="3200">
              <a:latin typeface="Arial"/>
              <a:cs typeface="Arial"/>
            </a:endParaRPr>
          </a:p>
          <a:p>
            <a:pPr marL="755015" marR="5080" lvl="1" indent="-285750">
              <a:lnSpc>
                <a:spcPct val="90000"/>
              </a:lnSpc>
              <a:spcBef>
                <a:spcPts val="695"/>
              </a:spcBef>
              <a:buChar char="–"/>
              <a:tabLst>
                <a:tab pos="755650" algn="l"/>
              </a:tabLst>
            </a:pPr>
            <a:r>
              <a:rPr sz="2800" spc="-10" dirty="0">
                <a:latin typeface="Arial"/>
                <a:cs typeface="Arial"/>
              </a:rPr>
              <a:t>Those with </a:t>
            </a:r>
            <a:r>
              <a:rPr sz="2800" dirty="0">
                <a:latin typeface="Arial"/>
                <a:cs typeface="Arial"/>
              </a:rPr>
              <a:t>mild disease and minimal  symptoms can </a:t>
            </a:r>
            <a:r>
              <a:rPr sz="2800" spc="5" dirty="0">
                <a:latin typeface="Arial"/>
                <a:cs typeface="Arial"/>
              </a:rPr>
              <a:t>be </a:t>
            </a:r>
            <a:r>
              <a:rPr sz="2800" spc="-5" dirty="0">
                <a:latin typeface="Arial"/>
                <a:cs typeface="Arial"/>
              </a:rPr>
              <a:t>treated with </a:t>
            </a:r>
            <a:r>
              <a:rPr sz="2800" spc="-10" dirty="0">
                <a:latin typeface="Arial"/>
                <a:cs typeface="Arial"/>
              </a:rPr>
              <a:t>weight </a:t>
            </a:r>
            <a:r>
              <a:rPr sz="2800" spc="-5" dirty="0">
                <a:latin typeface="Arial"/>
                <a:cs typeface="Arial"/>
              </a:rPr>
              <a:t>loss and  dietary </a:t>
            </a:r>
            <a:r>
              <a:rPr sz="2800" dirty="0">
                <a:latin typeface="Arial"/>
                <a:cs typeface="Arial"/>
              </a:rPr>
              <a:t>changes </a:t>
            </a:r>
            <a:r>
              <a:rPr sz="2800" spc="-5" dirty="0">
                <a:latin typeface="Arial"/>
                <a:cs typeface="Arial"/>
              </a:rPr>
              <a:t>bt those with </a:t>
            </a:r>
            <a:r>
              <a:rPr sz="2800" dirty="0">
                <a:latin typeface="Arial"/>
                <a:cs typeface="Arial"/>
              </a:rPr>
              <a:t>cor pulmonale  </a:t>
            </a:r>
            <a:r>
              <a:rPr sz="2800" spc="-5" dirty="0">
                <a:latin typeface="Arial"/>
                <a:cs typeface="Arial"/>
              </a:rPr>
              <a:t>as </a:t>
            </a:r>
            <a:r>
              <a:rPr sz="2800" dirty="0">
                <a:latin typeface="Arial"/>
                <a:cs typeface="Arial"/>
              </a:rPr>
              <a:t>a </a:t>
            </a:r>
            <a:r>
              <a:rPr sz="2800" spc="-5" dirty="0">
                <a:latin typeface="Arial"/>
                <a:cs typeface="Arial"/>
              </a:rPr>
              <a:t>result of </a:t>
            </a:r>
            <a:r>
              <a:rPr sz="2800" dirty="0">
                <a:latin typeface="Arial"/>
                <a:cs typeface="Arial"/>
              </a:rPr>
              <a:t>severe </a:t>
            </a:r>
            <a:r>
              <a:rPr sz="2800" spc="-10" dirty="0">
                <a:latin typeface="Arial"/>
                <a:cs typeface="Arial"/>
              </a:rPr>
              <a:t>OSA </a:t>
            </a:r>
            <a:r>
              <a:rPr sz="2800" dirty="0">
                <a:latin typeface="Arial"/>
                <a:cs typeface="Arial"/>
              </a:rPr>
              <a:t>may </a:t>
            </a:r>
            <a:r>
              <a:rPr sz="2800" spc="-5" dirty="0">
                <a:latin typeface="Arial"/>
                <a:cs typeface="Arial"/>
              </a:rPr>
              <a:t>require  permanent </a:t>
            </a:r>
            <a:r>
              <a:rPr sz="2800" dirty="0">
                <a:latin typeface="Arial"/>
                <a:cs typeface="Arial"/>
              </a:rPr>
              <a:t>tracheostomy</a:t>
            </a:r>
            <a:endParaRPr sz="2800">
              <a:latin typeface="Arial"/>
              <a:cs typeface="Arial"/>
            </a:endParaRPr>
          </a:p>
          <a:p>
            <a:pPr marL="1155700" marR="284480" lvl="2" indent="-228600">
              <a:lnSpc>
                <a:spcPct val="90100"/>
              </a:lnSpc>
              <a:spcBef>
                <a:spcPts val="58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Use of </a:t>
            </a:r>
            <a:r>
              <a:rPr sz="2400" spc="-10" dirty="0">
                <a:latin typeface="Arial"/>
                <a:cs typeface="Arial"/>
              </a:rPr>
              <a:t>alcohol </a:t>
            </a:r>
            <a:r>
              <a:rPr sz="2400" spc="-5" dirty="0">
                <a:latin typeface="Arial"/>
                <a:cs typeface="Arial"/>
              </a:rPr>
              <a:t>in the </a:t>
            </a:r>
            <a:r>
              <a:rPr sz="2400" spc="-10" dirty="0">
                <a:latin typeface="Arial"/>
                <a:cs typeface="Arial"/>
              </a:rPr>
              <a:t>eveining </a:t>
            </a:r>
            <a:r>
              <a:rPr sz="2400" spc="-5" dirty="0">
                <a:latin typeface="Arial"/>
                <a:cs typeface="Arial"/>
              </a:rPr>
              <a:t>aggraates OSA.  </a:t>
            </a:r>
            <a:r>
              <a:rPr sz="2400" spc="-10" dirty="0">
                <a:latin typeface="Arial"/>
                <a:cs typeface="Arial"/>
              </a:rPr>
              <a:t>Sedatives/ </a:t>
            </a:r>
            <a:r>
              <a:rPr sz="2400" spc="-5" dirty="0">
                <a:latin typeface="Arial"/>
                <a:cs typeface="Arial"/>
              </a:rPr>
              <a:t>hypnotics taken at night also </a:t>
            </a:r>
            <a:r>
              <a:rPr sz="2400" spc="-10" dirty="0">
                <a:latin typeface="Arial"/>
                <a:cs typeface="Arial"/>
              </a:rPr>
              <a:t>have </a:t>
            </a:r>
            <a:r>
              <a:rPr sz="2400" spc="-5" dirty="0">
                <a:latin typeface="Arial"/>
                <a:cs typeface="Arial"/>
              </a:rPr>
              <a:t>the  </a:t>
            </a:r>
            <a:r>
              <a:rPr sz="2400" spc="5" dirty="0">
                <a:latin typeface="Arial"/>
                <a:cs typeface="Arial"/>
              </a:rPr>
              <a:t>same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effect.</a:t>
            </a:r>
            <a:endParaRPr sz="24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30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Smoking should be </a:t>
            </a:r>
            <a:r>
              <a:rPr sz="2400" spc="-10" dirty="0">
                <a:latin typeface="Arial"/>
                <a:cs typeface="Arial"/>
              </a:rPr>
              <a:t>avoided</a:t>
            </a:r>
            <a:endParaRPr sz="24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31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Reduction of </a:t>
            </a:r>
            <a:r>
              <a:rPr sz="2400" spc="-10" dirty="0">
                <a:latin typeface="Arial"/>
                <a:cs typeface="Arial"/>
              </a:rPr>
              <a:t>weight </a:t>
            </a:r>
            <a:r>
              <a:rPr sz="2400" spc="-5" dirty="0">
                <a:latin typeface="Arial"/>
                <a:cs typeface="Arial"/>
              </a:rPr>
              <a:t>is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avoided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119927"/>
            <a:ext cx="7788275" cy="441261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Positional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therapy</a:t>
            </a:r>
            <a:endParaRPr sz="2800">
              <a:latin typeface="Arial"/>
              <a:cs typeface="Arial"/>
            </a:endParaRPr>
          </a:p>
          <a:p>
            <a:pPr marL="755015" marR="155575" lvl="1" indent="-285750">
              <a:lnSpc>
                <a:spcPts val="2590"/>
              </a:lnSpc>
              <a:spcBef>
                <a:spcPts val="640"/>
              </a:spcBef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sleep on the side as supine position </a:t>
            </a:r>
            <a:r>
              <a:rPr sz="2400" spc="5" dirty="0">
                <a:latin typeface="Arial"/>
                <a:cs typeface="Arial"/>
              </a:rPr>
              <a:t>may </a:t>
            </a:r>
            <a:r>
              <a:rPr sz="2400" spc="-5" dirty="0">
                <a:latin typeface="Arial"/>
                <a:cs typeface="Arial"/>
              </a:rPr>
              <a:t>cause  obstructiv </a:t>
            </a:r>
            <a:r>
              <a:rPr sz="2400" spc="-10" dirty="0">
                <a:latin typeface="Arial"/>
                <a:cs typeface="Arial"/>
              </a:rPr>
              <a:t>apnoea.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10" dirty="0">
                <a:latin typeface="Arial"/>
                <a:cs typeface="Arial"/>
              </a:rPr>
              <a:t>rubber ball </a:t>
            </a:r>
            <a:r>
              <a:rPr sz="2400" dirty="0">
                <a:latin typeface="Arial"/>
                <a:cs typeface="Arial"/>
              </a:rPr>
              <a:t>can </a:t>
            </a:r>
            <a:r>
              <a:rPr sz="2400" spc="-5" dirty="0">
                <a:latin typeface="Arial"/>
                <a:cs typeface="Arial"/>
              </a:rPr>
              <a:t>be </a:t>
            </a:r>
            <a:r>
              <a:rPr sz="2400" spc="-10" dirty="0">
                <a:latin typeface="Arial"/>
                <a:cs typeface="Arial"/>
              </a:rPr>
              <a:t>fixed </a:t>
            </a:r>
            <a:r>
              <a:rPr sz="2400" dirty="0">
                <a:latin typeface="Arial"/>
                <a:cs typeface="Arial"/>
              </a:rPr>
              <a:t>to the  </a:t>
            </a:r>
            <a:r>
              <a:rPr sz="2400" spc="-5" dirty="0">
                <a:latin typeface="Arial"/>
                <a:cs typeface="Arial"/>
              </a:rPr>
              <a:t>back of shirt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prevent </a:t>
            </a:r>
            <a:r>
              <a:rPr sz="2400" spc="-10" dirty="0">
                <a:latin typeface="Arial"/>
                <a:cs typeface="Arial"/>
              </a:rPr>
              <a:t>adoptong supine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position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Intraoral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devices</a:t>
            </a:r>
            <a:endParaRPr sz="2800">
              <a:latin typeface="Arial"/>
              <a:cs typeface="Arial"/>
            </a:endParaRPr>
          </a:p>
          <a:p>
            <a:pPr marL="755015" marR="5080" lvl="1" indent="-285750">
              <a:lnSpc>
                <a:spcPts val="2590"/>
              </a:lnSpc>
              <a:spcBef>
                <a:spcPts val="640"/>
              </a:spcBef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alter the position og mandible or tongue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open </a:t>
            </a:r>
            <a:r>
              <a:rPr sz="2400" dirty="0">
                <a:latin typeface="Arial"/>
                <a:cs typeface="Arial"/>
              </a:rPr>
              <a:t>the  </a:t>
            </a:r>
            <a:r>
              <a:rPr sz="2400" spc="-5" dirty="0">
                <a:latin typeface="Arial"/>
                <a:cs typeface="Arial"/>
              </a:rPr>
              <a:t>airway </a:t>
            </a:r>
            <a:r>
              <a:rPr sz="2400" dirty="0">
                <a:latin typeface="Arial"/>
                <a:cs typeface="Arial"/>
              </a:rPr>
              <a:t>ad </a:t>
            </a:r>
            <a:r>
              <a:rPr sz="2400" spc="-5" dirty="0">
                <a:latin typeface="Arial"/>
                <a:cs typeface="Arial"/>
              </a:rPr>
              <a:t>relive snoring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sleep </a:t>
            </a:r>
            <a:r>
              <a:rPr sz="2400" spc="-10" dirty="0">
                <a:latin typeface="Arial"/>
                <a:cs typeface="Arial"/>
              </a:rPr>
              <a:t>apnoea. </a:t>
            </a:r>
            <a:r>
              <a:rPr sz="2400" spc="-5" dirty="0">
                <a:latin typeface="Arial"/>
                <a:cs typeface="Arial"/>
              </a:rPr>
              <a:t>Manfible  advancement </a:t>
            </a:r>
            <a:r>
              <a:rPr sz="2400" spc="-10" dirty="0">
                <a:latin typeface="Arial"/>
                <a:cs typeface="Arial"/>
              </a:rPr>
              <a:t>device </a:t>
            </a:r>
            <a:r>
              <a:rPr sz="2400" spc="-5" dirty="0">
                <a:latin typeface="Arial"/>
                <a:cs typeface="Arial"/>
              </a:rPr>
              <a:t>(MAD) keeps the mandible  forward while tongue retaining </a:t>
            </a:r>
            <a:r>
              <a:rPr sz="2400" spc="-10" dirty="0">
                <a:latin typeface="Arial"/>
                <a:cs typeface="Arial"/>
              </a:rPr>
              <a:t>device </a:t>
            </a:r>
            <a:r>
              <a:rPr sz="2400" dirty="0">
                <a:latin typeface="Arial"/>
                <a:cs typeface="Arial"/>
              </a:rPr>
              <a:t>(TRD) </a:t>
            </a:r>
            <a:r>
              <a:rPr sz="2400" spc="-5" dirty="0">
                <a:latin typeface="Arial"/>
                <a:cs typeface="Arial"/>
              </a:rPr>
              <a:t>keeps  tongue in anterior position during sleep. They </a:t>
            </a:r>
            <a:r>
              <a:rPr sz="2400" spc="-10" dirty="0">
                <a:latin typeface="Arial"/>
                <a:cs typeface="Arial"/>
              </a:rPr>
              <a:t>help  </a:t>
            </a:r>
            <a:r>
              <a:rPr sz="2400" spc="-5" dirty="0">
                <a:latin typeface="Arial"/>
                <a:cs typeface="Arial"/>
              </a:rPr>
              <a:t>improve or </a:t>
            </a:r>
            <a:r>
              <a:rPr sz="2400" spc="-10" dirty="0">
                <a:latin typeface="Arial"/>
                <a:cs typeface="Arial"/>
              </a:rPr>
              <a:t>abolish </a:t>
            </a:r>
            <a:r>
              <a:rPr sz="2400" spc="-5" dirty="0">
                <a:latin typeface="Arial"/>
                <a:cs typeface="Arial"/>
              </a:rPr>
              <a:t>snoring. </a:t>
            </a:r>
            <a:r>
              <a:rPr sz="2400" dirty="0">
                <a:latin typeface="Arial"/>
                <a:cs typeface="Arial"/>
              </a:rPr>
              <a:t>MAD </a:t>
            </a:r>
            <a:r>
              <a:rPr sz="2400" spc="-5" dirty="0">
                <a:latin typeface="Arial"/>
                <a:cs typeface="Arial"/>
              </a:rPr>
              <a:t>is also useful in  retrognatic patients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35248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SLEEP</a:t>
            </a:r>
            <a:r>
              <a:rPr sz="3600" spc="-95" dirty="0"/>
              <a:t> </a:t>
            </a:r>
            <a:r>
              <a:rPr sz="3600" spc="-5" dirty="0"/>
              <a:t>APNOEA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108710"/>
            <a:ext cx="7828280" cy="168910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No breathing </a:t>
            </a:r>
            <a:r>
              <a:rPr sz="3200" dirty="0">
                <a:latin typeface="Arial"/>
                <a:cs typeface="Arial"/>
              </a:rPr>
              <a:t>at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all</a:t>
            </a:r>
            <a:endParaRPr sz="320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there </a:t>
            </a:r>
            <a:r>
              <a:rPr sz="3200" spc="-10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no </a:t>
            </a:r>
            <a:r>
              <a:rPr sz="3200" spc="5" dirty="0">
                <a:latin typeface="Arial"/>
                <a:cs typeface="Arial"/>
              </a:rPr>
              <a:t>movement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air </a:t>
            </a:r>
            <a:r>
              <a:rPr sz="3200" dirty="0">
                <a:latin typeface="Arial"/>
                <a:cs typeface="Arial"/>
              </a:rPr>
              <a:t>at </a:t>
            </a:r>
            <a:r>
              <a:rPr sz="3200" spc="-5" dirty="0">
                <a:latin typeface="Arial"/>
                <a:cs typeface="Arial"/>
              </a:rPr>
              <a:t>the </a:t>
            </a:r>
            <a:r>
              <a:rPr sz="3200" dirty="0">
                <a:latin typeface="Arial"/>
                <a:cs typeface="Arial"/>
              </a:rPr>
              <a:t>level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of  nose and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mouth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Continuous </a:t>
            </a:r>
            <a:r>
              <a:rPr spc="-5" dirty="0"/>
              <a:t>Positive Airway  Pressure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marR="8255" indent="-342900">
              <a:lnSpc>
                <a:spcPts val="2590"/>
              </a:lnSpc>
              <a:spcBef>
                <a:spcPts val="42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/>
              <a:t>Provides </a:t>
            </a:r>
            <a:r>
              <a:rPr sz="2400" spc="-5" dirty="0"/>
              <a:t>pneumatic splint </a:t>
            </a:r>
            <a:r>
              <a:rPr sz="2400" dirty="0"/>
              <a:t>to </a:t>
            </a:r>
            <a:r>
              <a:rPr sz="2400" spc="-5" dirty="0"/>
              <a:t>airway </a:t>
            </a:r>
            <a:r>
              <a:rPr sz="2400" spc="-10" dirty="0"/>
              <a:t>and </a:t>
            </a:r>
            <a:r>
              <a:rPr sz="2400" spc="-5" dirty="0"/>
              <a:t>increases its  calibre. </a:t>
            </a:r>
            <a:r>
              <a:rPr sz="2400" dirty="0"/>
              <a:t>Optimum </a:t>
            </a:r>
            <a:r>
              <a:rPr sz="2400" spc="-5" dirty="0"/>
              <a:t>airway pressure for deice </a:t>
            </a:r>
            <a:r>
              <a:rPr sz="2400" dirty="0"/>
              <a:t>to </a:t>
            </a:r>
            <a:r>
              <a:rPr sz="2400" spc="-10" dirty="0"/>
              <a:t>open </a:t>
            </a:r>
            <a:r>
              <a:rPr sz="2400" spc="-5" dirty="0"/>
              <a:t>the  airway </a:t>
            </a:r>
            <a:r>
              <a:rPr sz="2400" spc="-10" dirty="0"/>
              <a:t>is </a:t>
            </a:r>
            <a:r>
              <a:rPr sz="2400" spc="-5" dirty="0"/>
              <a:t>determined during sleep study </a:t>
            </a:r>
            <a:r>
              <a:rPr sz="2400" spc="-10" dirty="0"/>
              <a:t>and is </a:t>
            </a:r>
            <a:r>
              <a:rPr sz="2400" spc="-5" dirty="0"/>
              <a:t>usually  kept </a:t>
            </a:r>
            <a:r>
              <a:rPr sz="2400" dirty="0"/>
              <a:t>at </a:t>
            </a:r>
            <a:r>
              <a:rPr sz="2400" spc="-5" dirty="0"/>
              <a:t>5-20cmH20</a:t>
            </a:r>
            <a:endParaRPr sz="2400"/>
          </a:p>
          <a:p>
            <a:pPr marL="354965" marR="5080">
              <a:lnSpc>
                <a:spcPct val="90000"/>
              </a:lnSpc>
              <a:spcBef>
                <a:spcPts val="560"/>
              </a:spcBef>
            </a:pPr>
            <a:r>
              <a:rPr spc="-10" dirty="0"/>
              <a:t>About </a:t>
            </a:r>
            <a:r>
              <a:rPr spc="-5" dirty="0"/>
              <a:t>40% </a:t>
            </a:r>
            <a:r>
              <a:rPr dirty="0"/>
              <a:t>of </a:t>
            </a:r>
            <a:r>
              <a:rPr spc="-5" dirty="0"/>
              <a:t>patients fing the use </a:t>
            </a:r>
            <a:r>
              <a:rPr dirty="0"/>
              <a:t>of </a:t>
            </a:r>
            <a:r>
              <a:rPr spc="-10" dirty="0"/>
              <a:t>CPAP device  </a:t>
            </a:r>
            <a:r>
              <a:rPr dirty="0"/>
              <a:t>cumbersome </a:t>
            </a:r>
            <a:r>
              <a:rPr spc="-10" dirty="0"/>
              <a:t>and </a:t>
            </a:r>
            <a:r>
              <a:rPr spc="-5" dirty="0"/>
              <a:t>difficult </a:t>
            </a:r>
            <a:r>
              <a:rPr spc="5" dirty="0"/>
              <a:t>to </a:t>
            </a:r>
            <a:r>
              <a:rPr dirty="0"/>
              <a:t>carry </a:t>
            </a:r>
            <a:r>
              <a:rPr spc="-5" dirty="0"/>
              <a:t>with them when  </a:t>
            </a:r>
            <a:r>
              <a:rPr spc="-10" dirty="0"/>
              <a:t>travelling </a:t>
            </a:r>
            <a:r>
              <a:rPr spc="-5" dirty="0"/>
              <a:t>and thus </a:t>
            </a:r>
            <a:r>
              <a:rPr dirty="0"/>
              <a:t>stop </a:t>
            </a:r>
            <a:r>
              <a:rPr spc="-5" dirty="0"/>
              <a:t>using </a:t>
            </a:r>
            <a:r>
              <a:rPr spc="-10" dirty="0"/>
              <a:t>it </a:t>
            </a:r>
            <a:r>
              <a:rPr spc="-5" dirty="0"/>
              <a:t>when </a:t>
            </a:r>
            <a:r>
              <a:rPr spc="-10" dirty="0"/>
              <a:t>CPAP </a:t>
            </a:r>
            <a:r>
              <a:rPr spc="-5" dirty="0"/>
              <a:t>is not  tolerated, </a:t>
            </a:r>
            <a:r>
              <a:rPr dirty="0"/>
              <a:t>a </a:t>
            </a:r>
            <a:r>
              <a:rPr spc="-10" dirty="0"/>
              <a:t>BiPAP (bilevel </a:t>
            </a:r>
            <a:r>
              <a:rPr spc="-5" dirty="0"/>
              <a:t>positive airway pressure)  </a:t>
            </a:r>
            <a:r>
              <a:rPr spc="-10" dirty="0"/>
              <a:t>device </a:t>
            </a:r>
            <a:r>
              <a:rPr spc="-5" dirty="0"/>
              <a:t>is used. </a:t>
            </a:r>
            <a:r>
              <a:rPr dirty="0"/>
              <a:t>It </a:t>
            </a:r>
            <a:r>
              <a:rPr spc="-10" dirty="0"/>
              <a:t>delivers </a:t>
            </a:r>
            <a:r>
              <a:rPr spc="-5" dirty="0"/>
              <a:t>positive pressure </a:t>
            </a:r>
            <a:r>
              <a:rPr dirty="0"/>
              <a:t>at two </a:t>
            </a:r>
            <a:r>
              <a:rPr spc="-5" dirty="0"/>
              <a:t>fixed  </a:t>
            </a:r>
            <a:r>
              <a:rPr spc="-10" dirty="0"/>
              <a:t>levels- </a:t>
            </a:r>
            <a:r>
              <a:rPr dirty="0"/>
              <a:t>a </a:t>
            </a:r>
            <a:r>
              <a:rPr spc="-10" dirty="0"/>
              <a:t>higher </a:t>
            </a:r>
            <a:r>
              <a:rPr spc="-5" dirty="0"/>
              <a:t>inspiratory and </a:t>
            </a:r>
            <a:r>
              <a:rPr dirty="0"/>
              <a:t>a </a:t>
            </a:r>
            <a:r>
              <a:rPr spc="-5" dirty="0"/>
              <a:t>lower expiratory  pressure. Now an autotitrating </a:t>
            </a:r>
            <a:r>
              <a:rPr spc="-10" dirty="0"/>
              <a:t>PAP is </a:t>
            </a:r>
            <a:r>
              <a:rPr spc="-5" dirty="0"/>
              <a:t>also </a:t>
            </a:r>
            <a:r>
              <a:rPr spc="-10" dirty="0"/>
              <a:t>available  </a:t>
            </a:r>
            <a:r>
              <a:rPr spc="-5" dirty="0"/>
              <a:t>which continuously adjusts </a:t>
            </a:r>
            <a:r>
              <a:rPr dirty="0"/>
              <a:t>the </a:t>
            </a:r>
            <a:r>
              <a:rPr spc="-5" dirty="0"/>
              <a:t>pressure. Their  </a:t>
            </a:r>
            <a:r>
              <a:rPr spc="-10" dirty="0"/>
              <a:t>advantage </a:t>
            </a:r>
            <a:r>
              <a:rPr spc="-5" dirty="0"/>
              <a:t>are </a:t>
            </a:r>
            <a:r>
              <a:rPr spc="5" dirty="0"/>
              <a:t>same </a:t>
            </a:r>
            <a:r>
              <a:rPr spc="-5" dirty="0"/>
              <a:t>as those of</a:t>
            </a:r>
            <a:r>
              <a:rPr spc="5" dirty="0"/>
              <a:t> </a:t>
            </a:r>
            <a:r>
              <a:rPr spc="-10" dirty="0"/>
              <a:t>CPAP.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25476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16249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Sur</a:t>
            </a:r>
            <a:r>
              <a:rPr sz="3600" dirty="0"/>
              <a:t>g</a:t>
            </a:r>
            <a:r>
              <a:rPr sz="3600" spc="-5" dirty="0"/>
              <a:t>ery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209040"/>
            <a:ext cx="7786370" cy="471678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4965" marR="257810" indent="-342900">
              <a:lnSpc>
                <a:spcPts val="3829"/>
              </a:lnSpc>
              <a:spcBef>
                <a:spcPts val="23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It is indicated for failed </a:t>
            </a:r>
            <a:r>
              <a:rPr sz="3200" dirty="0">
                <a:latin typeface="Arial"/>
                <a:cs typeface="Arial"/>
              </a:rPr>
              <a:t>or non compliant  medical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therapy</a:t>
            </a:r>
            <a:endParaRPr sz="3200">
              <a:latin typeface="Arial"/>
              <a:cs typeface="Arial"/>
            </a:endParaRPr>
          </a:p>
          <a:p>
            <a:pPr marL="354965" marR="137795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Permanent tracheostomy </a:t>
            </a:r>
            <a:r>
              <a:rPr sz="3200" spc="-5" dirty="0">
                <a:latin typeface="Arial"/>
                <a:cs typeface="Arial"/>
              </a:rPr>
              <a:t>is the </a:t>
            </a:r>
            <a:r>
              <a:rPr sz="3200" dirty="0">
                <a:latin typeface="Arial"/>
                <a:cs typeface="Arial"/>
              </a:rPr>
              <a:t>gold  standard of treatment but </a:t>
            </a:r>
            <a:r>
              <a:rPr sz="3200" spc="-10" dirty="0">
                <a:latin typeface="Arial"/>
                <a:cs typeface="Arial"/>
              </a:rPr>
              <a:t>it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not  accepted </a:t>
            </a:r>
            <a:r>
              <a:rPr sz="3200" spc="-5" dirty="0">
                <a:latin typeface="Arial"/>
                <a:cs typeface="Arial"/>
              </a:rPr>
              <a:t>socially </a:t>
            </a:r>
            <a:r>
              <a:rPr sz="3200" dirty="0">
                <a:latin typeface="Arial"/>
                <a:cs typeface="Arial"/>
              </a:rPr>
              <a:t>and ha complication of  </a:t>
            </a:r>
            <a:r>
              <a:rPr sz="3200" spc="-5" dirty="0">
                <a:latin typeface="Arial"/>
                <a:cs typeface="Arial"/>
              </a:rPr>
              <a:t>its own.</a:t>
            </a:r>
            <a:endParaRPr sz="3200">
              <a:latin typeface="Arial"/>
              <a:cs typeface="Arial"/>
            </a:endParaRPr>
          </a:p>
          <a:p>
            <a:pPr marL="354965" marR="109728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It is </a:t>
            </a:r>
            <a:r>
              <a:rPr sz="3200" dirty="0">
                <a:latin typeface="Arial"/>
                <a:cs typeface="Arial"/>
              </a:rPr>
              <a:t>usually not a </a:t>
            </a:r>
            <a:r>
              <a:rPr sz="3200" spc="-5" dirty="0">
                <a:latin typeface="Arial"/>
                <a:cs typeface="Arial"/>
              </a:rPr>
              <a:t>preferrd option </a:t>
            </a:r>
            <a:r>
              <a:rPr sz="3200" dirty="0">
                <a:latin typeface="Arial"/>
                <a:cs typeface="Arial"/>
              </a:rPr>
              <a:t>by  </a:t>
            </a:r>
            <a:r>
              <a:rPr sz="3200" spc="-5" dirty="0">
                <a:latin typeface="Arial"/>
                <a:cs typeface="Arial"/>
              </a:rPr>
              <a:t>patients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Surgical </a:t>
            </a:r>
            <a:r>
              <a:rPr sz="3200" dirty="0">
                <a:latin typeface="Arial"/>
                <a:cs typeface="Arial"/>
              </a:rPr>
              <a:t>procedures used </a:t>
            </a:r>
            <a:r>
              <a:rPr sz="3200" spc="-5" dirty="0">
                <a:latin typeface="Arial"/>
                <a:cs typeface="Arial"/>
              </a:rPr>
              <a:t>in </a:t>
            </a:r>
            <a:r>
              <a:rPr sz="3200" dirty="0">
                <a:latin typeface="Arial"/>
                <a:cs typeface="Arial"/>
              </a:rPr>
              <a:t>OSA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include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2921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Nasal</a:t>
            </a:r>
            <a:r>
              <a:rPr sz="3600" spc="-75" dirty="0"/>
              <a:t> </a:t>
            </a:r>
            <a:r>
              <a:rPr sz="3600" spc="-5" dirty="0"/>
              <a:t>Surgery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108710"/>
            <a:ext cx="7968615" cy="325247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90"/>
              </a:spcBef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Primary </a:t>
            </a:r>
            <a:r>
              <a:rPr sz="3200" dirty="0">
                <a:latin typeface="Arial"/>
                <a:cs typeface="Arial"/>
              </a:rPr>
              <a:t>or aggravating </a:t>
            </a:r>
            <a:r>
              <a:rPr sz="3200" spc="-5" dirty="0">
                <a:latin typeface="Arial"/>
                <a:cs typeface="Arial"/>
              </a:rPr>
              <a:t>factor </a:t>
            </a:r>
            <a:r>
              <a:rPr sz="3200" dirty="0">
                <a:latin typeface="Arial"/>
                <a:cs typeface="Arial"/>
              </a:rPr>
              <a:t>of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OSA</a:t>
            </a:r>
            <a:endParaRPr sz="3200">
              <a:latin typeface="Arial"/>
              <a:cs typeface="Arial"/>
            </a:endParaRPr>
          </a:p>
          <a:p>
            <a:pPr marL="354965" marR="530860" indent="-342900" algn="just">
              <a:lnSpc>
                <a:spcPct val="100000"/>
              </a:lnSpc>
              <a:spcBef>
                <a:spcPts val="790"/>
              </a:spcBef>
              <a:buChar char="•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septoplasty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correct DNS, removal</a:t>
            </a:r>
            <a:r>
              <a:rPr sz="3200" spc="7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of  nasal </a:t>
            </a:r>
            <a:r>
              <a:rPr sz="3200" spc="-5" dirty="0">
                <a:latin typeface="Arial"/>
                <a:cs typeface="Arial"/>
              </a:rPr>
              <a:t>polyps </a:t>
            </a:r>
            <a:r>
              <a:rPr sz="3200" dirty="0">
                <a:latin typeface="Arial"/>
                <a:cs typeface="Arial"/>
              </a:rPr>
              <a:t>and reduction of </a:t>
            </a:r>
            <a:r>
              <a:rPr sz="3200" spc="-5" dirty="0">
                <a:latin typeface="Arial"/>
                <a:cs typeface="Arial"/>
              </a:rPr>
              <a:t>turbinate  </a:t>
            </a:r>
            <a:r>
              <a:rPr sz="3200" dirty="0">
                <a:latin typeface="Arial"/>
                <a:cs typeface="Arial"/>
              </a:rPr>
              <a:t>size </a:t>
            </a:r>
            <a:r>
              <a:rPr sz="3200" spc="-5" dirty="0">
                <a:latin typeface="Arial"/>
                <a:cs typeface="Arial"/>
              </a:rPr>
              <a:t>jelp to relieve </a:t>
            </a:r>
            <a:r>
              <a:rPr sz="3200" dirty="0">
                <a:latin typeface="Arial"/>
                <a:cs typeface="Arial"/>
              </a:rPr>
              <a:t>nasal</a:t>
            </a:r>
            <a:r>
              <a:rPr sz="3200" spc="-5" dirty="0">
                <a:latin typeface="Arial"/>
                <a:cs typeface="Arial"/>
              </a:rPr>
              <a:t> obstructuction</a:t>
            </a:r>
            <a:endParaRPr sz="3200">
              <a:latin typeface="Arial"/>
              <a:cs typeface="Arial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800"/>
              </a:spcBef>
              <a:buChar char="•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Sometimes nasal surgery </a:t>
            </a:r>
            <a:r>
              <a:rPr sz="3200" spc="-10" dirty="0">
                <a:latin typeface="Arial"/>
                <a:cs typeface="Arial"/>
              </a:rPr>
              <a:t>is </a:t>
            </a:r>
            <a:r>
              <a:rPr sz="3200" spc="-5" dirty="0">
                <a:latin typeface="Arial"/>
                <a:cs typeface="Arial"/>
              </a:rPr>
              <a:t>also indicated  for efficient </a:t>
            </a:r>
            <a:r>
              <a:rPr sz="3200" dirty="0">
                <a:latin typeface="Arial"/>
                <a:cs typeface="Arial"/>
              </a:rPr>
              <a:t>use of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CPAP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4700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Oropharyngeal</a:t>
            </a:r>
            <a:r>
              <a:rPr sz="3600" spc="-85" dirty="0"/>
              <a:t> </a:t>
            </a:r>
            <a:r>
              <a:rPr sz="3600" dirty="0"/>
              <a:t>surgery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209040"/>
            <a:ext cx="8018145" cy="402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Uvulopalatoplasty (UPP) </a:t>
            </a:r>
            <a:r>
              <a:rPr sz="3200" spc="-10" dirty="0">
                <a:latin typeface="Arial"/>
                <a:cs typeface="Arial"/>
              </a:rPr>
              <a:t>is </a:t>
            </a:r>
            <a:r>
              <a:rPr sz="3200" spc="-5" dirty="0">
                <a:latin typeface="Arial"/>
                <a:cs typeface="Arial"/>
              </a:rPr>
              <a:t>the </a:t>
            </a:r>
            <a:r>
              <a:rPr sz="3200" spc="5" dirty="0">
                <a:latin typeface="Arial"/>
                <a:cs typeface="Arial"/>
              </a:rPr>
              <a:t>most  common </a:t>
            </a:r>
            <a:r>
              <a:rPr sz="3200" dirty="0">
                <a:latin typeface="Arial"/>
                <a:cs typeface="Arial"/>
              </a:rPr>
              <a:t>prorcedure performed </a:t>
            </a:r>
            <a:r>
              <a:rPr sz="3200" spc="-5" dirty="0">
                <a:latin typeface="Arial"/>
                <a:cs typeface="Arial"/>
              </a:rPr>
              <a:t>for </a:t>
            </a:r>
            <a:r>
              <a:rPr sz="3200" dirty="0">
                <a:latin typeface="Arial"/>
                <a:cs typeface="Arial"/>
              </a:rPr>
              <a:t>snoring  and </a:t>
            </a:r>
            <a:r>
              <a:rPr sz="3200" spc="-5" dirty="0">
                <a:latin typeface="Arial"/>
                <a:cs typeface="Arial"/>
              </a:rPr>
              <a:t>OSA. It </a:t>
            </a:r>
            <a:r>
              <a:rPr sz="3200" dirty="0">
                <a:latin typeface="Arial"/>
                <a:cs typeface="Arial"/>
              </a:rPr>
              <a:t>s 80% </a:t>
            </a:r>
            <a:r>
              <a:rPr sz="3200" spc="-5" dirty="0">
                <a:latin typeface="Arial"/>
                <a:cs typeface="Arial"/>
              </a:rPr>
              <a:t>effective in </a:t>
            </a:r>
            <a:r>
              <a:rPr sz="3200" dirty="0">
                <a:latin typeface="Arial"/>
                <a:cs typeface="Arial"/>
              </a:rPr>
              <a:t>snoring but  </a:t>
            </a:r>
            <a:r>
              <a:rPr sz="3200" spc="-5" dirty="0">
                <a:latin typeface="Arial"/>
                <a:cs typeface="Arial"/>
              </a:rPr>
              <a:t>OSA is </a:t>
            </a:r>
            <a:r>
              <a:rPr sz="3200" dirty="0">
                <a:latin typeface="Arial"/>
                <a:cs typeface="Arial"/>
              </a:rPr>
              <a:t>relieved </a:t>
            </a:r>
            <a:r>
              <a:rPr sz="3200" spc="-5" dirty="0">
                <a:latin typeface="Arial"/>
                <a:cs typeface="Arial"/>
              </a:rPr>
              <a:t>only in </a:t>
            </a:r>
            <a:r>
              <a:rPr sz="3200" dirty="0">
                <a:latin typeface="Arial"/>
                <a:cs typeface="Arial"/>
              </a:rPr>
              <a:t>terms of because  of another </a:t>
            </a:r>
            <a:r>
              <a:rPr sz="3200" spc="-5" dirty="0">
                <a:latin typeface="Arial"/>
                <a:cs typeface="Arial"/>
              </a:rPr>
              <a:t>site </a:t>
            </a:r>
            <a:r>
              <a:rPr sz="3200" dirty="0">
                <a:latin typeface="Arial"/>
                <a:cs typeface="Arial"/>
              </a:rPr>
              <a:t>becoming acive </a:t>
            </a:r>
            <a:r>
              <a:rPr sz="3200" spc="-5" dirty="0">
                <a:latin typeface="Arial"/>
                <a:cs typeface="Arial"/>
              </a:rPr>
              <a:t>in the  </a:t>
            </a:r>
            <a:r>
              <a:rPr sz="3200" dirty="0">
                <a:latin typeface="Arial"/>
                <a:cs typeface="Arial"/>
              </a:rPr>
              <a:t>cause of abstruction (base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oftongue)</a:t>
            </a:r>
            <a:endParaRPr sz="3200">
              <a:latin typeface="Arial"/>
              <a:cs typeface="Arial"/>
            </a:endParaRPr>
          </a:p>
          <a:p>
            <a:pPr marL="354965" marR="121031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UPP can be laser or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radiofrequency  assisted.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1271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5" dirty="0"/>
              <a:t>T</a:t>
            </a:r>
            <a:r>
              <a:rPr sz="3600" spc="-15" dirty="0"/>
              <a:t>y</a:t>
            </a:r>
            <a:r>
              <a:rPr sz="3600" spc="-5" dirty="0"/>
              <a:t>p</a:t>
            </a:r>
            <a:r>
              <a:rPr sz="3600" dirty="0"/>
              <a:t>es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159509"/>
            <a:ext cx="8006715" cy="422402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4965" marR="5080" indent="-342900">
              <a:lnSpc>
                <a:spcPct val="899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Obstructive: There is </a:t>
            </a:r>
            <a:r>
              <a:rPr sz="3200" dirty="0">
                <a:latin typeface="Arial"/>
                <a:cs typeface="Arial"/>
              </a:rPr>
              <a:t>collapse of </a:t>
            </a:r>
            <a:r>
              <a:rPr sz="3200" spc="-5" dirty="0">
                <a:latin typeface="Arial"/>
                <a:cs typeface="Arial"/>
              </a:rPr>
              <a:t>the </a:t>
            </a:r>
            <a:r>
              <a:rPr sz="3200" dirty="0">
                <a:latin typeface="Arial"/>
                <a:cs typeface="Arial"/>
              </a:rPr>
              <a:t>upper  </a:t>
            </a:r>
            <a:r>
              <a:rPr sz="3200" spc="-5" dirty="0">
                <a:latin typeface="Arial"/>
                <a:cs typeface="Arial"/>
              </a:rPr>
              <a:t>airway resulting in </a:t>
            </a:r>
            <a:r>
              <a:rPr sz="3200" dirty="0">
                <a:latin typeface="Arial"/>
                <a:cs typeface="Arial"/>
              </a:rPr>
              <a:t>cessation of air </a:t>
            </a:r>
            <a:r>
              <a:rPr sz="3200" spc="-10" dirty="0">
                <a:latin typeface="Arial"/>
                <a:cs typeface="Arial"/>
              </a:rPr>
              <a:t>flow.  </a:t>
            </a:r>
            <a:r>
              <a:rPr sz="3200" spc="-5" dirty="0">
                <a:latin typeface="Arial"/>
                <a:cs typeface="Arial"/>
              </a:rPr>
              <a:t>Other facotrs </a:t>
            </a:r>
            <a:r>
              <a:rPr sz="3200" spc="5" dirty="0">
                <a:latin typeface="Arial"/>
                <a:cs typeface="Arial"/>
              </a:rPr>
              <a:t>may </a:t>
            </a:r>
            <a:r>
              <a:rPr sz="3200" spc="-5" dirty="0">
                <a:latin typeface="Arial"/>
                <a:cs typeface="Arial"/>
              </a:rPr>
              <a:t>be obstructive  </a:t>
            </a:r>
            <a:r>
              <a:rPr sz="3200" dirty="0">
                <a:latin typeface="Arial"/>
                <a:cs typeface="Arial"/>
              </a:rPr>
              <a:t>conditions of nose </a:t>
            </a:r>
            <a:r>
              <a:rPr sz="3200" spc="-5" dirty="0">
                <a:latin typeface="Arial"/>
                <a:cs typeface="Arial"/>
              </a:rPr>
              <a:t>nasopharynx, oral  cavity </a:t>
            </a:r>
            <a:r>
              <a:rPr sz="3200" dirty="0">
                <a:latin typeface="Arial"/>
                <a:cs typeface="Arial"/>
              </a:rPr>
              <a:t>and oropharynx, base of tongue or  </a:t>
            </a:r>
            <a:r>
              <a:rPr sz="3200" spc="-5" dirty="0">
                <a:latin typeface="Arial"/>
                <a:cs typeface="Arial"/>
              </a:rPr>
              <a:t>larynx</a:t>
            </a:r>
            <a:endParaRPr sz="3200">
              <a:latin typeface="Arial"/>
              <a:cs typeface="Arial"/>
            </a:endParaRPr>
          </a:p>
          <a:p>
            <a:pPr marL="354965" marR="146050" indent="-342900">
              <a:lnSpc>
                <a:spcPts val="3460"/>
              </a:lnSpc>
              <a:spcBef>
                <a:spcPts val="845"/>
              </a:spcBef>
              <a:buChar char="•"/>
              <a:tabLst>
                <a:tab pos="354965" algn="l"/>
                <a:tab pos="355600" algn="l"/>
                <a:tab pos="2095500" algn="l"/>
              </a:tabLst>
            </a:pPr>
            <a:r>
              <a:rPr sz="3200" spc="-5" dirty="0">
                <a:latin typeface="Arial"/>
                <a:cs typeface="Arial"/>
              </a:rPr>
              <a:t>Central: airways </a:t>
            </a:r>
            <a:r>
              <a:rPr sz="3200" dirty="0">
                <a:latin typeface="Arial"/>
                <a:cs typeface="Arial"/>
              </a:rPr>
              <a:t>are patent but </a:t>
            </a:r>
            <a:r>
              <a:rPr sz="3200" spc="-5" dirty="0">
                <a:latin typeface="Arial"/>
                <a:cs typeface="Arial"/>
              </a:rPr>
              <a:t>brain gails  to</a:t>
            </a:r>
            <a:r>
              <a:rPr sz="3200" dirty="0">
                <a:latin typeface="Arial"/>
                <a:cs typeface="Arial"/>
              </a:rPr>
              <a:t> signal	</a:t>
            </a:r>
            <a:r>
              <a:rPr sz="3200" spc="-5" dirty="0">
                <a:latin typeface="Arial"/>
                <a:cs typeface="Arial"/>
              </a:rPr>
              <a:t>the </a:t>
            </a:r>
            <a:r>
              <a:rPr sz="3200" dirty="0">
                <a:latin typeface="Arial"/>
                <a:cs typeface="Arial"/>
              </a:rPr>
              <a:t>muscle </a:t>
            </a:r>
            <a:r>
              <a:rPr sz="3200" spc="-5" dirty="0">
                <a:latin typeface="Arial"/>
                <a:cs typeface="Arial"/>
              </a:rPr>
              <a:t>to breath.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Mixed: It is </a:t>
            </a:r>
            <a:r>
              <a:rPr sz="3200" dirty="0">
                <a:latin typeface="Arial"/>
                <a:cs typeface="Arial"/>
              </a:rPr>
              <a:t>combination of both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types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4974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Pathophysiology of</a:t>
            </a:r>
            <a:r>
              <a:rPr sz="3600" spc="-95" dirty="0"/>
              <a:t> </a:t>
            </a:r>
            <a:r>
              <a:rPr sz="3600" spc="-5" dirty="0"/>
              <a:t>OSA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111250"/>
            <a:ext cx="7981950" cy="451358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4965" marR="5080" indent="-342900">
              <a:lnSpc>
                <a:spcPct val="79900"/>
              </a:lnSpc>
              <a:spcBef>
                <a:spcPts val="869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Apnoea during sleep causes </a:t>
            </a:r>
            <a:r>
              <a:rPr sz="3200" spc="-5" dirty="0">
                <a:latin typeface="Arial"/>
                <a:cs typeface="Arial"/>
              </a:rPr>
              <a:t>hypoxia </a:t>
            </a:r>
            <a:r>
              <a:rPr sz="3200" dirty="0">
                <a:latin typeface="Arial"/>
                <a:cs typeface="Arial"/>
              </a:rPr>
              <a:t>and  </a:t>
            </a:r>
            <a:r>
              <a:rPr sz="3200" spc="-5" dirty="0">
                <a:latin typeface="Arial"/>
                <a:cs typeface="Arial"/>
              </a:rPr>
              <a:t>retention </a:t>
            </a:r>
            <a:r>
              <a:rPr sz="3200" dirty="0">
                <a:latin typeface="Arial"/>
                <a:cs typeface="Arial"/>
              </a:rPr>
              <a:t>of carbon </a:t>
            </a:r>
            <a:r>
              <a:rPr sz="3200" spc="-5" dirty="0">
                <a:latin typeface="Arial"/>
                <a:cs typeface="Arial"/>
              </a:rPr>
              <a:t>dioxide which </a:t>
            </a:r>
            <a:r>
              <a:rPr sz="3200" dirty="0">
                <a:latin typeface="Arial"/>
                <a:cs typeface="Arial"/>
              </a:rPr>
              <a:t>leads </a:t>
            </a:r>
            <a:r>
              <a:rPr sz="3200" spc="-10" dirty="0">
                <a:latin typeface="Arial"/>
                <a:cs typeface="Arial"/>
              </a:rPr>
              <a:t>to  </a:t>
            </a:r>
            <a:r>
              <a:rPr sz="3200" dirty="0">
                <a:latin typeface="Arial"/>
                <a:cs typeface="Arial"/>
              </a:rPr>
              <a:t>pulmonary </a:t>
            </a:r>
            <a:r>
              <a:rPr sz="3200" spc="-5" dirty="0">
                <a:latin typeface="Arial"/>
                <a:cs typeface="Arial"/>
              </a:rPr>
              <a:t>constriction leafing to  </a:t>
            </a:r>
            <a:r>
              <a:rPr sz="3200" dirty="0">
                <a:latin typeface="Arial"/>
                <a:cs typeface="Arial"/>
              </a:rPr>
              <a:t>congestive heart </a:t>
            </a:r>
            <a:r>
              <a:rPr sz="3200" spc="-5" dirty="0">
                <a:latin typeface="Arial"/>
                <a:cs typeface="Arial"/>
              </a:rPr>
              <a:t>failure, </a:t>
            </a:r>
            <a:r>
              <a:rPr sz="3200" dirty="0">
                <a:latin typeface="Arial"/>
                <a:cs typeface="Arial"/>
              </a:rPr>
              <a:t>bradycardia </a:t>
            </a:r>
            <a:r>
              <a:rPr sz="3200" spc="-5" dirty="0">
                <a:latin typeface="Arial"/>
                <a:cs typeface="Arial"/>
              </a:rPr>
              <a:t>and  </a:t>
            </a:r>
            <a:r>
              <a:rPr sz="3200" dirty="0">
                <a:latin typeface="Arial"/>
                <a:cs typeface="Arial"/>
              </a:rPr>
              <a:t>cardiac </a:t>
            </a:r>
            <a:r>
              <a:rPr sz="3200" spc="-5" dirty="0">
                <a:latin typeface="Arial"/>
                <a:cs typeface="Arial"/>
              </a:rPr>
              <a:t>hypoxia </a:t>
            </a:r>
            <a:r>
              <a:rPr sz="3200" dirty="0">
                <a:latin typeface="Arial"/>
                <a:cs typeface="Arial"/>
              </a:rPr>
              <a:t>leading </a:t>
            </a:r>
            <a:r>
              <a:rPr sz="3200" spc="-5" dirty="0">
                <a:latin typeface="Arial"/>
                <a:cs typeface="Arial"/>
              </a:rPr>
              <a:t>to left </a:t>
            </a:r>
            <a:r>
              <a:rPr sz="3200" dirty="0">
                <a:latin typeface="Arial"/>
                <a:cs typeface="Arial"/>
              </a:rPr>
              <a:t>heart </a:t>
            </a:r>
            <a:r>
              <a:rPr sz="3200" spc="-5" dirty="0">
                <a:latin typeface="Arial"/>
                <a:cs typeface="Arial"/>
              </a:rPr>
              <a:t>failure  </a:t>
            </a:r>
            <a:r>
              <a:rPr sz="3200" dirty="0">
                <a:latin typeface="Arial"/>
                <a:cs typeface="Arial"/>
              </a:rPr>
              <a:t>and cardiac arrhythmias sometimes  leading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sudden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death.</a:t>
            </a:r>
            <a:endParaRPr sz="3200">
              <a:latin typeface="Arial"/>
              <a:cs typeface="Arial"/>
            </a:endParaRPr>
          </a:p>
          <a:p>
            <a:pPr marL="354965" marR="42545" indent="-342900">
              <a:lnSpc>
                <a:spcPct val="799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During sleep apneoa there are frequent  arousals </a:t>
            </a:r>
            <a:r>
              <a:rPr sz="3200" spc="-5" dirty="0">
                <a:latin typeface="Arial"/>
                <a:cs typeface="Arial"/>
              </a:rPr>
              <a:t>which </a:t>
            </a:r>
            <a:r>
              <a:rPr sz="3200" dirty="0">
                <a:latin typeface="Arial"/>
                <a:cs typeface="Arial"/>
              </a:rPr>
              <a:t>cause sleep </a:t>
            </a:r>
            <a:r>
              <a:rPr sz="3200" spc="-5" dirty="0">
                <a:latin typeface="Arial"/>
                <a:cs typeface="Arial"/>
              </a:rPr>
              <a:t>fragmentation  daytime </a:t>
            </a:r>
            <a:r>
              <a:rPr sz="3200" dirty="0">
                <a:latin typeface="Arial"/>
                <a:cs typeface="Arial"/>
              </a:rPr>
              <a:t>sleepiness and </a:t>
            </a:r>
            <a:r>
              <a:rPr sz="3200" spc="-5" dirty="0">
                <a:latin typeface="Arial"/>
                <a:cs typeface="Arial"/>
              </a:rPr>
              <a:t>other  </a:t>
            </a:r>
            <a:r>
              <a:rPr sz="3200" dirty="0">
                <a:latin typeface="Arial"/>
                <a:cs typeface="Arial"/>
              </a:rPr>
              <a:t>manigestations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40360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Physiology of</a:t>
            </a:r>
            <a:r>
              <a:rPr sz="3600" spc="-95" dirty="0"/>
              <a:t> </a:t>
            </a:r>
            <a:r>
              <a:rPr sz="3600" spc="-5" dirty="0"/>
              <a:t>Sleep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209040"/>
            <a:ext cx="7808595" cy="2950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 normal </a:t>
            </a:r>
            <a:r>
              <a:rPr sz="3200" spc="-5" dirty="0">
                <a:latin typeface="Arial"/>
                <a:cs typeface="Arial"/>
              </a:rPr>
              <a:t>healthy </a:t>
            </a:r>
            <a:r>
              <a:rPr sz="3200" dirty="0">
                <a:latin typeface="Arial"/>
                <a:cs typeface="Arial"/>
              </a:rPr>
              <a:t>adult sleeps </a:t>
            </a:r>
            <a:r>
              <a:rPr sz="3200" spc="-5" dirty="0">
                <a:latin typeface="Arial"/>
                <a:cs typeface="Arial"/>
              </a:rPr>
              <a:t>for </a:t>
            </a:r>
            <a:r>
              <a:rPr sz="3200" dirty="0">
                <a:latin typeface="Arial"/>
                <a:cs typeface="Arial"/>
              </a:rPr>
              <a:t>7-8  hours. </a:t>
            </a:r>
            <a:r>
              <a:rPr sz="3200" spc="-5" dirty="0">
                <a:latin typeface="Arial"/>
                <a:cs typeface="Arial"/>
              </a:rPr>
              <a:t>Sleep </a:t>
            </a:r>
            <a:r>
              <a:rPr sz="3200" dirty="0">
                <a:latin typeface="Arial"/>
                <a:cs typeface="Arial"/>
              </a:rPr>
              <a:t>ocucrs </a:t>
            </a:r>
            <a:r>
              <a:rPr sz="3200" spc="-5" dirty="0">
                <a:latin typeface="Arial"/>
                <a:cs typeface="Arial"/>
              </a:rPr>
              <a:t>in </a:t>
            </a:r>
            <a:r>
              <a:rPr sz="3200" spc="-10" dirty="0">
                <a:latin typeface="Arial"/>
                <a:cs typeface="Arial"/>
              </a:rPr>
              <a:t>two </a:t>
            </a:r>
            <a:r>
              <a:rPr sz="3200" dirty="0">
                <a:latin typeface="Arial"/>
                <a:cs typeface="Arial"/>
              </a:rPr>
              <a:t>phases: </a:t>
            </a:r>
            <a:r>
              <a:rPr sz="3200" spc="-5" dirty="0">
                <a:latin typeface="Arial"/>
                <a:cs typeface="Arial"/>
              </a:rPr>
              <a:t>non  </a:t>
            </a:r>
            <a:r>
              <a:rPr sz="3200" dirty="0">
                <a:latin typeface="Arial"/>
                <a:cs typeface="Arial"/>
              </a:rPr>
              <a:t>REM (non </a:t>
            </a:r>
            <a:r>
              <a:rPr sz="3200" spc="-5" dirty="0">
                <a:latin typeface="Arial"/>
                <a:cs typeface="Arial"/>
              </a:rPr>
              <a:t>rolling eye </a:t>
            </a:r>
            <a:r>
              <a:rPr sz="3200" dirty="0">
                <a:latin typeface="Arial"/>
                <a:cs typeface="Arial"/>
              </a:rPr>
              <a:t>movement) and  REM </a:t>
            </a:r>
            <a:r>
              <a:rPr sz="3200" spc="-5" dirty="0">
                <a:latin typeface="Arial"/>
                <a:cs typeface="Arial"/>
              </a:rPr>
              <a:t>(rolling </a:t>
            </a:r>
            <a:r>
              <a:rPr sz="3200" dirty="0">
                <a:latin typeface="Arial"/>
                <a:cs typeface="Arial"/>
              </a:rPr>
              <a:t>eye movement). </a:t>
            </a:r>
            <a:r>
              <a:rPr sz="3200" spc="-5" dirty="0">
                <a:latin typeface="Arial"/>
                <a:cs typeface="Arial"/>
              </a:rPr>
              <a:t>THe </a:t>
            </a:r>
            <a:r>
              <a:rPr sz="3200" dirty="0">
                <a:latin typeface="Arial"/>
                <a:cs typeface="Arial"/>
              </a:rPr>
              <a:t>2  phases ovvur </a:t>
            </a:r>
            <a:r>
              <a:rPr sz="3200" spc="-10" dirty="0">
                <a:latin typeface="Arial"/>
                <a:cs typeface="Arial"/>
              </a:rPr>
              <a:t>in </a:t>
            </a:r>
            <a:r>
              <a:rPr sz="3200" dirty="0">
                <a:latin typeface="Arial"/>
                <a:cs typeface="Arial"/>
              </a:rPr>
              <a:t>semiregular cycles, each  cycle </a:t>
            </a:r>
            <a:r>
              <a:rPr sz="3200" spc="-5" dirty="0">
                <a:latin typeface="Arial"/>
                <a:cs typeface="Arial"/>
              </a:rPr>
              <a:t>lasting for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90-120minutes.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549909"/>
            <a:ext cx="8552180" cy="57607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49295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Non REM sleep</a:t>
            </a:r>
            <a:r>
              <a:rPr sz="3600" spc="-45" dirty="0"/>
              <a:t> </a:t>
            </a:r>
            <a:r>
              <a:rPr sz="3600" spc="-5" dirty="0"/>
              <a:t>75-80%</a:t>
            </a:r>
            <a:endParaRPr sz="36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7200" y="1174750"/>
          <a:ext cx="8230235" cy="4006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8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9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2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25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Stage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Events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33782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EEG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4E80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013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(2-5%)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Transition from wakefulness to sleep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23825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Muscle tone is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less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2382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Person can easily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be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aroused from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sleep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337820" marR="135890" indent="52069">
                        <a:lnSpc>
                          <a:spcPct val="101899"/>
                        </a:lnSpc>
                        <a:spcBef>
                          <a:spcPts val="23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EEG shows decrease of  alpha and increase in theta  waves.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73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II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(45-55%)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Decrease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muscle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tone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337820" marR="911225">
                        <a:lnSpc>
                          <a:spcPct val="101400"/>
                        </a:lnSpc>
                        <a:spcBef>
                          <a:spcPts val="259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Sleep spindles or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 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complexes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019" marB="0">
                    <a:solidFill>
                      <a:srgbClr val="E8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72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III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489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(3-8%)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Deep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sleep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33782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delta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waves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IV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(10-15%)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Deep, most restful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sleep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33782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delta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waves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solidFill>
                      <a:srgbClr val="E8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23361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REM</a:t>
            </a:r>
            <a:r>
              <a:rPr sz="3600" spc="-90" dirty="0"/>
              <a:t> </a:t>
            </a:r>
            <a:r>
              <a:rPr sz="3600" spc="-5" dirty="0"/>
              <a:t>Sleep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4669" y="1209040"/>
            <a:ext cx="8011795" cy="3436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Forms 20-25% </a:t>
            </a:r>
            <a:r>
              <a:rPr sz="3200" spc="-5" dirty="0">
                <a:latin typeface="Arial"/>
                <a:cs typeface="Arial"/>
              </a:rPr>
              <a:t>of total </a:t>
            </a:r>
            <a:r>
              <a:rPr sz="3200" dirty="0">
                <a:latin typeface="Arial"/>
                <a:cs typeface="Arial"/>
              </a:rPr>
              <a:t>sleep characterised  by </a:t>
            </a:r>
            <a:r>
              <a:rPr sz="3200" spc="-5" dirty="0">
                <a:latin typeface="Arial"/>
                <a:cs typeface="Arial"/>
              </a:rPr>
              <a:t>rapid eye </a:t>
            </a:r>
            <a:r>
              <a:rPr sz="3200" dirty="0">
                <a:latin typeface="Arial"/>
                <a:cs typeface="Arial"/>
              </a:rPr>
              <a:t>movements, increased  autonomic </a:t>
            </a:r>
            <a:r>
              <a:rPr sz="3200" spc="-5" dirty="0">
                <a:latin typeface="Arial"/>
                <a:cs typeface="Arial"/>
              </a:rPr>
              <a:t>activity </a:t>
            </a:r>
            <a:r>
              <a:rPr sz="3200" spc="-10" dirty="0">
                <a:latin typeface="Arial"/>
                <a:cs typeface="Arial"/>
              </a:rPr>
              <a:t>with </a:t>
            </a:r>
            <a:r>
              <a:rPr sz="3200" spc="-5" dirty="0">
                <a:latin typeface="Arial"/>
                <a:cs typeface="Arial"/>
              </a:rPr>
              <a:t>erratic </a:t>
            </a:r>
            <a:r>
              <a:rPr sz="3200" dirty="0">
                <a:latin typeface="Arial"/>
                <a:cs typeface="Arial"/>
              </a:rPr>
              <a:t>cardiac </a:t>
            </a:r>
            <a:r>
              <a:rPr sz="3200" spc="-5" dirty="0">
                <a:latin typeface="Arial"/>
                <a:cs typeface="Arial"/>
              </a:rPr>
              <a:t>and  respiratory </a:t>
            </a:r>
            <a:r>
              <a:rPr sz="3200" dirty="0">
                <a:latin typeface="Arial"/>
                <a:cs typeface="Arial"/>
              </a:rPr>
              <a:t>movements, Dreaming occurs  </a:t>
            </a:r>
            <a:r>
              <a:rPr sz="3200" spc="-5" dirty="0">
                <a:latin typeface="Arial"/>
                <a:cs typeface="Arial"/>
              </a:rPr>
              <a:t>in this stage </a:t>
            </a:r>
            <a:r>
              <a:rPr sz="3200" dirty="0">
                <a:latin typeface="Arial"/>
                <a:cs typeface="Arial"/>
              </a:rPr>
              <a:t>but muscular </a:t>
            </a:r>
            <a:r>
              <a:rPr sz="3200" spc="-5" dirty="0">
                <a:latin typeface="Arial"/>
                <a:cs typeface="Arial"/>
              </a:rPr>
              <a:t>activity is  </a:t>
            </a:r>
            <a:r>
              <a:rPr sz="3200" dirty="0">
                <a:latin typeface="Arial"/>
                <a:cs typeface="Arial"/>
              </a:rPr>
              <a:t>decreased so </a:t>
            </a:r>
            <a:r>
              <a:rPr sz="3200" spc="-5" dirty="0">
                <a:latin typeface="Arial"/>
                <a:cs typeface="Arial"/>
              </a:rPr>
              <a:t>that </a:t>
            </a:r>
            <a:r>
              <a:rPr sz="3200" dirty="0">
                <a:latin typeface="Arial"/>
                <a:cs typeface="Arial"/>
              </a:rPr>
              <a:t>dreaming </a:t>
            </a:r>
            <a:r>
              <a:rPr sz="3200" spc="-5" dirty="0">
                <a:latin typeface="Arial"/>
                <a:cs typeface="Arial"/>
              </a:rPr>
              <a:t>is not  enacted.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91159"/>
            <a:ext cx="28397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66645" algn="l"/>
              </a:tabLst>
            </a:pPr>
            <a:r>
              <a:rPr sz="3600" spc="-5" dirty="0"/>
              <a:t>N</a:t>
            </a:r>
            <a:r>
              <a:rPr sz="3600" spc="5" dirty="0"/>
              <a:t>R</a:t>
            </a:r>
            <a:r>
              <a:rPr sz="3600" spc="-10" dirty="0"/>
              <a:t>E</a:t>
            </a:r>
            <a:r>
              <a:rPr sz="3600" dirty="0"/>
              <a:t>M	</a:t>
            </a:r>
            <a:r>
              <a:rPr sz="3600" spc="15" dirty="0"/>
              <a:t>v</a:t>
            </a:r>
            <a:r>
              <a:rPr sz="3600" dirty="0"/>
              <a:t>s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75-80%</a:t>
            </a: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pc="-5" dirty="0"/>
              <a:t>No eye rolling</a:t>
            </a:r>
          </a:p>
          <a:p>
            <a:pPr marL="12700" marR="146050">
              <a:lnSpc>
                <a:spcPct val="90000"/>
              </a:lnSpc>
              <a:spcBef>
                <a:spcPts val="585"/>
              </a:spcBef>
            </a:pPr>
            <a:r>
              <a:rPr spc="-5" dirty="0"/>
              <a:t>Less autonomic activity  </a:t>
            </a:r>
            <a:r>
              <a:rPr spc="-10" dirty="0"/>
              <a:t>gives </a:t>
            </a:r>
            <a:r>
              <a:rPr spc="-5" dirty="0"/>
              <a:t>slow heart rate low  </a:t>
            </a:r>
            <a:r>
              <a:rPr spc="-10" dirty="0"/>
              <a:t>BP </a:t>
            </a:r>
            <a:r>
              <a:rPr spc="-5" dirty="0"/>
              <a:t>slow and steady  respiration</a:t>
            </a:r>
          </a:p>
          <a:p>
            <a:pPr marL="12700" marR="260350">
              <a:lnSpc>
                <a:spcPts val="3190"/>
              </a:lnSpc>
              <a:spcBef>
                <a:spcPts val="160"/>
              </a:spcBef>
            </a:pPr>
            <a:r>
              <a:rPr spc="-5" dirty="0"/>
              <a:t>Minimal brain activity  Less </a:t>
            </a:r>
            <a:r>
              <a:rPr dirty="0"/>
              <a:t>muscular</a:t>
            </a:r>
            <a:r>
              <a:rPr spc="-30" dirty="0"/>
              <a:t> </a:t>
            </a:r>
            <a:r>
              <a:rPr spc="-5" dirty="0"/>
              <a:t>activity</a:t>
            </a:r>
          </a:p>
          <a:p>
            <a:pPr marL="12700" marR="5080">
              <a:lnSpc>
                <a:spcPct val="90100"/>
              </a:lnSpc>
              <a:spcBef>
                <a:spcPts val="425"/>
              </a:spcBef>
            </a:pPr>
            <a:r>
              <a:rPr spc="-10" dirty="0"/>
              <a:t>EEG </a:t>
            </a:r>
            <a:r>
              <a:rPr spc="-5" dirty="0"/>
              <a:t>passes from </a:t>
            </a:r>
            <a:r>
              <a:rPr spc="-10" dirty="0"/>
              <a:t>alpha  </a:t>
            </a:r>
            <a:r>
              <a:rPr dirty="0"/>
              <a:t>to </a:t>
            </a:r>
            <a:r>
              <a:rPr spc="-5" dirty="0"/>
              <a:t>delta </a:t>
            </a:r>
            <a:r>
              <a:rPr spc="-10" dirty="0"/>
              <a:t>waves </a:t>
            </a:r>
            <a:r>
              <a:rPr dirty="0"/>
              <a:t>from </a:t>
            </a:r>
            <a:r>
              <a:rPr spc="-5" dirty="0"/>
              <a:t>stage  </a:t>
            </a:r>
            <a:r>
              <a:rPr dirty="0"/>
              <a:t>I to</a:t>
            </a:r>
            <a:r>
              <a:rPr spc="-10" dirty="0"/>
              <a:t> </a:t>
            </a:r>
            <a:r>
              <a:rPr dirty="0"/>
              <a:t>IV</a:t>
            </a: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pc="-5" dirty="0"/>
              <a:t>No</a:t>
            </a:r>
            <a:r>
              <a:rPr spc="-10" dirty="0"/>
              <a:t> </a:t>
            </a:r>
            <a:r>
              <a:rPr spc="-5" dirty="0"/>
              <a:t>dreaming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84892" y="391159"/>
            <a:ext cx="1041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Arial"/>
                <a:cs typeface="Arial"/>
              </a:rPr>
              <a:t>REM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669" y="1115060"/>
            <a:ext cx="132715" cy="124079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3317240"/>
            <a:ext cx="132715" cy="124079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522985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73270" y="1540509"/>
            <a:ext cx="132715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73270" y="286639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73270" y="403987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73270" y="521335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73270" y="638555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16170" y="1559560"/>
            <a:ext cx="4137660" cy="523494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2400" spc="-5" dirty="0">
                <a:latin typeface="Arial"/>
                <a:cs typeface="Arial"/>
              </a:rPr>
              <a:t>20-25%</a:t>
            </a:r>
            <a:endParaRPr sz="2400">
              <a:latin typeface="Arial"/>
              <a:cs typeface="Arial"/>
            </a:endParaRPr>
          </a:p>
          <a:p>
            <a:pPr marL="12700" marR="1341755">
              <a:lnSpc>
                <a:spcPct val="100000"/>
              </a:lnSpc>
              <a:spcBef>
                <a:spcPts val="590"/>
              </a:spcBef>
            </a:pPr>
            <a:r>
              <a:rPr sz="2400" spc="-10" dirty="0">
                <a:latin typeface="Arial"/>
                <a:cs typeface="Arial"/>
              </a:rPr>
              <a:t>Rapid </a:t>
            </a:r>
            <a:r>
              <a:rPr sz="2400" spc="-5" dirty="0">
                <a:latin typeface="Arial"/>
                <a:cs typeface="Arial"/>
              </a:rPr>
              <a:t>conjugate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eye  </a:t>
            </a:r>
            <a:r>
              <a:rPr sz="2400" dirty="0">
                <a:latin typeface="Arial"/>
                <a:cs typeface="Arial"/>
              </a:rPr>
              <a:t>movements</a:t>
            </a:r>
            <a:endParaRPr sz="2400">
              <a:latin typeface="Arial"/>
              <a:cs typeface="Arial"/>
            </a:endParaRPr>
          </a:p>
          <a:p>
            <a:pPr marL="12700" marR="273050" algn="just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Increased autonomic activity  with fluctuations in </a:t>
            </a:r>
            <a:r>
              <a:rPr sz="2400" spc="-10" dirty="0">
                <a:latin typeface="Arial"/>
                <a:cs typeface="Arial"/>
              </a:rPr>
              <a:t>BP, </a:t>
            </a:r>
            <a:r>
              <a:rPr sz="2400" spc="-5" dirty="0">
                <a:latin typeface="Arial"/>
                <a:cs typeface="Arial"/>
              </a:rPr>
              <a:t>heart  </a:t>
            </a:r>
            <a:r>
              <a:rPr sz="2400" dirty="0">
                <a:latin typeface="Arial"/>
                <a:cs typeface="Arial"/>
              </a:rPr>
              <a:t>rate </a:t>
            </a:r>
            <a:r>
              <a:rPr sz="2400" spc="-1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respiration</a:t>
            </a:r>
            <a:endParaRPr sz="2400">
              <a:latin typeface="Arial"/>
              <a:cs typeface="Arial"/>
            </a:endParaRPr>
          </a:p>
          <a:p>
            <a:pPr marL="12700" marR="53975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Brain is active Decreased  muscular activity. </a:t>
            </a:r>
            <a:r>
              <a:rPr sz="2400" spc="-10" dirty="0">
                <a:latin typeface="Arial"/>
                <a:cs typeface="Arial"/>
              </a:rPr>
              <a:t>Snoring and  </a:t>
            </a:r>
            <a:r>
              <a:rPr sz="2400" spc="-5" dirty="0">
                <a:latin typeface="Arial"/>
                <a:cs typeface="Arial"/>
              </a:rPr>
              <a:t>OSA occur in this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stage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Mixed frequency low voltage  </a:t>
            </a:r>
            <a:r>
              <a:rPr sz="2400" spc="-10" dirty="0">
                <a:latin typeface="Arial"/>
                <a:cs typeface="Arial"/>
              </a:rPr>
              <a:t>waves </a:t>
            </a:r>
            <a:r>
              <a:rPr sz="2400" spc="-5" dirty="0">
                <a:latin typeface="Arial"/>
                <a:cs typeface="Arial"/>
              </a:rPr>
              <a:t>with occasional burst </a:t>
            </a:r>
            <a:r>
              <a:rPr sz="2400" dirty="0">
                <a:latin typeface="Arial"/>
                <a:cs typeface="Arial"/>
              </a:rPr>
              <a:t>of  </a:t>
            </a:r>
            <a:r>
              <a:rPr sz="2400" spc="-5" dirty="0">
                <a:latin typeface="Arial"/>
                <a:cs typeface="Arial"/>
              </a:rPr>
              <a:t>saw tooth </a:t>
            </a:r>
            <a:r>
              <a:rPr sz="2400" spc="-10" dirty="0">
                <a:latin typeface="Arial"/>
                <a:cs typeface="Arial"/>
              </a:rPr>
              <a:t>waves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Dream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1229</Words>
  <Application>Microsoft Office PowerPoint</Application>
  <PresentationFormat>On-screen Show (4:3)</PresentationFormat>
  <Paragraphs>138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PowerPoint Presentation</vt:lpstr>
      <vt:lpstr>SLEEP APNOEA</vt:lpstr>
      <vt:lpstr>Types</vt:lpstr>
      <vt:lpstr>Pathophysiology of OSA</vt:lpstr>
      <vt:lpstr>Physiology of Sleep</vt:lpstr>
      <vt:lpstr>PowerPoint Presentation</vt:lpstr>
      <vt:lpstr>Non REM sleep 75-80%</vt:lpstr>
      <vt:lpstr>REM Sleep</vt:lpstr>
      <vt:lpstr>NREM vs</vt:lpstr>
      <vt:lpstr>PowerPoint Presentation</vt:lpstr>
      <vt:lpstr>Consequences of Obstructive  Sleep Apnoea</vt:lpstr>
      <vt:lpstr>Grading</vt:lpstr>
      <vt:lpstr>Clinical Evaluation</vt:lpstr>
      <vt:lpstr>Physical Examination</vt:lpstr>
      <vt:lpstr>PowerPoint Presentation</vt:lpstr>
      <vt:lpstr>Polysomnography</vt:lpstr>
      <vt:lpstr>Split Night Polysomnography</vt:lpstr>
      <vt:lpstr>Treatment (Non-surgical)</vt:lpstr>
      <vt:lpstr>PowerPoint Presentation</vt:lpstr>
      <vt:lpstr>Continuous Positive Airway  Pressure</vt:lpstr>
      <vt:lpstr>Surgery</vt:lpstr>
      <vt:lpstr>Nasal Surgery</vt:lpstr>
      <vt:lpstr>Oropharyngeal surgery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rohith chendigi</dc:creator>
  <cp:lastModifiedBy>rohith chendigi</cp:lastModifiedBy>
  <cp:revision>1</cp:revision>
  <dcterms:created xsi:type="dcterms:W3CDTF">2020-01-05T05:13:31Z</dcterms:created>
  <dcterms:modified xsi:type="dcterms:W3CDTF">2020-01-05T06:33:16Z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2014-04-26T00:00:00Z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2020-01-05T00:00:00Z</vt:filetime>
  </property>
</Properties>
</file>