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6" r:id="rId3"/>
    <p:sldId id="256" r:id="rId4"/>
    <p:sldId id="268" r:id="rId6"/>
    <p:sldId id="276" r:id="rId7"/>
    <p:sldId id="257" r:id="rId8"/>
    <p:sldId id="269" r:id="rId9"/>
    <p:sldId id="258" r:id="rId10"/>
    <p:sldId id="270" r:id="rId11"/>
    <p:sldId id="277" r:id="rId12"/>
    <p:sldId id="259" r:id="rId13"/>
    <p:sldId id="260" r:id="rId14"/>
    <p:sldId id="271" r:id="rId15"/>
    <p:sldId id="261" r:id="rId16"/>
    <p:sldId id="278" r:id="rId17"/>
    <p:sldId id="262" r:id="rId18"/>
    <p:sldId id="272" r:id="rId19"/>
    <p:sldId id="263" r:id="rId20"/>
    <p:sldId id="273" r:id="rId21"/>
    <p:sldId id="279" r:id="rId22"/>
    <p:sldId id="264" r:id="rId23"/>
    <p:sldId id="274" r:id="rId24"/>
    <p:sldId id="265" r:id="rId25"/>
    <p:sldId id="275" r:id="rId26"/>
    <p:sldId id="280" r:id="rId27"/>
    <p:sldId id="267" r:id="rId2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/>
    <p:restoredTop sz="94594"/>
  </p:normalViewPr>
  <p:slideViewPr>
    <p:cSldViewPr showGuides="1"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6" name="Rectangle 4"/>
          <p:cNvSpPr>
            <a:spLocks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Click to edit Master text styles</a:t>
            </a:r>
            <a:endParaRPr kumimoji="1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Second level</a:t>
            </a:r>
            <a:endParaRPr kumimoji="1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Third level</a:t>
            </a:r>
            <a:endParaRPr kumimoji="1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Fourth level</a:t>
            </a:r>
            <a:endParaRPr kumimoji="1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Fifth level</a:t>
            </a:r>
            <a:endParaRPr kumimoji="1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29699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/>
            <a:r>
              <a:rPr dirty="0"/>
              <a:t>DEFINITION</a:t>
            </a:r>
            <a:endParaRPr dirty="0"/>
          </a:p>
          <a:p>
            <a:pPr lvl="0"/>
            <a:r>
              <a:rPr dirty="0"/>
              <a:t>                 Air containing cavities in certain bones of the skull. </a:t>
            </a:r>
            <a:endParaRPr dirty="0"/>
          </a:p>
          <a:p>
            <a:pPr lvl="0"/>
            <a:r>
              <a:rPr dirty="0"/>
              <a:t>They are four on each side:</a:t>
            </a:r>
            <a:endParaRPr dirty="0"/>
          </a:p>
          <a:p>
            <a:pPr lvl="0">
              <a:buChar char="•"/>
            </a:pPr>
            <a:r>
              <a:rPr dirty="0"/>
              <a:t>Anterior group : </a:t>
            </a:r>
            <a:endParaRPr dirty="0"/>
          </a:p>
          <a:p>
            <a:pPr lvl="0">
              <a:buChar char="•"/>
            </a:pPr>
            <a:r>
              <a:rPr dirty="0"/>
              <a:t>                       *Maxillary</a:t>
            </a:r>
            <a:endParaRPr dirty="0"/>
          </a:p>
          <a:p>
            <a:pPr lvl="0">
              <a:buChar char="•"/>
            </a:pPr>
            <a:r>
              <a:rPr dirty="0"/>
              <a:t>                       *Frontal</a:t>
            </a:r>
            <a:endParaRPr dirty="0"/>
          </a:p>
          <a:p>
            <a:pPr lvl="0">
              <a:buChar char="•"/>
            </a:pPr>
            <a:r>
              <a:rPr dirty="0"/>
              <a:t>                       *Ethmoidal</a:t>
            </a:r>
            <a:endParaRPr dirty="0"/>
          </a:p>
          <a:p>
            <a:pPr lvl="0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19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26160" y="2286000"/>
            <a:ext cx="8437563" cy="12954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ANATOMY OF   		PARANASAL SINUSES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sz="quarter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endParaRPr kumimoji="0" lang="en-IN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sng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FRONTAL SINUS</a:t>
            </a:r>
            <a:endParaRPr kumimoji="0" lang="en-US" sz="4400" b="1" i="0" u="sng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91" name="Rectangle 1027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34820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1371600" y="1600200"/>
            <a:ext cx="7620000" cy="4495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/>
            </a:pPr>
            <a:r>
              <a:rPr kumimoji="0" lang="en-US" sz="28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</a:t>
            </a:r>
            <a:endParaRPr kumimoji="0" lang="en-US" sz="2800" b="1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Present between the inner and outer tables of the frontal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bones,above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below to the supra orbital margins.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 may be absent on one or both sides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Dimensions :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Height 28mm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Width 24mm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Depth 20mm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sng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RELATIONS</a:t>
            </a:r>
            <a:endParaRPr kumimoji="0" lang="en-US" sz="4400" b="1" i="0" u="sng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371600" y="1600200"/>
            <a:ext cx="7620000" cy="4495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*ANTERIOR WALL</a:t>
            </a:r>
            <a:endParaRPr kumimoji="0" lang="en-US" sz="2400" b="1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Skin over fore head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None/>
              <a:defRPr/>
            </a:pP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*POSTERIOR WALL</a:t>
            </a:r>
            <a:endParaRPr kumimoji="0" lang="en-US" sz="2400" b="1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Meninges and frontal lobe of the brain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None/>
              <a:defRPr/>
            </a:pP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*INFERIOR WALL</a:t>
            </a:r>
            <a:endParaRPr kumimoji="0" lang="en-US" sz="2400" b="1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Orbit and its contents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None/>
              <a:defRPr/>
            </a:pP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*FLOOR</a:t>
            </a:r>
            <a:endParaRPr kumimoji="0" lang="en-US" sz="2400" b="1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Opening of the frontal sinus which leads to middle meatus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6" name="ClipArt Placeholder 1"/>
          <p:cNvSpPr>
            <a:spLocks noGrp="1" noTextEdit="1"/>
          </p:cNvSpPr>
          <p:nvPr>
            <p:ph type="clipArt" sz="half" idx="1"/>
          </p:nvPr>
        </p:nvSpPr>
        <p:spPr/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en-IN" altLang="x-none" dirty="0"/>
          </a:p>
        </p:txBody>
      </p:sp>
      <p:sp>
        <p:nvSpPr>
          <p:cNvPr id="14339" name="ClipArt Placeholder 2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14340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wrap="square" lIns="91440" tIns="45720" rIns="91440" bIns="45720" anchor="t"/>
          <a:p>
            <a:pPr eaLnBrk="1" hangingPunct="1">
              <a:buClr>
                <a:schemeClr val="tx2"/>
              </a:buClr>
              <a:buSzPct val="90000"/>
              <a:buFont typeface="Symbol" panose="05050102010706020507" pitchFamily="18" charset="2"/>
            </a:pPr>
            <a:endParaRPr lang="en-IN" altLang="x-none" dirty="0"/>
          </a:p>
        </p:txBody>
      </p:sp>
      <p:pic>
        <p:nvPicPr>
          <p:cNvPr id="14341" name="Picture 5" descr="PIC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sp>
        <p:nvSpPr>
          <p:cNvPr id="15363" name="Rectangle 3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447800" y="1600200"/>
            <a:ext cx="7543800" cy="4495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/>
            </a:pPr>
            <a:r>
              <a:rPr kumimoji="0" lang="en-US" sz="28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DRAINAGE</a:t>
            </a:r>
            <a:endParaRPr kumimoji="0" lang="en-US" sz="2800" b="1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Frontal recess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55%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Above Infundibulum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-30%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Into Infundibulum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-15%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Above bulla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ethmoidalis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- 1%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en-IN" altLang="x-none" dirty="0"/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1219200" y="152400"/>
            <a:ext cx="7772400" cy="6553200"/>
          </a:xfrm>
        </p:spPr>
        <p:txBody>
          <a:bodyPr vert="horz" wrap="square" lIns="91440" tIns="45720" rIns="91440" bIns="45720" anchor="t"/>
          <a:p>
            <a:pPr eaLnBrk="1" hangingPunct="1"/>
            <a:r>
              <a:rPr dirty="0"/>
              <a:t>BLOOD SUPPLY :</a:t>
            </a:r>
            <a:endParaRPr dirty="0"/>
          </a:p>
          <a:p>
            <a:pPr lvl="1" eaLnBrk="1" hangingPunct="1"/>
            <a:r>
              <a:rPr dirty="0"/>
              <a:t>Supraorbital artery</a:t>
            </a:r>
            <a:endParaRPr dirty="0"/>
          </a:p>
          <a:p>
            <a:pPr lvl="1" eaLnBrk="1" hangingPunct="1"/>
            <a:r>
              <a:rPr dirty="0"/>
              <a:t>Supratrochlear artery</a:t>
            </a:r>
            <a:endParaRPr dirty="0"/>
          </a:p>
          <a:p>
            <a:pPr eaLnBrk="1" hangingPunct="1"/>
            <a:endParaRPr dirty="0"/>
          </a:p>
          <a:p>
            <a:pPr eaLnBrk="1" hangingPunct="1"/>
            <a:r>
              <a:rPr dirty="0"/>
              <a:t>VENOUS DRAINAGE :</a:t>
            </a:r>
            <a:endParaRPr dirty="0"/>
          </a:p>
          <a:p>
            <a:pPr lvl="1" eaLnBrk="1" hangingPunct="1"/>
            <a:r>
              <a:rPr dirty="0"/>
              <a:t>Superior ophthalmic veins</a:t>
            </a:r>
            <a:endParaRPr dirty="0"/>
          </a:p>
          <a:p>
            <a:pPr lvl="1" eaLnBrk="1" hangingPunct="1"/>
            <a:r>
              <a:rPr dirty="0"/>
              <a:t>Anterior facial veins to EJV</a:t>
            </a:r>
            <a:endParaRPr dirty="0"/>
          </a:p>
          <a:p>
            <a:pPr eaLnBrk="1" hangingPunct="1"/>
            <a:endParaRPr dirty="0"/>
          </a:p>
          <a:p>
            <a:pPr eaLnBrk="1" hangingPunct="1"/>
            <a:r>
              <a:rPr dirty="0"/>
              <a:t>NERVE SUPPLY :</a:t>
            </a:r>
            <a:endParaRPr dirty="0"/>
          </a:p>
          <a:p>
            <a:pPr lvl="1" eaLnBrk="1" hangingPunct="1"/>
            <a:r>
              <a:rPr dirty="0"/>
              <a:t>Supraorbital nerves</a:t>
            </a:r>
            <a:endParaRPr dirty="0"/>
          </a:p>
          <a:p>
            <a:pPr lvl="1" eaLnBrk="1" hangingPunct="1"/>
            <a:r>
              <a:rPr dirty="0"/>
              <a:t>Supratrochlear nerves</a:t>
            </a:r>
            <a:endParaRPr lang="en-IN" altLang="x-non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sng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ETHMOIDAL SINUS</a:t>
            </a:r>
            <a:endParaRPr kumimoji="0" lang="en-US" sz="4400" b="1" i="0" u="sng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371600" y="1600200"/>
            <a:ext cx="7620000" cy="4495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ETHMOIDAL AIR CELLS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/>
            </a:pP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</a:t>
            </a:r>
            <a:endParaRPr kumimoji="0" lang="en-US" sz="2400" b="1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Lateral mass of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ethmoidal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bone. Occupies the space between upper one third of lateral nasal wall and the medial wall of orbit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TYPES..</a:t>
            </a:r>
            <a:endParaRPr kumimoji="0" lang="en-US" sz="2400" b="1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**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ethmoidal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cell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opens into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middle meatus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**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Posterior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ethmoidal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cell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opens into superior meatus and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sphenoethmoidal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recess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2" name="ClipArt Placeholder 1"/>
          <p:cNvSpPr>
            <a:spLocks noGrp="1" noTextEdit="1"/>
          </p:cNvSpPr>
          <p:nvPr>
            <p:ph type="clipArt" sz="half" idx="1"/>
          </p:nvPr>
        </p:nvSpPr>
        <p:spPr/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en-IN" altLang="x-none" dirty="0"/>
          </a:p>
        </p:txBody>
      </p:sp>
      <p:sp>
        <p:nvSpPr>
          <p:cNvPr id="18435" name="ClipArt Placeholder 2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18436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wrap="square" lIns="91440" tIns="45720" rIns="91440" bIns="45720" anchor="t"/>
          <a:p>
            <a:pPr eaLnBrk="1" hangingPunct="1">
              <a:buClr>
                <a:schemeClr val="tx2"/>
              </a:buClr>
              <a:buSzPct val="90000"/>
              <a:buFont typeface="Symbol" panose="05050102010706020507" pitchFamily="18" charset="2"/>
            </a:pPr>
            <a:endParaRPr lang="en-IN" altLang="x-none" dirty="0"/>
          </a:p>
        </p:txBody>
      </p:sp>
      <p:pic>
        <p:nvPicPr>
          <p:cNvPr id="18437" name="Picture 5" descr="pic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76200"/>
            <a:ext cx="7391400" cy="655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sng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RELATIONS</a:t>
            </a:r>
            <a:endParaRPr kumimoji="0" lang="en-US" sz="4400" b="1" i="0" u="sng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600200"/>
            <a:ext cx="7696200" cy="4495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/>
            </a:pPr>
            <a:r>
              <a:rPr kumimoji="0" lang="en-US" sz="28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ROOF</a:t>
            </a:r>
            <a:endParaRPr kumimoji="0" lang="en-US" sz="2800" b="1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Anterior cranial fossa lateral to cribriform plate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Meninges of the brain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Char char="•"/>
              <a:defRPr/>
            </a:pPr>
            <a:r>
              <a:rPr kumimoji="0" lang="en-US" sz="28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LATERAL WALL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Orbit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60" name="ClipArt Placeholder 1"/>
          <p:cNvSpPr>
            <a:spLocks noGrp="1" noTextEdit="1"/>
          </p:cNvSpPr>
          <p:nvPr>
            <p:ph type="clipArt" sz="half" idx="1"/>
          </p:nvPr>
        </p:nvSpPr>
        <p:spPr/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en-IN" altLang="x-none" dirty="0"/>
          </a:p>
        </p:txBody>
      </p:sp>
      <p:sp>
        <p:nvSpPr>
          <p:cNvPr id="20483" name="ClipArt Placeholder 2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20484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wrap="square" lIns="91440" tIns="45720" rIns="91440" bIns="45720" anchor="t"/>
          <a:p>
            <a:pPr eaLnBrk="1" hangingPunct="1">
              <a:buClr>
                <a:schemeClr val="tx2"/>
              </a:buClr>
              <a:buSzPct val="90000"/>
              <a:buFont typeface="Symbol" panose="05050102010706020507" pitchFamily="18" charset="2"/>
            </a:pPr>
            <a:endParaRPr lang="en-IN" altLang="x-none" dirty="0"/>
          </a:p>
        </p:txBody>
      </p:sp>
      <p:pic>
        <p:nvPicPr>
          <p:cNvPr id="20485" name="Picture 7" descr="PIC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152400"/>
            <a:ext cx="7543800" cy="670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en-IN" altLang="x-none" dirty="0"/>
          </a:p>
        </p:txBody>
      </p:sp>
      <p:sp>
        <p:nvSpPr>
          <p:cNvPr id="21507" name="Content Placeholder 5"/>
          <p:cNvSpPr>
            <a:spLocks noGrp="1"/>
          </p:cNvSpPr>
          <p:nvPr>
            <p:ph idx="1"/>
          </p:nvPr>
        </p:nvSpPr>
        <p:spPr>
          <a:xfrm>
            <a:off x="1219200" y="152400"/>
            <a:ext cx="7772400" cy="6553200"/>
          </a:xfrm>
        </p:spPr>
        <p:txBody>
          <a:bodyPr vert="horz" wrap="square" lIns="91440" tIns="45720" rIns="91440" bIns="45720" anchor="t"/>
          <a:p>
            <a:pPr eaLnBrk="1" hangingPunct="1"/>
            <a:r>
              <a:rPr sz="2800" dirty="0"/>
              <a:t>BLOOD SUPPLY :</a:t>
            </a:r>
            <a:endParaRPr sz="2800" dirty="0"/>
          </a:p>
          <a:p>
            <a:pPr lvl="1" eaLnBrk="1" hangingPunct="1"/>
            <a:r>
              <a:rPr sz="2400" dirty="0"/>
              <a:t>Anterior ethmoidal artery</a:t>
            </a:r>
            <a:endParaRPr sz="2400" dirty="0"/>
          </a:p>
          <a:p>
            <a:pPr lvl="1" eaLnBrk="1" hangingPunct="1"/>
            <a:r>
              <a:rPr sz="2400" dirty="0"/>
              <a:t>Posterior ethmoidal artery</a:t>
            </a:r>
            <a:endParaRPr sz="2400" dirty="0"/>
          </a:p>
          <a:p>
            <a:pPr lvl="1" eaLnBrk="1" hangingPunct="1"/>
            <a:r>
              <a:rPr sz="2400" dirty="0"/>
              <a:t>Sphenoidal artery</a:t>
            </a:r>
            <a:endParaRPr sz="2400" dirty="0"/>
          </a:p>
          <a:p>
            <a:pPr eaLnBrk="1" hangingPunct="1"/>
            <a:endParaRPr sz="2800" dirty="0"/>
          </a:p>
          <a:p>
            <a:pPr eaLnBrk="1" hangingPunct="1"/>
            <a:r>
              <a:rPr sz="2800" dirty="0"/>
              <a:t>VENOUS DRAINAGE :</a:t>
            </a:r>
            <a:endParaRPr sz="2800" dirty="0"/>
          </a:p>
          <a:p>
            <a:pPr lvl="1" eaLnBrk="1" hangingPunct="1"/>
            <a:r>
              <a:rPr sz="2400" dirty="0"/>
              <a:t>Nasal veins</a:t>
            </a:r>
            <a:endParaRPr sz="2400" dirty="0"/>
          </a:p>
          <a:p>
            <a:pPr lvl="1" eaLnBrk="1" hangingPunct="1"/>
            <a:r>
              <a:rPr sz="2400" dirty="0"/>
              <a:t>Anterior ethmoidal veins</a:t>
            </a:r>
            <a:endParaRPr sz="2400" dirty="0"/>
          </a:p>
          <a:p>
            <a:pPr lvl="1" eaLnBrk="1" hangingPunct="1"/>
            <a:r>
              <a:rPr sz="2400" dirty="0"/>
              <a:t>Posterior ethmoidal veins</a:t>
            </a:r>
            <a:endParaRPr sz="2400" dirty="0"/>
          </a:p>
          <a:p>
            <a:pPr eaLnBrk="1" hangingPunct="1"/>
            <a:endParaRPr sz="2800" dirty="0"/>
          </a:p>
          <a:p>
            <a:pPr eaLnBrk="1" hangingPunct="1"/>
            <a:r>
              <a:rPr sz="2800" dirty="0"/>
              <a:t>NERVE SUPPLY :</a:t>
            </a:r>
            <a:endParaRPr sz="2800" dirty="0"/>
          </a:p>
          <a:p>
            <a:pPr lvl="1" eaLnBrk="1" hangingPunct="1"/>
            <a:r>
              <a:rPr sz="2400" dirty="0"/>
              <a:t>Anterior ethmoidal nerve</a:t>
            </a:r>
            <a:endParaRPr sz="2400" dirty="0"/>
          </a:p>
          <a:p>
            <a:pPr lvl="1" eaLnBrk="1" hangingPunct="1"/>
            <a:r>
              <a:rPr sz="2400" dirty="0"/>
              <a:t>Posterior ethmoidal nerve</a:t>
            </a:r>
            <a:endParaRPr sz="2400" dirty="0"/>
          </a:p>
          <a:p>
            <a:pPr eaLnBrk="1" hangingPunct="1"/>
            <a:endParaRPr sz="2400" dirty="0"/>
          </a:p>
          <a:p>
            <a:pPr eaLnBrk="1" hangingPunct="1"/>
            <a:endParaRPr sz="2400" dirty="0"/>
          </a:p>
          <a:p>
            <a:pPr eaLnBrk="1" hangingPunct="1"/>
            <a:endParaRPr sz="2400" dirty="0"/>
          </a:p>
          <a:p>
            <a:pPr eaLnBrk="1" hangingPunct="1"/>
            <a:endParaRPr sz="2400" dirty="0"/>
          </a:p>
          <a:p>
            <a:pPr eaLnBrk="1" hangingPunct="1"/>
            <a:endParaRPr lang="en-IN" altLang="x-none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DEFINITION</a:t>
            </a:r>
            <a:b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Air containing cavities in certain bones of the skull.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body" sz="half" idx="2"/>
          </p:nvPr>
        </p:nvSpPr>
        <p:spPr>
          <a:xfrm>
            <a:off x="1295400" y="1600200"/>
            <a:ext cx="7696200" cy="449580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endParaRPr sz="2000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sz="2400" dirty="0"/>
              <a:t>Paranasal sinuses are four on each side:</a:t>
            </a:r>
            <a:endParaRPr sz="2400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endParaRPr sz="2400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sz="2400" dirty="0"/>
              <a:t>*</a:t>
            </a:r>
            <a:r>
              <a:rPr sz="2400" b="1" i="1" u="sng" dirty="0"/>
              <a:t>ANTERIOR GROUP</a:t>
            </a:r>
            <a:endParaRPr sz="2400" b="1" i="1" u="sng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sz="2400" dirty="0"/>
              <a:t>     Maxillary sinus</a:t>
            </a:r>
            <a:endParaRPr sz="2400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sz="2400" dirty="0"/>
              <a:t>     Frontal sinus</a:t>
            </a:r>
            <a:endParaRPr sz="2400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sz="2400" dirty="0"/>
              <a:t>    Anterior ethmoidal sinus</a:t>
            </a:r>
            <a:endParaRPr sz="2400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endParaRPr sz="2400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sz="2400" dirty="0"/>
              <a:t>*</a:t>
            </a:r>
            <a:r>
              <a:rPr sz="2400" b="1" i="1" u="sng" dirty="0"/>
              <a:t>POSTERIOR GROUP</a:t>
            </a:r>
            <a:endParaRPr sz="2400" b="1" i="1" u="sng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sz="2400" dirty="0"/>
              <a:t>    Posterior ethmoidal sinus</a:t>
            </a:r>
            <a:endParaRPr sz="2400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sz="2400" dirty="0"/>
              <a:t>    Sphenoid sinus</a:t>
            </a:r>
            <a:endParaRPr sz="2400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sng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SPHENOID SINUS</a:t>
            </a:r>
            <a:endParaRPr kumimoji="0" lang="en-US" sz="4400" b="1" i="0" u="sng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600200"/>
            <a:ext cx="7696200" cy="4495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Occupies the body of sphenoid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two , right and left sinuses are rarely symmetrically and are separated by thin bony septum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Ostium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sphenoid is situated in the upper part of its anterior wall and drains into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sphenoethmoidal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recess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Word meaning of sphenoid is wedge shaped.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Dimensions :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Length – 23mm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Width – 17mm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Height – 20mm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/>
            </a:pP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Capacity : 0.5 to 30ml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2" name="ClipArt Placeholder 1"/>
          <p:cNvSpPr>
            <a:spLocks noGrp="1" noTextEdit="1"/>
          </p:cNvSpPr>
          <p:nvPr>
            <p:ph type="clipArt" sz="half" idx="1"/>
          </p:nvPr>
        </p:nvSpPr>
        <p:spPr/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en-IN" altLang="x-none" dirty="0"/>
          </a:p>
        </p:txBody>
      </p:sp>
      <p:sp>
        <p:nvSpPr>
          <p:cNvPr id="23555" name="ClipArt Placeholder 2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23556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wrap="square" lIns="91440" tIns="45720" rIns="91440" bIns="45720" anchor="t"/>
          <a:p>
            <a:pPr eaLnBrk="1" hangingPunct="1">
              <a:buClr>
                <a:schemeClr val="tx2"/>
              </a:buClr>
              <a:buSzPct val="90000"/>
              <a:buFont typeface="Symbol" panose="05050102010706020507" pitchFamily="18" charset="2"/>
            </a:pPr>
            <a:endParaRPr lang="en-IN" altLang="x-none" dirty="0"/>
          </a:p>
        </p:txBody>
      </p:sp>
      <p:pic>
        <p:nvPicPr>
          <p:cNvPr id="23557" name="Picture 5" descr="SPHENO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sng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RELATIONS</a:t>
            </a:r>
            <a:endParaRPr kumimoji="0" lang="en-US" sz="4400" b="1" i="0" u="sng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600200"/>
            <a:ext cx="7696200" cy="4495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*ANTERIOR PART</a:t>
            </a:r>
            <a:endParaRPr kumimoji="0" lang="en-US" sz="24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** </a:t>
            </a: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ROOF</a:t>
            </a:r>
            <a:endParaRPr kumimoji="0" lang="en-US" sz="2400" b="1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Olfactory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tract,optic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chiasma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frontal lobe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** </a:t>
            </a: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LATERAL WALL</a:t>
            </a:r>
            <a:endParaRPr kumimoji="0" lang="en-US" sz="2400" b="1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Optic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nerve,ICA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    Maxillary nerve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POSTERIOR PART</a:t>
            </a:r>
            <a:endParaRPr kumimoji="0" lang="en-US" sz="24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** </a:t>
            </a: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ROOF</a:t>
            </a:r>
            <a:endParaRPr kumimoji="0" lang="en-US" sz="2400" b="1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Pituitary gland in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Sella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Turcica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**</a:t>
            </a: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LATERAL WALL</a:t>
            </a:r>
            <a:endParaRPr kumimoji="0" lang="en-US" sz="2400" b="1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Cavernous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sinus,ICA,Cranial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nerves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80" name="ClipArt Placeholder 1"/>
          <p:cNvSpPr>
            <a:spLocks noGrp="1" noTextEdit="1"/>
          </p:cNvSpPr>
          <p:nvPr>
            <p:ph type="clipArt" sz="half" idx="1"/>
          </p:nvPr>
        </p:nvSpPr>
        <p:spPr/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en-IN" altLang="x-none" dirty="0"/>
          </a:p>
        </p:txBody>
      </p:sp>
      <p:sp>
        <p:nvSpPr>
          <p:cNvPr id="25603" name="ClipArt Placeholder 2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25604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wrap="square" lIns="91440" tIns="45720" rIns="91440" bIns="45720" anchor="t"/>
          <a:p>
            <a:pPr eaLnBrk="1" hangingPunct="1">
              <a:buClr>
                <a:schemeClr val="tx2"/>
              </a:buClr>
              <a:buSzPct val="90000"/>
              <a:buFont typeface="Symbol" panose="05050102010706020507" pitchFamily="18" charset="2"/>
            </a:pPr>
            <a:endParaRPr lang="en-IN" altLang="x-none" dirty="0"/>
          </a:p>
        </p:txBody>
      </p:sp>
      <p:pic>
        <p:nvPicPr>
          <p:cNvPr id="25605" name="Picture 6" descr="anatomy_cavernous_sin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en-IN" altLang="x-none" dirty="0"/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>
          <a:xfrm>
            <a:off x="1219200" y="304800"/>
            <a:ext cx="7772400" cy="6324600"/>
          </a:xfrm>
        </p:spPr>
        <p:txBody>
          <a:bodyPr vert="horz" wrap="square" lIns="91440" tIns="45720" rIns="91440" bIns="45720" anchor="t"/>
          <a:p>
            <a:pPr eaLnBrk="1" hangingPunct="1"/>
            <a:r>
              <a:rPr dirty="0"/>
              <a:t>BLOOD SUPPLY :</a:t>
            </a:r>
            <a:endParaRPr dirty="0"/>
          </a:p>
          <a:p>
            <a:pPr lvl="1" eaLnBrk="1" hangingPunct="1"/>
            <a:r>
              <a:rPr dirty="0"/>
              <a:t>Posterior ethmoidal artery</a:t>
            </a:r>
            <a:endParaRPr dirty="0"/>
          </a:p>
          <a:p>
            <a:pPr lvl="1" eaLnBrk="1" hangingPunct="1"/>
            <a:r>
              <a:rPr dirty="0"/>
              <a:t>Sphenopalatine artery</a:t>
            </a:r>
            <a:endParaRPr dirty="0"/>
          </a:p>
          <a:p>
            <a:pPr eaLnBrk="1" hangingPunct="1"/>
            <a:endParaRPr dirty="0"/>
          </a:p>
          <a:p>
            <a:pPr eaLnBrk="1" hangingPunct="1"/>
            <a:r>
              <a:rPr dirty="0"/>
              <a:t>NERVE SUPPLY :</a:t>
            </a:r>
            <a:endParaRPr dirty="0"/>
          </a:p>
          <a:p>
            <a:pPr lvl="1" eaLnBrk="1" hangingPunct="1"/>
            <a:r>
              <a:rPr dirty="0"/>
              <a:t>1</a:t>
            </a:r>
            <a:r>
              <a:rPr baseline="30000" dirty="0"/>
              <a:t>st</a:t>
            </a:r>
            <a:r>
              <a:rPr dirty="0"/>
              <a:t> &amp; 2</a:t>
            </a:r>
            <a:r>
              <a:rPr baseline="30000" dirty="0"/>
              <a:t>nd</a:t>
            </a:r>
            <a:r>
              <a:rPr dirty="0"/>
              <a:t> division of trigeminal nerve.</a:t>
            </a:r>
            <a:endParaRPr lang="en-IN" altLang="x-non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dirty="0"/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5" name="Picture 5" descr="PIC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225" y="33338"/>
            <a:ext cx="8221663" cy="7124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itle 5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7493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b="1" dirty="0"/>
              <a:t>FUNCTIONS :</a:t>
            </a:r>
            <a:endParaRPr lang="en-IN" altLang="x-none" b="1" dirty="0"/>
          </a:p>
        </p:txBody>
      </p:sp>
      <p:sp>
        <p:nvSpPr>
          <p:cNvPr id="6147" name="Content Placeholder 6"/>
          <p:cNvSpPr>
            <a:spLocks noGrp="1"/>
          </p:cNvSpPr>
          <p:nvPr>
            <p:ph idx="1"/>
          </p:nvPr>
        </p:nvSpPr>
        <p:spPr>
          <a:xfrm>
            <a:off x="1219200" y="974725"/>
            <a:ext cx="7772400" cy="5867400"/>
          </a:xfrm>
        </p:spPr>
        <p:txBody>
          <a:bodyPr vert="horz" wrap="square" lIns="91440" tIns="45720" rIns="91440" bIns="45720" anchor="t"/>
          <a:p>
            <a:pPr eaLnBrk="1" hangingPunct="1"/>
            <a:r>
              <a:rPr dirty="0"/>
              <a:t>Warms up inspired air.</a:t>
            </a:r>
            <a:endParaRPr dirty="0"/>
          </a:p>
          <a:p>
            <a:pPr eaLnBrk="1" hangingPunct="1"/>
            <a:r>
              <a:rPr dirty="0"/>
              <a:t>Resonance of voice.</a:t>
            </a:r>
            <a:endParaRPr dirty="0"/>
          </a:p>
          <a:p>
            <a:pPr eaLnBrk="1" hangingPunct="1"/>
            <a:r>
              <a:rPr dirty="0"/>
              <a:t>Temperature buffer.</a:t>
            </a:r>
            <a:endParaRPr dirty="0"/>
          </a:p>
          <a:p>
            <a:pPr eaLnBrk="1" hangingPunct="1"/>
            <a:r>
              <a:rPr dirty="0"/>
              <a:t>Decreases weight of bone.</a:t>
            </a:r>
            <a:endParaRPr dirty="0"/>
          </a:p>
          <a:p>
            <a:pPr eaLnBrk="1" hangingPunct="1"/>
            <a:r>
              <a:rPr dirty="0"/>
              <a:t>Sinus mucosa acts as the donor site for reconstructive surgery.</a:t>
            </a:r>
            <a:endParaRPr dirty="0"/>
          </a:p>
          <a:p>
            <a:pPr eaLnBrk="1" hangingPunct="1"/>
            <a:r>
              <a:rPr dirty="0"/>
              <a:t>Increases olfactory area.</a:t>
            </a:r>
            <a:endParaRPr dirty="0"/>
          </a:p>
          <a:p>
            <a:pPr eaLnBrk="1" hangingPunct="1"/>
            <a:r>
              <a:rPr dirty="0"/>
              <a:t>Acts as shock absorber.</a:t>
            </a:r>
            <a:endParaRPr dirty="0"/>
          </a:p>
          <a:p>
            <a:pPr eaLnBrk="1" hangingPunct="1"/>
            <a:r>
              <a:rPr dirty="0"/>
              <a:t>Secrets mucus.</a:t>
            </a:r>
            <a:endParaRPr dirty="0"/>
          </a:p>
          <a:p>
            <a:pPr eaLnBrk="1" hangingPunct="1"/>
            <a:r>
              <a:rPr dirty="0"/>
              <a:t>Contributes to facial growth.</a:t>
            </a:r>
            <a:endParaRPr dirty="0"/>
          </a:p>
          <a:p>
            <a:pPr eaLnBrk="1" hangingPunct="1"/>
            <a:endParaRPr lang="en-IN" altLang="x-non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en-US" sz="4400" b="1" i="0" u="sng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MAXILLARY SINUS</a:t>
            </a:r>
            <a:endParaRPr kumimoji="0" lang="en-US" sz="4400" b="1" i="0" u="sng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600200"/>
            <a:ext cx="7696200" cy="5105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Char char="•"/>
              <a:defRPr/>
            </a:pP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Antrum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Highmore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Char char="•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Largest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Paranasal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sinus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Char char="•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Occupies body of maxilla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Char char="•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Pyramidal in shape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800" b="0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lateral wall of nose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800" b="0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Apex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Laterally to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zygomatic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Dimensions :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Antero-Posterior : 3-4cm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Transeversely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2.5cm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Height : 3.3cm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2" name="ClipArt Placeholder 1"/>
          <p:cNvSpPr>
            <a:spLocks noGrp="1" noTextEdit="1"/>
          </p:cNvSpPr>
          <p:nvPr>
            <p:ph type="clipArt" sz="half" idx="1"/>
          </p:nvPr>
        </p:nvSpPr>
        <p:spPr/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en-IN" altLang="x-none" dirty="0"/>
          </a:p>
        </p:txBody>
      </p:sp>
      <p:sp>
        <p:nvSpPr>
          <p:cNvPr id="8195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wrap="square" lIns="91440" tIns="45720" rIns="91440" bIns="45720" anchor="t"/>
          <a:p>
            <a:pPr eaLnBrk="1" hangingPunct="1">
              <a:buClr>
                <a:schemeClr val="tx2"/>
              </a:buClr>
              <a:buSzPct val="90000"/>
              <a:buFont typeface="Symbol" panose="05050102010706020507" pitchFamily="18" charset="2"/>
            </a:pPr>
            <a:endParaRPr lang="en-IN" altLang="x-none" dirty="0"/>
          </a:p>
        </p:txBody>
      </p:sp>
      <p:pic>
        <p:nvPicPr>
          <p:cNvPr id="8196" name="Picture 8" descr="MAXILA1"/>
          <p:cNvPicPr>
            <a:picLocks noGrp="1" noChangeAspect="1"/>
          </p:cNvPicPr>
          <p:nvPr>
            <p:ph type="clipArt"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20188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sng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RELATIONS</a:t>
            </a:r>
            <a:endParaRPr kumimoji="0" lang="en-US" sz="4400" b="1" i="0" u="sng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600200"/>
            <a:ext cx="7010400" cy="4495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ANTERIOR WALL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Anterior wall of maxilla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</a:t>
            </a: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POSTERIOR WALL</a:t>
            </a:r>
            <a:endParaRPr kumimoji="0" lang="en-US" sz="2400" b="1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Infra temporal &amp;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pterygopalatine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fossae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None/>
              <a:defRPr/>
            </a:pP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* MEDIAL WALL</a:t>
            </a:r>
            <a:endParaRPr kumimoji="0" lang="en-US" sz="2400" b="1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Middle and inferior meatuses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</a:t>
            </a: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FLOOR</a:t>
            </a:r>
            <a:endParaRPr kumimoji="0" lang="en-US" sz="2400" b="1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Alveolar and palatine process of maxilla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</a:t>
            </a: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ROOF</a:t>
            </a:r>
            <a:endParaRPr kumimoji="0" lang="en-US" sz="2400" b="1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Floor of the orbit                     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0" name="ClipArt Placeholder 1"/>
          <p:cNvSpPr>
            <a:spLocks noGrp="1" noTextEdit="1"/>
          </p:cNvSpPr>
          <p:nvPr>
            <p:ph type="clipArt" sz="half" idx="1"/>
          </p:nvPr>
        </p:nvSpPr>
        <p:spPr/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en-IN" altLang="x-none" dirty="0"/>
          </a:p>
        </p:txBody>
      </p:sp>
      <p:sp>
        <p:nvSpPr>
          <p:cNvPr id="10243" name="ClipArt Placeholder 2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10244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wrap="square" lIns="91440" tIns="45720" rIns="91440" bIns="45720" anchor="t"/>
          <a:p>
            <a:pPr eaLnBrk="1" hangingPunct="1">
              <a:buClr>
                <a:schemeClr val="tx2"/>
              </a:buClr>
              <a:buSzPct val="90000"/>
              <a:buFont typeface="Symbol" panose="05050102010706020507" pitchFamily="18" charset="2"/>
            </a:pPr>
            <a:endParaRPr lang="en-IN" altLang="x-none" dirty="0"/>
          </a:p>
        </p:txBody>
      </p:sp>
      <p:pic>
        <p:nvPicPr>
          <p:cNvPr id="10245" name="Picture 7" descr="Fig4-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304800"/>
            <a:ext cx="7772400" cy="6400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BLOOD SUPPLY :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Facial artery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Infraorbital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artery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Greater palatine artery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Sphenopalatine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artery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NERVE SUPPLY :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Greater palatine nerve.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Posterior lateral nasal nerves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Superior alveolar nerve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Parasympathetics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from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sphenopalatine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ganglion</a:t>
            </a:r>
            <a:endParaRPr kumimoji="0" lang="en-I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0</TotalTime>
  <Words>3326</Words>
  <Application>WPS Presentation</Application>
  <PresentationFormat>On-screen Show (4:3)</PresentationFormat>
  <Paragraphs>181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SimSun</vt:lpstr>
      <vt:lpstr>Wingdings</vt:lpstr>
      <vt:lpstr>Times New Roman</vt:lpstr>
      <vt:lpstr>Symbol</vt:lpstr>
      <vt:lpstr>Aharoni</vt:lpstr>
      <vt:lpstr>Segoe Print</vt:lpstr>
      <vt:lpstr>Microsoft YaHei</vt:lpstr>
      <vt:lpstr>Arial Unicode MS</vt:lpstr>
      <vt:lpstr>Default Design</vt:lpstr>
      <vt:lpstr>ANATOMY OF   		PARANASAL SINUSES</vt:lpstr>
      <vt:lpstr>DEFINITION   Air containing cavities in certain bones of the skull.</vt:lpstr>
      <vt:lpstr>PowerPoint 演示文稿</vt:lpstr>
      <vt:lpstr>FUNCTIONS :</vt:lpstr>
      <vt:lpstr>       MAXILLARY SINUS</vt:lpstr>
      <vt:lpstr>PowerPoint 演示文稿</vt:lpstr>
      <vt:lpstr>RELATIONS</vt:lpstr>
      <vt:lpstr>PowerPoint 演示文稿</vt:lpstr>
      <vt:lpstr>PowerPoint 演示文稿</vt:lpstr>
      <vt:lpstr>FRONTAL SINUS</vt:lpstr>
      <vt:lpstr>RELATIONS</vt:lpstr>
      <vt:lpstr>PowerPoint 演示文稿</vt:lpstr>
      <vt:lpstr>PowerPoint 演示文稿</vt:lpstr>
      <vt:lpstr>PowerPoint 演示文稿</vt:lpstr>
      <vt:lpstr>ETHMOIDAL SINUS</vt:lpstr>
      <vt:lpstr>PowerPoint 演示文稿</vt:lpstr>
      <vt:lpstr>RELATIONS</vt:lpstr>
      <vt:lpstr>PowerPoint 演示文稿</vt:lpstr>
      <vt:lpstr>PowerPoint 演示文稿</vt:lpstr>
      <vt:lpstr>SPHENOID SINUS</vt:lpstr>
      <vt:lpstr>PowerPoint 演示文稿</vt:lpstr>
      <vt:lpstr>RELATIONS</vt:lpstr>
      <vt:lpstr>PowerPoint 演示文稿</vt:lpstr>
      <vt:lpstr>PowerPoint 演示文稿</vt:lpstr>
      <vt:lpstr>PowerPoint 演示文稿</vt:lpstr>
    </vt:vector>
  </TitlesOfParts>
  <Company>vmkv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                         Air containing cavities in certain bones of the skull.</dc:title>
  <dc:creator>MEDVARSITY</dc:creator>
  <cp:lastModifiedBy>Naveen.G</cp:lastModifiedBy>
  <cp:revision>25</cp:revision>
  <dcterms:created xsi:type="dcterms:W3CDTF">2005-03-30T10:32:00Z</dcterms:created>
  <dcterms:modified xsi:type="dcterms:W3CDTF">2020-01-06T04:43:38Z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1033-11.2.0.8970</vt:lpwstr>
  </property>
</Properties>
</file>