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74.xml" ContentType="application/vnd.openxmlformats-officedocument.presentationml.slide+xml"/>
  <Override PartName="/ppt/slides/slide83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slides/slide8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26109" y="1861820"/>
            <a:ext cx="7891780" cy="1550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26940" y="1449599"/>
            <a:ext cx="4036695" cy="3489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00" b="0" i="0">
                <a:solidFill>
                  <a:srgbClr val="6F2F9F"/>
                </a:solidFill>
                <a:latin typeface="Bookman Old Style"/>
                <a:cs typeface="Bookman Old Style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1/6/2020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1/6/2020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1/6/2020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1278889"/>
            <a:ext cx="533400" cy="228600"/>
          </a:xfrm>
          <a:custGeom>
            <a:avLst/>
            <a:gdLst/>
            <a:ahLst/>
            <a:cxnLst/>
            <a:rect l="l" t="t" r="r" b="b"/>
            <a:pathLst>
              <a:path w="533400" h="228600">
                <a:moveTo>
                  <a:pt x="533400" y="0"/>
                </a:moveTo>
                <a:lnTo>
                  <a:pt x="0" y="0"/>
                </a:lnTo>
                <a:lnTo>
                  <a:pt x="0" y="228600"/>
                </a:lnTo>
                <a:lnTo>
                  <a:pt x="533400" y="228600"/>
                </a:lnTo>
                <a:lnTo>
                  <a:pt x="533400" y="0"/>
                </a:lnTo>
                <a:close/>
              </a:path>
            </a:pathLst>
          </a:custGeom>
          <a:solidFill>
            <a:srgbClr val="DC7F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590550" y="1278889"/>
            <a:ext cx="8553450" cy="228600"/>
          </a:xfrm>
          <a:custGeom>
            <a:avLst/>
            <a:gdLst/>
            <a:ahLst/>
            <a:cxnLst/>
            <a:rect l="l" t="t" r="r" b="b"/>
            <a:pathLst>
              <a:path w="8553450" h="228600">
                <a:moveTo>
                  <a:pt x="8553450" y="0"/>
                </a:moveTo>
                <a:lnTo>
                  <a:pt x="0" y="0"/>
                </a:lnTo>
                <a:lnTo>
                  <a:pt x="0" y="228600"/>
                </a:lnTo>
                <a:lnTo>
                  <a:pt x="8553450" y="228600"/>
                </a:lnTo>
                <a:lnTo>
                  <a:pt x="8553450" y="0"/>
                </a:lnTo>
                <a:close/>
              </a:path>
            </a:pathLst>
          </a:custGeom>
          <a:solidFill>
            <a:srgbClr val="93B5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26109" y="1353820"/>
            <a:ext cx="4237355" cy="330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02309" y="1633220"/>
            <a:ext cx="4379595" cy="3340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7" Type="http://schemas.openxmlformats.org/officeDocument/2006/relationships/image" Target="../media/image80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9.jpeg"/><Relationship Id="rId5" Type="http://schemas.openxmlformats.org/officeDocument/2006/relationships/image" Target="../media/image78.jpeg"/><Relationship Id="rId4" Type="http://schemas.openxmlformats.org/officeDocument/2006/relationships/image" Target="../media/image77.jpeg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4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4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5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970270"/>
          </a:xfrm>
          <a:custGeom>
            <a:avLst/>
            <a:gdLst/>
            <a:ahLst/>
            <a:cxnLst/>
            <a:rect l="l" t="t" r="r" b="b"/>
            <a:pathLst>
              <a:path w="9144000" h="5970270">
                <a:moveTo>
                  <a:pt x="0" y="5970270"/>
                </a:moveTo>
                <a:lnTo>
                  <a:pt x="9144000" y="5970270"/>
                </a:lnTo>
                <a:lnTo>
                  <a:pt x="9144000" y="0"/>
                </a:lnTo>
                <a:lnTo>
                  <a:pt x="0" y="0"/>
                </a:lnTo>
                <a:lnTo>
                  <a:pt x="0" y="5970270"/>
                </a:lnTo>
                <a:close/>
              </a:path>
            </a:pathLst>
          </a:custGeom>
          <a:solidFill>
            <a:srgbClr val="765E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970270"/>
            <a:ext cx="9144000" cy="887730"/>
          </a:xfrm>
          <a:custGeom>
            <a:avLst/>
            <a:gdLst/>
            <a:ahLst/>
            <a:cxnLst/>
            <a:rect l="l" t="t" r="r" b="b"/>
            <a:pathLst>
              <a:path w="9144000" h="887729">
                <a:moveTo>
                  <a:pt x="9144000" y="0"/>
                </a:moveTo>
                <a:lnTo>
                  <a:pt x="0" y="0"/>
                </a:lnTo>
                <a:lnTo>
                  <a:pt x="0" y="887729"/>
                </a:lnTo>
                <a:lnTo>
                  <a:pt x="9144000" y="887729"/>
                </a:lnTo>
                <a:lnTo>
                  <a:pt x="9144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052820"/>
            <a:ext cx="2240280" cy="712470"/>
          </a:xfrm>
          <a:custGeom>
            <a:avLst/>
            <a:gdLst/>
            <a:ahLst/>
            <a:cxnLst/>
            <a:rect l="l" t="t" r="r" b="b"/>
            <a:pathLst>
              <a:path w="2240279" h="712470">
                <a:moveTo>
                  <a:pt x="2240280" y="0"/>
                </a:moveTo>
                <a:lnTo>
                  <a:pt x="0" y="0"/>
                </a:lnTo>
                <a:lnTo>
                  <a:pt x="0" y="712469"/>
                </a:lnTo>
                <a:lnTo>
                  <a:pt x="2240280" y="712469"/>
                </a:lnTo>
                <a:lnTo>
                  <a:pt x="2240280" y="0"/>
                </a:lnTo>
                <a:close/>
              </a:path>
            </a:pathLst>
          </a:custGeom>
          <a:solidFill>
            <a:srgbClr val="DC7F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358389" y="6043929"/>
            <a:ext cx="6785609" cy="713740"/>
          </a:xfrm>
          <a:custGeom>
            <a:avLst/>
            <a:gdLst/>
            <a:ahLst/>
            <a:cxnLst/>
            <a:rect l="l" t="t" r="r" b="b"/>
            <a:pathLst>
              <a:path w="6785609" h="713740">
                <a:moveTo>
                  <a:pt x="6785609" y="0"/>
                </a:moveTo>
                <a:lnTo>
                  <a:pt x="0" y="0"/>
                </a:lnTo>
                <a:lnTo>
                  <a:pt x="0" y="713740"/>
                </a:lnTo>
                <a:lnTo>
                  <a:pt x="6785609" y="713740"/>
                </a:lnTo>
                <a:lnTo>
                  <a:pt x="6785609" y="0"/>
                </a:lnTo>
                <a:close/>
              </a:path>
            </a:pathLst>
          </a:custGeom>
          <a:solidFill>
            <a:srgbClr val="93B5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690370" y="490220"/>
            <a:ext cx="598487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405" dirty="0">
                <a:solidFill>
                  <a:srgbClr val="EADCC2"/>
                </a:solidFill>
              </a:rPr>
              <a:t>PHARYNGEAL</a:t>
            </a:r>
            <a:r>
              <a:rPr sz="4400" spc="-440" dirty="0">
                <a:solidFill>
                  <a:srgbClr val="EADCC2"/>
                </a:solidFill>
              </a:rPr>
              <a:t> </a:t>
            </a:r>
            <a:r>
              <a:rPr sz="4400" spc="-350" dirty="0">
                <a:solidFill>
                  <a:srgbClr val="EADCC2"/>
                </a:solidFill>
              </a:rPr>
              <a:t>POUCH</a:t>
            </a:r>
            <a:endParaRPr sz="4400"/>
          </a:p>
        </p:txBody>
      </p:sp>
      <p:sp>
        <p:nvSpPr>
          <p:cNvPr id="7" name="object 7"/>
          <p:cNvSpPr txBox="1"/>
          <p:nvPr/>
        </p:nvSpPr>
        <p:spPr>
          <a:xfrm>
            <a:off x="1468119" y="4118609"/>
            <a:ext cx="597535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0"/>
              </a:spcBef>
            </a:pPr>
            <a:endParaRPr sz="2400">
              <a:latin typeface="Arial Black"/>
              <a:cs typeface="Arial Black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028950" y="1200150"/>
            <a:ext cx="3145790" cy="25666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0880" y="261620"/>
            <a:ext cx="355219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400" dirty="0">
                <a:solidFill>
                  <a:srgbClr val="765E54"/>
                </a:solidFill>
              </a:rPr>
              <a:t>Traction</a:t>
            </a:r>
            <a:r>
              <a:rPr sz="3200" spc="-229" dirty="0">
                <a:solidFill>
                  <a:srgbClr val="765E54"/>
                </a:solidFill>
              </a:rPr>
              <a:t> </a:t>
            </a:r>
            <a:r>
              <a:rPr sz="3200" spc="-375" dirty="0">
                <a:solidFill>
                  <a:srgbClr val="765E54"/>
                </a:solidFill>
              </a:rPr>
              <a:t>diverticula: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383540" y="2871470"/>
            <a:ext cx="1631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455" dirty="0">
                <a:solidFill>
                  <a:srgbClr val="DC7F46"/>
                </a:solidFill>
                <a:latin typeface="Symbol"/>
                <a:cs typeface="Symbol"/>
              </a:rPr>
              <a:t></a:t>
            </a:r>
            <a:endParaRPr sz="1200">
              <a:latin typeface="Symbol"/>
              <a:cs typeface="Symbo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2309" y="2739390"/>
            <a:ext cx="4688840" cy="1203960"/>
          </a:xfrm>
          <a:prstGeom prst="rect">
            <a:avLst/>
          </a:prstGeom>
        </p:spPr>
        <p:txBody>
          <a:bodyPr vert="horz" wrap="square" lIns="0" tIns="1003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90"/>
              </a:spcBef>
            </a:pPr>
            <a:r>
              <a:rPr sz="2000" spc="-210" dirty="0">
                <a:solidFill>
                  <a:srgbClr val="00AFEF"/>
                </a:solidFill>
                <a:latin typeface="Arial Black"/>
                <a:cs typeface="Arial Black"/>
              </a:rPr>
              <a:t>Pulling </a:t>
            </a:r>
            <a:r>
              <a:rPr sz="2000" spc="-245" dirty="0">
                <a:solidFill>
                  <a:srgbClr val="00AFEF"/>
                </a:solidFill>
                <a:latin typeface="Arial Black"/>
                <a:cs typeface="Arial Black"/>
              </a:rPr>
              <a:t>forces </a:t>
            </a:r>
            <a:r>
              <a:rPr sz="2000" spc="-250" dirty="0">
                <a:solidFill>
                  <a:srgbClr val="00AFEF"/>
                </a:solidFill>
                <a:latin typeface="Arial Black"/>
                <a:cs typeface="Arial Black"/>
              </a:rPr>
              <a:t>external </a:t>
            </a:r>
            <a:r>
              <a:rPr sz="2000" spc="-285" dirty="0">
                <a:solidFill>
                  <a:srgbClr val="00AFEF"/>
                </a:solidFill>
                <a:latin typeface="Arial Black"/>
                <a:cs typeface="Arial Black"/>
              </a:rPr>
              <a:t>to </a:t>
            </a:r>
            <a:r>
              <a:rPr sz="2000" spc="-265" dirty="0">
                <a:solidFill>
                  <a:srgbClr val="00AFEF"/>
                </a:solidFill>
                <a:latin typeface="Arial Black"/>
                <a:cs typeface="Arial Black"/>
              </a:rPr>
              <a:t>the</a:t>
            </a:r>
            <a:r>
              <a:rPr sz="2000" spc="35" dirty="0">
                <a:solidFill>
                  <a:srgbClr val="00AFEF"/>
                </a:solidFill>
                <a:latin typeface="Arial Black"/>
                <a:cs typeface="Arial Black"/>
              </a:rPr>
              <a:t> </a:t>
            </a:r>
            <a:r>
              <a:rPr sz="2000" spc="-225" dirty="0">
                <a:solidFill>
                  <a:srgbClr val="00AFEF"/>
                </a:solidFill>
                <a:latin typeface="Arial Black"/>
                <a:cs typeface="Arial Black"/>
              </a:rPr>
              <a:t>oesophagus</a:t>
            </a:r>
            <a:endParaRPr sz="2000">
              <a:latin typeface="Arial Black"/>
              <a:cs typeface="Arial Black"/>
            </a:endParaRPr>
          </a:p>
          <a:p>
            <a:pPr marL="325120">
              <a:lnSpc>
                <a:spcPct val="100000"/>
              </a:lnSpc>
              <a:spcBef>
                <a:spcPts val="690"/>
              </a:spcBef>
            </a:pPr>
            <a:r>
              <a:rPr sz="2000" spc="-235" dirty="0">
                <a:latin typeface="Arial Black"/>
                <a:cs typeface="Arial Black"/>
              </a:rPr>
              <a:t>-Inflammatory</a:t>
            </a:r>
            <a:r>
              <a:rPr sz="2000" spc="-135" dirty="0">
                <a:latin typeface="Arial Black"/>
                <a:cs typeface="Arial Black"/>
              </a:rPr>
              <a:t> </a:t>
            </a:r>
            <a:r>
              <a:rPr sz="2000" spc="-235" dirty="0">
                <a:latin typeface="Arial Black"/>
                <a:cs typeface="Arial Black"/>
              </a:rPr>
              <a:t>process</a:t>
            </a:r>
            <a:endParaRPr sz="2000">
              <a:latin typeface="Arial Black"/>
              <a:cs typeface="Arial Black"/>
            </a:endParaRPr>
          </a:p>
          <a:p>
            <a:pPr marL="325120">
              <a:lnSpc>
                <a:spcPct val="100000"/>
              </a:lnSpc>
              <a:spcBef>
                <a:spcPts val="700"/>
              </a:spcBef>
            </a:pPr>
            <a:r>
              <a:rPr sz="2000" spc="-225" dirty="0">
                <a:latin typeface="Arial Black"/>
                <a:cs typeface="Arial Black"/>
              </a:rPr>
              <a:t>-Neoplastic</a:t>
            </a:r>
            <a:r>
              <a:rPr sz="2000" spc="-114" dirty="0">
                <a:latin typeface="Arial Black"/>
                <a:cs typeface="Arial Black"/>
              </a:rPr>
              <a:t> </a:t>
            </a:r>
            <a:r>
              <a:rPr sz="2000" spc="-240" dirty="0">
                <a:latin typeface="Arial Black"/>
                <a:cs typeface="Arial Black"/>
              </a:rPr>
              <a:t>process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3540" y="4445000"/>
            <a:ext cx="1631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455" dirty="0">
                <a:solidFill>
                  <a:srgbClr val="DC7F46"/>
                </a:solidFill>
                <a:latin typeface="Symbol"/>
                <a:cs typeface="Symbol"/>
              </a:rPr>
              <a:t></a:t>
            </a:r>
            <a:endParaRPr sz="1200">
              <a:latin typeface="Symbol"/>
              <a:cs typeface="Symbo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02309" y="4400550"/>
            <a:ext cx="552069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225" dirty="0">
                <a:latin typeface="Arial Black"/>
                <a:cs typeface="Arial Black"/>
              </a:rPr>
              <a:t>Usually </a:t>
            </a:r>
            <a:r>
              <a:rPr sz="2000" spc="-240" dirty="0">
                <a:latin typeface="Arial Black"/>
                <a:cs typeface="Arial Black"/>
              </a:rPr>
              <a:t>anterior </a:t>
            </a:r>
            <a:r>
              <a:rPr sz="2000" spc="-285" dirty="0">
                <a:latin typeface="Arial Black"/>
                <a:cs typeface="Arial Black"/>
              </a:rPr>
              <a:t>wall </a:t>
            </a:r>
            <a:r>
              <a:rPr sz="2000" spc="-225" dirty="0">
                <a:latin typeface="Arial Black"/>
                <a:cs typeface="Arial Black"/>
              </a:rPr>
              <a:t>near </a:t>
            </a:r>
            <a:r>
              <a:rPr sz="2000" spc="-265" dirty="0">
                <a:latin typeface="Arial Black"/>
                <a:cs typeface="Arial Black"/>
              </a:rPr>
              <a:t>the </a:t>
            </a:r>
            <a:r>
              <a:rPr sz="2000" spc="-254" dirty="0">
                <a:latin typeface="Arial Black"/>
                <a:cs typeface="Arial Black"/>
              </a:rPr>
              <a:t>tracheal</a:t>
            </a:r>
            <a:r>
              <a:rPr sz="2000" spc="-190" dirty="0">
                <a:latin typeface="Arial Black"/>
                <a:cs typeface="Arial Black"/>
              </a:rPr>
              <a:t> </a:t>
            </a:r>
            <a:r>
              <a:rPr sz="2000" spc="-245" dirty="0">
                <a:latin typeface="Arial Black"/>
                <a:cs typeface="Arial Black"/>
              </a:rPr>
              <a:t>bifurcation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83540" y="5232400"/>
            <a:ext cx="1631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455" dirty="0">
                <a:solidFill>
                  <a:srgbClr val="DC7F46"/>
                </a:solidFill>
                <a:latin typeface="Symbol"/>
                <a:cs typeface="Symbol"/>
              </a:rPr>
              <a:t></a:t>
            </a:r>
            <a:endParaRPr sz="1200">
              <a:latin typeface="Symbol"/>
              <a:cs typeface="Symbo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02309" y="5186679"/>
            <a:ext cx="800735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225" dirty="0">
                <a:latin typeface="Arial Black"/>
                <a:cs typeface="Arial Black"/>
              </a:rPr>
              <a:t>Adhesions</a:t>
            </a:r>
            <a:r>
              <a:rPr sz="2000" spc="-105" dirty="0">
                <a:latin typeface="Arial Black"/>
                <a:cs typeface="Arial Black"/>
              </a:rPr>
              <a:t> </a:t>
            </a:r>
            <a:r>
              <a:rPr sz="2000" spc="-250" dirty="0">
                <a:latin typeface="Arial Black"/>
                <a:cs typeface="Arial Black"/>
              </a:rPr>
              <a:t>following</a:t>
            </a:r>
            <a:r>
              <a:rPr sz="2000" spc="-114" dirty="0">
                <a:latin typeface="Arial Black"/>
                <a:cs typeface="Arial Black"/>
              </a:rPr>
              <a:t> </a:t>
            </a:r>
            <a:r>
              <a:rPr sz="2000" spc="-220" dirty="0">
                <a:latin typeface="Arial Black"/>
                <a:cs typeface="Arial Black"/>
              </a:rPr>
              <a:t>surgery</a:t>
            </a:r>
            <a:r>
              <a:rPr sz="2000" spc="-125" dirty="0">
                <a:latin typeface="Arial Black"/>
                <a:cs typeface="Arial Black"/>
              </a:rPr>
              <a:t> </a:t>
            </a:r>
            <a:r>
              <a:rPr sz="2000" spc="-280" dirty="0">
                <a:latin typeface="Arial Black"/>
                <a:cs typeface="Arial Black"/>
              </a:rPr>
              <a:t>to</a:t>
            </a:r>
            <a:r>
              <a:rPr sz="2000" spc="-110" dirty="0">
                <a:latin typeface="Arial Black"/>
                <a:cs typeface="Arial Black"/>
              </a:rPr>
              <a:t> </a:t>
            </a:r>
            <a:r>
              <a:rPr sz="2000" spc="-225" dirty="0">
                <a:latin typeface="Arial Black"/>
                <a:cs typeface="Arial Black"/>
              </a:rPr>
              <a:t>fuse</a:t>
            </a:r>
            <a:r>
              <a:rPr sz="2000" spc="-110" dirty="0">
                <a:latin typeface="Arial Black"/>
                <a:cs typeface="Arial Black"/>
              </a:rPr>
              <a:t> </a:t>
            </a:r>
            <a:r>
              <a:rPr sz="2000" spc="-240" dirty="0">
                <a:latin typeface="Arial Black"/>
                <a:cs typeface="Arial Black"/>
              </a:rPr>
              <a:t>anterior</a:t>
            </a:r>
            <a:r>
              <a:rPr sz="2000" spc="-110" dirty="0">
                <a:latin typeface="Arial Black"/>
                <a:cs typeface="Arial Black"/>
              </a:rPr>
              <a:t> </a:t>
            </a:r>
            <a:r>
              <a:rPr sz="2000" spc="-250" dirty="0">
                <a:latin typeface="Arial Black"/>
                <a:cs typeface="Arial Black"/>
              </a:rPr>
              <a:t>cervical</a:t>
            </a:r>
            <a:r>
              <a:rPr sz="2000" spc="-105" dirty="0">
                <a:latin typeface="Arial Black"/>
                <a:cs typeface="Arial Black"/>
              </a:rPr>
              <a:t> </a:t>
            </a:r>
            <a:r>
              <a:rPr sz="2000" spc="-225" dirty="0">
                <a:latin typeface="Arial Black"/>
                <a:cs typeface="Arial Black"/>
              </a:rPr>
              <a:t>spine</a:t>
            </a:r>
            <a:r>
              <a:rPr sz="2000" spc="-110" dirty="0">
                <a:latin typeface="Arial Black"/>
                <a:cs typeface="Arial Black"/>
              </a:rPr>
              <a:t> </a:t>
            </a:r>
            <a:r>
              <a:rPr sz="2000" spc="-250" dirty="0">
                <a:latin typeface="Arial Black"/>
                <a:cs typeface="Arial Black"/>
              </a:rPr>
              <a:t>after</a:t>
            </a:r>
            <a:r>
              <a:rPr sz="2000" spc="-110" dirty="0">
                <a:latin typeface="Arial Black"/>
                <a:cs typeface="Arial Black"/>
              </a:rPr>
              <a:t> </a:t>
            </a:r>
            <a:r>
              <a:rPr sz="2000" spc="-265" dirty="0">
                <a:latin typeface="Arial Black"/>
                <a:cs typeface="Arial Black"/>
              </a:rPr>
              <a:t>trauma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334000" y="381000"/>
            <a:ext cx="3810000" cy="23901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0880" y="467359"/>
            <a:ext cx="3418204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330" dirty="0">
                <a:solidFill>
                  <a:srgbClr val="765E54"/>
                </a:solidFill>
              </a:rPr>
              <a:t>Pulsion</a:t>
            </a:r>
            <a:r>
              <a:rPr sz="3200" spc="-260" dirty="0">
                <a:solidFill>
                  <a:srgbClr val="765E54"/>
                </a:solidFill>
              </a:rPr>
              <a:t> </a:t>
            </a:r>
            <a:r>
              <a:rPr sz="3200" spc="-370" dirty="0">
                <a:solidFill>
                  <a:srgbClr val="765E54"/>
                </a:solidFill>
              </a:rPr>
              <a:t>diverticula: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383540" y="1838960"/>
            <a:ext cx="188595" cy="2451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50" spc="190" dirty="0">
                <a:solidFill>
                  <a:srgbClr val="DC7F46"/>
                </a:solidFill>
                <a:latin typeface="Symbol"/>
                <a:cs typeface="Symbol"/>
              </a:rPr>
              <a:t></a:t>
            </a:r>
            <a:endParaRPr sz="1450">
              <a:latin typeface="Symbol"/>
              <a:cs typeface="Symbo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2309" y="1785620"/>
            <a:ext cx="357759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285" dirty="0">
                <a:solidFill>
                  <a:srgbClr val="00AFEF"/>
                </a:solidFill>
                <a:latin typeface="Arial Black"/>
                <a:cs typeface="Arial Black"/>
              </a:rPr>
              <a:t>Herniation </a:t>
            </a:r>
            <a:r>
              <a:rPr sz="2400" spc="-270" dirty="0">
                <a:solidFill>
                  <a:srgbClr val="00AFEF"/>
                </a:solidFill>
                <a:latin typeface="Arial Black"/>
                <a:cs typeface="Arial Black"/>
              </a:rPr>
              <a:t>of </a:t>
            </a:r>
            <a:r>
              <a:rPr sz="2400" spc="-275" dirty="0">
                <a:solidFill>
                  <a:srgbClr val="00AFEF"/>
                </a:solidFill>
                <a:latin typeface="Arial Black"/>
                <a:cs typeface="Arial Black"/>
              </a:rPr>
              <a:t>oesophageal  </a:t>
            </a:r>
            <a:r>
              <a:rPr sz="2400" spc="-315" dirty="0">
                <a:solidFill>
                  <a:srgbClr val="00AFEF"/>
                </a:solidFill>
                <a:latin typeface="Arial Black"/>
                <a:cs typeface="Arial Black"/>
              </a:rPr>
              <a:t>mucosa </a:t>
            </a:r>
            <a:r>
              <a:rPr sz="2400" spc="-535" dirty="0">
                <a:solidFill>
                  <a:srgbClr val="00AFEF"/>
                </a:solidFill>
                <a:latin typeface="Arial Black"/>
                <a:cs typeface="Arial Black"/>
              </a:rPr>
              <a:t>&amp;</a:t>
            </a:r>
            <a:r>
              <a:rPr sz="2400" spc="-455" dirty="0">
                <a:solidFill>
                  <a:srgbClr val="00AFEF"/>
                </a:solidFill>
                <a:latin typeface="Arial Black"/>
                <a:cs typeface="Arial Black"/>
              </a:rPr>
              <a:t> </a:t>
            </a:r>
            <a:r>
              <a:rPr sz="2400" spc="-300" dirty="0">
                <a:solidFill>
                  <a:srgbClr val="00AFEF"/>
                </a:solidFill>
                <a:latin typeface="Arial Black"/>
                <a:cs typeface="Arial Black"/>
              </a:rPr>
              <a:t>submucosa</a:t>
            </a:r>
            <a:endParaRPr sz="2400">
              <a:latin typeface="Arial Black"/>
              <a:cs typeface="Arial Blac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3540" y="3114040"/>
            <a:ext cx="188595" cy="2451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50" spc="190" dirty="0">
                <a:solidFill>
                  <a:srgbClr val="DC7F46"/>
                </a:solidFill>
                <a:latin typeface="Symbol"/>
                <a:cs typeface="Symbol"/>
              </a:rPr>
              <a:t></a:t>
            </a:r>
            <a:endParaRPr sz="1450">
              <a:latin typeface="Symbol"/>
              <a:cs typeface="Symbo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02309" y="3059429"/>
            <a:ext cx="26784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90" dirty="0">
                <a:latin typeface="Arial Black"/>
                <a:cs typeface="Arial Black"/>
              </a:rPr>
              <a:t>Pseudodiverticulum</a:t>
            </a:r>
            <a:endParaRPr sz="2400">
              <a:latin typeface="Arial Black"/>
              <a:cs typeface="Arial Blac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83540" y="4022090"/>
            <a:ext cx="188595" cy="2451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50" spc="190" dirty="0">
                <a:solidFill>
                  <a:srgbClr val="DC7F46"/>
                </a:solidFill>
                <a:latin typeface="Symbol"/>
                <a:cs typeface="Symbol"/>
              </a:rPr>
              <a:t></a:t>
            </a:r>
            <a:endParaRPr sz="1450">
              <a:latin typeface="Symbol"/>
              <a:cs typeface="Symbo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02309" y="3968750"/>
            <a:ext cx="42265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70" dirty="0">
                <a:latin typeface="Arial Black"/>
                <a:cs typeface="Arial Black"/>
              </a:rPr>
              <a:t>Area </a:t>
            </a:r>
            <a:r>
              <a:rPr sz="2400" spc="-275" dirty="0">
                <a:latin typeface="Arial Black"/>
                <a:cs typeface="Arial Black"/>
              </a:rPr>
              <a:t>of </a:t>
            </a:r>
            <a:r>
              <a:rPr sz="2400" spc="-325" dirty="0">
                <a:latin typeface="Arial Black"/>
                <a:cs typeface="Arial Black"/>
              </a:rPr>
              <a:t>weakened</a:t>
            </a:r>
            <a:r>
              <a:rPr sz="2400" spc="105" dirty="0">
                <a:latin typeface="Arial Black"/>
                <a:cs typeface="Arial Black"/>
              </a:rPr>
              <a:t> </a:t>
            </a:r>
            <a:r>
              <a:rPr sz="2400" spc="-305" dirty="0">
                <a:latin typeface="Arial Black"/>
                <a:cs typeface="Arial Black"/>
              </a:rPr>
              <a:t>musculature</a:t>
            </a:r>
            <a:endParaRPr sz="2400">
              <a:latin typeface="Arial Black"/>
              <a:cs typeface="Arial Black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619750" y="1295400"/>
            <a:ext cx="3524250" cy="2628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9740" y="436879"/>
            <a:ext cx="70662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375" dirty="0">
                <a:solidFill>
                  <a:srgbClr val="765E54"/>
                </a:solidFill>
              </a:rPr>
              <a:t>Pharyngo-oesophageal</a:t>
            </a:r>
            <a:r>
              <a:rPr sz="3600" spc="-220" dirty="0">
                <a:solidFill>
                  <a:srgbClr val="765E54"/>
                </a:solidFill>
              </a:rPr>
              <a:t> </a:t>
            </a:r>
            <a:r>
              <a:rPr sz="3600" spc="-420" dirty="0">
                <a:solidFill>
                  <a:srgbClr val="765E54"/>
                </a:solidFill>
              </a:rPr>
              <a:t>diverticula: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307340" y="1687829"/>
            <a:ext cx="188595" cy="2451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50" spc="190" dirty="0">
                <a:solidFill>
                  <a:srgbClr val="DC7F46"/>
                </a:solidFill>
                <a:latin typeface="Symbol"/>
                <a:cs typeface="Symbol"/>
              </a:rPr>
              <a:t></a:t>
            </a:r>
            <a:endParaRPr sz="1450">
              <a:latin typeface="Symbol"/>
              <a:cs typeface="Symbo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88009" y="1465580"/>
            <a:ext cx="4291965" cy="2321560"/>
          </a:xfrm>
          <a:prstGeom prst="rect">
            <a:avLst/>
          </a:prstGeom>
        </p:spPr>
        <p:txBody>
          <a:bodyPr vert="horz" wrap="square" lIns="0" tIns="18034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420"/>
              </a:spcBef>
            </a:pPr>
            <a:r>
              <a:rPr sz="2400" spc="-250" dirty="0">
                <a:solidFill>
                  <a:srgbClr val="FF0000"/>
                </a:solidFill>
                <a:latin typeface="Arial Black"/>
                <a:cs typeface="Arial Black"/>
              </a:rPr>
              <a:t>Pharyngeal:</a:t>
            </a:r>
            <a:endParaRPr sz="2400">
              <a:latin typeface="Arial Black"/>
              <a:cs typeface="Arial Black"/>
            </a:endParaRPr>
          </a:p>
          <a:p>
            <a:pPr marL="50800" marR="5080" indent="21590">
              <a:lnSpc>
                <a:spcPct val="101099"/>
              </a:lnSpc>
              <a:spcBef>
                <a:spcPts val="1070"/>
              </a:spcBef>
            </a:pPr>
            <a:r>
              <a:rPr sz="2000" spc="-215" dirty="0">
                <a:latin typeface="Arial Black"/>
                <a:cs typeface="Arial Black"/>
              </a:rPr>
              <a:t>-Majority </a:t>
            </a:r>
            <a:r>
              <a:rPr sz="2000" spc="-225" dirty="0">
                <a:latin typeface="Arial Black"/>
                <a:cs typeface="Arial Black"/>
              </a:rPr>
              <a:t>arise above </a:t>
            </a:r>
            <a:r>
              <a:rPr sz="2000" spc="-265" dirty="0">
                <a:latin typeface="Arial Black"/>
                <a:cs typeface="Arial Black"/>
              </a:rPr>
              <a:t>the  </a:t>
            </a:r>
            <a:r>
              <a:rPr sz="2000" spc="-240" dirty="0">
                <a:latin typeface="Arial Black"/>
                <a:cs typeface="Arial Black"/>
              </a:rPr>
              <a:t>cricopharyngeus </a:t>
            </a:r>
            <a:r>
              <a:rPr sz="2000" spc="-260" dirty="0">
                <a:latin typeface="Arial Black"/>
                <a:cs typeface="Arial Black"/>
              </a:rPr>
              <a:t>muscle </a:t>
            </a:r>
            <a:r>
              <a:rPr sz="2000" spc="-185" dirty="0">
                <a:latin typeface="Arial Black"/>
                <a:cs typeface="Arial Black"/>
              </a:rPr>
              <a:t>eg. </a:t>
            </a:r>
            <a:r>
              <a:rPr sz="2000" spc="-240" dirty="0">
                <a:latin typeface="Arial Black"/>
                <a:cs typeface="Arial Black"/>
              </a:rPr>
              <a:t>posterior  </a:t>
            </a:r>
            <a:r>
              <a:rPr sz="2000" spc="-225" dirty="0">
                <a:latin typeface="Arial Black"/>
                <a:cs typeface="Arial Black"/>
              </a:rPr>
              <a:t>pharyngeal pulsion </a:t>
            </a:r>
            <a:r>
              <a:rPr sz="2000" spc="-254" dirty="0">
                <a:latin typeface="Arial Black"/>
                <a:cs typeface="Arial Black"/>
              </a:rPr>
              <a:t>diverticulum  </a:t>
            </a:r>
            <a:r>
              <a:rPr sz="2000" spc="-210" dirty="0">
                <a:latin typeface="Arial Black"/>
                <a:cs typeface="Arial Black"/>
              </a:rPr>
              <a:t>(</a:t>
            </a:r>
            <a:r>
              <a:rPr sz="2000" spc="-210" dirty="0">
                <a:solidFill>
                  <a:srgbClr val="00AFEF"/>
                </a:solidFill>
                <a:latin typeface="Arial Black"/>
                <a:cs typeface="Arial Black"/>
              </a:rPr>
              <a:t>Zenker’s</a:t>
            </a:r>
            <a:r>
              <a:rPr sz="2000" spc="-114" dirty="0">
                <a:solidFill>
                  <a:srgbClr val="00AFEF"/>
                </a:solidFill>
                <a:latin typeface="Arial Black"/>
                <a:cs typeface="Arial Black"/>
              </a:rPr>
              <a:t> </a:t>
            </a:r>
            <a:r>
              <a:rPr sz="2000" spc="-245" dirty="0">
                <a:solidFill>
                  <a:srgbClr val="00AFEF"/>
                </a:solidFill>
                <a:latin typeface="Arial Black"/>
                <a:cs typeface="Arial Black"/>
              </a:rPr>
              <a:t>diverticulum)</a:t>
            </a:r>
            <a:endParaRPr sz="20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2000" spc="-204" dirty="0">
                <a:latin typeface="Arial Black"/>
                <a:cs typeface="Arial Black"/>
              </a:rPr>
              <a:t>-Most</a:t>
            </a:r>
            <a:r>
              <a:rPr sz="2000" spc="-120" dirty="0">
                <a:latin typeface="Arial Black"/>
                <a:cs typeface="Arial Black"/>
              </a:rPr>
              <a:t> </a:t>
            </a:r>
            <a:r>
              <a:rPr sz="2000" spc="-240" dirty="0">
                <a:latin typeface="Arial Black"/>
                <a:cs typeface="Arial Black"/>
              </a:rPr>
              <a:t>frequent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7340" y="4358640"/>
            <a:ext cx="190500" cy="2451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50" spc="540" dirty="0">
                <a:solidFill>
                  <a:srgbClr val="DC7F46"/>
                </a:solidFill>
                <a:latin typeface="Symbol"/>
                <a:cs typeface="Symbol"/>
              </a:rPr>
              <a:t></a:t>
            </a:r>
            <a:endParaRPr sz="1450">
              <a:latin typeface="Symbol"/>
              <a:cs typeface="Symbo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11200" y="4215129"/>
            <a:ext cx="4278630" cy="1328420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0"/>
              </a:spcBef>
            </a:pPr>
            <a:r>
              <a:rPr sz="2400" spc="-250" dirty="0">
                <a:solidFill>
                  <a:srgbClr val="FF0000"/>
                </a:solidFill>
                <a:latin typeface="Arial Black"/>
                <a:cs typeface="Arial Black"/>
              </a:rPr>
              <a:t>Oesophageal:</a:t>
            </a:r>
            <a:endParaRPr sz="2400">
              <a:latin typeface="Arial Black"/>
              <a:cs typeface="Arial Black"/>
            </a:endParaRPr>
          </a:p>
          <a:p>
            <a:pPr marL="34925">
              <a:lnSpc>
                <a:spcPct val="100000"/>
              </a:lnSpc>
              <a:spcBef>
                <a:spcPts val="700"/>
              </a:spcBef>
            </a:pPr>
            <a:r>
              <a:rPr sz="2400" spc="-185" dirty="0">
                <a:latin typeface="Arial Black"/>
                <a:cs typeface="Arial Black"/>
              </a:rPr>
              <a:t>-</a:t>
            </a:r>
            <a:r>
              <a:rPr sz="2000" spc="-185" dirty="0">
                <a:latin typeface="Arial Black"/>
                <a:cs typeface="Arial Black"/>
              </a:rPr>
              <a:t>Arise </a:t>
            </a:r>
            <a:r>
              <a:rPr sz="2000" spc="-270" dirty="0">
                <a:latin typeface="Arial Black"/>
                <a:cs typeface="Arial Black"/>
              </a:rPr>
              <a:t>below </a:t>
            </a:r>
            <a:r>
              <a:rPr sz="2000" spc="-240" dirty="0">
                <a:latin typeface="Arial Black"/>
                <a:cs typeface="Arial Black"/>
              </a:rPr>
              <a:t>cricopharyngeus</a:t>
            </a:r>
            <a:r>
              <a:rPr sz="2000" spc="-305" dirty="0">
                <a:latin typeface="Arial Black"/>
                <a:cs typeface="Arial Black"/>
              </a:rPr>
              <a:t> </a:t>
            </a:r>
            <a:r>
              <a:rPr sz="2000" spc="-260" dirty="0">
                <a:latin typeface="Arial Black"/>
                <a:cs typeface="Arial Black"/>
              </a:rPr>
              <a:t>muscle</a:t>
            </a:r>
            <a:endParaRPr sz="2000">
              <a:latin typeface="Arial Black"/>
              <a:cs typeface="Arial Black"/>
            </a:endParaRPr>
          </a:p>
          <a:p>
            <a:pPr marL="28575">
              <a:lnSpc>
                <a:spcPct val="100000"/>
              </a:lnSpc>
              <a:spcBef>
                <a:spcPts val="700"/>
              </a:spcBef>
            </a:pPr>
            <a:r>
              <a:rPr sz="2000" spc="-235" dirty="0">
                <a:latin typeface="Arial Black"/>
                <a:cs typeface="Arial Black"/>
              </a:rPr>
              <a:t>-Uncommon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613400" y="1295400"/>
            <a:ext cx="3530600" cy="5562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0880" y="467359"/>
            <a:ext cx="629539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330" dirty="0">
                <a:solidFill>
                  <a:srgbClr val="765E54"/>
                </a:solidFill>
              </a:rPr>
              <a:t>Pharyngo-oesophageal</a:t>
            </a:r>
            <a:r>
              <a:rPr sz="3200" spc="-190" dirty="0">
                <a:solidFill>
                  <a:srgbClr val="765E54"/>
                </a:solidFill>
              </a:rPr>
              <a:t> </a:t>
            </a:r>
            <a:r>
              <a:rPr sz="3200" spc="-370" dirty="0">
                <a:solidFill>
                  <a:srgbClr val="765E54"/>
                </a:solidFill>
              </a:rPr>
              <a:t>diverticula: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383540" y="2142490"/>
            <a:ext cx="188595" cy="2451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50" spc="190" dirty="0">
                <a:solidFill>
                  <a:srgbClr val="DC7F46"/>
                </a:solidFill>
                <a:latin typeface="Symbol"/>
                <a:cs typeface="Symbol"/>
              </a:rPr>
              <a:t></a:t>
            </a:r>
            <a:endParaRPr sz="1450">
              <a:latin typeface="Symbol"/>
              <a:cs typeface="Symbo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2309" y="2087879"/>
            <a:ext cx="31711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75" dirty="0">
                <a:solidFill>
                  <a:srgbClr val="00AFEF"/>
                </a:solidFill>
                <a:latin typeface="Arial Black"/>
                <a:cs typeface="Arial Black"/>
              </a:rPr>
              <a:t>Congenital </a:t>
            </a:r>
            <a:r>
              <a:rPr sz="2400" spc="-270" dirty="0">
                <a:solidFill>
                  <a:srgbClr val="00AFEF"/>
                </a:solidFill>
                <a:latin typeface="Arial Black"/>
                <a:cs typeface="Arial Black"/>
              </a:rPr>
              <a:t>or</a:t>
            </a:r>
            <a:r>
              <a:rPr sz="2400" spc="-60" dirty="0">
                <a:solidFill>
                  <a:srgbClr val="00AFEF"/>
                </a:solidFill>
                <a:latin typeface="Arial Black"/>
                <a:cs typeface="Arial Black"/>
              </a:rPr>
              <a:t> </a:t>
            </a:r>
            <a:r>
              <a:rPr sz="2400" spc="-270" dirty="0">
                <a:solidFill>
                  <a:srgbClr val="00AFEF"/>
                </a:solidFill>
                <a:latin typeface="Arial Black"/>
                <a:cs typeface="Arial Black"/>
              </a:rPr>
              <a:t>acquired:</a:t>
            </a:r>
            <a:endParaRPr sz="2400">
              <a:latin typeface="Arial Black"/>
              <a:cs typeface="Arial Blac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3540" y="3050540"/>
            <a:ext cx="188595" cy="2451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50" spc="190" dirty="0">
                <a:solidFill>
                  <a:srgbClr val="DC7F46"/>
                </a:solidFill>
                <a:latin typeface="Symbol"/>
                <a:cs typeface="Symbol"/>
              </a:rPr>
              <a:t></a:t>
            </a:r>
            <a:endParaRPr sz="1450">
              <a:latin typeface="Symbol"/>
              <a:cs typeface="Symbo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02309" y="2995929"/>
            <a:ext cx="23939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90" dirty="0">
                <a:solidFill>
                  <a:srgbClr val="00AFEF"/>
                </a:solidFill>
                <a:latin typeface="Arial Black"/>
                <a:cs typeface="Arial Black"/>
              </a:rPr>
              <a:t>Multiple </a:t>
            </a:r>
            <a:r>
              <a:rPr sz="2400" spc="-275" dirty="0">
                <a:solidFill>
                  <a:srgbClr val="00AFEF"/>
                </a:solidFill>
                <a:latin typeface="Arial Black"/>
                <a:cs typeface="Arial Black"/>
              </a:rPr>
              <a:t>or</a:t>
            </a:r>
            <a:r>
              <a:rPr sz="2400" spc="-20" dirty="0">
                <a:solidFill>
                  <a:srgbClr val="00AFEF"/>
                </a:solidFill>
                <a:latin typeface="Arial Black"/>
                <a:cs typeface="Arial Black"/>
              </a:rPr>
              <a:t> </a:t>
            </a:r>
            <a:r>
              <a:rPr sz="2400" spc="-254" dirty="0">
                <a:solidFill>
                  <a:srgbClr val="00AFEF"/>
                </a:solidFill>
                <a:latin typeface="Arial Black"/>
                <a:cs typeface="Arial Black"/>
              </a:rPr>
              <a:t>single:</a:t>
            </a:r>
            <a:endParaRPr sz="2400">
              <a:latin typeface="Arial Black"/>
              <a:cs typeface="Arial Blac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83540" y="3958590"/>
            <a:ext cx="188595" cy="2451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50" spc="190" dirty="0">
                <a:solidFill>
                  <a:srgbClr val="DC7F46"/>
                </a:solidFill>
                <a:latin typeface="Symbol"/>
                <a:cs typeface="Symbol"/>
              </a:rPr>
              <a:t></a:t>
            </a:r>
            <a:endParaRPr sz="1450">
              <a:latin typeface="Symbol"/>
              <a:cs typeface="Symbo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02309" y="3905250"/>
            <a:ext cx="26663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90" dirty="0">
                <a:solidFill>
                  <a:srgbClr val="00AFEF"/>
                </a:solidFill>
                <a:latin typeface="Arial Black"/>
                <a:cs typeface="Arial Black"/>
              </a:rPr>
              <a:t>Lateral </a:t>
            </a:r>
            <a:r>
              <a:rPr sz="2400" spc="-275" dirty="0">
                <a:solidFill>
                  <a:srgbClr val="00AFEF"/>
                </a:solidFill>
                <a:latin typeface="Arial Black"/>
                <a:cs typeface="Arial Black"/>
              </a:rPr>
              <a:t>or</a:t>
            </a:r>
            <a:r>
              <a:rPr sz="2400" spc="-45" dirty="0">
                <a:solidFill>
                  <a:srgbClr val="00AFEF"/>
                </a:solidFill>
                <a:latin typeface="Arial Black"/>
                <a:cs typeface="Arial Black"/>
              </a:rPr>
              <a:t> </a:t>
            </a:r>
            <a:r>
              <a:rPr sz="2400" spc="-270" dirty="0">
                <a:solidFill>
                  <a:srgbClr val="00AFEF"/>
                </a:solidFill>
                <a:latin typeface="Arial Black"/>
                <a:cs typeface="Arial Black"/>
              </a:rPr>
              <a:t>posterior:</a:t>
            </a:r>
            <a:endParaRPr sz="2400">
              <a:latin typeface="Arial Black"/>
              <a:cs typeface="Arial Blac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83540" y="4867909"/>
            <a:ext cx="188595" cy="2451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50" spc="190" dirty="0">
                <a:solidFill>
                  <a:srgbClr val="DC7F46"/>
                </a:solidFill>
                <a:latin typeface="Symbol"/>
                <a:cs typeface="Symbol"/>
              </a:rPr>
              <a:t></a:t>
            </a:r>
            <a:endParaRPr sz="1450">
              <a:latin typeface="Symbol"/>
              <a:cs typeface="Symbo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02309" y="4813300"/>
            <a:ext cx="67811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04" dirty="0">
                <a:latin typeface="Arial Black"/>
                <a:cs typeface="Arial Black"/>
              </a:rPr>
              <a:t>Size </a:t>
            </a:r>
            <a:r>
              <a:rPr sz="2400" spc="-275" dirty="0">
                <a:latin typeface="Arial Black"/>
                <a:cs typeface="Arial Black"/>
              </a:rPr>
              <a:t>of </a:t>
            </a:r>
            <a:r>
              <a:rPr sz="2400" spc="-315" dirty="0">
                <a:latin typeface="Arial Black"/>
                <a:cs typeface="Arial Black"/>
              </a:rPr>
              <a:t>the sac </a:t>
            </a:r>
            <a:r>
              <a:rPr sz="2400" spc="-310" dirty="0">
                <a:latin typeface="Arial Black"/>
                <a:cs typeface="Arial Black"/>
              </a:rPr>
              <a:t>may </a:t>
            </a:r>
            <a:r>
              <a:rPr sz="2400" spc="-270" dirty="0">
                <a:latin typeface="Arial Black"/>
                <a:cs typeface="Arial Black"/>
              </a:rPr>
              <a:t>vary </a:t>
            </a:r>
            <a:r>
              <a:rPr sz="2400" spc="-300" dirty="0">
                <a:latin typeface="Arial Black"/>
                <a:cs typeface="Arial Black"/>
              </a:rPr>
              <a:t>from </a:t>
            </a:r>
            <a:r>
              <a:rPr sz="2400" spc="-360" dirty="0">
                <a:latin typeface="Arial Black"/>
                <a:cs typeface="Arial Black"/>
              </a:rPr>
              <a:t>1cm </a:t>
            </a:r>
            <a:r>
              <a:rPr sz="2400" spc="-270" dirty="0">
                <a:latin typeface="Arial Black"/>
                <a:cs typeface="Arial Black"/>
              </a:rPr>
              <a:t>-12cm or</a:t>
            </a:r>
            <a:r>
              <a:rPr sz="2400" spc="-140" dirty="0">
                <a:latin typeface="Arial Black"/>
                <a:cs typeface="Arial Black"/>
              </a:rPr>
              <a:t> </a:t>
            </a:r>
            <a:r>
              <a:rPr sz="2400" spc="-295" dirty="0">
                <a:latin typeface="Arial Black"/>
                <a:cs typeface="Arial Black"/>
              </a:rPr>
              <a:t>more</a:t>
            </a:r>
            <a:endParaRPr sz="2400">
              <a:latin typeface="Arial Black"/>
              <a:cs typeface="Arial Black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934200" y="1687829"/>
            <a:ext cx="2057400" cy="29603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9740" y="1910079"/>
            <a:ext cx="1612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65" dirty="0">
                <a:solidFill>
                  <a:srgbClr val="DC7F46"/>
                </a:solidFill>
                <a:latin typeface="Symbol"/>
                <a:cs typeface="Symbol"/>
              </a:rPr>
              <a:t></a:t>
            </a:r>
            <a:endParaRPr sz="1200">
              <a:latin typeface="Symbol"/>
              <a:cs typeface="Symbo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78509" y="1851659"/>
            <a:ext cx="267779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29" dirty="0"/>
              <a:t>May </a:t>
            </a:r>
            <a:r>
              <a:rPr spc="-240" dirty="0"/>
              <a:t>present </a:t>
            </a:r>
            <a:r>
              <a:rPr spc="-275" dirty="0"/>
              <a:t>at </a:t>
            </a:r>
            <a:r>
              <a:rPr spc="-225" dirty="0"/>
              <a:t>any</a:t>
            </a:r>
            <a:r>
              <a:rPr spc="-195" dirty="0"/>
              <a:t> </a:t>
            </a:r>
            <a:r>
              <a:rPr spc="-220" dirty="0"/>
              <a:t>age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59740" y="2654300"/>
            <a:ext cx="1612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65" dirty="0">
                <a:solidFill>
                  <a:srgbClr val="DC7F46"/>
                </a:solidFill>
                <a:latin typeface="Symbol"/>
                <a:cs typeface="Symbol"/>
              </a:rPr>
              <a:t></a:t>
            </a:r>
            <a:endParaRPr sz="1200">
              <a:latin typeface="Symbol"/>
              <a:cs typeface="Symbo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78509" y="2595879"/>
            <a:ext cx="464629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260" dirty="0">
                <a:latin typeface="Arial Black"/>
                <a:cs typeface="Arial Black"/>
              </a:rPr>
              <a:t>Most </a:t>
            </a:r>
            <a:r>
              <a:rPr sz="2000" spc="-240" dirty="0">
                <a:latin typeface="Arial Black"/>
                <a:cs typeface="Arial Black"/>
              </a:rPr>
              <a:t>present </a:t>
            </a:r>
            <a:r>
              <a:rPr sz="2000" spc="-225" dirty="0">
                <a:latin typeface="Arial Black"/>
                <a:cs typeface="Arial Black"/>
              </a:rPr>
              <a:t>in </a:t>
            </a:r>
            <a:r>
              <a:rPr sz="2000" spc="-245" dirty="0">
                <a:latin typeface="Arial Black"/>
                <a:cs typeface="Arial Black"/>
              </a:rPr>
              <a:t>later </a:t>
            </a:r>
            <a:r>
              <a:rPr sz="2000" spc="-135" dirty="0">
                <a:latin typeface="Arial Black"/>
                <a:cs typeface="Arial Black"/>
              </a:rPr>
              <a:t>life</a:t>
            </a:r>
            <a:r>
              <a:rPr sz="2000" spc="-135" dirty="0">
                <a:latin typeface="Symbol"/>
                <a:cs typeface="Symbol"/>
              </a:rPr>
              <a:t></a:t>
            </a:r>
            <a:r>
              <a:rPr sz="2000" spc="-135" dirty="0">
                <a:latin typeface="Arial Black"/>
                <a:cs typeface="Arial Black"/>
              </a:rPr>
              <a:t>acquired</a:t>
            </a:r>
            <a:r>
              <a:rPr sz="2000" spc="-35" dirty="0">
                <a:latin typeface="Arial Black"/>
                <a:cs typeface="Arial Black"/>
              </a:rPr>
              <a:t> </a:t>
            </a:r>
            <a:r>
              <a:rPr sz="2000" spc="-225" dirty="0">
                <a:latin typeface="Arial Black"/>
                <a:cs typeface="Arial Black"/>
              </a:rPr>
              <a:t>origin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59740" y="3397250"/>
            <a:ext cx="1612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65" dirty="0">
                <a:solidFill>
                  <a:srgbClr val="DC7F46"/>
                </a:solidFill>
                <a:latin typeface="Symbol"/>
                <a:cs typeface="Symbol"/>
              </a:rPr>
              <a:t></a:t>
            </a:r>
            <a:endParaRPr sz="1200">
              <a:latin typeface="Symbol"/>
              <a:cs typeface="Symbo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78509" y="3338829"/>
            <a:ext cx="4507230" cy="614680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12700" marR="5080">
              <a:lnSpc>
                <a:spcPts val="2240"/>
              </a:lnSpc>
              <a:spcBef>
                <a:spcPts val="305"/>
              </a:spcBef>
            </a:pPr>
            <a:r>
              <a:rPr sz="2000" spc="-240" dirty="0">
                <a:latin typeface="Arial Black"/>
                <a:cs typeface="Arial Black"/>
              </a:rPr>
              <a:t>Normally curable </a:t>
            </a:r>
            <a:r>
              <a:rPr sz="2000" spc="-225" dirty="0">
                <a:latin typeface="Arial Black"/>
                <a:cs typeface="Arial Black"/>
              </a:rPr>
              <a:t>unless </a:t>
            </a:r>
            <a:r>
              <a:rPr sz="2000" spc="-265" dirty="0">
                <a:latin typeface="Arial Black"/>
                <a:cs typeface="Arial Black"/>
              </a:rPr>
              <a:t>complicated </a:t>
            </a:r>
            <a:r>
              <a:rPr sz="2000" spc="-220" dirty="0">
                <a:latin typeface="Arial Black"/>
                <a:cs typeface="Arial Black"/>
              </a:rPr>
              <a:t>by  </a:t>
            </a:r>
            <a:r>
              <a:rPr sz="2000" spc="-260" dirty="0">
                <a:latin typeface="Arial Black"/>
                <a:cs typeface="Arial Black"/>
              </a:rPr>
              <a:t>carcinoma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629909" y="1600200"/>
            <a:ext cx="3437890" cy="28384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208279"/>
            <a:ext cx="79298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415" dirty="0">
                <a:solidFill>
                  <a:srgbClr val="765E54"/>
                </a:solidFill>
              </a:rPr>
              <a:t>Classification </a:t>
            </a:r>
            <a:r>
              <a:rPr sz="3600" spc="-400" dirty="0">
                <a:solidFill>
                  <a:srgbClr val="765E54"/>
                </a:solidFill>
              </a:rPr>
              <a:t>of </a:t>
            </a:r>
            <a:r>
              <a:rPr sz="3600" spc="-405" dirty="0">
                <a:solidFill>
                  <a:srgbClr val="765E54"/>
                </a:solidFill>
              </a:rPr>
              <a:t>pharyngeal</a:t>
            </a:r>
            <a:r>
              <a:rPr sz="3600" spc="160" dirty="0">
                <a:solidFill>
                  <a:srgbClr val="765E54"/>
                </a:solidFill>
              </a:rPr>
              <a:t> </a:t>
            </a:r>
            <a:r>
              <a:rPr sz="3600" spc="-420" dirty="0">
                <a:solidFill>
                  <a:srgbClr val="765E54"/>
                </a:solidFill>
              </a:rPr>
              <a:t>diverticula: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307340" y="1611629"/>
            <a:ext cx="188595" cy="2451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50" spc="190" dirty="0">
                <a:solidFill>
                  <a:srgbClr val="DC7F46"/>
                </a:solidFill>
                <a:latin typeface="Symbol"/>
                <a:cs typeface="Symbol"/>
              </a:rPr>
              <a:t></a:t>
            </a:r>
            <a:endParaRPr sz="1450">
              <a:latin typeface="Symbol"/>
              <a:cs typeface="Symbo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7340" y="4243070"/>
            <a:ext cx="188595" cy="2451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50" spc="190" dirty="0">
                <a:solidFill>
                  <a:srgbClr val="DC7F46"/>
                </a:solidFill>
                <a:latin typeface="Symbol"/>
                <a:cs typeface="Symbol"/>
              </a:rPr>
              <a:t></a:t>
            </a:r>
            <a:endParaRPr sz="1450">
              <a:latin typeface="Symbol"/>
              <a:cs typeface="Symbo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62609" y="1438486"/>
            <a:ext cx="5055235" cy="5318125"/>
          </a:xfrm>
          <a:prstGeom prst="rect">
            <a:avLst/>
          </a:prstGeom>
        </p:spPr>
        <p:txBody>
          <a:bodyPr vert="horz" wrap="square" lIns="0" tIns="130810" rIns="0" bIns="0" rtlCol="0">
            <a:spAutoFit/>
          </a:bodyPr>
          <a:lstStyle/>
          <a:p>
            <a:pPr marL="76200">
              <a:lnSpc>
                <a:spcPct val="100000"/>
              </a:lnSpc>
              <a:spcBef>
                <a:spcPts val="1030"/>
              </a:spcBef>
            </a:pPr>
            <a:r>
              <a:rPr sz="2400" b="0" spc="-85" dirty="0">
                <a:solidFill>
                  <a:srgbClr val="FF0000"/>
                </a:solidFill>
                <a:latin typeface="Bookman Old Style"/>
                <a:cs typeface="Bookman Old Style"/>
              </a:rPr>
              <a:t>lateral:</a:t>
            </a:r>
            <a:endParaRPr sz="2400">
              <a:latin typeface="Bookman Old Style"/>
              <a:cs typeface="Bookman Old Style"/>
            </a:endParaRPr>
          </a:p>
          <a:p>
            <a:pPr marL="267335" indent="-255270">
              <a:lnSpc>
                <a:spcPct val="100000"/>
              </a:lnSpc>
              <a:spcBef>
                <a:spcPts val="700"/>
              </a:spcBef>
              <a:buAutoNum type="arabicPeriod"/>
              <a:tabLst>
                <a:tab pos="267970" algn="l"/>
              </a:tabLst>
            </a:pPr>
            <a:r>
              <a:rPr sz="1800" spc="-210" dirty="0">
                <a:latin typeface="Arial Black"/>
                <a:cs typeface="Arial Black"/>
              </a:rPr>
              <a:t>Congenital</a:t>
            </a:r>
            <a:endParaRPr sz="1800">
              <a:latin typeface="Arial Black"/>
              <a:cs typeface="Arial Black"/>
            </a:endParaRPr>
          </a:p>
          <a:p>
            <a:pPr marL="267335" indent="-255270">
              <a:lnSpc>
                <a:spcPct val="100000"/>
              </a:lnSpc>
              <a:spcBef>
                <a:spcPts val="690"/>
              </a:spcBef>
              <a:buAutoNum type="arabicPeriod"/>
              <a:tabLst>
                <a:tab pos="267970" algn="l"/>
              </a:tabLst>
            </a:pPr>
            <a:r>
              <a:rPr sz="1800" spc="-220" dirty="0">
                <a:latin typeface="Arial Black"/>
                <a:cs typeface="Arial Black"/>
              </a:rPr>
              <a:t>Acquired</a:t>
            </a:r>
            <a:endParaRPr sz="1800">
              <a:latin typeface="Arial Black"/>
              <a:cs typeface="Arial Black"/>
            </a:endParaRPr>
          </a:p>
          <a:p>
            <a:pPr marL="739775" lvl="1" indent="-343535">
              <a:lnSpc>
                <a:spcPct val="100000"/>
              </a:lnSpc>
              <a:spcBef>
                <a:spcPts val="700"/>
              </a:spcBef>
              <a:buAutoNum type="alphaLcParenBoth"/>
              <a:tabLst>
                <a:tab pos="740410" algn="l"/>
              </a:tabLst>
            </a:pPr>
            <a:r>
              <a:rPr sz="1800" spc="-225" dirty="0">
                <a:latin typeface="Arial Black"/>
                <a:cs typeface="Arial Black"/>
              </a:rPr>
              <a:t>Normal</a:t>
            </a:r>
            <a:r>
              <a:rPr sz="1800" spc="-100" dirty="0">
                <a:latin typeface="Arial Black"/>
                <a:cs typeface="Arial Black"/>
              </a:rPr>
              <a:t> </a:t>
            </a:r>
            <a:r>
              <a:rPr sz="1800" spc="-210" dirty="0">
                <a:latin typeface="Arial Black"/>
                <a:cs typeface="Arial Black"/>
              </a:rPr>
              <a:t>bulges</a:t>
            </a:r>
            <a:endParaRPr sz="1800">
              <a:latin typeface="Arial Black"/>
              <a:cs typeface="Arial Black"/>
            </a:endParaRPr>
          </a:p>
          <a:p>
            <a:pPr marL="739775" lvl="1" indent="-343535">
              <a:lnSpc>
                <a:spcPct val="100000"/>
              </a:lnSpc>
              <a:spcBef>
                <a:spcPts val="700"/>
              </a:spcBef>
              <a:buAutoNum type="alphaLcParenBoth"/>
              <a:tabLst>
                <a:tab pos="740410" algn="l"/>
              </a:tabLst>
            </a:pPr>
            <a:r>
              <a:rPr sz="1800" spc="-235" dirty="0">
                <a:latin typeface="Arial Black"/>
                <a:cs typeface="Arial Black"/>
              </a:rPr>
              <a:t>Traumatic</a:t>
            </a:r>
            <a:endParaRPr sz="1800">
              <a:latin typeface="Arial Black"/>
              <a:cs typeface="Arial Black"/>
            </a:endParaRPr>
          </a:p>
          <a:p>
            <a:pPr marL="727710" marR="1029335" lvl="1" indent="-727710">
              <a:lnSpc>
                <a:spcPct val="131900"/>
              </a:lnSpc>
              <a:spcBef>
                <a:spcPts val="15"/>
              </a:spcBef>
              <a:buAutoNum type="alphaLcParenBoth"/>
              <a:tabLst>
                <a:tab pos="727710" algn="l"/>
              </a:tabLst>
            </a:pPr>
            <a:r>
              <a:rPr sz="1800" spc="-190" dirty="0">
                <a:latin typeface="Arial Black"/>
                <a:cs typeface="Arial Black"/>
              </a:rPr>
              <a:t>Raised </a:t>
            </a:r>
            <a:r>
              <a:rPr sz="1800" spc="-220" dirty="0">
                <a:latin typeface="Arial Black"/>
                <a:cs typeface="Arial Black"/>
              </a:rPr>
              <a:t>intrapharyngeal </a:t>
            </a:r>
            <a:r>
              <a:rPr sz="1800" spc="-204" dirty="0">
                <a:latin typeface="Arial Black"/>
                <a:cs typeface="Arial Black"/>
              </a:rPr>
              <a:t>pressure </a:t>
            </a:r>
            <a:r>
              <a:rPr sz="1800" spc="-204" dirty="0">
                <a:solidFill>
                  <a:srgbClr val="00AFEF"/>
                </a:solidFill>
                <a:latin typeface="Arial Black"/>
                <a:cs typeface="Arial Black"/>
              </a:rPr>
              <a:t> (pharyngocoeles)</a:t>
            </a:r>
            <a:endParaRPr sz="1800">
              <a:latin typeface="Arial Black"/>
              <a:cs typeface="Arial Black"/>
            </a:endParaRPr>
          </a:p>
          <a:p>
            <a:pPr marL="76200">
              <a:lnSpc>
                <a:spcPct val="100000"/>
              </a:lnSpc>
              <a:spcBef>
                <a:spcPts val="700"/>
              </a:spcBef>
            </a:pPr>
            <a:r>
              <a:rPr sz="2400" b="0" spc="-45" dirty="0">
                <a:solidFill>
                  <a:srgbClr val="FF0000"/>
                </a:solidFill>
                <a:latin typeface="Bookman Old Style"/>
                <a:cs typeface="Bookman Old Style"/>
              </a:rPr>
              <a:t>Posterior:</a:t>
            </a:r>
            <a:endParaRPr sz="2400">
              <a:latin typeface="Bookman Old Style"/>
              <a:cs typeface="Bookman Old Style"/>
            </a:endParaRPr>
          </a:p>
          <a:p>
            <a:pPr marL="12700" marR="3755390">
              <a:lnSpc>
                <a:spcPct val="131900"/>
              </a:lnSpc>
              <a:spcBef>
                <a:spcPts val="10"/>
              </a:spcBef>
              <a:buSzPct val="94444"/>
              <a:buAutoNum type="arabicPeriod"/>
              <a:tabLst>
                <a:tab pos="204470" algn="l"/>
              </a:tabLst>
            </a:pPr>
            <a:r>
              <a:rPr sz="1800" spc="-180" dirty="0">
                <a:latin typeface="Arial Black"/>
                <a:cs typeface="Arial Black"/>
              </a:rPr>
              <a:t>Co</a:t>
            </a:r>
            <a:r>
              <a:rPr sz="1800" spc="-175" dirty="0">
                <a:latin typeface="Arial Black"/>
                <a:cs typeface="Arial Black"/>
              </a:rPr>
              <a:t>n</a:t>
            </a:r>
            <a:r>
              <a:rPr sz="1800" spc="-204" dirty="0">
                <a:latin typeface="Arial Black"/>
                <a:cs typeface="Arial Black"/>
              </a:rPr>
              <a:t>g</a:t>
            </a:r>
            <a:r>
              <a:rPr sz="1800" spc="-215" dirty="0">
                <a:latin typeface="Arial Black"/>
                <a:cs typeface="Arial Black"/>
              </a:rPr>
              <a:t>e</a:t>
            </a:r>
            <a:r>
              <a:rPr sz="1800" spc="-275" dirty="0">
                <a:latin typeface="Arial Black"/>
                <a:cs typeface="Arial Black"/>
              </a:rPr>
              <a:t>n</a:t>
            </a:r>
            <a:r>
              <a:rPr sz="1800" spc="-145" dirty="0">
                <a:latin typeface="Arial Black"/>
                <a:cs typeface="Arial Black"/>
              </a:rPr>
              <a:t>i</a:t>
            </a:r>
            <a:r>
              <a:rPr sz="1800" spc="-295" dirty="0">
                <a:latin typeface="Arial Black"/>
                <a:cs typeface="Arial Black"/>
              </a:rPr>
              <a:t>t</a:t>
            </a:r>
            <a:r>
              <a:rPr sz="1800" spc="-215" dirty="0">
                <a:latin typeface="Arial Black"/>
                <a:cs typeface="Arial Black"/>
              </a:rPr>
              <a:t>a</a:t>
            </a:r>
            <a:r>
              <a:rPr sz="1800" spc="-200" dirty="0">
                <a:latin typeface="Arial Black"/>
                <a:cs typeface="Arial Black"/>
              </a:rPr>
              <a:t>l  </a:t>
            </a:r>
            <a:r>
              <a:rPr sz="1800" spc="-204" dirty="0">
                <a:latin typeface="Arial Black"/>
                <a:cs typeface="Arial Black"/>
              </a:rPr>
              <a:t>2.Acquired</a:t>
            </a:r>
            <a:endParaRPr sz="1800">
              <a:latin typeface="Arial Black"/>
              <a:cs typeface="Arial Black"/>
            </a:endParaRPr>
          </a:p>
          <a:p>
            <a:pPr marL="548005" lvl="1" indent="-342900">
              <a:lnSpc>
                <a:spcPct val="100000"/>
              </a:lnSpc>
              <a:spcBef>
                <a:spcPts val="700"/>
              </a:spcBef>
              <a:buAutoNum type="alphaLcParenBoth"/>
              <a:tabLst>
                <a:tab pos="548640" algn="l"/>
              </a:tabLst>
            </a:pPr>
            <a:r>
              <a:rPr sz="1800" spc="-240" dirty="0">
                <a:latin typeface="Arial Black"/>
                <a:cs typeface="Arial Black"/>
              </a:rPr>
              <a:t>Traumatic</a:t>
            </a:r>
            <a:endParaRPr sz="1800">
              <a:latin typeface="Arial Black"/>
              <a:cs typeface="Arial Black"/>
            </a:endParaRPr>
          </a:p>
          <a:p>
            <a:pPr marL="548005" lvl="1" indent="-342900">
              <a:lnSpc>
                <a:spcPct val="100000"/>
              </a:lnSpc>
              <a:spcBef>
                <a:spcPts val="700"/>
              </a:spcBef>
              <a:buAutoNum type="alphaLcParenBoth"/>
              <a:tabLst>
                <a:tab pos="548640" algn="l"/>
              </a:tabLst>
            </a:pPr>
            <a:r>
              <a:rPr sz="1800" spc="-190" dirty="0">
                <a:latin typeface="Arial Black"/>
                <a:cs typeface="Arial Black"/>
              </a:rPr>
              <a:t>Raised </a:t>
            </a:r>
            <a:r>
              <a:rPr sz="1800" spc="-204" dirty="0">
                <a:latin typeface="Arial Black"/>
                <a:cs typeface="Arial Black"/>
              </a:rPr>
              <a:t>intrapharyngo-oesophageal</a:t>
            </a:r>
            <a:r>
              <a:rPr sz="1800" spc="-45" dirty="0">
                <a:latin typeface="Arial Black"/>
                <a:cs typeface="Arial Black"/>
              </a:rPr>
              <a:t> </a:t>
            </a:r>
            <a:r>
              <a:rPr sz="1800" spc="-204" dirty="0">
                <a:latin typeface="Arial Black"/>
                <a:cs typeface="Arial Black"/>
              </a:rPr>
              <a:t>pressure</a:t>
            </a:r>
            <a:endParaRPr sz="1800">
              <a:latin typeface="Arial Black"/>
              <a:cs typeface="Arial Black"/>
            </a:endParaRPr>
          </a:p>
          <a:p>
            <a:pPr marL="599440" marR="283845" lvl="1" indent="-599440">
              <a:lnSpc>
                <a:spcPct val="131900"/>
              </a:lnSpc>
              <a:spcBef>
                <a:spcPts val="10"/>
              </a:spcBef>
              <a:buAutoNum type="alphaLcParenBoth"/>
              <a:tabLst>
                <a:tab pos="599440" algn="l"/>
              </a:tabLst>
            </a:pPr>
            <a:r>
              <a:rPr sz="1800" spc="-204" dirty="0">
                <a:latin typeface="Arial Black"/>
                <a:cs typeface="Arial Black"/>
              </a:rPr>
              <a:t>Posterior </a:t>
            </a:r>
            <a:r>
              <a:rPr sz="1800" spc="-210" dirty="0">
                <a:latin typeface="Arial Black"/>
                <a:cs typeface="Arial Black"/>
              </a:rPr>
              <a:t>pharyngeal </a:t>
            </a:r>
            <a:r>
              <a:rPr sz="1800" spc="-204" dirty="0">
                <a:latin typeface="Arial Black"/>
                <a:cs typeface="Arial Black"/>
              </a:rPr>
              <a:t>pulsion </a:t>
            </a:r>
            <a:r>
              <a:rPr sz="1800" spc="-229" dirty="0">
                <a:latin typeface="Arial Black"/>
                <a:cs typeface="Arial Black"/>
              </a:rPr>
              <a:t>diverticulum  </a:t>
            </a:r>
            <a:r>
              <a:rPr sz="1800" spc="-195" dirty="0">
                <a:latin typeface="Arial Black"/>
                <a:cs typeface="Arial Black"/>
              </a:rPr>
              <a:t>(</a:t>
            </a:r>
            <a:r>
              <a:rPr sz="1800" spc="-195" dirty="0">
                <a:solidFill>
                  <a:srgbClr val="00AFEF"/>
                </a:solidFill>
                <a:latin typeface="Arial Black"/>
                <a:cs typeface="Arial Black"/>
              </a:rPr>
              <a:t>Zenker’s</a:t>
            </a:r>
            <a:r>
              <a:rPr sz="1800" spc="-100" dirty="0">
                <a:solidFill>
                  <a:srgbClr val="00AFEF"/>
                </a:solidFill>
                <a:latin typeface="Arial Black"/>
                <a:cs typeface="Arial Black"/>
              </a:rPr>
              <a:t> </a:t>
            </a:r>
            <a:r>
              <a:rPr sz="1800" spc="-225" dirty="0">
                <a:solidFill>
                  <a:srgbClr val="00AFEF"/>
                </a:solidFill>
                <a:latin typeface="Arial Black"/>
                <a:cs typeface="Arial Black"/>
              </a:rPr>
              <a:t>diverticulum)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253990" y="1596389"/>
            <a:ext cx="3742690" cy="4102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0880" y="467359"/>
            <a:ext cx="303657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380" dirty="0">
                <a:solidFill>
                  <a:srgbClr val="006FBF"/>
                </a:solidFill>
              </a:rPr>
              <a:t>Lateral</a:t>
            </a:r>
            <a:r>
              <a:rPr sz="3200" spc="-250" dirty="0">
                <a:solidFill>
                  <a:srgbClr val="006FBF"/>
                </a:solidFill>
              </a:rPr>
              <a:t> </a:t>
            </a:r>
            <a:r>
              <a:rPr sz="3200" spc="-355" dirty="0">
                <a:solidFill>
                  <a:srgbClr val="006FBF"/>
                </a:solidFill>
              </a:rPr>
              <a:t>pouches: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665480" y="1544320"/>
            <a:ext cx="4502150" cy="3119120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358140" indent="-320040">
              <a:lnSpc>
                <a:spcPct val="100000"/>
              </a:lnSpc>
              <a:spcBef>
                <a:spcPts val="800"/>
              </a:spcBef>
              <a:buClr>
                <a:srgbClr val="DC7F46"/>
              </a:buClr>
              <a:buSzPct val="60344"/>
              <a:buFont typeface="Symbol"/>
              <a:buChar char=""/>
              <a:tabLst>
                <a:tab pos="358140" algn="l"/>
              </a:tabLst>
            </a:pPr>
            <a:r>
              <a:rPr sz="2900" spc="-320" dirty="0">
                <a:solidFill>
                  <a:srgbClr val="00AF4F"/>
                </a:solidFill>
                <a:latin typeface="Arial Black"/>
                <a:cs typeface="Arial Black"/>
              </a:rPr>
              <a:t>Congenital</a:t>
            </a:r>
            <a:endParaRPr sz="2900">
              <a:latin typeface="Arial Black"/>
              <a:cs typeface="Arial Black"/>
            </a:endParaRPr>
          </a:p>
          <a:p>
            <a:pPr marL="358140" indent="-320040">
              <a:lnSpc>
                <a:spcPct val="100000"/>
              </a:lnSpc>
              <a:spcBef>
                <a:spcPts val="700"/>
              </a:spcBef>
              <a:buClr>
                <a:srgbClr val="DC7F46"/>
              </a:buClr>
              <a:buSzPct val="60344"/>
              <a:buFont typeface="Symbol"/>
              <a:buChar char=""/>
              <a:tabLst>
                <a:tab pos="358140" algn="l"/>
              </a:tabLst>
            </a:pPr>
            <a:r>
              <a:rPr sz="2900" spc="-345" dirty="0">
                <a:solidFill>
                  <a:srgbClr val="00AF4F"/>
                </a:solidFill>
                <a:latin typeface="Arial Black"/>
                <a:cs typeface="Arial Black"/>
              </a:rPr>
              <a:t>Acquired</a:t>
            </a:r>
            <a:endParaRPr sz="2900">
              <a:latin typeface="Arial Black"/>
              <a:cs typeface="Arial Black"/>
            </a:endParaRPr>
          </a:p>
          <a:p>
            <a:pPr marL="358140" indent="-320040">
              <a:lnSpc>
                <a:spcPct val="100000"/>
              </a:lnSpc>
              <a:spcBef>
                <a:spcPts val="690"/>
              </a:spcBef>
              <a:buClr>
                <a:srgbClr val="DC7F46"/>
              </a:buClr>
              <a:buSzPct val="60344"/>
              <a:buAutoNum type="arabicPeriod"/>
              <a:tabLst>
                <a:tab pos="357505" algn="l"/>
                <a:tab pos="358140" algn="l"/>
              </a:tabLst>
            </a:pPr>
            <a:r>
              <a:rPr sz="2900" spc="-350" dirty="0">
                <a:solidFill>
                  <a:srgbClr val="00AFEF"/>
                </a:solidFill>
                <a:latin typeface="Arial Black"/>
                <a:cs typeface="Arial Black"/>
              </a:rPr>
              <a:t>Normal</a:t>
            </a:r>
            <a:r>
              <a:rPr sz="2900" spc="-170" dirty="0">
                <a:solidFill>
                  <a:srgbClr val="00AFEF"/>
                </a:solidFill>
                <a:latin typeface="Arial Black"/>
                <a:cs typeface="Arial Black"/>
              </a:rPr>
              <a:t> </a:t>
            </a:r>
            <a:r>
              <a:rPr sz="2900" spc="-320" dirty="0">
                <a:solidFill>
                  <a:srgbClr val="00AFEF"/>
                </a:solidFill>
                <a:latin typeface="Arial Black"/>
                <a:cs typeface="Arial Black"/>
              </a:rPr>
              <a:t>bulge</a:t>
            </a:r>
            <a:endParaRPr sz="2900">
              <a:latin typeface="Arial Black"/>
              <a:cs typeface="Arial Black"/>
            </a:endParaRPr>
          </a:p>
          <a:p>
            <a:pPr marL="358140" indent="-320040">
              <a:lnSpc>
                <a:spcPct val="100000"/>
              </a:lnSpc>
              <a:spcBef>
                <a:spcPts val="700"/>
              </a:spcBef>
              <a:buClr>
                <a:srgbClr val="DC7F46"/>
              </a:buClr>
              <a:buSzPct val="60344"/>
              <a:buAutoNum type="arabicPeriod"/>
              <a:tabLst>
                <a:tab pos="357505" algn="l"/>
                <a:tab pos="358140" algn="l"/>
              </a:tabLst>
            </a:pPr>
            <a:r>
              <a:rPr sz="2900" spc="-380" dirty="0">
                <a:solidFill>
                  <a:srgbClr val="00AFEF"/>
                </a:solidFill>
                <a:latin typeface="Arial Black"/>
                <a:cs typeface="Arial Black"/>
              </a:rPr>
              <a:t>Traumatic</a:t>
            </a:r>
            <a:endParaRPr sz="2900">
              <a:latin typeface="Arial Black"/>
              <a:cs typeface="Arial Black"/>
            </a:endParaRPr>
          </a:p>
          <a:p>
            <a:pPr marL="357505" marR="30480" indent="-320040">
              <a:lnSpc>
                <a:spcPct val="100000"/>
              </a:lnSpc>
              <a:spcBef>
                <a:spcPts val="690"/>
              </a:spcBef>
              <a:buClr>
                <a:srgbClr val="DC7F46"/>
              </a:buClr>
              <a:buSzPct val="60344"/>
              <a:buAutoNum type="arabicPeriod"/>
              <a:tabLst>
                <a:tab pos="357505" algn="l"/>
                <a:tab pos="358140" algn="l"/>
              </a:tabLst>
            </a:pPr>
            <a:r>
              <a:rPr sz="2900" spc="-295" dirty="0">
                <a:solidFill>
                  <a:srgbClr val="00AFEF"/>
                </a:solidFill>
                <a:latin typeface="Arial Black"/>
                <a:cs typeface="Arial Black"/>
              </a:rPr>
              <a:t>Raised </a:t>
            </a:r>
            <a:r>
              <a:rPr sz="2900" spc="-330" dirty="0">
                <a:solidFill>
                  <a:srgbClr val="00AFEF"/>
                </a:solidFill>
                <a:latin typeface="Arial Black"/>
                <a:cs typeface="Arial Black"/>
              </a:rPr>
              <a:t>intrapharyngeal  </a:t>
            </a:r>
            <a:r>
              <a:rPr sz="2900" spc="-315" dirty="0">
                <a:solidFill>
                  <a:srgbClr val="00AFEF"/>
                </a:solidFill>
                <a:latin typeface="Arial Black"/>
                <a:cs typeface="Arial Black"/>
              </a:rPr>
              <a:t>pressure(pharyngocoele)</a:t>
            </a:r>
            <a:endParaRPr sz="2900">
              <a:latin typeface="Arial Black"/>
              <a:cs typeface="Arial Black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662929" y="1600200"/>
            <a:ext cx="3296920" cy="3429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9740" y="375920"/>
            <a:ext cx="415607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30" dirty="0">
                <a:solidFill>
                  <a:srgbClr val="006FBF"/>
                </a:solidFill>
              </a:rPr>
              <a:t>Lateral</a:t>
            </a:r>
            <a:r>
              <a:rPr sz="4400" spc="-300" dirty="0">
                <a:solidFill>
                  <a:srgbClr val="006FBF"/>
                </a:solidFill>
              </a:rPr>
              <a:t> </a:t>
            </a:r>
            <a:r>
              <a:rPr sz="4400" spc="-495" dirty="0">
                <a:solidFill>
                  <a:srgbClr val="006FBF"/>
                </a:solidFill>
              </a:rPr>
              <a:t>pouches: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383540" y="1678940"/>
            <a:ext cx="1612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65" dirty="0">
                <a:solidFill>
                  <a:srgbClr val="DC7F46"/>
                </a:solidFill>
                <a:latin typeface="Symbol"/>
                <a:cs typeface="Symbol"/>
              </a:rPr>
              <a:t></a:t>
            </a:r>
            <a:endParaRPr sz="1200">
              <a:latin typeface="Symbol"/>
              <a:cs typeface="Symbo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2309" y="1633220"/>
            <a:ext cx="132651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225" dirty="0">
                <a:latin typeface="Arial Black"/>
                <a:cs typeface="Arial Black"/>
              </a:rPr>
              <a:t>U</a:t>
            </a:r>
            <a:r>
              <a:rPr sz="2000" spc="-220" dirty="0">
                <a:latin typeface="Arial Black"/>
                <a:cs typeface="Arial Black"/>
              </a:rPr>
              <a:t>n</a:t>
            </a:r>
            <a:r>
              <a:rPr sz="2000" spc="-330" dirty="0">
                <a:latin typeface="Arial Black"/>
                <a:cs typeface="Arial Black"/>
              </a:rPr>
              <a:t>c</a:t>
            </a:r>
            <a:r>
              <a:rPr sz="2000" spc="-229" dirty="0">
                <a:latin typeface="Arial Black"/>
                <a:cs typeface="Arial Black"/>
              </a:rPr>
              <a:t>o</a:t>
            </a:r>
            <a:r>
              <a:rPr sz="2000" spc="-335" dirty="0">
                <a:latin typeface="Arial Black"/>
                <a:cs typeface="Arial Black"/>
              </a:rPr>
              <a:t>mm</a:t>
            </a:r>
            <a:r>
              <a:rPr sz="2000" spc="-229" dirty="0">
                <a:latin typeface="Arial Black"/>
                <a:cs typeface="Arial Black"/>
              </a:rPr>
              <a:t>o</a:t>
            </a:r>
            <a:r>
              <a:rPr sz="2000" spc="-225" dirty="0">
                <a:latin typeface="Arial Black"/>
                <a:cs typeface="Arial Black"/>
              </a:rPr>
              <a:t>n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3540" y="2465070"/>
            <a:ext cx="1612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65" dirty="0">
                <a:solidFill>
                  <a:srgbClr val="DC7F46"/>
                </a:solidFill>
                <a:latin typeface="Symbol"/>
                <a:cs typeface="Symbol"/>
              </a:rPr>
              <a:t></a:t>
            </a:r>
            <a:endParaRPr sz="1200">
              <a:latin typeface="Symbol"/>
              <a:cs typeface="Symbo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02309" y="2420620"/>
            <a:ext cx="578739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spc="-225" dirty="0">
                <a:latin typeface="Arial Black"/>
                <a:cs typeface="Arial Black"/>
              </a:rPr>
              <a:t>Arise </a:t>
            </a:r>
            <a:r>
              <a:rPr sz="2000" spc="-254" dirty="0">
                <a:latin typeface="Arial Black"/>
                <a:cs typeface="Arial Black"/>
              </a:rPr>
              <a:t>from </a:t>
            </a:r>
            <a:r>
              <a:rPr sz="2000" spc="-265" dirty="0">
                <a:latin typeface="Arial Black"/>
                <a:cs typeface="Arial Black"/>
              </a:rPr>
              <a:t>the </a:t>
            </a:r>
            <a:r>
              <a:rPr sz="2000" spc="-235" dirty="0">
                <a:latin typeface="Arial Black"/>
                <a:cs typeface="Arial Black"/>
              </a:rPr>
              <a:t>posterior </a:t>
            </a:r>
            <a:r>
              <a:rPr sz="2000" spc="-240" dirty="0">
                <a:latin typeface="Arial Black"/>
                <a:cs typeface="Arial Black"/>
              </a:rPr>
              <a:t>faucial </a:t>
            </a:r>
            <a:r>
              <a:rPr sz="2000" spc="-225" dirty="0">
                <a:latin typeface="Arial Black"/>
                <a:cs typeface="Arial Black"/>
              </a:rPr>
              <a:t>pillar </a:t>
            </a:r>
            <a:r>
              <a:rPr sz="2000" spc="-220" dirty="0">
                <a:latin typeface="Arial Black"/>
                <a:cs typeface="Arial Black"/>
              </a:rPr>
              <a:t>or </a:t>
            </a:r>
            <a:r>
              <a:rPr sz="2000" spc="-265" dirty="0">
                <a:latin typeface="Arial Black"/>
                <a:cs typeface="Arial Black"/>
              </a:rPr>
              <a:t>the </a:t>
            </a:r>
            <a:r>
              <a:rPr sz="2000" spc="-240" dirty="0">
                <a:latin typeface="Arial Black"/>
                <a:cs typeface="Arial Black"/>
              </a:rPr>
              <a:t>pyriform  </a:t>
            </a:r>
            <a:r>
              <a:rPr sz="2000" spc="-225" dirty="0">
                <a:latin typeface="Arial Black"/>
                <a:cs typeface="Arial Black"/>
              </a:rPr>
              <a:t>fossa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83540" y="3557270"/>
            <a:ext cx="1631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455" dirty="0">
                <a:solidFill>
                  <a:srgbClr val="DC7F46"/>
                </a:solidFill>
                <a:latin typeface="Symbol"/>
                <a:cs typeface="Symbol"/>
              </a:rPr>
              <a:t></a:t>
            </a:r>
            <a:endParaRPr sz="1200">
              <a:latin typeface="Symbol"/>
              <a:cs typeface="Symbo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02309" y="3512820"/>
            <a:ext cx="405828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240" dirty="0">
                <a:latin typeface="Arial Black"/>
                <a:cs typeface="Arial Black"/>
              </a:rPr>
              <a:t>Contrast </a:t>
            </a:r>
            <a:r>
              <a:rPr sz="2000" spc="-235" dirty="0">
                <a:latin typeface="Arial Black"/>
                <a:cs typeface="Arial Black"/>
              </a:rPr>
              <a:t>enhanced</a:t>
            </a:r>
            <a:r>
              <a:rPr sz="2000" spc="-25" dirty="0">
                <a:latin typeface="Arial Black"/>
                <a:cs typeface="Arial Black"/>
              </a:rPr>
              <a:t> </a:t>
            </a:r>
            <a:r>
              <a:rPr sz="2000" spc="-229" dirty="0">
                <a:latin typeface="Arial Black"/>
                <a:cs typeface="Arial Black"/>
              </a:rPr>
              <a:t>cineradiography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83540" y="4344670"/>
            <a:ext cx="1631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455" dirty="0">
                <a:solidFill>
                  <a:srgbClr val="DC7F46"/>
                </a:solidFill>
                <a:latin typeface="Symbol"/>
                <a:cs typeface="Symbol"/>
              </a:rPr>
              <a:t></a:t>
            </a:r>
            <a:endParaRPr sz="1200">
              <a:latin typeface="Symbol"/>
              <a:cs typeface="Symbo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02309" y="4298950"/>
            <a:ext cx="453136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225" dirty="0">
                <a:latin typeface="Arial Black"/>
                <a:cs typeface="Arial Black"/>
              </a:rPr>
              <a:t>Clinically </a:t>
            </a:r>
            <a:r>
              <a:rPr sz="2000" spc="-200" dirty="0">
                <a:latin typeface="Arial Black"/>
                <a:cs typeface="Arial Black"/>
              </a:rPr>
              <a:t>–modified </a:t>
            </a:r>
            <a:r>
              <a:rPr sz="2000" spc="-225" dirty="0">
                <a:latin typeface="Arial Black"/>
                <a:cs typeface="Arial Black"/>
              </a:rPr>
              <a:t>valsalva</a:t>
            </a:r>
            <a:r>
              <a:rPr sz="2000" spc="30" dirty="0">
                <a:latin typeface="Arial Black"/>
                <a:cs typeface="Arial Black"/>
              </a:rPr>
              <a:t> </a:t>
            </a:r>
            <a:r>
              <a:rPr sz="2000" spc="-235" dirty="0">
                <a:latin typeface="Arial Black"/>
                <a:cs typeface="Arial Black"/>
              </a:rPr>
              <a:t>manoeuvre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83540" y="5130800"/>
            <a:ext cx="1612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65" dirty="0">
                <a:solidFill>
                  <a:srgbClr val="DC7F46"/>
                </a:solidFill>
                <a:latin typeface="Symbol"/>
                <a:cs typeface="Symbol"/>
              </a:rPr>
              <a:t></a:t>
            </a:r>
            <a:endParaRPr sz="1200">
              <a:latin typeface="Symbol"/>
              <a:cs typeface="Symbo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02309" y="5086350"/>
            <a:ext cx="588264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767965" algn="l"/>
              </a:tabLst>
            </a:pPr>
            <a:r>
              <a:rPr sz="2000" spc="-210" dirty="0">
                <a:latin typeface="Arial Black"/>
                <a:cs typeface="Arial Black"/>
              </a:rPr>
              <a:t>Divided</a:t>
            </a:r>
            <a:r>
              <a:rPr sz="2000" spc="-105" dirty="0">
                <a:latin typeface="Arial Black"/>
                <a:cs typeface="Arial Black"/>
              </a:rPr>
              <a:t> </a:t>
            </a:r>
            <a:r>
              <a:rPr sz="2000" spc="-254" dirty="0">
                <a:latin typeface="Arial Black"/>
                <a:cs typeface="Arial Black"/>
              </a:rPr>
              <a:t>into</a:t>
            </a:r>
            <a:r>
              <a:rPr sz="2000" spc="-85" dirty="0">
                <a:latin typeface="Arial Black"/>
                <a:cs typeface="Arial Black"/>
              </a:rPr>
              <a:t> </a:t>
            </a:r>
            <a:r>
              <a:rPr sz="2000" spc="-225" dirty="0">
                <a:solidFill>
                  <a:srgbClr val="00AFEF"/>
                </a:solidFill>
                <a:latin typeface="Arial Black"/>
                <a:cs typeface="Arial Black"/>
              </a:rPr>
              <a:t>Congenital	and </a:t>
            </a:r>
            <a:r>
              <a:rPr sz="2000" spc="-210" dirty="0">
                <a:solidFill>
                  <a:srgbClr val="00AFEF"/>
                </a:solidFill>
                <a:latin typeface="Arial Black"/>
                <a:cs typeface="Arial Black"/>
              </a:rPr>
              <a:t>Acquired-</a:t>
            </a:r>
            <a:r>
              <a:rPr sz="2000" spc="-25" dirty="0">
                <a:solidFill>
                  <a:srgbClr val="00AFEF"/>
                </a:solidFill>
                <a:latin typeface="Arial Black"/>
                <a:cs typeface="Arial Black"/>
              </a:rPr>
              <a:t> </a:t>
            </a:r>
            <a:r>
              <a:rPr sz="2000" spc="-240" dirty="0">
                <a:latin typeface="Arial Black"/>
                <a:cs typeface="Arial Black"/>
              </a:rPr>
              <a:t>controversial</a:t>
            </a:r>
            <a:endParaRPr sz="20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474979"/>
            <a:ext cx="82861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405" dirty="0">
                <a:solidFill>
                  <a:srgbClr val="006FBF"/>
                </a:solidFill>
              </a:rPr>
              <a:t>Congenital </a:t>
            </a:r>
            <a:r>
              <a:rPr sz="3600" spc="-434" dirty="0">
                <a:solidFill>
                  <a:srgbClr val="006FBF"/>
                </a:solidFill>
              </a:rPr>
              <a:t>lateral </a:t>
            </a:r>
            <a:r>
              <a:rPr sz="3600" spc="-405" dirty="0">
                <a:solidFill>
                  <a:srgbClr val="006FBF"/>
                </a:solidFill>
              </a:rPr>
              <a:t>pharyngeal</a:t>
            </a:r>
            <a:r>
              <a:rPr sz="3600" spc="-520" dirty="0">
                <a:solidFill>
                  <a:srgbClr val="006FBF"/>
                </a:solidFill>
              </a:rPr>
              <a:t> </a:t>
            </a:r>
            <a:r>
              <a:rPr sz="3600" spc="-420" dirty="0">
                <a:solidFill>
                  <a:srgbClr val="006FBF"/>
                </a:solidFill>
              </a:rPr>
              <a:t>diverticula: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307340" y="1678940"/>
            <a:ext cx="1612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65" dirty="0">
                <a:solidFill>
                  <a:srgbClr val="DC7F46"/>
                </a:solidFill>
                <a:latin typeface="Symbol"/>
                <a:cs typeface="Symbol"/>
              </a:rPr>
              <a:t></a:t>
            </a:r>
            <a:endParaRPr sz="1200">
              <a:latin typeface="Symbol"/>
              <a:cs typeface="Symbo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7340" y="2071370"/>
            <a:ext cx="1612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65" dirty="0">
                <a:solidFill>
                  <a:srgbClr val="DC7F46"/>
                </a:solidFill>
                <a:latin typeface="Symbol"/>
                <a:cs typeface="Symbol"/>
              </a:rPr>
              <a:t></a:t>
            </a:r>
            <a:endParaRPr sz="1200">
              <a:latin typeface="Symbol"/>
              <a:cs typeface="Symbo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7340" y="2465070"/>
            <a:ext cx="1612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65" dirty="0">
                <a:solidFill>
                  <a:srgbClr val="DC7F46"/>
                </a:solidFill>
                <a:latin typeface="Symbol"/>
                <a:cs typeface="Symbol"/>
              </a:rPr>
              <a:t></a:t>
            </a:r>
            <a:endParaRPr sz="1200">
              <a:latin typeface="Symbol"/>
              <a:cs typeface="Symbo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07340" y="2858770"/>
            <a:ext cx="1612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65" dirty="0">
                <a:solidFill>
                  <a:srgbClr val="DC7F46"/>
                </a:solidFill>
                <a:latin typeface="Symbol"/>
                <a:cs typeface="Symbol"/>
              </a:rPr>
              <a:t></a:t>
            </a:r>
            <a:endParaRPr sz="1200">
              <a:latin typeface="Symbol"/>
              <a:cs typeface="Symbo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07340" y="3557270"/>
            <a:ext cx="1612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65" dirty="0">
                <a:solidFill>
                  <a:srgbClr val="DC7F46"/>
                </a:solidFill>
                <a:latin typeface="Symbol"/>
                <a:cs typeface="Symbol"/>
              </a:rPr>
              <a:t></a:t>
            </a:r>
            <a:endParaRPr sz="1200">
              <a:latin typeface="Symbol"/>
              <a:cs typeface="Symbo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07340" y="4255770"/>
            <a:ext cx="1612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65" dirty="0">
                <a:solidFill>
                  <a:srgbClr val="DC7F46"/>
                </a:solidFill>
                <a:latin typeface="Symbol"/>
                <a:cs typeface="Symbol"/>
              </a:rPr>
              <a:t></a:t>
            </a:r>
            <a:endParaRPr sz="1200">
              <a:latin typeface="Symbol"/>
              <a:cs typeface="Symbo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07340" y="4649470"/>
            <a:ext cx="1612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65" dirty="0">
                <a:solidFill>
                  <a:srgbClr val="DC7F46"/>
                </a:solidFill>
                <a:latin typeface="Symbol"/>
                <a:cs typeface="Symbol"/>
              </a:rPr>
              <a:t></a:t>
            </a:r>
            <a:endParaRPr sz="1200">
              <a:latin typeface="Symbol"/>
              <a:cs typeface="Symbo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07340" y="5043170"/>
            <a:ext cx="1612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65" dirty="0">
                <a:solidFill>
                  <a:srgbClr val="DC7F46"/>
                </a:solidFill>
                <a:latin typeface="Symbol"/>
                <a:cs typeface="Symbol"/>
              </a:rPr>
              <a:t></a:t>
            </a:r>
            <a:endParaRPr sz="1200">
              <a:latin typeface="Symbol"/>
              <a:cs typeface="Symbo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26109" y="1544320"/>
            <a:ext cx="3883660" cy="3783329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0"/>
              </a:spcBef>
            </a:pPr>
            <a:r>
              <a:rPr sz="2000" spc="-250" dirty="0">
                <a:latin typeface="Arial Black"/>
                <a:cs typeface="Arial Black"/>
              </a:rPr>
              <a:t>Extremely</a:t>
            </a:r>
            <a:r>
              <a:rPr sz="2000" spc="-125" dirty="0">
                <a:latin typeface="Arial Black"/>
                <a:cs typeface="Arial Black"/>
              </a:rPr>
              <a:t> </a:t>
            </a:r>
            <a:r>
              <a:rPr sz="2000" spc="-225" dirty="0">
                <a:latin typeface="Arial Black"/>
                <a:cs typeface="Arial Black"/>
              </a:rPr>
              <a:t>rare</a:t>
            </a:r>
            <a:endParaRPr sz="2000">
              <a:latin typeface="Arial Black"/>
              <a:cs typeface="Arial Black"/>
            </a:endParaRPr>
          </a:p>
          <a:p>
            <a:pPr marL="12700" marR="1195705">
              <a:lnSpc>
                <a:spcPct val="129200"/>
              </a:lnSpc>
            </a:pPr>
            <a:r>
              <a:rPr sz="2000" spc="-260" dirty="0">
                <a:latin typeface="Arial Black"/>
                <a:cs typeface="Arial Black"/>
              </a:rPr>
              <a:t>Few </a:t>
            </a:r>
            <a:r>
              <a:rPr sz="2000" spc="-245" dirty="0">
                <a:latin typeface="Arial Black"/>
                <a:cs typeface="Arial Black"/>
              </a:rPr>
              <a:t>cases </a:t>
            </a:r>
            <a:r>
              <a:rPr sz="2000" spc="-240" dirty="0">
                <a:latin typeface="Arial Black"/>
                <a:cs typeface="Arial Black"/>
              </a:rPr>
              <a:t>reported  </a:t>
            </a:r>
            <a:r>
              <a:rPr sz="2000" spc="-225" dirty="0">
                <a:latin typeface="Arial Black"/>
                <a:cs typeface="Arial Black"/>
              </a:rPr>
              <a:t>First </a:t>
            </a:r>
            <a:r>
              <a:rPr sz="2000" spc="-345" dirty="0">
                <a:latin typeface="Arial Black"/>
                <a:cs typeface="Arial Black"/>
              </a:rPr>
              <a:t>two </a:t>
            </a:r>
            <a:r>
              <a:rPr sz="2000" spc="-240" dirty="0">
                <a:latin typeface="Arial Black"/>
                <a:cs typeface="Arial Black"/>
              </a:rPr>
              <a:t>decades </a:t>
            </a:r>
            <a:r>
              <a:rPr sz="2000" spc="-220" dirty="0">
                <a:latin typeface="Arial Black"/>
                <a:cs typeface="Arial Black"/>
              </a:rPr>
              <a:t>of</a:t>
            </a:r>
            <a:r>
              <a:rPr sz="2000" spc="-10" dirty="0">
                <a:latin typeface="Arial Black"/>
                <a:cs typeface="Arial Black"/>
              </a:rPr>
              <a:t> </a:t>
            </a:r>
            <a:r>
              <a:rPr sz="2000" spc="-229" dirty="0">
                <a:latin typeface="Arial Black"/>
                <a:cs typeface="Arial Black"/>
              </a:rPr>
              <a:t>life</a:t>
            </a:r>
            <a:endParaRPr sz="2000">
              <a:latin typeface="Arial Black"/>
              <a:cs typeface="Arial Black"/>
            </a:endParaRPr>
          </a:p>
          <a:p>
            <a:pPr marL="12700" marR="202565">
              <a:lnSpc>
                <a:spcPct val="100000"/>
              </a:lnSpc>
              <a:spcBef>
                <a:spcPts val="700"/>
              </a:spcBef>
            </a:pPr>
            <a:r>
              <a:rPr sz="2000" spc="-235" dirty="0">
                <a:latin typeface="Arial Black"/>
                <a:cs typeface="Arial Black"/>
              </a:rPr>
              <a:t>Recurrent </a:t>
            </a:r>
            <a:r>
              <a:rPr sz="2000" spc="-254" dirty="0">
                <a:latin typeface="Arial Black"/>
                <a:cs typeface="Arial Black"/>
              </a:rPr>
              <a:t>infected </a:t>
            </a:r>
            <a:r>
              <a:rPr sz="2000" spc="-280" dirty="0">
                <a:latin typeface="Arial Black"/>
                <a:cs typeface="Arial Black"/>
              </a:rPr>
              <a:t>neck </a:t>
            </a:r>
            <a:r>
              <a:rPr sz="2000" spc="-254" dirty="0">
                <a:latin typeface="Arial Black"/>
                <a:cs typeface="Arial Black"/>
              </a:rPr>
              <a:t>swelling  </a:t>
            </a:r>
            <a:r>
              <a:rPr sz="2000" spc="-310" dirty="0">
                <a:latin typeface="Arial Black"/>
                <a:cs typeface="Arial Black"/>
              </a:rPr>
              <a:t>with </a:t>
            </a:r>
            <a:r>
              <a:rPr sz="2000" spc="-225" dirty="0">
                <a:latin typeface="Arial Black"/>
                <a:cs typeface="Arial Black"/>
              </a:rPr>
              <a:t>previous</a:t>
            </a:r>
            <a:r>
              <a:rPr sz="2000" spc="-285" dirty="0">
                <a:latin typeface="Arial Black"/>
                <a:cs typeface="Arial Black"/>
              </a:rPr>
              <a:t> </a:t>
            </a:r>
            <a:r>
              <a:rPr sz="2000" spc="-275" dirty="0">
                <a:latin typeface="Arial Black"/>
                <a:cs typeface="Arial Black"/>
              </a:rPr>
              <a:t>treatment</a:t>
            </a:r>
            <a:endParaRPr sz="2000">
              <a:latin typeface="Arial Black"/>
              <a:cs typeface="Arial Black"/>
            </a:endParaRPr>
          </a:p>
          <a:p>
            <a:pPr marL="12700" marR="5080">
              <a:lnSpc>
                <a:spcPct val="100000"/>
              </a:lnSpc>
              <a:spcBef>
                <a:spcPts val="700"/>
              </a:spcBef>
            </a:pPr>
            <a:r>
              <a:rPr sz="2000" spc="-235" dirty="0">
                <a:latin typeface="Arial Black"/>
                <a:cs typeface="Arial Black"/>
              </a:rPr>
              <a:t>Developmental </a:t>
            </a:r>
            <a:r>
              <a:rPr sz="2000" spc="-260" dirty="0">
                <a:latin typeface="Arial Black"/>
                <a:cs typeface="Arial Black"/>
              </a:rPr>
              <a:t>defect </a:t>
            </a:r>
            <a:r>
              <a:rPr sz="2000" spc="-225" dirty="0">
                <a:latin typeface="Arial Black"/>
                <a:cs typeface="Arial Black"/>
              </a:rPr>
              <a:t>in </a:t>
            </a:r>
            <a:r>
              <a:rPr sz="2000" spc="-235" dirty="0">
                <a:latin typeface="Arial Black"/>
                <a:cs typeface="Arial Black"/>
              </a:rPr>
              <a:t>Branchial  apparatus</a:t>
            </a:r>
            <a:endParaRPr sz="2000">
              <a:latin typeface="Arial Black"/>
              <a:cs typeface="Arial Black"/>
            </a:endParaRPr>
          </a:p>
          <a:p>
            <a:pPr marL="12700" marR="5080">
              <a:lnSpc>
                <a:spcPts val="3100"/>
              </a:lnSpc>
              <a:spcBef>
                <a:spcPts val="209"/>
              </a:spcBef>
            </a:pPr>
            <a:r>
              <a:rPr sz="2000" spc="-235" dirty="0">
                <a:latin typeface="Arial Black"/>
                <a:cs typeface="Arial Black"/>
              </a:rPr>
              <a:t>Branchial </a:t>
            </a:r>
            <a:r>
              <a:rPr sz="2000" spc="-245" dirty="0">
                <a:latin typeface="Arial Black"/>
                <a:cs typeface="Arial Black"/>
              </a:rPr>
              <a:t>pouch </a:t>
            </a:r>
            <a:r>
              <a:rPr sz="2000" spc="-235" dirty="0">
                <a:latin typeface="Arial Black"/>
                <a:cs typeface="Arial Black"/>
              </a:rPr>
              <a:t>derivates  </a:t>
            </a:r>
            <a:r>
              <a:rPr sz="2000" spc="-200" dirty="0">
                <a:solidFill>
                  <a:srgbClr val="00AFEF"/>
                </a:solidFill>
                <a:latin typeface="Arial Black"/>
                <a:cs typeface="Arial Black"/>
              </a:rPr>
              <a:t>Diagnosis: </a:t>
            </a:r>
            <a:r>
              <a:rPr sz="2000" spc="-240" dirty="0">
                <a:latin typeface="Arial Black"/>
                <a:cs typeface="Arial Black"/>
              </a:rPr>
              <a:t>barrium </a:t>
            </a:r>
            <a:r>
              <a:rPr sz="2000" spc="-290" dirty="0">
                <a:latin typeface="Arial Black"/>
                <a:cs typeface="Arial Black"/>
              </a:rPr>
              <a:t>swallow  </a:t>
            </a:r>
            <a:r>
              <a:rPr sz="2000" spc="-250" dirty="0">
                <a:solidFill>
                  <a:srgbClr val="00AFEF"/>
                </a:solidFill>
                <a:latin typeface="Arial Black"/>
                <a:cs typeface="Arial Black"/>
              </a:rPr>
              <a:t>Treatment:</a:t>
            </a:r>
            <a:r>
              <a:rPr sz="2000" spc="-250" dirty="0">
                <a:latin typeface="Arial Black"/>
                <a:cs typeface="Arial Black"/>
              </a:rPr>
              <a:t>excision </a:t>
            </a:r>
            <a:r>
              <a:rPr sz="2000" spc="-225" dirty="0">
                <a:latin typeface="Arial Black"/>
                <a:cs typeface="Arial Black"/>
              </a:rPr>
              <a:t>of</a:t>
            </a:r>
            <a:r>
              <a:rPr sz="2000" spc="-385" dirty="0">
                <a:latin typeface="Arial Black"/>
                <a:cs typeface="Arial Black"/>
              </a:rPr>
              <a:t> </a:t>
            </a:r>
            <a:r>
              <a:rPr sz="2000" spc="-254" dirty="0">
                <a:latin typeface="Arial Black"/>
                <a:cs typeface="Arial Black"/>
              </a:rPr>
              <a:t>diverticulum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648200" y="1676400"/>
            <a:ext cx="4218940" cy="23126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7340" y="497840"/>
            <a:ext cx="615505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335" dirty="0">
                <a:solidFill>
                  <a:srgbClr val="006FBF"/>
                </a:solidFill>
              </a:rPr>
              <a:t>Acquired lateral </a:t>
            </a:r>
            <a:r>
              <a:rPr sz="2800" spc="-315" dirty="0">
                <a:solidFill>
                  <a:srgbClr val="006FBF"/>
                </a:solidFill>
              </a:rPr>
              <a:t>pharyngeal</a:t>
            </a:r>
            <a:r>
              <a:rPr sz="2800" spc="155" dirty="0">
                <a:solidFill>
                  <a:srgbClr val="006FBF"/>
                </a:solidFill>
              </a:rPr>
              <a:t> </a:t>
            </a:r>
            <a:r>
              <a:rPr sz="2800" spc="-325" dirty="0">
                <a:solidFill>
                  <a:srgbClr val="006FBF"/>
                </a:solidFill>
              </a:rPr>
              <a:t>diverticula: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383540" y="1677670"/>
            <a:ext cx="1612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65" dirty="0">
                <a:solidFill>
                  <a:srgbClr val="DC7F46"/>
                </a:solidFill>
                <a:latin typeface="Symbol"/>
                <a:cs typeface="Symbol"/>
              </a:rPr>
              <a:t></a:t>
            </a:r>
            <a:endParaRPr sz="1200">
              <a:latin typeface="Symbol"/>
              <a:cs typeface="Symbo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2309" y="1633220"/>
            <a:ext cx="382587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229" dirty="0">
                <a:latin typeface="Arial Black"/>
                <a:cs typeface="Arial Black"/>
              </a:rPr>
              <a:t>Aetiology-argument </a:t>
            </a:r>
            <a:r>
              <a:rPr sz="2000" spc="-250" dirty="0">
                <a:latin typeface="Arial Black"/>
                <a:cs typeface="Arial Black"/>
              </a:rPr>
              <a:t>still</a:t>
            </a:r>
            <a:r>
              <a:rPr sz="2000" spc="-30" dirty="0">
                <a:latin typeface="Arial Black"/>
                <a:cs typeface="Arial Black"/>
              </a:rPr>
              <a:t> </a:t>
            </a:r>
            <a:r>
              <a:rPr sz="2000" spc="-250" dirty="0">
                <a:latin typeface="Arial Black"/>
                <a:cs typeface="Arial Black"/>
              </a:rPr>
              <a:t>continues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3540" y="2465070"/>
            <a:ext cx="1612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65" dirty="0">
                <a:solidFill>
                  <a:srgbClr val="DC7F46"/>
                </a:solidFill>
                <a:latin typeface="Symbol"/>
                <a:cs typeface="Symbol"/>
              </a:rPr>
              <a:t></a:t>
            </a:r>
            <a:endParaRPr sz="1200">
              <a:latin typeface="Symbol"/>
              <a:cs typeface="Symbo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02309" y="2419350"/>
            <a:ext cx="552894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245" dirty="0">
                <a:latin typeface="Arial Black"/>
                <a:cs typeface="Arial Black"/>
              </a:rPr>
              <a:t>Basic </a:t>
            </a:r>
            <a:r>
              <a:rPr sz="2000" spc="-260" dirty="0">
                <a:latin typeface="Arial Black"/>
                <a:cs typeface="Arial Black"/>
              </a:rPr>
              <a:t>defect </a:t>
            </a:r>
            <a:r>
              <a:rPr sz="2000" dirty="0">
                <a:latin typeface="Arial Black"/>
                <a:cs typeface="Arial Black"/>
              </a:rPr>
              <a:t>– </a:t>
            </a:r>
            <a:r>
              <a:rPr sz="2000" spc="-245" dirty="0">
                <a:latin typeface="Arial Black"/>
                <a:cs typeface="Arial Black"/>
              </a:rPr>
              <a:t>congenital</a:t>
            </a:r>
            <a:r>
              <a:rPr sz="2000" spc="130" dirty="0">
                <a:latin typeface="Arial Black"/>
                <a:cs typeface="Arial Black"/>
              </a:rPr>
              <a:t> </a:t>
            </a:r>
            <a:r>
              <a:rPr sz="2000" spc="-175" dirty="0">
                <a:latin typeface="Arial Black"/>
                <a:cs typeface="Arial Black"/>
              </a:rPr>
              <a:t>weakness</a:t>
            </a:r>
            <a:r>
              <a:rPr sz="2000" spc="-175" dirty="0">
                <a:latin typeface="Symbol"/>
                <a:cs typeface="Symbol"/>
              </a:rPr>
              <a:t></a:t>
            </a:r>
            <a:r>
              <a:rPr sz="2000" spc="-175" dirty="0">
                <a:latin typeface="Arial Black"/>
                <a:cs typeface="Arial Black"/>
              </a:rPr>
              <a:t>Congenital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83540" y="3252470"/>
            <a:ext cx="1612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65" dirty="0">
                <a:solidFill>
                  <a:srgbClr val="DC7F46"/>
                </a:solidFill>
                <a:latin typeface="Symbol"/>
                <a:cs typeface="Symbol"/>
              </a:rPr>
              <a:t></a:t>
            </a:r>
            <a:endParaRPr sz="1200">
              <a:latin typeface="Symbol"/>
              <a:cs typeface="Symbo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02309" y="3117850"/>
            <a:ext cx="5967730" cy="1206500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0"/>
              </a:spcBef>
            </a:pPr>
            <a:r>
              <a:rPr sz="2000" spc="-245" dirty="0">
                <a:solidFill>
                  <a:srgbClr val="00AFEF"/>
                </a:solidFill>
                <a:latin typeface="Arial Black"/>
                <a:cs typeface="Arial Black"/>
              </a:rPr>
              <a:t>Precipitating </a:t>
            </a:r>
            <a:r>
              <a:rPr sz="2000" spc="-265" dirty="0">
                <a:solidFill>
                  <a:srgbClr val="00AFEF"/>
                </a:solidFill>
                <a:latin typeface="Arial Black"/>
                <a:cs typeface="Arial Black"/>
              </a:rPr>
              <a:t>factor </a:t>
            </a:r>
            <a:r>
              <a:rPr sz="2000" spc="-175" dirty="0">
                <a:latin typeface="Arial Black"/>
                <a:cs typeface="Arial Black"/>
              </a:rPr>
              <a:t>-Raised </a:t>
            </a:r>
            <a:r>
              <a:rPr sz="2000" spc="-229" dirty="0">
                <a:latin typeface="Arial Black"/>
                <a:cs typeface="Arial Black"/>
              </a:rPr>
              <a:t>intrapharyngeal</a:t>
            </a:r>
            <a:r>
              <a:rPr sz="2000" spc="-150" dirty="0">
                <a:latin typeface="Arial Black"/>
                <a:cs typeface="Arial Black"/>
              </a:rPr>
              <a:t> </a:t>
            </a:r>
            <a:r>
              <a:rPr sz="2000" spc="-220" dirty="0">
                <a:latin typeface="Arial Black"/>
                <a:cs typeface="Arial Black"/>
              </a:rPr>
              <a:t>pressure</a:t>
            </a:r>
            <a:endParaRPr sz="2000">
              <a:latin typeface="Arial Black"/>
              <a:cs typeface="Arial Black"/>
            </a:endParaRPr>
          </a:p>
          <a:p>
            <a:pPr marL="2217420">
              <a:lnSpc>
                <a:spcPct val="100000"/>
              </a:lnSpc>
              <a:spcBef>
                <a:spcPts val="700"/>
              </a:spcBef>
            </a:pPr>
            <a:r>
              <a:rPr sz="2000" spc="-215" dirty="0">
                <a:latin typeface="Arial Black"/>
                <a:cs typeface="Arial Black"/>
              </a:rPr>
              <a:t>-Muscular</a:t>
            </a:r>
            <a:r>
              <a:rPr sz="2000" spc="-114" dirty="0">
                <a:latin typeface="Arial Black"/>
                <a:cs typeface="Arial Black"/>
              </a:rPr>
              <a:t> </a:t>
            </a:r>
            <a:r>
              <a:rPr sz="2000" spc="-265" dirty="0">
                <a:latin typeface="Arial Black"/>
                <a:cs typeface="Arial Black"/>
              </a:rPr>
              <a:t>laxity</a:t>
            </a:r>
            <a:endParaRPr sz="2000">
              <a:latin typeface="Arial Black"/>
              <a:cs typeface="Arial Black"/>
            </a:endParaRPr>
          </a:p>
          <a:p>
            <a:pPr marL="2217420">
              <a:lnSpc>
                <a:spcPct val="100000"/>
              </a:lnSpc>
              <a:spcBef>
                <a:spcPts val="700"/>
              </a:spcBef>
            </a:pPr>
            <a:r>
              <a:rPr sz="2000" spc="-190" dirty="0">
                <a:latin typeface="Arial Black"/>
                <a:cs typeface="Arial Black"/>
              </a:rPr>
              <a:t>-Ageing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83540" y="4826000"/>
            <a:ext cx="1631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455" dirty="0">
                <a:solidFill>
                  <a:srgbClr val="DC7F46"/>
                </a:solidFill>
                <a:latin typeface="Symbol"/>
                <a:cs typeface="Symbol"/>
              </a:rPr>
              <a:t></a:t>
            </a:r>
            <a:endParaRPr sz="1200">
              <a:latin typeface="Symbol"/>
              <a:cs typeface="Symbo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02309" y="4780279"/>
            <a:ext cx="300990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225" dirty="0">
                <a:latin typeface="Arial Black"/>
                <a:cs typeface="Arial Black"/>
              </a:rPr>
              <a:t>Usually in</a:t>
            </a:r>
            <a:r>
              <a:rPr sz="2000" spc="-60" dirty="0">
                <a:latin typeface="Arial Black"/>
                <a:cs typeface="Arial Black"/>
              </a:rPr>
              <a:t> </a:t>
            </a:r>
            <a:r>
              <a:rPr sz="2000" spc="-150" dirty="0">
                <a:latin typeface="Arial Black"/>
                <a:cs typeface="Arial Black"/>
              </a:rPr>
              <a:t>adult</a:t>
            </a:r>
            <a:r>
              <a:rPr sz="2000" spc="-150" dirty="0">
                <a:latin typeface="Symbol"/>
                <a:cs typeface="Symbol"/>
              </a:rPr>
              <a:t></a:t>
            </a:r>
            <a:r>
              <a:rPr sz="2000" spc="-150" dirty="0">
                <a:latin typeface="Arial Black"/>
                <a:cs typeface="Arial Black"/>
              </a:rPr>
              <a:t>Acquired</a:t>
            </a:r>
            <a:endParaRPr sz="20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261620"/>
            <a:ext cx="284162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0" spc="-300" dirty="0">
                <a:solidFill>
                  <a:srgbClr val="765E54"/>
                </a:solidFill>
                <a:latin typeface="Bookman Old Style"/>
                <a:cs typeface="Bookman Old Style"/>
              </a:rPr>
              <a:t>C</a:t>
            </a:r>
            <a:r>
              <a:rPr sz="4000" b="0" spc="-535" dirty="0">
                <a:solidFill>
                  <a:srgbClr val="765E54"/>
                </a:solidFill>
                <a:latin typeface="Bookman Old Style"/>
                <a:cs typeface="Bookman Old Style"/>
              </a:rPr>
              <a:t>O</a:t>
            </a:r>
            <a:r>
              <a:rPr sz="4000" b="0" spc="-85" dirty="0">
                <a:solidFill>
                  <a:srgbClr val="765E54"/>
                </a:solidFill>
                <a:latin typeface="Bookman Old Style"/>
                <a:cs typeface="Bookman Old Style"/>
              </a:rPr>
              <a:t>N</a:t>
            </a:r>
            <a:r>
              <a:rPr sz="4000" b="0" spc="-55" dirty="0">
                <a:solidFill>
                  <a:srgbClr val="765E54"/>
                </a:solidFill>
                <a:latin typeface="Bookman Old Style"/>
                <a:cs typeface="Bookman Old Style"/>
              </a:rPr>
              <a:t>T</a:t>
            </a:r>
            <a:r>
              <a:rPr sz="4000" b="0" spc="-220" dirty="0">
                <a:solidFill>
                  <a:srgbClr val="765E54"/>
                </a:solidFill>
                <a:latin typeface="Bookman Old Style"/>
                <a:cs typeface="Bookman Old Style"/>
              </a:rPr>
              <a:t>E</a:t>
            </a:r>
            <a:r>
              <a:rPr sz="4000" b="0" spc="-85" dirty="0">
                <a:solidFill>
                  <a:srgbClr val="765E54"/>
                </a:solidFill>
                <a:latin typeface="Bookman Old Style"/>
                <a:cs typeface="Bookman Old Style"/>
              </a:rPr>
              <a:t>N</a:t>
            </a:r>
            <a:r>
              <a:rPr sz="4000" b="0" spc="-55" dirty="0">
                <a:solidFill>
                  <a:srgbClr val="765E54"/>
                </a:solidFill>
                <a:latin typeface="Bookman Old Style"/>
                <a:cs typeface="Bookman Old Style"/>
              </a:rPr>
              <a:t>T</a:t>
            </a:r>
            <a:r>
              <a:rPr sz="4000" b="0" spc="-195" dirty="0">
                <a:solidFill>
                  <a:srgbClr val="765E54"/>
                </a:solidFill>
                <a:latin typeface="Bookman Old Style"/>
                <a:cs typeface="Bookman Old Style"/>
              </a:rPr>
              <a:t>S</a:t>
            </a:r>
            <a:r>
              <a:rPr sz="4000" spc="-225" dirty="0">
                <a:solidFill>
                  <a:srgbClr val="765E54"/>
                </a:solidFill>
              </a:rPr>
              <a:t>:</a:t>
            </a:r>
            <a:endParaRPr sz="4000">
              <a:latin typeface="Bookman Old Style"/>
              <a:cs typeface="Bookman Old Styl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81940" y="1544319"/>
            <a:ext cx="4512945" cy="4147820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800"/>
              </a:spcBef>
            </a:pPr>
            <a:r>
              <a:rPr sz="2475" spc="975" baseline="20202" dirty="0">
                <a:solidFill>
                  <a:srgbClr val="DC7F46"/>
                </a:solidFill>
                <a:latin typeface="Symbol"/>
                <a:cs typeface="Symbol"/>
              </a:rPr>
              <a:t></a:t>
            </a:r>
            <a:r>
              <a:rPr sz="2475" spc="975" baseline="20202" dirty="0">
                <a:solidFill>
                  <a:srgbClr val="DC7F46"/>
                </a:solidFill>
                <a:latin typeface="Times New Roman"/>
                <a:cs typeface="Times New Roman"/>
              </a:rPr>
              <a:t> </a:t>
            </a:r>
            <a:r>
              <a:rPr sz="2800" b="0" spc="-105" dirty="0">
                <a:solidFill>
                  <a:srgbClr val="6F2F9F"/>
                </a:solidFill>
                <a:latin typeface="Bookman Old Style"/>
                <a:cs typeface="Bookman Old Style"/>
              </a:rPr>
              <a:t>Embryology </a:t>
            </a:r>
            <a:r>
              <a:rPr sz="2800" b="0" spc="-165" dirty="0">
                <a:solidFill>
                  <a:srgbClr val="6F2F9F"/>
                </a:solidFill>
                <a:latin typeface="Bookman Old Style"/>
                <a:cs typeface="Bookman Old Style"/>
              </a:rPr>
              <a:t>and</a:t>
            </a:r>
            <a:r>
              <a:rPr sz="2800" b="0" spc="-509" dirty="0">
                <a:solidFill>
                  <a:srgbClr val="6F2F9F"/>
                </a:solidFill>
                <a:latin typeface="Bookman Old Style"/>
                <a:cs typeface="Bookman Old Style"/>
              </a:rPr>
              <a:t> </a:t>
            </a:r>
            <a:r>
              <a:rPr sz="2800" b="0" spc="-130" dirty="0">
                <a:solidFill>
                  <a:srgbClr val="6F2F9F"/>
                </a:solidFill>
                <a:latin typeface="Bookman Old Style"/>
                <a:cs typeface="Bookman Old Style"/>
              </a:rPr>
              <a:t>Anatomy</a:t>
            </a:r>
            <a:endParaRPr sz="2800">
              <a:latin typeface="Bookman Old Style"/>
              <a:cs typeface="Bookman Old Style"/>
            </a:endParaRPr>
          </a:p>
          <a:p>
            <a:pPr marL="356870" indent="-318770">
              <a:lnSpc>
                <a:spcPct val="100000"/>
              </a:lnSpc>
              <a:spcBef>
                <a:spcPts val="700"/>
              </a:spcBef>
              <a:buClr>
                <a:srgbClr val="DC7F46"/>
              </a:buClr>
              <a:buSzPct val="58928"/>
              <a:buFont typeface="Symbol"/>
              <a:buChar char=""/>
              <a:tabLst>
                <a:tab pos="356235" algn="l"/>
                <a:tab pos="356870" algn="l"/>
              </a:tabLst>
            </a:pPr>
            <a:r>
              <a:rPr sz="2800" b="0" spc="-75" dirty="0">
                <a:solidFill>
                  <a:srgbClr val="6F2F9F"/>
                </a:solidFill>
                <a:latin typeface="Bookman Old Style"/>
                <a:cs typeface="Bookman Old Style"/>
              </a:rPr>
              <a:t>Introduction</a:t>
            </a:r>
            <a:endParaRPr sz="2800">
              <a:latin typeface="Bookman Old Style"/>
              <a:cs typeface="Bookman Old Style"/>
            </a:endParaRPr>
          </a:p>
          <a:p>
            <a:pPr marL="356870" indent="-318770">
              <a:lnSpc>
                <a:spcPct val="100000"/>
              </a:lnSpc>
              <a:spcBef>
                <a:spcPts val="690"/>
              </a:spcBef>
              <a:buClr>
                <a:srgbClr val="DC7F46"/>
              </a:buClr>
              <a:buSzPct val="58928"/>
              <a:buFont typeface="Symbol"/>
              <a:buChar char=""/>
              <a:tabLst>
                <a:tab pos="356235" algn="l"/>
                <a:tab pos="356870" algn="l"/>
              </a:tabLst>
            </a:pPr>
            <a:r>
              <a:rPr sz="2800" b="0" spc="-155" dirty="0">
                <a:solidFill>
                  <a:srgbClr val="6F2F9F"/>
                </a:solidFill>
                <a:latin typeface="Bookman Old Style"/>
                <a:cs typeface="Bookman Old Style"/>
              </a:rPr>
              <a:t>Clas</a:t>
            </a:r>
            <a:r>
              <a:rPr sz="2800" b="0" spc="235" dirty="0">
                <a:solidFill>
                  <a:srgbClr val="6F2F9F"/>
                </a:solidFill>
                <a:latin typeface="Bookman Old Style"/>
                <a:cs typeface="Bookman Old Style"/>
              </a:rPr>
              <a:t> </a:t>
            </a:r>
            <a:r>
              <a:rPr sz="2800" b="0" spc="-30" dirty="0">
                <a:solidFill>
                  <a:srgbClr val="6F2F9F"/>
                </a:solidFill>
                <a:latin typeface="Bookman Old Style"/>
                <a:cs typeface="Bookman Old Style"/>
              </a:rPr>
              <a:t>ification</a:t>
            </a:r>
            <a:endParaRPr sz="2800">
              <a:latin typeface="Bookman Old Style"/>
              <a:cs typeface="Bookman Old Style"/>
            </a:endParaRPr>
          </a:p>
          <a:p>
            <a:pPr marL="356870" indent="-318770">
              <a:lnSpc>
                <a:spcPct val="100000"/>
              </a:lnSpc>
              <a:spcBef>
                <a:spcPts val="700"/>
              </a:spcBef>
              <a:buClr>
                <a:srgbClr val="DC7F46"/>
              </a:buClr>
              <a:buSzPct val="58928"/>
              <a:buFont typeface="Symbol"/>
              <a:buChar char=""/>
              <a:tabLst>
                <a:tab pos="356235" algn="l"/>
                <a:tab pos="356870" algn="l"/>
              </a:tabLst>
            </a:pPr>
            <a:r>
              <a:rPr sz="2800" b="0" spc="-30" dirty="0">
                <a:solidFill>
                  <a:srgbClr val="6F2F9F"/>
                </a:solidFill>
                <a:latin typeface="Bookman Old Style"/>
                <a:cs typeface="Bookman Old Style"/>
              </a:rPr>
              <a:t>Aetiology</a:t>
            </a:r>
            <a:endParaRPr sz="2800">
              <a:latin typeface="Bookman Old Style"/>
              <a:cs typeface="Bookman Old Style"/>
            </a:endParaRPr>
          </a:p>
          <a:p>
            <a:pPr marL="356870" indent="-318770">
              <a:lnSpc>
                <a:spcPct val="100000"/>
              </a:lnSpc>
              <a:spcBef>
                <a:spcPts val="700"/>
              </a:spcBef>
              <a:buClr>
                <a:srgbClr val="DC7F46"/>
              </a:buClr>
              <a:buSzPct val="58928"/>
              <a:buFont typeface="Symbol"/>
              <a:buChar char=""/>
              <a:tabLst>
                <a:tab pos="356235" algn="l"/>
                <a:tab pos="356870" algn="l"/>
              </a:tabLst>
            </a:pPr>
            <a:r>
              <a:rPr sz="2800" b="0" spc="-140" dirty="0">
                <a:solidFill>
                  <a:srgbClr val="6F2F9F"/>
                </a:solidFill>
                <a:latin typeface="Bookman Old Style"/>
                <a:cs typeface="Bookman Old Style"/>
              </a:rPr>
              <a:t>Mechanism</a:t>
            </a:r>
            <a:endParaRPr sz="2800">
              <a:latin typeface="Bookman Old Style"/>
              <a:cs typeface="Bookman Old Style"/>
            </a:endParaRPr>
          </a:p>
          <a:p>
            <a:pPr marL="356870" indent="-318770">
              <a:lnSpc>
                <a:spcPct val="100000"/>
              </a:lnSpc>
              <a:spcBef>
                <a:spcPts val="690"/>
              </a:spcBef>
              <a:buClr>
                <a:srgbClr val="DC7F46"/>
              </a:buClr>
              <a:buSzPct val="58928"/>
              <a:buFont typeface="Symbol"/>
              <a:buChar char=""/>
              <a:tabLst>
                <a:tab pos="356235" algn="l"/>
                <a:tab pos="356870" algn="l"/>
              </a:tabLst>
            </a:pPr>
            <a:r>
              <a:rPr sz="2800" b="0" spc="-105" dirty="0">
                <a:solidFill>
                  <a:srgbClr val="6F2F9F"/>
                </a:solidFill>
                <a:latin typeface="Bookman Old Style"/>
                <a:cs typeface="Bookman Old Style"/>
              </a:rPr>
              <a:t>Clinical</a:t>
            </a:r>
            <a:r>
              <a:rPr sz="2800" b="0" spc="-355" dirty="0">
                <a:solidFill>
                  <a:srgbClr val="6F2F9F"/>
                </a:solidFill>
                <a:latin typeface="Bookman Old Style"/>
                <a:cs typeface="Bookman Old Style"/>
              </a:rPr>
              <a:t> </a:t>
            </a:r>
            <a:r>
              <a:rPr sz="2800" b="0" spc="-95" dirty="0">
                <a:solidFill>
                  <a:srgbClr val="6F2F9F"/>
                </a:solidFill>
                <a:latin typeface="Bookman Old Style"/>
                <a:cs typeface="Bookman Old Style"/>
              </a:rPr>
              <a:t>features</a:t>
            </a:r>
            <a:endParaRPr sz="2800">
              <a:latin typeface="Bookman Old Style"/>
              <a:cs typeface="Bookman Old Style"/>
            </a:endParaRPr>
          </a:p>
          <a:p>
            <a:pPr marL="356870" indent="-318770">
              <a:lnSpc>
                <a:spcPct val="100000"/>
              </a:lnSpc>
              <a:spcBef>
                <a:spcPts val="700"/>
              </a:spcBef>
              <a:buClr>
                <a:srgbClr val="DC7F46"/>
              </a:buClr>
              <a:buSzPct val="58928"/>
              <a:buFont typeface="Symbol"/>
              <a:buChar char=""/>
              <a:tabLst>
                <a:tab pos="356235" algn="l"/>
                <a:tab pos="356870" algn="l"/>
              </a:tabLst>
            </a:pPr>
            <a:r>
              <a:rPr sz="2800" b="0" spc="-114" dirty="0">
                <a:solidFill>
                  <a:srgbClr val="6F2F9F"/>
                </a:solidFill>
                <a:latin typeface="Bookman Old Style"/>
                <a:cs typeface="Bookman Old Style"/>
              </a:rPr>
              <a:t>Treatment</a:t>
            </a:r>
            <a:endParaRPr sz="2800">
              <a:latin typeface="Bookman Old Style"/>
              <a:cs typeface="Bookman Old Style"/>
            </a:endParaRPr>
          </a:p>
          <a:p>
            <a:pPr marL="356870" indent="-318770">
              <a:lnSpc>
                <a:spcPct val="100000"/>
              </a:lnSpc>
              <a:spcBef>
                <a:spcPts val="700"/>
              </a:spcBef>
              <a:buClr>
                <a:srgbClr val="DC7F46"/>
              </a:buClr>
              <a:buSzPct val="58928"/>
              <a:buFont typeface="Symbol"/>
              <a:buChar char=""/>
              <a:tabLst>
                <a:tab pos="356235" algn="l"/>
                <a:tab pos="356870" algn="l"/>
              </a:tabLst>
            </a:pPr>
            <a:r>
              <a:rPr sz="2800" b="0" spc="-145" dirty="0">
                <a:solidFill>
                  <a:srgbClr val="6F2F9F"/>
                </a:solidFill>
                <a:latin typeface="Bookman Old Style"/>
                <a:cs typeface="Bookman Old Style"/>
              </a:rPr>
              <a:t>Future </a:t>
            </a:r>
            <a:r>
              <a:rPr sz="2800" b="0" spc="-165" dirty="0">
                <a:solidFill>
                  <a:srgbClr val="6F2F9F"/>
                </a:solidFill>
                <a:latin typeface="Bookman Old Style"/>
                <a:cs typeface="Bookman Old Style"/>
              </a:rPr>
              <a:t>and</a:t>
            </a:r>
            <a:r>
              <a:rPr sz="2800" b="0" spc="-455" dirty="0">
                <a:solidFill>
                  <a:srgbClr val="6F2F9F"/>
                </a:solidFill>
                <a:latin typeface="Bookman Old Style"/>
                <a:cs typeface="Bookman Old Style"/>
              </a:rPr>
              <a:t> </a:t>
            </a:r>
            <a:r>
              <a:rPr sz="2800" b="0" spc="-90" dirty="0">
                <a:solidFill>
                  <a:srgbClr val="6F2F9F"/>
                </a:solidFill>
                <a:latin typeface="Bookman Old Style"/>
                <a:cs typeface="Bookman Old Style"/>
              </a:rPr>
              <a:t>controversies</a:t>
            </a:r>
            <a:endParaRPr sz="2800">
              <a:latin typeface="Bookman Old Style"/>
              <a:cs typeface="Bookman Old Style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8340" y="276859"/>
            <a:ext cx="310007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360" dirty="0">
                <a:solidFill>
                  <a:srgbClr val="006FBF"/>
                </a:solidFill>
              </a:rPr>
              <a:t>1.Normal</a:t>
            </a:r>
            <a:r>
              <a:rPr sz="3200" spc="-240" dirty="0">
                <a:solidFill>
                  <a:srgbClr val="006FBF"/>
                </a:solidFill>
              </a:rPr>
              <a:t> </a:t>
            </a:r>
            <a:r>
              <a:rPr sz="3200" spc="-330" dirty="0">
                <a:solidFill>
                  <a:srgbClr val="006FBF"/>
                </a:solidFill>
              </a:rPr>
              <a:t>bulges: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307340" y="1840229"/>
            <a:ext cx="1612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65" dirty="0">
                <a:solidFill>
                  <a:srgbClr val="DC7F46"/>
                </a:solidFill>
                <a:latin typeface="Symbol"/>
                <a:cs typeface="Symbol"/>
              </a:rPr>
              <a:t></a:t>
            </a:r>
            <a:endParaRPr sz="1200">
              <a:latin typeface="Symbol"/>
              <a:cs typeface="Symbo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7340" y="2538729"/>
            <a:ext cx="1612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65" dirty="0">
                <a:solidFill>
                  <a:srgbClr val="DC7F46"/>
                </a:solidFill>
                <a:latin typeface="Symbol"/>
                <a:cs typeface="Symbol"/>
              </a:rPr>
              <a:t></a:t>
            </a:r>
            <a:endParaRPr sz="1200">
              <a:latin typeface="Symbol"/>
              <a:cs typeface="Symbo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7340" y="2932429"/>
            <a:ext cx="1612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65" dirty="0">
                <a:solidFill>
                  <a:srgbClr val="DC7F46"/>
                </a:solidFill>
                <a:latin typeface="Symbol"/>
                <a:cs typeface="Symbol"/>
              </a:rPr>
              <a:t></a:t>
            </a:r>
            <a:endParaRPr sz="1200">
              <a:latin typeface="Symbol"/>
              <a:cs typeface="Symbo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07340" y="3324859"/>
            <a:ext cx="1612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65" dirty="0">
                <a:solidFill>
                  <a:srgbClr val="DC7F46"/>
                </a:solidFill>
                <a:latin typeface="Symbol"/>
                <a:cs typeface="Symbol"/>
              </a:rPr>
              <a:t></a:t>
            </a:r>
            <a:endParaRPr sz="1200">
              <a:latin typeface="Symbol"/>
              <a:cs typeface="Symbo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07340" y="4023359"/>
            <a:ext cx="1612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65" dirty="0">
                <a:solidFill>
                  <a:srgbClr val="DC7F46"/>
                </a:solidFill>
                <a:latin typeface="Symbol"/>
                <a:cs typeface="Symbol"/>
              </a:rPr>
              <a:t></a:t>
            </a:r>
            <a:endParaRPr sz="1200">
              <a:latin typeface="Symbol"/>
              <a:cs typeface="Symbo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07340" y="4417059"/>
            <a:ext cx="1612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65" dirty="0">
                <a:solidFill>
                  <a:srgbClr val="DC7F46"/>
                </a:solidFill>
                <a:latin typeface="Symbol"/>
                <a:cs typeface="Symbol"/>
              </a:rPr>
              <a:t></a:t>
            </a:r>
            <a:endParaRPr sz="1200">
              <a:latin typeface="Symbol"/>
              <a:cs typeface="Symbo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07340" y="4810759"/>
            <a:ext cx="1612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65" dirty="0">
                <a:solidFill>
                  <a:srgbClr val="DC7F46"/>
                </a:solidFill>
                <a:latin typeface="Symbol"/>
                <a:cs typeface="Symbol"/>
              </a:rPr>
              <a:t></a:t>
            </a:r>
            <a:endParaRPr sz="1200">
              <a:latin typeface="Symbol"/>
              <a:cs typeface="Symbo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07340" y="5598159"/>
            <a:ext cx="1612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65" dirty="0">
                <a:solidFill>
                  <a:srgbClr val="DC7F46"/>
                </a:solidFill>
                <a:latin typeface="Symbol"/>
                <a:cs typeface="Symbol"/>
              </a:rPr>
              <a:t></a:t>
            </a:r>
            <a:endParaRPr sz="1200">
              <a:latin typeface="Symbol"/>
              <a:cs typeface="Symbo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07340" y="6689090"/>
            <a:ext cx="1612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65" dirty="0">
                <a:solidFill>
                  <a:srgbClr val="DC7F46"/>
                </a:solidFill>
                <a:latin typeface="Symbol"/>
                <a:cs typeface="Symbol"/>
              </a:rPr>
              <a:t></a:t>
            </a:r>
            <a:endParaRPr sz="1200">
              <a:latin typeface="Symbol"/>
              <a:cs typeface="Symbo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26109" y="1794509"/>
            <a:ext cx="5991860" cy="51803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73405">
              <a:lnSpc>
                <a:spcPct val="100000"/>
              </a:lnSpc>
              <a:spcBef>
                <a:spcPts val="100"/>
              </a:spcBef>
            </a:pPr>
            <a:r>
              <a:rPr sz="2000" spc="-225" dirty="0">
                <a:latin typeface="Arial Black"/>
                <a:cs typeface="Arial Black"/>
              </a:rPr>
              <a:t>Frequent </a:t>
            </a:r>
            <a:r>
              <a:rPr sz="2000" spc="-445" dirty="0">
                <a:latin typeface="Arial Black"/>
                <a:cs typeface="Arial Black"/>
              </a:rPr>
              <a:t>&amp; </a:t>
            </a:r>
            <a:r>
              <a:rPr sz="2000" spc="-245" dirty="0">
                <a:latin typeface="Arial Black"/>
                <a:cs typeface="Arial Black"/>
              </a:rPr>
              <a:t>incidental </a:t>
            </a:r>
            <a:r>
              <a:rPr sz="2000" spc="-225" dirty="0">
                <a:latin typeface="Arial Black"/>
                <a:cs typeface="Arial Black"/>
              </a:rPr>
              <a:t>findings </a:t>
            </a:r>
            <a:r>
              <a:rPr sz="2000" spc="-220" dirty="0">
                <a:latin typeface="Arial Black"/>
                <a:cs typeface="Arial Black"/>
              </a:rPr>
              <a:t>on </a:t>
            </a:r>
            <a:r>
              <a:rPr sz="2000" spc="-240" dirty="0">
                <a:latin typeface="Arial Black"/>
                <a:cs typeface="Arial Black"/>
              </a:rPr>
              <a:t>routine barium  </a:t>
            </a:r>
            <a:r>
              <a:rPr sz="2000" spc="-290" dirty="0">
                <a:latin typeface="Arial Black"/>
                <a:cs typeface="Arial Black"/>
              </a:rPr>
              <a:t>swallow</a:t>
            </a:r>
            <a:endParaRPr sz="2000">
              <a:latin typeface="Arial Black"/>
              <a:cs typeface="Arial Black"/>
            </a:endParaRPr>
          </a:p>
          <a:p>
            <a:pPr marL="12700" marR="703580">
              <a:lnSpc>
                <a:spcPct val="129200"/>
              </a:lnSpc>
            </a:pPr>
            <a:r>
              <a:rPr sz="2000" spc="-225" dirty="0">
                <a:latin typeface="Arial Black"/>
                <a:cs typeface="Arial Black"/>
              </a:rPr>
              <a:t>Small </a:t>
            </a:r>
            <a:r>
              <a:rPr sz="2000" spc="-240" dirty="0">
                <a:latin typeface="Arial Black"/>
                <a:cs typeface="Arial Black"/>
              </a:rPr>
              <a:t>lateral </a:t>
            </a:r>
            <a:r>
              <a:rPr sz="2000" spc="-225" dirty="0">
                <a:latin typeface="Arial Black"/>
                <a:cs typeface="Arial Black"/>
              </a:rPr>
              <a:t>pharyngeal </a:t>
            </a:r>
            <a:r>
              <a:rPr sz="2000" spc="-190" dirty="0">
                <a:latin typeface="Arial Black"/>
                <a:cs typeface="Arial Black"/>
              </a:rPr>
              <a:t>bulge- </a:t>
            </a:r>
            <a:r>
              <a:rPr sz="2000" spc="-275" dirty="0">
                <a:latin typeface="Arial Black"/>
                <a:cs typeface="Arial Black"/>
              </a:rPr>
              <a:t>Asymptomatic  </a:t>
            </a:r>
            <a:r>
              <a:rPr sz="2000" spc="-204" dirty="0">
                <a:latin typeface="Arial Black"/>
                <a:cs typeface="Arial Black"/>
              </a:rPr>
              <a:t>Early </a:t>
            </a:r>
            <a:r>
              <a:rPr sz="2000" spc="-245" dirty="0">
                <a:latin typeface="Arial Black"/>
                <a:cs typeface="Arial Black"/>
              </a:rPr>
              <a:t>stage </a:t>
            </a:r>
            <a:r>
              <a:rPr sz="2000" spc="-225" dirty="0">
                <a:latin typeface="Arial Black"/>
                <a:cs typeface="Arial Black"/>
              </a:rPr>
              <a:t>in </a:t>
            </a:r>
            <a:r>
              <a:rPr sz="2000" spc="-265" dirty="0">
                <a:latin typeface="Arial Black"/>
                <a:cs typeface="Arial Black"/>
              </a:rPr>
              <a:t>the </a:t>
            </a:r>
            <a:r>
              <a:rPr sz="2000" spc="-240" dirty="0">
                <a:latin typeface="Arial Black"/>
                <a:cs typeface="Arial Black"/>
              </a:rPr>
              <a:t>evolution </a:t>
            </a:r>
            <a:r>
              <a:rPr sz="2000" spc="-220" dirty="0">
                <a:latin typeface="Arial Black"/>
                <a:cs typeface="Arial Black"/>
              </a:rPr>
              <a:t>of </a:t>
            </a:r>
            <a:r>
              <a:rPr sz="2000" spc="-225" dirty="0">
                <a:latin typeface="Arial Black"/>
                <a:cs typeface="Arial Black"/>
              </a:rPr>
              <a:t>larger</a:t>
            </a:r>
            <a:r>
              <a:rPr sz="2000" spc="204" dirty="0">
                <a:latin typeface="Arial Black"/>
                <a:cs typeface="Arial Black"/>
              </a:rPr>
              <a:t> </a:t>
            </a:r>
            <a:r>
              <a:rPr sz="2000" spc="-245" dirty="0">
                <a:latin typeface="Arial Black"/>
                <a:cs typeface="Arial Black"/>
              </a:rPr>
              <a:t>diverticula</a:t>
            </a:r>
            <a:endParaRPr sz="2000">
              <a:latin typeface="Arial Black"/>
              <a:cs typeface="Arial Black"/>
            </a:endParaRPr>
          </a:p>
          <a:p>
            <a:pPr marL="12700" marR="5080">
              <a:lnSpc>
                <a:spcPct val="100000"/>
              </a:lnSpc>
              <a:spcBef>
                <a:spcPts val="700"/>
              </a:spcBef>
            </a:pPr>
            <a:r>
              <a:rPr sz="2000" spc="-225" dirty="0">
                <a:latin typeface="Arial Black"/>
                <a:cs typeface="Arial Black"/>
              </a:rPr>
              <a:t>Usually </a:t>
            </a:r>
            <a:r>
              <a:rPr sz="2000" spc="-240" dirty="0">
                <a:latin typeface="Arial Black"/>
                <a:cs typeface="Arial Black"/>
              </a:rPr>
              <a:t>bilateral </a:t>
            </a:r>
            <a:r>
              <a:rPr sz="2000" spc="-445" dirty="0">
                <a:latin typeface="Arial Black"/>
                <a:cs typeface="Arial Black"/>
              </a:rPr>
              <a:t>&amp; </a:t>
            </a:r>
            <a:r>
              <a:rPr sz="2000" spc="-200" dirty="0">
                <a:latin typeface="Arial Black"/>
                <a:cs typeface="Arial Black"/>
              </a:rPr>
              <a:t>asymptomatic</a:t>
            </a:r>
            <a:r>
              <a:rPr sz="2000" spc="-200" dirty="0">
                <a:latin typeface="Symbol"/>
                <a:cs typeface="Symbol"/>
              </a:rPr>
              <a:t></a:t>
            </a:r>
            <a:r>
              <a:rPr sz="2000" spc="-200" dirty="0">
                <a:latin typeface="Arial Black"/>
                <a:cs typeface="Arial Black"/>
              </a:rPr>
              <a:t>thought </a:t>
            </a:r>
            <a:r>
              <a:rPr sz="2000" spc="-225" dirty="0">
                <a:latin typeface="Arial Black"/>
                <a:cs typeface="Arial Black"/>
              </a:rPr>
              <a:t>as </a:t>
            </a:r>
            <a:r>
              <a:rPr sz="2000" spc="-240" dirty="0">
                <a:latin typeface="Arial Black"/>
                <a:cs typeface="Arial Black"/>
              </a:rPr>
              <a:t>normal  variants</a:t>
            </a:r>
            <a:endParaRPr sz="2000">
              <a:latin typeface="Arial Black"/>
              <a:cs typeface="Arial Black"/>
            </a:endParaRPr>
          </a:p>
          <a:p>
            <a:pPr marL="12700" marR="1223010">
              <a:lnSpc>
                <a:spcPct val="129200"/>
              </a:lnSpc>
            </a:pPr>
            <a:r>
              <a:rPr sz="2000" spc="-225" dirty="0">
                <a:latin typeface="Arial Black"/>
                <a:cs typeface="Arial Black"/>
              </a:rPr>
              <a:t>Arise from-pyriform </a:t>
            </a:r>
            <a:r>
              <a:rPr sz="2000" spc="-220" dirty="0">
                <a:latin typeface="Arial Black"/>
                <a:cs typeface="Arial Black"/>
              </a:rPr>
              <a:t>sinus </a:t>
            </a:r>
            <a:r>
              <a:rPr sz="2000" spc="-225" dirty="0">
                <a:latin typeface="Arial Black"/>
                <a:cs typeface="Arial Black"/>
              </a:rPr>
              <a:t>or </a:t>
            </a:r>
            <a:r>
              <a:rPr sz="2000" spc="-240" dirty="0">
                <a:latin typeface="Arial Black"/>
                <a:cs typeface="Arial Black"/>
              </a:rPr>
              <a:t>tonsillar </a:t>
            </a:r>
            <a:r>
              <a:rPr sz="2000" spc="-225" dirty="0">
                <a:latin typeface="Arial Black"/>
                <a:cs typeface="Arial Black"/>
              </a:rPr>
              <a:t>fossa  </a:t>
            </a:r>
            <a:r>
              <a:rPr sz="2000" spc="-229" dirty="0">
                <a:latin typeface="Arial Black"/>
                <a:cs typeface="Arial Black"/>
              </a:rPr>
              <a:t>Modified </a:t>
            </a:r>
            <a:r>
              <a:rPr sz="2000" spc="-225" dirty="0">
                <a:latin typeface="Arial Black"/>
                <a:cs typeface="Arial Black"/>
              </a:rPr>
              <a:t>valsalva</a:t>
            </a:r>
            <a:r>
              <a:rPr sz="2000" spc="-10" dirty="0">
                <a:latin typeface="Arial Black"/>
                <a:cs typeface="Arial Black"/>
              </a:rPr>
              <a:t> </a:t>
            </a:r>
            <a:r>
              <a:rPr sz="2000" spc="-235" dirty="0">
                <a:latin typeface="Arial Black"/>
                <a:cs typeface="Arial Black"/>
              </a:rPr>
              <a:t>manoeuvre</a:t>
            </a:r>
            <a:endParaRPr sz="20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sz="2000" spc="-229" dirty="0">
                <a:latin typeface="Arial Black"/>
                <a:cs typeface="Arial Black"/>
              </a:rPr>
              <a:t>More </a:t>
            </a:r>
            <a:r>
              <a:rPr sz="2000" spc="-280" dirty="0">
                <a:latin typeface="Arial Black"/>
                <a:cs typeface="Arial Black"/>
              </a:rPr>
              <a:t>common </a:t>
            </a:r>
            <a:r>
              <a:rPr sz="2000" spc="-225" dirty="0">
                <a:latin typeface="Arial Black"/>
                <a:cs typeface="Arial Black"/>
              </a:rPr>
              <a:t>in elderly </a:t>
            </a:r>
            <a:r>
              <a:rPr sz="2000" dirty="0">
                <a:latin typeface="Arial Black"/>
                <a:cs typeface="Arial Black"/>
              </a:rPr>
              <a:t>- </a:t>
            </a:r>
            <a:r>
              <a:rPr sz="2000" spc="-240" dirty="0">
                <a:latin typeface="Arial Black"/>
                <a:cs typeface="Arial Black"/>
              </a:rPr>
              <a:t>reduced </a:t>
            </a:r>
            <a:r>
              <a:rPr sz="2000" spc="-250" dirty="0">
                <a:latin typeface="Arial Black"/>
                <a:cs typeface="Arial Black"/>
              </a:rPr>
              <a:t>muscular</a:t>
            </a:r>
            <a:r>
              <a:rPr sz="2000" spc="-5" dirty="0">
                <a:latin typeface="Arial Black"/>
                <a:cs typeface="Arial Black"/>
              </a:rPr>
              <a:t> </a:t>
            </a:r>
            <a:r>
              <a:rPr sz="2000" spc="-254" dirty="0">
                <a:latin typeface="Arial Black"/>
                <a:cs typeface="Arial Black"/>
              </a:rPr>
              <a:t>tone</a:t>
            </a:r>
            <a:endParaRPr sz="2000">
              <a:latin typeface="Arial Black"/>
              <a:cs typeface="Arial Black"/>
            </a:endParaRPr>
          </a:p>
          <a:p>
            <a:pPr marL="12700" marR="114300" indent="2485390">
              <a:lnSpc>
                <a:spcPts val="3100"/>
              </a:lnSpc>
              <a:spcBef>
                <a:spcPts val="210"/>
              </a:spcBef>
            </a:pPr>
            <a:r>
              <a:rPr sz="2000" dirty="0">
                <a:latin typeface="Arial Black"/>
                <a:cs typeface="Arial Black"/>
              </a:rPr>
              <a:t>- </a:t>
            </a:r>
            <a:r>
              <a:rPr sz="2000" spc="-225" dirty="0">
                <a:latin typeface="Arial Black"/>
                <a:cs typeface="Arial Black"/>
              </a:rPr>
              <a:t>loss </a:t>
            </a:r>
            <a:r>
              <a:rPr sz="2000" spc="-220" dirty="0">
                <a:latin typeface="Arial Black"/>
                <a:cs typeface="Arial Black"/>
              </a:rPr>
              <a:t>of </a:t>
            </a:r>
            <a:r>
              <a:rPr sz="2000" spc="-260" dirty="0">
                <a:latin typeface="Arial Black"/>
                <a:cs typeface="Arial Black"/>
              </a:rPr>
              <a:t>elasticity </a:t>
            </a:r>
            <a:r>
              <a:rPr sz="2000" spc="-220" dirty="0">
                <a:latin typeface="Arial Black"/>
                <a:cs typeface="Arial Black"/>
              </a:rPr>
              <a:t>of </a:t>
            </a:r>
            <a:r>
              <a:rPr sz="2000" spc="-240" dirty="0">
                <a:latin typeface="Arial Black"/>
                <a:cs typeface="Arial Black"/>
              </a:rPr>
              <a:t>tissues  </a:t>
            </a:r>
            <a:r>
              <a:rPr sz="2000" spc="-225" dirty="0">
                <a:latin typeface="Arial Black"/>
                <a:cs typeface="Arial Black"/>
              </a:rPr>
              <a:t>Radiological </a:t>
            </a:r>
            <a:r>
              <a:rPr sz="2000" spc="-235" dirty="0">
                <a:latin typeface="Arial Black"/>
                <a:cs typeface="Arial Black"/>
              </a:rPr>
              <a:t>Contrast</a:t>
            </a:r>
            <a:r>
              <a:rPr sz="2000" spc="-30" dirty="0">
                <a:latin typeface="Arial Black"/>
                <a:cs typeface="Arial Black"/>
              </a:rPr>
              <a:t> </a:t>
            </a:r>
            <a:r>
              <a:rPr sz="2000" spc="-225" dirty="0">
                <a:latin typeface="Arial Black"/>
                <a:cs typeface="Arial Black"/>
              </a:rPr>
              <a:t>studies:</a:t>
            </a:r>
            <a:endParaRPr sz="2000">
              <a:latin typeface="Arial Black"/>
              <a:cs typeface="Arial Black"/>
            </a:endParaRPr>
          </a:p>
          <a:p>
            <a:pPr marL="12700" marR="114300" indent="31750">
              <a:lnSpc>
                <a:spcPct val="100000"/>
              </a:lnSpc>
              <a:spcBef>
                <a:spcPts val="480"/>
              </a:spcBef>
              <a:tabLst>
                <a:tab pos="5203825" algn="l"/>
              </a:tabLst>
            </a:pPr>
            <a:r>
              <a:rPr sz="2000" spc="-240" dirty="0">
                <a:latin typeface="Arial Black"/>
                <a:cs typeface="Arial Black"/>
              </a:rPr>
              <a:t>smooth,hemispherical </a:t>
            </a:r>
            <a:r>
              <a:rPr sz="2000" spc="-245" dirty="0">
                <a:latin typeface="Arial Black"/>
                <a:cs typeface="Arial Black"/>
              </a:rPr>
              <a:t>prominences </a:t>
            </a:r>
            <a:r>
              <a:rPr sz="2000" spc="-225" dirty="0">
                <a:latin typeface="Arial Black"/>
                <a:cs typeface="Arial Black"/>
              </a:rPr>
              <a:t>arising </a:t>
            </a:r>
            <a:r>
              <a:rPr sz="2000" spc="-254" dirty="0">
                <a:latin typeface="Arial Black"/>
                <a:cs typeface="Arial Black"/>
              </a:rPr>
              <a:t>from </a:t>
            </a:r>
            <a:r>
              <a:rPr sz="2000" spc="-265" dirty="0">
                <a:latin typeface="Arial Black"/>
                <a:cs typeface="Arial Black"/>
              </a:rPr>
              <a:t>the  </a:t>
            </a:r>
            <a:r>
              <a:rPr sz="2000" spc="-240" dirty="0">
                <a:latin typeface="Arial Black"/>
                <a:cs typeface="Arial Black"/>
              </a:rPr>
              <a:t>pyriform </a:t>
            </a:r>
            <a:r>
              <a:rPr sz="2000" spc="-225" dirty="0">
                <a:latin typeface="Arial Black"/>
                <a:cs typeface="Arial Black"/>
              </a:rPr>
              <a:t>sinus </a:t>
            </a:r>
            <a:r>
              <a:rPr sz="2000" spc="-220" dirty="0">
                <a:latin typeface="Arial Black"/>
                <a:cs typeface="Arial Black"/>
              </a:rPr>
              <a:t>or</a:t>
            </a:r>
            <a:r>
              <a:rPr sz="2000" spc="204" dirty="0">
                <a:latin typeface="Arial Black"/>
                <a:cs typeface="Arial Black"/>
              </a:rPr>
              <a:t> </a:t>
            </a:r>
            <a:r>
              <a:rPr sz="2000" spc="-240" dirty="0">
                <a:latin typeface="Arial Black"/>
                <a:cs typeface="Arial Black"/>
              </a:rPr>
              <a:t>tonsillar</a:t>
            </a:r>
            <a:r>
              <a:rPr sz="2000" spc="-80" dirty="0">
                <a:latin typeface="Arial Black"/>
                <a:cs typeface="Arial Black"/>
              </a:rPr>
              <a:t> </a:t>
            </a:r>
            <a:r>
              <a:rPr sz="2000" spc="-140" dirty="0">
                <a:latin typeface="Arial Black"/>
                <a:cs typeface="Arial Black"/>
              </a:rPr>
              <a:t>fossa</a:t>
            </a:r>
            <a:r>
              <a:rPr sz="2000" spc="-140" dirty="0">
                <a:latin typeface="Symbol"/>
                <a:cs typeface="Symbol"/>
              </a:rPr>
              <a:t></a:t>
            </a:r>
            <a:r>
              <a:rPr sz="2000" spc="-140" dirty="0">
                <a:solidFill>
                  <a:srgbClr val="00AFEF"/>
                </a:solidFill>
                <a:latin typeface="Arial Black"/>
                <a:cs typeface="Arial Black"/>
              </a:rPr>
              <a:t>Pharyngeal	</a:t>
            </a:r>
            <a:r>
              <a:rPr sz="2000" spc="-185" dirty="0">
                <a:solidFill>
                  <a:srgbClr val="00AFEF"/>
                </a:solidFill>
                <a:latin typeface="Arial Black"/>
                <a:cs typeface="Arial Black"/>
              </a:rPr>
              <a:t>‘ears’</a:t>
            </a:r>
            <a:endParaRPr sz="20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2000" spc="-225" dirty="0">
                <a:latin typeface="Arial Black"/>
                <a:cs typeface="Arial Black"/>
              </a:rPr>
              <a:t>No </a:t>
            </a:r>
            <a:r>
              <a:rPr sz="2000" spc="-275" dirty="0">
                <a:latin typeface="Arial Black"/>
                <a:cs typeface="Arial Black"/>
              </a:rPr>
              <a:t>treatment</a:t>
            </a:r>
            <a:r>
              <a:rPr sz="2000" spc="-20" dirty="0">
                <a:latin typeface="Arial Black"/>
                <a:cs typeface="Arial Black"/>
              </a:rPr>
              <a:t> </a:t>
            </a:r>
            <a:r>
              <a:rPr sz="2000" spc="-225" dirty="0">
                <a:latin typeface="Arial Black"/>
                <a:cs typeface="Arial Black"/>
              </a:rPr>
              <a:t>required</a:t>
            </a:r>
            <a:endParaRPr sz="20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0880" y="467359"/>
            <a:ext cx="228536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375" dirty="0">
                <a:solidFill>
                  <a:srgbClr val="006FBF"/>
                </a:solidFill>
              </a:rPr>
              <a:t>2.Traumatic: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307340" y="1677670"/>
            <a:ext cx="1612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65" dirty="0">
                <a:solidFill>
                  <a:srgbClr val="DC7F46"/>
                </a:solidFill>
                <a:latin typeface="Symbol"/>
                <a:cs typeface="Symbol"/>
              </a:rPr>
              <a:t></a:t>
            </a:r>
            <a:endParaRPr sz="1200">
              <a:latin typeface="Symbol"/>
              <a:cs typeface="Symbo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6109" y="1544320"/>
            <a:ext cx="6962775" cy="812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4300" marR="5080" indent="-101600">
              <a:lnSpc>
                <a:spcPct val="129200"/>
              </a:lnSpc>
              <a:spcBef>
                <a:spcPts val="100"/>
              </a:spcBef>
            </a:pPr>
            <a:r>
              <a:rPr sz="2000" spc="-200" dirty="0">
                <a:latin typeface="Arial Black"/>
                <a:cs typeface="Arial Black"/>
              </a:rPr>
              <a:t>Self </a:t>
            </a:r>
            <a:r>
              <a:rPr sz="2000" spc="-250" dirty="0">
                <a:latin typeface="Arial Black"/>
                <a:cs typeface="Arial Black"/>
              </a:rPr>
              <a:t>inflicted </a:t>
            </a:r>
            <a:r>
              <a:rPr sz="2000" spc="-235" dirty="0">
                <a:latin typeface="Arial Black"/>
                <a:cs typeface="Arial Black"/>
              </a:rPr>
              <a:t>diverticula: </a:t>
            </a:r>
            <a:r>
              <a:rPr sz="2000" spc="-240" dirty="0">
                <a:latin typeface="Arial Black"/>
                <a:cs typeface="Arial Black"/>
              </a:rPr>
              <a:t>Habitual </a:t>
            </a:r>
            <a:r>
              <a:rPr sz="2000" spc="-250" dirty="0">
                <a:latin typeface="Arial Black"/>
                <a:cs typeface="Arial Black"/>
              </a:rPr>
              <a:t>criminals </a:t>
            </a:r>
            <a:r>
              <a:rPr sz="2000" spc="-254" dirty="0">
                <a:latin typeface="Arial Black"/>
                <a:cs typeface="Arial Black"/>
              </a:rPr>
              <a:t>from </a:t>
            </a:r>
            <a:r>
              <a:rPr sz="2000" spc="-225" dirty="0">
                <a:latin typeface="Arial Black"/>
                <a:cs typeface="Arial Black"/>
              </a:rPr>
              <a:t>India  </a:t>
            </a:r>
            <a:r>
              <a:rPr sz="2000" spc="-240" dirty="0">
                <a:latin typeface="Arial Black"/>
                <a:cs typeface="Arial Black"/>
              </a:rPr>
              <a:t>Repetitive </a:t>
            </a:r>
            <a:r>
              <a:rPr sz="2000" spc="-250" dirty="0">
                <a:latin typeface="Arial Black"/>
                <a:cs typeface="Arial Black"/>
              </a:rPr>
              <a:t>introduction </a:t>
            </a:r>
            <a:r>
              <a:rPr sz="2000" spc="-220" dirty="0">
                <a:latin typeface="Arial Black"/>
                <a:cs typeface="Arial Black"/>
              </a:rPr>
              <a:t>of </a:t>
            </a:r>
            <a:r>
              <a:rPr sz="2000" spc="-245" dirty="0">
                <a:latin typeface="Arial Black"/>
                <a:cs typeface="Arial Black"/>
              </a:rPr>
              <a:t>piece </a:t>
            </a:r>
            <a:r>
              <a:rPr sz="2000" spc="-220" dirty="0">
                <a:latin typeface="Arial Black"/>
                <a:cs typeface="Arial Black"/>
              </a:rPr>
              <a:t>of </a:t>
            </a:r>
            <a:r>
              <a:rPr sz="2000" spc="-225" dirty="0">
                <a:latin typeface="Arial Black"/>
                <a:cs typeface="Arial Black"/>
              </a:rPr>
              <a:t>lead </a:t>
            </a:r>
            <a:r>
              <a:rPr sz="2000" spc="-254" dirty="0">
                <a:latin typeface="Arial Black"/>
                <a:cs typeface="Arial Black"/>
              </a:rPr>
              <a:t>into </a:t>
            </a:r>
            <a:r>
              <a:rPr sz="2000" spc="-265" dirty="0">
                <a:latin typeface="Arial Black"/>
                <a:cs typeface="Arial Black"/>
              </a:rPr>
              <a:t>the</a:t>
            </a:r>
            <a:r>
              <a:rPr sz="2000" spc="-400" dirty="0">
                <a:latin typeface="Arial Black"/>
                <a:cs typeface="Arial Black"/>
              </a:rPr>
              <a:t> </a:t>
            </a:r>
            <a:r>
              <a:rPr sz="2000" spc="-235" dirty="0">
                <a:latin typeface="Arial Black"/>
                <a:cs typeface="Arial Black"/>
              </a:rPr>
              <a:t>tonsillar </a:t>
            </a:r>
            <a:r>
              <a:rPr sz="2000" spc="-225" dirty="0">
                <a:latin typeface="Arial Black"/>
                <a:cs typeface="Arial Black"/>
              </a:rPr>
              <a:t>fossa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7340" y="2858770"/>
            <a:ext cx="1612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65" dirty="0">
                <a:solidFill>
                  <a:srgbClr val="DC7F46"/>
                </a:solidFill>
                <a:latin typeface="Symbol"/>
                <a:cs typeface="Symbol"/>
              </a:rPr>
              <a:t></a:t>
            </a:r>
            <a:endParaRPr sz="1200">
              <a:latin typeface="Symbol"/>
              <a:cs typeface="Symbo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26109" y="2813050"/>
            <a:ext cx="635444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210" dirty="0">
                <a:latin typeface="Arial Black"/>
                <a:cs typeface="Arial Black"/>
              </a:rPr>
              <a:t>Probably </a:t>
            </a:r>
            <a:r>
              <a:rPr sz="2000" spc="-225" dirty="0">
                <a:latin typeface="Arial Black"/>
                <a:cs typeface="Arial Black"/>
              </a:rPr>
              <a:t>lies </a:t>
            </a:r>
            <a:r>
              <a:rPr sz="2000" spc="-275" dirty="0">
                <a:latin typeface="Arial Black"/>
                <a:cs typeface="Arial Black"/>
              </a:rPr>
              <a:t>between </a:t>
            </a:r>
            <a:r>
              <a:rPr sz="2000" spc="-265" dirty="0">
                <a:latin typeface="Arial Black"/>
                <a:cs typeface="Arial Black"/>
              </a:rPr>
              <a:t>the </a:t>
            </a:r>
            <a:r>
              <a:rPr sz="2000" spc="-245" dirty="0">
                <a:latin typeface="Arial Black"/>
                <a:cs typeface="Arial Black"/>
              </a:rPr>
              <a:t>middle </a:t>
            </a:r>
            <a:r>
              <a:rPr sz="2000" spc="-445" dirty="0">
                <a:latin typeface="Arial Black"/>
                <a:cs typeface="Arial Black"/>
              </a:rPr>
              <a:t>&amp; </a:t>
            </a:r>
            <a:r>
              <a:rPr sz="2000" spc="-225" dirty="0">
                <a:latin typeface="Arial Black"/>
                <a:cs typeface="Arial Black"/>
              </a:rPr>
              <a:t>superior</a:t>
            </a:r>
            <a:r>
              <a:rPr sz="2000" spc="-355" dirty="0">
                <a:latin typeface="Arial Black"/>
                <a:cs typeface="Arial Black"/>
              </a:rPr>
              <a:t> </a:t>
            </a:r>
            <a:r>
              <a:rPr sz="2000" spc="-260" dirty="0">
                <a:latin typeface="Arial Black"/>
                <a:cs typeface="Arial Black"/>
              </a:rPr>
              <a:t>constrictors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07340" y="3644900"/>
            <a:ext cx="1612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65" dirty="0">
                <a:solidFill>
                  <a:srgbClr val="DC7F46"/>
                </a:solidFill>
                <a:latin typeface="Symbol"/>
                <a:cs typeface="Symbol"/>
              </a:rPr>
              <a:t></a:t>
            </a:r>
            <a:endParaRPr sz="1200">
              <a:latin typeface="Symbol"/>
              <a:cs typeface="Symbo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26109" y="3600450"/>
            <a:ext cx="410908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229" dirty="0">
                <a:latin typeface="Arial Black"/>
                <a:cs typeface="Arial Black"/>
              </a:rPr>
              <a:t>If </a:t>
            </a:r>
            <a:r>
              <a:rPr sz="2000" spc="-260" dirty="0">
                <a:latin typeface="Arial Black"/>
                <a:cs typeface="Arial Black"/>
              </a:rPr>
              <a:t>not </a:t>
            </a:r>
            <a:r>
              <a:rPr sz="2000" spc="-235" dirty="0">
                <a:latin typeface="Arial Black"/>
                <a:cs typeface="Arial Black"/>
              </a:rPr>
              <a:t>maintained, </a:t>
            </a:r>
            <a:r>
              <a:rPr sz="2000" spc="-225" dirty="0">
                <a:latin typeface="Arial Black"/>
                <a:cs typeface="Arial Black"/>
              </a:rPr>
              <a:t>disappears</a:t>
            </a:r>
            <a:r>
              <a:rPr sz="2000" spc="-165" dirty="0">
                <a:latin typeface="Arial Black"/>
                <a:cs typeface="Arial Black"/>
              </a:rPr>
              <a:t> </a:t>
            </a:r>
            <a:r>
              <a:rPr sz="2000" spc="-225" dirty="0">
                <a:latin typeface="Arial Black"/>
                <a:cs typeface="Arial Black"/>
              </a:rPr>
              <a:t>rapidly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953000" y="3732529"/>
            <a:ext cx="3986529" cy="27978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7340" y="535940"/>
            <a:ext cx="836739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235" dirty="0">
                <a:solidFill>
                  <a:srgbClr val="006FBF"/>
                </a:solidFill>
              </a:rPr>
              <a:t>3. </a:t>
            </a:r>
            <a:r>
              <a:rPr sz="2800" spc="-315" dirty="0">
                <a:solidFill>
                  <a:srgbClr val="006FBF"/>
                </a:solidFill>
              </a:rPr>
              <a:t>Pharyngoceles </a:t>
            </a:r>
            <a:r>
              <a:rPr sz="2800" spc="-270" dirty="0">
                <a:solidFill>
                  <a:srgbClr val="006FBF"/>
                </a:solidFill>
              </a:rPr>
              <a:t>(Raised </a:t>
            </a:r>
            <a:r>
              <a:rPr sz="2800" spc="-305" dirty="0">
                <a:solidFill>
                  <a:srgbClr val="006FBF"/>
                </a:solidFill>
              </a:rPr>
              <a:t>intra-pharyngeal</a:t>
            </a:r>
            <a:r>
              <a:rPr sz="2800" spc="140" dirty="0">
                <a:solidFill>
                  <a:srgbClr val="006FBF"/>
                </a:solidFill>
              </a:rPr>
              <a:t> </a:t>
            </a:r>
            <a:r>
              <a:rPr sz="2800" spc="-295" dirty="0">
                <a:solidFill>
                  <a:srgbClr val="006FBF"/>
                </a:solidFill>
              </a:rPr>
              <a:t>pressure)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307340" y="1830070"/>
            <a:ext cx="1612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65" dirty="0">
                <a:solidFill>
                  <a:srgbClr val="DC7F46"/>
                </a:solidFill>
                <a:latin typeface="Symbol"/>
                <a:cs typeface="Symbol"/>
              </a:rPr>
              <a:t></a:t>
            </a:r>
            <a:endParaRPr sz="1200">
              <a:latin typeface="Symbol"/>
              <a:cs typeface="Symbo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7340" y="2223770"/>
            <a:ext cx="1612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65" dirty="0">
                <a:solidFill>
                  <a:srgbClr val="DC7F46"/>
                </a:solidFill>
                <a:latin typeface="Symbol"/>
                <a:cs typeface="Symbol"/>
              </a:rPr>
              <a:t></a:t>
            </a:r>
            <a:endParaRPr sz="1200">
              <a:latin typeface="Symbol"/>
              <a:cs typeface="Symbo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7340" y="2617470"/>
            <a:ext cx="1612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65" dirty="0">
                <a:solidFill>
                  <a:srgbClr val="DC7F46"/>
                </a:solidFill>
                <a:latin typeface="Symbol"/>
                <a:cs typeface="Symbol"/>
              </a:rPr>
              <a:t></a:t>
            </a:r>
            <a:endParaRPr sz="1200">
              <a:latin typeface="Symbol"/>
              <a:cs typeface="Symbo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07340" y="3011170"/>
            <a:ext cx="1612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65" dirty="0">
                <a:solidFill>
                  <a:srgbClr val="DC7F46"/>
                </a:solidFill>
                <a:latin typeface="Symbol"/>
                <a:cs typeface="Symbol"/>
              </a:rPr>
              <a:t></a:t>
            </a:r>
            <a:endParaRPr sz="1200">
              <a:latin typeface="Symbol"/>
              <a:cs typeface="Symbo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07340" y="3404870"/>
            <a:ext cx="1612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65" dirty="0">
                <a:solidFill>
                  <a:srgbClr val="DC7F46"/>
                </a:solidFill>
                <a:latin typeface="Symbol"/>
                <a:cs typeface="Symbol"/>
              </a:rPr>
              <a:t></a:t>
            </a:r>
            <a:endParaRPr sz="1200">
              <a:latin typeface="Symbol"/>
              <a:cs typeface="Symbo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07340" y="3797300"/>
            <a:ext cx="1612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65" dirty="0">
                <a:solidFill>
                  <a:srgbClr val="DC7F46"/>
                </a:solidFill>
                <a:latin typeface="Symbol"/>
                <a:cs typeface="Symbol"/>
              </a:rPr>
              <a:t></a:t>
            </a:r>
            <a:endParaRPr sz="1200">
              <a:latin typeface="Symbol"/>
              <a:cs typeface="Symbo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07340" y="1696720"/>
            <a:ext cx="5588000" cy="30848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30835" marR="359410">
              <a:lnSpc>
                <a:spcPct val="129000"/>
              </a:lnSpc>
              <a:spcBef>
                <a:spcPts val="105"/>
              </a:spcBef>
            </a:pPr>
            <a:r>
              <a:rPr sz="2000" spc="-204" dirty="0">
                <a:latin typeface="Arial Black"/>
                <a:cs typeface="Arial Black"/>
              </a:rPr>
              <a:t>Large, </a:t>
            </a:r>
            <a:r>
              <a:rPr sz="2000" spc="-240" dirty="0">
                <a:latin typeface="Arial Black"/>
                <a:cs typeface="Arial Black"/>
              </a:rPr>
              <a:t>occasionally </a:t>
            </a:r>
            <a:r>
              <a:rPr sz="2000" spc="-275" dirty="0">
                <a:latin typeface="Arial Black"/>
                <a:cs typeface="Arial Black"/>
              </a:rPr>
              <a:t>symptomatic </a:t>
            </a:r>
            <a:r>
              <a:rPr sz="2000" spc="-245" dirty="0">
                <a:latin typeface="Arial Black"/>
                <a:cs typeface="Arial Black"/>
              </a:rPr>
              <a:t>diverticula  </a:t>
            </a:r>
            <a:r>
              <a:rPr sz="2000" spc="-225" dirty="0">
                <a:latin typeface="Arial Black"/>
                <a:cs typeface="Arial Black"/>
              </a:rPr>
              <a:t>Usually </a:t>
            </a:r>
            <a:r>
              <a:rPr sz="2000" spc="-235" dirty="0">
                <a:latin typeface="Arial Black"/>
                <a:cs typeface="Arial Black"/>
              </a:rPr>
              <a:t>unilateral </a:t>
            </a:r>
            <a:r>
              <a:rPr sz="2000" spc="-260" dirty="0">
                <a:latin typeface="Arial Black"/>
                <a:cs typeface="Arial Black"/>
              </a:rPr>
              <a:t>but </a:t>
            </a:r>
            <a:r>
              <a:rPr sz="2000" spc="-240" dirty="0">
                <a:latin typeface="Arial Black"/>
                <a:cs typeface="Arial Black"/>
              </a:rPr>
              <a:t>occasionally bilateral  </a:t>
            </a:r>
            <a:r>
              <a:rPr sz="2000" spc="-235" dirty="0">
                <a:latin typeface="Arial Black"/>
                <a:cs typeface="Arial Black"/>
              </a:rPr>
              <a:t>Predominantly </a:t>
            </a:r>
            <a:r>
              <a:rPr sz="2000" spc="-225" dirty="0">
                <a:latin typeface="Arial Black"/>
                <a:cs typeface="Arial Black"/>
              </a:rPr>
              <a:t>in </a:t>
            </a:r>
            <a:r>
              <a:rPr sz="2000" spc="-254" dirty="0">
                <a:latin typeface="Arial Black"/>
                <a:cs typeface="Arial Black"/>
              </a:rPr>
              <a:t>male</a:t>
            </a:r>
            <a:r>
              <a:rPr sz="2000" spc="100" dirty="0">
                <a:latin typeface="Arial Black"/>
                <a:cs typeface="Arial Black"/>
              </a:rPr>
              <a:t> </a:t>
            </a:r>
            <a:r>
              <a:rPr sz="2000" spc="-145" dirty="0">
                <a:latin typeface="Arial Black"/>
                <a:cs typeface="Arial Black"/>
              </a:rPr>
              <a:t>(M/F=8:1)</a:t>
            </a:r>
            <a:endParaRPr sz="2000">
              <a:latin typeface="Arial Black"/>
              <a:cs typeface="Arial Black"/>
            </a:endParaRPr>
          </a:p>
          <a:p>
            <a:pPr marL="330835" marR="935355">
              <a:lnSpc>
                <a:spcPct val="129200"/>
              </a:lnSpc>
            </a:pPr>
            <a:r>
              <a:rPr sz="2000" spc="-225" dirty="0">
                <a:latin typeface="Arial Black"/>
                <a:cs typeface="Arial Black"/>
              </a:rPr>
              <a:t>First </a:t>
            </a:r>
            <a:r>
              <a:rPr sz="2000" spc="-235" dirty="0">
                <a:latin typeface="Arial Black"/>
                <a:cs typeface="Arial Black"/>
              </a:rPr>
              <a:t>described </a:t>
            </a:r>
            <a:r>
              <a:rPr sz="2000" spc="-225" dirty="0">
                <a:latin typeface="Arial Black"/>
                <a:cs typeface="Arial Black"/>
              </a:rPr>
              <a:t>by </a:t>
            </a:r>
            <a:r>
              <a:rPr sz="2000" spc="-210" dirty="0">
                <a:latin typeface="Arial Black"/>
                <a:cs typeface="Arial Black"/>
              </a:rPr>
              <a:t>Wheeler </a:t>
            </a:r>
            <a:r>
              <a:rPr sz="2000" spc="-185" dirty="0">
                <a:latin typeface="Arial Black"/>
                <a:cs typeface="Arial Black"/>
              </a:rPr>
              <a:t>(1886)  </a:t>
            </a:r>
            <a:r>
              <a:rPr sz="2000" spc="-225" dirty="0">
                <a:latin typeface="Arial Black"/>
                <a:cs typeface="Arial Black"/>
              </a:rPr>
              <a:t>Arise </a:t>
            </a:r>
            <a:r>
              <a:rPr sz="2000" spc="-254" dirty="0">
                <a:latin typeface="Arial Black"/>
                <a:cs typeface="Arial Black"/>
              </a:rPr>
              <a:t>from </a:t>
            </a:r>
            <a:r>
              <a:rPr sz="2000" spc="-235" dirty="0">
                <a:latin typeface="Arial Black"/>
                <a:cs typeface="Arial Black"/>
              </a:rPr>
              <a:t>precursor </a:t>
            </a:r>
            <a:r>
              <a:rPr sz="2000" spc="-225" dirty="0">
                <a:latin typeface="Arial Black"/>
                <a:cs typeface="Arial Black"/>
              </a:rPr>
              <a:t>pharyngeal </a:t>
            </a:r>
            <a:r>
              <a:rPr sz="2000" spc="-185" dirty="0">
                <a:latin typeface="Arial Black"/>
                <a:cs typeface="Arial Black"/>
              </a:rPr>
              <a:t>‘ears’  </a:t>
            </a:r>
            <a:r>
              <a:rPr sz="2000" spc="-235" dirty="0">
                <a:latin typeface="Arial Black"/>
                <a:cs typeface="Arial Black"/>
              </a:rPr>
              <a:t>Development</a:t>
            </a:r>
            <a:endParaRPr sz="2000">
              <a:latin typeface="Arial Black"/>
              <a:cs typeface="Arial Black"/>
            </a:endParaRPr>
          </a:p>
          <a:p>
            <a:pPr marL="330835" marR="5080" indent="-318770">
              <a:lnSpc>
                <a:spcPct val="100000"/>
              </a:lnSpc>
              <a:spcBef>
                <a:spcPts val="695"/>
              </a:spcBef>
              <a:tabLst>
                <a:tab pos="330835" algn="l"/>
              </a:tabLst>
            </a:pPr>
            <a:r>
              <a:rPr sz="1200" spc="-105" dirty="0">
                <a:solidFill>
                  <a:srgbClr val="DC7F46"/>
                </a:solidFill>
                <a:latin typeface="Arial Black"/>
                <a:cs typeface="Arial Black"/>
              </a:rPr>
              <a:t>1.	</a:t>
            </a:r>
            <a:r>
              <a:rPr sz="2000" spc="-225" dirty="0">
                <a:latin typeface="Arial Black"/>
                <a:cs typeface="Arial Black"/>
              </a:rPr>
              <a:t>Frequent </a:t>
            </a:r>
            <a:r>
              <a:rPr sz="2000" spc="-250" dirty="0">
                <a:latin typeface="Arial Black"/>
                <a:cs typeface="Arial Black"/>
              </a:rPr>
              <a:t>repetitive </a:t>
            </a:r>
            <a:r>
              <a:rPr sz="2000" spc="-235" dirty="0">
                <a:latin typeface="Arial Black"/>
                <a:cs typeface="Arial Black"/>
              </a:rPr>
              <a:t>increase </a:t>
            </a:r>
            <a:r>
              <a:rPr sz="2000" spc="-225" dirty="0">
                <a:latin typeface="Arial Black"/>
                <a:cs typeface="Arial Black"/>
              </a:rPr>
              <a:t>in </a:t>
            </a:r>
            <a:r>
              <a:rPr sz="2000" spc="-229" dirty="0">
                <a:latin typeface="Arial Black"/>
                <a:cs typeface="Arial Black"/>
              </a:rPr>
              <a:t>intrapharyngeal  </a:t>
            </a:r>
            <a:r>
              <a:rPr sz="2000" spc="-220" dirty="0">
                <a:latin typeface="Arial Black"/>
                <a:cs typeface="Arial Black"/>
              </a:rPr>
              <a:t>pressure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07340" y="4757420"/>
            <a:ext cx="3187065" cy="810260"/>
          </a:xfrm>
          <a:prstGeom prst="rect">
            <a:avLst/>
          </a:prstGeom>
        </p:spPr>
        <p:txBody>
          <a:bodyPr vert="horz" wrap="square" lIns="0" tIns="100330" rIns="0" bIns="0" rtlCol="0">
            <a:spAutoFit/>
          </a:bodyPr>
          <a:lstStyle/>
          <a:p>
            <a:pPr marL="331470" indent="-318770">
              <a:lnSpc>
                <a:spcPct val="100000"/>
              </a:lnSpc>
              <a:spcBef>
                <a:spcPts val="790"/>
              </a:spcBef>
              <a:buClr>
                <a:srgbClr val="DC7F46"/>
              </a:buClr>
              <a:buSzPct val="60000"/>
              <a:buAutoNum type="arabicPeriod" startAt="2"/>
              <a:tabLst>
                <a:tab pos="330835" algn="l"/>
                <a:tab pos="331470" algn="l"/>
              </a:tabLst>
            </a:pPr>
            <a:r>
              <a:rPr sz="2000" spc="-225" dirty="0">
                <a:latin typeface="Arial Black"/>
                <a:cs typeface="Arial Black"/>
              </a:rPr>
              <a:t>Loss of </a:t>
            </a:r>
            <a:r>
              <a:rPr sz="2000" spc="-260" dirty="0">
                <a:latin typeface="Arial Black"/>
                <a:cs typeface="Arial Black"/>
              </a:rPr>
              <a:t>muscle</a:t>
            </a:r>
            <a:r>
              <a:rPr sz="2000" spc="60" dirty="0">
                <a:latin typeface="Arial Black"/>
                <a:cs typeface="Arial Black"/>
              </a:rPr>
              <a:t> </a:t>
            </a:r>
            <a:r>
              <a:rPr sz="2000" spc="-235" dirty="0">
                <a:latin typeface="Arial Black"/>
                <a:cs typeface="Arial Black"/>
              </a:rPr>
              <a:t>resilience</a:t>
            </a:r>
            <a:endParaRPr sz="2000">
              <a:latin typeface="Arial Black"/>
              <a:cs typeface="Arial Black"/>
            </a:endParaRPr>
          </a:p>
          <a:p>
            <a:pPr marL="331470" indent="-318770">
              <a:lnSpc>
                <a:spcPct val="100000"/>
              </a:lnSpc>
              <a:spcBef>
                <a:spcPts val="690"/>
              </a:spcBef>
              <a:buClr>
                <a:srgbClr val="DC7F46"/>
              </a:buClr>
              <a:buSzPct val="60000"/>
              <a:buAutoNum type="arabicPeriod" startAt="2"/>
              <a:tabLst>
                <a:tab pos="330835" algn="l"/>
                <a:tab pos="331470" algn="l"/>
              </a:tabLst>
            </a:pPr>
            <a:r>
              <a:rPr sz="2000" spc="-254" dirty="0">
                <a:latin typeface="Arial Black"/>
                <a:cs typeface="Arial Black"/>
              </a:rPr>
              <a:t>Both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248400" y="1752600"/>
            <a:ext cx="2133600" cy="33337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487670" y="5063490"/>
            <a:ext cx="3513454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6F2F9F"/>
                </a:solidFill>
                <a:latin typeface="Arial"/>
                <a:cs typeface="Arial"/>
              </a:rPr>
              <a:t>Lateral pharyngocele: </a:t>
            </a:r>
            <a:r>
              <a:rPr sz="1800" b="1" spc="-10" dirty="0">
                <a:latin typeface="Arial"/>
                <a:cs typeface="Arial"/>
              </a:rPr>
              <a:t>variable  </a:t>
            </a:r>
            <a:r>
              <a:rPr sz="1800" b="1" spc="-5" dirty="0">
                <a:latin typeface="Arial"/>
                <a:cs typeface="Arial"/>
              </a:rPr>
              <a:t>location </a:t>
            </a:r>
            <a:r>
              <a:rPr sz="1800" b="1" spc="-10" dirty="0">
                <a:latin typeface="Arial"/>
                <a:cs typeface="Arial"/>
              </a:rPr>
              <a:t>above </a:t>
            </a:r>
            <a:r>
              <a:rPr sz="1800" b="1" spc="-5" dirty="0">
                <a:latin typeface="Arial"/>
                <a:cs typeface="Arial"/>
              </a:rPr>
              <a:t>and lateral </a:t>
            </a:r>
            <a:r>
              <a:rPr sz="1800" b="1" dirty="0">
                <a:latin typeface="Arial"/>
                <a:cs typeface="Arial"/>
              </a:rPr>
              <a:t>to the  </a:t>
            </a:r>
            <a:r>
              <a:rPr sz="1800" b="1" spc="-10" dirty="0">
                <a:latin typeface="Arial"/>
                <a:cs typeface="Arial"/>
              </a:rPr>
              <a:t>cricopharyngeus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7340" y="1487170"/>
            <a:ext cx="1631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455" dirty="0">
                <a:solidFill>
                  <a:srgbClr val="DC7F46"/>
                </a:solidFill>
                <a:latin typeface="Symbol"/>
                <a:cs typeface="Symbol"/>
              </a:rPr>
              <a:t></a:t>
            </a:r>
            <a:endParaRPr sz="1200">
              <a:latin typeface="Symbol"/>
              <a:cs typeface="Symbo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26109" y="1355090"/>
            <a:ext cx="5931535" cy="1203960"/>
          </a:xfrm>
          <a:prstGeom prst="rect">
            <a:avLst/>
          </a:prstGeom>
        </p:spPr>
        <p:txBody>
          <a:bodyPr vert="horz" wrap="square" lIns="0" tIns="1003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90"/>
              </a:spcBef>
            </a:pPr>
            <a:r>
              <a:rPr spc="-215" dirty="0">
                <a:solidFill>
                  <a:srgbClr val="00AF4F"/>
                </a:solidFill>
              </a:rPr>
              <a:t>Predisposing</a:t>
            </a:r>
            <a:r>
              <a:rPr spc="-125" dirty="0">
                <a:solidFill>
                  <a:srgbClr val="00AF4F"/>
                </a:solidFill>
              </a:rPr>
              <a:t> </a:t>
            </a:r>
            <a:r>
              <a:rPr spc="-240" dirty="0">
                <a:solidFill>
                  <a:srgbClr val="00AF4F"/>
                </a:solidFill>
              </a:rPr>
              <a:t>factors:</a:t>
            </a:r>
          </a:p>
          <a:p>
            <a:pPr marL="464820" marR="5080" indent="-280670">
              <a:lnSpc>
                <a:spcPts val="3100"/>
              </a:lnSpc>
              <a:spcBef>
                <a:spcPts val="209"/>
              </a:spcBef>
            </a:pPr>
            <a:r>
              <a:rPr spc="-220" dirty="0"/>
              <a:t>Younger </a:t>
            </a:r>
            <a:r>
              <a:rPr spc="-225" dirty="0"/>
              <a:t>patients- playing </a:t>
            </a:r>
            <a:r>
              <a:rPr spc="-285" dirty="0"/>
              <a:t>wind </a:t>
            </a:r>
            <a:r>
              <a:rPr spc="-245" dirty="0"/>
              <a:t>instruments, </a:t>
            </a:r>
            <a:r>
              <a:rPr spc="-240" dirty="0"/>
              <a:t>violent  </a:t>
            </a:r>
            <a:r>
              <a:rPr spc="-200" dirty="0"/>
              <a:t>sneezing, </a:t>
            </a:r>
            <a:r>
              <a:rPr spc="-220" dirty="0"/>
              <a:t>or</a:t>
            </a:r>
            <a:r>
              <a:rPr spc="-45" dirty="0"/>
              <a:t> </a:t>
            </a:r>
            <a:r>
              <a:rPr spc="-240" dirty="0"/>
              <a:t>coughing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07340" y="3060700"/>
            <a:ext cx="1612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65" dirty="0">
                <a:solidFill>
                  <a:srgbClr val="DC7F46"/>
                </a:solidFill>
                <a:latin typeface="Symbol"/>
                <a:cs typeface="Symbol"/>
              </a:rPr>
              <a:t></a:t>
            </a:r>
            <a:endParaRPr sz="1200">
              <a:latin typeface="Symbol"/>
              <a:cs typeface="Symbo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7340" y="3454400"/>
            <a:ext cx="1612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65" dirty="0">
                <a:solidFill>
                  <a:srgbClr val="DC7F46"/>
                </a:solidFill>
                <a:latin typeface="Symbol"/>
                <a:cs typeface="Symbol"/>
              </a:rPr>
              <a:t></a:t>
            </a:r>
            <a:endParaRPr sz="1200">
              <a:latin typeface="Symbol"/>
              <a:cs typeface="Symbo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26109" y="2533650"/>
            <a:ext cx="7560945" cy="3173730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184150">
              <a:lnSpc>
                <a:spcPct val="100000"/>
              </a:lnSpc>
              <a:spcBef>
                <a:spcPts val="800"/>
              </a:spcBef>
            </a:pPr>
            <a:r>
              <a:rPr sz="2000" spc="-200" dirty="0">
                <a:latin typeface="Arial Black"/>
                <a:cs typeface="Arial Black"/>
              </a:rPr>
              <a:t>Older </a:t>
            </a:r>
            <a:r>
              <a:rPr sz="2000" spc="-225" dirty="0">
                <a:latin typeface="Arial Black"/>
                <a:cs typeface="Arial Black"/>
              </a:rPr>
              <a:t>patients- </a:t>
            </a:r>
            <a:r>
              <a:rPr sz="2000" spc="-265" dirty="0">
                <a:latin typeface="Arial Black"/>
                <a:cs typeface="Arial Black"/>
              </a:rPr>
              <a:t>laxity </a:t>
            </a:r>
            <a:r>
              <a:rPr sz="2000" spc="-225" dirty="0">
                <a:latin typeface="Arial Black"/>
                <a:cs typeface="Arial Black"/>
              </a:rPr>
              <a:t>of</a:t>
            </a:r>
            <a:r>
              <a:rPr sz="2000" spc="-180" dirty="0">
                <a:latin typeface="Arial Black"/>
                <a:cs typeface="Arial Black"/>
              </a:rPr>
              <a:t> </a:t>
            </a:r>
            <a:r>
              <a:rPr sz="2000" spc="-254" dirty="0">
                <a:latin typeface="Arial Black"/>
                <a:cs typeface="Arial Black"/>
              </a:rPr>
              <a:t>musculature</a:t>
            </a:r>
            <a:endParaRPr sz="2000">
              <a:latin typeface="Arial Black"/>
              <a:cs typeface="Arial Black"/>
            </a:endParaRPr>
          </a:p>
          <a:p>
            <a:pPr marL="12700" marR="2132330">
              <a:lnSpc>
                <a:spcPct val="129200"/>
              </a:lnSpc>
            </a:pPr>
            <a:r>
              <a:rPr sz="2000" spc="-254" dirty="0">
                <a:latin typeface="Arial Black"/>
                <a:cs typeface="Arial Black"/>
              </a:rPr>
              <a:t>Both </a:t>
            </a:r>
            <a:r>
              <a:rPr sz="2000" spc="-204" dirty="0">
                <a:latin typeface="Arial Black"/>
                <a:cs typeface="Arial Black"/>
              </a:rPr>
              <a:t>group: </a:t>
            </a:r>
            <a:r>
              <a:rPr sz="2000" spc="-250" dirty="0">
                <a:latin typeface="Arial Black"/>
                <a:cs typeface="Arial Black"/>
              </a:rPr>
              <a:t>intrinsic </a:t>
            </a:r>
            <a:r>
              <a:rPr sz="2000" spc="-265" dirty="0">
                <a:latin typeface="Arial Black"/>
                <a:cs typeface="Arial Black"/>
              </a:rPr>
              <a:t>weakness </a:t>
            </a:r>
            <a:r>
              <a:rPr sz="2000" spc="-225" dirty="0">
                <a:latin typeface="Arial Black"/>
                <a:cs typeface="Arial Black"/>
              </a:rPr>
              <a:t>in </a:t>
            </a:r>
            <a:r>
              <a:rPr sz="2000" spc="-265" dirty="0">
                <a:latin typeface="Arial Black"/>
                <a:cs typeface="Arial Black"/>
              </a:rPr>
              <a:t>the </a:t>
            </a:r>
            <a:r>
              <a:rPr sz="2000" spc="-240" dirty="0">
                <a:latin typeface="Arial Black"/>
                <a:cs typeface="Arial Black"/>
              </a:rPr>
              <a:t>lateral </a:t>
            </a:r>
            <a:r>
              <a:rPr sz="2000" spc="-285" dirty="0">
                <a:latin typeface="Arial Black"/>
                <a:cs typeface="Arial Black"/>
              </a:rPr>
              <a:t>wall  </a:t>
            </a:r>
            <a:r>
              <a:rPr sz="2000" spc="-240" dirty="0">
                <a:solidFill>
                  <a:srgbClr val="00AF4F"/>
                </a:solidFill>
                <a:latin typeface="Arial Black"/>
                <a:cs typeface="Arial Black"/>
              </a:rPr>
              <a:t>Symptoms:</a:t>
            </a:r>
            <a:endParaRPr sz="2000">
              <a:latin typeface="Arial Black"/>
              <a:cs typeface="Arial Black"/>
            </a:endParaRPr>
          </a:p>
          <a:p>
            <a:pPr marL="254000">
              <a:lnSpc>
                <a:spcPct val="100000"/>
              </a:lnSpc>
              <a:spcBef>
                <a:spcPts val="700"/>
              </a:spcBef>
            </a:pPr>
            <a:r>
              <a:rPr sz="2000" spc="-200" dirty="0">
                <a:latin typeface="Arial Black"/>
                <a:cs typeface="Arial Black"/>
              </a:rPr>
              <a:t>Dysphagia, </a:t>
            </a:r>
            <a:r>
              <a:rPr sz="2000" spc="-225" dirty="0">
                <a:latin typeface="Arial Black"/>
                <a:cs typeface="Arial Black"/>
              </a:rPr>
              <a:t>food </a:t>
            </a:r>
            <a:r>
              <a:rPr sz="2000" spc="-235" dirty="0">
                <a:latin typeface="Arial Black"/>
                <a:cs typeface="Arial Black"/>
              </a:rPr>
              <a:t>regurgitation, </a:t>
            </a:r>
            <a:r>
              <a:rPr sz="2000" spc="-225" dirty="0">
                <a:latin typeface="Arial Black"/>
                <a:cs typeface="Arial Black"/>
              </a:rPr>
              <a:t>halitosis, foul</a:t>
            </a:r>
            <a:r>
              <a:rPr sz="2000" spc="-155" dirty="0">
                <a:latin typeface="Arial Black"/>
                <a:cs typeface="Arial Black"/>
              </a:rPr>
              <a:t> </a:t>
            </a:r>
            <a:r>
              <a:rPr sz="2000" spc="-245" dirty="0">
                <a:latin typeface="Arial Black"/>
                <a:cs typeface="Arial Black"/>
              </a:rPr>
              <a:t>taste,</a:t>
            </a:r>
            <a:endParaRPr sz="2000">
              <a:latin typeface="Arial Black"/>
              <a:cs typeface="Arial Black"/>
            </a:endParaRPr>
          </a:p>
          <a:p>
            <a:pPr marL="325120" marR="5080" indent="-71120">
              <a:lnSpc>
                <a:spcPts val="3100"/>
              </a:lnSpc>
              <a:spcBef>
                <a:spcPts val="209"/>
              </a:spcBef>
            </a:pPr>
            <a:r>
              <a:rPr sz="2000" spc="-250" dirty="0">
                <a:latin typeface="Arial Black"/>
                <a:cs typeface="Arial Black"/>
              </a:rPr>
              <a:t>nocturnal </a:t>
            </a:r>
            <a:r>
              <a:rPr sz="2000" spc="-225" dirty="0">
                <a:latin typeface="Arial Black"/>
                <a:cs typeface="Arial Black"/>
              </a:rPr>
              <a:t>coughing, choking- food </a:t>
            </a:r>
            <a:r>
              <a:rPr sz="2000" spc="-254" dirty="0">
                <a:latin typeface="Arial Black"/>
                <a:cs typeface="Arial Black"/>
              </a:rPr>
              <a:t>entrapment </a:t>
            </a:r>
            <a:r>
              <a:rPr sz="2000" spc="-225" dirty="0">
                <a:latin typeface="Arial Black"/>
                <a:cs typeface="Arial Black"/>
              </a:rPr>
              <a:t>in </a:t>
            </a:r>
            <a:r>
              <a:rPr sz="2000" spc="-265" dirty="0">
                <a:latin typeface="Arial Black"/>
                <a:cs typeface="Arial Black"/>
              </a:rPr>
              <a:t>the </a:t>
            </a:r>
            <a:r>
              <a:rPr sz="2000" spc="-250" dirty="0">
                <a:latin typeface="Arial Black"/>
                <a:cs typeface="Arial Black"/>
              </a:rPr>
              <a:t>diverticulum  </a:t>
            </a:r>
            <a:r>
              <a:rPr sz="2000" spc="-215" dirty="0">
                <a:solidFill>
                  <a:srgbClr val="00AFEF"/>
                </a:solidFill>
                <a:latin typeface="Arial Black"/>
                <a:cs typeface="Arial Black"/>
              </a:rPr>
              <a:t>Dyshphonia</a:t>
            </a:r>
            <a:endParaRPr sz="2000">
              <a:latin typeface="Arial Black"/>
              <a:cs typeface="Arial Black"/>
            </a:endParaRPr>
          </a:p>
          <a:p>
            <a:pPr marL="1305560">
              <a:lnSpc>
                <a:spcPct val="100000"/>
              </a:lnSpc>
              <a:spcBef>
                <a:spcPts val="480"/>
              </a:spcBef>
            </a:pPr>
            <a:r>
              <a:rPr sz="2000" spc="-190" dirty="0">
                <a:solidFill>
                  <a:srgbClr val="00AFEF"/>
                </a:solidFill>
                <a:latin typeface="Arial Black"/>
                <a:cs typeface="Arial Black"/>
              </a:rPr>
              <a:t>-Spillage </a:t>
            </a:r>
            <a:r>
              <a:rPr sz="2000" spc="-254" dirty="0">
                <a:solidFill>
                  <a:srgbClr val="00AFEF"/>
                </a:solidFill>
                <a:latin typeface="Arial Black"/>
                <a:cs typeface="Arial Black"/>
              </a:rPr>
              <a:t>into </a:t>
            </a:r>
            <a:r>
              <a:rPr sz="2000" spc="-245" dirty="0">
                <a:solidFill>
                  <a:srgbClr val="00AFEF"/>
                </a:solidFill>
                <a:latin typeface="Arial Black"/>
                <a:cs typeface="Arial Black"/>
              </a:rPr>
              <a:t>larynx</a:t>
            </a:r>
            <a:r>
              <a:rPr sz="2000" spc="-325" dirty="0">
                <a:solidFill>
                  <a:srgbClr val="00AFEF"/>
                </a:solidFill>
                <a:latin typeface="Arial Black"/>
                <a:cs typeface="Arial Black"/>
              </a:rPr>
              <a:t> </a:t>
            </a:r>
            <a:r>
              <a:rPr sz="2000" spc="-225" dirty="0">
                <a:solidFill>
                  <a:srgbClr val="00AFEF"/>
                </a:solidFill>
                <a:latin typeface="Arial Black"/>
                <a:cs typeface="Arial Black"/>
              </a:rPr>
              <a:t>or</a:t>
            </a:r>
            <a:endParaRPr sz="2000">
              <a:latin typeface="Arial Black"/>
              <a:cs typeface="Arial Black"/>
            </a:endParaRPr>
          </a:p>
          <a:p>
            <a:pPr marL="1305560">
              <a:lnSpc>
                <a:spcPct val="100000"/>
              </a:lnSpc>
              <a:spcBef>
                <a:spcPts val="700"/>
              </a:spcBef>
            </a:pPr>
            <a:r>
              <a:rPr sz="2000" spc="-204" dirty="0">
                <a:solidFill>
                  <a:srgbClr val="00AFEF"/>
                </a:solidFill>
                <a:latin typeface="Arial Black"/>
                <a:cs typeface="Arial Black"/>
              </a:rPr>
              <a:t>-Compression </a:t>
            </a:r>
            <a:r>
              <a:rPr sz="2000" spc="-220" dirty="0">
                <a:solidFill>
                  <a:srgbClr val="00AFEF"/>
                </a:solidFill>
                <a:latin typeface="Arial Black"/>
                <a:cs typeface="Arial Black"/>
              </a:rPr>
              <a:t>of </a:t>
            </a:r>
            <a:r>
              <a:rPr sz="2000" spc="-245" dirty="0">
                <a:solidFill>
                  <a:srgbClr val="00AFEF"/>
                </a:solidFill>
                <a:latin typeface="Arial Black"/>
                <a:cs typeface="Arial Black"/>
              </a:rPr>
              <a:t>recurrent </a:t>
            </a:r>
            <a:r>
              <a:rPr sz="2000" spc="-225" dirty="0">
                <a:solidFill>
                  <a:srgbClr val="00AFEF"/>
                </a:solidFill>
                <a:latin typeface="Arial Black"/>
                <a:cs typeface="Arial Black"/>
              </a:rPr>
              <a:t>laryngeal</a:t>
            </a:r>
            <a:r>
              <a:rPr sz="2000" spc="185" dirty="0">
                <a:solidFill>
                  <a:srgbClr val="00AFEF"/>
                </a:solidFill>
                <a:latin typeface="Arial Black"/>
                <a:cs typeface="Arial Black"/>
              </a:rPr>
              <a:t> </a:t>
            </a:r>
            <a:r>
              <a:rPr sz="2000" spc="-225" dirty="0">
                <a:solidFill>
                  <a:srgbClr val="00AFEF"/>
                </a:solidFill>
                <a:latin typeface="Arial Black"/>
                <a:cs typeface="Arial Black"/>
              </a:rPr>
              <a:t>nerve</a:t>
            </a:r>
            <a:endParaRPr sz="20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7340" y="1563370"/>
            <a:ext cx="1612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65" dirty="0">
                <a:solidFill>
                  <a:srgbClr val="DC7F46"/>
                </a:solidFill>
                <a:latin typeface="Symbol"/>
                <a:cs typeface="Symbol"/>
              </a:rPr>
              <a:t></a:t>
            </a:r>
            <a:endParaRPr sz="1200">
              <a:latin typeface="Symbol"/>
              <a:cs typeface="Symbo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26109" y="1518920"/>
            <a:ext cx="73279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20" dirty="0">
                <a:solidFill>
                  <a:srgbClr val="6F2F9F"/>
                </a:solidFill>
              </a:rPr>
              <a:t>S</a:t>
            </a:r>
            <a:r>
              <a:rPr spc="-225" dirty="0">
                <a:solidFill>
                  <a:srgbClr val="6F2F9F"/>
                </a:solidFill>
              </a:rPr>
              <a:t>i</a:t>
            </a:r>
            <a:r>
              <a:rPr spc="-229" dirty="0">
                <a:solidFill>
                  <a:srgbClr val="6F2F9F"/>
                </a:solidFill>
              </a:rPr>
              <a:t>g</a:t>
            </a:r>
            <a:r>
              <a:rPr spc="-220" dirty="0">
                <a:solidFill>
                  <a:srgbClr val="6F2F9F"/>
                </a:solidFill>
              </a:rPr>
              <a:t>ns</a:t>
            </a:r>
            <a:r>
              <a:rPr spc="-114" dirty="0">
                <a:solidFill>
                  <a:srgbClr val="6F2F9F"/>
                </a:solidFill>
              </a:rPr>
              <a:t>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07340" y="2350770"/>
            <a:ext cx="1612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65" dirty="0">
                <a:solidFill>
                  <a:srgbClr val="DC7F46"/>
                </a:solidFill>
                <a:latin typeface="Symbol"/>
                <a:cs typeface="Symbol"/>
              </a:rPr>
              <a:t></a:t>
            </a:r>
            <a:endParaRPr sz="1200">
              <a:latin typeface="Symbol"/>
              <a:cs typeface="Symbo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7340" y="3049270"/>
            <a:ext cx="1612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65" dirty="0">
                <a:solidFill>
                  <a:srgbClr val="DC7F46"/>
                </a:solidFill>
                <a:latin typeface="Symbol"/>
                <a:cs typeface="Symbol"/>
              </a:rPr>
              <a:t></a:t>
            </a:r>
            <a:endParaRPr sz="1200">
              <a:latin typeface="Symbol"/>
              <a:cs typeface="Symbo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07340" y="3442970"/>
            <a:ext cx="1612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65" dirty="0">
                <a:solidFill>
                  <a:srgbClr val="DC7F46"/>
                </a:solidFill>
                <a:latin typeface="Symbol"/>
                <a:cs typeface="Symbol"/>
              </a:rPr>
              <a:t></a:t>
            </a:r>
            <a:endParaRPr sz="1200">
              <a:latin typeface="Symbol"/>
              <a:cs typeface="Symbo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07340" y="3835400"/>
            <a:ext cx="1612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65" dirty="0">
                <a:solidFill>
                  <a:srgbClr val="DC7F46"/>
                </a:solidFill>
                <a:latin typeface="Symbol"/>
                <a:cs typeface="Symbol"/>
              </a:rPr>
              <a:t></a:t>
            </a:r>
            <a:endParaRPr sz="1200">
              <a:latin typeface="Symbol"/>
              <a:cs typeface="Symbo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07340" y="4533900"/>
            <a:ext cx="1612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65" dirty="0">
                <a:solidFill>
                  <a:srgbClr val="DC7F46"/>
                </a:solidFill>
                <a:latin typeface="Symbol"/>
                <a:cs typeface="Symbol"/>
              </a:rPr>
              <a:t></a:t>
            </a:r>
            <a:endParaRPr sz="1200">
              <a:latin typeface="Symbol"/>
              <a:cs typeface="Symbo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07340" y="4927600"/>
            <a:ext cx="1612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65" dirty="0">
                <a:solidFill>
                  <a:srgbClr val="DC7F46"/>
                </a:solidFill>
                <a:latin typeface="Symbol"/>
                <a:cs typeface="Symbol"/>
              </a:rPr>
              <a:t></a:t>
            </a:r>
            <a:endParaRPr sz="1200">
              <a:latin typeface="Symbol"/>
              <a:cs typeface="Symbo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88009" y="1824990"/>
            <a:ext cx="8232140" cy="3782060"/>
          </a:xfrm>
          <a:prstGeom prst="rect">
            <a:avLst/>
          </a:prstGeom>
        </p:spPr>
        <p:txBody>
          <a:bodyPr vert="horz" wrap="square" lIns="0" tIns="100330" rIns="0" bIns="0" rtlCol="0">
            <a:spAutoFit/>
          </a:bodyPr>
          <a:lstStyle/>
          <a:p>
            <a:pPr marL="82550">
              <a:lnSpc>
                <a:spcPct val="100000"/>
              </a:lnSpc>
              <a:spcBef>
                <a:spcPts val="790"/>
              </a:spcBef>
            </a:pPr>
            <a:r>
              <a:rPr sz="2000" spc="-250" dirty="0">
                <a:latin typeface="Arial Black"/>
                <a:cs typeface="Arial Black"/>
              </a:rPr>
              <a:t>just </a:t>
            </a:r>
            <a:r>
              <a:rPr sz="2000" spc="-240" dirty="0">
                <a:latin typeface="Arial Black"/>
                <a:cs typeface="Arial Black"/>
              </a:rPr>
              <a:t>anterior </a:t>
            </a:r>
            <a:r>
              <a:rPr sz="2000" spc="-285" dirty="0">
                <a:latin typeface="Arial Black"/>
                <a:cs typeface="Arial Black"/>
              </a:rPr>
              <a:t>to </a:t>
            </a:r>
            <a:r>
              <a:rPr sz="2000" spc="-150" dirty="0">
                <a:latin typeface="Arial Black"/>
                <a:cs typeface="Arial Black"/>
              </a:rPr>
              <a:t>SCM </a:t>
            </a:r>
            <a:r>
              <a:rPr sz="2000" spc="-225" dirty="0">
                <a:latin typeface="Arial Black"/>
                <a:cs typeface="Arial Black"/>
              </a:rPr>
              <a:t>palpable lump, </a:t>
            </a:r>
            <a:r>
              <a:rPr sz="2000" spc="-250" dirty="0">
                <a:latin typeface="Arial Black"/>
                <a:cs typeface="Arial Black"/>
              </a:rPr>
              <a:t>soft</a:t>
            </a:r>
            <a:r>
              <a:rPr sz="2000" spc="20" dirty="0">
                <a:latin typeface="Arial Black"/>
                <a:cs typeface="Arial Black"/>
              </a:rPr>
              <a:t> </a:t>
            </a:r>
            <a:r>
              <a:rPr sz="2000" spc="-445" dirty="0">
                <a:latin typeface="Arial Black"/>
                <a:cs typeface="Arial Black"/>
              </a:rPr>
              <a:t>&amp; </a:t>
            </a:r>
            <a:r>
              <a:rPr sz="2000" spc="-240" dirty="0">
                <a:latin typeface="Arial Black"/>
                <a:cs typeface="Arial Black"/>
              </a:rPr>
              <a:t>compressible</a:t>
            </a:r>
            <a:endParaRPr sz="2000">
              <a:latin typeface="Arial Black"/>
              <a:cs typeface="Arial Black"/>
            </a:endParaRPr>
          </a:p>
          <a:p>
            <a:pPr marL="50800" marR="5080">
              <a:lnSpc>
                <a:spcPct val="100000"/>
              </a:lnSpc>
              <a:spcBef>
                <a:spcPts val="690"/>
              </a:spcBef>
            </a:pPr>
            <a:r>
              <a:rPr sz="2000" spc="-250" dirty="0">
                <a:solidFill>
                  <a:srgbClr val="00AFEF"/>
                </a:solidFill>
                <a:latin typeface="Arial Black"/>
                <a:cs typeface="Arial Black"/>
              </a:rPr>
              <a:t>Indirect </a:t>
            </a:r>
            <a:r>
              <a:rPr sz="2000" spc="-225" dirty="0">
                <a:solidFill>
                  <a:srgbClr val="00AFEF"/>
                </a:solidFill>
                <a:latin typeface="Arial Black"/>
                <a:cs typeface="Arial Black"/>
              </a:rPr>
              <a:t>laryngoscopy: </a:t>
            </a:r>
            <a:r>
              <a:rPr sz="2000" spc="-250" dirty="0">
                <a:latin typeface="Arial Black"/>
                <a:cs typeface="Arial Black"/>
              </a:rPr>
              <a:t>slit like </a:t>
            </a:r>
            <a:r>
              <a:rPr sz="2000" spc="-265" dirty="0">
                <a:latin typeface="Arial Black"/>
                <a:cs typeface="Arial Black"/>
              </a:rPr>
              <a:t>ostium </a:t>
            </a:r>
            <a:r>
              <a:rPr sz="2000" spc="-225" dirty="0">
                <a:latin typeface="Arial Black"/>
                <a:cs typeface="Arial Black"/>
              </a:rPr>
              <a:t>in </a:t>
            </a:r>
            <a:r>
              <a:rPr sz="2000" spc="-265" dirty="0">
                <a:latin typeface="Arial Black"/>
                <a:cs typeface="Arial Black"/>
              </a:rPr>
              <a:t>the </a:t>
            </a:r>
            <a:r>
              <a:rPr sz="2000" spc="-220" dirty="0">
                <a:latin typeface="Arial Black"/>
                <a:cs typeface="Arial Black"/>
              </a:rPr>
              <a:t>region of </a:t>
            </a:r>
            <a:r>
              <a:rPr sz="2000" spc="-265" dirty="0">
                <a:latin typeface="Arial Black"/>
                <a:cs typeface="Arial Black"/>
              </a:rPr>
              <a:t>the </a:t>
            </a:r>
            <a:r>
              <a:rPr sz="2000" spc="-235" dirty="0">
                <a:latin typeface="Arial Black"/>
                <a:cs typeface="Arial Black"/>
              </a:rPr>
              <a:t>posterior </a:t>
            </a:r>
            <a:r>
              <a:rPr sz="2000" spc="-240" dirty="0">
                <a:latin typeface="Arial Black"/>
                <a:cs typeface="Arial Black"/>
              </a:rPr>
              <a:t>faucial  </a:t>
            </a:r>
            <a:r>
              <a:rPr sz="2000" spc="-225" dirty="0">
                <a:latin typeface="Arial Black"/>
                <a:cs typeface="Arial Black"/>
              </a:rPr>
              <a:t>pillar </a:t>
            </a:r>
            <a:r>
              <a:rPr sz="2000" spc="-220" dirty="0">
                <a:latin typeface="Arial Black"/>
                <a:cs typeface="Arial Black"/>
              </a:rPr>
              <a:t>or </a:t>
            </a:r>
            <a:r>
              <a:rPr sz="2000" spc="-265" dirty="0">
                <a:latin typeface="Arial Black"/>
                <a:cs typeface="Arial Black"/>
              </a:rPr>
              <a:t>the </a:t>
            </a:r>
            <a:r>
              <a:rPr sz="2000" spc="-240" dirty="0">
                <a:latin typeface="Arial Black"/>
                <a:cs typeface="Arial Black"/>
              </a:rPr>
              <a:t>pyriform</a:t>
            </a:r>
            <a:r>
              <a:rPr sz="2000" spc="-150" dirty="0">
                <a:latin typeface="Arial Black"/>
                <a:cs typeface="Arial Black"/>
              </a:rPr>
              <a:t> </a:t>
            </a:r>
            <a:r>
              <a:rPr sz="2000" spc="-225" dirty="0">
                <a:latin typeface="Arial Black"/>
                <a:cs typeface="Arial Black"/>
              </a:rPr>
              <a:t>sinus</a:t>
            </a:r>
            <a:endParaRPr sz="2000">
              <a:latin typeface="Arial Black"/>
              <a:cs typeface="Arial Black"/>
            </a:endParaRPr>
          </a:p>
          <a:p>
            <a:pPr marL="50800" marR="3128010">
              <a:lnSpc>
                <a:spcPct val="129200"/>
              </a:lnSpc>
            </a:pPr>
            <a:r>
              <a:rPr sz="2000" spc="-204" dirty="0">
                <a:latin typeface="Arial Black"/>
                <a:cs typeface="Arial Black"/>
              </a:rPr>
              <a:t>Plain </a:t>
            </a:r>
            <a:r>
              <a:rPr sz="2000" spc="-210" dirty="0">
                <a:latin typeface="Arial Black"/>
                <a:cs typeface="Arial Black"/>
              </a:rPr>
              <a:t>radiograph: </a:t>
            </a:r>
            <a:r>
              <a:rPr sz="2000" spc="-235" dirty="0">
                <a:latin typeface="Arial Black"/>
                <a:cs typeface="Arial Black"/>
              </a:rPr>
              <a:t>translucency-lateral </a:t>
            </a:r>
            <a:r>
              <a:rPr sz="2000" spc="-285" dirty="0">
                <a:latin typeface="Arial Black"/>
                <a:cs typeface="Arial Black"/>
              </a:rPr>
              <a:t>to </a:t>
            </a:r>
            <a:r>
              <a:rPr sz="2000" spc="-114" dirty="0">
                <a:latin typeface="Arial Black"/>
                <a:cs typeface="Arial Black"/>
              </a:rPr>
              <a:t>PFS  </a:t>
            </a:r>
            <a:r>
              <a:rPr sz="2000" spc="-225" dirty="0">
                <a:solidFill>
                  <a:srgbClr val="00AFEF"/>
                </a:solidFill>
                <a:latin typeface="Arial Black"/>
                <a:cs typeface="Arial Black"/>
              </a:rPr>
              <a:t>Ultrasonography:</a:t>
            </a:r>
            <a:endParaRPr sz="2000">
              <a:latin typeface="Arial Black"/>
              <a:cs typeface="Arial Black"/>
            </a:endParaRPr>
          </a:p>
          <a:p>
            <a:pPr marL="50800" marR="41275">
              <a:lnSpc>
                <a:spcPct val="100000"/>
              </a:lnSpc>
              <a:spcBef>
                <a:spcPts val="700"/>
              </a:spcBef>
            </a:pPr>
            <a:r>
              <a:rPr sz="2000" spc="-200" dirty="0">
                <a:solidFill>
                  <a:srgbClr val="00AFEF"/>
                </a:solidFill>
                <a:latin typeface="Arial Black"/>
                <a:cs typeface="Arial Black"/>
              </a:rPr>
              <a:t>Cine </a:t>
            </a:r>
            <a:r>
              <a:rPr sz="2000" spc="-220" dirty="0">
                <a:solidFill>
                  <a:srgbClr val="00AFEF"/>
                </a:solidFill>
                <a:latin typeface="Arial Black"/>
                <a:cs typeface="Arial Black"/>
              </a:rPr>
              <a:t>or </a:t>
            </a:r>
            <a:r>
              <a:rPr sz="2000" spc="-235" dirty="0">
                <a:solidFill>
                  <a:srgbClr val="00AFEF"/>
                </a:solidFill>
                <a:latin typeface="Arial Black"/>
                <a:cs typeface="Arial Black"/>
              </a:rPr>
              <a:t>videofluoroscopic </a:t>
            </a:r>
            <a:r>
              <a:rPr sz="2000" spc="-250" dirty="0">
                <a:solidFill>
                  <a:srgbClr val="00AFEF"/>
                </a:solidFill>
                <a:latin typeface="Arial Black"/>
                <a:cs typeface="Arial Black"/>
              </a:rPr>
              <a:t>technique </a:t>
            </a:r>
            <a:r>
              <a:rPr sz="2000" spc="-315" dirty="0">
                <a:solidFill>
                  <a:srgbClr val="00AFEF"/>
                </a:solidFill>
                <a:latin typeface="Arial Black"/>
                <a:cs typeface="Arial Black"/>
              </a:rPr>
              <a:t>with </a:t>
            </a:r>
            <a:r>
              <a:rPr sz="2000" spc="-225" dirty="0">
                <a:solidFill>
                  <a:srgbClr val="00AFEF"/>
                </a:solidFill>
                <a:latin typeface="Arial Black"/>
                <a:cs typeface="Arial Black"/>
              </a:rPr>
              <a:t>barium: </a:t>
            </a:r>
            <a:r>
              <a:rPr sz="2000" spc="-210" dirty="0">
                <a:latin typeface="Arial Black"/>
                <a:cs typeface="Arial Black"/>
              </a:rPr>
              <a:t>rounded, </a:t>
            </a:r>
            <a:r>
              <a:rPr sz="2000" spc="-265" dirty="0">
                <a:latin typeface="Arial Black"/>
                <a:cs typeface="Arial Black"/>
              </a:rPr>
              <a:t>contrast </a:t>
            </a:r>
            <a:r>
              <a:rPr sz="2000" spc="-225" dirty="0">
                <a:latin typeface="Arial Black"/>
                <a:cs typeface="Arial Black"/>
              </a:rPr>
              <a:t>lined  </a:t>
            </a:r>
            <a:r>
              <a:rPr sz="2000" spc="-254" dirty="0">
                <a:latin typeface="Arial Black"/>
                <a:cs typeface="Arial Black"/>
              </a:rPr>
              <a:t>opacity </a:t>
            </a:r>
            <a:r>
              <a:rPr sz="2000" spc="-270" dirty="0">
                <a:latin typeface="Arial Black"/>
                <a:cs typeface="Arial Black"/>
              </a:rPr>
              <a:t>communicating </a:t>
            </a:r>
            <a:r>
              <a:rPr sz="2000" spc="-315" dirty="0">
                <a:latin typeface="Arial Black"/>
                <a:cs typeface="Arial Black"/>
              </a:rPr>
              <a:t>with </a:t>
            </a:r>
            <a:r>
              <a:rPr sz="2000" spc="-265" dirty="0">
                <a:latin typeface="Arial Black"/>
                <a:cs typeface="Arial Black"/>
              </a:rPr>
              <a:t>the </a:t>
            </a:r>
            <a:r>
              <a:rPr sz="2000" spc="-114" dirty="0">
                <a:latin typeface="Arial Black"/>
                <a:cs typeface="Arial Black"/>
              </a:rPr>
              <a:t>PFS </a:t>
            </a:r>
            <a:r>
              <a:rPr sz="2000" spc="-220" dirty="0">
                <a:latin typeface="Arial Black"/>
                <a:cs typeface="Arial Black"/>
              </a:rPr>
              <a:t>or </a:t>
            </a:r>
            <a:r>
              <a:rPr sz="2000" spc="-240" dirty="0">
                <a:latin typeface="Arial Black"/>
                <a:cs typeface="Arial Black"/>
              </a:rPr>
              <a:t>tonsillar </a:t>
            </a:r>
            <a:r>
              <a:rPr sz="2000" spc="-225" dirty="0">
                <a:latin typeface="Arial Black"/>
                <a:cs typeface="Arial Black"/>
              </a:rPr>
              <a:t>fossa </a:t>
            </a:r>
            <a:r>
              <a:rPr sz="2000" spc="-315" dirty="0">
                <a:latin typeface="Arial Black"/>
                <a:cs typeface="Arial Black"/>
              </a:rPr>
              <a:t>with</a:t>
            </a:r>
            <a:r>
              <a:rPr sz="2000" spc="-260" dirty="0">
                <a:latin typeface="Arial Black"/>
                <a:cs typeface="Arial Black"/>
              </a:rPr>
              <a:t> </a:t>
            </a:r>
            <a:r>
              <a:rPr sz="2000" spc="-280" dirty="0">
                <a:latin typeface="Arial Black"/>
                <a:cs typeface="Arial Black"/>
              </a:rPr>
              <a:t>neck</a:t>
            </a:r>
            <a:endParaRPr sz="2000">
              <a:latin typeface="Arial Black"/>
              <a:cs typeface="Arial Black"/>
            </a:endParaRPr>
          </a:p>
          <a:p>
            <a:pPr marL="12700" marR="1863725" indent="38100">
              <a:lnSpc>
                <a:spcPct val="129200"/>
              </a:lnSpc>
            </a:pPr>
            <a:r>
              <a:rPr sz="2000" spc="-240" dirty="0">
                <a:solidFill>
                  <a:srgbClr val="00AFEF"/>
                </a:solidFill>
                <a:latin typeface="Arial Black"/>
                <a:cs typeface="Arial Black"/>
              </a:rPr>
              <a:t>Direct </a:t>
            </a:r>
            <a:r>
              <a:rPr sz="2000" spc="-229" dirty="0">
                <a:solidFill>
                  <a:srgbClr val="00AFEF"/>
                </a:solidFill>
                <a:latin typeface="Arial Black"/>
                <a:cs typeface="Arial Black"/>
              </a:rPr>
              <a:t>pharyngoscopy</a:t>
            </a:r>
            <a:r>
              <a:rPr sz="2000" spc="-229" dirty="0">
                <a:latin typeface="Arial Black"/>
                <a:cs typeface="Arial Black"/>
              </a:rPr>
              <a:t>:search for </a:t>
            </a:r>
            <a:r>
              <a:rPr sz="2000" spc="-225" dirty="0">
                <a:latin typeface="Arial Black"/>
                <a:cs typeface="Arial Black"/>
              </a:rPr>
              <a:t>opening in </a:t>
            </a:r>
            <a:r>
              <a:rPr sz="2000" spc="-245" dirty="0">
                <a:latin typeface="Arial Black"/>
                <a:cs typeface="Arial Black"/>
              </a:rPr>
              <a:t>those </a:t>
            </a:r>
            <a:r>
              <a:rPr sz="2000" spc="-225" dirty="0">
                <a:latin typeface="Arial Black"/>
                <a:cs typeface="Arial Black"/>
              </a:rPr>
              <a:t>areas  </a:t>
            </a:r>
            <a:r>
              <a:rPr sz="2000" spc="-260" dirty="0">
                <a:solidFill>
                  <a:srgbClr val="6F2F9F"/>
                </a:solidFill>
                <a:latin typeface="Arial Black"/>
                <a:cs typeface="Arial Black"/>
              </a:rPr>
              <a:t>Treatment </a:t>
            </a:r>
            <a:r>
              <a:rPr sz="2000" spc="-114" dirty="0">
                <a:solidFill>
                  <a:srgbClr val="6F2F9F"/>
                </a:solidFill>
                <a:latin typeface="Arial Black"/>
                <a:cs typeface="Arial Black"/>
              </a:rPr>
              <a:t>: </a:t>
            </a:r>
            <a:r>
              <a:rPr sz="2000" spc="-250" dirty="0">
                <a:latin typeface="Arial Black"/>
                <a:cs typeface="Arial Black"/>
              </a:rPr>
              <a:t>Asymptomatic- </a:t>
            </a:r>
            <a:r>
              <a:rPr sz="2000" spc="-220" dirty="0">
                <a:latin typeface="Arial Black"/>
                <a:cs typeface="Arial Black"/>
              </a:rPr>
              <a:t>no </a:t>
            </a:r>
            <a:r>
              <a:rPr sz="2000" spc="-260" dirty="0">
                <a:latin typeface="Arial Black"/>
                <a:cs typeface="Arial Black"/>
              </a:rPr>
              <a:t>treatment, but follow </a:t>
            </a:r>
            <a:r>
              <a:rPr sz="2000" spc="-225" dirty="0">
                <a:latin typeface="Arial Black"/>
                <a:cs typeface="Arial Black"/>
              </a:rPr>
              <a:t>up  </a:t>
            </a:r>
            <a:r>
              <a:rPr sz="2000" spc="-254" dirty="0">
                <a:latin typeface="Arial Black"/>
                <a:cs typeface="Arial Black"/>
              </a:rPr>
              <a:t>Symptomatic: excision </a:t>
            </a:r>
            <a:r>
              <a:rPr sz="2000" spc="-220" dirty="0">
                <a:latin typeface="Arial Black"/>
                <a:cs typeface="Arial Black"/>
              </a:rPr>
              <a:t>of </a:t>
            </a:r>
            <a:r>
              <a:rPr sz="2000" spc="-265" dirty="0">
                <a:latin typeface="Arial Black"/>
                <a:cs typeface="Arial Black"/>
              </a:rPr>
              <a:t>the</a:t>
            </a:r>
            <a:r>
              <a:rPr sz="2000" spc="-150" dirty="0">
                <a:latin typeface="Arial Black"/>
                <a:cs typeface="Arial Black"/>
              </a:rPr>
              <a:t> </a:t>
            </a:r>
            <a:r>
              <a:rPr sz="2000" spc="-254" dirty="0">
                <a:latin typeface="Arial Black"/>
                <a:cs typeface="Arial Black"/>
              </a:rPr>
              <a:t>diverticulum</a:t>
            </a:r>
            <a:endParaRPr sz="20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322579"/>
            <a:ext cx="38862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405" dirty="0">
                <a:solidFill>
                  <a:srgbClr val="FF0000"/>
                </a:solidFill>
              </a:rPr>
              <a:t>Posterior</a:t>
            </a:r>
            <a:r>
              <a:rPr sz="3600" spc="-235" dirty="0">
                <a:solidFill>
                  <a:srgbClr val="FF0000"/>
                </a:solidFill>
              </a:rPr>
              <a:t> </a:t>
            </a:r>
            <a:r>
              <a:rPr sz="3600" spc="-380" dirty="0">
                <a:solidFill>
                  <a:srgbClr val="FF0000"/>
                </a:solidFill>
              </a:rPr>
              <a:t>Pouches: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383540" y="1598929"/>
            <a:ext cx="1612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65" dirty="0">
                <a:solidFill>
                  <a:srgbClr val="DC7F46"/>
                </a:solidFill>
                <a:latin typeface="Symbol"/>
                <a:cs typeface="Symbol"/>
              </a:rPr>
              <a:t></a:t>
            </a:r>
            <a:endParaRPr sz="1200">
              <a:latin typeface="Symbol"/>
              <a:cs typeface="Symbo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3540" y="1992629"/>
            <a:ext cx="1612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65" dirty="0">
                <a:solidFill>
                  <a:srgbClr val="DC7F46"/>
                </a:solidFill>
                <a:latin typeface="Symbol"/>
                <a:cs typeface="Symbol"/>
              </a:rPr>
              <a:t></a:t>
            </a:r>
            <a:endParaRPr sz="1200">
              <a:latin typeface="Symbol"/>
              <a:cs typeface="Symbo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02309" y="1464309"/>
            <a:ext cx="4744720" cy="1117600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0"/>
              </a:spcBef>
            </a:pPr>
            <a:r>
              <a:rPr sz="2000" spc="-229" dirty="0">
                <a:latin typeface="Arial Black"/>
                <a:cs typeface="Arial Black"/>
              </a:rPr>
              <a:t>More</a:t>
            </a:r>
            <a:r>
              <a:rPr sz="2000" spc="-125" dirty="0">
                <a:latin typeface="Arial Black"/>
                <a:cs typeface="Arial Black"/>
              </a:rPr>
              <a:t> </a:t>
            </a:r>
            <a:r>
              <a:rPr sz="2000" spc="-280" dirty="0">
                <a:latin typeface="Arial Black"/>
                <a:cs typeface="Arial Black"/>
              </a:rPr>
              <a:t>common</a:t>
            </a:r>
            <a:endParaRPr sz="2000">
              <a:latin typeface="Arial Black"/>
              <a:cs typeface="Arial Black"/>
            </a:endParaRPr>
          </a:p>
          <a:p>
            <a:pPr marL="432434" marR="5080" indent="-420370">
              <a:lnSpc>
                <a:spcPct val="100000"/>
              </a:lnSpc>
              <a:spcBef>
                <a:spcPts val="700"/>
              </a:spcBef>
            </a:pPr>
            <a:r>
              <a:rPr sz="2000" spc="-225" dirty="0">
                <a:latin typeface="Arial Black"/>
                <a:cs typeface="Arial Black"/>
              </a:rPr>
              <a:t>Posterior pharyngeal pulsion </a:t>
            </a:r>
            <a:r>
              <a:rPr sz="2000" spc="-254" dirty="0">
                <a:latin typeface="Arial Black"/>
                <a:cs typeface="Arial Black"/>
              </a:rPr>
              <a:t>diverticulum  </a:t>
            </a:r>
            <a:r>
              <a:rPr sz="2000" spc="-195" dirty="0">
                <a:latin typeface="Arial Black"/>
                <a:cs typeface="Arial Black"/>
              </a:rPr>
              <a:t>(zenker’s </a:t>
            </a:r>
            <a:r>
              <a:rPr sz="2000" spc="-225" dirty="0">
                <a:latin typeface="Arial Black"/>
                <a:cs typeface="Arial Black"/>
              </a:rPr>
              <a:t>diverticulum)- </a:t>
            </a:r>
            <a:r>
              <a:rPr sz="2000" spc="-280" dirty="0">
                <a:latin typeface="Arial Black"/>
                <a:cs typeface="Arial Black"/>
              </a:rPr>
              <a:t>most</a:t>
            </a:r>
            <a:r>
              <a:rPr sz="2000" spc="30" dirty="0">
                <a:latin typeface="Arial Black"/>
                <a:cs typeface="Arial Black"/>
              </a:rPr>
              <a:t> </a:t>
            </a:r>
            <a:r>
              <a:rPr sz="2000" spc="-280" dirty="0">
                <a:latin typeface="Arial Black"/>
                <a:cs typeface="Arial Black"/>
              </a:rPr>
              <a:t>common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83540" y="3084829"/>
            <a:ext cx="1612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65" dirty="0">
                <a:solidFill>
                  <a:srgbClr val="DC7F46"/>
                </a:solidFill>
                <a:latin typeface="Symbol"/>
                <a:cs typeface="Symbol"/>
              </a:rPr>
              <a:t></a:t>
            </a:r>
            <a:endParaRPr sz="1200">
              <a:latin typeface="Symbol"/>
              <a:cs typeface="Symbo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83540" y="3477259"/>
            <a:ext cx="1612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65" dirty="0">
                <a:solidFill>
                  <a:srgbClr val="DC7F46"/>
                </a:solidFill>
                <a:latin typeface="Symbol"/>
                <a:cs typeface="Symbol"/>
              </a:rPr>
              <a:t></a:t>
            </a:r>
            <a:endParaRPr sz="1200">
              <a:latin typeface="Symbol"/>
              <a:cs typeface="Symbo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02309" y="2950209"/>
            <a:ext cx="1242695" cy="812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9200"/>
              </a:lnSpc>
              <a:spcBef>
                <a:spcPts val="100"/>
              </a:spcBef>
            </a:pPr>
            <a:r>
              <a:rPr sz="2000" spc="-114" dirty="0">
                <a:solidFill>
                  <a:srgbClr val="00AF4F"/>
                </a:solidFill>
                <a:latin typeface="Arial Black"/>
                <a:cs typeface="Arial Black"/>
              </a:rPr>
              <a:t>C</a:t>
            </a:r>
            <a:r>
              <a:rPr sz="2000" spc="-220" dirty="0">
                <a:solidFill>
                  <a:srgbClr val="00AF4F"/>
                </a:solidFill>
                <a:latin typeface="Arial Black"/>
                <a:cs typeface="Arial Black"/>
              </a:rPr>
              <a:t>on</a:t>
            </a:r>
            <a:r>
              <a:rPr sz="2000" spc="-229" dirty="0">
                <a:solidFill>
                  <a:srgbClr val="00AF4F"/>
                </a:solidFill>
                <a:latin typeface="Arial Black"/>
                <a:cs typeface="Arial Black"/>
              </a:rPr>
              <a:t>g</a:t>
            </a:r>
            <a:r>
              <a:rPr sz="2000" spc="-220" dirty="0">
                <a:solidFill>
                  <a:srgbClr val="00AF4F"/>
                </a:solidFill>
                <a:latin typeface="Arial Black"/>
                <a:cs typeface="Arial Black"/>
              </a:rPr>
              <a:t>en</a:t>
            </a:r>
            <a:r>
              <a:rPr sz="2000" spc="-229" dirty="0">
                <a:solidFill>
                  <a:srgbClr val="00AF4F"/>
                </a:solidFill>
                <a:latin typeface="Arial Black"/>
                <a:cs typeface="Arial Black"/>
              </a:rPr>
              <a:t>i</a:t>
            </a:r>
            <a:r>
              <a:rPr sz="2000" spc="-345" dirty="0">
                <a:solidFill>
                  <a:srgbClr val="00AF4F"/>
                </a:solidFill>
                <a:latin typeface="Arial Black"/>
                <a:cs typeface="Arial Black"/>
              </a:rPr>
              <a:t>t</a:t>
            </a:r>
            <a:r>
              <a:rPr sz="2000" spc="-220" dirty="0">
                <a:solidFill>
                  <a:srgbClr val="00AF4F"/>
                </a:solidFill>
                <a:latin typeface="Arial Black"/>
                <a:cs typeface="Arial Black"/>
              </a:rPr>
              <a:t>a</a:t>
            </a:r>
            <a:r>
              <a:rPr sz="2000" spc="-225" dirty="0">
                <a:solidFill>
                  <a:srgbClr val="00AF4F"/>
                </a:solidFill>
                <a:latin typeface="Arial Black"/>
                <a:cs typeface="Arial Black"/>
              </a:rPr>
              <a:t>l  </a:t>
            </a:r>
            <a:r>
              <a:rPr sz="2000" spc="-240" dirty="0">
                <a:solidFill>
                  <a:srgbClr val="00AF4F"/>
                </a:solidFill>
                <a:latin typeface="Arial Black"/>
                <a:cs typeface="Arial Black"/>
              </a:rPr>
              <a:t>Acquired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83540" y="3737609"/>
            <a:ext cx="5066665" cy="1816100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331470" indent="-318770">
              <a:lnSpc>
                <a:spcPct val="100000"/>
              </a:lnSpc>
              <a:spcBef>
                <a:spcPts val="800"/>
              </a:spcBef>
              <a:buClr>
                <a:srgbClr val="DC7F46"/>
              </a:buClr>
              <a:buSzPct val="60000"/>
              <a:buAutoNum type="arabicPeriod"/>
              <a:tabLst>
                <a:tab pos="330835" algn="l"/>
                <a:tab pos="331470" algn="l"/>
              </a:tabLst>
            </a:pPr>
            <a:r>
              <a:rPr sz="2000" spc="-260" dirty="0">
                <a:latin typeface="Arial Black"/>
                <a:cs typeface="Arial Black"/>
              </a:rPr>
              <a:t>Traumatic </a:t>
            </a:r>
            <a:r>
              <a:rPr sz="2000" spc="-225" dirty="0">
                <a:latin typeface="Arial Black"/>
                <a:cs typeface="Arial Black"/>
              </a:rPr>
              <a:t>pharyngeal</a:t>
            </a:r>
            <a:r>
              <a:rPr sz="2000" spc="-350" dirty="0">
                <a:latin typeface="Arial Black"/>
                <a:cs typeface="Arial Black"/>
              </a:rPr>
              <a:t> </a:t>
            </a:r>
            <a:r>
              <a:rPr sz="2000" spc="-245" dirty="0">
                <a:latin typeface="Arial Black"/>
                <a:cs typeface="Arial Black"/>
              </a:rPr>
              <a:t>pseudodiverticulum</a:t>
            </a:r>
            <a:endParaRPr sz="2000">
              <a:latin typeface="Arial Black"/>
              <a:cs typeface="Arial Black"/>
            </a:endParaRPr>
          </a:p>
          <a:p>
            <a:pPr marL="330835" marR="566420" indent="-318770">
              <a:lnSpc>
                <a:spcPct val="100000"/>
              </a:lnSpc>
              <a:spcBef>
                <a:spcPts val="700"/>
              </a:spcBef>
              <a:buClr>
                <a:srgbClr val="DC7F46"/>
              </a:buClr>
              <a:buSzPct val="60000"/>
              <a:buAutoNum type="arabicPeriod"/>
              <a:tabLst>
                <a:tab pos="330835" algn="l"/>
                <a:tab pos="331470" algn="l"/>
              </a:tabLst>
            </a:pPr>
            <a:r>
              <a:rPr sz="2000" spc="-245" dirty="0">
                <a:latin typeface="Arial Black"/>
                <a:cs typeface="Arial Black"/>
              </a:rPr>
              <a:t>Diverticulum </a:t>
            </a:r>
            <a:r>
              <a:rPr sz="2000" spc="-235" dirty="0">
                <a:latin typeface="Arial Black"/>
                <a:cs typeface="Arial Black"/>
              </a:rPr>
              <a:t>resulting </a:t>
            </a:r>
            <a:r>
              <a:rPr sz="2000" spc="-254" dirty="0">
                <a:latin typeface="Arial Black"/>
                <a:cs typeface="Arial Black"/>
              </a:rPr>
              <a:t>from </a:t>
            </a:r>
            <a:r>
              <a:rPr sz="2000" spc="-220" dirty="0">
                <a:latin typeface="Arial Black"/>
                <a:cs typeface="Arial Black"/>
              </a:rPr>
              <a:t>raised  intrapharyngo-oesophageal</a:t>
            </a:r>
            <a:r>
              <a:rPr sz="2000" spc="-110" dirty="0">
                <a:latin typeface="Arial Black"/>
                <a:cs typeface="Arial Black"/>
              </a:rPr>
              <a:t> </a:t>
            </a:r>
            <a:r>
              <a:rPr sz="2000" spc="-225" dirty="0">
                <a:latin typeface="Arial Black"/>
                <a:cs typeface="Arial Black"/>
              </a:rPr>
              <a:t>pressure</a:t>
            </a:r>
            <a:endParaRPr sz="2000">
              <a:latin typeface="Arial Black"/>
              <a:cs typeface="Arial Black"/>
            </a:endParaRPr>
          </a:p>
          <a:p>
            <a:pPr marL="330835" marR="824865" indent="-318770">
              <a:lnSpc>
                <a:spcPct val="100400"/>
              </a:lnSpc>
              <a:spcBef>
                <a:spcPts val="680"/>
              </a:spcBef>
              <a:buClr>
                <a:srgbClr val="DC7F46"/>
              </a:buClr>
              <a:buSzPct val="60000"/>
              <a:buAutoNum type="arabicPeriod"/>
              <a:tabLst>
                <a:tab pos="330835" algn="l"/>
                <a:tab pos="331470" algn="l"/>
              </a:tabLst>
            </a:pPr>
            <a:r>
              <a:rPr sz="2000" spc="-225" dirty="0">
                <a:latin typeface="Arial Black"/>
                <a:cs typeface="Arial Black"/>
              </a:rPr>
              <a:t>Posterior pharyngeal pulsion  </a:t>
            </a:r>
            <a:r>
              <a:rPr sz="2000" spc="-229" dirty="0">
                <a:latin typeface="Arial Black"/>
                <a:cs typeface="Arial Black"/>
              </a:rPr>
              <a:t>diverticulum(zenker’s</a:t>
            </a:r>
            <a:r>
              <a:rPr sz="2000" spc="-95" dirty="0">
                <a:latin typeface="Arial Black"/>
                <a:cs typeface="Arial Black"/>
              </a:rPr>
              <a:t> </a:t>
            </a:r>
            <a:r>
              <a:rPr sz="2000" spc="-245" dirty="0">
                <a:latin typeface="Arial Black"/>
                <a:cs typeface="Arial Black"/>
              </a:rPr>
              <a:t>diverticulum)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638800" y="1524000"/>
            <a:ext cx="3225800" cy="434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436879"/>
            <a:ext cx="71596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355" dirty="0">
                <a:solidFill>
                  <a:srgbClr val="006FBF"/>
                </a:solidFill>
              </a:rPr>
              <a:t>Congenital </a:t>
            </a:r>
            <a:r>
              <a:rPr sz="3200" spc="-380" dirty="0">
                <a:solidFill>
                  <a:srgbClr val="006FBF"/>
                </a:solidFill>
              </a:rPr>
              <a:t>posterior </a:t>
            </a:r>
            <a:r>
              <a:rPr sz="3200" spc="-355" dirty="0">
                <a:solidFill>
                  <a:srgbClr val="006FBF"/>
                </a:solidFill>
              </a:rPr>
              <a:t>pharyngeal</a:t>
            </a:r>
            <a:r>
              <a:rPr sz="3200" spc="175" dirty="0">
                <a:solidFill>
                  <a:srgbClr val="006FBF"/>
                </a:solidFill>
              </a:rPr>
              <a:t> </a:t>
            </a:r>
            <a:r>
              <a:rPr sz="3200" spc="-340" dirty="0">
                <a:solidFill>
                  <a:srgbClr val="006FBF"/>
                </a:solidFill>
              </a:rPr>
              <a:t>pouch</a:t>
            </a:r>
            <a:r>
              <a:rPr sz="3600" spc="-340" dirty="0">
                <a:solidFill>
                  <a:srgbClr val="006FBF"/>
                </a:solidFill>
              </a:rPr>
              <a:t>: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383540" y="1678940"/>
            <a:ext cx="1612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65" dirty="0">
                <a:solidFill>
                  <a:srgbClr val="DC7F46"/>
                </a:solidFill>
                <a:latin typeface="Symbol"/>
                <a:cs typeface="Symbol"/>
              </a:rPr>
              <a:t></a:t>
            </a:r>
            <a:endParaRPr sz="1200">
              <a:latin typeface="Symbol"/>
              <a:cs typeface="Symbo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2309" y="1633220"/>
            <a:ext cx="107124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225" dirty="0">
                <a:latin typeface="Arial Black"/>
                <a:cs typeface="Arial Black"/>
              </a:rPr>
              <a:t>Very</a:t>
            </a:r>
            <a:r>
              <a:rPr sz="2000" spc="-180" dirty="0">
                <a:latin typeface="Arial Black"/>
                <a:cs typeface="Arial Black"/>
              </a:rPr>
              <a:t> </a:t>
            </a:r>
            <a:r>
              <a:rPr sz="2000" spc="-225" dirty="0">
                <a:latin typeface="Arial Black"/>
                <a:cs typeface="Arial Black"/>
              </a:rPr>
              <a:t>rare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3540" y="2465070"/>
            <a:ext cx="1612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65" dirty="0">
                <a:solidFill>
                  <a:srgbClr val="DC7F46"/>
                </a:solidFill>
                <a:latin typeface="Symbol"/>
                <a:cs typeface="Symbol"/>
              </a:rPr>
              <a:t></a:t>
            </a:r>
            <a:endParaRPr sz="1200">
              <a:latin typeface="Symbol"/>
              <a:cs typeface="Symbo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02309" y="2420620"/>
            <a:ext cx="509714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spc="-225" dirty="0">
                <a:latin typeface="Arial Black"/>
                <a:cs typeface="Arial Black"/>
              </a:rPr>
              <a:t>First </a:t>
            </a:r>
            <a:r>
              <a:rPr sz="2000" spc="-235" dirty="0">
                <a:latin typeface="Arial Black"/>
                <a:cs typeface="Arial Black"/>
              </a:rPr>
              <a:t>described </a:t>
            </a:r>
            <a:r>
              <a:rPr sz="2000" spc="-225" dirty="0">
                <a:latin typeface="Arial Black"/>
                <a:cs typeface="Arial Black"/>
              </a:rPr>
              <a:t>in </a:t>
            </a:r>
            <a:r>
              <a:rPr sz="2000" spc="-245" dirty="0">
                <a:latin typeface="Arial Black"/>
                <a:cs typeface="Arial Black"/>
              </a:rPr>
              <a:t>infants </a:t>
            </a:r>
            <a:r>
              <a:rPr sz="2000" spc="-225" dirty="0">
                <a:latin typeface="Arial Black"/>
                <a:cs typeface="Arial Black"/>
              </a:rPr>
              <a:t>–symtoms </a:t>
            </a:r>
            <a:r>
              <a:rPr sz="2000" spc="-240" dirty="0">
                <a:latin typeface="Arial Black"/>
                <a:cs typeface="Arial Black"/>
              </a:rPr>
              <a:t>similar </a:t>
            </a:r>
            <a:r>
              <a:rPr sz="2000" spc="-285" dirty="0">
                <a:latin typeface="Arial Black"/>
                <a:cs typeface="Arial Black"/>
              </a:rPr>
              <a:t>to  </a:t>
            </a:r>
            <a:r>
              <a:rPr sz="2000" spc="-225" dirty="0">
                <a:latin typeface="Arial Black"/>
                <a:cs typeface="Arial Black"/>
              </a:rPr>
              <a:t>oesophageal</a:t>
            </a:r>
            <a:r>
              <a:rPr sz="2000" spc="-120" dirty="0">
                <a:latin typeface="Arial Black"/>
                <a:cs typeface="Arial Black"/>
              </a:rPr>
              <a:t> </a:t>
            </a:r>
            <a:r>
              <a:rPr sz="2000" spc="-240" dirty="0">
                <a:latin typeface="Arial Black"/>
                <a:cs typeface="Arial Black"/>
              </a:rPr>
              <a:t>atresia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83540" y="3557270"/>
            <a:ext cx="1612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65" dirty="0">
                <a:solidFill>
                  <a:srgbClr val="DC7F46"/>
                </a:solidFill>
                <a:latin typeface="Symbol"/>
                <a:cs typeface="Symbol"/>
              </a:rPr>
              <a:t></a:t>
            </a:r>
            <a:endParaRPr sz="1200">
              <a:latin typeface="Symbol"/>
              <a:cs typeface="Symbo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02309" y="3512820"/>
            <a:ext cx="512699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spc="-225" dirty="0">
                <a:latin typeface="Arial Black"/>
                <a:cs typeface="Arial Black"/>
              </a:rPr>
              <a:t>Radiological </a:t>
            </a:r>
            <a:r>
              <a:rPr sz="2000" spc="-240" dirty="0">
                <a:latin typeface="Arial Black"/>
                <a:cs typeface="Arial Black"/>
              </a:rPr>
              <a:t>evidence </a:t>
            </a:r>
            <a:r>
              <a:rPr sz="2000" spc="-220" dirty="0">
                <a:latin typeface="Arial Black"/>
                <a:cs typeface="Arial Black"/>
              </a:rPr>
              <a:t>of </a:t>
            </a:r>
            <a:r>
              <a:rPr sz="2000" spc="-225" dirty="0">
                <a:latin typeface="Arial Black"/>
                <a:cs typeface="Arial Black"/>
              </a:rPr>
              <a:t>air in </a:t>
            </a:r>
            <a:r>
              <a:rPr sz="2000" spc="-270" dirty="0">
                <a:latin typeface="Arial Black"/>
                <a:cs typeface="Arial Black"/>
              </a:rPr>
              <a:t>stomach </a:t>
            </a:r>
            <a:r>
              <a:rPr sz="2000" spc="-225" dirty="0">
                <a:latin typeface="Arial Black"/>
                <a:cs typeface="Arial Black"/>
              </a:rPr>
              <a:t>in </a:t>
            </a:r>
            <a:r>
              <a:rPr sz="2000" spc="-265" dirty="0">
                <a:latin typeface="Arial Black"/>
                <a:cs typeface="Arial Black"/>
              </a:rPr>
              <a:t>the  </a:t>
            </a:r>
            <a:r>
              <a:rPr sz="2000" spc="-240" dirty="0">
                <a:latin typeface="Arial Black"/>
                <a:cs typeface="Arial Black"/>
              </a:rPr>
              <a:t>absence </a:t>
            </a:r>
            <a:r>
              <a:rPr sz="2000" spc="-225" dirty="0">
                <a:latin typeface="Arial Black"/>
                <a:cs typeface="Arial Black"/>
              </a:rPr>
              <a:t>of tracheo-oesophageal  </a:t>
            </a:r>
            <a:r>
              <a:rPr sz="2000" spc="-165" dirty="0">
                <a:latin typeface="Arial Black"/>
                <a:cs typeface="Arial Black"/>
              </a:rPr>
              <a:t>fistula</a:t>
            </a:r>
            <a:r>
              <a:rPr sz="2000" spc="-165" dirty="0">
                <a:latin typeface="Symbol"/>
                <a:cs typeface="Symbol"/>
              </a:rPr>
              <a:t></a:t>
            </a:r>
            <a:r>
              <a:rPr sz="2000" spc="-165" dirty="0">
                <a:latin typeface="Arial Black"/>
                <a:cs typeface="Arial Black"/>
              </a:rPr>
              <a:t>oesophageal</a:t>
            </a:r>
            <a:r>
              <a:rPr sz="2000" spc="-130" dirty="0">
                <a:latin typeface="Arial Black"/>
                <a:cs typeface="Arial Black"/>
              </a:rPr>
              <a:t> </a:t>
            </a:r>
            <a:r>
              <a:rPr sz="2000" spc="-254" dirty="0">
                <a:latin typeface="Arial Black"/>
                <a:cs typeface="Arial Black"/>
              </a:rPr>
              <a:t>patency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83540" y="4954270"/>
            <a:ext cx="1612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65" dirty="0">
                <a:solidFill>
                  <a:srgbClr val="DC7F46"/>
                </a:solidFill>
                <a:latin typeface="Symbol"/>
                <a:cs typeface="Symbol"/>
              </a:rPr>
              <a:t></a:t>
            </a:r>
            <a:endParaRPr sz="1200">
              <a:latin typeface="Symbol"/>
              <a:cs typeface="Symbo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02309" y="4908550"/>
            <a:ext cx="544068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spc="-204" dirty="0">
                <a:latin typeface="Arial Black"/>
                <a:cs typeface="Arial Black"/>
              </a:rPr>
              <a:t>Whole </a:t>
            </a:r>
            <a:r>
              <a:rPr sz="2000" spc="-254" dirty="0">
                <a:latin typeface="Arial Black"/>
                <a:cs typeface="Arial Black"/>
              </a:rPr>
              <a:t>diverticulum </a:t>
            </a:r>
            <a:r>
              <a:rPr sz="2000" spc="-240" dirty="0">
                <a:latin typeface="Arial Black"/>
                <a:cs typeface="Arial Black"/>
              </a:rPr>
              <a:t>covered </a:t>
            </a:r>
            <a:r>
              <a:rPr sz="2000" spc="-315" dirty="0">
                <a:latin typeface="Arial Black"/>
                <a:cs typeface="Arial Black"/>
              </a:rPr>
              <a:t>with </a:t>
            </a:r>
            <a:r>
              <a:rPr sz="2000" spc="-225" dirty="0">
                <a:latin typeface="Arial Black"/>
                <a:cs typeface="Arial Black"/>
              </a:rPr>
              <a:t>muscle-  </a:t>
            </a:r>
            <a:r>
              <a:rPr sz="2000" spc="-229" dirty="0">
                <a:latin typeface="Arial Black"/>
                <a:cs typeface="Arial Black"/>
              </a:rPr>
              <a:t>distinguished </a:t>
            </a:r>
            <a:r>
              <a:rPr sz="2000" spc="-254" dirty="0">
                <a:latin typeface="Arial Black"/>
                <a:cs typeface="Arial Black"/>
              </a:rPr>
              <a:t>from </a:t>
            </a:r>
            <a:r>
              <a:rPr sz="2000" spc="-235" dirty="0">
                <a:latin typeface="Arial Black"/>
                <a:cs typeface="Arial Black"/>
              </a:rPr>
              <a:t>acquired </a:t>
            </a:r>
            <a:r>
              <a:rPr sz="2000" spc="-225" dirty="0">
                <a:latin typeface="Arial Black"/>
                <a:cs typeface="Arial Black"/>
              </a:rPr>
              <a:t>pulsion</a:t>
            </a:r>
            <a:r>
              <a:rPr sz="2000" spc="-210" dirty="0">
                <a:latin typeface="Arial Black"/>
                <a:cs typeface="Arial Black"/>
              </a:rPr>
              <a:t> </a:t>
            </a:r>
            <a:r>
              <a:rPr sz="2000" spc="-250" dirty="0">
                <a:latin typeface="Arial Black"/>
                <a:cs typeface="Arial Black"/>
              </a:rPr>
              <a:t>diverticulum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83540" y="6046470"/>
            <a:ext cx="1612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65" dirty="0">
                <a:solidFill>
                  <a:srgbClr val="DC7F46"/>
                </a:solidFill>
                <a:latin typeface="Symbol"/>
                <a:cs typeface="Symbol"/>
              </a:rPr>
              <a:t></a:t>
            </a:r>
            <a:endParaRPr sz="1200">
              <a:latin typeface="Symbol"/>
              <a:cs typeface="Symbo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02309" y="6000750"/>
            <a:ext cx="395287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250" dirty="0">
                <a:solidFill>
                  <a:srgbClr val="6F2F9F"/>
                </a:solidFill>
                <a:latin typeface="Arial Black"/>
                <a:cs typeface="Arial Black"/>
              </a:rPr>
              <a:t>Treatment: </a:t>
            </a:r>
            <a:r>
              <a:rPr sz="2000" spc="-250" dirty="0">
                <a:latin typeface="Arial Black"/>
                <a:cs typeface="Arial Black"/>
              </a:rPr>
              <a:t>excision </a:t>
            </a:r>
            <a:r>
              <a:rPr sz="2000" spc="-225" dirty="0">
                <a:latin typeface="Arial Black"/>
                <a:cs typeface="Arial Black"/>
              </a:rPr>
              <a:t>of</a:t>
            </a:r>
            <a:r>
              <a:rPr sz="2000" spc="160" dirty="0">
                <a:latin typeface="Arial Black"/>
                <a:cs typeface="Arial Black"/>
              </a:rPr>
              <a:t> </a:t>
            </a:r>
            <a:r>
              <a:rPr sz="2000" spc="-254" dirty="0">
                <a:latin typeface="Arial Black"/>
                <a:cs typeface="Arial Black"/>
              </a:rPr>
              <a:t>diverticulum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983730" y="1676400"/>
            <a:ext cx="2007870" cy="4495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0880" y="467359"/>
            <a:ext cx="679069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380" dirty="0">
                <a:solidFill>
                  <a:srgbClr val="006FBF"/>
                </a:solidFill>
              </a:rPr>
              <a:t>Acquired posterior </a:t>
            </a:r>
            <a:r>
              <a:rPr sz="3200" spc="-355" dirty="0">
                <a:solidFill>
                  <a:srgbClr val="006FBF"/>
                </a:solidFill>
              </a:rPr>
              <a:t>pharyngeal</a:t>
            </a:r>
            <a:r>
              <a:rPr sz="3200" spc="204" dirty="0">
                <a:solidFill>
                  <a:srgbClr val="006FBF"/>
                </a:solidFill>
              </a:rPr>
              <a:t> </a:t>
            </a:r>
            <a:r>
              <a:rPr sz="3200" spc="-355" dirty="0">
                <a:solidFill>
                  <a:srgbClr val="006FBF"/>
                </a:solidFill>
              </a:rPr>
              <a:t>pouch: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383540" y="1828800"/>
            <a:ext cx="789559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409" dirty="0">
                <a:solidFill>
                  <a:srgbClr val="6F2F9F"/>
                </a:solidFill>
                <a:latin typeface="Arial Black"/>
                <a:cs typeface="Arial Black"/>
              </a:rPr>
              <a:t>1.traumatic </a:t>
            </a:r>
            <a:r>
              <a:rPr sz="3200" spc="-355" dirty="0">
                <a:solidFill>
                  <a:srgbClr val="6F2F9F"/>
                </a:solidFill>
                <a:latin typeface="Arial Black"/>
                <a:cs typeface="Arial Black"/>
              </a:rPr>
              <a:t>pharyngeal</a:t>
            </a:r>
            <a:r>
              <a:rPr sz="3200" spc="-610" dirty="0">
                <a:solidFill>
                  <a:srgbClr val="6F2F9F"/>
                </a:solidFill>
                <a:latin typeface="Arial Black"/>
                <a:cs typeface="Arial Black"/>
              </a:rPr>
              <a:t> </a:t>
            </a:r>
            <a:r>
              <a:rPr sz="3200" spc="-375" dirty="0">
                <a:solidFill>
                  <a:srgbClr val="6F2F9F"/>
                </a:solidFill>
                <a:latin typeface="Arial Black"/>
                <a:cs typeface="Arial Black"/>
              </a:rPr>
              <a:t>pseudodiverticulum:</a:t>
            </a:r>
            <a:endParaRPr sz="320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3540" y="2913379"/>
            <a:ext cx="188595" cy="2451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50" spc="190" dirty="0">
                <a:solidFill>
                  <a:srgbClr val="DC7F46"/>
                </a:solidFill>
                <a:latin typeface="Symbol"/>
                <a:cs typeface="Symbol"/>
              </a:rPr>
              <a:t></a:t>
            </a:r>
            <a:endParaRPr sz="1450">
              <a:latin typeface="Symbol"/>
              <a:cs typeface="Symbo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3540" y="3732529"/>
            <a:ext cx="188595" cy="2451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50" spc="190" dirty="0">
                <a:solidFill>
                  <a:srgbClr val="DC7F46"/>
                </a:solidFill>
                <a:latin typeface="Symbol"/>
                <a:cs typeface="Symbol"/>
              </a:rPr>
              <a:t></a:t>
            </a:r>
            <a:endParaRPr sz="1450">
              <a:latin typeface="Symbol"/>
              <a:cs typeface="Symbo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83540" y="5373370"/>
            <a:ext cx="190500" cy="2451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50" spc="540" dirty="0">
                <a:solidFill>
                  <a:srgbClr val="DC7F46"/>
                </a:solidFill>
                <a:latin typeface="Symbol"/>
                <a:cs typeface="Symbol"/>
              </a:rPr>
              <a:t></a:t>
            </a:r>
            <a:endParaRPr sz="1450">
              <a:latin typeface="Symbol"/>
              <a:cs typeface="Symbo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83540" y="2315209"/>
            <a:ext cx="8095615" cy="3760470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331470" indent="-318770" algn="just">
              <a:lnSpc>
                <a:spcPct val="100000"/>
              </a:lnSpc>
              <a:spcBef>
                <a:spcPts val="800"/>
              </a:spcBef>
              <a:buClr>
                <a:srgbClr val="DC7F46"/>
              </a:buClr>
              <a:buSzPct val="60416"/>
              <a:buFont typeface="Symbol"/>
              <a:buChar char=""/>
              <a:tabLst>
                <a:tab pos="331470" algn="l"/>
              </a:tabLst>
            </a:pPr>
            <a:r>
              <a:rPr sz="2400" spc="-270" dirty="0">
                <a:latin typeface="Arial Black"/>
                <a:cs typeface="Arial Black"/>
              </a:rPr>
              <a:t>Very rare</a:t>
            </a:r>
            <a:r>
              <a:rPr sz="2400" spc="-5" dirty="0">
                <a:latin typeface="Arial Black"/>
                <a:cs typeface="Arial Black"/>
              </a:rPr>
              <a:t> </a:t>
            </a:r>
            <a:r>
              <a:rPr sz="2400" spc="-305" dirty="0">
                <a:latin typeface="Arial Black"/>
                <a:cs typeface="Arial Black"/>
              </a:rPr>
              <a:t>condition</a:t>
            </a:r>
            <a:endParaRPr sz="2400">
              <a:latin typeface="Arial Black"/>
              <a:cs typeface="Arial Black"/>
            </a:endParaRPr>
          </a:p>
          <a:p>
            <a:pPr marL="330835" marR="5080" algn="just">
              <a:lnSpc>
                <a:spcPct val="100000"/>
              </a:lnSpc>
              <a:spcBef>
                <a:spcPts val="700"/>
              </a:spcBef>
            </a:pPr>
            <a:r>
              <a:rPr sz="2400" spc="-275" dirty="0">
                <a:latin typeface="Arial Black"/>
                <a:cs typeface="Arial Black"/>
              </a:rPr>
              <a:t>Usually </a:t>
            </a:r>
            <a:r>
              <a:rPr sz="2400" spc="-290" dirty="0">
                <a:latin typeface="Arial Black"/>
                <a:cs typeface="Arial Black"/>
              </a:rPr>
              <a:t>presents </a:t>
            </a:r>
            <a:r>
              <a:rPr sz="2400" spc="-275" dirty="0">
                <a:latin typeface="Arial Black"/>
                <a:cs typeface="Arial Black"/>
              </a:rPr>
              <a:t>in </a:t>
            </a:r>
            <a:r>
              <a:rPr sz="2400" spc="-310" dirty="0">
                <a:latin typeface="Arial Black"/>
                <a:cs typeface="Arial Black"/>
              </a:rPr>
              <a:t>newborn </a:t>
            </a:r>
            <a:r>
              <a:rPr sz="2400" spc="-290" dirty="0">
                <a:latin typeface="Arial Black"/>
                <a:cs typeface="Arial Black"/>
              </a:rPr>
              <a:t>infants </a:t>
            </a:r>
            <a:r>
              <a:rPr sz="2400" spc="-315" dirty="0">
                <a:latin typeface="Arial Black"/>
                <a:cs typeface="Arial Black"/>
              </a:rPr>
              <a:t>but </a:t>
            </a:r>
            <a:r>
              <a:rPr sz="2400" spc="-290" dirty="0">
                <a:latin typeface="Arial Black"/>
                <a:cs typeface="Arial Black"/>
              </a:rPr>
              <a:t>reported </a:t>
            </a:r>
            <a:r>
              <a:rPr sz="2400" spc="-270" dirty="0">
                <a:latin typeface="Arial Black"/>
                <a:cs typeface="Arial Black"/>
              </a:rPr>
              <a:t>in </a:t>
            </a:r>
            <a:r>
              <a:rPr sz="2400" spc="-295" dirty="0">
                <a:latin typeface="Arial Black"/>
                <a:cs typeface="Arial Black"/>
              </a:rPr>
              <a:t>adults  </a:t>
            </a:r>
            <a:r>
              <a:rPr sz="2400" spc="-315" dirty="0">
                <a:latin typeface="Arial Black"/>
                <a:cs typeface="Arial Black"/>
              </a:rPr>
              <a:t>too</a:t>
            </a:r>
            <a:endParaRPr sz="2400">
              <a:latin typeface="Arial Black"/>
              <a:cs typeface="Arial Black"/>
            </a:endParaRPr>
          </a:p>
          <a:p>
            <a:pPr marL="330835" algn="just">
              <a:lnSpc>
                <a:spcPct val="100000"/>
              </a:lnSpc>
              <a:spcBef>
                <a:spcPts val="700"/>
              </a:spcBef>
            </a:pPr>
            <a:r>
              <a:rPr sz="2400" spc="-295" dirty="0">
                <a:latin typeface="Arial Black"/>
                <a:cs typeface="Arial Black"/>
              </a:rPr>
              <a:t>Aetiological </a:t>
            </a:r>
            <a:r>
              <a:rPr sz="2400" spc="-290" dirty="0">
                <a:latin typeface="Arial Black"/>
                <a:cs typeface="Arial Black"/>
              </a:rPr>
              <a:t>factor: </a:t>
            </a:r>
            <a:r>
              <a:rPr sz="2400" spc="-275" dirty="0">
                <a:latin typeface="Arial Black"/>
                <a:cs typeface="Arial Black"/>
              </a:rPr>
              <a:t>hypopharyngeal</a:t>
            </a:r>
            <a:r>
              <a:rPr sz="2400" spc="175" dirty="0">
                <a:latin typeface="Arial Black"/>
                <a:cs typeface="Arial Black"/>
              </a:rPr>
              <a:t> </a:t>
            </a:r>
            <a:r>
              <a:rPr sz="2400" spc="-310" dirty="0">
                <a:latin typeface="Arial Black"/>
                <a:cs typeface="Arial Black"/>
              </a:rPr>
              <a:t>trauma</a:t>
            </a:r>
            <a:endParaRPr sz="2400">
              <a:latin typeface="Arial Black"/>
              <a:cs typeface="Arial Black"/>
            </a:endParaRPr>
          </a:p>
          <a:p>
            <a:pPr marL="330835" marR="483234" indent="22860" algn="just">
              <a:lnSpc>
                <a:spcPct val="100000"/>
              </a:lnSpc>
              <a:spcBef>
                <a:spcPts val="690"/>
              </a:spcBef>
            </a:pPr>
            <a:r>
              <a:rPr sz="2400" spc="-295" dirty="0">
                <a:latin typeface="Arial Black"/>
                <a:cs typeface="Arial Black"/>
              </a:rPr>
              <a:t>either </a:t>
            </a:r>
            <a:r>
              <a:rPr sz="2400" spc="-305" dirty="0">
                <a:latin typeface="Arial Black"/>
                <a:cs typeface="Arial Black"/>
              </a:rPr>
              <a:t>from </a:t>
            </a:r>
            <a:r>
              <a:rPr sz="2400" spc="-295" dirty="0">
                <a:latin typeface="Arial Black"/>
                <a:cs typeface="Arial Black"/>
              </a:rPr>
              <a:t>damage caused </a:t>
            </a:r>
            <a:r>
              <a:rPr sz="2400" spc="-270" dirty="0">
                <a:latin typeface="Arial Black"/>
                <a:cs typeface="Arial Black"/>
              </a:rPr>
              <a:t>by </a:t>
            </a:r>
            <a:r>
              <a:rPr sz="2400" spc="-315" dirty="0">
                <a:latin typeface="Arial Black"/>
                <a:cs typeface="Arial Black"/>
              </a:rPr>
              <a:t>the </a:t>
            </a:r>
            <a:r>
              <a:rPr sz="2400" spc="-285" dirty="0">
                <a:latin typeface="Arial Black"/>
                <a:cs typeface="Arial Black"/>
              </a:rPr>
              <a:t>obsterician’s </a:t>
            </a:r>
            <a:r>
              <a:rPr sz="2400" spc="-275" dirty="0">
                <a:latin typeface="Arial Black"/>
                <a:cs typeface="Arial Black"/>
              </a:rPr>
              <a:t>finger  during </a:t>
            </a:r>
            <a:r>
              <a:rPr sz="2400" spc="-295" dirty="0">
                <a:latin typeface="Arial Black"/>
                <a:cs typeface="Arial Black"/>
              </a:rPr>
              <a:t>breech </a:t>
            </a:r>
            <a:r>
              <a:rPr sz="2400" spc="-275" dirty="0">
                <a:latin typeface="Arial Black"/>
                <a:cs typeface="Arial Black"/>
              </a:rPr>
              <a:t>delivery or blind </a:t>
            </a:r>
            <a:r>
              <a:rPr sz="2400" spc="-270" dirty="0">
                <a:latin typeface="Arial Black"/>
                <a:cs typeface="Arial Black"/>
              </a:rPr>
              <a:t>passage </a:t>
            </a:r>
            <a:r>
              <a:rPr sz="2400" spc="-275" dirty="0">
                <a:latin typeface="Arial Black"/>
                <a:cs typeface="Arial Black"/>
              </a:rPr>
              <a:t>of </a:t>
            </a:r>
            <a:r>
              <a:rPr sz="2400" spc="-315" dirty="0">
                <a:latin typeface="Arial Black"/>
                <a:cs typeface="Arial Black"/>
              </a:rPr>
              <a:t>the </a:t>
            </a:r>
            <a:r>
              <a:rPr sz="2400" spc="-310" dirty="0">
                <a:latin typeface="Arial Black"/>
                <a:cs typeface="Arial Black"/>
              </a:rPr>
              <a:t>suction  </a:t>
            </a:r>
            <a:r>
              <a:rPr sz="2400" spc="-300" dirty="0">
                <a:latin typeface="Arial Black"/>
                <a:cs typeface="Arial Black"/>
              </a:rPr>
              <a:t>tubes</a:t>
            </a:r>
            <a:endParaRPr sz="2400">
              <a:latin typeface="Arial Black"/>
              <a:cs typeface="Arial Black"/>
            </a:endParaRPr>
          </a:p>
          <a:p>
            <a:pPr marL="330835" marR="580390" algn="just">
              <a:lnSpc>
                <a:spcPct val="100000"/>
              </a:lnSpc>
              <a:spcBef>
                <a:spcPts val="700"/>
              </a:spcBef>
            </a:pPr>
            <a:r>
              <a:rPr sz="2400" spc="-275" dirty="0">
                <a:latin typeface="Arial Black"/>
                <a:cs typeface="Arial Black"/>
              </a:rPr>
              <a:t>Spontaneous </a:t>
            </a:r>
            <a:r>
              <a:rPr sz="2400" spc="-290" dirty="0">
                <a:latin typeface="Arial Black"/>
                <a:cs typeface="Arial Black"/>
              </a:rPr>
              <a:t>rupture </a:t>
            </a:r>
            <a:r>
              <a:rPr sz="2400" spc="-275" dirty="0">
                <a:latin typeface="Arial Black"/>
                <a:cs typeface="Arial Black"/>
              </a:rPr>
              <a:t>of </a:t>
            </a:r>
            <a:r>
              <a:rPr sz="2400" spc="-270" dirty="0">
                <a:latin typeface="Arial Black"/>
                <a:cs typeface="Arial Black"/>
              </a:rPr>
              <a:t>a </a:t>
            </a:r>
            <a:r>
              <a:rPr sz="2400" spc="-280" dirty="0">
                <a:latin typeface="Arial Black"/>
                <a:cs typeface="Arial Black"/>
              </a:rPr>
              <a:t>retropharyngeal </a:t>
            </a:r>
            <a:r>
              <a:rPr sz="2400" spc="-290" dirty="0">
                <a:latin typeface="Arial Black"/>
                <a:cs typeface="Arial Black"/>
              </a:rPr>
              <a:t>abscess </a:t>
            </a:r>
            <a:r>
              <a:rPr sz="2400" spc="-275" dirty="0">
                <a:latin typeface="Arial Black"/>
                <a:cs typeface="Arial Black"/>
              </a:rPr>
              <a:t>in  </a:t>
            </a:r>
            <a:r>
              <a:rPr sz="2400" spc="-305" dirty="0">
                <a:latin typeface="Arial Black"/>
                <a:cs typeface="Arial Black"/>
              </a:rPr>
              <a:t>immunocompromised </a:t>
            </a:r>
            <a:r>
              <a:rPr sz="2400" spc="-300" dirty="0">
                <a:latin typeface="Arial Black"/>
                <a:cs typeface="Arial Black"/>
              </a:rPr>
              <a:t>adult </a:t>
            </a:r>
            <a:r>
              <a:rPr sz="2400" spc="-275" dirty="0">
                <a:latin typeface="Arial Black"/>
                <a:cs typeface="Arial Black"/>
              </a:rPr>
              <a:t>patient- </a:t>
            </a:r>
            <a:r>
              <a:rPr sz="2400" spc="-290" dirty="0">
                <a:latin typeface="Arial Black"/>
                <a:cs typeface="Arial Black"/>
              </a:rPr>
              <a:t>reported</a:t>
            </a:r>
            <a:r>
              <a:rPr sz="2400" spc="-475" dirty="0">
                <a:latin typeface="Arial Black"/>
                <a:cs typeface="Arial Black"/>
              </a:rPr>
              <a:t> </a:t>
            </a:r>
            <a:r>
              <a:rPr sz="2400" spc="-305" dirty="0">
                <a:latin typeface="Arial Black"/>
                <a:cs typeface="Arial Black"/>
              </a:rPr>
              <a:t>case</a:t>
            </a:r>
            <a:endParaRPr sz="24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3540" y="1563370"/>
            <a:ext cx="1612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65" dirty="0">
                <a:solidFill>
                  <a:srgbClr val="DC7F46"/>
                </a:solidFill>
                <a:latin typeface="Symbol"/>
                <a:cs typeface="Symbol"/>
              </a:rPr>
              <a:t></a:t>
            </a:r>
            <a:endParaRPr sz="1200">
              <a:latin typeface="Symbol"/>
              <a:cs typeface="Symbo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02309" y="1518920"/>
            <a:ext cx="360489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35" dirty="0">
                <a:solidFill>
                  <a:srgbClr val="006FBF"/>
                </a:solidFill>
              </a:rPr>
              <a:t>Abdominal </a:t>
            </a:r>
            <a:r>
              <a:rPr spc="-204" dirty="0">
                <a:solidFill>
                  <a:srgbClr val="006FBF"/>
                </a:solidFill>
              </a:rPr>
              <a:t>radiograph- </a:t>
            </a:r>
            <a:r>
              <a:rPr spc="-225" dirty="0"/>
              <a:t>air in  </a:t>
            </a:r>
            <a:r>
              <a:rPr spc="-110" dirty="0"/>
              <a:t>stomach</a:t>
            </a:r>
            <a:r>
              <a:rPr spc="-110" dirty="0">
                <a:latin typeface="Symbol"/>
                <a:cs typeface="Symbol"/>
              </a:rPr>
              <a:t></a:t>
            </a:r>
            <a:r>
              <a:rPr spc="-110" dirty="0">
                <a:latin typeface="Times New Roman"/>
                <a:cs typeface="Times New Roman"/>
              </a:rPr>
              <a:t> </a:t>
            </a:r>
            <a:r>
              <a:rPr spc="-225" dirty="0"/>
              <a:t>oesophageal</a:t>
            </a:r>
            <a:r>
              <a:rPr spc="-370" dirty="0"/>
              <a:t> </a:t>
            </a:r>
            <a:r>
              <a:rPr spc="-240" dirty="0"/>
              <a:t>atresia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83540" y="2655570"/>
            <a:ext cx="1631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455" dirty="0">
                <a:solidFill>
                  <a:srgbClr val="DC7F46"/>
                </a:solidFill>
                <a:latin typeface="Symbol"/>
                <a:cs typeface="Symbol"/>
              </a:rPr>
              <a:t></a:t>
            </a:r>
            <a:endParaRPr sz="1200">
              <a:latin typeface="Symbol"/>
              <a:cs typeface="Symbo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02309" y="2609850"/>
            <a:ext cx="3905250" cy="15506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99"/>
              </a:lnSpc>
              <a:spcBef>
                <a:spcPts val="95"/>
              </a:spcBef>
            </a:pPr>
            <a:r>
              <a:rPr sz="2000" spc="-225" dirty="0">
                <a:solidFill>
                  <a:srgbClr val="006FBF"/>
                </a:solidFill>
                <a:latin typeface="Arial Black"/>
                <a:cs typeface="Arial Black"/>
              </a:rPr>
              <a:t>Radiological appearance: </a:t>
            </a:r>
            <a:r>
              <a:rPr sz="2000" spc="-225" dirty="0">
                <a:latin typeface="Arial Black"/>
                <a:cs typeface="Arial Black"/>
              </a:rPr>
              <a:t>irregular  </a:t>
            </a:r>
            <a:r>
              <a:rPr sz="2000" spc="-235" dirty="0">
                <a:latin typeface="Arial Black"/>
                <a:cs typeface="Arial Black"/>
              </a:rPr>
              <a:t>elongated </a:t>
            </a:r>
            <a:r>
              <a:rPr sz="2000" spc="-290" dirty="0">
                <a:latin typeface="Arial Black"/>
                <a:cs typeface="Arial Black"/>
              </a:rPr>
              <a:t>tract </a:t>
            </a:r>
            <a:r>
              <a:rPr sz="2000" spc="-235" dirty="0">
                <a:latin typeface="Arial Black"/>
                <a:cs typeface="Arial Black"/>
              </a:rPr>
              <a:t>originating </a:t>
            </a:r>
            <a:r>
              <a:rPr sz="2000" spc="-225" dirty="0">
                <a:latin typeface="Arial Black"/>
                <a:cs typeface="Arial Black"/>
              </a:rPr>
              <a:t>in </a:t>
            </a:r>
            <a:r>
              <a:rPr sz="2000" spc="-265" dirty="0">
                <a:latin typeface="Arial Black"/>
                <a:cs typeface="Arial Black"/>
              </a:rPr>
              <a:t>the  </a:t>
            </a:r>
            <a:r>
              <a:rPr sz="2000" spc="-240" dirty="0">
                <a:latin typeface="Arial Black"/>
                <a:cs typeface="Arial Black"/>
              </a:rPr>
              <a:t>pharynx </a:t>
            </a:r>
            <a:r>
              <a:rPr sz="2000" spc="-445" dirty="0">
                <a:latin typeface="Arial Black"/>
                <a:cs typeface="Arial Black"/>
              </a:rPr>
              <a:t>&amp; </a:t>
            </a:r>
            <a:r>
              <a:rPr sz="2000" spc="-225" dirty="0">
                <a:latin typeface="Arial Black"/>
                <a:cs typeface="Arial Black"/>
              </a:rPr>
              <a:t>passing behind </a:t>
            </a:r>
            <a:r>
              <a:rPr sz="2000" spc="-265" dirty="0">
                <a:latin typeface="Arial Black"/>
                <a:cs typeface="Arial Black"/>
              </a:rPr>
              <a:t>the  </a:t>
            </a:r>
            <a:r>
              <a:rPr sz="2000" spc="-225" dirty="0">
                <a:latin typeface="Arial Black"/>
                <a:cs typeface="Arial Black"/>
              </a:rPr>
              <a:t>oesophagus </a:t>
            </a:r>
            <a:r>
              <a:rPr sz="2000" spc="-254" dirty="0">
                <a:latin typeface="Arial Black"/>
                <a:cs typeface="Arial Black"/>
              </a:rPr>
              <a:t>into </a:t>
            </a:r>
            <a:r>
              <a:rPr sz="2000" spc="-265" dirty="0">
                <a:latin typeface="Arial Black"/>
                <a:cs typeface="Arial Black"/>
              </a:rPr>
              <a:t>the </a:t>
            </a:r>
            <a:r>
              <a:rPr sz="2000" spc="-235" dirty="0">
                <a:latin typeface="Arial Black"/>
                <a:cs typeface="Arial Black"/>
              </a:rPr>
              <a:t>posterior  </a:t>
            </a:r>
            <a:r>
              <a:rPr sz="2000" spc="-254" dirty="0">
                <a:latin typeface="Arial Black"/>
                <a:cs typeface="Arial Black"/>
              </a:rPr>
              <a:t>mediastinum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83540" y="4662170"/>
            <a:ext cx="1612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65" dirty="0">
                <a:solidFill>
                  <a:srgbClr val="DC7F46"/>
                </a:solidFill>
                <a:latin typeface="Symbol"/>
                <a:cs typeface="Symbol"/>
              </a:rPr>
              <a:t></a:t>
            </a:r>
            <a:endParaRPr sz="1200">
              <a:latin typeface="Symbol"/>
              <a:cs typeface="Symbo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64209" y="4527550"/>
            <a:ext cx="4264660" cy="1816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773430" indent="38100">
              <a:lnSpc>
                <a:spcPct val="129200"/>
              </a:lnSpc>
              <a:spcBef>
                <a:spcPts val="100"/>
              </a:spcBef>
            </a:pPr>
            <a:r>
              <a:rPr sz="2000" spc="-260" dirty="0">
                <a:solidFill>
                  <a:srgbClr val="006FBF"/>
                </a:solidFill>
                <a:latin typeface="Arial Black"/>
                <a:cs typeface="Arial Black"/>
              </a:rPr>
              <a:t>Treatment </a:t>
            </a:r>
            <a:r>
              <a:rPr sz="2000" spc="-114" dirty="0">
                <a:latin typeface="Arial Black"/>
                <a:cs typeface="Arial Black"/>
              </a:rPr>
              <a:t>: </a:t>
            </a:r>
            <a:r>
              <a:rPr sz="2000" spc="-260" dirty="0">
                <a:latin typeface="Arial Black"/>
                <a:cs typeface="Arial Black"/>
              </a:rPr>
              <a:t>not </a:t>
            </a:r>
            <a:r>
              <a:rPr sz="2000" spc="-240" dirty="0">
                <a:latin typeface="Arial Black"/>
                <a:cs typeface="Arial Black"/>
              </a:rPr>
              <a:t>clearly </a:t>
            </a:r>
            <a:r>
              <a:rPr sz="2000" spc="-225" dirty="0">
                <a:latin typeface="Arial Black"/>
                <a:cs typeface="Arial Black"/>
              </a:rPr>
              <a:t>defined  Conservative</a:t>
            </a:r>
            <a:r>
              <a:rPr sz="2000" spc="-120" dirty="0">
                <a:latin typeface="Arial Black"/>
                <a:cs typeface="Arial Black"/>
              </a:rPr>
              <a:t> </a:t>
            </a:r>
            <a:r>
              <a:rPr sz="2000" spc="-260" dirty="0">
                <a:latin typeface="Arial Black"/>
                <a:cs typeface="Arial Black"/>
              </a:rPr>
              <a:t>treatment:</a:t>
            </a:r>
            <a:endParaRPr sz="2000">
              <a:latin typeface="Arial Black"/>
              <a:cs typeface="Arial Black"/>
            </a:endParaRPr>
          </a:p>
          <a:p>
            <a:pPr marL="50800" marR="5080" indent="-38100">
              <a:lnSpc>
                <a:spcPct val="100000"/>
              </a:lnSpc>
              <a:spcBef>
                <a:spcPts val="700"/>
              </a:spcBef>
              <a:tabLst>
                <a:tab pos="1068705" algn="l"/>
              </a:tabLst>
            </a:pPr>
            <a:r>
              <a:rPr sz="2000" spc="-235" dirty="0">
                <a:latin typeface="Arial Black"/>
                <a:cs typeface="Arial Black"/>
              </a:rPr>
              <a:t>Deterioration </a:t>
            </a:r>
            <a:r>
              <a:rPr sz="2000" spc="-220" dirty="0">
                <a:latin typeface="Arial Black"/>
                <a:cs typeface="Arial Black"/>
              </a:rPr>
              <a:t>of </a:t>
            </a:r>
            <a:r>
              <a:rPr sz="2000" spc="-265" dirty="0">
                <a:latin typeface="Arial Black"/>
                <a:cs typeface="Arial Black"/>
              </a:rPr>
              <a:t>the </a:t>
            </a:r>
            <a:r>
              <a:rPr sz="2000" spc="-225" dirty="0">
                <a:latin typeface="Arial Black"/>
                <a:cs typeface="Arial Black"/>
              </a:rPr>
              <a:t>general </a:t>
            </a:r>
            <a:r>
              <a:rPr sz="2000" spc="-235" dirty="0">
                <a:latin typeface="Arial Black"/>
                <a:cs typeface="Arial Black"/>
              </a:rPr>
              <a:t>condition:  surgical	</a:t>
            </a:r>
            <a:r>
              <a:rPr sz="2000" spc="-225" dirty="0">
                <a:latin typeface="Arial Black"/>
                <a:cs typeface="Arial Black"/>
              </a:rPr>
              <a:t>drainage </a:t>
            </a:r>
            <a:r>
              <a:rPr sz="2000" spc="-220" dirty="0">
                <a:latin typeface="Arial Black"/>
                <a:cs typeface="Arial Black"/>
              </a:rPr>
              <a:t>of </a:t>
            </a:r>
            <a:r>
              <a:rPr sz="2000" spc="-265" dirty="0">
                <a:latin typeface="Arial Black"/>
                <a:cs typeface="Arial Black"/>
              </a:rPr>
              <a:t>the  </a:t>
            </a:r>
            <a:r>
              <a:rPr sz="2000" spc="-245" dirty="0">
                <a:latin typeface="Arial Black"/>
                <a:cs typeface="Arial Black"/>
              </a:rPr>
              <a:t>pseudodiverticulum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538470" y="1600200"/>
            <a:ext cx="3529329" cy="4572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7340" y="284479"/>
            <a:ext cx="8075930" cy="878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888355" algn="l"/>
              </a:tabLst>
            </a:pPr>
            <a:r>
              <a:rPr sz="2800" spc="-235" dirty="0">
                <a:solidFill>
                  <a:srgbClr val="006FBF"/>
                </a:solidFill>
              </a:rPr>
              <a:t>2. </a:t>
            </a:r>
            <a:r>
              <a:rPr sz="2800" spc="-340" dirty="0">
                <a:solidFill>
                  <a:srgbClr val="006FBF"/>
                </a:solidFill>
              </a:rPr>
              <a:t>Diverticulum  </a:t>
            </a:r>
            <a:r>
              <a:rPr sz="2800" spc="-330" dirty="0">
                <a:solidFill>
                  <a:srgbClr val="006FBF"/>
                </a:solidFill>
              </a:rPr>
              <a:t>resulting</a:t>
            </a:r>
            <a:r>
              <a:rPr sz="2800" spc="-455" dirty="0">
                <a:solidFill>
                  <a:srgbClr val="006FBF"/>
                </a:solidFill>
              </a:rPr>
              <a:t> </a:t>
            </a:r>
            <a:r>
              <a:rPr sz="2800" spc="-350" dirty="0">
                <a:solidFill>
                  <a:srgbClr val="006FBF"/>
                </a:solidFill>
              </a:rPr>
              <a:t>from</a:t>
            </a:r>
            <a:r>
              <a:rPr sz="2800" spc="-135" dirty="0">
                <a:solidFill>
                  <a:srgbClr val="006FBF"/>
                </a:solidFill>
              </a:rPr>
              <a:t> </a:t>
            </a:r>
            <a:r>
              <a:rPr sz="2800" spc="-315" dirty="0">
                <a:solidFill>
                  <a:srgbClr val="006FBF"/>
                </a:solidFill>
              </a:rPr>
              <a:t>raised	</a:t>
            </a:r>
            <a:r>
              <a:rPr sz="2800" spc="-330" dirty="0">
                <a:solidFill>
                  <a:srgbClr val="006FBF"/>
                </a:solidFill>
              </a:rPr>
              <a:t>intrapharyngo</a:t>
            </a:r>
            <a:endParaRPr sz="2800"/>
          </a:p>
          <a:p>
            <a:pPr marL="407670">
              <a:lnSpc>
                <a:spcPct val="100000"/>
              </a:lnSpc>
            </a:pPr>
            <a:r>
              <a:rPr sz="2800" spc="-290" dirty="0">
                <a:solidFill>
                  <a:srgbClr val="006FBF"/>
                </a:solidFill>
              </a:rPr>
              <a:t>-oesophageal</a:t>
            </a:r>
            <a:r>
              <a:rPr sz="2800" spc="-165" dirty="0">
                <a:solidFill>
                  <a:srgbClr val="006FBF"/>
                </a:solidFill>
              </a:rPr>
              <a:t> </a:t>
            </a:r>
            <a:r>
              <a:rPr sz="2800" spc="-295" dirty="0">
                <a:solidFill>
                  <a:srgbClr val="006FBF"/>
                </a:solidFill>
              </a:rPr>
              <a:t>pressure: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307340" y="1678940"/>
            <a:ext cx="1612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65" dirty="0">
                <a:solidFill>
                  <a:srgbClr val="DC7F46"/>
                </a:solidFill>
                <a:latin typeface="Symbol"/>
                <a:cs typeface="Symbol"/>
              </a:rPr>
              <a:t></a:t>
            </a:r>
            <a:endParaRPr sz="1200">
              <a:latin typeface="Symbol"/>
              <a:cs typeface="Symbo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7340" y="2071370"/>
            <a:ext cx="1612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65" dirty="0">
                <a:solidFill>
                  <a:srgbClr val="DC7F46"/>
                </a:solidFill>
                <a:latin typeface="Symbol"/>
                <a:cs typeface="Symbol"/>
              </a:rPr>
              <a:t></a:t>
            </a:r>
            <a:endParaRPr sz="1200">
              <a:latin typeface="Symbol"/>
              <a:cs typeface="Symbo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7340" y="2465070"/>
            <a:ext cx="1612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65" dirty="0">
                <a:solidFill>
                  <a:srgbClr val="DC7F46"/>
                </a:solidFill>
                <a:latin typeface="Symbol"/>
                <a:cs typeface="Symbol"/>
              </a:rPr>
              <a:t></a:t>
            </a:r>
            <a:endParaRPr sz="1200">
              <a:latin typeface="Symbol"/>
              <a:cs typeface="Symbo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07340" y="2858770"/>
            <a:ext cx="1612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65" dirty="0">
                <a:solidFill>
                  <a:srgbClr val="DC7F46"/>
                </a:solidFill>
                <a:latin typeface="Symbol"/>
                <a:cs typeface="Symbol"/>
              </a:rPr>
              <a:t></a:t>
            </a:r>
            <a:endParaRPr sz="1200">
              <a:latin typeface="Symbol"/>
              <a:cs typeface="Symbo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07340" y="3252470"/>
            <a:ext cx="1612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65" dirty="0">
                <a:solidFill>
                  <a:srgbClr val="DC7F46"/>
                </a:solidFill>
                <a:latin typeface="Symbol"/>
                <a:cs typeface="Symbol"/>
              </a:rPr>
              <a:t></a:t>
            </a:r>
            <a:endParaRPr sz="1200">
              <a:latin typeface="Symbol"/>
              <a:cs typeface="Symbo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07340" y="3646170"/>
            <a:ext cx="1612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65" dirty="0">
                <a:solidFill>
                  <a:srgbClr val="DC7F46"/>
                </a:solidFill>
                <a:latin typeface="Symbol"/>
                <a:cs typeface="Symbol"/>
              </a:rPr>
              <a:t></a:t>
            </a:r>
            <a:endParaRPr sz="1200">
              <a:latin typeface="Symbol"/>
              <a:cs typeface="Symbo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07340" y="4039870"/>
            <a:ext cx="1612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65" dirty="0">
                <a:solidFill>
                  <a:srgbClr val="DC7F46"/>
                </a:solidFill>
                <a:latin typeface="Symbol"/>
                <a:cs typeface="Symbol"/>
              </a:rPr>
              <a:t></a:t>
            </a:r>
            <a:endParaRPr sz="1200">
              <a:latin typeface="Symbol"/>
              <a:cs typeface="Symbo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07340" y="4432300"/>
            <a:ext cx="1612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65" dirty="0">
                <a:solidFill>
                  <a:srgbClr val="DC7F46"/>
                </a:solidFill>
                <a:latin typeface="Symbol"/>
                <a:cs typeface="Symbol"/>
              </a:rPr>
              <a:t></a:t>
            </a:r>
            <a:endParaRPr sz="1200">
              <a:latin typeface="Symbol"/>
              <a:cs typeface="Symbo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26109" y="1544320"/>
            <a:ext cx="5180965" cy="3173730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0"/>
              </a:spcBef>
            </a:pPr>
            <a:r>
              <a:rPr sz="2000" spc="-195" dirty="0">
                <a:latin typeface="Arial Black"/>
                <a:cs typeface="Arial Black"/>
              </a:rPr>
              <a:t>Rare</a:t>
            </a:r>
            <a:endParaRPr sz="2000">
              <a:latin typeface="Arial Black"/>
              <a:cs typeface="Arial Black"/>
            </a:endParaRPr>
          </a:p>
          <a:p>
            <a:pPr marL="12700" marR="1991360">
              <a:lnSpc>
                <a:spcPct val="129200"/>
              </a:lnSpc>
            </a:pPr>
            <a:r>
              <a:rPr sz="2000" spc="-225" dirty="0">
                <a:latin typeface="Arial Black"/>
                <a:cs typeface="Arial Black"/>
              </a:rPr>
              <a:t>The </a:t>
            </a:r>
            <a:r>
              <a:rPr sz="2000" spc="-235" dirty="0">
                <a:latin typeface="Arial Black"/>
                <a:cs typeface="Arial Black"/>
              </a:rPr>
              <a:t>laimer-Hackerman </a:t>
            </a:r>
            <a:r>
              <a:rPr sz="2000" spc="-225" dirty="0">
                <a:latin typeface="Arial Black"/>
                <a:cs typeface="Arial Black"/>
              </a:rPr>
              <a:t>area  </a:t>
            </a:r>
            <a:r>
              <a:rPr sz="2000" spc="-210" dirty="0">
                <a:latin typeface="Arial Black"/>
                <a:cs typeface="Arial Black"/>
              </a:rPr>
              <a:t>Elderly</a:t>
            </a:r>
            <a:r>
              <a:rPr sz="2000" spc="-135" dirty="0">
                <a:latin typeface="Arial Black"/>
                <a:cs typeface="Arial Black"/>
              </a:rPr>
              <a:t> </a:t>
            </a:r>
            <a:r>
              <a:rPr sz="2000" spc="-225" dirty="0">
                <a:latin typeface="Arial Black"/>
                <a:cs typeface="Arial Black"/>
              </a:rPr>
              <a:t>people</a:t>
            </a:r>
            <a:endParaRPr sz="2000">
              <a:latin typeface="Arial Black"/>
              <a:cs typeface="Arial Black"/>
            </a:endParaRPr>
          </a:p>
          <a:p>
            <a:pPr marL="12700" marR="1809114">
              <a:lnSpc>
                <a:spcPct val="128699"/>
              </a:lnSpc>
              <a:spcBef>
                <a:spcPts val="10"/>
              </a:spcBef>
            </a:pPr>
            <a:r>
              <a:rPr sz="2000" spc="-225" dirty="0">
                <a:latin typeface="Arial Black"/>
                <a:cs typeface="Arial Black"/>
              </a:rPr>
              <a:t>Weakness of </a:t>
            </a:r>
            <a:r>
              <a:rPr sz="2000" spc="-265" dirty="0">
                <a:latin typeface="Arial Black"/>
                <a:cs typeface="Arial Black"/>
              </a:rPr>
              <a:t>the </a:t>
            </a:r>
            <a:r>
              <a:rPr sz="2000" spc="-254" dirty="0">
                <a:latin typeface="Arial Black"/>
                <a:cs typeface="Arial Black"/>
              </a:rPr>
              <a:t>musculature  </a:t>
            </a:r>
            <a:r>
              <a:rPr sz="2000" spc="-265" dirty="0">
                <a:latin typeface="Arial Black"/>
                <a:cs typeface="Arial Black"/>
              </a:rPr>
              <a:t>Always</a:t>
            </a:r>
            <a:r>
              <a:rPr sz="2000" spc="-120" dirty="0">
                <a:latin typeface="Arial Black"/>
                <a:cs typeface="Arial Black"/>
              </a:rPr>
              <a:t> </a:t>
            </a:r>
            <a:r>
              <a:rPr sz="2000" spc="-270" dirty="0">
                <a:latin typeface="Arial Black"/>
                <a:cs typeface="Arial Black"/>
              </a:rPr>
              <a:t>asymptomatic</a:t>
            </a:r>
            <a:endParaRPr sz="20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2000" spc="-225" dirty="0">
                <a:latin typeface="Arial Black"/>
                <a:cs typeface="Arial Black"/>
              </a:rPr>
              <a:t>No </a:t>
            </a:r>
            <a:r>
              <a:rPr sz="2000" spc="-275" dirty="0">
                <a:latin typeface="Arial Black"/>
                <a:cs typeface="Arial Black"/>
              </a:rPr>
              <a:t>treatment</a:t>
            </a:r>
            <a:r>
              <a:rPr sz="2000" spc="-20" dirty="0">
                <a:latin typeface="Arial Black"/>
                <a:cs typeface="Arial Black"/>
              </a:rPr>
              <a:t> </a:t>
            </a:r>
            <a:r>
              <a:rPr sz="2000" spc="-225" dirty="0">
                <a:latin typeface="Arial Black"/>
                <a:cs typeface="Arial Black"/>
              </a:rPr>
              <a:t>required</a:t>
            </a:r>
            <a:endParaRPr sz="2000">
              <a:latin typeface="Arial Black"/>
              <a:cs typeface="Arial Black"/>
            </a:endParaRPr>
          </a:p>
          <a:p>
            <a:pPr marL="12700" marR="5080">
              <a:lnSpc>
                <a:spcPct val="129200"/>
              </a:lnSpc>
            </a:pPr>
            <a:r>
              <a:rPr sz="2000" spc="-225" dirty="0">
                <a:latin typeface="Arial Black"/>
                <a:cs typeface="Arial Black"/>
              </a:rPr>
              <a:t>Vary in </a:t>
            </a:r>
            <a:r>
              <a:rPr sz="2000" spc="-195" dirty="0">
                <a:latin typeface="Arial Black"/>
                <a:cs typeface="Arial Black"/>
              </a:rPr>
              <a:t>size </a:t>
            </a:r>
            <a:r>
              <a:rPr sz="2000" spc="-225" dirty="0">
                <a:latin typeface="Arial Black"/>
                <a:cs typeface="Arial Black"/>
              </a:rPr>
              <a:t>depending </a:t>
            </a:r>
            <a:r>
              <a:rPr sz="2000" spc="-220" dirty="0">
                <a:latin typeface="Arial Black"/>
                <a:cs typeface="Arial Black"/>
              </a:rPr>
              <a:t>on </a:t>
            </a:r>
            <a:r>
              <a:rPr sz="2000" spc="-265" dirty="0">
                <a:latin typeface="Arial Black"/>
                <a:cs typeface="Arial Black"/>
              </a:rPr>
              <a:t>the </a:t>
            </a:r>
            <a:r>
              <a:rPr sz="2000" spc="-254" dirty="0">
                <a:latin typeface="Arial Black"/>
                <a:cs typeface="Arial Black"/>
              </a:rPr>
              <a:t>peristaltic </a:t>
            </a:r>
            <a:r>
              <a:rPr sz="2000" spc="-285" dirty="0">
                <a:latin typeface="Arial Black"/>
                <a:cs typeface="Arial Black"/>
              </a:rPr>
              <a:t>wave  </a:t>
            </a:r>
            <a:r>
              <a:rPr sz="2000" spc="-225" dirty="0">
                <a:latin typeface="Arial Black"/>
                <a:cs typeface="Arial Black"/>
              </a:rPr>
              <a:t>Some </a:t>
            </a:r>
            <a:r>
              <a:rPr sz="2000" spc="-250" dirty="0">
                <a:latin typeface="Arial Black"/>
                <a:cs typeface="Arial Black"/>
              </a:rPr>
              <a:t>discount </a:t>
            </a:r>
            <a:r>
              <a:rPr sz="2000" spc="-245" dirty="0">
                <a:latin typeface="Arial Black"/>
                <a:cs typeface="Arial Black"/>
              </a:rPr>
              <a:t>their </a:t>
            </a:r>
            <a:r>
              <a:rPr sz="2000" spc="-260" dirty="0">
                <a:latin typeface="Arial Black"/>
                <a:cs typeface="Arial Black"/>
              </a:rPr>
              <a:t>existence</a:t>
            </a:r>
            <a:r>
              <a:rPr sz="2000" spc="-185" dirty="0">
                <a:latin typeface="Arial Black"/>
                <a:cs typeface="Arial Black"/>
              </a:rPr>
              <a:t> </a:t>
            </a:r>
            <a:r>
              <a:rPr sz="2000" spc="-250" dirty="0">
                <a:latin typeface="Arial Black"/>
                <a:cs typeface="Arial Black"/>
              </a:rPr>
              <a:t>altogether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868670" y="1600200"/>
            <a:ext cx="3035300" cy="30289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0880" y="467359"/>
            <a:ext cx="479742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355" dirty="0">
                <a:solidFill>
                  <a:srgbClr val="765E54"/>
                </a:solidFill>
              </a:rPr>
              <a:t>Embryology and</a:t>
            </a:r>
            <a:r>
              <a:rPr sz="3200" spc="-75" dirty="0">
                <a:solidFill>
                  <a:srgbClr val="765E54"/>
                </a:solidFill>
              </a:rPr>
              <a:t> </a:t>
            </a:r>
            <a:r>
              <a:rPr sz="3200" spc="-380" dirty="0">
                <a:solidFill>
                  <a:srgbClr val="765E54"/>
                </a:solidFill>
              </a:rPr>
              <a:t>Anatomy: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320040" y="1545590"/>
            <a:ext cx="7359015" cy="3205480"/>
          </a:xfrm>
          <a:prstGeom prst="rect">
            <a:avLst/>
          </a:prstGeom>
        </p:spPr>
        <p:txBody>
          <a:bodyPr vert="horz" wrap="square" lIns="0" tIns="100330" rIns="0" bIns="0" rtlCol="0">
            <a:spAutoFit/>
          </a:bodyPr>
          <a:lstStyle/>
          <a:p>
            <a:pPr marL="76200">
              <a:lnSpc>
                <a:spcPct val="100000"/>
              </a:lnSpc>
              <a:spcBef>
                <a:spcPts val="790"/>
              </a:spcBef>
            </a:pPr>
            <a:r>
              <a:rPr sz="2625" spc="975" baseline="20634" dirty="0">
                <a:solidFill>
                  <a:srgbClr val="DC7F46"/>
                </a:solidFill>
                <a:latin typeface="Symbol"/>
                <a:cs typeface="Symbol"/>
              </a:rPr>
              <a:t></a:t>
            </a:r>
            <a:r>
              <a:rPr sz="2625" spc="975" baseline="20634" dirty="0">
                <a:solidFill>
                  <a:srgbClr val="DC7F46"/>
                </a:solidFill>
                <a:latin typeface="Times New Roman"/>
                <a:cs typeface="Times New Roman"/>
              </a:rPr>
              <a:t> </a:t>
            </a:r>
            <a:r>
              <a:rPr sz="2900" spc="-305" dirty="0">
                <a:latin typeface="Arial Black"/>
                <a:cs typeface="Arial Black"/>
              </a:rPr>
              <a:t>Pharyngeal</a:t>
            </a:r>
            <a:r>
              <a:rPr sz="2900" spc="-320" dirty="0">
                <a:latin typeface="Arial Black"/>
                <a:cs typeface="Arial Black"/>
              </a:rPr>
              <a:t> Apparatus:</a:t>
            </a:r>
            <a:endParaRPr sz="2900">
              <a:latin typeface="Arial Black"/>
              <a:cs typeface="Arial Black"/>
            </a:endParaRPr>
          </a:p>
          <a:p>
            <a:pPr marL="485140">
              <a:lnSpc>
                <a:spcPct val="100000"/>
              </a:lnSpc>
              <a:spcBef>
                <a:spcPts val="690"/>
              </a:spcBef>
            </a:pPr>
            <a:r>
              <a:rPr sz="2900" spc="-300" dirty="0">
                <a:solidFill>
                  <a:srgbClr val="FF0000"/>
                </a:solidFill>
                <a:latin typeface="Arial Black"/>
                <a:cs typeface="Arial Black"/>
              </a:rPr>
              <a:t>C</a:t>
            </a:r>
            <a:r>
              <a:rPr sz="2900" spc="-300" dirty="0">
                <a:latin typeface="Arial Black"/>
                <a:cs typeface="Arial Black"/>
              </a:rPr>
              <a:t>left(Groove)(1</a:t>
            </a:r>
            <a:r>
              <a:rPr sz="2475" spc="-450" baseline="28619" dirty="0">
                <a:latin typeface="Arial Black"/>
                <a:cs typeface="Arial Black"/>
              </a:rPr>
              <a:t>st, </a:t>
            </a:r>
            <a:r>
              <a:rPr sz="2900" spc="-405" dirty="0">
                <a:latin typeface="Arial Black"/>
                <a:cs typeface="Arial Black"/>
              </a:rPr>
              <a:t>2</a:t>
            </a:r>
            <a:r>
              <a:rPr sz="2475" spc="-607" baseline="28619" dirty="0">
                <a:latin typeface="Arial Black"/>
                <a:cs typeface="Arial Black"/>
              </a:rPr>
              <a:t>nd</a:t>
            </a:r>
            <a:r>
              <a:rPr sz="2900" spc="-405" dirty="0">
                <a:latin typeface="Arial Black"/>
                <a:cs typeface="Arial Black"/>
              </a:rPr>
              <a:t>, </a:t>
            </a:r>
            <a:r>
              <a:rPr sz="2900" spc="-430" dirty="0">
                <a:latin typeface="Arial Black"/>
                <a:cs typeface="Arial Black"/>
              </a:rPr>
              <a:t>3</a:t>
            </a:r>
            <a:r>
              <a:rPr sz="2475" spc="-644" baseline="28619" dirty="0">
                <a:latin typeface="Arial Black"/>
                <a:cs typeface="Arial Black"/>
              </a:rPr>
              <a:t>rd </a:t>
            </a:r>
            <a:r>
              <a:rPr sz="2900" spc="-320" dirty="0">
                <a:latin typeface="Arial Black"/>
                <a:cs typeface="Arial Black"/>
              </a:rPr>
              <a:t>and </a:t>
            </a:r>
            <a:r>
              <a:rPr sz="2900" spc="-415" dirty="0">
                <a:latin typeface="Arial Black"/>
                <a:cs typeface="Arial Black"/>
              </a:rPr>
              <a:t>4</a:t>
            </a:r>
            <a:r>
              <a:rPr sz="2475" spc="-622" baseline="28619" dirty="0">
                <a:latin typeface="Arial Black"/>
                <a:cs typeface="Arial Black"/>
              </a:rPr>
              <a:t>th)</a:t>
            </a:r>
            <a:r>
              <a:rPr sz="2475" spc="-540" baseline="28619" dirty="0">
                <a:latin typeface="Arial Black"/>
                <a:cs typeface="Arial Black"/>
              </a:rPr>
              <a:t> </a:t>
            </a:r>
            <a:r>
              <a:rPr sz="2900" spc="-160" dirty="0">
                <a:latin typeface="Symbol"/>
                <a:cs typeface="Symbol"/>
              </a:rPr>
              <a:t></a:t>
            </a:r>
            <a:r>
              <a:rPr sz="2900" spc="-160" dirty="0">
                <a:solidFill>
                  <a:srgbClr val="FF0000"/>
                </a:solidFill>
                <a:latin typeface="Arial Black"/>
                <a:cs typeface="Arial Black"/>
              </a:rPr>
              <a:t>E</a:t>
            </a:r>
            <a:r>
              <a:rPr sz="2900" spc="-160" dirty="0">
                <a:latin typeface="Arial Black"/>
                <a:cs typeface="Arial Black"/>
              </a:rPr>
              <a:t>ctoderm</a:t>
            </a:r>
            <a:endParaRPr sz="2900">
              <a:latin typeface="Arial Black"/>
              <a:cs typeface="Arial Black"/>
            </a:endParaRPr>
          </a:p>
          <a:p>
            <a:pPr marL="485140" marR="408305">
              <a:lnSpc>
                <a:spcPct val="119800"/>
              </a:lnSpc>
              <a:spcBef>
                <a:spcPts val="10"/>
              </a:spcBef>
              <a:tabLst>
                <a:tab pos="3658235" algn="l"/>
              </a:tabLst>
            </a:pPr>
            <a:r>
              <a:rPr sz="2900" spc="-365" dirty="0">
                <a:solidFill>
                  <a:srgbClr val="FF0000"/>
                </a:solidFill>
                <a:latin typeface="Arial Black"/>
                <a:cs typeface="Arial Black"/>
              </a:rPr>
              <a:t>A</a:t>
            </a:r>
            <a:r>
              <a:rPr sz="2900" spc="-365" dirty="0">
                <a:latin typeface="Arial Black"/>
                <a:cs typeface="Arial Black"/>
              </a:rPr>
              <a:t>rch(1</a:t>
            </a:r>
            <a:r>
              <a:rPr sz="2475" spc="-547" baseline="28619" dirty="0">
                <a:latin typeface="Arial Black"/>
                <a:cs typeface="Arial Black"/>
              </a:rPr>
              <a:t>st     </a:t>
            </a:r>
            <a:r>
              <a:rPr sz="2900" spc="-160" dirty="0">
                <a:latin typeface="Arial Black"/>
                <a:cs typeface="Arial Black"/>
              </a:rPr>
              <a:t>, </a:t>
            </a:r>
            <a:r>
              <a:rPr sz="2900" spc="-480" dirty="0">
                <a:latin typeface="Arial Black"/>
                <a:cs typeface="Arial Black"/>
              </a:rPr>
              <a:t>2</a:t>
            </a:r>
            <a:r>
              <a:rPr sz="2475" spc="-719" baseline="28619" dirty="0">
                <a:latin typeface="Arial Black"/>
                <a:cs typeface="Arial Black"/>
              </a:rPr>
              <a:t>nd            </a:t>
            </a:r>
            <a:r>
              <a:rPr sz="2900" spc="-365" dirty="0">
                <a:latin typeface="Arial Black"/>
                <a:cs typeface="Arial Black"/>
              </a:rPr>
              <a:t>,3</a:t>
            </a:r>
            <a:r>
              <a:rPr sz="2475" spc="-547" baseline="28619" dirty="0">
                <a:latin typeface="Arial Black"/>
                <a:cs typeface="Arial Black"/>
              </a:rPr>
              <a:t>rd  </a:t>
            </a:r>
            <a:r>
              <a:rPr sz="2475" spc="-405" baseline="28619" dirty="0">
                <a:latin typeface="Arial Black"/>
                <a:cs typeface="Arial Black"/>
              </a:rPr>
              <a:t> </a:t>
            </a:r>
            <a:r>
              <a:rPr sz="2900" spc="-160" dirty="0">
                <a:latin typeface="Arial Black"/>
                <a:cs typeface="Arial Black"/>
              </a:rPr>
              <a:t>,</a:t>
            </a:r>
            <a:r>
              <a:rPr sz="2900" spc="-165" dirty="0">
                <a:latin typeface="Arial Black"/>
                <a:cs typeface="Arial Black"/>
              </a:rPr>
              <a:t> </a:t>
            </a:r>
            <a:r>
              <a:rPr sz="2900" spc="-450" dirty="0">
                <a:latin typeface="Arial Black"/>
                <a:cs typeface="Arial Black"/>
              </a:rPr>
              <a:t>4</a:t>
            </a:r>
            <a:r>
              <a:rPr sz="2475" spc="-675" baseline="28619" dirty="0">
                <a:latin typeface="Arial Black"/>
                <a:cs typeface="Arial Black"/>
              </a:rPr>
              <a:t>th	</a:t>
            </a:r>
            <a:r>
              <a:rPr sz="2900" spc="-320" dirty="0">
                <a:latin typeface="Arial Black"/>
                <a:cs typeface="Arial Black"/>
              </a:rPr>
              <a:t>and </a:t>
            </a:r>
            <a:r>
              <a:rPr sz="2900" spc="-409" dirty="0">
                <a:latin typeface="Arial Black"/>
                <a:cs typeface="Arial Black"/>
              </a:rPr>
              <a:t>6</a:t>
            </a:r>
            <a:r>
              <a:rPr sz="2475" spc="-615" baseline="28619" dirty="0">
                <a:latin typeface="Arial Black"/>
                <a:cs typeface="Arial Black"/>
              </a:rPr>
              <a:t>th) </a:t>
            </a:r>
            <a:r>
              <a:rPr sz="2900" spc="-140" dirty="0">
                <a:latin typeface="Symbol"/>
                <a:cs typeface="Symbol"/>
              </a:rPr>
              <a:t></a:t>
            </a:r>
            <a:r>
              <a:rPr sz="2900" spc="-140" dirty="0">
                <a:solidFill>
                  <a:srgbClr val="FF0000"/>
                </a:solidFill>
                <a:latin typeface="Arial Black"/>
                <a:cs typeface="Arial Black"/>
              </a:rPr>
              <a:t>M</a:t>
            </a:r>
            <a:r>
              <a:rPr sz="2900" spc="-140" dirty="0">
                <a:latin typeface="Arial Black"/>
                <a:cs typeface="Arial Black"/>
              </a:rPr>
              <a:t>esoderm  </a:t>
            </a:r>
            <a:r>
              <a:rPr sz="2900" spc="-320" dirty="0">
                <a:solidFill>
                  <a:srgbClr val="FF0000"/>
                </a:solidFill>
                <a:latin typeface="Arial Black"/>
                <a:cs typeface="Arial Black"/>
              </a:rPr>
              <a:t>P</a:t>
            </a:r>
            <a:r>
              <a:rPr sz="2900" spc="-320" dirty="0">
                <a:latin typeface="Arial Black"/>
                <a:cs typeface="Arial Black"/>
              </a:rPr>
              <a:t>ouch(1</a:t>
            </a:r>
            <a:r>
              <a:rPr sz="2475" spc="-480" baseline="28619" dirty="0">
                <a:latin typeface="Arial Black"/>
                <a:cs typeface="Arial Black"/>
              </a:rPr>
              <a:t>st</a:t>
            </a:r>
            <a:r>
              <a:rPr sz="2900" spc="-320" dirty="0">
                <a:latin typeface="Arial Black"/>
                <a:cs typeface="Arial Black"/>
              </a:rPr>
              <a:t>, </a:t>
            </a:r>
            <a:r>
              <a:rPr sz="2900" spc="-400" dirty="0">
                <a:latin typeface="Arial Black"/>
                <a:cs typeface="Arial Black"/>
              </a:rPr>
              <a:t>2</a:t>
            </a:r>
            <a:r>
              <a:rPr sz="2475" spc="-600" baseline="28619" dirty="0">
                <a:latin typeface="Arial Black"/>
                <a:cs typeface="Arial Black"/>
              </a:rPr>
              <a:t>nd</a:t>
            </a:r>
            <a:r>
              <a:rPr sz="2900" spc="-400" dirty="0">
                <a:latin typeface="Arial Black"/>
                <a:cs typeface="Arial Black"/>
              </a:rPr>
              <a:t>, </a:t>
            </a:r>
            <a:r>
              <a:rPr sz="2900" spc="-430" dirty="0">
                <a:latin typeface="Arial Black"/>
                <a:cs typeface="Arial Black"/>
              </a:rPr>
              <a:t>3</a:t>
            </a:r>
            <a:r>
              <a:rPr sz="2475" spc="-644" baseline="28619" dirty="0">
                <a:latin typeface="Arial Black"/>
                <a:cs typeface="Arial Black"/>
              </a:rPr>
              <a:t>rd </a:t>
            </a:r>
            <a:r>
              <a:rPr sz="2900" spc="-320" dirty="0">
                <a:latin typeface="Arial Black"/>
                <a:cs typeface="Arial Black"/>
              </a:rPr>
              <a:t>and </a:t>
            </a:r>
            <a:r>
              <a:rPr sz="2900" spc="-445" dirty="0">
                <a:latin typeface="Arial Black"/>
                <a:cs typeface="Arial Black"/>
              </a:rPr>
              <a:t>4</a:t>
            </a:r>
            <a:r>
              <a:rPr sz="2475" spc="-667" baseline="28619" dirty="0">
                <a:latin typeface="Arial Black"/>
                <a:cs typeface="Arial Black"/>
              </a:rPr>
              <a:t>th</a:t>
            </a:r>
            <a:r>
              <a:rPr sz="2475" spc="-562" baseline="28619" dirty="0">
                <a:latin typeface="Arial Black"/>
                <a:cs typeface="Arial Black"/>
              </a:rPr>
              <a:t> </a:t>
            </a:r>
            <a:r>
              <a:rPr sz="2900" spc="-125" dirty="0">
                <a:latin typeface="Arial Black"/>
                <a:cs typeface="Arial Black"/>
              </a:rPr>
              <a:t>)</a:t>
            </a:r>
            <a:r>
              <a:rPr sz="2900" spc="-125" dirty="0">
                <a:latin typeface="Symbol"/>
                <a:cs typeface="Symbol"/>
              </a:rPr>
              <a:t></a:t>
            </a:r>
            <a:r>
              <a:rPr sz="2900" spc="-125" dirty="0">
                <a:solidFill>
                  <a:srgbClr val="FF0000"/>
                </a:solidFill>
                <a:latin typeface="Arial Black"/>
                <a:cs typeface="Arial Black"/>
              </a:rPr>
              <a:t>E</a:t>
            </a:r>
            <a:r>
              <a:rPr sz="2900" spc="-125" dirty="0">
                <a:latin typeface="Arial Black"/>
                <a:cs typeface="Arial Black"/>
              </a:rPr>
              <a:t>ndoderm</a:t>
            </a:r>
            <a:endParaRPr sz="290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4200">
              <a:latin typeface="Times New Roman"/>
              <a:cs typeface="Times New Roman"/>
            </a:endParaRPr>
          </a:p>
          <a:p>
            <a:pPr marL="76200">
              <a:lnSpc>
                <a:spcPct val="100000"/>
              </a:lnSpc>
            </a:pPr>
            <a:r>
              <a:rPr sz="2625" spc="975" baseline="20634" dirty="0">
                <a:solidFill>
                  <a:srgbClr val="DC7F46"/>
                </a:solidFill>
                <a:latin typeface="Symbol"/>
                <a:cs typeface="Symbol"/>
              </a:rPr>
              <a:t></a:t>
            </a:r>
            <a:r>
              <a:rPr sz="2625" spc="975" baseline="20634" dirty="0">
                <a:solidFill>
                  <a:srgbClr val="DC7F46"/>
                </a:solidFill>
                <a:latin typeface="Times New Roman"/>
                <a:cs typeface="Times New Roman"/>
              </a:rPr>
              <a:t> </a:t>
            </a:r>
            <a:r>
              <a:rPr sz="2900" spc="-355" dirty="0">
                <a:latin typeface="Arial Black"/>
                <a:cs typeface="Arial Black"/>
              </a:rPr>
              <a:t>Structures </a:t>
            </a:r>
            <a:r>
              <a:rPr sz="2900" spc="-320" dirty="0">
                <a:latin typeface="Arial Black"/>
                <a:cs typeface="Arial Black"/>
              </a:rPr>
              <a:t>of </a:t>
            </a:r>
            <a:r>
              <a:rPr sz="2900" spc="-290" dirty="0">
                <a:latin typeface="Arial Black"/>
                <a:cs typeface="Arial Black"/>
              </a:rPr>
              <a:t>head, </a:t>
            </a:r>
            <a:r>
              <a:rPr sz="2900" spc="-405" dirty="0">
                <a:latin typeface="Arial Black"/>
                <a:cs typeface="Arial Black"/>
              </a:rPr>
              <a:t>neck </a:t>
            </a:r>
            <a:r>
              <a:rPr sz="2900" spc="-320" dirty="0">
                <a:latin typeface="Arial Black"/>
                <a:cs typeface="Arial Black"/>
              </a:rPr>
              <a:t>and</a:t>
            </a:r>
            <a:r>
              <a:rPr sz="2900" spc="-185" dirty="0">
                <a:latin typeface="Arial Black"/>
                <a:cs typeface="Arial Black"/>
              </a:rPr>
              <a:t> </a:t>
            </a:r>
            <a:r>
              <a:rPr sz="2900" spc="-365" dirty="0">
                <a:latin typeface="Arial Black"/>
                <a:cs typeface="Arial Black"/>
              </a:rPr>
              <a:t>mediastinum</a:t>
            </a:r>
            <a:endParaRPr sz="29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7340" y="284479"/>
            <a:ext cx="7025640" cy="878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90395" marR="5080" indent="-1878330">
              <a:lnSpc>
                <a:spcPct val="100000"/>
              </a:lnSpc>
              <a:spcBef>
                <a:spcPts val="100"/>
              </a:spcBef>
            </a:pPr>
            <a:r>
              <a:rPr sz="2800" spc="-235" dirty="0">
                <a:solidFill>
                  <a:srgbClr val="006FBF"/>
                </a:solidFill>
              </a:rPr>
              <a:t>3. </a:t>
            </a:r>
            <a:r>
              <a:rPr sz="2800" spc="-315" dirty="0">
                <a:solidFill>
                  <a:srgbClr val="006FBF"/>
                </a:solidFill>
              </a:rPr>
              <a:t>Posterior pharyngeal pulsion </a:t>
            </a:r>
            <a:r>
              <a:rPr sz="2800" spc="-335" dirty="0">
                <a:solidFill>
                  <a:srgbClr val="006FBF"/>
                </a:solidFill>
              </a:rPr>
              <a:t>diverticulum:  </a:t>
            </a:r>
            <a:r>
              <a:rPr sz="2800" spc="-300" dirty="0">
                <a:solidFill>
                  <a:srgbClr val="006FBF"/>
                </a:solidFill>
              </a:rPr>
              <a:t>(Zenker’s</a:t>
            </a:r>
            <a:r>
              <a:rPr sz="2800" spc="-155" dirty="0">
                <a:solidFill>
                  <a:srgbClr val="006FBF"/>
                </a:solidFill>
              </a:rPr>
              <a:t> </a:t>
            </a:r>
            <a:r>
              <a:rPr sz="2800" spc="-335" dirty="0">
                <a:solidFill>
                  <a:srgbClr val="006FBF"/>
                </a:solidFill>
              </a:rPr>
              <a:t>diverticulum)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307340" y="1678940"/>
            <a:ext cx="1612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65" dirty="0">
                <a:solidFill>
                  <a:srgbClr val="DC7F46"/>
                </a:solidFill>
                <a:latin typeface="Symbol"/>
                <a:cs typeface="Symbol"/>
              </a:rPr>
              <a:t></a:t>
            </a:r>
            <a:endParaRPr sz="1200">
              <a:latin typeface="Symbol"/>
              <a:cs typeface="Symbo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7340" y="2071370"/>
            <a:ext cx="1612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65" dirty="0">
                <a:solidFill>
                  <a:srgbClr val="DC7F46"/>
                </a:solidFill>
                <a:latin typeface="Symbol"/>
                <a:cs typeface="Symbol"/>
              </a:rPr>
              <a:t></a:t>
            </a:r>
            <a:endParaRPr sz="1200">
              <a:latin typeface="Symbol"/>
              <a:cs typeface="Symbo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16890" y="1544320"/>
            <a:ext cx="3866515" cy="41490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1285" marR="2142490">
              <a:lnSpc>
                <a:spcPct val="129200"/>
              </a:lnSpc>
              <a:spcBef>
                <a:spcPts val="100"/>
              </a:spcBef>
            </a:pPr>
            <a:r>
              <a:rPr sz="2000" spc="-254" dirty="0">
                <a:latin typeface="Arial Black"/>
                <a:cs typeface="Arial Black"/>
              </a:rPr>
              <a:t>Most </a:t>
            </a:r>
            <a:r>
              <a:rPr sz="2000" spc="-280" dirty="0">
                <a:latin typeface="Arial Black"/>
                <a:cs typeface="Arial Black"/>
              </a:rPr>
              <a:t>common  </a:t>
            </a:r>
            <a:r>
              <a:rPr sz="2000" spc="-229" dirty="0">
                <a:latin typeface="Arial Black"/>
                <a:cs typeface="Arial Black"/>
              </a:rPr>
              <a:t>Many</a:t>
            </a:r>
            <a:r>
              <a:rPr sz="2000" spc="-155" dirty="0">
                <a:latin typeface="Arial Black"/>
                <a:cs typeface="Arial Black"/>
              </a:rPr>
              <a:t> </a:t>
            </a:r>
            <a:r>
              <a:rPr sz="2000" spc="-225" dirty="0">
                <a:latin typeface="Arial Black"/>
                <a:cs typeface="Arial Black"/>
              </a:rPr>
              <a:t>names:</a:t>
            </a:r>
            <a:endParaRPr sz="2000">
              <a:latin typeface="Arial Black"/>
              <a:cs typeface="Arial Black"/>
            </a:endParaRPr>
          </a:p>
          <a:p>
            <a:pPr marL="121285" marR="5080" indent="-63500">
              <a:lnSpc>
                <a:spcPct val="100000"/>
              </a:lnSpc>
              <a:spcBef>
                <a:spcPts val="700"/>
              </a:spcBef>
            </a:pPr>
            <a:r>
              <a:rPr sz="2400" spc="-195" dirty="0">
                <a:solidFill>
                  <a:srgbClr val="006FBF"/>
                </a:solidFill>
                <a:latin typeface="Arial Black"/>
                <a:cs typeface="Arial Black"/>
              </a:rPr>
              <a:t>-</a:t>
            </a:r>
            <a:r>
              <a:rPr sz="2000" spc="-195" dirty="0">
                <a:solidFill>
                  <a:srgbClr val="00AF4F"/>
                </a:solidFill>
                <a:latin typeface="Arial Black"/>
                <a:cs typeface="Arial Black"/>
              </a:rPr>
              <a:t>Pharyngo-oesophageal </a:t>
            </a:r>
            <a:r>
              <a:rPr sz="2000" spc="-245" dirty="0">
                <a:solidFill>
                  <a:srgbClr val="00AF4F"/>
                </a:solidFill>
                <a:latin typeface="Arial Black"/>
                <a:cs typeface="Arial Black"/>
              </a:rPr>
              <a:t>pouch </a:t>
            </a:r>
            <a:r>
              <a:rPr sz="2000" spc="-220" dirty="0">
                <a:solidFill>
                  <a:srgbClr val="00AF4F"/>
                </a:solidFill>
                <a:latin typeface="Arial Black"/>
                <a:cs typeface="Arial Black"/>
              </a:rPr>
              <a:t>or  </a:t>
            </a:r>
            <a:r>
              <a:rPr sz="2000" spc="-254" dirty="0">
                <a:solidFill>
                  <a:srgbClr val="00AF4F"/>
                </a:solidFill>
                <a:latin typeface="Arial Black"/>
                <a:cs typeface="Arial Black"/>
              </a:rPr>
              <a:t>diverticulum</a:t>
            </a:r>
            <a:endParaRPr sz="2000">
              <a:latin typeface="Arial Black"/>
              <a:cs typeface="Arial Black"/>
            </a:endParaRPr>
          </a:p>
          <a:p>
            <a:pPr marL="121285" marR="818515" indent="-109220">
              <a:lnSpc>
                <a:spcPct val="100000"/>
              </a:lnSpc>
              <a:spcBef>
                <a:spcPts val="700"/>
              </a:spcBef>
            </a:pPr>
            <a:r>
              <a:rPr sz="2000" spc="-210" dirty="0">
                <a:solidFill>
                  <a:srgbClr val="00AF4F"/>
                </a:solidFill>
                <a:latin typeface="Arial Black"/>
                <a:cs typeface="Arial Black"/>
              </a:rPr>
              <a:t>-Retropharyngeal </a:t>
            </a:r>
            <a:r>
              <a:rPr sz="2000" spc="-245" dirty="0">
                <a:solidFill>
                  <a:srgbClr val="00AF4F"/>
                </a:solidFill>
                <a:latin typeface="Arial Black"/>
                <a:cs typeface="Arial Black"/>
              </a:rPr>
              <a:t>pouch </a:t>
            </a:r>
            <a:r>
              <a:rPr sz="2000" spc="-220" dirty="0">
                <a:solidFill>
                  <a:srgbClr val="00AF4F"/>
                </a:solidFill>
                <a:latin typeface="Arial Black"/>
                <a:cs typeface="Arial Black"/>
              </a:rPr>
              <a:t>or  </a:t>
            </a:r>
            <a:r>
              <a:rPr sz="2000" spc="-254" dirty="0">
                <a:solidFill>
                  <a:srgbClr val="00AF4F"/>
                </a:solidFill>
                <a:latin typeface="Arial Black"/>
                <a:cs typeface="Arial Black"/>
              </a:rPr>
              <a:t>diverticulum</a:t>
            </a:r>
            <a:endParaRPr sz="2000">
              <a:latin typeface="Arial Black"/>
              <a:cs typeface="Arial Black"/>
            </a:endParaRPr>
          </a:p>
          <a:p>
            <a:pPr marL="121285" marR="353060" indent="-109220">
              <a:lnSpc>
                <a:spcPct val="100000"/>
              </a:lnSpc>
              <a:spcBef>
                <a:spcPts val="700"/>
              </a:spcBef>
            </a:pPr>
            <a:r>
              <a:rPr sz="2000" spc="-200" dirty="0">
                <a:solidFill>
                  <a:srgbClr val="00AF4F"/>
                </a:solidFill>
                <a:latin typeface="Arial Black"/>
                <a:cs typeface="Arial Black"/>
              </a:rPr>
              <a:t>-Posterior </a:t>
            </a:r>
            <a:r>
              <a:rPr sz="2000" spc="-225" dirty="0">
                <a:solidFill>
                  <a:srgbClr val="00AF4F"/>
                </a:solidFill>
                <a:latin typeface="Arial Black"/>
                <a:cs typeface="Arial Black"/>
              </a:rPr>
              <a:t>pharyngeal </a:t>
            </a:r>
            <a:r>
              <a:rPr sz="2000" spc="-245" dirty="0">
                <a:solidFill>
                  <a:srgbClr val="00AF4F"/>
                </a:solidFill>
                <a:latin typeface="Arial Black"/>
                <a:cs typeface="Arial Black"/>
              </a:rPr>
              <a:t>pouch </a:t>
            </a:r>
            <a:r>
              <a:rPr sz="2000" spc="-225" dirty="0">
                <a:solidFill>
                  <a:srgbClr val="00AF4F"/>
                </a:solidFill>
                <a:latin typeface="Arial Black"/>
                <a:cs typeface="Arial Black"/>
              </a:rPr>
              <a:t>or  </a:t>
            </a:r>
            <a:r>
              <a:rPr sz="2000" spc="-254" dirty="0">
                <a:solidFill>
                  <a:srgbClr val="00AF4F"/>
                </a:solidFill>
                <a:latin typeface="Arial Black"/>
                <a:cs typeface="Arial Black"/>
              </a:rPr>
              <a:t>diverticulum</a:t>
            </a:r>
            <a:endParaRPr sz="20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690"/>
              </a:spcBef>
            </a:pPr>
            <a:r>
              <a:rPr sz="2000" spc="-200" dirty="0">
                <a:solidFill>
                  <a:srgbClr val="00AF4F"/>
                </a:solidFill>
                <a:latin typeface="Arial Black"/>
                <a:cs typeface="Arial Black"/>
              </a:rPr>
              <a:t>-Zenker’s</a:t>
            </a:r>
            <a:r>
              <a:rPr sz="2000" spc="-114" dirty="0">
                <a:solidFill>
                  <a:srgbClr val="00AF4F"/>
                </a:solidFill>
                <a:latin typeface="Arial Black"/>
                <a:cs typeface="Arial Black"/>
              </a:rPr>
              <a:t> </a:t>
            </a:r>
            <a:r>
              <a:rPr sz="2000" spc="-254" dirty="0">
                <a:solidFill>
                  <a:srgbClr val="00AF4F"/>
                </a:solidFill>
                <a:latin typeface="Arial Black"/>
                <a:cs typeface="Arial Black"/>
              </a:rPr>
              <a:t>diverticulum</a:t>
            </a:r>
            <a:endParaRPr sz="20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2000" spc="-210" dirty="0">
                <a:solidFill>
                  <a:srgbClr val="00AF4F"/>
                </a:solidFill>
                <a:latin typeface="Arial Black"/>
                <a:cs typeface="Arial Black"/>
              </a:rPr>
              <a:t>-Cricopharyngeal</a:t>
            </a:r>
            <a:r>
              <a:rPr sz="2000" spc="-130" dirty="0">
                <a:solidFill>
                  <a:srgbClr val="00AF4F"/>
                </a:solidFill>
                <a:latin typeface="Arial Black"/>
                <a:cs typeface="Arial Black"/>
              </a:rPr>
              <a:t> </a:t>
            </a:r>
            <a:r>
              <a:rPr sz="2000" spc="-235" dirty="0">
                <a:solidFill>
                  <a:srgbClr val="00AF4F"/>
                </a:solidFill>
                <a:latin typeface="Arial Black"/>
                <a:cs typeface="Arial Black"/>
              </a:rPr>
              <a:t>achalasia</a:t>
            </a:r>
            <a:endParaRPr sz="20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2000" spc="-210" dirty="0">
                <a:solidFill>
                  <a:srgbClr val="00AF4F"/>
                </a:solidFill>
                <a:latin typeface="Arial Black"/>
                <a:cs typeface="Arial Black"/>
              </a:rPr>
              <a:t>-Hypopharyngeal</a:t>
            </a:r>
            <a:r>
              <a:rPr sz="2000" spc="-114" dirty="0">
                <a:solidFill>
                  <a:srgbClr val="00AF4F"/>
                </a:solidFill>
                <a:latin typeface="Arial Black"/>
                <a:cs typeface="Arial Black"/>
              </a:rPr>
              <a:t> </a:t>
            </a:r>
            <a:r>
              <a:rPr sz="2000" spc="-254" dirty="0">
                <a:solidFill>
                  <a:srgbClr val="00AF4F"/>
                </a:solidFill>
                <a:latin typeface="Arial Black"/>
                <a:cs typeface="Arial Black"/>
              </a:rPr>
              <a:t>diverticulum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181600" y="1676400"/>
            <a:ext cx="2762250" cy="33807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725670" y="5139690"/>
            <a:ext cx="4067810" cy="99821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99700"/>
              </a:lnSpc>
              <a:spcBef>
                <a:spcPts val="105"/>
              </a:spcBef>
            </a:pP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Friedrich </a:t>
            </a:r>
            <a:r>
              <a:rPr sz="1600" b="1" spc="-15" dirty="0">
                <a:solidFill>
                  <a:srgbClr val="001F5F"/>
                </a:solidFill>
                <a:latin typeface="Arial"/>
                <a:cs typeface="Arial"/>
              </a:rPr>
              <a:t>Albert von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Zenker, Professor of  </a:t>
            </a:r>
            <a:r>
              <a:rPr sz="1600" b="1" spc="-10" dirty="0">
                <a:solidFill>
                  <a:srgbClr val="001F5F"/>
                </a:solidFill>
                <a:latin typeface="Arial"/>
                <a:cs typeface="Arial"/>
              </a:rPr>
              <a:t>Pathology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at Erlangen </a:t>
            </a:r>
            <a:r>
              <a:rPr sz="1600" b="1" spc="-10" dirty="0">
                <a:solidFill>
                  <a:srgbClr val="001F5F"/>
                </a:solidFill>
                <a:latin typeface="Arial"/>
                <a:cs typeface="Arial"/>
              </a:rPr>
              <a:t>University (1825– 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1898), </a:t>
            </a:r>
            <a:r>
              <a:rPr sz="1600" b="1" spc="-10" dirty="0">
                <a:solidFill>
                  <a:srgbClr val="001F5F"/>
                </a:solidFill>
                <a:latin typeface="Arial"/>
                <a:cs typeface="Arial"/>
              </a:rPr>
              <a:t>German pathologist </a:t>
            </a:r>
            <a:r>
              <a:rPr sz="1600" b="1" dirty="0">
                <a:solidFill>
                  <a:srgbClr val="001F5F"/>
                </a:solidFill>
                <a:latin typeface="Arial"/>
                <a:cs typeface="Arial"/>
              </a:rPr>
              <a:t>whose </a:t>
            </a:r>
            <a:r>
              <a:rPr sz="1600" b="1" spc="-10" dirty="0">
                <a:solidFill>
                  <a:srgbClr val="001F5F"/>
                </a:solidFill>
                <a:latin typeface="Arial"/>
                <a:cs typeface="Arial"/>
              </a:rPr>
              <a:t>name </a:t>
            </a:r>
            <a:r>
              <a:rPr sz="1600" b="1" dirty="0">
                <a:solidFill>
                  <a:srgbClr val="001F5F"/>
                </a:solidFill>
                <a:latin typeface="Arial"/>
                <a:cs typeface="Arial"/>
              </a:rPr>
              <a:t>is  </a:t>
            </a:r>
            <a:r>
              <a:rPr sz="1600" b="1" spc="-10" dirty="0">
                <a:solidFill>
                  <a:srgbClr val="001F5F"/>
                </a:solidFill>
                <a:latin typeface="Arial"/>
                <a:cs typeface="Arial"/>
              </a:rPr>
              <a:t>associated </a:t>
            </a:r>
            <a:r>
              <a:rPr sz="1600" b="1" spc="5" dirty="0">
                <a:solidFill>
                  <a:srgbClr val="001F5F"/>
                </a:solidFill>
                <a:latin typeface="Arial"/>
                <a:cs typeface="Arial"/>
              </a:rPr>
              <a:t>with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Zenker's</a:t>
            </a:r>
            <a:r>
              <a:rPr sz="1600" b="1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01F5F"/>
                </a:solidFill>
                <a:latin typeface="Arial"/>
                <a:cs typeface="Arial"/>
              </a:rPr>
              <a:t>diverticulum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7340" y="1907540"/>
            <a:ext cx="1612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65" dirty="0">
                <a:solidFill>
                  <a:srgbClr val="DC7F46"/>
                </a:solidFill>
                <a:latin typeface="Symbol"/>
                <a:cs typeface="Symbol"/>
              </a:rPr>
              <a:t></a:t>
            </a:r>
            <a:endParaRPr sz="1200">
              <a:latin typeface="Symbol"/>
              <a:cs typeface="Symbo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6109" y="1861820"/>
            <a:ext cx="3867785" cy="15506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99"/>
              </a:lnSpc>
              <a:spcBef>
                <a:spcPts val="95"/>
              </a:spcBef>
            </a:pPr>
            <a:r>
              <a:rPr sz="2000" spc="-225" dirty="0">
                <a:latin typeface="Arial Black"/>
                <a:cs typeface="Arial Black"/>
              </a:rPr>
              <a:t>Acquired, pulsion </a:t>
            </a:r>
            <a:r>
              <a:rPr sz="2000" spc="-254" dirty="0">
                <a:latin typeface="Arial Black"/>
                <a:cs typeface="Arial Black"/>
              </a:rPr>
              <a:t>diverticulum  </a:t>
            </a:r>
            <a:r>
              <a:rPr sz="2000" spc="-275" dirty="0">
                <a:latin typeface="Arial Black"/>
                <a:cs typeface="Arial Black"/>
              </a:rPr>
              <a:t>between </a:t>
            </a:r>
            <a:r>
              <a:rPr sz="2000" spc="-265" dirty="0">
                <a:latin typeface="Arial Black"/>
                <a:cs typeface="Arial Black"/>
              </a:rPr>
              <a:t>the </a:t>
            </a:r>
            <a:r>
              <a:rPr sz="2000" spc="-229" dirty="0">
                <a:latin typeface="Arial Black"/>
                <a:cs typeface="Arial Black"/>
              </a:rPr>
              <a:t>thyropharyngeus </a:t>
            </a:r>
            <a:r>
              <a:rPr sz="2000" spc="-225" dirty="0">
                <a:latin typeface="Arial Black"/>
                <a:cs typeface="Arial Black"/>
              </a:rPr>
              <a:t>and  </a:t>
            </a:r>
            <a:r>
              <a:rPr sz="2000" spc="-265" dirty="0">
                <a:latin typeface="Arial Black"/>
                <a:cs typeface="Arial Black"/>
              </a:rPr>
              <a:t>the </a:t>
            </a:r>
            <a:r>
              <a:rPr sz="2000" spc="-240" dirty="0">
                <a:latin typeface="Arial Black"/>
                <a:cs typeface="Arial Black"/>
              </a:rPr>
              <a:t>cricopharyngeus </a:t>
            </a:r>
            <a:r>
              <a:rPr sz="2000" spc="-260" dirty="0">
                <a:latin typeface="Arial Black"/>
                <a:cs typeface="Arial Black"/>
              </a:rPr>
              <a:t>muscle </a:t>
            </a:r>
            <a:r>
              <a:rPr sz="2000" spc="-225" dirty="0">
                <a:latin typeface="Arial Black"/>
                <a:cs typeface="Arial Black"/>
              </a:rPr>
              <a:t>in an  area </a:t>
            </a:r>
            <a:r>
              <a:rPr sz="2000" spc="-220" dirty="0">
                <a:latin typeface="Arial Black"/>
                <a:cs typeface="Arial Black"/>
              </a:rPr>
              <a:t>of </a:t>
            </a:r>
            <a:r>
              <a:rPr sz="2000" spc="-265" dirty="0">
                <a:latin typeface="Arial Black"/>
                <a:cs typeface="Arial Black"/>
              </a:rPr>
              <a:t>weakness </a:t>
            </a:r>
            <a:r>
              <a:rPr sz="2000" spc="-245" dirty="0">
                <a:latin typeface="Arial Black"/>
                <a:cs typeface="Arial Black"/>
              </a:rPr>
              <a:t>called </a:t>
            </a:r>
            <a:r>
              <a:rPr sz="2000" spc="-225" dirty="0">
                <a:latin typeface="Arial Black"/>
                <a:cs typeface="Arial Black"/>
              </a:rPr>
              <a:t>Killian’s  </a:t>
            </a:r>
            <a:r>
              <a:rPr sz="2000" spc="-245" dirty="0">
                <a:latin typeface="Arial Black"/>
                <a:cs typeface="Arial Black"/>
              </a:rPr>
              <a:t>dehiscence</a:t>
            </a:r>
            <a:r>
              <a:rPr sz="2000" spc="-114" dirty="0">
                <a:latin typeface="Arial Black"/>
                <a:cs typeface="Arial Black"/>
              </a:rPr>
              <a:t> </a:t>
            </a:r>
            <a:r>
              <a:rPr sz="2000" spc="-215" dirty="0">
                <a:latin typeface="Arial Black"/>
                <a:cs typeface="Arial Black"/>
              </a:rPr>
              <a:t>/triangle/hiatus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7340" y="3914140"/>
            <a:ext cx="1612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65" dirty="0">
                <a:solidFill>
                  <a:srgbClr val="DC7F46"/>
                </a:solidFill>
                <a:latin typeface="Symbol"/>
                <a:cs typeface="Symbol"/>
              </a:rPr>
              <a:t></a:t>
            </a:r>
            <a:endParaRPr sz="1200">
              <a:latin typeface="Symbol"/>
              <a:cs typeface="Symbo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26109" y="3868420"/>
            <a:ext cx="316293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225" dirty="0">
                <a:latin typeface="Arial Black"/>
                <a:cs typeface="Arial Black"/>
              </a:rPr>
              <a:t>Described </a:t>
            </a:r>
            <a:r>
              <a:rPr sz="2000" spc="-220" dirty="0">
                <a:latin typeface="Arial Black"/>
                <a:cs typeface="Arial Black"/>
              </a:rPr>
              <a:t>by </a:t>
            </a:r>
            <a:r>
              <a:rPr sz="2000" spc="-240" dirty="0">
                <a:latin typeface="Arial Black"/>
                <a:cs typeface="Arial Black"/>
              </a:rPr>
              <a:t>Killian </a:t>
            </a:r>
            <a:r>
              <a:rPr sz="2000" spc="-225" dirty="0">
                <a:latin typeface="Arial Black"/>
                <a:cs typeface="Arial Black"/>
              </a:rPr>
              <a:t>in</a:t>
            </a:r>
            <a:r>
              <a:rPr sz="2000" spc="175" dirty="0">
                <a:latin typeface="Arial Black"/>
                <a:cs typeface="Arial Black"/>
              </a:rPr>
              <a:t> </a:t>
            </a:r>
            <a:r>
              <a:rPr sz="2000" spc="-225" dirty="0">
                <a:latin typeface="Arial Black"/>
                <a:cs typeface="Arial Black"/>
              </a:rPr>
              <a:t>1907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871720" y="1676400"/>
            <a:ext cx="4094479" cy="4038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7340" y="1791970"/>
            <a:ext cx="1612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65" dirty="0">
                <a:solidFill>
                  <a:srgbClr val="DC7F46"/>
                </a:solidFill>
                <a:latin typeface="Symbol"/>
                <a:cs typeface="Symbol"/>
              </a:rPr>
              <a:t></a:t>
            </a:r>
            <a:endParaRPr sz="1200">
              <a:latin typeface="Symbol"/>
              <a:cs typeface="Symbo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26109" y="1733550"/>
            <a:ext cx="4107179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4" dirty="0"/>
              <a:t>Found </a:t>
            </a:r>
            <a:r>
              <a:rPr spc="-260" dirty="0"/>
              <a:t>almost </a:t>
            </a:r>
            <a:r>
              <a:rPr spc="-245" dirty="0"/>
              <a:t>exclusively </a:t>
            </a:r>
            <a:r>
              <a:rPr spc="-225" dirty="0"/>
              <a:t>in</a:t>
            </a:r>
            <a:r>
              <a:rPr spc="-190" dirty="0"/>
              <a:t> </a:t>
            </a:r>
            <a:r>
              <a:rPr spc="-245" dirty="0"/>
              <a:t>humans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07340" y="2164079"/>
            <a:ext cx="1612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65" dirty="0">
                <a:solidFill>
                  <a:srgbClr val="DC7F46"/>
                </a:solidFill>
                <a:latin typeface="Symbol"/>
                <a:cs typeface="Symbol"/>
              </a:rPr>
              <a:t></a:t>
            </a:r>
            <a:endParaRPr sz="1200">
              <a:latin typeface="Symbol"/>
              <a:cs typeface="Symbo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7340" y="3385820"/>
            <a:ext cx="1612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65" dirty="0">
                <a:solidFill>
                  <a:srgbClr val="DC7F46"/>
                </a:solidFill>
                <a:latin typeface="Symbol"/>
                <a:cs typeface="Symbol"/>
              </a:rPr>
              <a:t></a:t>
            </a:r>
            <a:endParaRPr sz="1200">
              <a:latin typeface="Symbol"/>
              <a:cs typeface="Symbo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07340" y="3757929"/>
            <a:ext cx="1612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65" dirty="0">
                <a:solidFill>
                  <a:srgbClr val="DC7F46"/>
                </a:solidFill>
                <a:latin typeface="Symbol"/>
                <a:cs typeface="Symbol"/>
              </a:rPr>
              <a:t></a:t>
            </a:r>
            <a:endParaRPr sz="1200">
              <a:latin typeface="Symbol"/>
              <a:cs typeface="Symbo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07340" y="4413250"/>
            <a:ext cx="1612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65" dirty="0">
                <a:solidFill>
                  <a:srgbClr val="DC7F46"/>
                </a:solidFill>
                <a:latin typeface="Symbol"/>
                <a:cs typeface="Symbol"/>
              </a:rPr>
              <a:t></a:t>
            </a:r>
            <a:endParaRPr sz="1200">
              <a:latin typeface="Symbol"/>
              <a:cs typeface="Symbo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07340" y="4785359"/>
            <a:ext cx="1473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00" dirty="0">
                <a:solidFill>
                  <a:srgbClr val="DC7F46"/>
                </a:solidFill>
                <a:latin typeface="Symbol"/>
                <a:cs typeface="Symbol"/>
              </a:rPr>
              <a:t></a:t>
            </a:r>
            <a:endParaRPr sz="1200">
              <a:latin typeface="Symbol"/>
              <a:cs typeface="Symbo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07340" y="5440679"/>
            <a:ext cx="1473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00" dirty="0">
                <a:solidFill>
                  <a:srgbClr val="DC7F46"/>
                </a:solidFill>
                <a:latin typeface="Symbol"/>
                <a:cs typeface="Symbol"/>
              </a:rPr>
              <a:t></a:t>
            </a:r>
            <a:endParaRPr sz="1200">
              <a:latin typeface="Symbol"/>
              <a:cs typeface="Symbo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26109" y="2105659"/>
            <a:ext cx="5552440" cy="3606800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 marR="5080">
              <a:lnSpc>
                <a:spcPts val="2230"/>
              </a:lnSpc>
              <a:spcBef>
                <a:spcPts val="315"/>
              </a:spcBef>
              <a:tabLst>
                <a:tab pos="1974850" algn="l"/>
              </a:tabLst>
            </a:pPr>
            <a:r>
              <a:rPr sz="2000" spc="-225" dirty="0">
                <a:latin typeface="Arial Black"/>
                <a:cs typeface="Arial Black"/>
              </a:rPr>
              <a:t>Hypothesized </a:t>
            </a:r>
            <a:r>
              <a:rPr sz="2000" spc="-285" dirty="0">
                <a:latin typeface="Arial Black"/>
                <a:cs typeface="Arial Black"/>
              </a:rPr>
              <a:t>to </a:t>
            </a:r>
            <a:r>
              <a:rPr sz="2000" spc="-225" dirty="0">
                <a:latin typeface="Arial Black"/>
                <a:cs typeface="Arial Black"/>
              </a:rPr>
              <a:t>be </a:t>
            </a:r>
            <a:r>
              <a:rPr sz="2000" spc="-235" dirty="0">
                <a:latin typeface="Arial Black"/>
                <a:cs typeface="Arial Black"/>
              </a:rPr>
              <a:t>secondary </a:t>
            </a:r>
            <a:r>
              <a:rPr sz="2000" spc="-285" dirty="0">
                <a:latin typeface="Arial Black"/>
                <a:cs typeface="Arial Black"/>
              </a:rPr>
              <a:t>to </a:t>
            </a:r>
            <a:r>
              <a:rPr sz="2000" spc="-265" dirty="0">
                <a:latin typeface="Arial Black"/>
                <a:cs typeface="Arial Black"/>
              </a:rPr>
              <a:t>the </a:t>
            </a:r>
            <a:r>
              <a:rPr sz="2000" spc="-225" dirty="0">
                <a:latin typeface="Arial Black"/>
                <a:cs typeface="Arial Black"/>
              </a:rPr>
              <a:t>large </a:t>
            </a:r>
            <a:r>
              <a:rPr sz="2000" spc="-195" dirty="0">
                <a:latin typeface="Arial Black"/>
                <a:cs typeface="Arial Black"/>
              </a:rPr>
              <a:t>size </a:t>
            </a:r>
            <a:r>
              <a:rPr sz="2000" spc="-445" dirty="0">
                <a:latin typeface="Arial Black"/>
                <a:cs typeface="Arial Black"/>
              </a:rPr>
              <a:t>&amp;  </a:t>
            </a:r>
            <a:r>
              <a:rPr sz="2000" spc="-235" dirty="0">
                <a:latin typeface="Arial Black"/>
                <a:cs typeface="Arial Black"/>
              </a:rPr>
              <a:t>relatively</a:t>
            </a:r>
            <a:r>
              <a:rPr sz="2000" spc="-114" dirty="0">
                <a:latin typeface="Arial Black"/>
                <a:cs typeface="Arial Black"/>
              </a:rPr>
              <a:t> </a:t>
            </a:r>
            <a:r>
              <a:rPr sz="2000" spc="-240" dirty="0">
                <a:latin typeface="Arial Black"/>
                <a:cs typeface="Arial Black"/>
              </a:rPr>
              <a:t>caudal	</a:t>
            </a:r>
            <a:r>
              <a:rPr sz="2000" spc="-254" dirty="0">
                <a:latin typeface="Arial Black"/>
                <a:cs typeface="Arial Black"/>
              </a:rPr>
              <a:t>location </a:t>
            </a:r>
            <a:r>
              <a:rPr sz="2000" spc="-220" dirty="0">
                <a:latin typeface="Arial Black"/>
                <a:cs typeface="Arial Black"/>
              </a:rPr>
              <a:t>of </a:t>
            </a:r>
            <a:r>
              <a:rPr sz="2000" spc="-265" dirty="0">
                <a:latin typeface="Arial Black"/>
                <a:cs typeface="Arial Black"/>
              </a:rPr>
              <a:t>the </a:t>
            </a:r>
            <a:r>
              <a:rPr sz="2000" spc="-145" dirty="0">
                <a:latin typeface="Arial Black"/>
                <a:cs typeface="Arial Black"/>
              </a:rPr>
              <a:t>larynx</a:t>
            </a:r>
            <a:r>
              <a:rPr sz="2000" spc="-145" dirty="0">
                <a:latin typeface="Symbol"/>
                <a:cs typeface="Symbol"/>
              </a:rPr>
              <a:t></a:t>
            </a:r>
            <a:r>
              <a:rPr sz="2000" spc="-145" dirty="0">
                <a:latin typeface="Arial Black"/>
                <a:cs typeface="Arial Black"/>
              </a:rPr>
              <a:t>oblique  </a:t>
            </a:r>
            <a:r>
              <a:rPr sz="2000" spc="-245" dirty="0">
                <a:latin typeface="Arial Black"/>
                <a:cs typeface="Arial Black"/>
              </a:rPr>
              <a:t>orientation </a:t>
            </a:r>
            <a:r>
              <a:rPr sz="2000" spc="-220" dirty="0">
                <a:latin typeface="Arial Black"/>
                <a:cs typeface="Arial Black"/>
              </a:rPr>
              <a:t>of </a:t>
            </a:r>
            <a:r>
              <a:rPr sz="2000" spc="-265" dirty="0">
                <a:latin typeface="Arial Black"/>
                <a:cs typeface="Arial Black"/>
              </a:rPr>
              <a:t>the </a:t>
            </a:r>
            <a:r>
              <a:rPr sz="2000" spc="-225" dirty="0">
                <a:latin typeface="Arial Black"/>
                <a:cs typeface="Arial Black"/>
              </a:rPr>
              <a:t>pharyngeal </a:t>
            </a:r>
            <a:r>
              <a:rPr sz="2000" spc="-265" dirty="0">
                <a:latin typeface="Arial Black"/>
                <a:cs typeface="Arial Black"/>
              </a:rPr>
              <a:t>constrictor</a:t>
            </a:r>
            <a:r>
              <a:rPr sz="2000" spc="-450" dirty="0">
                <a:latin typeface="Arial Black"/>
                <a:cs typeface="Arial Black"/>
              </a:rPr>
              <a:t> </a:t>
            </a:r>
            <a:r>
              <a:rPr sz="2000" spc="-254" dirty="0">
                <a:latin typeface="Arial Black"/>
                <a:cs typeface="Arial Black"/>
              </a:rPr>
              <a:t>muscles</a:t>
            </a:r>
            <a:endParaRPr sz="2000">
              <a:latin typeface="Arial Black"/>
              <a:cs typeface="Arial Black"/>
            </a:endParaRPr>
          </a:p>
          <a:p>
            <a:pPr marL="267335" indent="-254635">
              <a:lnSpc>
                <a:spcPts val="2195"/>
              </a:lnSpc>
              <a:buSzPct val="95000"/>
              <a:buFont typeface="Symbol"/>
              <a:buChar char=""/>
              <a:tabLst>
                <a:tab pos="267335" algn="l"/>
              </a:tabLst>
            </a:pPr>
            <a:r>
              <a:rPr sz="2000" spc="-225" dirty="0">
                <a:latin typeface="Arial Black"/>
                <a:cs typeface="Arial Black"/>
              </a:rPr>
              <a:t>regions </a:t>
            </a:r>
            <a:r>
              <a:rPr sz="2000" spc="-220" dirty="0">
                <a:latin typeface="Arial Black"/>
                <a:cs typeface="Arial Black"/>
              </a:rPr>
              <a:t>of</a:t>
            </a:r>
            <a:r>
              <a:rPr sz="2000" spc="-15" dirty="0">
                <a:latin typeface="Arial Black"/>
                <a:cs typeface="Arial Black"/>
              </a:rPr>
              <a:t> </a:t>
            </a:r>
            <a:r>
              <a:rPr sz="2000" spc="-265" dirty="0">
                <a:latin typeface="Arial Black"/>
                <a:cs typeface="Arial Black"/>
              </a:rPr>
              <a:t>weakness</a:t>
            </a:r>
            <a:endParaRPr sz="20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520"/>
              </a:spcBef>
            </a:pPr>
            <a:r>
              <a:rPr sz="2000" spc="-225" dirty="0">
                <a:latin typeface="Arial Black"/>
                <a:cs typeface="Arial Black"/>
              </a:rPr>
              <a:t>Some </a:t>
            </a:r>
            <a:r>
              <a:rPr sz="2000" spc="-210" dirty="0">
                <a:latin typeface="Arial Black"/>
                <a:cs typeface="Arial Black"/>
              </a:rPr>
              <a:t>animals- </a:t>
            </a:r>
            <a:r>
              <a:rPr sz="2000" spc="-195" dirty="0">
                <a:latin typeface="Arial Black"/>
                <a:cs typeface="Arial Black"/>
              </a:rPr>
              <a:t>pig, </a:t>
            </a:r>
            <a:r>
              <a:rPr sz="2000" spc="-245" dirty="0">
                <a:latin typeface="Arial Black"/>
                <a:cs typeface="Arial Black"/>
              </a:rPr>
              <a:t>camel, </a:t>
            </a:r>
            <a:r>
              <a:rPr sz="2000" spc="-260" dirty="0">
                <a:latin typeface="Arial Black"/>
                <a:cs typeface="Arial Black"/>
              </a:rPr>
              <a:t>monkey </a:t>
            </a:r>
            <a:r>
              <a:rPr sz="2000" spc="-445" dirty="0">
                <a:latin typeface="Arial Black"/>
                <a:cs typeface="Arial Black"/>
              </a:rPr>
              <a:t>&amp;</a:t>
            </a:r>
            <a:r>
              <a:rPr sz="2000" spc="-430" dirty="0">
                <a:latin typeface="Arial Black"/>
                <a:cs typeface="Arial Black"/>
              </a:rPr>
              <a:t> </a:t>
            </a:r>
            <a:r>
              <a:rPr sz="2000" spc="-235" dirty="0">
                <a:latin typeface="Arial Black"/>
                <a:cs typeface="Arial Black"/>
              </a:rPr>
              <a:t>elephant</a:t>
            </a:r>
            <a:endParaRPr sz="2000">
              <a:latin typeface="Arial Black"/>
              <a:cs typeface="Arial Black"/>
            </a:endParaRPr>
          </a:p>
          <a:p>
            <a:pPr marL="12700" marR="220345">
              <a:lnSpc>
                <a:spcPts val="2230"/>
              </a:lnSpc>
              <a:spcBef>
                <a:spcPts val="745"/>
              </a:spcBef>
            </a:pPr>
            <a:r>
              <a:rPr sz="2000" spc="-225" dirty="0">
                <a:latin typeface="Arial Black"/>
                <a:cs typeface="Arial Black"/>
              </a:rPr>
              <a:t>Theoretically- </a:t>
            </a:r>
            <a:r>
              <a:rPr sz="2000" spc="-254" dirty="0">
                <a:latin typeface="Arial Black"/>
                <a:cs typeface="Arial Black"/>
              </a:rPr>
              <a:t>diverticulum </a:t>
            </a:r>
            <a:r>
              <a:rPr sz="2000" spc="-235" dirty="0">
                <a:latin typeface="Arial Black"/>
                <a:cs typeface="Arial Black"/>
              </a:rPr>
              <a:t>herniates </a:t>
            </a:r>
            <a:r>
              <a:rPr sz="2000" spc="-285" dirty="0">
                <a:latin typeface="Arial Black"/>
                <a:cs typeface="Arial Black"/>
              </a:rPr>
              <a:t>to </a:t>
            </a:r>
            <a:r>
              <a:rPr sz="2000" spc="-265" dirty="0">
                <a:latin typeface="Arial Black"/>
                <a:cs typeface="Arial Black"/>
              </a:rPr>
              <a:t>the </a:t>
            </a:r>
            <a:r>
              <a:rPr sz="2000" spc="-225" dirty="0">
                <a:latin typeface="Arial Black"/>
                <a:cs typeface="Arial Black"/>
              </a:rPr>
              <a:t>side  </a:t>
            </a:r>
            <a:r>
              <a:rPr sz="2000" spc="-220" dirty="0">
                <a:latin typeface="Arial Black"/>
                <a:cs typeface="Arial Black"/>
              </a:rPr>
              <a:t>of </a:t>
            </a:r>
            <a:r>
              <a:rPr sz="2000" spc="-245" dirty="0">
                <a:latin typeface="Arial Black"/>
                <a:cs typeface="Arial Black"/>
              </a:rPr>
              <a:t>least</a:t>
            </a:r>
            <a:r>
              <a:rPr sz="2000" spc="-25" dirty="0">
                <a:latin typeface="Arial Black"/>
                <a:cs typeface="Arial Black"/>
              </a:rPr>
              <a:t> </a:t>
            </a:r>
            <a:r>
              <a:rPr sz="2000" spc="-245" dirty="0">
                <a:latin typeface="Arial Black"/>
                <a:cs typeface="Arial Black"/>
              </a:rPr>
              <a:t>resistance</a:t>
            </a:r>
            <a:endParaRPr sz="20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484"/>
              </a:spcBef>
            </a:pPr>
            <a:r>
              <a:rPr sz="2000" spc="-170" dirty="0">
                <a:solidFill>
                  <a:srgbClr val="00AFEF"/>
                </a:solidFill>
                <a:latin typeface="Arial Black"/>
                <a:cs typeface="Arial Black"/>
              </a:rPr>
              <a:t>ZD </a:t>
            </a:r>
            <a:r>
              <a:rPr sz="2000" spc="-254" dirty="0">
                <a:solidFill>
                  <a:srgbClr val="00AFEF"/>
                </a:solidFill>
                <a:latin typeface="Arial Black"/>
                <a:cs typeface="Arial Black"/>
              </a:rPr>
              <a:t>more </a:t>
            </a:r>
            <a:r>
              <a:rPr sz="2000" spc="-225" dirty="0">
                <a:solidFill>
                  <a:srgbClr val="00AFEF"/>
                </a:solidFill>
                <a:latin typeface="Arial Black"/>
                <a:cs typeface="Arial Black"/>
              </a:rPr>
              <a:t>prone </a:t>
            </a:r>
            <a:r>
              <a:rPr sz="2000" spc="-285" dirty="0">
                <a:solidFill>
                  <a:srgbClr val="00AFEF"/>
                </a:solidFill>
                <a:latin typeface="Arial Black"/>
                <a:cs typeface="Arial Black"/>
              </a:rPr>
              <a:t>to </a:t>
            </a:r>
            <a:r>
              <a:rPr sz="2000" spc="-240" dirty="0">
                <a:solidFill>
                  <a:srgbClr val="00AFEF"/>
                </a:solidFill>
                <a:latin typeface="Arial Black"/>
                <a:cs typeface="Arial Black"/>
              </a:rPr>
              <a:t>herniate </a:t>
            </a:r>
            <a:r>
              <a:rPr sz="2000" spc="-285" dirty="0">
                <a:solidFill>
                  <a:srgbClr val="00AFEF"/>
                </a:solidFill>
                <a:latin typeface="Arial Black"/>
                <a:cs typeface="Arial Black"/>
              </a:rPr>
              <a:t>to </a:t>
            </a:r>
            <a:r>
              <a:rPr sz="2000" spc="-265" dirty="0">
                <a:solidFill>
                  <a:srgbClr val="00AFEF"/>
                </a:solidFill>
                <a:latin typeface="Arial Black"/>
                <a:cs typeface="Arial Black"/>
              </a:rPr>
              <a:t>the</a:t>
            </a:r>
            <a:r>
              <a:rPr sz="2000" spc="-100" dirty="0">
                <a:solidFill>
                  <a:srgbClr val="00AFEF"/>
                </a:solidFill>
                <a:latin typeface="Arial Black"/>
                <a:cs typeface="Arial Black"/>
              </a:rPr>
              <a:t> </a:t>
            </a:r>
            <a:r>
              <a:rPr sz="2000" spc="-229" dirty="0">
                <a:solidFill>
                  <a:srgbClr val="00AFEF"/>
                </a:solidFill>
                <a:latin typeface="Arial Black"/>
                <a:cs typeface="Arial Black"/>
              </a:rPr>
              <a:t>left:</a:t>
            </a:r>
            <a:endParaRPr sz="2000">
              <a:latin typeface="Arial Black"/>
              <a:cs typeface="Arial Black"/>
            </a:endParaRPr>
          </a:p>
          <a:p>
            <a:pPr marL="12700" marR="356870">
              <a:lnSpc>
                <a:spcPts val="2230"/>
              </a:lnSpc>
              <a:spcBef>
                <a:spcPts val="745"/>
              </a:spcBef>
              <a:tabLst>
                <a:tab pos="1862455" algn="l"/>
              </a:tabLst>
            </a:pPr>
            <a:r>
              <a:rPr sz="2000" spc="-254" dirty="0">
                <a:latin typeface="Arial Black"/>
                <a:cs typeface="Arial Black"/>
              </a:rPr>
              <a:t>Left carotid </a:t>
            </a:r>
            <a:r>
              <a:rPr sz="2000" spc="-245" dirty="0">
                <a:latin typeface="Arial Black"/>
                <a:cs typeface="Arial Black"/>
              </a:rPr>
              <a:t>artery </a:t>
            </a:r>
            <a:r>
              <a:rPr sz="2000" spc="-254" dirty="0">
                <a:latin typeface="Arial Black"/>
                <a:cs typeface="Arial Black"/>
              </a:rPr>
              <a:t>located </a:t>
            </a:r>
            <a:r>
              <a:rPr sz="2000" spc="-250" dirty="0">
                <a:latin typeface="Arial Black"/>
                <a:cs typeface="Arial Black"/>
              </a:rPr>
              <a:t>more </a:t>
            </a:r>
            <a:r>
              <a:rPr sz="2000" spc="-140" dirty="0">
                <a:latin typeface="Arial Black"/>
                <a:cs typeface="Arial Black"/>
              </a:rPr>
              <a:t>laterally</a:t>
            </a:r>
            <a:r>
              <a:rPr sz="2000" spc="-140" dirty="0">
                <a:latin typeface="Symbol"/>
                <a:cs typeface="Symbol"/>
              </a:rPr>
              <a:t></a:t>
            </a:r>
            <a:r>
              <a:rPr sz="2000" spc="-140" dirty="0">
                <a:latin typeface="Arial Black"/>
                <a:cs typeface="Arial Black"/>
              </a:rPr>
              <a:t>less  </a:t>
            </a:r>
            <a:r>
              <a:rPr sz="2000" spc="-235" dirty="0">
                <a:latin typeface="Arial Black"/>
                <a:cs typeface="Arial Black"/>
              </a:rPr>
              <a:t>adherent</a:t>
            </a:r>
            <a:r>
              <a:rPr sz="2000" spc="-120" dirty="0">
                <a:latin typeface="Arial Black"/>
                <a:cs typeface="Arial Black"/>
              </a:rPr>
              <a:t> </a:t>
            </a:r>
            <a:r>
              <a:rPr sz="2000" spc="-285" dirty="0">
                <a:latin typeface="Arial Black"/>
                <a:cs typeface="Arial Black"/>
              </a:rPr>
              <a:t>to</a:t>
            </a:r>
            <a:r>
              <a:rPr sz="2000" spc="-110" dirty="0">
                <a:latin typeface="Arial Black"/>
                <a:cs typeface="Arial Black"/>
              </a:rPr>
              <a:t> </a:t>
            </a:r>
            <a:r>
              <a:rPr sz="2000" spc="-265" dirty="0">
                <a:latin typeface="Arial Black"/>
                <a:cs typeface="Arial Black"/>
              </a:rPr>
              <a:t>the	</a:t>
            </a:r>
            <a:r>
              <a:rPr sz="2000" spc="-250" dirty="0">
                <a:latin typeface="Arial Black"/>
                <a:cs typeface="Arial Black"/>
              </a:rPr>
              <a:t>adjacent </a:t>
            </a:r>
            <a:r>
              <a:rPr sz="2000" spc="-235" dirty="0">
                <a:latin typeface="Arial Black"/>
                <a:cs typeface="Arial Black"/>
              </a:rPr>
              <a:t>prevertebral</a:t>
            </a:r>
            <a:r>
              <a:rPr sz="2000" spc="-409" dirty="0">
                <a:latin typeface="Arial Black"/>
                <a:cs typeface="Arial Black"/>
              </a:rPr>
              <a:t> </a:t>
            </a:r>
            <a:r>
              <a:rPr sz="2000" spc="-245" dirty="0">
                <a:latin typeface="Arial Black"/>
                <a:cs typeface="Arial Black"/>
              </a:rPr>
              <a:t>fascia</a:t>
            </a:r>
            <a:endParaRPr sz="20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484"/>
              </a:spcBef>
            </a:pPr>
            <a:r>
              <a:rPr sz="2000" spc="-225" dirty="0">
                <a:latin typeface="Arial Black"/>
                <a:cs typeface="Arial Black"/>
              </a:rPr>
              <a:t>Cervical oesophagus </a:t>
            </a:r>
            <a:r>
              <a:rPr sz="2000" spc="-245" dirty="0">
                <a:latin typeface="Arial Black"/>
                <a:cs typeface="Arial Black"/>
              </a:rPr>
              <a:t>slight </a:t>
            </a:r>
            <a:r>
              <a:rPr sz="2000" spc="-265" dirty="0">
                <a:latin typeface="Arial Black"/>
                <a:cs typeface="Arial Black"/>
              </a:rPr>
              <a:t>convexity </a:t>
            </a:r>
            <a:r>
              <a:rPr sz="2000" spc="-285" dirty="0">
                <a:latin typeface="Arial Black"/>
                <a:cs typeface="Arial Black"/>
              </a:rPr>
              <a:t>to </a:t>
            </a:r>
            <a:r>
              <a:rPr sz="2000" spc="-265" dirty="0">
                <a:latin typeface="Arial Black"/>
                <a:cs typeface="Arial Black"/>
              </a:rPr>
              <a:t>the</a:t>
            </a:r>
            <a:r>
              <a:rPr sz="2000" spc="-200" dirty="0">
                <a:latin typeface="Arial Black"/>
                <a:cs typeface="Arial Black"/>
              </a:rPr>
              <a:t> </a:t>
            </a:r>
            <a:r>
              <a:rPr sz="2000" spc="-254" dirty="0">
                <a:latin typeface="Arial Black"/>
                <a:cs typeface="Arial Black"/>
              </a:rPr>
              <a:t>left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996938" y="1785111"/>
            <a:ext cx="1817877" cy="37774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0880" y="619759"/>
            <a:ext cx="164846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330" dirty="0">
                <a:solidFill>
                  <a:srgbClr val="006FBF"/>
                </a:solidFill>
              </a:rPr>
              <a:t>Incidence: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383540" y="1678940"/>
            <a:ext cx="1612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65" dirty="0">
                <a:solidFill>
                  <a:srgbClr val="DC7F46"/>
                </a:solidFill>
                <a:latin typeface="Symbol"/>
                <a:cs typeface="Symbol"/>
              </a:rPr>
              <a:t></a:t>
            </a:r>
            <a:endParaRPr sz="1200">
              <a:latin typeface="Symbol"/>
              <a:cs typeface="Symbo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3540" y="2377440"/>
            <a:ext cx="1612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65" dirty="0">
                <a:solidFill>
                  <a:srgbClr val="DC7F46"/>
                </a:solidFill>
                <a:latin typeface="Symbol"/>
                <a:cs typeface="Symbol"/>
              </a:rPr>
              <a:t></a:t>
            </a:r>
            <a:endParaRPr sz="1200">
              <a:latin typeface="Symbol"/>
              <a:cs typeface="Symbo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3540" y="3380740"/>
            <a:ext cx="1612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65" dirty="0">
                <a:solidFill>
                  <a:srgbClr val="DC7F46"/>
                </a:solidFill>
                <a:latin typeface="Symbol"/>
                <a:cs typeface="Symbol"/>
              </a:rPr>
              <a:t></a:t>
            </a:r>
            <a:endParaRPr sz="1200">
              <a:latin typeface="Symbol"/>
              <a:cs typeface="Symbo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83540" y="4077970"/>
            <a:ext cx="1612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65" dirty="0">
                <a:solidFill>
                  <a:srgbClr val="DC7F46"/>
                </a:solidFill>
                <a:latin typeface="Symbol"/>
                <a:cs typeface="Symbol"/>
              </a:rPr>
              <a:t></a:t>
            </a:r>
            <a:endParaRPr sz="1200">
              <a:latin typeface="Symbol"/>
              <a:cs typeface="Symbo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83540" y="4776470"/>
            <a:ext cx="1612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65" dirty="0">
                <a:solidFill>
                  <a:srgbClr val="DC7F46"/>
                </a:solidFill>
                <a:latin typeface="Symbol"/>
                <a:cs typeface="Symbol"/>
              </a:rPr>
              <a:t></a:t>
            </a:r>
            <a:endParaRPr sz="1200">
              <a:latin typeface="Symbol"/>
              <a:cs typeface="Symbo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83540" y="5170170"/>
            <a:ext cx="1612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65" dirty="0">
                <a:solidFill>
                  <a:srgbClr val="DC7F46"/>
                </a:solidFill>
                <a:latin typeface="Symbol"/>
                <a:cs typeface="Symbol"/>
              </a:rPr>
              <a:t></a:t>
            </a:r>
            <a:endParaRPr sz="1200">
              <a:latin typeface="Symbol"/>
              <a:cs typeface="Symbo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83540" y="5563870"/>
            <a:ext cx="812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235" dirty="0">
                <a:solidFill>
                  <a:srgbClr val="DC7F46"/>
                </a:solidFill>
                <a:latin typeface="Symbol"/>
                <a:cs typeface="Symbol"/>
              </a:rPr>
              <a:t></a:t>
            </a:r>
            <a:endParaRPr sz="1200">
              <a:latin typeface="Symbol"/>
              <a:cs typeface="Symbo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76909" y="1633220"/>
            <a:ext cx="4672965" cy="421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716280">
              <a:lnSpc>
                <a:spcPct val="100000"/>
              </a:lnSpc>
              <a:spcBef>
                <a:spcPts val="100"/>
              </a:spcBef>
            </a:pPr>
            <a:r>
              <a:rPr sz="2000" spc="-240" dirty="0">
                <a:latin typeface="Arial Black"/>
                <a:cs typeface="Arial Black"/>
              </a:rPr>
              <a:t>Difficult </a:t>
            </a:r>
            <a:r>
              <a:rPr sz="2000" spc="-280" dirty="0">
                <a:latin typeface="Arial Black"/>
                <a:cs typeface="Arial Black"/>
              </a:rPr>
              <a:t>to </a:t>
            </a:r>
            <a:r>
              <a:rPr sz="2000" spc="-240" dirty="0">
                <a:latin typeface="Arial Black"/>
                <a:cs typeface="Arial Black"/>
              </a:rPr>
              <a:t>quantify </a:t>
            </a:r>
            <a:r>
              <a:rPr sz="2000" spc="-265" dirty="0">
                <a:latin typeface="Arial Black"/>
                <a:cs typeface="Arial Black"/>
              </a:rPr>
              <a:t>the </a:t>
            </a:r>
            <a:r>
              <a:rPr sz="2000" spc="-250" dirty="0">
                <a:latin typeface="Arial Black"/>
                <a:cs typeface="Arial Black"/>
              </a:rPr>
              <a:t>incidence </a:t>
            </a:r>
            <a:r>
              <a:rPr sz="2000" spc="-225" dirty="0">
                <a:latin typeface="Arial Black"/>
                <a:cs typeface="Arial Black"/>
              </a:rPr>
              <a:t>in  general</a:t>
            </a:r>
            <a:r>
              <a:rPr sz="2000" spc="-120" dirty="0">
                <a:latin typeface="Arial Black"/>
                <a:cs typeface="Arial Black"/>
              </a:rPr>
              <a:t> </a:t>
            </a:r>
            <a:r>
              <a:rPr sz="2000" spc="-235" dirty="0">
                <a:latin typeface="Arial Black"/>
                <a:cs typeface="Arial Black"/>
              </a:rPr>
              <a:t>population</a:t>
            </a:r>
            <a:endParaRPr sz="2000">
              <a:latin typeface="Arial Black"/>
              <a:cs typeface="Arial Black"/>
            </a:endParaRPr>
          </a:p>
          <a:p>
            <a:pPr marL="38100" marR="326390">
              <a:lnSpc>
                <a:spcPct val="100000"/>
              </a:lnSpc>
              <a:spcBef>
                <a:spcPts val="700"/>
              </a:spcBef>
            </a:pPr>
            <a:r>
              <a:rPr sz="2000" spc="-250" dirty="0">
                <a:latin typeface="Arial Black"/>
                <a:cs typeface="Arial Black"/>
              </a:rPr>
              <a:t>Incidence </a:t>
            </a:r>
            <a:r>
              <a:rPr sz="2000" spc="-220" dirty="0">
                <a:latin typeface="Arial Black"/>
                <a:cs typeface="Arial Black"/>
              </a:rPr>
              <a:t>of </a:t>
            </a:r>
            <a:r>
              <a:rPr sz="2000" spc="-245" dirty="0">
                <a:latin typeface="Arial Black"/>
                <a:cs typeface="Arial Black"/>
              </a:rPr>
              <a:t>presentation </a:t>
            </a:r>
            <a:r>
              <a:rPr sz="2000" spc="-280" dirty="0">
                <a:latin typeface="Arial Black"/>
                <a:cs typeface="Arial Black"/>
              </a:rPr>
              <a:t>to </a:t>
            </a:r>
            <a:r>
              <a:rPr sz="2000" spc="-190" dirty="0">
                <a:latin typeface="Arial Black"/>
                <a:cs typeface="Arial Black"/>
              </a:rPr>
              <a:t>ENT  </a:t>
            </a:r>
            <a:r>
              <a:rPr sz="2000" spc="-225" dirty="0">
                <a:latin typeface="Arial Black"/>
                <a:cs typeface="Arial Black"/>
              </a:rPr>
              <a:t>specialist- </a:t>
            </a:r>
            <a:r>
              <a:rPr sz="2000" spc="-200" dirty="0">
                <a:latin typeface="Arial Black"/>
                <a:cs typeface="Arial Black"/>
              </a:rPr>
              <a:t>0.47 </a:t>
            </a:r>
            <a:r>
              <a:rPr sz="2000" spc="-245" dirty="0">
                <a:latin typeface="Arial Black"/>
                <a:cs typeface="Arial Black"/>
              </a:rPr>
              <a:t>cases </a:t>
            </a:r>
            <a:r>
              <a:rPr sz="2000" spc="-225" dirty="0">
                <a:latin typeface="Arial Black"/>
                <a:cs typeface="Arial Black"/>
              </a:rPr>
              <a:t>per </a:t>
            </a:r>
            <a:r>
              <a:rPr sz="2000" spc="-210" dirty="0">
                <a:latin typeface="Arial Black"/>
                <a:cs typeface="Arial Black"/>
              </a:rPr>
              <a:t>100,000 </a:t>
            </a:r>
            <a:r>
              <a:rPr sz="2000" spc="-225" dirty="0">
                <a:latin typeface="Arial Black"/>
                <a:cs typeface="Arial Black"/>
              </a:rPr>
              <a:t>per  year</a:t>
            </a:r>
            <a:endParaRPr sz="2000">
              <a:latin typeface="Arial Black"/>
              <a:cs typeface="Arial Black"/>
            </a:endParaRPr>
          </a:p>
          <a:p>
            <a:pPr marL="38100" marR="163195">
              <a:lnSpc>
                <a:spcPct val="100000"/>
              </a:lnSpc>
              <a:spcBef>
                <a:spcPts val="700"/>
              </a:spcBef>
            </a:pPr>
            <a:r>
              <a:rPr sz="2000" spc="-229" dirty="0">
                <a:latin typeface="Arial Black"/>
                <a:cs typeface="Arial Black"/>
              </a:rPr>
              <a:t>In </a:t>
            </a:r>
            <a:r>
              <a:rPr sz="2000" spc="-200" dirty="0">
                <a:latin typeface="Arial Black"/>
                <a:cs typeface="Arial Black"/>
              </a:rPr>
              <a:t>1999, </a:t>
            </a:r>
            <a:r>
              <a:rPr sz="2000" spc="-250" dirty="0">
                <a:latin typeface="Arial Black"/>
                <a:cs typeface="Arial Black"/>
              </a:rPr>
              <a:t>Incidence </a:t>
            </a:r>
            <a:r>
              <a:rPr sz="2000" spc="-225" dirty="0">
                <a:latin typeface="Arial Black"/>
                <a:cs typeface="Arial Black"/>
              </a:rPr>
              <a:t>in Oxford region </a:t>
            </a:r>
            <a:r>
              <a:rPr sz="2000" spc="-190" dirty="0">
                <a:latin typeface="Arial Black"/>
                <a:cs typeface="Arial Black"/>
              </a:rPr>
              <a:t>UK-  1/100,000</a:t>
            </a:r>
            <a:endParaRPr sz="2000">
              <a:latin typeface="Arial Black"/>
              <a:cs typeface="Arial Black"/>
            </a:endParaRPr>
          </a:p>
          <a:p>
            <a:pPr marL="38100" marR="194310">
              <a:lnSpc>
                <a:spcPct val="100000"/>
              </a:lnSpc>
              <a:spcBef>
                <a:spcPts val="700"/>
              </a:spcBef>
            </a:pPr>
            <a:r>
              <a:rPr sz="2000" spc="-229" dirty="0">
                <a:latin typeface="Arial Black"/>
                <a:cs typeface="Arial Black"/>
              </a:rPr>
              <a:t>Men </a:t>
            </a:r>
            <a:r>
              <a:rPr sz="2000" spc="-254" dirty="0">
                <a:latin typeface="Arial Black"/>
                <a:cs typeface="Arial Black"/>
              </a:rPr>
              <a:t>affected </a:t>
            </a:r>
            <a:r>
              <a:rPr sz="2000" spc="-150" dirty="0">
                <a:latin typeface="Arial Black"/>
                <a:cs typeface="Arial Black"/>
              </a:rPr>
              <a:t>2-3 </a:t>
            </a:r>
            <a:r>
              <a:rPr sz="2000" spc="-270" dirty="0">
                <a:latin typeface="Arial Black"/>
                <a:cs typeface="Arial Black"/>
              </a:rPr>
              <a:t>times </a:t>
            </a:r>
            <a:r>
              <a:rPr sz="2000" spc="-250" dirty="0">
                <a:latin typeface="Arial Black"/>
                <a:cs typeface="Arial Black"/>
              </a:rPr>
              <a:t>more often than  </a:t>
            </a:r>
            <a:r>
              <a:rPr sz="2000" spc="-295" dirty="0">
                <a:latin typeface="Arial Black"/>
                <a:cs typeface="Arial Black"/>
              </a:rPr>
              <a:t>women</a:t>
            </a:r>
            <a:endParaRPr sz="2000">
              <a:latin typeface="Arial Black"/>
              <a:cs typeface="Arial Black"/>
            </a:endParaRPr>
          </a:p>
          <a:p>
            <a:pPr marL="38100" marR="30480">
              <a:lnSpc>
                <a:spcPct val="129200"/>
              </a:lnSpc>
            </a:pPr>
            <a:r>
              <a:rPr sz="2000" spc="-225" dirty="0">
                <a:latin typeface="Arial Black"/>
                <a:cs typeface="Arial Black"/>
              </a:rPr>
              <a:t>Usually above </a:t>
            </a:r>
            <a:r>
              <a:rPr sz="2000" spc="-220" dirty="0">
                <a:latin typeface="Arial Black"/>
                <a:cs typeface="Arial Black"/>
              </a:rPr>
              <a:t>50 </a:t>
            </a:r>
            <a:r>
              <a:rPr sz="2000" spc="-195" dirty="0">
                <a:latin typeface="Arial Black"/>
                <a:cs typeface="Arial Black"/>
              </a:rPr>
              <a:t>yrs, </a:t>
            </a:r>
            <a:r>
              <a:rPr sz="2000" spc="-265" dirty="0">
                <a:latin typeface="Arial Black"/>
                <a:cs typeface="Arial Black"/>
              </a:rPr>
              <a:t>7</a:t>
            </a:r>
            <a:r>
              <a:rPr sz="1725" spc="-397" baseline="28985" dirty="0">
                <a:latin typeface="Arial Black"/>
                <a:cs typeface="Arial Black"/>
              </a:rPr>
              <a:t>th</a:t>
            </a:r>
            <a:r>
              <a:rPr sz="2000" spc="-265" dirty="0">
                <a:latin typeface="Arial Black"/>
                <a:cs typeface="Arial Black"/>
              </a:rPr>
              <a:t>-8</a:t>
            </a:r>
            <a:r>
              <a:rPr sz="1725" spc="-397" baseline="28985" dirty="0">
                <a:latin typeface="Arial Black"/>
                <a:cs typeface="Arial Black"/>
              </a:rPr>
              <a:t>th </a:t>
            </a:r>
            <a:r>
              <a:rPr sz="2000" spc="-240" dirty="0">
                <a:latin typeface="Arial Black"/>
                <a:cs typeface="Arial Black"/>
              </a:rPr>
              <a:t>decade </a:t>
            </a:r>
            <a:r>
              <a:rPr sz="2000" spc="-225" dirty="0">
                <a:latin typeface="Arial Black"/>
                <a:cs typeface="Arial Black"/>
              </a:rPr>
              <a:t>of </a:t>
            </a:r>
            <a:r>
              <a:rPr sz="2000" spc="-229" dirty="0">
                <a:latin typeface="Arial Black"/>
                <a:cs typeface="Arial Black"/>
              </a:rPr>
              <a:t>life  </a:t>
            </a:r>
            <a:r>
              <a:rPr sz="2000" spc="-260" dirty="0">
                <a:latin typeface="Arial Black"/>
                <a:cs typeface="Arial Black"/>
              </a:rPr>
              <a:t>Affects</a:t>
            </a:r>
            <a:r>
              <a:rPr sz="2000" spc="-114" dirty="0">
                <a:latin typeface="Arial Black"/>
                <a:cs typeface="Arial Black"/>
              </a:rPr>
              <a:t> </a:t>
            </a:r>
            <a:r>
              <a:rPr sz="2000" spc="-245" dirty="0">
                <a:latin typeface="Arial Black"/>
                <a:cs typeface="Arial Black"/>
              </a:rPr>
              <a:t>caucasians</a:t>
            </a:r>
            <a:endParaRPr sz="2000">
              <a:latin typeface="Arial Black"/>
              <a:cs typeface="Arial Black"/>
            </a:endParaRPr>
          </a:p>
          <a:p>
            <a:pPr marL="38100">
              <a:lnSpc>
                <a:spcPct val="100000"/>
              </a:lnSpc>
              <a:spcBef>
                <a:spcPts val="700"/>
              </a:spcBef>
            </a:pPr>
            <a:r>
              <a:rPr sz="2000" spc="-250" dirty="0">
                <a:solidFill>
                  <a:srgbClr val="00AF4F"/>
                </a:solidFill>
                <a:latin typeface="Arial Black"/>
                <a:cs typeface="Arial Black"/>
              </a:rPr>
              <a:t>Extremely </a:t>
            </a:r>
            <a:r>
              <a:rPr sz="2000" spc="-225" dirty="0">
                <a:solidFill>
                  <a:srgbClr val="00AF4F"/>
                </a:solidFill>
                <a:latin typeface="Arial Black"/>
                <a:cs typeface="Arial Black"/>
              </a:rPr>
              <a:t>rare in Asian </a:t>
            </a:r>
            <a:r>
              <a:rPr sz="2000" spc="-225" dirty="0">
                <a:latin typeface="Arial Black"/>
                <a:cs typeface="Arial Black"/>
              </a:rPr>
              <a:t>and</a:t>
            </a:r>
            <a:r>
              <a:rPr sz="2000" spc="-105" dirty="0">
                <a:latin typeface="Arial Black"/>
                <a:cs typeface="Arial Black"/>
              </a:rPr>
              <a:t> </a:t>
            </a:r>
            <a:r>
              <a:rPr sz="2000" spc="-240" dirty="0">
                <a:latin typeface="Arial Black"/>
                <a:cs typeface="Arial Black"/>
              </a:rPr>
              <a:t>African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562600" y="1524000"/>
            <a:ext cx="3429000" cy="2438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7340" y="1412240"/>
            <a:ext cx="1612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65" dirty="0">
                <a:solidFill>
                  <a:srgbClr val="DC7F46"/>
                </a:solidFill>
                <a:latin typeface="Symbol"/>
                <a:cs typeface="Symbol"/>
              </a:rPr>
              <a:t></a:t>
            </a:r>
            <a:endParaRPr sz="1200">
              <a:latin typeface="Symbol"/>
              <a:cs typeface="Symbo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26109" y="1353820"/>
            <a:ext cx="468947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25" dirty="0"/>
              <a:t>First </a:t>
            </a:r>
            <a:r>
              <a:rPr spc="-250" dirty="0"/>
              <a:t>case </a:t>
            </a:r>
            <a:r>
              <a:rPr spc="-235" dirty="0"/>
              <a:t>described </a:t>
            </a:r>
            <a:r>
              <a:rPr spc="-225" dirty="0"/>
              <a:t>by </a:t>
            </a:r>
            <a:r>
              <a:rPr spc="-240" dirty="0"/>
              <a:t>Abraham</a:t>
            </a:r>
            <a:r>
              <a:rPr spc="-95" dirty="0"/>
              <a:t> </a:t>
            </a:r>
            <a:r>
              <a:rPr spc="-240" dirty="0"/>
              <a:t>Ludlow,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26109" y="1637029"/>
            <a:ext cx="320548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225" dirty="0">
                <a:latin typeface="Arial Black"/>
                <a:cs typeface="Arial Black"/>
              </a:rPr>
              <a:t>surgeon </a:t>
            </a:r>
            <a:r>
              <a:rPr sz="2000" spc="-254" dirty="0">
                <a:latin typeface="Arial Black"/>
                <a:cs typeface="Arial Black"/>
              </a:rPr>
              <a:t>from </a:t>
            </a:r>
            <a:r>
              <a:rPr sz="2000" spc="-240" dirty="0">
                <a:latin typeface="Arial Black"/>
                <a:cs typeface="Arial Black"/>
              </a:rPr>
              <a:t>Bristol </a:t>
            </a:r>
            <a:r>
              <a:rPr sz="2000" spc="-225" dirty="0">
                <a:latin typeface="Arial Black"/>
                <a:cs typeface="Arial Black"/>
              </a:rPr>
              <a:t>in</a:t>
            </a:r>
            <a:r>
              <a:rPr sz="2000" spc="-185" dirty="0">
                <a:latin typeface="Arial Black"/>
                <a:cs typeface="Arial Black"/>
              </a:rPr>
              <a:t> </a:t>
            </a:r>
            <a:r>
              <a:rPr sz="2000" spc="-225" dirty="0">
                <a:latin typeface="Arial Black"/>
                <a:cs typeface="Arial Black"/>
              </a:rPr>
              <a:t>1764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7340" y="2438400"/>
            <a:ext cx="1612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65" dirty="0">
                <a:solidFill>
                  <a:srgbClr val="DC7F46"/>
                </a:solidFill>
                <a:latin typeface="Symbol"/>
                <a:cs typeface="Symbol"/>
              </a:rPr>
              <a:t></a:t>
            </a:r>
            <a:endParaRPr sz="1200">
              <a:latin typeface="Symbol"/>
              <a:cs typeface="Symbo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07340" y="3465829"/>
            <a:ext cx="1612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65" dirty="0">
                <a:solidFill>
                  <a:srgbClr val="DC7F46"/>
                </a:solidFill>
                <a:latin typeface="Symbol"/>
                <a:cs typeface="Symbol"/>
              </a:rPr>
              <a:t></a:t>
            </a:r>
            <a:endParaRPr sz="1200">
              <a:latin typeface="Symbol"/>
              <a:cs typeface="Symbo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07340" y="4121150"/>
            <a:ext cx="1612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65" dirty="0">
                <a:solidFill>
                  <a:srgbClr val="DC7F46"/>
                </a:solidFill>
                <a:latin typeface="Symbol"/>
                <a:cs typeface="Symbol"/>
              </a:rPr>
              <a:t></a:t>
            </a:r>
            <a:endParaRPr sz="1200">
              <a:latin typeface="Symbol"/>
              <a:cs typeface="Symbo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07340" y="5059679"/>
            <a:ext cx="1612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65" dirty="0">
                <a:solidFill>
                  <a:srgbClr val="DC7F46"/>
                </a:solidFill>
                <a:latin typeface="Symbol"/>
                <a:cs typeface="Symbol"/>
              </a:rPr>
              <a:t></a:t>
            </a:r>
            <a:endParaRPr sz="1200">
              <a:latin typeface="Symbol"/>
              <a:cs typeface="Symbo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88009" y="2379979"/>
            <a:ext cx="5335270" cy="3234690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50800" marR="591820">
              <a:lnSpc>
                <a:spcPts val="2230"/>
              </a:lnSpc>
              <a:spcBef>
                <a:spcPts val="315"/>
              </a:spcBef>
            </a:pPr>
            <a:r>
              <a:rPr sz="2000" spc="-245" dirty="0">
                <a:latin typeface="Arial Black"/>
                <a:cs typeface="Arial Black"/>
              </a:rPr>
              <a:t>Ineffectual </a:t>
            </a:r>
            <a:r>
              <a:rPr sz="2000" spc="-270" dirty="0">
                <a:latin typeface="Arial Black"/>
                <a:cs typeface="Arial Black"/>
              </a:rPr>
              <a:t>swallowing </a:t>
            </a:r>
            <a:r>
              <a:rPr sz="2000" spc="-285" dirty="0">
                <a:latin typeface="Arial Black"/>
                <a:cs typeface="Arial Black"/>
              </a:rPr>
              <a:t>attempts </a:t>
            </a:r>
            <a:r>
              <a:rPr sz="2000" spc="-225" dirty="0">
                <a:latin typeface="Arial Black"/>
                <a:cs typeface="Arial Black"/>
              </a:rPr>
              <a:t>leading </a:t>
            </a:r>
            <a:r>
              <a:rPr sz="2000" spc="-285" dirty="0">
                <a:latin typeface="Arial Black"/>
                <a:cs typeface="Arial Black"/>
              </a:rPr>
              <a:t>to  </a:t>
            </a:r>
            <a:r>
              <a:rPr sz="2000" spc="-225" dirty="0">
                <a:latin typeface="Arial Black"/>
                <a:cs typeface="Arial Black"/>
              </a:rPr>
              <a:t>pharyngeal</a:t>
            </a:r>
            <a:r>
              <a:rPr sz="2000" spc="-120" dirty="0">
                <a:latin typeface="Arial Black"/>
                <a:cs typeface="Arial Black"/>
              </a:rPr>
              <a:t> </a:t>
            </a:r>
            <a:r>
              <a:rPr sz="2000" spc="-235" dirty="0">
                <a:latin typeface="Arial Black"/>
                <a:cs typeface="Arial Black"/>
              </a:rPr>
              <a:t>distension</a:t>
            </a:r>
            <a:endParaRPr sz="20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484"/>
              </a:spcBef>
            </a:pPr>
            <a:r>
              <a:rPr sz="2000" spc="-170" dirty="0">
                <a:latin typeface="Arial Black"/>
                <a:cs typeface="Arial Black"/>
              </a:rPr>
              <a:t>(Sir </a:t>
            </a:r>
            <a:r>
              <a:rPr sz="2000" spc="-210" dirty="0">
                <a:latin typeface="Arial Black"/>
                <a:cs typeface="Arial Black"/>
              </a:rPr>
              <a:t>Charles </a:t>
            </a:r>
            <a:r>
              <a:rPr sz="2000" spc="-204" dirty="0">
                <a:latin typeface="Arial Black"/>
                <a:cs typeface="Arial Black"/>
              </a:rPr>
              <a:t>Bell,</a:t>
            </a:r>
            <a:r>
              <a:rPr sz="2000" spc="40" dirty="0">
                <a:latin typeface="Arial Black"/>
                <a:cs typeface="Arial Black"/>
              </a:rPr>
              <a:t> </a:t>
            </a:r>
            <a:r>
              <a:rPr sz="2000" spc="-200" dirty="0">
                <a:latin typeface="Arial Black"/>
                <a:cs typeface="Arial Black"/>
              </a:rPr>
              <a:t>1817)</a:t>
            </a:r>
            <a:endParaRPr sz="2000">
              <a:latin typeface="Arial Black"/>
              <a:cs typeface="Arial Black"/>
            </a:endParaRPr>
          </a:p>
          <a:p>
            <a:pPr marL="50800" marR="31750">
              <a:lnSpc>
                <a:spcPts val="2230"/>
              </a:lnSpc>
              <a:spcBef>
                <a:spcPts val="745"/>
              </a:spcBef>
            </a:pPr>
            <a:r>
              <a:rPr sz="2000" spc="-204" dirty="0">
                <a:latin typeface="Arial Black"/>
                <a:cs typeface="Arial Black"/>
              </a:rPr>
              <a:t>Early </a:t>
            </a:r>
            <a:r>
              <a:rPr sz="2000" spc="-250" dirty="0">
                <a:latin typeface="Arial Black"/>
                <a:cs typeface="Arial Black"/>
              </a:rPr>
              <a:t>classifications </a:t>
            </a:r>
            <a:r>
              <a:rPr sz="2000" spc="-220" dirty="0">
                <a:latin typeface="Arial Black"/>
                <a:cs typeface="Arial Black"/>
              </a:rPr>
              <a:t>of </a:t>
            </a:r>
            <a:r>
              <a:rPr sz="2000" spc="-225" dirty="0">
                <a:latin typeface="Arial Black"/>
                <a:cs typeface="Arial Black"/>
              </a:rPr>
              <a:t>oesophageal </a:t>
            </a:r>
            <a:r>
              <a:rPr sz="2000" spc="-245" dirty="0">
                <a:latin typeface="Arial Black"/>
                <a:cs typeface="Arial Black"/>
              </a:rPr>
              <a:t>diverticula  </a:t>
            </a:r>
            <a:r>
              <a:rPr sz="2000" spc="-220" dirty="0">
                <a:latin typeface="Arial Black"/>
                <a:cs typeface="Arial Black"/>
              </a:rPr>
              <a:t>by</a:t>
            </a:r>
            <a:r>
              <a:rPr sz="2000" spc="-120" dirty="0">
                <a:latin typeface="Arial Black"/>
                <a:cs typeface="Arial Black"/>
              </a:rPr>
              <a:t> </a:t>
            </a:r>
            <a:r>
              <a:rPr sz="2000" spc="-245" dirty="0">
                <a:latin typeface="Arial Black"/>
                <a:cs typeface="Arial Black"/>
              </a:rPr>
              <a:t>Zenker</a:t>
            </a:r>
            <a:r>
              <a:rPr sz="2000" spc="-100" dirty="0">
                <a:latin typeface="Arial Black"/>
                <a:cs typeface="Arial Black"/>
              </a:rPr>
              <a:t> </a:t>
            </a:r>
            <a:r>
              <a:rPr sz="2000" spc="-245" dirty="0">
                <a:latin typeface="Arial Black"/>
                <a:cs typeface="Arial Black"/>
              </a:rPr>
              <a:t>called</a:t>
            </a:r>
            <a:r>
              <a:rPr sz="2000" spc="-114" dirty="0">
                <a:latin typeface="Arial Black"/>
                <a:cs typeface="Arial Black"/>
              </a:rPr>
              <a:t> </a:t>
            </a:r>
            <a:r>
              <a:rPr sz="2000" spc="-254" dirty="0">
                <a:latin typeface="Arial Black"/>
                <a:cs typeface="Arial Black"/>
              </a:rPr>
              <a:t>this</a:t>
            </a:r>
            <a:r>
              <a:rPr sz="2000" spc="-105" dirty="0">
                <a:latin typeface="Arial Black"/>
                <a:cs typeface="Arial Black"/>
              </a:rPr>
              <a:t> </a:t>
            </a:r>
            <a:r>
              <a:rPr sz="2000" spc="-254" dirty="0">
                <a:latin typeface="Arial Black"/>
                <a:cs typeface="Arial Black"/>
              </a:rPr>
              <a:t>type</a:t>
            </a:r>
            <a:r>
              <a:rPr sz="2000" spc="-110" dirty="0">
                <a:latin typeface="Arial Black"/>
                <a:cs typeface="Arial Black"/>
              </a:rPr>
              <a:t> </a:t>
            </a:r>
            <a:r>
              <a:rPr sz="2000" spc="-210" dirty="0">
                <a:latin typeface="Arial Black"/>
                <a:cs typeface="Arial Black"/>
              </a:rPr>
              <a:t>‘pulsion</a:t>
            </a:r>
            <a:r>
              <a:rPr sz="2000" spc="-120" dirty="0">
                <a:latin typeface="Arial Black"/>
                <a:cs typeface="Arial Black"/>
              </a:rPr>
              <a:t> </a:t>
            </a:r>
            <a:r>
              <a:rPr sz="2000" spc="-235" dirty="0">
                <a:latin typeface="Arial Black"/>
                <a:cs typeface="Arial Black"/>
              </a:rPr>
              <a:t>diverticula’</a:t>
            </a:r>
            <a:endParaRPr sz="2000">
              <a:latin typeface="Arial Black"/>
              <a:cs typeface="Arial Black"/>
            </a:endParaRPr>
          </a:p>
          <a:p>
            <a:pPr marL="50800" marR="46355">
              <a:lnSpc>
                <a:spcPts val="2230"/>
              </a:lnSpc>
              <a:spcBef>
                <a:spcPts val="700"/>
              </a:spcBef>
            </a:pPr>
            <a:r>
              <a:rPr sz="2000" spc="-240" dirty="0">
                <a:latin typeface="Arial Black"/>
                <a:cs typeface="Arial Black"/>
              </a:rPr>
              <a:t>Zenker </a:t>
            </a:r>
            <a:r>
              <a:rPr sz="2000" spc="-220" dirty="0">
                <a:latin typeface="Arial Black"/>
                <a:cs typeface="Arial Black"/>
              </a:rPr>
              <a:t>and </a:t>
            </a:r>
            <a:r>
              <a:rPr sz="2000" spc="-225" dirty="0">
                <a:latin typeface="Arial Black"/>
                <a:cs typeface="Arial Black"/>
              </a:rPr>
              <a:t>Von </a:t>
            </a:r>
            <a:r>
              <a:rPr sz="2000" spc="-235" dirty="0">
                <a:latin typeface="Arial Black"/>
                <a:cs typeface="Arial Black"/>
              </a:rPr>
              <a:t>Ziemssen </a:t>
            </a:r>
            <a:r>
              <a:rPr sz="2000" spc="-185" dirty="0">
                <a:latin typeface="Arial Black"/>
                <a:cs typeface="Arial Black"/>
              </a:rPr>
              <a:t>(1878) </a:t>
            </a:r>
            <a:r>
              <a:rPr sz="2000" spc="-254" dirty="0">
                <a:latin typeface="Arial Black"/>
                <a:cs typeface="Arial Black"/>
              </a:rPr>
              <a:t>reviewed </a:t>
            </a:r>
            <a:r>
              <a:rPr sz="2000" spc="-220" dirty="0">
                <a:latin typeface="Arial Black"/>
                <a:cs typeface="Arial Black"/>
              </a:rPr>
              <a:t>22  </a:t>
            </a:r>
            <a:r>
              <a:rPr sz="2000" spc="-245" dirty="0">
                <a:latin typeface="Arial Black"/>
                <a:cs typeface="Arial Black"/>
              </a:rPr>
              <a:t>cases </a:t>
            </a:r>
            <a:r>
              <a:rPr sz="2000" spc="-275" dirty="0">
                <a:latin typeface="Arial Black"/>
                <a:cs typeface="Arial Black"/>
              </a:rPr>
              <a:t>between </a:t>
            </a:r>
            <a:r>
              <a:rPr sz="2000" spc="-75" dirty="0">
                <a:latin typeface="Arial Black"/>
                <a:cs typeface="Arial Black"/>
              </a:rPr>
              <a:t>1764-1876</a:t>
            </a:r>
            <a:r>
              <a:rPr sz="2000" spc="-75" dirty="0">
                <a:latin typeface="Symbol"/>
                <a:cs typeface="Symbol"/>
              </a:rPr>
              <a:t>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spc="-265" dirty="0">
                <a:latin typeface="Arial Black"/>
                <a:cs typeface="Arial Black"/>
              </a:rPr>
              <a:t>symptoms </a:t>
            </a:r>
            <a:r>
              <a:rPr sz="2000" spc="-445" dirty="0">
                <a:latin typeface="Arial Black"/>
                <a:cs typeface="Arial Black"/>
              </a:rPr>
              <a:t>&amp;  </a:t>
            </a:r>
            <a:r>
              <a:rPr sz="2000" spc="-225" dirty="0">
                <a:latin typeface="Arial Black"/>
                <a:cs typeface="Arial Black"/>
              </a:rPr>
              <a:t>possible</a:t>
            </a:r>
            <a:r>
              <a:rPr sz="2000" spc="-120" dirty="0">
                <a:latin typeface="Arial Black"/>
                <a:cs typeface="Arial Black"/>
              </a:rPr>
              <a:t> </a:t>
            </a:r>
            <a:r>
              <a:rPr sz="2000" spc="-235" dirty="0">
                <a:latin typeface="Arial Black"/>
                <a:cs typeface="Arial Black"/>
              </a:rPr>
              <a:t>pathogenesis</a:t>
            </a:r>
            <a:endParaRPr sz="2000">
              <a:latin typeface="Arial Black"/>
              <a:cs typeface="Arial Black"/>
            </a:endParaRPr>
          </a:p>
          <a:p>
            <a:pPr marL="50800" marR="5080">
              <a:lnSpc>
                <a:spcPts val="2230"/>
              </a:lnSpc>
              <a:spcBef>
                <a:spcPts val="700"/>
              </a:spcBef>
            </a:pPr>
            <a:r>
              <a:rPr sz="2000" spc="-235" dirty="0">
                <a:latin typeface="Arial Black"/>
                <a:cs typeface="Arial Black"/>
              </a:rPr>
              <a:t>Spasmodic </a:t>
            </a:r>
            <a:r>
              <a:rPr sz="2000" spc="-265" dirty="0">
                <a:latin typeface="Arial Black"/>
                <a:cs typeface="Arial Black"/>
              </a:rPr>
              <a:t>contraction </a:t>
            </a:r>
            <a:r>
              <a:rPr sz="2000" spc="-220" dirty="0">
                <a:latin typeface="Arial Black"/>
                <a:cs typeface="Arial Black"/>
              </a:rPr>
              <a:t>of </a:t>
            </a:r>
            <a:r>
              <a:rPr sz="2000" spc="-265" dirty="0">
                <a:latin typeface="Arial Black"/>
                <a:cs typeface="Arial Black"/>
              </a:rPr>
              <a:t>the </a:t>
            </a:r>
            <a:r>
              <a:rPr sz="2000" spc="-250" dirty="0">
                <a:latin typeface="Arial Black"/>
                <a:cs typeface="Arial Black"/>
              </a:rPr>
              <a:t>circular </a:t>
            </a:r>
            <a:r>
              <a:rPr sz="2000" spc="-225" dirty="0">
                <a:latin typeface="Arial Black"/>
                <a:cs typeface="Arial Black"/>
              </a:rPr>
              <a:t>fibers </a:t>
            </a:r>
            <a:r>
              <a:rPr sz="2000" spc="-275" dirty="0">
                <a:latin typeface="Arial Black"/>
                <a:cs typeface="Arial Black"/>
              </a:rPr>
              <a:t>at  </a:t>
            </a:r>
            <a:r>
              <a:rPr sz="2000" spc="-265" dirty="0">
                <a:latin typeface="Arial Black"/>
                <a:cs typeface="Arial Black"/>
              </a:rPr>
              <a:t>the </a:t>
            </a:r>
            <a:r>
              <a:rPr sz="2000" spc="-225" dirty="0">
                <a:latin typeface="Arial Black"/>
                <a:cs typeface="Arial Black"/>
              </a:rPr>
              <a:t>upper </a:t>
            </a:r>
            <a:r>
              <a:rPr sz="2000" spc="-220" dirty="0">
                <a:latin typeface="Arial Black"/>
                <a:cs typeface="Arial Black"/>
              </a:rPr>
              <a:t>end of </a:t>
            </a:r>
            <a:r>
              <a:rPr sz="2000" spc="-265" dirty="0">
                <a:latin typeface="Arial Black"/>
                <a:cs typeface="Arial Black"/>
              </a:rPr>
              <a:t>the </a:t>
            </a:r>
            <a:r>
              <a:rPr sz="2000" spc="-225" dirty="0">
                <a:latin typeface="Arial Black"/>
                <a:cs typeface="Arial Black"/>
              </a:rPr>
              <a:t>oesophagus </a:t>
            </a:r>
            <a:r>
              <a:rPr sz="2000" spc="-215" dirty="0">
                <a:latin typeface="Arial Black"/>
                <a:cs typeface="Arial Black"/>
              </a:rPr>
              <a:t>(Killian,</a:t>
            </a:r>
            <a:r>
              <a:rPr sz="2000" spc="-160" dirty="0">
                <a:latin typeface="Arial Black"/>
                <a:cs typeface="Arial Black"/>
              </a:rPr>
              <a:t> </a:t>
            </a:r>
            <a:r>
              <a:rPr sz="2000" spc="-225" dirty="0">
                <a:latin typeface="Arial Black"/>
                <a:cs typeface="Arial Black"/>
              </a:rPr>
              <a:t>1907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910834" y="5279682"/>
            <a:ext cx="85090" cy="34036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sz="2000" spc="-114" dirty="0">
                <a:latin typeface="Arial Black"/>
                <a:cs typeface="Arial Black"/>
              </a:rPr>
              <a:t>)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943600" y="685800"/>
            <a:ext cx="2926079" cy="5486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0739" y="398779"/>
            <a:ext cx="20326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405" dirty="0">
                <a:solidFill>
                  <a:srgbClr val="6F2F9F"/>
                </a:solidFill>
              </a:rPr>
              <a:t>Aetiology: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307340" y="1842770"/>
            <a:ext cx="1631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455" dirty="0">
                <a:solidFill>
                  <a:srgbClr val="DC7F46"/>
                </a:solidFill>
                <a:latin typeface="Symbol"/>
                <a:cs typeface="Symbol"/>
              </a:rPr>
              <a:t></a:t>
            </a:r>
            <a:endParaRPr sz="1200">
              <a:latin typeface="Symbol"/>
              <a:cs typeface="Symbo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7340" y="2236470"/>
            <a:ext cx="1612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65" dirty="0">
                <a:solidFill>
                  <a:srgbClr val="DC7F46"/>
                </a:solidFill>
                <a:latin typeface="Symbol"/>
                <a:cs typeface="Symbol"/>
              </a:rPr>
              <a:t></a:t>
            </a:r>
            <a:endParaRPr sz="1200">
              <a:latin typeface="Symbol"/>
              <a:cs typeface="Symbo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26109" y="1710690"/>
            <a:ext cx="7728584" cy="1116330"/>
          </a:xfrm>
          <a:prstGeom prst="rect">
            <a:avLst/>
          </a:prstGeom>
        </p:spPr>
        <p:txBody>
          <a:bodyPr vert="horz" wrap="square" lIns="0" tIns="1003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90"/>
              </a:spcBef>
            </a:pPr>
            <a:r>
              <a:rPr sz="2000" spc="-275" dirty="0">
                <a:latin typeface="Arial Black"/>
                <a:cs typeface="Arial Black"/>
              </a:rPr>
              <a:t>Unknown</a:t>
            </a:r>
            <a:endParaRPr sz="2000">
              <a:latin typeface="Arial Black"/>
              <a:cs typeface="Arial Black"/>
            </a:endParaRPr>
          </a:p>
          <a:p>
            <a:pPr marL="12700" marR="5080">
              <a:lnSpc>
                <a:spcPct val="100400"/>
              </a:lnSpc>
              <a:spcBef>
                <a:spcPts val="680"/>
              </a:spcBef>
            </a:pPr>
            <a:r>
              <a:rPr sz="2000" spc="-235" dirty="0">
                <a:latin typeface="Arial Black"/>
                <a:cs typeface="Arial Black"/>
              </a:rPr>
              <a:t>Conflicting evidence </a:t>
            </a:r>
            <a:r>
              <a:rPr sz="2000" spc="-220" dirty="0">
                <a:latin typeface="Arial Black"/>
                <a:cs typeface="Arial Black"/>
              </a:rPr>
              <a:t>based </a:t>
            </a:r>
            <a:r>
              <a:rPr sz="2000" spc="-225" dirty="0">
                <a:latin typeface="Arial Black"/>
                <a:cs typeface="Arial Black"/>
              </a:rPr>
              <a:t>on </a:t>
            </a:r>
            <a:r>
              <a:rPr sz="2000" spc="-245" dirty="0">
                <a:latin typeface="Arial Black"/>
                <a:cs typeface="Arial Black"/>
              </a:rPr>
              <a:t>anatomical, </a:t>
            </a:r>
            <a:r>
              <a:rPr sz="2000" spc="-225" dirty="0">
                <a:latin typeface="Arial Black"/>
                <a:cs typeface="Arial Black"/>
              </a:rPr>
              <a:t>radiographic, </a:t>
            </a:r>
            <a:r>
              <a:rPr sz="2000" spc="-270" dirty="0">
                <a:latin typeface="Arial Black"/>
                <a:cs typeface="Arial Black"/>
              </a:rPr>
              <a:t>manometric  </a:t>
            </a:r>
            <a:r>
              <a:rPr sz="2000" spc="-225" dirty="0">
                <a:latin typeface="Arial Black"/>
                <a:cs typeface="Arial Black"/>
              </a:rPr>
              <a:t>and </a:t>
            </a:r>
            <a:r>
              <a:rPr sz="2000" spc="-250" dirty="0">
                <a:latin typeface="Arial Black"/>
                <a:cs typeface="Arial Black"/>
              </a:rPr>
              <a:t>electromyographic</a:t>
            </a:r>
            <a:r>
              <a:rPr sz="2000" spc="-15" dirty="0">
                <a:latin typeface="Arial Black"/>
                <a:cs typeface="Arial Black"/>
              </a:rPr>
              <a:t> </a:t>
            </a:r>
            <a:r>
              <a:rPr sz="2000" spc="-240" dirty="0">
                <a:latin typeface="Arial Black"/>
                <a:cs typeface="Arial Black"/>
              </a:rPr>
              <a:t>studies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07340" y="3328670"/>
            <a:ext cx="1612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65" dirty="0">
                <a:solidFill>
                  <a:srgbClr val="DC7F46"/>
                </a:solidFill>
                <a:latin typeface="Symbol"/>
                <a:cs typeface="Symbol"/>
              </a:rPr>
              <a:t></a:t>
            </a:r>
            <a:endParaRPr sz="1200">
              <a:latin typeface="Symbol"/>
              <a:cs typeface="Symbo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26109" y="3282950"/>
            <a:ext cx="169037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229" dirty="0">
                <a:solidFill>
                  <a:srgbClr val="FF0000"/>
                </a:solidFill>
                <a:latin typeface="Arial Black"/>
                <a:cs typeface="Arial Black"/>
              </a:rPr>
              <a:t>Many</a:t>
            </a:r>
            <a:r>
              <a:rPr sz="2000" spc="-175" dirty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sz="2000" spc="-225" dirty="0">
                <a:solidFill>
                  <a:srgbClr val="FF0000"/>
                </a:solidFill>
                <a:latin typeface="Arial Black"/>
                <a:cs typeface="Arial Black"/>
              </a:rPr>
              <a:t>theories: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07340" y="3587750"/>
            <a:ext cx="8236584" cy="1905000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331470" indent="-318770">
              <a:lnSpc>
                <a:spcPct val="100000"/>
              </a:lnSpc>
              <a:spcBef>
                <a:spcPts val="800"/>
              </a:spcBef>
              <a:buClr>
                <a:srgbClr val="DC7F46"/>
              </a:buClr>
              <a:buSzPct val="60000"/>
              <a:buAutoNum type="arabicPeriod"/>
              <a:tabLst>
                <a:tab pos="330835" algn="l"/>
                <a:tab pos="331470" algn="l"/>
              </a:tabLst>
            </a:pPr>
            <a:r>
              <a:rPr sz="2000" spc="-225" dirty="0">
                <a:solidFill>
                  <a:srgbClr val="006FBF"/>
                </a:solidFill>
                <a:latin typeface="Arial Black"/>
                <a:cs typeface="Arial Black"/>
              </a:rPr>
              <a:t>Spasm </a:t>
            </a:r>
            <a:r>
              <a:rPr sz="2000" spc="-220" dirty="0">
                <a:solidFill>
                  <a:srgbClr val="006FBF"/>
                </a:solidFill>
                <a:latin typeface="Arial Black"/>
                <a:cs typeface="Arial Black"/>
              </a:rPr>
              <a:t>of </a:t>
            </a:r>
            <a:r>
              <a:rPr sz="2000" spc="-265" dirty="0">
                <a:solidFill>
                  <a:srgbClr val="006FBF"/>
                </a:solidFill>
                <a:latin typeface="Arial Black"/>
                <a:cs typeface="Arial Black"/>
              </a:rPr>
              <a:t>the </a:t>
            </a:r>
            <a:r>
              <a:rPr sz="2000" spc="-240" dirty="0">
                <a:solidFill>
                  <a:srgbClr val="006FBF"/>
                </a:solidFill>
                <a:latin typeface="Arial Black"/>
                <a:cs typeface="Arial Black"/>
              </a:rPr>
              <a:t>cricopharyngeus </a:t>
            </a:r>
            <a:r>
              <a:rPr sz="2000" spc="-260" dirty="0">
                <a:solidFill>
                  <a:srgbClr val="006FBF"/>
                </a:solidFill>
                <a:latin typeface="Arial Black"/>
                <a:cs typeface="Arial Black"/>
              </a:rPr>
              <a:t>muscle </a:t>
            </a:r>
            <a:r>
              <a:rPr sz="2000" spc="-190" dirty="0">
                <a:solidFill>
                  <a:srgbClr val="006FBF"/>
                </a:solidFill>
                <a:latin typeface="Arial Black"/>
                <a:cs typeface="Arial Black"/>
              </a:rPr>
              <a:t>(Negus,</a:t>
            </a:r>
            <a:r>
              <a:rPr sz="2000" spc="105" dirty="0">
                <a:solidFill>
                  <a:srgbClr val="006FBF"/>
                </a:solidFill>
                <a:latin typeface="Arial Black"/>
                <a:cs typeface="Arial Black"/>
              </a:rPr>
              <a:t> </a:t>
            </a:r>
            <a:r>
              <a:rPr sz="2000" spc="-200" dirty="0">
                <a:solidFill>
                  <a:srgbClr val="006FBF"/>
                </a:solidFill>
                <a:latin typeface="Arial Black"/>
                <a:cs typeface="Arial Black"/>
              </a:rPr>
              <a:t>1950)</a:t>
            </a:r>
            <a:endParaRPr sz="2000">
              <a:latin typeface="Arial Black"/>
              <a:cs typeface="Arial Black"/>
            </a:endParaRPr>
          </a:p>
          <a:p>
            <a:pPr marL="330835" marR="886460" indent="-318770">
              <a:lnSpc>
                <a:spcPct val="100000"/>
              </a:lnSpc>
              <a:spcBef>
                <a:spcPts val="700"/>
              </a:spcBef>
              <a:buClr>
                <a:srgbClr val="DC7F46"/>
              </a:buClr>
              <a:buSzPct val="60000"/>
              <a:buAutoNum type="arabicPeriod"/>
              <a:tabLst>
                <a:tab pos="330835" algn="l"/>
                <a:tab pos="331470" algn="l"/>
              </a:tabLst>
            </a:pPr>
            <a:r>
              <a:rPr sz="2000" spc="-280" dirty="0">
                <a:solidFill>
                  <a:srgbClr val="006FBF"/>
                </a:solidFill>
                <a:latin typeface="Arial Black"/>
                <a:cs typeface="Arial Black"/>
              </a:rPr>
              <a:t>Lack </a:t>
            </a:r>
            <a:r>
              <a:rPr sz="2000" spc="-220" dirty="0">
                <a:solidFill>
                  <a:srgbClr val="006FBF"/>
                </a:solidFill>
                <a:latin typeface="Arial Black"/>
                <a:cs typeface="Arial Black"/>
              </a:rPr>
              <a:t>of </a:t>
            </a:r>
            <a:r>
              <a:rPr sz="2000" spc="-235" dirty="0">
                <a:solidFill>
                  <a:srgbClr val="006FBF"/>
                </a:solidFill>
                <a:latin typeface="Arial Black"/>
                <a:cs typeface="Arial Black"/>
              </a:rPr>
              <a:t>inhibitory </a:t>
            </a:r>
            <a:r>
              <a:rPr sz="2000" spc="-254" dirty="0">
                <a:solidFill>
                  <a:srgbClr val="006FBF"/>
                </a:solidFill>
                <a:latin typeface="Arial Black"/>
                <a:cs typeface="Arial Black"/>
              </a:rPr>
              <a:t>stimuli </a:t>
            </a:r>
            <a:r>
              <a:rPr sz="2000" spc="-285" dirty="0">
                <a:solidFill>
                  <a:srgbClr val="006FBF"/>
                </a:solidFill>
                <a:latin typeface="Arial Black"/>
                <a:cs typeface="Arial Black"/>
              </a:rPr>
              <a:t>to </a:t>
            </a:r>
            <a:r>
              <a:rPr sz="2000" spc="-265" dirty="0">
                <a:solidFill>
                  <a:srgbClr val="006FBF"/>
                </a:solidFill>
                <a:latin typeface="Arial Black"/>
                <a:cs typeface="Arial Black"/>
              </a:rPr>
              <a:t>the </a:t>
            </a:r>
            <a:r>
              <a:rPr sz="2000" spc="-240" dirty="0">
                <a:solidFill>
                  <a:srgbClr val="006FBF"/>
                </a:solidFill>
                <a:latin typeface="Arial Black"/>
                <a:cs typeface="Arial Black"/>
              </a:rPr>
              <a:t>cricopharyngeus </a:t>
            </a:r>
            <a:r>
              <a:rPr sz="2000" spc="-210" dirty="0">
                <a:solidFill>
                  <a:srgbClr val="006FBF"/>
                </a:solidFill>
                <a:latin typeface="Arial Black"/>
                <a:cs typeface="Arial Black"/>
              </a:rPr>
              <a:t>(Dohlman </a:t>
            </a:r>
            <a:r>
              <a:rPr sz="2000" spc="-220" dirty="0">
                <a:solidFill>
                  <a:srgbClr val="006FBF"/>
                </a:solidFill>
                <a:latin typeface="Arial Black"/>
                <a:cs typeface="Arial Black"/>
              </a:rPr>
              <a:t>and  </a:t>
            </a:r>
            <a:r>
              <a:rPr sz="2000" spc="-240" dirty="0">
                <a:solidFill>
                  <a:srgbClr val="006FBF"/>
                </a:solidFill>
                <a:latin typeface="Arial Black"/>
                <a:cs typeface="Arial Black"/>
              </a:rPr>
              <a:t>Mattsson,</a:t>
            </a:r>
            <a:r>
              <a:rPr sz="2000" spc="-120" dirty="0">
                <a:solidFill>
                  <a:srgbClr val="006FBF"/>
                </a:solidFill>
                <a:latin typeface="Arial Black"/>
                <a:cs typeface="Arial Black"/>
              </a:rPr>
              <a:t> </a:t>
            </a:r>
            <a:r>
              <a:rPr sz="2000" spc="-200" dirty="0">
                <a:solidFill>
                  <a:srgbClr val="006FBF"/>
                </a:solidFill>
                <a:latin typeface="Arial Black"/>
                <a:cs typeface="Arial Black"/>
              </a:rPr>
              <a:t>1959)</a:t>
            </a:r>
            <a:endParaRPr sz="2000">
              <a:latin typeface="Arial Black"/>
              <a:cs typeface="Arial Black"/>
            </a:endParaRPr>
          </a:p>
          <a:p>
            <a:pPr marL="331470" indent="-318770">
              <a:lnSpc>
                <a:spcPct val="100000"/>
              </a:lnSpc>
              <a:spcBef>
                <a:spcPts val="700"/>
              </a:spcBef>
              <a:buClr>
                <a:srgbClr val="DC7F46"/>
              </a:buClr>
              <a:buSzPct val="60000"/>
              <a:buAutoNum type="arabicPeriod"/>
              <a:tabLst>
                <a:tab pos="330835" algn="l"/>
                <a:tab pos="331470" algn="l"/>
              </a:tabLst>
            </a:pPr>
            <a:r>
              <a:rPr sz="2000" spc="-225" dirty="0">
                <a:solidFill>
                  <a:srgbClr val="006FBF"/>
                </a:solidFill>
                <a:latin typeface="Arial Black"/>
                <a:cs typeface="Arial Black"/>
              </a:rPr>
              <a:t>The </a:t>
            </a:r>
            <a:r>
              <a:rPr sz="2000" spc="-240" dirty="0">
                <a:solidFill>
                  <a:srgbClr val="006FBF"/>
                </a:solidFill>
                <a:latin typeface="Arial Black"/>
                <a:cs typeface="Arial Black"/>
              </a:rPr>
              <a:t>second </a:t>
            </a:r>
            <a:r>
              <a:rPr sz="2000" spc="-254" dirty="0">
                <a:solidFill>
                  <a:srgbClr val="006FBF"/>
                </a:solidFill>
                <a:latin typeface="Arial Black"/>
                <a:cs typeface="Arial Black"/>
              </a:rPr>
              <a:t>swallow(due </a:t>
            </a:r>
            <a:r>
              <a:rPr sz="2000" spc="-285" dirty="0">
                <a:solidFill>
                  <a:srgbClr val="006FBF"/>
                </a:solidFill>
                <a:latin typeface="Arial Black"/>
                <a:cs typeface="Arial Black"/>
              </a:rPr>
              <a:t>to </a:t>
            </a:r>
            <a:r>
              <a:rPr sz="2000" spc="-225" dirty="0">
                <a:solidFill>
                  <a:srgbClr val="006FBF"/>
                </a:solidFill>
                <a:latin typeface="Arial Black"/>
                <a:cs typeface="Arial Black"/>
              </a:rPr>
              <a:t>pharyngeal </a:t>
            </a:r>
            <a:r>
              <a:rPr sz="2000" spc="-245" dirty="0">
                <a:solidFill>
                  <a:srgbClr val="006FBF"/>
                </a:solidFill>
                <a:latin typeface="Arial Black"/>
                <a:cs typeface="Arial Black"/>
              </a:rPr>
              <a:t>laxity) </a:t>
            </a:r>
            <a:r>
              <a:rPr sz="2000" spc="-185" dirty="0">
                <a:solidFill>
                  <a:srgbClr val="006FBF"/>
                </a:solidFill>
                <a:latin typeface="Arial Black"/>
                <a:cs typeface="Arial Black"/>
              </a:rPr>
              <a:t>(Wilson,</a:t>
            </a:r>
            <a:r>
              <a:rPr sz="2000" spc="275" dirty="0">
                <a:solidFill>
                  <a:srgbClr val="006FBF"/>
                </a:solidFill>
                <a:latin typeface="Arial Black"/>
                <a:cs typeface="Arial Black"/>
              </a:rPr>
              <a:t> </a:t>
            </a:r>
            <a:r>
              <a:rPr sz="2000" spc="-200" dirty="0">
                <a:solidFill>
                  <a:srgbClr val="006FBF"/>
                </a:solidFill>
                <a:latin typeface="Arial Black"/>
                <a:cs typeface="Arial Black"/>
              </a:rPr>
              <a:t>1962)</a:t>
            </a:r>
            <a:endParaRPr sz="2000">
              <a:latin typeface="Arial Black"/>
              <a:cs typeface="Arial Black"/>
            </a:endParaRPr>
          </a:p>
          <a:p>
            <a:pPr marL="331470" indent="-318770">
              <a:lnSpc>
                <a:spcPct val="100000"/>
              </a:lnSpc>
              <a:spcBef>
                <a:spcPts val="700"/>
              </a:spcBef>
              <a:buClr>
                <a:srgbClr val="DC7F46"/>
              </a:buClr>
              <a:buSzPct val="60000"/>
              <a:buAutoNum type="arabicPeriod"/>
              <a:tabLst>
                <a:tab pos="330835" algn="l"/>
                <a:tab pos="331470" algn="l"/>
              </a:tabLst>
            </a:pPr>
            <a:r>
              <a:rPr sz="2000" spc="-240" dirty="0">
                <a:solidFill>
                  <a:srgbClr val="006FBF"/>
                </a:solidFill>
                <a:latin typeface="Arial Black"/>
                <a:cs typeface="Arial Black"/>
              </a:rPr>
              <a:t>Neuromuscular incoordination </a:t>
            </a:r>
            <a:r>
              <a:rPr sz="2000" spc="-225" dirty="0">
                <a:solidFill>
                  <a:srgbClr val="006FBF"/>
                </a:solidFill>
                <a:latin typeface="Arial Black"/>
                <a:cs typeface="Arial Black"/>
              </a:rPr>
              <a:t>and </a:t>
            </a:r>
            <a:r>
              <a:rPr sz="2000" spc="-245" dirty="0">
                <a:solidFill>
                  <a:srgbClr val="006FBF"/>
                </a:solidFill>
                <a:latin typeface="Arial Black"/>
                <a:cs typeface="Arial Black"/>
              </a:rPr>
              <a:t>congenital weakness(Korkis,</a:t>
            </a:r>
            <a:r>
              <a:rPr sz="2000" spc="-465" dirty="0">
                <a:solidFill>
                  <a:srgbClr val="006FBF"/>
                </a:solidFill>
                <a:latin typeface="Arial Black"/>
                <a:cs typeface="Arial Black"/>
              </a:rPr>
              <a:t> </a:t>
            </a:r>
            <a:r>
              <a:rPr sz="2000" spc="-200" dirty="0">
                <a:solidFill>
                  <a:srgbClr val="006FBF"/>
                </a:solidFill>
                <a:latin typeface="Arial Black"/>
                <a:cs typeface="Arial Black"/>
              </a:rPr>
              <a:t>1958)</a:t>
            </a:r>
            <a:endParaRPr sz="20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50289" y="528320"/>
            <a:ext cx="655447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235" dirty="0">
                <a:solidFill>
                  <a:srgbClr val="006FBF"/>
                </a:solidFill>
              </a:rPr>
              <a:t>1. </a:t>
            </a:r>
            <a:r>
              <a:rPr sz="2800" spc="-320" dirty="0">
                <a:solidFill>
                  <a:srgbClr val="006FBF"/>
                </a:solidFill>
              </a:rPr>
              <a:t>Spasm </a:t>
            </a:r>
            <a:r>
              <a:rPr sz="2800" spc="-315" dirty="0">
                <a:solidFill>
                  <a:srgbClr val="006FBF"/>
                </a:solidFill>
              </a:rPr>
              <a:t>of </a:t>
            </a:r>
            <a:r>
              <a:rPr sz="2800" spc="-365" dirty="0">
                <a:solidFill>
                  <a:srgbClr val="006FBF"/>
                </a:solidFill>
              </a:rPr>
              <a:t>the </a:t>
            </a:r>
            <a:r>
              <a:rPr sz="2800" spc="-335" dirty="0">
                <a:solidFill>
                  <a:srgbClr val="006FBF"/>
                </a:solidFill>
              </a:rPr>
              <a:t>cricopharyngeus</a:t>
            </a:r>
            <a:r>
              <a:rPr sz="2800" spc="-114" dirty="0">
                <a:solidFill>
                  <a:srgbClr val="006FBF"/>
                </a:solidFill>
              </a:rPr>
              <a:t> </a:t>
            </a:r>
            <a:r>
              <a:rPr sz="2800" spc="-335" dirty="0">
                <a:solidFill>
                  <a:srgbClr val="006FBF"/>
                </a:solidFill>
              </a:rPr>
              <a:t>muscle: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307340" y="1842770"/>
            <a:ext cx="1612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65" dirty="0">
                <a:solidFill>
                  <a:srgbClr val="DC7F46"/>
                </a:solidFill>
                <a:latin typeface="Symbol"/>
                <a:cs typeface="Symbol"/>
              </a:rPr>
              <a:t></a:t>
            </a:r>
            <a:endParaRPr sz="1200">
              <a:latin typeface="Symbol"/>
              <a:cs typeface="Symbo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6109" y="1798320"/>
            <a:ext cx="4704080" cy="1854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spc="-245" dirty="0">
                <a:latin typeface="Arial Black"/>
                <a:cs typeface="Arial Black"/>
              </a:rPr>
              <a:t>Human </a:t>
            </a:r>
            <a:r>
              <a:rPr sz="2000" spc="-240" dirty="0">
                <a:latin typeface="Arial Black"/>
                <a:cs typeface="Arial Black"/>
              </a:rPr>
              <a:t>evolution </a:t>
            </a:r>
            <a:r>
              <a:rPr sz="2000" spc="-285" dirty="0">
                <a:latin typeface="Arial Black"/>
                <a:cs typeface="Arial Black"/>
              </a:rPr>
              <a:t>to </a:t>
            </a:r>
            <a:r>
              <a:rPr sz="2000" spc="-225" dirty="0">
                <a:latin typeface="Arial Black"/>
                <a:cs typeface="Arial Black"/>
              </a:rPr>
              <a:t>an </a:t>
            </a:r>
            <a:r>
              <a:rPr sz="2000" spc="-265" dirty="0">
                <a:latin typeface="Arial Black"/>
                <a:cs typeface="Arial Black"/>
              </a:rPr>
              <a:t>erect </a:t>
            </a:r>
            <a:r>
              <a:rPr sz="2000" spc="-240" dirty="0">
                <a:latin typeface="Arial Black"/>
                <a:cs typeface="Arial Black"/>
              </a:rPr>
              <a:t>position </a:t>
            </a:r>
            <a:r>
              <a:rPr sz="2000" spc="-315" dirty="0">
                <a:latin typeface="Arial Black"/>
                <a:cs typeface="Arial Black"/>
              </a:rPr>
              <a:t>with  </a:t>
            </a:r>
            <a:r>
              <a:rPr sz="2000" spc="-245" dirty="0">
                <a:latin typeface="Arial Black"/>
                <a:cs typeface="Arial Black"/>
              </a:rPr>
              <a:t>larynx </a:t>
            </a:r>
            <a:r>
              <a:rPr sz="2000" spc="-445" dirty="0">
                <a:latin typeface="Arial Black"/>
                <a:cs typeface="Arial Black"/>
              </a:rPr>
              <a:t>&amp; </a:t>
            </a:r>
            <a:r>
              <a:rPr sz="2000" spc="-240" dirty="0">
                <a:latin typeface="Arial Black"/>
                <a:cs typeface="Arial Black"/>
              </a:rPr>
              <a:t>cricopharyngeus </a:t>
            </a:r>
            <a:r>
              <a:rPr sz="2000" spc="-245" dirty="0">
                <a:latin typeface="Arial Black"/>
                <a:cs typeface="Arial Black"/>
              </a:rPr>
              <a:t>moving </a:t>
            </a:r>
            <a:r>
              <a:rPr sz="2000" spc="-270" dirty="0">
                <a:latin typeface="Arial Black"/>
                <a:cs typeface="Arial Black"/>
              </a:rPr>
              <a:t>lower  </a:t>
            </a:r>
            <a:r>
              <a:rPr sz="2000" spc="-285" dirty="0">
                <a:latin typeface="Arial Black"/>
                <a:cs typeface="Arial Black"/>
              </a:rPr>
              <a:t>down </a:t>
            </a:r>
            <a:r>
              <a:rPr sz="2000" spc="-265" dirty="0">
                <a:latin typeface="Arial Black"/>
                <a:cs typeface="Arial Black"/>
              </a:rPr>
              <a:t>the </a:t>
            </a:r>
            <a:r>
              <a:rPr sz="2000" spc="-245" dirty="0">
                <a:latin typeface="Arial Black"/>
                <a:cs typeface="Arial Black"/>
              </a:rPr>
              <a:t>neck, </a:t>
            </a:r>
            <a:r>
              <a:rPr sz="2000" spc="-240" dirty="0">
                <a:latin typeface="Arial Black"/>
                <a:cs typeface="Arial Black"/>
              </a:rPr>
              <a:t>causing </a:t>
            </a:r>
            <a:r>
              <a:rPr sz="2000" spc="-245" dirty="0">
                <a:latin typeface="Arial Black"/>
                <a:cs typeface="Arial Black"/>
              </a:rPr>
              <a:t>other </a:t>
            </a:r>
            <a:r>
              <a:rPr sz="2000" spc="-260" dirty="0">
                <a:latin typeface="Arial Black"/>
                <a:cs typeface="Arial Black"/>
              </a:rPr>
              <a:t>constrictors  </a:t>
            </a:r>
            <a:r>
              <a:rPr sz="2000" spc="-285" dirty="0">
                <a:latin typeface="Arial Black"/>
                <a:cs typeface="Arial Black"/>
              </a:rPr>
              <a:t>to </a:t>
            </a:r>
            <a:r>
              <a:rPr sz="2000" spc="-225" dirty="0">
                <a:latin typeface="Arial Black"/>
                <a:cs typeface="Arial Black"/>
              </a:rPr>
              <a:t>lie </a:t>
            </a:r>
            <a:r>
              <a:rPr sz="2000" spc="-160" dirty="0">
                <a:latin typeface="Arial Black"/>
                <a:cs typeface="Arial Black"/>
              </a:rPr>
              <a:t>obliquely</a:t>
            </a:r>
            <a:r>
              <a:rPr sz="2000" spc="-160" dirty="0">
                <a:latin typeface="Symbol"/>
                <a:cs typeface="Symbol"/>
              </a:rPr>
              <a:t></a:t>
            </a:r>
            <a:r>
              <a:rPr sz="2000" spc="-160" dirty="0">
                <a:latin typeface="Arial Black"/>
                <a:cs typeface="Arial Black"/>
              </a:rPr>
              <a:t>Killian’s</a:t>
            </a:r>
            <a:r>
              <a:rPr sz="2000" spc="-220" dirty="0">
                <a:latin typeface="Arial Black"/>
                <a:cs typeface="Arial Black"/>
              </a:rPr>
              <a:t> </a:t>
            </a:r>
            <a:r>
              <a:rPr sz="2000" spc="-245" dirty="0">
                <a:latin typeface="Arial Black"/>
                <a:cs typeface="Arial Black"/>
              </a:rPr>
              <a:t>dehiscence</a:t>
            </a:r>
            <a:endParaRPr sz="20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2400"/>
              </a:spcBef>
            </a:pPr>
            <a:r>
              <a:rPr sz="2000" spc="-190" dirty="0">
                <a:latin typeface="Arial Black"/>
                <a:cs typeface="Arial Black"/>
              </a:rPr>
              <a:t>(Negus,</a:t>
            </a:r>
            <a:r>
              <a:rPr sz="2000" spc="-130" dirty="0">
                <a:latin typeface="Arial Black"/>
                <a:cs typeface="Arial Black"/>
              </a:rPr>
              <a:t> </a:t>
            </a:r>
            <a:r>
              <a:rPr sz="2000" spc="-200" dirty="0">
                <a:latin typeface="Arial Black"/>
                <a:cs typeface="Arial Black"/>
              </a:rPr>
              <a:t>1950)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7340" y="4154170"/>
            <a:ext cx="1612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65" dirty="0">
                <a:solidFill>
                  <a:srgbClr val="DC7F46"/>
                </a:solidFill>
                <a:latin typeface="Symbol"/>
                <a:cs typeface="Symbol"/>
              </a:rPr>
              <a:t></a:t>
            </a:r>
            <a:endParaRPr sz="1200">
              <a:latin typeface="Symbol"/>
              <a:cs typeface="Symbo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26109" y="4109720"/>
            <a:ext cx="4634865" cy="1549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2898775" algn="l"/>
              </a:tabLst>
            </a:pPr>
            <a:r>
              <a:rPr sz="2000" spc="-225" dirty="0">
                <a:latin typeface="Arial Black"/>
                <a:cs typeface="Arial Black"/>
              </a:rPr>
              <a:t>Persistent, </a:t>
            </a:r>
            <a:r>
              <a:rPr sz="2000" spc="-270" dirty="0">
                <a:latin typeface="Arial Black"/>
                <a:cs typeface="Arial Black"/>
              </a:rPr>
              <a:t>tonic </a:t>
            </a:r>
            <a:r>
              <a:rPr sz="2000" spc="-245" dirty="0">
                <a:latin typeface="Arial Black"/>
                <a:cs typeface="Arial Black"/>
              </a:rPr>
              <a:t>spasm </a:t>
            </a:r>
            <a:r>
              <a:rPr sz="2000" spc="-225" dirty="0">
                <a:latin typeface="Arial Black"/>
                <a:cs typeface="Arial Black"/>
              </a:rPr>
              <a:t>of  </a:t>
            </a:r>
            <a:r>
              <a:rPr sz="2000" spc="-240" dirty="0">
                <a:latin typeface="Arial Black"/>
                <a:cs typeface="Arial Black"/>
              </a:rPr>
              <a:t>cricopharyngeus </a:t>
            </a:r>
            <a:r>
              <a:rPr sz="2000" spc="-235" dirty="0">
                <a:latin typeface="Arial Black"/>
                <a:cs typeface="Arial Black"/>
              </a:rPr>
              <a:t>(inflammation, </a:t>
            </a:r>
            <a:r>
              <a:rPr sz="2000" spc="-225" dirty="0">
                <a:latin typeface="Arial Black"/>
                <a:cs typeface="Arial Black"/>
              </a:rPr>
              <a:t>stenosis,  </a:t>
            </a:r>
            <a:r>
              <a:rPr sz="2000" spc="-220" dirty="0">
                <a:latin typeface="Arial Black"/>
                <a:cs typeface="Arial Black"/>
              </a:rPr>
              <a:t>or</a:t>
            </a:r>
            <a:r>
              <a:rPr sz="2000" spc="-95" dirty="0">
                <a:latin typeface="Arial Black"/>
                <a:cs typeface="Arial Black"/>
              </a:rPr>
              <a:t> </a:t>
            </a:r>
            <a:r>
              <a:rPr sz="2000" spc="-235" dirty="0">
                <a:latin typeface="Arial Black"/>
                <a:cs typeface="Arial Black"/>
              </a:rPr>
              <a:t>neurological</a:t>
            </a:r>
            <a:r>
              <a:rPr sz="2000" spc="-95" dirty="0">
                <a:latin typeface="Arial Black"/>
                <a:cs typeface="Arial Black"/>
              </a:rPr>
              <a:t> </a:t>
            </a:r>
            <a:r>
              <a:rPr sz="2000" spc="-100" dirty="0">
                <a:latin typeface="Arial Black"/>
                <a:cs typeface="Arial Black"/>
              </a:rPr>
              <a:t>deficit)</a:t>
            </a:r>
            <a:r>
              <a:rPr sz="2000" spc="-100" dirty="0">
                <a:latin typeface="Symbol"/>
                <a:cs typeface="Symbol"/>
              </a:rPr>
              <a:t></a:t>
            </a:r>
            <a:r>
              <a:rPr sz="2000" spc="-100" dirty="0">
                <a:latin typeface="Times New Roman"/>
                <a:cs typeface="Times New Roman"/>
              </a:rPr>
              <a:t>	</a:t>
            </a:r>
            <a:r>
              <a:rPr sz="2000" spc="-225" dirty="0">
                <a:latin typeface="Arial Black"/>
                <a:cs typeface="Arial Black"/>
              </a:rPr>
              <a:t>high  </a:t>
            </a:r>
            <a:r>
              <a:rPr sz="2000" spc="-165" dirty="0">
                <a:latin typeface="Arial Black"/>
                <a:cs typeface="Arial Black"/>
              </a:rPr>
              <a:t>pressure</a:t>
            </a:r>
            <a:r>
              <a:rPr sz="2000" spc="-165" dirty="0">
                <a:latin typeface="Symbol"/>
                <a:cs typeface="Symbol"/>
              </a:rPr>
              <a:t></a:t>
            </a:r>
            <a:r>
              <a:rPr sz="2000" spc="-165" dirty="0">
                <a:latin typeface="Arial Black"/>
                <a:cs typeface="Arial Black"/>
              </a:rPr>
              <a:t>herniation </a:t>
            </a:r>
            <a:r>
              <a:rPr sz="2000" spc="-225" dirty="0">
                <a:latin typeface="Arial Black"/>
                <a:cs typeface="Arial Black"/>
              </a:rPr>
              <a:t>of </a:t>
            </a:r>
            <a:r>
              <a:rPr sz="2000" spc="-260" dirty="0">
                <a:latin typeface="Arial Black"/>
                <a:cs typeface="Arial Black"/>
              </a:rPr>
              <a:t>mucosa </a:t>
            </a:r>
            <a:r>
              <a:rPr sz="2000" spc="-240" dirty="0">
                <a:latin typeface="Arial Black"/>
                <a:cs typeface="Arial Black"/>
              </a:rPr>
              <a:t>through  </a:t>
            </a:r>
            <a:r>
              <a:rPr sz="2000" spc="-225" dirty="0">
                <a:latin typeface="Arial Black"/>
                <a:cs typeface="Arial Black"/>
              </a:rPr>
              <a:t>Killian’s</a:t>
            </a:r>
            <a:r>
              <a:rPr sz="2000" spc="-114" dirty="0">
                <a:latin typeface="Arial Black"/>
                <a:cs typeface="Arial Black"/>
              </a:rPr>
              <a:t> </a:t>
            </a:r>
            <a:r>
              <a:rPr sz="2000" spc="-245" dirty="0">
                <a:latin typeface="Arial Black"/>
                <a:cs typeface="Arial Black"/>
              </a:rPr>
              <a:t>dehiscence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57859" y="6027420"/>
            <a:ext cx="416623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204" dirty="0">
                <a:latin typeface="Arial Black"/>
                <a:cs typeface="Arial Black"/>
              </a:rPr>
              <a:t>(Sutherland, </a:t>
            </a:r>
            <a:r>
              <a:rPr sz="2000" spc="-225" dirty="0">
                <a:latin typeface="Arial Black"/>
                <a:cs typeface="Arial Black"/>
              </a:rPr>
              <a:t>1962 and </a:t>
            </a:r>
            <a:r>
              <a:rPr sz="2000" spc="-210" dirty="0">
                <a:latin typeface="Arial Black"/>
                <a:cs typeface="Arial Black"/>
              </a:rPr>
              <a:t>Belsey,</a:t>
            </a:r>
            <a:r>
              <a:rPr sz="2000" spc="150" dirty="0">
                <a:latin typeface="Arial Black"/>
                <a:cs typeface="Arial Black"/>
              </a:rPr>
              <a:t> </a:t>
            </a:r>
            <a:r>
              <a:rPr sz="2000" spc="-200" dirty="0">
                <a:latin typeface="Arial Black"/>
                <a:cs typeface="Arial Black"/>
              </a:rPr>
              <a:t>1996)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715000" y="1524000"/>
            <a:ext cx="3191509" cy="43383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7340" y="497840"/>
            <a:ext cx="780605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235" dirty="0">
                <a:solidFill>
                  <a:srgbClr val="006FBF"/>
                </a:solidFill>
              </a:rPr>
              <a:t>3. </a:t>
            </a:r>
            <a:r>
              <a:rPr sz="2800" spc="-320" dirty="0">
                <a:solidFill>
                  <a:srgbClr val="006FBF"/>
                </a:solidFill>
              </a:rPr>
              <a:t>The </a:t>
            </a:r>
            <a:r>
              <a:rPr sz="2800" spc="-340" dirty="0">
                <a:solidFill>
                  <a:srgbClr val="006FBF"/>
                </a:solidFill>
              </a:rPr>
              <a:t>second </a:t>
            </a:r>
            <a:r>
              <a:rPr sz="2800" spc="-405" dirty="0">
                <a:solidFill>
                  <a:srgbClr val="006FBF"/>
                </a:solidFill>
              </a:rPr>
              <a:t>swallow </a:t>
            </a:r>
            <a:r>
              <a:rPr sz="2800" spc="-275" dirty="0">
                <a:solidFill>
                  <a:srgbClr val="006FBF"/>
                </a:solidFill>
              </a:rPr>
              <a:t>(due </a:t>
            </a:r>
            <a:r>
              <a:rPr sz="2800" spc="-390" dirty="0">
                <a:solidFill>
                  <a:srgbClr val="006FBF"/>
                </a:solidFill>
              </a:rPr>
              <a:t>to </a:t>
            </a:r>
            <a:r>
              <a:rPr sz="2800" spc="-315" dirty="0">
                <a:solidFill>
                  <a:srgbClr val="006FBF"/>
                </a:solidFill>
              </a:rPr>
              <a:t>pharyngeal</a:t>
            </a:r>
            <a:r>
              <a:rPr sz="2800" spc="-254" dirty="0">
                <a:solidFill>
                  <a:srgbClr val="006FBF"/>
                </a:solidFill>
              </a:rPr>
              <a:t> </a:t>
            </a:r>
            <a:r>
              <a:rPr sz="2800" spc="-320" dirty="0">
                <a:solidFill>
                  <a:srgbClr val="006FBF"/>
                </a:solidFill>
              </a:rPr>
              <a:t>laxity):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307340" y="1678940"/>
            <a:ext cx="1612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65" dirty="0">
                <a:solidFill>
                  <a:srgbClr val="DC7F46"/>
                </a:solidFill>
                <a:latin typeface="Symbol"/>
                <a:cs typeface="Symbol"/>
              </a:rPr>
              <a:t></a:t>
            </a:r>
            <a:endParaRPr sz="1200">
              <a:latin typeface="Symbol"/>
              <a:cs typeface="Symbo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7340" y="3596640"/>
            <a:ext cx="1612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65" dirty="0">
                <a:solidFill>
                  <a:srgbClr val="DC7F46"/>
                </a:solidFill>
                <a:latin typeface="Symbol"/>
                <a:cs typeface="Symbol"/>
              </a:rPr>
              <a:t></a:t>
            </a:r>
            <a:endParaRPr sz="1200">
              <a:latin typeface="Symbol"/>
              <a:cs typeface="Symbo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88009" y="1633220"/>
            <a:ext cx="4418330" cy="39497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0800" marR="5080">
              <a:lnSpc>
                <a:spcPct val="100099"/>
              </a:lnSpc>
              <a:spcBef>
                <a:spcPts val="95"/>
              </a:spcBef>
            </a:pPr>
            <a:r>
              <a:rPr sz="2000" spc="-185" dirty="0">
                <a:latin typeface="Arial Black"/>
                <a:cs typeface="Arial Black"/>
              </a:rPr>
              <a:t>Due </a:t>
            </a:r>
            <a:r>
              <a:rPr sz="2000" spc="-285" dirty="0">
                <a:latin typeface="Arial Black"/>
                <a:cs typeface="Arial Black"/>
              </a:rPr>
              <a:t>to </a:t>
            </a:r>
            <a:r>
              <a:rPr sz="2000" spc="-225" dirty="0">
                <a:latin typeface="Arial Black"/>
                <a:cs typeface="Arial Black"/>
              </a:rPr>
              <a:t>pharyngeal </a:t>
            </a:r>
            <a:r>
              <a:rPr sz="2000" spc="-250" dirty="0">
                <a:latin typeface="Arial Black"/>
                <a:cs typeface="Arial Black"/>
              </a:rPr>
              <a:t>muscular  </a:t>
            </a:r>
            <a:r>
              <a:rPr sz="2000" spc="-165" dirty="0">
                <a:latin typeface="Arial Black"/>
                <a:cs typeface="Arial Black"/>
              </a:rPr>
              <a:t>laxity</a:t>
            </a:r>
            <a:r>
              <a:rPr sz="2000" spc="-165" dirty="0">
                <a:latin typeface="Symbol"/>
                <a:cs typeface="Symbol"/>
              </a:rPr>
              <a:t></a:t>
            </a:r>
            <a:r>
              <a:rPr sz="2000" spc="-165" dirty="0">
                <a:latin typeface="Arial Black"/>
                <a:cs typeface="Arial Black"/>
              </a:rPr>
              <a:t>weak </a:t>
            </a:r>
            <a:r>
              <a:rPr sz="2000" spc="-225" dirty="0">
                <a:latin typeface="Arial Black"/>
                <a:cs typeface="Arial Black"/>
              </a:rPr>
              <a:t>pharyngeal  </a:t>
            </a:r>
            <a:r>
              <a:rPr sz="2000" spc="-235" dirty="0">
                <a:latin typeface="Arial Black"/>
                <a:cs typeface="Arial Black"/>
              </a:rPr>
              <a:t>stripping(peristaltic) </a:t>
            </a:r>
            <a:r>
              <a:rPr sz="2000" spc="-285" dirty="0">
                <a:latin typeface="Arial Black"/>
                <a:cs typeface="Arial Black"/>
              </a:rPr>
              <a:t>wave </a:t>
            </a:r>
            <a:r>
              <a:rPr sz="2000" spc="-45" dirty="0">
                <a:latin typeface="Symbol"/>
                <a:cs typeface="Symbol"/>
              </a:rPr>
              <a:t></a:t>
            </a:r>
            <a:r>
              <a:rPr sz="2000" spc="-45" dirty="0">
                <a:latin typeface="Arial Black"/>
                <a:cs typeface="Arial Black"/>
              </a:rPr>
              <a:t>unable </a:t>
            </a:r>
            <a:r>
              <a:rPr sz="2000" spc="-285" dirty="0">
                <a:latin typeface="Arial Black"/>
                <a:cs typeface="Arial Black"/>
              </a:rPr>
              <a:t>to  </a:t>
            </a:r>
            <a:r>
              <a:rPr sz="2000" spc="-245" dirty="0">
                <a:latin typeface="Arial Black"/>
                <a:cs typeface="Arial Black"/>
              </a:rPr>
              <a:t>clear </a:t>
            </a:r>
            <a:r>
              <a:rPr sz="2000" spc="-265" dirty="0">
                <a:latin typeface="Arial Black"/>
                <a:cs typeface="Arial Black"/>
              </a:rPr>
              <a:t>the </a:t>
            </a:r>
            <a:r>
              <a:rPr sz="2000" spc="-270" dirty="0">
                <a:latin typeface="Arial Black"/>
                <a:cs typeface="Arial Black"/>
              </a:rPr>
              <a:t>whole </a:t>
            </a:r>
            <a:r>
              <a:rPr sz="2000" spc="-225" dirty="0">
                <a:latin typeface="Arial Black"/>
                <a:cs typeface="Arial Black"/>
              </a:rPr>
              <a:t>bolus before </a:t>
            </a:r>
            <a:r>
              <a:rPr sz="2000" spc="-265" dirty="0">
                <a:latin typeface="Arial Black"/>
                <a:cs typeface="Arial Black"/>
              </a:rPr>
              <a:t>the  </a:t>
            </a:r>
            <a:r>
              <a:rPr sz="2000" spc="-240" dirty="0">
                <a:latin typeface="Arial Black"/>
                <a:cs typeface="Arial Black"/>
              </a:rPr>
              <a:t>cricopharyngeal </a:t>
            </a:r>
            <a:r>
              <a:rPr sz="2000" spc="-250" dirty="0">
                <a:latin typeface="Arial Black"/>
                <a:cs typeface="Arial Black"/>
              </a:rPr>
              <a:t>sphincter  </a:t>
            </a:r>
            <a:r>
              <a:rPr sz="2000" spc="-180" dirty="0">
                <a:latin typeface="Arial Black"/>
                <a:cs typeface="Arial Black"/>
              </a:rPr>
              <a:t>contracted</a:t>
            </a:r>
            <a:r>
              <a:rPr sz="2000" spc="-180" dirty="0">
                <a:latin typeface="Symbol"/>
                <a:cs typeface="Symbol"/>
              </a:rPr>
              <a:t></a:t>
            </a:r>
            <a:r>
              <a:rPr sz="2000" spc="-180" dirty="0">
                <a:latin typeface="Arial Black"/>
                <a:cs typeface="Arial Black"/>
              </a:rPr>
              <a:t>residue </a:t>
            </a:r>
            <a:r>
              <a:rPr sz="2000" spc="-254" dirty="0">
                <a:latin typeface="Arial Black"/>
                <a:cs typeface="Arial Black"/>
              </a:rPr>
              <a:t>left </a:t>
            </a:r>
            <a:r>
              <a:rPr sz="2000" spc="-225" dirty="0">
                <a:latin typeface="Arial Black"/>
                <a:cs typeface="Arial Black"/>
              </a:rPr>
              <a:t>in </a:t>
            </a:r>
            <a:r>
              <a:rPr sz="2000" spc="-265" dirty="0">
                <a:latin typeface="Arial Black"/>
                <a:cs typeface="Arial Black"/>
              </a:rPr>
              <a:t>the</a:t>
            </a:r>
            <a:r>
              <a:rPr sz="2000" spc="-225" dirty="0">
                <a:latin typeface="Arial Black"/>
                <a:cs typeface="Arial Black"/>
              </a:rPr>
              <a:t> </a:t>
            </a:r>
            <a:r>
              <a:rPr sz="2000" spc="-240" dirty="0">
                <a:latin typeface="Arial Black"/>
                <a:cs typeface="Arial Black"/>
              </a:rPr>
              <a:t>pharynx</a:t>
            </a:r>
            <a:endParaRPr sz="2000">
              <a:latin typeface="Arial Black"/>
              <a:cs typeface="Arial Black"/>
            </a:endParaRPr>
          </a:p>
          <a:p>
            <a:pPr marL="50800" marR="181610">
              <a:lnSpc>
                <a:spcPct val="100000"/>
              </a:lnSpc>
              <a:spcBef>
                <a:spcPts val="690"/>
              </a:spcBef>
            </a:pPr>
            <a:r>
              <a:rPr sz="2000" spc="-225" dirty="0">
                <a:latin typeface="Arial Black"/>
                <a:cs typeface="Arial Black"/>
              </a:rPr>
              <a:t>Second </a:t>
            </a:r>
            <a:r>
              <a:rPr sz="2000" spc="-290" dirty="0">
                <a:latin typeface="Arial Black"/>
                <a:cs typeface="Arial Black"/>
              </a:rPr>
              <a:t>swallow </a:t>
            </a:r>
            <a:r>
              <a:rPr sz="2000" spc="-225" dirty="0">
                <a:latin typeface="Arial Black"/>
                <a:cs typeface="Arial Black"/>
              </a:rPr>
              <a:t>needed </a:t>
            </a:r>
            <a:r>
              <a:rPr sz="2000" spc="-285" dirty="0">
                <a:latin typeface="Arial Black"/>
                <a:cs typeface="Arial Black"/>
              </a:rPr>
              <a:t>to </a:t>
            </a:r>
            <a:r>
              <a:rPr sz="2000" spc="-245" dirty="0">
                <a:latin typeface="Arial Black"/>
                <a:cs typeface="Arial Black"/>
              </a:rPr>
              <a:t>clear </a:t>
            </a:r>
            <a:r>
              <a:rPr sz="2000" spc="-265" dirty="0">
                <a:latin typeface="Arial Black"/>
                <a:cs typeface="Arial Black"/>
              </a:rPr>
              <a:t>the  </a:t>
            </a:r>
            <a:r>
              <a:rPr sz="2000" spc="-150" dirty="0">
                <a:latin typeface="Arial Black"/>
                <a:cs typeface="Arial Black"/>
              </a:rPr>
              <a:t>residue</a:t>
            </a:r>
            <a:r>
              <a:rPr sz="2000" spc="-150" dirty="0">
                <a:latin typeface="Symbol"/>
                <a:cs typeface="Symbol"/>
              </a:rPr>
              <a:t></a:t>
            </a:r>
            <a:r>
              <a:rPr sz="2000" spc="-150" dirty="0">
                <a:latin typeface="Arial Black"/>
                <a:cs typeface="Arial Black"/>
              </a:rPr>
              <a:t>against </a:t>
            </a:r>
            <a:r>
              <a:rPr sz="2000" spc="-225" dirty="0">
                <a:latin typeface="Arial Black"/>
                <a:cs typeface="Arial Black"/>
              </a:rPr>
              <a:t>a </a:t>
            </a:r>
            <a:r>
              <a:rPr sz="2000" spc="-240" dirty="0">
                <a:latin typeface="Arial Black"/>
                <a:cs typeface="Arial Black"/>
              </a:rPr>
              <a:t>closed  </a:t>
            </a:r>
            <a:r>
              <a:rPr sz="2000" spc="-150" dirty="0">
                <a:latin typeface="Arial Black"/>
                <a:cs typeface="Arial Black"/>
              </a:rPr>
              <a:t>sphincter</a:t>
            </a:r>
            <a:r>
              <a:rPr sz="2000" spc="-150" dirty="0">
                <a:latin typeface="Symbol"/>
                <a:cs typeface="Symbol"/>
              </a:rPr>
              <a:t></a:t>
            </a:r>
            <a:r>
              <a:rPr sz="2000" spc="-150" dirty="0">
                <a:latin typeface="Arial Black"/>
                <a:cs typeface="Arial Black"/>
              </a:rPr>
              <a:t>high </a:t>
            </a:r>
            <a:r>
              <a:rPr sz="2000" spc="-225" dirty="0">
                <a:latin typeface="Arial Black"/>
                <a:cs typeface="Arial Black"/>
              </a:rPr>
              <a:t>pressure </a:t>
            </a:r>
            <a:r>
              <a:rPr sz="2000" spc="1010" dirty="0">
                <a:latin typeface="Symbol"/>
                <a:cs typeface="Symbol"/>
              </a:rPr>
              <a:t></a:t>
            </a:r>
            <a:r>
              <a:rPr sz="2000" spc="200" dirty="0">
                <a:latin typeface="Times New Roman"/>
                <a:cs typeface="Times New Roman"/>
              </a:rPr>
              <a:t> </a:t>
            </a:r>
            <a:r>
              <a:rPr sz="2000" spc="-254" dirty="0">
                <a:latin typeface="Arial Black"/>
                <a:cs typeface="Arial Black"/>
              </a:rPr>
              <a:t>mucosal  </a:t>
            </a:r>
            <a:r>
              <a:rPr sz="2000" spc="-210" dirty="0">
                <a:latin typeface="Arial Black"/>
                <a:cs typeface="Arial Black"/>
              </a:rPr>
              <a:t>bulging,</a:t>
            </a:r>
            <a:endParaRPr sz="20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710"/>
              </a:spcBef>
            </a:pPr>
            <a:r>
              <a:rPr sz="2000" spc="-229" dirty="0">
                <a:latin typeface="Arial Black"/>
                <a:cs typeface="Arial Black"/>
              </a:rPr>
              <a:t>If </a:t>
            </a:r>
            <a:r>
              <a:rPr sz="2000" spc="-225" dirty="0">
                <a:latin typeface="Arial Black"/>
                <a:cs typeface="Arial Black"/>
              </a:rPr>
              <a:t>long </a:t>
            </a:r>
            <a:r>
              <a:rPr sz="2000" spc="-100" dirty="0">
                <a:latin typeface="Arial Black"/>
                <a:cs typeface="Arial Black"/>
              </a:rPr>
              <a:t>standing</a:t>
            </a:r>
            <a:r>
              <a:rPr sz="2000" spc="-100" dirty="0">
                <a:latin typeface="Symbol"/>
                <a:cs typeface="Symbol"/>
              </a:rPr>
              <a:t></a:t>
            </a:r>
            <a:r>
              <a:rPr sz="2000" spc="265" dirty="0">
                <a:latin typeface="Times New Roman"/>
                <a:cs typeface="Times New Roman"/>
              </a:rPr>
              <a:t> </a:t>
            </a:r>
            <a:r>
              <a:rPr sz="2000" spc="-254" dirty="0">
                <a:latin typeface="Arial Black"/>
                <a:cs typeface="Arial Black"/>
              </a:rPr>
              <a:t>diverticulum</a:t>
            </a:r>
            <a:endParaRPr sz="2000">
              <a:latin typeface="Arial Black"/>
              <a:cs typeface="Arial Black"/>
            </a:endParaRPr>
          </a:p>
          <a:p>
            <a:pPr marL="1765300">
              <a:lnSpc>
                <a:spcPct val="100000"/>
              </a:lnSpc>
              <a:spcBef>
                <a:spcPts val="690"/>
              </a:spcBef>
            </a:pPr>
            <a:r>
              <a:rPr sz="2000" spc="-185" dirty="0">
                <a:latin typeface="Arial Black"/>
                <a:cs typeface="Arial Black"/>
              </a:rPr>
              <a:t>(Wilson,</a:t>
            </a:r>
            <a:r>
              <a:rPr sz="2000" spc="-190" dirty="0">
                <a:latin typeface="Arial Black"/>
                <a:cs typeface="Arial Black"/>
              </a:rPr>
              <a:t> </a:t>
            </a:r>
            <a:r>
              <a:rPr sz="2000" spc="-200" dirty="0">
                <a:latin typeface="Arial Black"/>
                <a:cs typeface="Arial Black"/>
              </a:rPr>
              <a:t>1962)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346700" y="1503680"/>
            <a:ext cx="3731259" cy="40678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9740" y="772159"/>
            <a:ext cx="799338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235" dirty="0">
                <a:solidFill>
                  <a:srgbClr val="006FBF"/>
                </a:solidFill>
              </a:rPr>
              <a:t>2. </a:t>
            </a:r>
            <a:r>
              <a:rPr sz="2800" spc="-395" dirty="0">
                <a:solidFill>
                  <a:srgbClr val="006FBF"/>
                </a:solidFill>
              </a:rPr>
              <a:t>Lack </a:t>
            </a:r>
            <a:r>
              <a:rPr sz="2800" spc="-315" dirty="0">
                <a:solidFill>
                  <a:srgbClr val="006FBF"/>
                </a:solidFill>
              </a:rPr>
              <a:t>of </a:t>
            </a:r>
            <a:r>
              <a:rPr sz="2800" spc="-330" dirty="0">
                <a:solidFill>
                  <a:srgbClr val="006FBF"/>
                </a:solidFill>
              </a:rPr>
              <a:t>inhibitory </a:t>
            </a:r>
            <a:r>
              <a:rPr sz="2800" spc="-355" dirty="0">
                <a:solidFill>
                  <a:srgbClr val="006FBF"/>
                </a:solidFill>
              </a:rPr>
              <a:t>stimuli </a:t>
            </a:r>
            <a:r>
              <a:rPr sz="2800" spc="-390" dirty="0">
                <a:solidFill>
                  <a:srgbClr val="006FBF"/>
                </a:solidFill>
              </a:rPr>
              <a:t>to </a:t>
            </a:r>
            <a:r>
              <a:rPr sz="2800" spc="-365" dirty="0">
                <a:solidFill>
                  <a:srgbClr val="006FBF"/>
                </a:solidFill>
              </a:rPr>
              <a:t>the</a:t>
            </a:r>
            <a:r>
              <a:rPr sz="2800" spc="-190" dirty="0">
                <a:solidFill>
                  <a:srgbClr val="006FBF"/>
                </a:solidFill>
              </a:rPr>
              <a:t> </a:t>
            </a:r>
            <a:r>
              <a:rPr sz="2800" spc="-325" dirty="0">
                <a:solidFill>
                  <a:srgbClr val="006FBF"/>
                </a:solidFill>
              </a:rPr>
              <a:t>cricopharyngeus: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307340" y="1678940"/>
            <a:ext cx="1612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65" dirty="0">
                <a:solidFill>
                  <a:srgbClr val="DC7F46"/>
                </a:solidFill>
                <a:latin typeface="Symbol"/>
                <a:cs typeface="Symbol"/>
              </a:rPr>
              <a:t></a:t>
            </a:r>
            <a:endParaRPr sz="1200">
              <a:latin typeface="Symbol"/>
              <a:cs typeface="Symbo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6109" y="1633220"/>
            <a:ext cx="4638040" cy="15506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99"/>
              </a:lnSpc>
              <a:spcBef>
                <a:spcPts val="95"/>
              </a:spcBef>
            </a:pPr>
            <a:r>
              <a:rPr sz="2000" spc="-204" dirty="0">
                <a:latin typeface="Arial Black"/>
                <a:cs typeface="Arial Black"/>
              </a:rPr>
              <a:t>During </a:t>
            </a:r>
            <a:r>
              <a:rPr sz="2000" spc="-225" dirty="0">
                <a:latin typeface="Arial Black"/>
                <a:cs typeface="Arial Black"/>
              </a:rPr>
              <a:t>deglutition- </a:t>
            </a:r>
            <a:r>
              <a:rPr sz="2000" spc="-265" dirty="0">
                <a:latin typeface="Arial Black"/>
                <a:cs typeface="Arial Black"/>
              </a:rPr>
              <a:t>the </a:t>
            </a:r>
            <a:r>
              <a:rPr sz="2000" spc="-245" dirty="0">
                <a:latin typeface="Arial Black"/>
                <a:cs typeface="Arial Black"/>
              </a:rPr>
              <a:t>larynx </a:t>
            </a:r>
            <a:r>
              <a:rPr sz="2000" spc="-240" dirty="0">
                <a:latin typeface="Arial Black"/>
                <a:cs typeface="Arial Black"/>
              </a:rPr>
              <a:t>elevated  </a:t>
            </a:r>
            <a:r>
              <a:rPr sz="2000" spc="-225" dirty="0">
                <a:latin typeface="Arial Black"/>
                <a:cs typeface="Arial Black"/>
              </a:rPr>
              <a:t>pulling </a:t>
            </a:r>
            <a:r>
              <a:rPr sz="2000" spc="-265" dirty="0">
                <a:latin typeface="Arial Black"/>
                <a:cs typeface="Arial Black"/>
              </a:rPr>
              <a:t>the </a:t>
            </a:r>
            <a:r>
              <a:rPr sz="2000" spc="-240" dirty="0">
                <a:latin typeface="Arial Black"/>
                <a:cs typeface="Arial Black"/>
              </a:rPr>
              <a:t>cricopharyngeus </a:t>
            </a:r>
            <a:r>
              <a:rPr sz="2000" spc="-260" dirty="0">
                <a:latin typeface="Arial Black"/>
                <a:cs typeface="Arial Black"/>
              </a:rPr>
              <a:t>upwards  </a:t>
            </a:r>
            <a:r>
              <a:rPr sz="2000" spc="-245" dirty="0">
                <a:latin typeface="Arial Black"/>
                <a:cs typeface="Arial Black"/>
              </a:rPr>
              <a:t>rather </a:t>
            </a:r>
            <a:r>
              <a:rPr sz="2000" spc="-254" dirty="0">
                <a:latin typeface="Arial Black"/>
                <a:cs typeface="Arial Black"/>
              </a:rPr>
              <a:t>than </a:t>
            </a:r>
            <a:r>
              <a:rPr sz="2000" spc="-260" dirty="0">
                <a:latin typeface="Arial Black"/>
                <a:cs typeface="Arial Black"/>
              </a:rPr>
              <a:t>stretching </a:t>
            </a:r>
            <a:r>
              <a:rPr sz="2000" spc="-265" dirty="0">
                <a:latin typeface="Arial Black"/>
                <a:cs typeface="Arial Black"/>
              </a:rPr>
              <a:t>the </a:t>
            </a:r>
            <a:r>
              <a:rPr sz="2000" spc="-260" dirty="0">
                <a:latin typeface="Arial Black"/>
                <a:cs typeface="Arial Black"/>
              </a:rPr>
              <a:t>muscle </a:t>
            </a:r>
            <a:r>
              <a:rPr sz="2000" spc="-295" dirty="0">
                <a:latin typeface="Arial Black"/>
                <a:cs typeface="Arial Black"/>
              </a:rPr>
              <a:t>which  </a:t>
            </a:r>
            <a:r>
              <a:rPr sz="2000" spc="-240" dirty="0">
                <a:latin typeface="Arial Black"/>
                <a:cs typeface="Arial Black"/>
              </a:rPr>
              <a:t>normally trigger </a:t>
            </a:r>
            <a:r>
              <a:rPr sz="2000" spc="-225" dirty="0">
                <a:latin typeface="Arial Black"/>
                <a:cs typeface="Arial Black"/>
              </a:rPr>
              <a:t>off a </a:t>
            </a:r>
            <a:r>
              <a:rPr sz="2000" spc="-245" dirty="0">
                <a:latin typeface="Arial Black"/>
                <a:cs typeface="Arial Black"/>
              </a:rPr>
              <a:t>reflex </a:t>
            </a:r>
            <a:r>
              <a:rPr sz="2000" spc="-260" dirty="0">
                <a:latin typeface="Arial Black"/>
                <a:cs typeface="Arial Black"/>
              </a:rPr>
              <a:t>arc </a:t>
            </a:r>
            <a:r>
              <a:rPr sz="2000" spc="-235" dirty="0">
                <a:latin typeface="Arial Black"/>
                <a:cs typeface="Arial Black"/>
              </a:rPr>
              <a:t>resulting  </a:t>
            </a:r>
            <a:r>
              <a:rPr sz="2000" spc="-250" dirty="0">
                <a:latin typeface="Arial Black"/>
                <a:cs typeface="Arial Black"/>
              </a:rPr>
              <a:t>sphincter </a:t>
            </a:r>
            <a:r>
              <a:rPr sz="2000" spc="-175" dirty="0">
                <a:latin typeface="Arial Black"/>
                <a:cs typeface="Arial Black"/>
              </a:rPr>
              <a:t>relaxation</a:t>
            </a:r>
            <a:r>
              <a:rPr sz="2000" spc="-175" dirty="0">
                <a:latin typeface="Symbol"/>
                <a:cs typeface="Symbol"/>
              </a:rPr>
              <a:t></a:t>
            </a:r>
            <a:r>
              <a:rPr sz="2000" spc="-175" dirty="0">
                <a:latin typeface="Arial Black"/>
                <a:cs typeface="Arial Black"/>
              </a:rPr>
              <a:t>readiness </a:t>
            </a:r>
            <a:r>
              <a:rPr sz="2000" spc="-225" dirty="0">
                <a:latin typeface="Arial Black"/>
                <a:cs typeface="Arial Black"/>
              </a:rPr>
              <a:t>for</a:t>
            </a:r>
            <a:r>
              <a:rPr sz="2000" spc="-280" dirty="0">
                <a:latin typeface="Arial Black"/>
                <a:cs typeface="Arial Black"/>
              </a:rPr>
              <a:t> </a:t>
            </a:r>
            <a:r>
              <a:rPr sz="2000" spc="-225" dirty="0">
                <a:latin typeface="Arial Black"/>
                <a:cs typeface="Arial Black"/>
              </a:rPr>
              <a:t>bolus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7340" y="3685540"/>
            <a:ext cx="1612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65" dirty="0">
                <a:solidFill>
                  <a:srgbClr val="DC7F46"/>
                </a:solidFill>
                <a:latin typeface="Symbol"/>
                <a:cs typeface="Symbol"/>
              </a:rPr>
              <a:t></a:t>
            </a:r>
            <a:endParaRPr sz="1200">
              <a:latin typeface="Symbol"/>
              <a:cs typeface="Symbo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26109" y="3639820"/>
            <a:ext cx="442595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spc="-225" dirty="0">
                <a:latin typeface="Arial Black"/>
                <a:cs typeface="Arial Black"/>
              </a:rPr>
              <a:t>The </a:t>
            </a:r>
            <a:r>
              <a:rPr sz="2000" spc="-240" dirty="0">
                <a:latin typeface="Arial Black"/>
                <a:cs typeface="Arial Black"/>
              </a:rPr>
              <a:t>cricopharyngeal </a:t>
            </a:r>
            <a:r>
              <a:rPr sz="2000" spc="-250" dirty="0">
                <a:latin typeface="Arial Black"/>
                <a:cs typeface="Arial Black"/>
              </a:rPr>
              <a:t>sphincter </a:t>
            </a:r>
            <a:r>
              <a:rPr sz="2000" spc="-225" dirty="0">
                <a:latin typeface="Arial Black"/>
                <a:cs typeface="Arial Black"/>
              </a:rPr>
              <a:t>failed </a:t>
            </a:r>
            <a:r>
              <a:rPr sz="2000" spc="-285" dirty="0">
                <a:latin typeface="Arial Black"/>
                <a:cs typeface="Arial Black"/>
              </a:rPr>
              <a:t>to  </a:t>
            </a:r>
            <a:r>
              <a:rPr sz="2000" spc="-155" dirty="0">
                <a:latin typeface="Arial Black"/>
                <a:cs typeface="Arial Black"/>
              </a:rPr>
              <a:t>relax</a:t>
            </a:r>
            <a:r>
              <a:rPr sz="2000" spc="-155" dirty="0">
                <a:latin typeface="Symbol"/>
                <a:cs typeface="Symbol"/>
              </a:rPr>
              <a:t></a:t>
            </a:r>
            <a:r>
              <a:rPr sz="2000" spc="-155" dirty="0">
                <a:latin typeface="Arial Black"/>
                <a:cs typeface="Arial Black"/>
              </a:rPr>
              <a:t>increased </a:t>
            </a:r>
            <a:r>
              <a:rPr sz="2000" spc="-229" dirty="0">
                <a:latin typeface="Arial Black"/>
                <a:cs typeface="Arial Black"/>
              </a:rPr>
              <a:t>intrapharyngeal  </a:t>
            </a:r>
            <a:r>
              <a:rPr sz="2000" spc="-220" dirty="0">
                <a:latin typeface="Arial Black"/>
                <a:cs typeface="Arial Black"/>
              </a:rPr>
              <a:t>pressure </a:t>
            </a:r>
            <a:r>
              <a:rPr sz="2000" spc="-95" dirty="0">
                <a:latin typeface="Symbol"/>
                <a:cs typeface="Symbol"/>
              </a:rPr>
              <a:t></a:t>
            </a:r>
            <a:r>
              <a:rPr sz="2000" spc="-95" dirty="0">
                <a:latin typeface="Arial Black"/>
                <a:cs typeface="Arial Black"/>
              </a:rPr>
              <a:t>mucosal </a:t>
            </a:r>
            <a:r>
              <a:rPr sz="2000" spc="-225" dirty="0">
                <a:latin typeface="Arial Black"/>
                <a:cs typeface="Arial Black"/>
              </a:rPr>
              <a:t>bulging</a:t>
            </a:r>
            <a:r>
              <a:rPr sz="2000" spc="-60" dirty="0">
                <a:latin typeface="Arial Black"/>
                <a:cs typeface="Arial Black"/>
              </a:rPr>
              <a:t> </a:t>
            </a:r>
            <a:r>
              <a:rPr sz="2000" spc="-235" dirty="0">
                <a:latin typeface="Arial Black"/>
                <a:cs typeface="Arial Black"/>
              </a:rPr>
              <a:t>posteriorly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07340" y="5081270"/>
            <a:ext cx="1612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65" dirty="0">
                <a:solidFill>
                  <a:srgbClr val="DC7F46"/>
                </a:solidFill>
                <a:latin typeface="Symbol"/>
                <a:cs typeface="Symbol"/>
              </a:rPr>
              <a:t></a:t>
            </a:r>
            <a:endParaRPr sz="1200">
              <a:latin typeface="Symbol"/>
              <a:cs typeface="Symbo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26109" y="5036820"/>
            <a:ext cx="444436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225" dirty="0">
                <a:latin typeface="Arial Black"/>
                <a:cs typeface="Arial Black"/>
              </a:rPr>
              <a:t>Prevertebral </a:t>
            </a:r>
            <a:r>
              <a:rPr sz="2000" spc="-245" dirty="0">
                <a:latin typeface="Arial Black"/>
                <a:cs typeface="Arial Black"/>
              </a:rPr>
              <a:t>fascia </a:t>
            </a:r>
            <a:r>
              <a:rPr sz="2000" spc="-260" dirty="0">
                <a:latin typeface="Arial Black"/>
                <a:cs typeface="Arial Black"/>
              </a:rPr>
              <a:t>weakening </a:t>
            </a:r>
            <a:r>
              <a:rPr sz="2000" spc="-315" dirty="0">
                <a:latin typeface="Arial Black"/>
                <a:cs typeface="Arial Black"/>
              </a:rPr>
              <a:t>with</a:t>
            </a:r>
            <a:r>
              <a:rPr sz="2000" spc="-165" dirty="0">
                <a:latin typeface="Arial Black"/>
                <a:cs typeface="Arial Black"/>
              </a:rPr>
              <a:t> </a:t>
            </a:r>
            <a:r>
              <a:rPr sz="2000" spc="-225" dirty="0">
                <a:latin typeface="Arial Black"/>
                <a:cs typeface="Arial Black"/>
              </a:rPr>
              <a:t>age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019800" y="1737872"/>
            <a:ext cx="3004820" cy="26817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4939" y="596900"/>
            <a:ext cx="8684895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-220" dirty="0">
                <a:solidFill>
                  <a:srgbClr val="006FBF"/>
                </a:solidFill>
              </a:rPr>
              <a:t>4. </a:t>
            </a:r>
            <a:r>
              <a:rPr sz="2600" spc="-310" dirty="0">
                <a:solidFill>
                  <a:srgbClr val="006FBF"/>
                </a:solidFill>
              </a:rPr>
              <a:t>Neuromuscular </a:t>
            </a:r>
            <a:r>
              <a:rPr sz="2600" spc="-315" dirty="0">
                <a:solidFill>
                  <a:srgbClr val="006FBF"/>
                </a:solidFill>
              </a:rPr>
              <a:t>incoordination </a:t>
            </a:r>
            <a:r>
              <a:rPr sz="2600" spc="-290" dirty="0">
                <a:solidFill>
                  <a:srgbClr val="006FBF"/>
                </a:solidFill>
              </a:rPr>
              <a:t>and </a:t>
            </a:r>
            <a:r>
              <a:rPr sz="2600" spc="-320" dirty="0">
                <a:solidFill>
                  <a:srgbClr val="006FBF"/>
                </a:solidFill>
              </a:rPr>
              <a:t>congenital</a:t>
            </a:r>
            <a:r>
              <a:rPr sz="2600" spc="-95" dirty="0">
                <a:solidFill>
                  <a:srgbClr val="006FBF"/>
                </a:solidFill>
              </a:rPr>
              <a:t> </a:t>
            </a:r>
            <a:r>
              <a:rPr sz="2600" spc="-325" dirty="0">
                <a:solidFill>
                  <a:srgbClr val="006FBF"/>
                </a:solidFill>
              </a:rPr>
              <a:t>weakness:</a:t>
            </a:r>
            <a:endParaRPr sz="2600"/>
          </a:p>
        </p:txBody>
      </p:sp>
      <p:sp>
        <p:nvSpPr>
          <p:cNvPr id="3" name="object 3"/>
          <p:cNvSpPr txBox="1"/>
          <p:nvPr/>
        </p:nvSpPr>
        <p:spPr>
          <a:xfrm>
            <a:off x="383540" y="1678940"/>
            <a:ext cx="1612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65" dirty="0">
                <a:solidFill>
                  <a:srgbClr val="DC7F46"/>
                </a:solidFill>
                <a:latin typeface="Symbol"/>
                <a:cs typeface="Symbol"/>
              </a:rPr>
              <a:t></a:t>
            </a:r>
            <a:endParaRPr sz="1200">
              <a:latin typeface="Symbol"/>
              <a:cs typeface="Symbo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2309" y="1633220"/>
            <a:ext cx="410019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spc="-235" dirty="0">
                <a:latin typeface="Arial Black"/>
                <a:cs typeface="Arial Black"/>
              </a:rPr>
              <a:t>Neurological </a:t>
            </a:r>
            <a:r>
              <a:rPr sz="2000" spc="-225" dirty="0">
                <a:latin typeface="Arial Black"/>
                <a:cs typeface="Arial Black"/>
              </a:rPr>
              <a:t>disorder in </a:t>
            </a:r>
            <a:r>
              <a:rPr sz="2000" spc="-235" dirty="0">
                <a:latin typeface="Arial Black"/>
                <a:cs typeface="Arial Black"/>
              </a:rPr>
              <a:t>presence </a:t>
            </a:r>
            <a:r>
              <a:rPr sz="2000" spc="-225" dirty="0">
                <a:latin typeface="Arial Black"/>
                <a:cs typeface="Arial Black"/>
              </a:rPr>
              <a:t>of  </a:t>
            </a:r>
            <a:r>
              <a:rPr sz="2000" spc="-245" dirty="0">
                <a:latin typeface="Arial Black"/>
                <a:cs typeface="Arial Black"/>
              </a:rPr>
              <a:t>congenital </a:t>
            </a:r>
            <a:r>
              <a:rPr sz="2000" spc="-125" dirty="0">
                <a:latin typeface="Arial Black"/>
                <a:cs typeface="Arial Black"/>
              </a:rPr>
              <a:t>weakness</a:t>
            </a:r>
            <a:r>
              <a:rPr sz="2000" spc="-125" dirty="0">
                <a:latin typeface="Symbol"/>
                <a:cs typeface="Symbol"/>
              </a:rPr>
              <a:t></a:t>
            </a:r>
            <a:r>
              <a:rPr sz="2000" spc="-229" dirty="0">
                <a:latin typeface="Times New Roman"/>
                <a:cs typeface="Times New Roman"/>
              </a:rPr>
              <a:t> </a:t>
            </a:r>
            <a:r>
              <a:rPr sz="2000" spc="-254" dirty="0">
                <a:latin typeface="Arial Black"/>
                <a:cs typeface="Arial Black"/>
              </a:rPr>
              <a:t>diverticulum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837179" y="2636520"/>
            <a:ext cx="160909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225" dirty="0">
                <a:latin typeface="Arial Black"/>
                <a:cs typeface="Arial Black"/>
              </a:rPr>
              <a:t>(Korkis,</a:t>
            </a:r>
            <a:r>
              <a:rPr sz="2000" spc="-185" dirty="0">
                <a:latin typeface="Arial Black"/>
                <a:cs typeface="Arial Black"/>
              </a:rPr>
              <a:t> </a:t>
            </a:r>
            <a:r>
              <a:rPr sz="2000" spc="-200" dirty="0">
                <a:latin typeface="Arial Black"/>
                <a:cs typeface="Arial Black"/>
              </a:rPr>
              <a:t>1958)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83540" y="3468370"/>
            <a:ext cx="1612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65" dirty="0">
                <a:solidFill>
                  <a:srgbClr val="DC7F46"/>
                </a:solidFill>
                <a:latin typeface="Symbol"/>
                <a:cs typeface="Symbol"/>
              </a:rPr>
              <a:t></a:t>
            </a:r>
            <a:endParaRPr sz="1200">
              <a:latin typeface="Symbol"/>
              <a:cs typeface="Symbo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02309" y="3423920"/>
            <a:ext cx="448754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spc="-225" dirty="0">
                <a:latin typeface="Arial Black"/>
                <a:cs typeface="Arial Black"/>
              </a:rPr>
              <a:t>If </a:t>
            </a:r>
            <a:r>
              <a:rPr sz="2000" spc="-245" dirty="0">
                <a:latin typeface="Arial Black"/>
                <a:cs typeface="Arial Black"/>
              </a:rPr>
              <a:t>diverticula </a:t>
            </a:r>
            <a:r>
              <a:rPr sz="2000" spc="-280" dirty="0">
                <a:latin typeface="Arial Black"/>
                <a:cs typeface="Arial Black"/>
              </a:rPr>
              <a:t>were </a:t>
            </a:r>
            <a:r>
              <a:rPr sz="2000" spc="-225" dirty="0">
                <a:latin typeface="Arial Black"/>
                <a:cs typeface="Arial Black"/>
              </a:rPr>
              <a:t>acquired, </a:t>
            </a:r>
            <a:r>
              <a:rPr sz="2000" spc="-254" dirty="0">
                <a:latin typeface="Arial Black"/>
                <a:cs typeface="Arial Black"/>
              </a:rPr>
              <a:t>they </a:t>
            </a:r>
            <a:r>
              <a:rPr sz="2000" spc="-225" dirty="0">
                <a:latin typeface="Arial Black"/>
                <a:cs typeface="Arial Black"/>
              </a:rPr>
              <a:t>should  </a:t>
            </a:r>
            <a:r>
              <a:rPr sz="2000" spc="-265" dirty="0">
                <a:latin typeface="Arial Black"/>
                <a:cs typeface="Arial Black"/>
              </a:rPr>
              <a:t>occur </a:t>
            </a:r>
            <a:r>
              <a:rPr sz="2000" spc="-250" dirty="0">
                <a:latin typeface="Arial Black"/>
                <a:cs typeface="Arial Black"/>
              </a:rPr>
              <a:t>more </a:t>
            </a:r>
            <a:r>
              <a:rPr sz="2000" spc="-235" dirty="0">
                <a:latin typeface="Arial Black"/>
                <a:cs typeface="Arial Black"/>
              </a:rPr>
              <a:t>frequently </a:t>
            </a:r>
            <a:r>
              <a:rPr sz="2000" spc="-225" dirty="0">
                <a:latin typeface="Arial Black"/>
                <a:cs typeface="Arial Black"/>
              </a:rPr>
              <a:t>in </a:t>
            </a:r>
            <a:r>
              <a:rPr sz="2000" spc="-295" dirty="0">
                <a:latin typeface="Arial Black"/>
                <a:cs typeface="Arial Black"/>
              </a:rPr>
              <a:t>women </a:t>
            </a:r>
            <a:r>
              <a:rPr sz="2000" spc="-220" dirty="0">
                <a:latin typeface="Arial Black"/>
                <a:cs typeface="Arial Black"/>
              </a:rPr>
              <a:t>as  </a:t>
            </a:r>
            <a:r>
              <a:rPr sz="2000" spc="-225" dirty="0">
                <a:latin typeface="Arial Black"/>
                <a:cs typeface="Arial Black"/>
              </a:rPr>
              <a:t>dysphagia is </a:t>
            </a:r>
            <a:r>
              <a:rPr sz="2000" spc="-250" dirty="0">
                <a:latin typeface="Arial Black"/>
                <a:cs typeface="Arial Black"/>
              </a:rPr>
              <a:t>more </a:t>
            </a:r>
            <a:r>
              <a:rPr sz="2000" spc="-280" dirty="0">
                <a:latin typeface="Arial Black"/>
                <a:cs typeface="Arial Black"/>
              </a:rPr>
              <a:t>common </a:t>
            </a:r>
            <a:r>
              <a:rPr sz="2000" spc="-225" dirty="0">
                <a:latin typeface="Arial Black"/>
                <a:cs typeface="Arial Black"/>
              </a:rPr>
              <a:t>in</a:t>
            </a:r>
            <a:r>
              <a:rPr sz="2000" spc="-415" dirty="0">
                <a:latin typeface="Arial Black"/>
                <a:cs typeface="Arial Black"/>
              </a:rPr>
              <a:t> </a:t>
            </a:r>
            <a:r>
              <a:rPr sz="2000" spc="-295" dirty="0">
                <a:latin typeface="Arial Black"/>
                <a:cs typeface="Arial Black"/>
              </a:rPr>
              <a:t>women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83540" y="4865370"/>
            <a:ext cx="1612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65" dirty="0">
                <a:solidFill>
                  <a:srgbClr val="DC7F46"/>
                </a:solidFill>
                <a:latin typeface="Symbol"/>
                <a:cs typeface="Symbol"/>
              </a:rPr>
              <a:t></a:t>
            </a:r>
            <a:endParaRPr sz="1200">
              <a:latin typeface="Symbol"/>
              <a:cs typeface="Symbo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02309" y="4820920"/>
            <a:ext cx="458787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260" dirty="0">
                <a:latin typeface="Arial Black"/>
                <a:cs typeface="Arial Black"/>
              </a:rPr>
              <a:t>But </a:t>
            </a:r>
            <a:r>
              <a:rPr sz="2000" spc="-245" dirty="0">
                <a:latin typeface="Arial Black"/>
                <a:cs typeface="Arial Black"/>
              </a:rPr>
              <a:t>diverticula </a:t>
            </a:r>
            <a:r>
              <a:rPr sz="2000" spc="-220" dirty="0">
                <a:latin typeface="Arial Black"/>
                <a:cs typeface="Arial Black"/>
              </a:rPr>
              <a:t>are </a:t>
            </a:r>
            <a:r>
              <a:rPr sz="2000" spc="-254" dirty="0">
                <a:latin typeface="Arial Black"/>
                <a:cs typeface="Arial Black"/>
              </a:rPr>
              <a:t>more </a:t>
            </a:r>
            <a:r>
              <a:rPr sz="2000" spc="-280" dirty="0">
                <a:latin typeface="Arial Black"/>
                <a:cs typeface="Arial Black"/>
              </a:rPr>
              <a:t>common </a:t>
            </a:r>
            <a:r>
              <a:rPr sz="2000" spc="-225" dirty="0">
                <a:latin typeface="Arial Black"/>
                <a:cs typeface="Arial Black"/>
              </a:rPr>
              <a:t>in</a:t>
            </a:r>
            <a:r>
              <a:rPr sz="2000" spc="155" dirty="0">
                <a:latin typeface="Arial Black"/>
                <a:cs typeface="Arial Black"/>
              </a:rPr>
              <a:t> </a:t>
            </a:r>
            <a:r>
              <a:rPr sz="2000" spc="-265" dirty="0">
                <a:latin typeface="Arial Black"/>
                <a:cs typeface="Arial Black"/>
              </a:rPr>
              <a:t>men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83540" y="5652770"/>
            <a:ext cx="1612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65" dirty="0">
                <a:solidFill>
                  <a:srgbClr val="DC7F46"/>
                </a:solidFill>
                <a:latin typeface="Symbol"/>
                <a:cs typeface="Symbol"/>
              </a:rPr>
              <a:t></a:t>
            </a:r>
            <a:endParaRPr sz="1200">
              <a:latin typeface="Symbol"/>
              <a:cs typeface="Symbo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02309" y="5607050"/>
            <a:ext cx="4797425" cy="1028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35255">
              <a:lnSpc>
                <a:spcPct val="100000"/>
              </a:lnSpc>
              <a:spcBef>
                <a:spcPts val="100"/>
              </a:spcBef>
            </a:pPr>
            <a:r>
              <a:rPr sz="2000" spc="-210" dirty="0">
                <a:latin typeface="Arial Black"/>
                <a:cs typeface="Arial Black"/>
              </a:rPr>
              <a:t>Gastro-oesophageal </a:t>
            </a:r>
            <a:r>
              <a:rPr sz="2000" spc="-245" dirty="0">
                <a:latin typeface="Arial Black"/>
                <a:cs typeface="Arial Black"/>
              </a:rPr>
              <a:t>reflux </a:t>
            </a:r>
            <a:r>
              <a:rPr sz="2000" spc="-260" dirty="0">
                <a:latin typeface="Arial Black"/>
                <a:cs typeface="Arial Black"/>
              </a:rPr>
              <a:t>may </a:t>
            </a:r>
            <a:r>
              <a:rPr sz="2000" spc="-225" dirty="0">
                <a:latin typeface="Arial Black"/>
                <a:cs typeface="Arial Black"/>
              </a:rPr>
              <a:t>lead </a:t>
            </a:r>
            <a:r>
              <a:rPr sz="2000" spc="-285" dirty="0">
                <a:latin typeface="Arial Black"/>
                <a:cs typeface="Arial Black"/>
              </a:rPr>
              <a:t>to  </a:t>
            </a:r>
            <a:r>
              <a:rPr sz="2000" spc="-240" dirty="0">
                <a:latin typeface="Arial Black"/>
                <a:cs typeface="Arial Black"/>
              </a:rPr>
              <a:t>cricopharyngeus </a:t>
            </a:r>
            <a:r>
              <a:rPr sz="2000" spc="-245" dirty="0">
                <a:latin typeface="Arial Black"/>
                <a:cs typeface="Arial Black"/>
              </a:rPr>
              <a:t>spasm </a:t>
            </a:r>
            <a:r>
              <a:rPr sz="2000" spc="-220" dirty="0">
                <a:latin typeface="Arial Black"/>
                <a:cs typeface="Arial Black"/>
              </a:rPr>
              <a:t>or</a:t>
            </a:r>
            <a:r>
              <a:rPr sz="2000" spc="155" dirty="0">
                <a:latin typeface="Arial Black"/>
                <a:cs typeface="Arial Black"/>
              </a:rPr>
              <a:t> </a:t>
            </a:r>
            <a:r>
              <a:rPr sz="2000" spc="-240" dirty="0">
                <a:latin typeface="Arial Black"/>
                <a:cs typeface="Arial Black"/>
              </a:rPr>
              <a:t>incoordination</a:t>
            </a:r>
            <a:endParaRPr sz="2000">
              <a:latin typeface="Arial Black"/>
              <a:cs typeface="Arial Black"/>
            </a:endParaRPr>
          </a:p>
          <a:p>
            <a:pPr marL="2918460">
              <a:lnSpc>
                <a:spcPct val="100000"/>
              </a:lnSpc>
              <a:spcBef>
                <a:spcPts val="700"/>
              </a:spcBef>
            </a:pPr>
            <a:r>
              <a:rPr sz="2000" spc="-114" dirty="0">
                <a:latin typeface="Arial Black"/>
                <a:cs typeface="Arial Black"/>
              </a:rPr>
              <a:t>( </a:t>
            </a:r>
            <a:r>
              <a:rPr sz="2000" spc="-195" dirty="0">
                <a:latin typeface="Arial Black"/>
                <a:cs typeface="Arial Black"/>
              </a:rPr>
              <a:t>Resouly,</a:t>
            </a:r>
            <a:r>
              <a:rPr sz="2000" spc="-190" dirty="0">
                <a:latin typeface="Arial Black"/>
                <a:cs typeface="Arial Black"/>
              </a:rPr>
              <a:t> </a:t>
            </a:r>
            <a:r>
              <a:rPr sz="2000" spc="-200" dirty="0">
                <a:latin typeface="Arial Black"/>
                <a:cs typeface="Arial Black"/>
              </a:rPr>
              <a:t>1994)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324600" y="1219200"/>
            <a:ext cx="2819400" cy="4495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3400" y="298450"/>
            <a:ext cx="7848600" cy="61734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0880" y="467359"/>
            <a:ext cx="226377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355" dirty="0">
                <a:solidFill>
                  <a:srgbClr val="6F2F9F"/>
                </a:solidFill>
              </a:rPr>
              <a:t>Risk</a:t>
            </a:r>
            <a:r>
              <a:rPr sz="3200" spc="-250" dirty="0">
                <a:solidFill>
                  <a:srgbClr val="6F2F9F"/>
                </a:solidFill>
              </a:rPr>
              <a:t> </a:t>
            </a:r>
            <a:r>
              <a:rPr sz="3200" spc="-380" dirty="0">
                <a:solidFill>
                  <a:srgbClr val="6F2F9F"/>
                </a:solidFill>
              </a:rPr>
              <a:t>factors: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459740" y="1764029"/>
            <a:ext cx="188595" cy="2451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50" spc="190" dirty="0">
                <a:solidFill>
                  <a:srgbClr val="DC7F46"/>
                </a:solidFill>
                <a:latin typeface="Symbol"/>
                <a:cs typeface="Symbol"/>
              </a:rPr>
              <a:t></a:t>
            </a:r>
            <a:endParaRPr sz="1450">
              <a:latin typeface="Symbol"/>
              <a:cs typeface="Symbo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78509" y="1709420"/>
            <a:ext cx="13627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45" dirty="0">
                <a:latin typeface="Arial Black"/>
                <a:cs typeface="Arial Black"/>
              </a:rPr>
              <a:t>Older</a:t>
            </a:r>
            <a:r>
              <a:rPr sz="2400" spc="-204" dirty="0">
                <a:latin typeface="Arial Black"/>
                <a:cs typeface="Arial Black"/>
              </a:rPr>
              <a:t> </a:t>
            </a:r>
            <a:r>
              <a:rPr sz="2400" spc="-275" dirty="0">
                <a:latin typeface="Arial Black"/>
                <a:cs typeface="Arial Black"/>
              </a:rPr>
              <a:t>age</a:t>
            </a:r>
            <a:endParaRPr sz="2400">
              <a:latin typeface="Arial Black"/>
              <a:cs typeface="Arial Blac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9740" y="2672079"/>
            <a:ext cx="188595" cy="2451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50" spc="190" dirty="0">
                <a:solidFill>
                  <a:srgbClr val="DC7F46"/>
                </a:solidFill>
                <a:latin typeface="Symbol"/>
                <a:cs typeface="Symbol"/>
              </a:rPr>
              <a:t></a:t>
            </a:r>
            <a:endParaRPr sz="1450">
              <a:latin typeface="Symbol"/>
              <a:cs typeface="Symbo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78509" y="2618740"/>
            <a:ext cx="17176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70" dirty="0">
                <a:latin typeface="Arial Black"/>
                <a:cs typeface="Arial Black"/>
              </a:rPr>
              <a:t>Male</a:t>
            </a:r>
            <a:r>
              <a:rPr sz="2400" spc="-200" dirty="0">
                <a:latin typeface="Arial Black"/>
                <a:cs typeface="Arial Black"/>
              </a:rPr>
              <a:t> </a:t>
            </a:r>
            <a:r>
              <a:rPr sz="2400" spc="-275" dirty="0">
                <a:latin typeface="Arial Black"/>
                <a:cs typeface="Arial Black"/>
              </a:rPr>
              <a:t>gender</a:t>
            </a:r>
            <a:endParaRPr sz="2400">
              <a:latin typeface="Arial Black"/>
              <a:cs typeface="Arial Blac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59740" y="3581400"/>
            <a:ext cx="188595" cy="2451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50" spc="190" dirty="0">
                <a:solidFill>
                  <a:srgbClr val="DC7F46"/>
                </a:solidFill>
                <a:latin typeface="Symbol"/>
                <a:cs typeface="Symbol"/>
              </a:rPr>
              <a:t></a:t>
            </a:r>
            <a:endParaRPr sz="1450">
              <a:latin typeface="Symbol"/>
              <a:cs typeface="Symbo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78509" y="3526790"/>
            <a:ext cx="17335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95" dirty="0">
                <a:latin typeface="Arial Black"/>
                <a:cs typeface="Arial Black"/>
              </a:rPr>
              <a:t>Hiatal</a:t>
            </a:r>
            <a:r>
              <a:rPr sz="2400" spc="-195" dirty="0">
                <a:latin typeface="Arial Black"/>
                <a:cs typeface="Arial Black"/>
              </a:rPr>
              <a:t> </a:t>
            </a:r>
            <a:r>
              <a:rPr sz="2400" spc="-275" dirty="0">
                <a:latin typeface="Arial Black"/>
                <a:cs typeface="Arial Black"/>
              </a:rPr>
              <a:t>hernia</a:t>
            </a:r>
            <a:endParaRPr sz="2400">
              <a:latin typeface="Arial Black"/>
              <a:cs typeface="Arial Blac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59740" y="4489450"/>
            <a:ext cx="188595" cy="2451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50" spc="190" dirty="0">
                <a:solidFill>
                  <a:srgbClr val="DC7F46"/>
                </a:solidFill>
                <a:latin typeface="Symbol"/>
                <a:cs typeface="Symbol"/>
              </a:rPr>
              <a:t></a:t>
            </a:r>
            <a:endParaRPr sz="1450">
              <a:latin typeface="Symbol"/>
              <a:cs typeface="Symbo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78509" y="4436109"/>
            <a:ext cx="278384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260" dirty="0">
                <a:latin typeface="Arial Black"/>
                <a:cs typeface="Arial Black"/>
              </a:rPr>
              <a:t>Gastro-oesophageal  </a:t>
            </a:r>
            <a:r>
              <a:rPr sz="2400" spc="-215" dirty="0">
                <a:latin typeface="Arial Black"/>
                <a:cs typeface="Arial Black"/>
              </a:rPr>
              <a:t>reflux(GORD)</a:t>
            </a:r>
            <a:endParaRPr sz="2400">
              <a:latin typeface="Arial Black"/>
              <a:cs typeface="Arial Black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105400" y="1524000"/>
            <a:ext cx="3860800" cy="3860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3540" y="1667509"/>
            <a:ext cx="1631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455" dirty="0">
                <a:solidFill>
                  <a:srgbClr val="DC7F46"/>
                </a:solidFill>
                <a:latin typeface="Symbol"/>
                <a:cs typeface="Symbol"/>
              </a:rPr>
              <a:t></a:t>
            </a:r>
            <a:endParaRPr sz="1200">
              <a:latin typeface="Symbol"/>
              <a:cs typeface="Symbo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02309" y="1609090"/>
            <a:ext cx="438277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25" dirty="0"/>
              <a:t>Pulmonary </a:t>
            </a:r>
            <a:r>
              <a:rPr spc="-250" dirty="0"/>
              <a:t>complications:</a:t>
            </a:r>
            <a:r>
              <a:rPr dirty="0"/>
              <a:t> </a:t>
            </a:r>
            <a:r>
              <a:rPr spc="-120" dirty="0"/>
              <a:t>Aspiration</a:t>
            </a:r>
            <a:r>
              <a:rPr spc="-120" dirty="0">
                <a:latin typeface="Symbol"/>
                <a:cs typeface="Symbol"/>
              </a:rPr>
              <a:t>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64209" y="1981200"/>
            <a:ext cx="5030470" cy="613410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50800" marR="5080" indent="-38100">
              <a:lnSpc>
                <a:spcPts val="2230"/>
              </a:lnSpc>
              <a:spcBef>
                <a:spcPts val="315"/>
              </a:spcBef>
              <a:tabLst>
                <a:tab pos="2058670" algn="l"/>
              </a:tabLst>
            </a:pPr>
            <a:r>
              <a:rPr sz="2000" spc="-235" dirty="0">
                <a:latin typeface="Arial Black"/>
                <a:cs typeface="Arial Black"/>
              </a:rPr>
              <a:t>Recurrent respiratory infections, </a:t>
            </a:r>
            <a:r>
              <a:rPr sz="2000" spc="-225" dirty="0">
                <a:latin typeface="Arial Black"/>
                <a:cs typeface="Arial Black"/>
              </a:rPr>
              <a:t>pneumonia,  </a:t>
            </a:r>
            <a:r>
              <a:rPr sz="2000" spc="-245" dirty="0">
                <a:latin typeface="Arial Black"/>
                <a:cs typeface="Arial Black"/>
              </a:rPr>
              <a:t>bronchiectasis</a:t>
            </a:r>
            <a:r>
              <a:rPr sz="2000" spc="-110" dirty="0">
                <a:latin typeface="Arial Black"/>
                <a:cs typeface="Arial Black"/>
              </a:rPr>
              <a:t> </a:t>
            </a:r>
            <a:r>
              <a:rPr sz="2000" spc="-445" dirty="0">
                <a:latin typeface="Arial Black"/>
                <a:cs typeface="Arial Black"/>
              </a:rPr>
              <a:t>&amp;	</a:t>
            </a:r>
            <a:r>
              <a:rPr sz="2000" spc="-225" dirty="0">
                <a:latin typeface="Arial Black"/>
                <a:cs typeface="Arial Black"/>
              </a:rPr>
              <a:t>lung</a:t>
            </a:r>
            <a:r>
              <a:rPr sz="2000" spc="-125" dirty="0">
                <a:latin typeface="Arial Black"/>
                <a:cs typeface="Arial Black"/>
              </a:rPr>
              <a:t> </a:t>
            </a:r>
            <a:r>
              <a:rPr sz="2000" spc="-235" dirty="0">
                <a:latin typeface="Arial Black"/>
                <a:cs typeface="Arial Black"/>
              </a:rPr>
              <a:t>abscess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3540" y="3067050"/>
            <a:ext cx="1631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455" dirty="0">
                <a:solidFill>
                  <a:srgbClr val="DC7F46"/>
                </a:solidFill>
                <a:latin typeface="Symbol"/>
                <a:cs typeface="Symbol"/>
              </a:rPr>
              <a:t></a:t>
            </a:r>
            <a:endParaRPr sz="1200">
              <a:latin typeface="Symbol"/>
              <a:cs typeface="Symbo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02309" y="2942589"/>
            <a:ext cx="6193790" cy="1511300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20"/>
              </a:spcBef>
            </a:pPr>
            <a:r>
              <a:rPr sz="2000" spc="-210" dirty="0">
                <a:latin typeface="Arial Black"/>
                <a:cs typeface="Arial Black"/>
              </a:rPr>
              <a:t>Hoarseness:</a:t>
            </a:r>
            <a:endParaRPr sz="2000">
              <a:latin typeface="Arial Black"/>
              <a:cs typeface="Arial Black"/>
            </a:endParaRPr>
          </a:p>
          <a:p>
            <a:pPr marL="184150">
              <a:lnSpc>
                <a:spcPct val="100000"/>
              </a:lnSpc>
              <a:spcBef>
                <a:spcPts val="520"/>
              </a:spcBef>
            </a:pPr>
            <a:r>
              <a:rPr sz="2000" spc="-220" dirty="0">
                <a:solidFill>
                  <a:srgbClr val="006FBF"/>
                </a:solidFill>
                <a:latin typeface="Arial Black"/>
                <a:cs typeface="Arial Black"/>
              </a:rPr>
              <a:t>-Laryngitis(aspiration or </a:t>
            </a:r>
            <a:r>
              <a:rPr sz="2000" spc="-254" dirty="0">
                <a:solidFill>
                  <a:srgbClr val="006FBF"/>
                </a:solidFill>
                <a:latin typeface="Arial Black"/>
                <a:cs typeface="Arial Black"/>
              </a:rPr>
              <a:t>gastric</a:t>
            </a:r>
            <a:r>
              <a:rPr sz="2000" spc="95" dirty="0">
                <a:solidFill>
                  <a:srgbClr val="006FBF"/>
                </a:solidFill>
                <a:latin typeface="Arial Black"/>
                <a:cs typeface="Arial Black"/>
              </a:rPr>
              <a:t> </a:t>
            </a:r>
            <a:r>
              <a:rPr sz="2000" spc="-225" dirty="0">
                <a:solidFill>
                  <a:srgbClr val="006FBF"/>
                </a:solidFill>
                <a:latin typeface="Arial Black"/>
                <a:cs typeface="Arial Black"/>
              </a:rPr>
              <a:t>reflux)</a:t>
            </a:r>
            <a:endParaRPr sz="2000">
              <a:latin typeface="Arial Black"/>
              <a:cs typeface="Arial Black"/>
            </a:endParaRPr>
          </a:p>
          <a:p>
            <a:pPr marL="184150">
              <a:lnSpc>
                <a:spcPct val="100000"/>
              </a:lnSpc>
              <a:spcBef>
                <a:spcPts val="530"/>
              </a:spcBef>
            </a:pPr>
            <a:r>
              <a:rPr sz="2000" spc="-204" dirty="0">
                <a:solidFill>
                  <a:srgbClr val="006FBF"/>
                </a:solidFill>
                <a:latin typeface="Arial Black"/>
                <a:cs typeface="Arial Black"/>
              </a:rPr>
              <a:t>-Compression </a:t>
            </a:r>
            <a:r>
              <a:rPr sz="2000" spc="-220" dirty="0">
                <a:solidFill>
                  <a:srgbClr val="006FBF"/>
                </a:solidFill>
                <a:latin typeface="Arial Black"/>
                <a:cs typeface="Arial Black"/>
              </a:rPr>
              <a:t>of </a:t>
            </a:r>
            <a:r>
              <a:rPr sz="2000" spc="-245" dirty="0">
                <a:solidFill>
                  <a:srgbClr val="006FBF"/>
                </a:solidFill>
                <a:latin typeface="Arial Black"/>
                <a:cs typeface="Arial Black"/>
              </a:rPr>
              <a:t>recurrent </a:t>
            </a:r>
            <a:r>
              <a:rPr sz="2000" spc="-225" dirty="0">
                <a:solidFill>
                  <a:srgbClr val="006FBF"/>
                </a:solidFill>
                <a:latin typeface="Arial Black"/>
                <a:cs typeface="Arial Black"/>
              </a:rPr>
              <a:t>laryngeal</a:t>
            </a:r>
            <a:r>
              <a:rPr sz="2000" spc="175" dirty="0">
                <a:solidFill>
                  <a:srgbClr val="006FBF"/>
                </a:solidFill>
                <a:latin typeface="Arial Black"/>
                <a:cs typeface="Arial Black"/>
              </a:rPr>
              <a:t> </a:t>
            </a:r>
            <a:r>
              <a:rPr sz="2000" spc="-225" dirty="0">
                <a:solidFill>
                  <a:srgbClr val="006FBF"/>
                </a:solidFill>
                <a:latin typeface="Arial Black"/>
                <a:cs typeface="Arial Black"/>
              </a:rPr>
              <a:t>nerve</a:t>
            </a:r>
            <a:endParaRPr sz="2000">
              <a:latin typeface="Arial Black"/>
              <a:cs typeface="Arial Black"/>
            </a:endParaRPr>
          </a:p>
          <a:p>
            <a:pPr marL="184150">
              <a:lnSpc>
                <a:spcPct val="100000"/>
              </a:lnSpc>
              <a:spcBef>
                <a:spcPts val="530"/>
              </a:spcBef>
              <a:tabLst>
                <a:tab pos="5177155" algn="l"/>
              </a:tabLst>
            </a:pPr>
            <a:r>
              <a:rPr sz="2000" spc="-210" dirty="0">
                <a:solidFill>
                  <a:srgbClr val="006FBF"/>
                </a:solidFill>
                <a:latin typeface="Arial Black"/>
                <a:cs typeface="Arial Black"/>
              </a:rPr>
              <a:t>-Carcinoma </a:t>
            </a:r>
            <a:r>
              <a:rPr sz="2000" spc="-225" dirty="0">
                <a:solidFill>
                  <a:srgbClr val="006FBF"/>
                </a:solidFill>
                <a:latin typeface="Arial Black"/>
                <a:cs typeface="Arial Black"/>
              </a:rPr>
              <a:t>in </a:t>
            </a:r>
            <a:r>
              <a:rPr sz="2000" spc="-265" dirty="0">
                <a:solidFill>
                  <a:srgbClr val="006FBF"/>
                </a:solidFill>
                <a:latin typeface="Arial Black"/>
                <a:cs typeface="Arial Black"/>
              </a:rPr>
              <a:t>the</a:t>
            </a:r>
            <a:r>
              <a:rPr sz="2000" spc="130" dirty="0">
                <a:solidFill>
                  <a:srgbClr val="006FBF"/>
                </a:solidFill>
                <a:latin typeface="Arial Black"/>
                <a:cs typeface="Arial Black"/>
              </a:rPr>
              <a:t> </a:t>
            </a:r>
            <a:r>
              <a:rPr sz="2000" spc="-180" dirty="0">
                <a:solidFill>
                  <a:srgbClr val="006FBF"/>
                </a:solidFill>
                <a:latin typeface="Arial Black"/>
                <a:cs typeface="Arial Black"/>
              </a:rPr>
              <a:t>diverticulum</a:t>
            </a:r>
            <a:r>
              <a:rPr sz="2000" spc="-180" dirty="0">
                <a:solidFill>
                  <a:srgbClr val="006FBF"/>
                </a:solidFill>
                <a:latin typeface="Symbol"/>
                <a:cs typeface="Symbol"/>
              </a:rPr>
              <a:t></a:t>
            </a:r>
            <a:r>
              <a:rPr sz="2000" spc="-180" dirty="0">
                <a:solidFill>
                  <a:srgbClr val="006FBF"/>
                </a:solidFill>
                <a:latin typeface="Arial Black"/>
                <a:cs typeface="Arial Black"/>
              </a:rPr>
              <a:t>vocal</a:t>
            </a:r>
            <a:r>
              <a:rPr sz="2000" spc="-105" dirty="0">
                <a:solidFill>
                  <a:srgbClr val="006FBF"/>
                </a:solidFill>
                <a:latin typeface="Arial Black"/>
                <a:cs typeface="Arial Black"/>
              </a:rPr>
              <a:t> </a:t>
            </a:r>
            <a:r>
              <a:rPr sz="2000" spc="-250" dirty="0">
                <a:solidFill>
                  <a:srgbClr val="006FBF"/>
                </a:solidFill>
                <a:latin typeface="Arial Black"/>
                <a:cs typeface="Arial Black"/>
              </a:rPr>
              <a:t>cord	</a:t>
            </a:r>
            <a:r>
              <a:rPr sz="2000" spc="-225" dirty="0">
                <a:solidFill>
                  <a:srgbClr val="006FBF"/>
                </a:solidFill>
                <a:latin typeface="Arial Black"/>
                <a:cs typeface="Arial Black"/>
              </a:rPr>
              <a:t>paralysis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83540" y="4926329"/>
            <a:ext cx="1631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455" dirty="0">
                <a:solidFill>
                  <a:srgbClr val="DC7F46"/>
                </a:solidFill>
                <a:latin typeface="Symbol"/>
                <a:cs typeface="Symbol"/>
              </a:rPr>
              <a:t></a:t>
            </a:r>
            <a:endParaRPr sz="1200">
              <a:latin typeface="Symbol"/>
              <a:cs typeface="Symbo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73430" y="4867909"/>
            <a:ext cx="319278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225" dirty="0">
                <a:latin typeface="Arial Black"/>
                <a:cs typeface="Arial Black"/>
              </a:rPr>
              <a:t>Belching, </a:t>
            </a:r>
            <a:r>
              <a:rPr sz="2000" spc="-235" dirty="0">
                <a:latin typeface="Arial Black"/>
                <a:cs typeface="Arial Black"/>
              </a:rPr>
              <a:t>choking,</a:t>
            </a:r>
            <a:r>
              <a:rPr sz="2000" spc="-55" dirty="0">
                <a:latin typeface="Arial Black"/>
                <a:cs typeface="Arial Black"/>
              </a:rPr>
              <a:t> </a:t>
            </a:r>
            <a:r>
              <a:rPr sz="2000" spc="-240" dirty="0">
                <a:latin typeface="Arial Black"/>
                <a:cs typeface="Arial Black"/>
              </a:rPr>
              <a:t>coughing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934200" y="1586230"/>
            <a:ext cx="2109470" cy="39001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383540"/>
            <a:ext cx="180657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165" dirty="0">
                <a:solidFill>
                  <a:srgbClr val="6F2F9F"/>
                </a:solidFill>
              </a:rPr>
              <a:t>S</a:t>
            </a:r>
            <a:r>
              <a:rPr sz="2800" spc="-330" dirty="0">
                <a:solidFill>
                  <a:srgbClr val="6F2F9F"/>
                </a:solidFill>
              </a:rPr>
              <a:t>y</a:t>
            </a:r>
            <a:r>
              <a:rPr sz="2800" spc="-459" dirty="0">
                <a:solidFill>
                  <a:srgbClr val="6F2F9F"/>
                </a:solidFill>
              </a:rPr>
              <a:t>m</a:t>
            </a:r>
            <a:r>
              <a:rPr sz="2800" spc="-475" dirty="0">
                <a:solidFill>
                  <a:srgbClr val="6F2F9F"/>
                </a:solidFill>
              </a:rPr>
              <a:t>p</a:t>
            </a:r>
            <a:r>
              <a:rPr sz="2800" spc="-310" dirty="0">
                <a:solidFill>
                  <a:srgbClr val="6F2F9F"/>
                </a:solidFill>
              </a:rPr>
              <a:t>t</a:t>
            </a:r>
            <a:r>
              <a:rPr sz="2800" spc="-320" dirty="0">
                <a:solidFill>
                  <a:srgbClr val="6F2F9F"/>
                </a:solidFill>
              </a:rPr>
              <a:t>o</a:t>
            </a:r>
            <a:r>
              <a:rPr sz="2800" spc="-459" dirty="0">
                <a:solidFill>
                  <a:srgbClr val="6F2F9F"/>
                </a:solidFill>
              </a:rPr>
              <a:t>m</a:t>
            </a:r>
            <a:r>
              <a:rPr sz="2800" spc="-310" dirty="0">
                <a:solidFill>
                  <a:srgbClr val="6F2F9F"/>
                </a:solidFill>
              </a:rPr>
              <a:t>s</a:t>
            </a:r>
            <a:r>
              <a:rPr sz="2800" spc="-155" dirty="0">
                <a:solidFill>
                  <a:srgbClr val="6F2F9F"/>
                </a:solidFill>
              </a:rPr>
              <a:t>: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307340" y="1461770"/>
            <a:ext cx="1612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65" dirty="0">
                <a:solidFill>
                  <a:srgbClr val="DC7F46"/>
                </a:solidFill>
                <a:latin typeface="Symbol"/>
                <a:cs typeface="Symbol"/>
              </a:rPr>
              <a:t></a:t>
            </a:r>
            <a:endParaRPr sz="1200">
              <a:latin typeface="Symbol"/>
              <a:cs typeface="Symbo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6109" y="1417320"/>
            <a:ext cx="602869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254" dirty="0">
                <a:latin typeface="Arial Black"/>
                <a:cs typeface="Arial Black"/>
              </a:rPr>
              <a:t>Symptoms </a:t>
            </a:r>
            <a:r>
              <a:rPr sz="2000" spc="-225" dirty="0">
                <a:latin typeface="Arial Black"/>
                <a:cs typeface="Arial Black"/>
              </a:rPr>
              <a:t>of variable </a:t>
            </a:r>
            <a:r>
              <a:rPr sz="2000" spc="-240" dirty="0">
                <a:latin typeface="Arial Black"/>
                <a:cs typeface="Arial Black"/>
              </a:rPr>
              <a:t>severity </a:t>
            </a:r>
            <a:r>
              <a:rPr sz="2000" spc="-260" dirty="0">
                <a:latin typeface="Arial Black"/>
                <a:cs typeface="Arial Black"/>
              </a:rPr>
              <a:t>not </a:t>
            </a:r>
            <a:r>
              <a:rPr sz="2000" spc="-235" dirty="0">
                <a:latin typeface="Arial Black"/>
                <a:cs typeface="Arial Black"/>
              </a:rPr>
              <a:t>necessarily</a:t>
            </a:r>
            <a:r>
              <a:rPr sz="2000" spc="-285" dirty="0">
                <a:latin typeface="Arial Black"/>
                <a:cs typeface="Arial Black"/>
              </a:rPr>
              <a:t> </a:t>
            </a:r>
            <a:r>
              <a:rPr sz="2000" spc="-240" dirty="0">
                <a:latin typeface="Arial Black"/>
                <a:cs typeface="Arial Black"/>
              </a:rPr>
              <a:t>related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7340" y="2160270"/>
            <a:ext cx="1612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65" dirty="0">
                <a:solidFill>
                  <a:srgbClr val="DC7F46"/>
                </a:solidFill>
                <a:latin typeface="Symbol"/>
                <a:cs typeface="Symbol"/>
              </a:rPr>
              <a:t></a:t>
            </a:r>
            <a:endParaRPr sz="1200">
              <a:latin typeface="Symbol"/>
              <a:cs typeface="Symbo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07340" y="2553970"/>
            <a:ext cx="1612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65" dirty="0">
                <a:solidFill>
                  <a:srgbClr val="DC7F46"/>
                </a:solidFill>
                <a:latin typeface="Symbol"/>
                <a:cs typeface="Symbol"/>
              </a:rPr>
              <a:t></a:t>
            </a:r>
            <a:endParaRPr sz="1200">
              <a:latin typeface="Symbol"/>
              <a:cs typeface="Symbo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568523" y="2504732"/>
            <a:ext cx="127000" cy="34036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sz="2000" spc="-225" dirty="0">
                <a:latin typeface="Arial Black"/>
                <a:cs typeface="Arial Black"/>
              </a:rPr>
              <a:t>s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07340" y="3341370"/>
            <a:ext cx="1631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455" dirty="0">
                <a:solidFill>
                  <a:srgbClr val="DC7F46"/>
                </a:solidFill>
                <a:latin typeface="Symbol"/>
                <a:cs typeface="Symbol"/>
              </a:rPr>
              <a:t></a:t>
            </a:r>
            <a:endParaRPr sz="1200">
              <a:latin typeface="Symbol"/>
              <a:cs typeface="Symbo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07340" y="3733800"/>
            <a:ext cx="1631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455" dirty="0">
                <a:solidFill>
                  <a:srgbClr val="DC7F46"/>
                </a:solidFill>
                <a:latin typeface="Symbol"/>
                <a:cs typeface="Symbol"/>
              </a:rPr>
              <a:t></a:t>
            </a:r>
            <a:endParaRPr sz="1200">
              <a:latin typeface="Symbol"/>
              <a:cs typeface="Symbo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07340" y="4127500"/>
            <a:ext cx="1631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455" dirty="0">
                <a:solidFill>
                  <a:srgbClr val="DC7F46"/>
                </a:solidFill>
                <a:latin typeface="Symbol"/>
                <a:cs typeface="Symbol"/>
              </a:rPr>
              <a:t></a:t>
            </a:r>
            <a:endParaRPr sz="1200">
              <a:latin typeface="Symbol"/>
              <a:cs typeface="Symbo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07340" y="4521200"/>
            <a:ext cx="1631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455" dirty="0">
                <a:solidFill>
                  <a:srgbClr val="DC7F46"/>
                </a:solidFill>
                <a:latin typeface="Symbol"/>
                <a:cs typeface="Symbol"/>
              </a:rPr>
              <a:t></a:t>
            </a:r>
            <a:endParaRPr sz="1200">
              <a:latin typeface="Symbol"/>
              <a:cs typeface="Symbo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07340" y="4914900"/>
            <a:ext cx="1631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455" dirty="0">
                <a:solidFill>
                  <a:srgbClr val="DC7F46"/>
                </a:solidFill>
                <a:latin typeface="Symbol"/>
                <a:cs typeface="Symbol"/>
              </a:rPr>
              <a:t></a:t>
            </a:r>
            <a:endParaRPr sz="1200">
              <a:latin typeface="Symbol"/>
              <a:cs typeface="Symbo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07340" y="5308600"/>
            <a:ext cx="1631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455" dirty="0">
                <a:solidFill>
                  <a:srgbClr val="DC7F46"/>
                </a:solidFill>
                <a:latin typeface="Symbol"/>
                <a:cs typeface="Symbol"/>
              </a:rPr>
              <a:t></a:t>
            </a:r>
            <a:endParaRPr sz="1200">
              <a:latin typeface="Symbol"/>
              <a:cs typeface="Symbo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07340" y="5702300"/>
            <a:ext cx="1612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65" dirty="0">
                <a:solidFill>
                  <a:srgbClr val="DC7F46"/>
                </a:solidFill>
                <a:latin typeface="Symbol"/>
                <a:cs typeface="Symbol"/>
              </a:rPr>
              <a:t></a:t>
            </a:r>
            <a:endParaRPr sz="1200">
              <a:latin typeface="Symbol"/>
              <a:cs typeface="Symbo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07340" y="6094729"/>
            <a:ext cx="1631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455" dirty="0">
                <a:solidFill>
                  <a:srgbClr val="DC7F46"/>
                </a:solidFill>
                <a:latin typeface="Symbol"/>
                <a:cs typeface="Symbol"/>
              </a:rPr>
              <a:t></a:t>
            </a:r>
            <a:endParaRPr sz="1200">
              <a:latin typeface="Symbol"/>
              <a:cs typeface="Symbo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88009" y="1633220"/>
            <a:ext cx="5994400" cy="5052060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800"/>
              </a:spcBef>
            </a:pPr>
            <a:r>
              <a:rPr sz="2000" spc="-285" dirty="0">
                <a:latin typeface="Arial Black"/>
                <a:cs typeface="Arial Black"/>
              </a:rPr>
              <a:t>to </a:t>
            </a:r>
            <a:r>
              <a:rPr sz="2000" spc="-265" dirty="0">
                <a:latin typeface="Arial Black"/>
                <a:cs typeface="Arial Black"/>
              </a:rPr>
              <a:t>the </a:t>
            </a:r>
            <a:r>
              <a:rPr sz="2000" spc="-195" dirty="0">
                <a:latin typeface="Arial Black"/>
                <a:cs typeface="Arial Black"/>
              </a:rPr>
              <a:t>size </a:t>
            </a:r>
            <a:r>
              <a:rPr sz="2000" spc="-220" dirty="0">
                <a:latin typeface="Arial Black"/>
                <a:cs typeface="Arial Black"/>
              </a:rPr>
              <a:t>of </a:t>
            </a:r>
            <a:r>
              <a:rPr sz="2000" spc="-265" dirty="0">
                <a:latin typeface="Arial Black"/>
                <a:cs typeface="Arial Black"/>
              </a:rPr>
              <a:t>the</a:t>
            </a:r>
            <a:r>
              <a:rPr sz="2000" spc="-420" dirty="0">
                <a:latin typeface="Arial Black"/>
                <a:cs typeface="Arial Black"/>
              </a:rPr>
              <a:t> </a:t>
            </a:r>
            <a:r>
              <a:rPr sz="2000" spc="-245" dirty="0">
                <a:latin typeface="Arial Black"/>
                <a:cs typeface="Arial Black"/>
              </a:rPr>
              <a:t>pouch</a:t>
            </a:r>
            <a:endParaRPr sz="2000">
              <a:latin typeface="Arial Black"/>
              <a:cs typeface="Arial Black"/>
            </a:endParaRPr>
          </a:p>
          <a:p>
            <a:pPr marL="12700" marR="5080" indent="38100">
              <a:lnSpc>
                <a:spcPct val="129099"/>
              </a:lnSpc>
              <a:tabLst>
                <a:tab pos="1718945" algn="l"/>
              </a:tabLst>
            </a:pPr>
            <a:r>
              <a:rPr sz="2000" spc="-235" dirty="0">
                <a:latin typeface="Arial Black"/>
                <a:cs typeface="Arial Black"/>
              </a:rPr>
              <a:t>Longstanding	</a:t>
            </a:r>
            <a:r>
              <a:rPr sz="2000" spc="-225" dirty="0">
                <a:latin typeface="Arial Black"/>
                <a:cs typeface="Arial Black"/>
              </a:rPr>
              <a:t>and </a:t>
            </a:r>
            <a:r>
              <a:rPr sz="2000" spc="-265" dirty="0">
                <a:latin typeface="Arial Black"/>
                <a:cs typeface="Arial Black"/>
              </a:rPr>
              <a:t>slowly </a:t>
            </a:r>
            <a:r>
              <a:rPr sz="2000" spc="-225" dirty="0">
                <a:latin typeface="Arial Black"/>
                <a:cs typeface="Arial Black"/>
              </a:rPr>
              <a:t>progressive </a:t>
            </a:r>
            <a:r>
              <a:rPr sz="2000" spc="-265" dirty="0">
                <a:latin typeface="Arial Black"/>
                <a:cs typeface="Arial Black"/>
              </a:rPr>
              <a:t>symptoms  </a:t>
            </a:r>
            <a:r>
              <a:rPr sz="2000" spc="-190" dirty="0">
                <a:latin typeface="Arial Black"/>
                <a:cs typeface="Arial Black"/>
              </a:rPr>
              <a:t>Dysphagia- </a:t>
            </a:r>
            <a:r>
              <a:rPr sz="2000" spc="-275" dirty="0">
                <a:latin typeface="Arial Black"/>
                <a:cs typeface="Arial Black"/>
              </a:rPr>
              <a:t>most </a:t>
            </a:r>
            <a:r>
              <a:rPr sz="2000" spc="-280" dirty="0">
                <a:latin typeface="Arial Black"/>
                <a:cs typeface="Arial Black"/>
              </a:rPr>
              <a:t>common </a:t>
            </a:r>
            <a:r>
              <a:rPr sz="2000" spc="-254" dirty="0">
                <a:latin typeface="Arial Black"/>
                <a:cs typeface="Arial Black"/>
              </a:rPr>
              <a:t>symptom, </a:t>
            </a:r>
            <a:r>
              <a:rPr sz="2000" spc="-240" dirty="0">
                <a:latin typeface="Arial Black"/>
                <a:cs typeface="Arial Black"/>
              </a:rPr>
              <a:t>virtually </a:t>
            </a:r>
            <a:r>
              <a:rPr sz="2000" spc="-225" dirty="0">
                <a:latin typeface="Arial Black"/>
                <a:cs typeface="Arial Black"/>
              </a:rPr>
              <a:t>in all </a:t>
            </a:r>
            <a:r>
              <a:rPr sz="2000" spc="-275" dirty="0">
                <a:latin typeface="Arial Black"/>
                <a:cs typeface="Arial Black"/>
              </a:rPr>
              <a:t>pt  </a:t>
            </a:r>
            <a:r>
              <a:rPr sz="2000" spc="-240" dirty="0">
                <a:latin typeface="Arial Black"/>
                <a:cs typeface="Arial Black"/>
              </a:rPr>
              <a:t>initially </a:t>
            </a:r>
            <a:r>
              <a:rPr sz="2000" spc="-225" dirty="0">
                <a:latin typeface="Arial Black"/>
                <a:cs typeface="Arial Black"/>
              </a:rPr>
              <a:t>for </a:t>
            </a:r>
            <a:r>
              <a:rPr sz="2000" spc="-210" dirty="0">
                <a:latin typeface="Arial Black"/>
                <a:cs typeface="Arial Black"/>
              </a:rPr>
              <a:t>solids, </a:t>
            </a:r>
            <a:r>
              <a:rPr sz="2000" spc="-254" dirty="0">
                <a:latin typeface="Arial Black"/>
                <a:cs typeface="Arial Black"/>
              </a:rPr>
              <a:t>then </a:t>
            </a:r>
            <a:r>
              <a:rPr sz="2000" spc="-235" dirty="0">
                <a:latin typeface="Arial Black"/>
                <a:cs typeface="Arial Black"/>
              </a:rPr>
              <a:t>semisolid </a:t>
            </a:r>
            <a:r>
              <a:rPr sz="2000" spc="-225" dirty="0">
                <a:latin typeface="Arial Black"/>
                <a:cs typeface="Arial Black"/>
              </a:rPr>
              <a:t>and finally liquid  </a:t>
            </a:r>
            <a:r>
              <a:rPr sz="2000" spc="-235" dirty="0">
                <a:latin typeface="Arial Black"/>
                <a:cs typeface="Arial Black"/>
              </a:rPr>
              <a:t>Regurgitation </a:t>
            </a:r>
            <a:r>
              <a:rPr sz="2000" spc="-225" dirty="0">
                <a:latin typeface="Arial Black"/>
                <a:cs typeface="Arial Black"/>
              </a:rPr>
              <a:t>of </a:t>
            </a:r>
            <a:r>
              <a:rPr sz="2000" spc="-235" dirty="0">
                <a:latin typeface="Arial Black"/>
                <a:cs typeface="Arial Black"/>
              </a:rPr>
              <a:t>undigested </a:t>
            </a:r>
            <a:r>
              <a:rPr sz="2000" spc="-180" dirty="0">
                <a:latin typeface="Arial Black"/>
                <a:cs typeface="Arial Black"/>
              </a:rPr>
              <a:t>food- </a:t>
            </a:r>
            <a:r>
              <a:rPr sz="2000" spc="-225" dirty="0">
                <a:latin typeface="Arial Black"/>
                <a:cs typeface="Arial Black"/>
              </a:rPr>
              <a:t>80% </a:t>
            </a:r>
            <a:r>
              <a:rPr sz="2000" spc="-254" dirty="0">
                <a:latin typeface="Arial Black"/>
                <a:cs typeface="Arial Black"/>
              </a:rPr>
              <a:t>patients  </a:t>
            </a:r>
            <a:r>
              <a:rPr sz="2000" spc="-225" dirty="0">
                <a:latin typeface="Arial Black"/>
                <a:cs typeface="Arial Black"/>
              </a:rPr>
              <a:t>Noisy </a:t>
            </a:r>
            <a:r>
              <a:rPr sz="2000" spc="-245" dirty="0">
                <a:latin typeface="Arial Black"/>
                <a:cs typeface="Arial Black"/>
              </a:rPr>
              <a:t>deglutition</a:t>
            </a:r>
            <a:r>
              <a:rPr sz="2000" spc="-15" dirty="0">
                <a:latin typeface="Arial Black"/>
                <a:cs typeface="Arial Black"/>
              </a:rPr>
              <a:t> </a:t>
            </a:r>
            <a:r>
              <a:rPr sz="2000" spc="-215" dirty="0">
                <a:latin typeface="Arial Black"/>
                <a:cs typeface="Arial Black"/>
              </a:rPr>
              <a:t>(borborygmi)</a:t>
            </a:r>
            <a:endParaRPr sz="2000">
              <a:latin typeface="Arial Black"/>
              <a:cs typeface="Arial Black"/>
            </a:endParaRPr>
          </a:p>
          <a:p>
            <a:pPr marL="50800">
              <a:lnSpc>
                <a:spcPct val="100000"/>
              </a:lnSpc>
              <a:spcBef>
                <a:spcPts val="700"/>
              </a:spcBef>
            </a:pPr>
            <a:r>
              <a:rPr sz="2000" spc="-220" dirty="0">
                <a:latin typeface="Arial Black"/>
                <a:cs typeface="Arial Black"/>
              </a:rPr>
              <a:t>Hoarseness</a:t>
            </a:r>
            <a:endParaRPr sz="2000">
              <a:latin typeface="Arial Black"/>
              <a:cs typeface="Arial Black"/>
            </a:endParaRPr>
          </a:p>
          <a:p>
            <a:pPr marL="50800" marR="2999105">
              <a:lnSpc>
                <a:spcPct val="128699"/>
              </a:lnSpc>
              <a:spcBef>
                <a:spcPts val="10"/>
              </a:spcBef>
            </a:pPr>
            <a:r>
              <a:rPr sz="2000" spc="-200" dirty="0">
                <a:latin typeface="Arial Black"/>
                <a:cs typeface="Arial Black"/>
              </a:rPr>
              <a:t>Foul </a:t>
            </a:r>
            <a:r>
              <a:rPr sz="2000" spc="-270" dirty="0">
                <a:latin typeface="Arial Black"/>
                <a:cs typeface="Arial Black"/>
              </a:rPr>
              <a:t>taste </a:t>
            </a:r>
            <a:r>
              <a:rPr sz="2000" spc="-225" dirty="0">
                <a:latin typeface="Arial Black"/>
                <a:cs typeface="Arial Black"/>
              </a:rPr>
              <a:t>and </a:t>
            </a:r>
            <a:r>
              <a:rPr sz="2000" spc="-240" dirty="0">
                <a:latin typeface="Arial Black"/>
                <a:cs typeface="Arial Black"/>
              </a:rPr>
              <a:t>halitosis  </a:t>
            </a:r>
            <a:r>
              <a:rPr sz="2000" spc="-225" dirty="0">
                <a:latin typeface="Arial Black"/>
                <a:cs typeface="Arial Black"/>
              </a:rPr>
              <a:t>Weight loss </a:t>
            </a:r>
            <a:r>
              <a:rPr sz="2000" spc="-445" dirty="0">
                <a:latin typeface="Arial Black"/>
                <a:cs typeface="Arial Black"/>
              </a:rPr>
              <a:t>&amp;</a:t>
            </a:r>
            <a:r>
              <a:rPr sz="2000" spc="-370" dirty="0">
                <a:latin typeface="Arial Black"/>
                <a:cs typeface="Arial Black"/>
              </a:rPr>
              <a:t> </a:t>
            </a:r>
            <a:r>
              <a:rPr sz="2000" spc="-254" dirty="0">
                <a:latin typeface="Arial Black"/>
                <a:cs typeface="Arial Black"/>
              </a:rPr>
              <a:t>malnutrition</a:t>
            </a:r>
            <a:endParaRPr sz="2000">
              <a:latin typeface="Arial Black"/>
              <a:cs typeface="Arial Black"/>
            </a:endParaRPr>
          </a:p>
          <a:p>
            <a:pPr marL="50800" marR="662940">
              <a:lnSpc>
                <a:spcPct val="129200"/>
              </a:lnSpc>
            </a:pPr>
            <a:r>
              <a:rPr sz="2000" spc="-225" dirty="0">
                <a:latin typeface="Arial Black"/>
                <a:cs typeface="Arial Black"/>
              </a:rPr>
              <a:t>Blood in </a:t>
            </a:r>
            <a:r>
              <a:rPr sz="2000" spc="-245" dirty="0">
                <a:latin typeface="Arial Black"/>
                <a:cs typeface="Arial Black"/>
              </a:rPr>
              <a:t>regurgitated </a:t>
            </a:r>
            <a:r>
              <a:rPr sz="2000" spc="-225" dirty="0">
                <a:latin typeface="Arial Black"/>
                <a:cs typeface="Arial Black"/>
              </a:rPr>
              <a:t>food </a:t>
            </a:r>
            <a:r>
              <a:rPr sz="2000" spc="-235" dirty="0">
                <a:latin typeface="Arial Black"/>
                <a:cs typeface="Arial Black"/>
              </a:rPr>
              <a:t>contents- </a:t>
            </a:r>
            <a:r>
              <a:rPr sz="2000" spc="-260" dirty="0">
                <a:latin typeface="Arial Black"/>
                <a:cs typeface="Arial Black"/>
              </a:rPr>
              <a:t>carcinoma  </a:t>
            </a:r>
            <a:r>
              <a:rPr sz="2000" spc="-200" dirty="0">
                <a:latin typeface="Arial Black"/>
                <a:cs typeface="Arial Black"/>
              </a:rPr>
              <a:t>Pain </a:t>
            </a:r>
            <a:r>
              <a:rPr sz="2000" dirty="0">
                <a:latin typeface="Arial Black"/>
                <a:cs typeface="Arial Black"/>
              </a:rPr>
              <a:t>–</a:t>
            </a:r>
            <a:r>
              <a:rPr sz="2000" spc="75" dirty="0">
                <a:latin typeface="Arial Black"/>
                <a:cs typeface="Arial Black"/>
              </a:rPr>
              <a:t> </a:t>
            </a:r>
            <a:r>
              <a:rPr sz="2000" spc="-260" dirty="0">
                <a:latin typeface="Arial Black"/>
                <a:cs typeface="Arial Black"/>
              </a:rPr>
              <a:t>carcinoma</a:t>
            </a:r>
            <a:endParaRPr sz="2000">
              <a:latin typeface="Arial Black"/>
              <a:cs typeface="Arial Black"/>
            </a:endParaRPr>
          </a:p>
          <a:p>
            <a:pPr marL="50800" marR="468630">
              <a:lnSpc>
                <a:spcPct val="100000"/>
              </a:lnSpc>
              <a:spcBef>
                <a:spcPts val="700"/>
              </a:spcBef>
            </a:pPr>
            <a:r>
              <a:rPr sz="2000" spc="-240" dirty="0">
                <a:latin typeface="Arial Black"/>
                <a:cs typeface="Arial Black"/>
              </a:rPr>
              <a:t>Patients </a:t>
            </a:r>
            <a:r>
              <a:rPr sz="2000" spc="-225" dirty="0">
                <a:latin typeface="Arial Black"/>
                <a:cs typeface="Arial Black"/>
              </a:rPr>
              <a:t>fail </a:t>
            </a:r>
            <a:r>
              <a:rPr sz="2000" spc="-285" dirty="0">
                <a:latin typeface="Arial Black"/>
                <a:cs typeface="Arial Black"/>
              </a:rPr>
              <a:t>to </a:t>
            </a:r>
            <a:r>
              <a:rPr sz="2000" spc="-220" dirty="0">
                <a:latin typeface="Arial Black"/>
                <a:cs typeface="Arial Black"/>
              </a:rPr>
              <a:t>respond </a:t>
            </a:r>
            <a:r>
              <a:rPr sz="2000" spc="-285" dirty="0">
                <a:latin typeface="Arial Black"/>
                <a:cs typeface="Arial Black"/>
              </a:rPr>
              <a:t>to </a:t>
            </a:r>
            <a:r>
              <a:rPr sz="2000" spc="-260" dirty="0">
                <a:latin typeface="Arial Black"/>
                <a:cs typeface="Arial Black"/>
              </a:rPr>
              <a:t>medication </a:t>
            </a:r>
            <a:r>
              <a:rPr sz="2000" spc="-225" dirty="0">
                <a:latin typeface="Arial Black"/>
                <a:cs typeface="Arial Black"/>
              </a:rPr>
              <a:t>for </a:t>
            </a:r>
            <a:r>
              <a:rPr sz="2000" spc="-240" dirty="0">
                <a:latin typeface="Arial Black"/>
                <a:cs typeface="Arial Black"/>
              </a:rPr>
              <a:t>another  </a:t>
            </a:r>
            <a:r>
              <a:rPr sz="2000" spc="-250" dirty="0">
                <a:latin typeface="Arial Black"/>
                <a:cs typeface="Arial Black"/>
              </a:rPr>
              <a:t>condition </a:t>
            </a:r>
            <a:r>
              <a:rPr sz="2000" spc="-240" dirty="0">
                <a:latin typeface="Arial Black"/>
                <a:cs typeface="Arial Black"/>
              </a:rPr>
              <a:t>(tablets </a:t>
            </a:r>
            <a:r>
              <a:rPr sz="2000" spc="-225" dirty="0">
                <a:latin typeface="Arial Black"/>
                <a:cs typeface="Arial Black"/>
              </a:rPr>
              <a:t>lodging in </a:t>
            </a:r>
            <a:r>
              <a:rPr sz="2000" spc="-265" dirty="0">
                <a:latin typeface="Arial Black"/>
                <a:cs typeface="Arial Black"/>
              </a:rPr>
              <a:t>the</a:t>
            </a:r>
            <a:r>
              <a:rPr sz="2000" spc="-480" dirty="0">
                <a:latin typeface="Arial Black"/>
                <a:cs typeface="Arial Black"/>
              </a:rPr>
              <a:t> </a:t>
            </a:r>
            <a:r>
              <a:rPr sz="2000" spc="-220" dirty="0">
                <a:latin typeface="Arial Black"/>
                <a:cs typeface="Arial Black"/>
              </a:rPr>
              <a:t>sac)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629400" y="1752600"/>
            <a:ext cx="2438400" cy="33070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" y="304800"/>
            <a:ext cx="8002270" cy="61747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543559"/>
            <a:ext cx="115697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300" dirty="0">
                <a:solidFill>
                  <a:srgbClr val="6F2F9F"/>
                </a:solidFill>
              </a:rPr>
              <a:t>Signs: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383540" y="1678940"/>
            <a:ext cx="1631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455" dirty="0">
                <a:solidFill>
                  <a:srgbClr val="DC7F46"/>
                </a:solidFill>
                <a:latin typeface="Symbol"/>
                <a:cs typeface="Symbol"/>
              </a:rPr>
              <a:t></a:t>
            </a:r>
            <a:endParaRPr sz="1200">
              <a:latin typeface="Symbol"/>
              <a:cs typeface="Symbo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3540" y="2377440"/>
            <a:ext cx="1631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455" dirty="0">
                <a:solidFill>
                  <a:srgbClr val="DC7F46"/>
                </a:solidFill>
                <a:latin typeface="Symbol"/>
                <a:cs typeface="Symbol"/>
              </a:rPr>
              <a:t></a:t>
            </a:r>
            <a:endParaRPr sz="1200">
              <a:latin typeface="Symbol"/>
              <a:cs typeface="Symbo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3540" y="2769870"/>
            <a:ext cx="1631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455" dirty="0">
                <a:solidFill>
                  <a:srgbClr val="DC7F46"/>
                </a:solidFill>
                <a:latin typeface="Symbol"/>
                <a:cs typeface="Symbol"/>
              </a:rPr>
              <a:t></a:t>
            </a:r>
            <a:endParaRPr sz="1200">
              <a:latin typeface="Symbol"/>
              <a:cs typeface="Symbo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83540" y="3468370"/>
            <a:ext cx="1612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65" dirty="0">
                <a:solidFill>
                  <a:srgbClr val="DC7F46"/>
                </a:solidFill>
                <a:latin typeface="Symbol"/>
                <a:cs typeface="Symbol"/>
              </a:rPr>
              <a:t></a:t>
            </a:r>
            <a:endParaRPr sz="1200">
              <a:latin typeface="Symbol"/>
              <a:cs typeface="Symbo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83540" y="4166870"/>
            <a:ext cx="1612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65" dirty="0">
                <a:solidFill>
                  <a:srgbClr val="DC7F46"/>
                </a:solidFill>
                <a:latin typeface="Symbol"/>
                <a:cs typeface="Symbol"/>
              </a:rPr>
              <a:t></a:t>
            </a:r>
            <a:endParaRPr sz="1200">
              <a:latin typeface="Symbol"/>
              <a:cs typeface="Symbo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83540" y="4865370"/>
            <a:ext cx="1612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65" dirty="0">
                <a:solidFill>
                  <a:srgbClr val="DC7F46"/>
                </a:solidFill>
                <a:latin typeface="Symbol"/>
                <a:cs typeface="Symbol"/>
              </a:rPr>
              <a:t></a:t>
            </a:r>
            <a:endParaRPr sz="1200">
              <a:latin typeface="Symbol"/>
              <a:cs typeface="Symbo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83540" y="5563870"/>
            <a:ext cx="1612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65" dirty="0">
                <a:solidFill>
                  <a:srgbClr val="DC7F46"/>
                </a:solidFill>
                <a:latin typeface="Symbol"/>
                <a:cs typeface="Symbol"/>
              </a:rPr>
              <a:t></a:t>
            </a:r>
            <a:endParaRPr sz="1200">
              <a:latin typeface="Symbol"/>
              <a:cs typeface="Symbo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02309" y="1633220"/>
            <a:ext cx="4888865" cy="421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744220">
              <a:lnSpc>
                <a:spcPct val="100000"/>
              </a:lnSpc>
              <a:spcBef>
                <a:spcPts val="100"/>
              </a:spcBef>
            </a:pPr>
            <a:r>
              <a:rPr sz="2000" spc="-225" dirty="0">
                <a:latin typeface="Arial Black"/>
                <a:cs typeface="Arial Black"/>
              </a:rPr>
              <a:t>Usually </a:t>
            </a:r>
            <a:r>
              <a:rPr sz="2000" spc="-290" dirty="0">
                <a:latin typeface="Arial Black"/>
                <a:cs typeface="Arial Black"/>
              </a:rPr>
              <a:t>without </a:t>
            </a:r>
            <a:r>
              <a:rPr sz="2000" spc="-225" dirty="0">
                <a:latin typeface="Arial Black"/>
                <a:cs typeface="Arial Black"/>
              </a:rPr>
              <a:t>any </a:t>
            </a:r>
            <a:r>
              <a:rPr sz="2000" spc="-254" dirty="0">
                <a:latin typeface="Arial Black"/>
                <a:cs typeface="Arial Black"/>
              </a:rPr>
              <a:t>specific </a:t>
            </a:r>
            <a:r>
              <a:rPr sz="2000" spc="-215" dirty="0">
                <a:latin typeface="Arial Black"/>
                <a:cs typeface="Arial Black"/>
              </a:rPr>
              <a:t>findings,  </a:t>
            </a:r>
            <a:r>
              <a:rPr sz="2000" spc="-245" dirty="0">
                <a:latin typeface="Arial Black"/>
                <a:cs typeface="Arial Black"/>
              </a:rPr>
              <a:t>Minimal </a:t>
            </a:r>
            <a:r>
              <a:rPr sz="2000" spc="-235" dirty="0">
                <a:latin typeface="Arial Black"/>
                <a:cs typeface="Arial Black"/>
              </a:rPr>
              <a:t>physical</a:t>
            </a:r>
            <a:r>
              <a:rPr sz="2000" spc="-425" dirty="0">
                <a:latin typeface="Arial Black"/>
                <a:cs typeface="Arial Black"/>
              </a:rPr>
              <a:t> </a:t>
            </a:r>
            <a:r>
              <a:rPr sz="2000" spc="-225" dirty="0">
                <a:latin typeface="Arial Black"/>
                <a:cs typeface="Arial Black"/>
              </a:rPr>
              <a:t>findings</a:t>
            </a:r>
            <a:endParaRPr sz="20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2000" spc="-245" dirty="0">
                <a:latin typeface="Arial Black"/>
                <a:cs typeface="Arial Black"/>
              </a:rPr>
              <a:t>Emaciation </a:t>
            </a:r>
            <a:r>
              <a:rPr sz="2000" spc="-225" dirty="0">
                <a:latin typeface="Arial Black"/>
                <a:cs typeface="Arial Black"/>
              </a:rPr>
              <a:t>or</a:t>
            </a:r>
            <a:r>
              <a:rPr sz="2000" spc="-45" dirty="0">
                <a:latin typeface="Arial Black"/>
                <a:cs typeface="Arial Black"/>
              </a:rPr>
              <a:t> </a:t>
            </a:r>
            <a:r>
              <a:rPr sz="2000" spc="-235" dirty="0">
                <a:latin typeface="Arial Black"/>
                <a:cs typeface="Arial Black"/>
              </a:rPr>
              <a:t>dehydration</a:t>
            </a:r>
            <a:endParaRPr sz="2000">
              <a:latin typeface="Arial Black"/>
              <a:cs typeface="Arial Black"/>
            </a:endParaRPr>
          </a:p>
          <a:p>
            <a:pPr marL="12700" marR="250825">
              <a:lnSpc>
                <a:spcPct val="100000"/>
              </a:lnSpc>
              <a:spcBef>
                <a:spcPts val="700"/>
              </a:spcBef>
            </a:pPr>
            <a:r>
              <a:rPr sz="2000" spc="-204" dirty="0">
                <a:latin typeface="Arial Black"/>
                <a:cs typeface="Arial Black"/>
              </a:rPr>
              <a:t>Soft, </a:t>
            </a:r>
            <a:r>
              <a:rPr sz="2000" spc="-240" dirty="0">
                <a:latin typeface="Arial Black"/>
                <a:cs typeface="Arial Black"/>
              </a:rPr>
              <a:t>compressible </a:t>
            </a:r>
            <a:r>
              <a:rPr sz="2000" spc="-254" dirty="0">
                <a:latin typeface="Arial Black"/>
                <a:cs typeface="Arial Black"/>
              </a:rPr>
              <a:t>swelling </a:t>
            </a:r>
            <a:r>
              <a:rPr sz="2000" spc="-225" dirty="0">
                <a:latin typeface="Arial Black"/>
                <a:cs typeface="Arial Black"/>
              </a:rPr>
              <a:t>usually in </a:t>
            </a:r>
            <a:r>
              <a:rPr sz="2000" spc="-265" dirty="0">
                <a:latin typeface="Arial Black"/>
                <a:cs typeface="Arial Black"/>
              </a:rPr>
              <a:t>the  </a:t>
            </a:r>
            <a:r>
              <a:rPr sz="2000" spc="-254" dirty="0">
                <a:latin typeface="Arial Black"/>
                <a:cs typeface="Arial Black"/>
              </a:rPr>
              <a:t>left </a:t>
            </a:r>
            <a:r>
              <a:rPr sz="2000" spc="-225" dirty="0">
                <a:latin typeface="Arial Black"/>
                <a:cs typeface="Arial Black"/>
              </a:rPr>
              <a:t>side in </a:t>
            </a:r>
            <a:r>
              <a:rPr sz="2000" spc="-240" dirty="0">
                <a:latin typeface="Arial Black"/>
                <a:cs typeface="Arial Black"/>
              </a:rPr>
              <a:t>anterior</a:t>
            </a:r>
            <a:r>
              <a:rPr sz="2000" spc="-175" dirty="0">
                <a:latin typeface="Arial Black"/>
                <a:cs typeface="Arial Black"/>
              </a:rPr>
              <a:t> </a:t>
            </a:r>
            <a:r>
              <a:rPr sz="2000" spc="-240" dirty="0">
                <a:latin typeface="Arial Black"/>
                <a:cs typeface="Arial Black"/>
              </a:rPr>
              <a:t>triangle</a:t>
            </a:r>
            <a:endParaRPr sz="2000">
              <a:latin typeface="Arial Black"/>
              <a:cs typeface="Arial Black"/>
            </a:endParaRPr>
          </a:p>
          <a:p>
            <a:pPr marL="12700" marR="1238250">
              <a:lnSpc>
                <a:spcPct val="100000"/>
              </a:lnSpc>
              <a:spcBef>
                <a:spcPts val="700"/>
              </a:spcBef>
            </a:pPr>
            <a:r>
              <a:rPr sz="2000" spc="-235" dirty="0">
                <a:latin typeface="Arial Black"/>
                <a:cs typeface="Arial Black"/>
              </a:rPr>
              <a:t>Laryingitis </a:t>
            </a:r>
            <a:r>
              <a:rPr sz="2000" spc="-225" dirty="0">
                <a:latin typeface="Arial Black"/>
                <a:cs typeface="Arial Black"/>
              </a:rPr>
              <a:t>or </a:t>
            </a:r>
            <a:r>
              <a:rPr sz="2000" spc="-210" dirty="0">
                <a:latin typeface="Arial Black"/>
                <a:cs typeface="Arial Black"/>
              </a:rPr>
              <a:t>Pooling </a:t>
            </a:r>
            <a:r>
              <a:rPr sz="2000" spc="-220" dirty="0">
                <a:latin typeface="Arial Black"/>
                <a:cs typeface="Arial Black"/>
              </a:rPr>
              <a:t>of </a:t>
            </a:r>
            <a:r>
              <a:rPr sz="2000" spc="-225" dirty="0">
                <a:latin typeface="Arial Black"/>
                <a:cs typeface="Arial Black"/>
              </a:rPr>
              <a:t>saliva in  </a:t>
            </a:r>
            <a:r>
              <a:rPr sz="2000" spc="-235" dirty="0">
                <a:latin typeface="Arial Black"/>
                <a:cs typeface="Arial Black"/>
              </a:rPr>
              <a:t>hypopharynx </a:t>
            </a:r>
            <a:r>
              <a:rPr sz="2000" spc="-225" dirty="0">
                <a:latin typeface="Arial Black"/>
                <a:cs typeface="Arial Black"/>
              </a:rPr>
              <a:t>in </a:t>
            </a:r>
            <a:r>
              <a:rPr sz="2000" spc="-155" dirty="0">
                <a:latin typeface="Arial Black"/>
                <a:cs typeface="Arial Black"/>
              </a:rPr>
              <a:t>I/L</a:t>
            </a:r>
            <a:r>
              <a:rPr sz="2000" spc="80" dirty="0">
                <a:latin typeface="Arial Black"/>
                <a:cs typeface="Arial Black"/>
              </a:rPr>
              <a:t> </a:t>
            </a:r>
            <a:r>
              <a:rPr sz="2000" spc="-254" dirty="0">
                <a:latin typeface="Arial Black"/>
                <a:cs typeface="Arial Black"/>
              </a:rPr>
              <a:t>examination</a:t>
            </a:r>
            <a:endParaRPr sz="2000">
              <a:latin typeface="Arial Black"/>
              <a:cs typeface="Arial Black"/>
            </a:endParaRPr>
          </a:p>
          <a:p>
            <a:pPr marL="12700" marR="586740">
              <a:lnSpc>
                <a:spcPct val="100000"/>
              </a:lnSpc>
              <a:spcBef>
                <a:spcPts val="700"/>
              </a:spcBef>
              <a:tabLst>
                <a:tab pos="1341755" algn="l"/>
              </a:tabLst>
            </a:pPr>
            <a:r>
              <a:rPr sz="2000" spc="-225" dirty="0">
                <a:solidFill>
                  <a:srgbClr val="00AF4F"/>
                </a:solidFill>
                <a:latin typeface="Arial Black"/>
                <a:cs typeface="Arial Black"/>
              </a:rPr>
              <a:t>Boyce’s sign </a:t>
            </a:r>
            <a:r>
              <a:rPr sz="2000" spc="-240" dirty="0">
                <a:latin typeface="Arial Black"/>
                <a:cs typeface="Arial Black"/>
              </a:rPr>
              <a:t>(swelling </a:t>
            </a:r>
            <a:r>
              <a:rPr sz="2000" spc="-225" dirty="0">
                <a:latin typeface="Arial Black"/>
                <a:cs typeface="Arial Black"/>
              </a:rPr>
              <a:t>in </a:t>
            </a:r>
            <a:r>
              <a:rPr sz="2000" spc="-265" dirty="0">
                <a:latin typeface="Arial Black"/>
                <a:cs typeface="Arial Black"/>
              </a:rPr>
              <a:t>the </a:t>
            </a:r>
            <a:r>
              <a:rPr sz="2000" spc="-280" dirty="0">
                <a:latin typeface="Arial Black"/>
                <a:cs typeface="Arial Black"/>
              </a:rPr>
              <a:t>neck that  </a:t>
            </a:r>
            <a:r>
              <a:rPr sz="2000" spc="-225" dirty="0">
                <a:latin typeface="Arial Black"/>
                <a:cs typeface="Arial Black"/>
              </a:rPr>
              <a:t>gurgles</a:t>
            </a:r>
            <a:r>
              <a:rPr sz="2000" spc="-105" dirty="0">
                <a:latin typeface="Arial Black"/>
                <a:cs typeface="Arial Black"/>
              </a:rPr>
              <a:t> </a:t>
            </a:r>
            <a:r>
              <a:rPr sz="2000" spc="-220" dirty="0">
                <a:latin typeface="Arial Black"/>
                <a:cs typeface="Arial Black"/>
              </a:rPr>
              <a:t>on	</a:t>
            </a:r>
            <a:r>
              <a:rPr sz="2000" spc="-225" dirty="0">
                <a:latin typeface="Arial Black"/>
                <a:cs typeface="Arial Black"/>
              </a:rPr>
              <a:t>palpation)</a:t>
            </a:r>
            <a:endParaRPr sz="2000">
              <a:latin typeface="Arial Black"/>
              <a:cs typeface="Arial Black"/>
            </a:endParaRPr>
          </a:p>
          <a:p>
            <a:pPr marL="12700" marR="5080">
              <a:lnSpc>
                <a:spcPct val="100000"/>
              </a:lnSpc>
              <a:spcBef>
                <a:spcPts val="700"/>
              </a:spcBef>
            </a:pPr>
            <a:r>
              <a:rPr sz="2000" spc="-225" dirty="0">
                <a:latin typeface="Arial Black"/>
                <a:cs typeface="Arial Black"/>
              </a:rPr>
              <a:t>Spasm </a:t>
            </a:r>
            <a:r>
              <a:rPr sz="2000" spc="-220" dirty="0">
                <a:latin typeface="Arial Black"/>
                <a:cs typeface="Arial Black"/>
              </a:rPr>
              <a:t>of </a:t>
            </a:r>
            <a:r>
              <a:rPr sz="2000" spc="-235" dirty="0">
                <a:latin typeface="Arial Black"/>
                <a:cs typeface="Arial Black"/>
              </a:rPr>
              <a:t>coughing </a:t>
            </a:r>
            <a:r>
              <a:rPr sz="2000" spc="-220" dirty="0">
                <a:latin typeface="Arial Black"/>
                <a:cs typeface="Arial Black"/>
              </a:rPr>
              <a:t>on </a:t>
            </a:r>
            <a:r>
              <a:rPr sz="2000" spc="-225" dirty="0">
                <a:latin typeface="Arial Black"/>
                <a:cs typeface="Arial Black"/>
              </a:rPr>
              <a:t>palpation(spillage </a:t>
            </a:r>
            <a:r>
              <a:rPr sz="2000" spc="-220" dirty="0">
                <a:latin typeface="Arial Black"/>
                <a:cs typeface="Arial Black"/>
              </a:rPr>
              <a:t>of  </a:t>
            </a:r>
            <a:r>
              <a:rPr sz="2000" spc="-265" dirty="0">
                <a:latin typeface="Arial Black"/>
                <a:cs typeface="Arial Black"/>
              </a:rPr>
              <a:t>contents </a:t>
            </a:r>
            <a:r>
              <a:rPr sz="2000" spc="-254" dirty="0">
                <a:latin typeface="Arial Black"/>
                <a:cs typeface="Arial Black"/>
              </a:rPr>
              <a:t>into</a:t>
            </a:r>
            <a:r>
              <a:rPr sz="2000" spc="-370" dirty="0">
                <a:latin typeface="Arial Black"/>
                <a:cs typeface="Arial Black"/>
              </a:rPr>
              <a:t> </a:t>
            </a:r>
            <a:r>
              <a:rPr sz="2000" spc="-225" dirty="0">
                <a:latin typeface="Arial Black"/>
                <a:cs typeface="Arial Black"/>
              </a:rPr>
              <a:t>larynx)</a:t>
            </a:r>
            <a:endParaRPr sz="20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2000" spc="-225" dirty="0">
                <a:latin typeface="Arial Black"/>
                <a:cs typeface="Arial Black"/>
              </a:rPr>
              <a:t>Blood in </a:t>
            </a:r>
            <a:r>
              <a:rPr sz="2000" spc="-245" dirty="0">
                <a:latin typeface="Arial Black"/>
                <a:cs typeface="Arial Black"/>
              </a:rPr>
              <a:t>regurgitated</a:t>
            </a:r>
            <a:r>
              <a:rPr sz="2000" spc="120" dirty="0">
                <a:latin typeface="Arial Black"/>
                <a:cs typeface="Arial Black"/>
              </a:rPr>
              <a:t> </a:t>
            </a:r>
            <a:r>
              <a:rPr sz="2000" spc="-250" dirty="0">
                <a:latin typeface="Arial Black"/>
                <a:cs typeface="Arial Black"/>
              </a:rPr>
              <a:t>contents-carcinoma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920740" y="1524000"/>
            <a:ext cx="3223260" cy="3429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132079"/>
            <a:ext cx="71151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405" dirty="0">
                <a:solidFill>
                  <a:srgbClr val="00AFEF"/>
                </a:solidFill>
              </a:rPr>
              <a:t>Differential diagnosis of</a:t>
            </a:r>
            <a:r>
              <a:rPr sz="3600" spc="140" dirty="0">
                <a:solidFill>
                  <a:srgbClr val="00AFEF"/>
                </a:solidFill>
              </a:rPr>
              <a:t> </a:t>
            </a:r>
            <a:r>
              <a:rPr sz="3600" spc="-380" dirty="0">
                <a:solidFill>
                  <a:srgbClr val="00AFEF"/>
                </a:solidFill>
              </a:rPr>
              <a:t>dysphagia:</a:t>
            </a:r>
            <a:endParaRPr sz="3600"/>
          </a:p>
        </p:txBody>
      </p:sp>
      <p:sp>
        <p:nvSpPr>
          <p:cNvPr id="3" name="object 3"/>
          <p:cNvSpPr/>
          <p:nvPr/>
        </p:nvSpPr>
        <p:spPr>
          <a:xfrm>
            <a:off x="152400" y="1028700"/>
            <a:ext cx="8839200" cy="5600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0880" y="619759"/>
            <a:ext cx="230060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325" dirty="0">
                <a:solidFill>
                  <a:srgbClr val="6F2F9F"/>
                </a:solidFill>
              </a:rPr>
              <a:t>Investigations: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307340" y="1678940"/>
            <a:ext cx="1612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65" dirty="0">
                <a:solidFill>
                  <a:srgbClr val="DC7F46"/>
                </a:solidFill>
                <a:latin typeface="Symbol"/>
                <a:cs typeface="Symbol"/>
              </a:rPr>
              <a:t></a:t>
            </a:r>
            <a:endParaRPr sz="1200">
              <a:latin typeface="Symbol"/>
              <a:cs typeface="Symbo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7340" y="2465070"/>
            <a:ext cx="1612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65" dirty="0">
                <a:solidFill>
                  <a:srgbClr val="DC7F46"/>
                </a:solidFill>
                <a:latin typeface="Symbol"/>
                <a:cs typeface="Symbol"/>
              </a:rPr>
              <a:t></a:t>
            </a:r>
            <a:endParaRPr sz="1200">
              <a:latin typeface="Symbol"/>
              <a:cs typeface="Symbo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26109" y="1544320"/>
            <a:ext cx="4362450" cy="1511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4450" marR="1544320" indent="-31750">
              <a:lnSpc>
                <a:spcPct val="129200"/>
              </a:lnSpc>
              <a:spcBef>
                <a:spcPts val="100"/>
              </a:spcBef>
            </a:pPr>
            <a:r>
              <a:rPr sz="2000" spc="-240" dirty="0">
                <a:latin typeface="Arial Black"/>
                <a:cs typeface="Arial Black"/>
              </a:rPr>
              <a:t>History </a:t>
            </a:r>
            <a:r>
              <a:rPr sz="2000" spc="-225" dirty="0">
                <a:latin typeface="Arial Black"/>
                <a:cs typeface="Arial Black"/>
              </a:rPr>
              <a:t>and </a:t>
            </a:r>
            <a:r>
              <a:rPr sz="2000" spc="-245" dirty="0">
                <a:latin typeface="Arial Black"/>
                <a:cs typeface="Arial Black"/>
              </a:rPr>
              <a:t>examination:  </a:t>
            </a:r>
            <a:r>
              <a:rPr sz="2000" spc="-240" dirty="0">
                <a:latin typeface="Arial Black"/>
                <a:cs typeface="Arial Black"/>
              </a:rPr>
              <a:t>virtually</a:t>
            </a:r>
            <a:r>
              <a:rPr sz="2000" spc="-130" dirty="0">
                <a:latin typeface="Arial Black"/>
                <a:cs typeface="Arial Black"/>
              </a:rPr>
              <a:t> </a:t>
            </a:r>
            <a:r>
              <a:rPr sz="2000" spc="-254" dirty="0">
                <a:latin typeface="Arial Black"/>
                <a:cs typeface="Arial Black"/>
              </a:rPr>
              <a:t>pathognomic</a:t>
            </a:r>
            <a:endParaRPr sz="2000">
              <a:latin typeface="Arial Black"/>
              <a:cs typeface="Arial Black"/>
            </a:endParaRPr>
          </a:p>
          <a:p>
            <a:pPr marL="12700" marR="5080">
              <a:lnSpc>
                <a:spcPct val="100000"/>
              </a:lnSpc>
              <a:spcBef>
                <a:spcPts val="700"/>
              </a:spcBef>
            </a:pPr>
            <a:r>
              <a:rPr sz="2000" spc="-225" dirty="0">
                <a:latin typeface="Arial Black"/>
                <a:cs typeface="Arial Black"/>
              </a:rPr>
              <a:t>Confirm </a:t>
            </a:r>
            <a:r>
              <a:rPr sz="2000" spc="-265" dirty="0">
                <a:latin typeface="Arial Black"/>
                <a:cs typeface="Arial Black"/>
              </a:rPr>
              <a:t>the </a:t>
            </a:r>
            <a:r>
              <a:rPr sz="2000" spc="-225" dirty="0">
                <a:latin typeface="Arial Black"/>
                <a:cs typeface="Arial Black"/>
              </a:rPr>
              <a:t>diagnosis </a:t>
            </a:r>
            <a:r>
              <a:rPr sz="2000" spc="-310" dirty="0">
                <a:latin typeface="Arial Black"/>
                <a:cs typeface="Arial Black"/>
              </a:rPr>
              <a:t>with </a:t>
            </a:r>
            <a:r>
              <a:rPr sz="2000" spc="-235" dirty="0">
                <a:latin typeface="Arial Black"/>
                <a:cs typeface="Arial Black"/>
              </a:rPr>
              <a:t>radiological  </a:t>
            </a:r>
            <a:r>
              <a:rPr sz="2000" spc="-240" dirty="0">
                <a:latin typeface="Arial Black"/>
                <a:cs typeface="Arial Black"/>
              </a:rPr>
              <a:t>evidence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07340" y="3425190"/>
            <a:ext cx="3286125" cy="1991360"/>
          </a:xfrm>
          <a:prstGeom prst="rect">
            <a:avLst/>
          </a:prstGeom>
        </p:spPr>
        <p:txBody>
          <a:bodyPr vert="horz" wrap="square" lIns="0" tIns="100330" rIns="0" bIns="0" rtlCol="0">
            <a:spAutoFit/>
          </a:bodyPr>
          <a:lstStyle/>
          <a:p>
            <a:pPr marL="331470" indent="-318770">
              <a:lnSpc>
                <a:spcPct val="100000"/>
              </a:lnSpc>
              <a:spcBef>
                <a:spcPts val="790"/>
              </a:spcBef>
              <a:buClr>
                <a:srgbClr val="DC7F46"/>
              </a:buClr>
              <a:buSzPct val="60000"/>
              <a:buAutoNum type="arabicPeriod"/>
              <a:tabLst>
                <a:tab pos="330835" algn="l"/>
                <a:tab pos="331470" algn="l"/>
              </a:tabLst>
            </a:pPr>
            <a:r>
              <a:rPr sz="2000" spc="-245" dirty="0">
                <a:solidFill>
                  <a:srgbClr val="006FBF"/>
                </a:solidFill>
                <a:latin typeface="Arial Black"/>
                <a:cs typeface="Arial Black"/>
              </a:rPr>
              <a:t>Barium</a:t>
            </a:r>
            <a:r>
              <a:rPr sz="2000" spc="-120" dirty="0">
                <a:solidFill>
                  <a:srgbClr val="006FBF"/>
                </a:solidFill>
                <a:latin typeface="Arial Black"/>
                <a:cs typeface="Arial Black"/>
              </a:rPr>
              <a:t> </a:t>
            </a:r>
            <a:r>
              <a:rPr sz="2000" spc="-290" dirty="0">
                <a:solidFill>
                  <a:srgbClr val="006FBF"/>
                </a:solidFill>
                <a:latin typeface="Arial Black"/>
                <a:cs typeface="Arial Black"/>
              </a:rPr>
              <a:t>swallow</a:t>
            </a:r>
            <a:endParaRPr sz="2000">
              <a:latin typeface="Arial Black"/>
              <a:cs typeface="Arial Black"/>
            </a:endParaRPr>
          </a:p>
          <a:p>
            <a:pPr marL="331470" indent="-318770">
              <a:lnSpc>
                <a:spcPct val="100000"/>
              </a:lnSpc>
              <a:spcBef>
                <a:spcPts val="690"/>
              </a:spcBef>
              <a:buClr>
                <a:srgbClr val="DC7F46"/>
              </a:buClr>
              <a:buSzPct val="60000"/>
              <a:buAutoNum type="arabicPeriod"/>
              <a:tabLst>
                <a:tab pos="330835" algn="l"/>
                <a:tab pos="331470" algn="l"/>
              </a:tabLst>
            </a:pPr>
            <a:r>
              <a:rPr sz="2000" spc="-240" dirty="0">
                <a:solidFill>
                  <a:srgbClr val="006FBF"/>
                </a:solidFill>
                <a:latin typeface="Arial Black"/>
                <a:cs typeface="Arial Black"/>
              </a:rPr>
              <a:t>Contrast</a:t>
            </a:r>
            <a:r>
              <a:rPr sz="2000" spc="-155" dirty="0">
                <a:solidFill>
                  <a:srgbClr val="006FBF"/>
                </a:solidFill>
                <a:latin typeface="Arial Black"/>
                <a:cs typeface="Arial Black"/>
              </a:rPr>
              <a:t> </a:t>
            </a:r>
            <a:r>
              <a:rPr sz="2000" spc="-229" dirty="0">
                <a:solidFill>
                  <a:srgbClr val="006FBF"/>
                </a:solidFill>
                <a:latin typeface="Arial Black"/>
                <a:cs typeface="Arial Black"/>
              </a:rPr>
              <a:t>videofluoroscopy</a:t>
            </a:r>
            <a:endParaRPr sz="2000">
              <a:latin typeface="Arial Black"/>
              <a:cs typeface="Arial Black"/>
            </a:endParaRPr>
          </a:p>
          <a:p>
            <a:pPr marL="331470" indent="-318770">
              <a:lnSpc>
                <a:spcPct val="100000"/>
              </a:lnSpc>
              <a:spcBef>
                <a:spcPts val="700"/>
              </a:spcBef>
              <a:buClr>
                <a:srgbClr val="DC7F46"/>
              </a:buClr>
              <a:buSzPct val="60000"/>
              <a:buAutoNum type="arabicPeriod"/>
              <a:tabLst>
                <a:tab pos="330835" algn="l"/>
                <a:tab pos="331470" algn="l"/>
              </a:tabLst>
            </a:pPr>
            <a:r>
              <a:rPr sz="2000" spc="-204" dirty="0">
                <a:solidFill>
                  <a:srgbClr val="006FBF"/>
                </a:solidFill>
                <a:latin typeface="Arial Black"/>
                <a:cs typeface="Arial Black"/>
              </a:rPr>
              <a:t>Plain</a:t>
            </a:r>
            <a:r>
              <a:rPr sz="2000" spc="-125" dirty="0">
                <a:solidFill>
                  <a:srgbClr val="006FBF"/>
                </a:solidFill>
                <a:latin typeface="Arial Black"/>
                <a:cs typeface="Arial Black"/>
              </a:rPr>
              <a:t> </a:t>
            </a:r>
            <a:r>
              <a:rPr sz="2000" spc="-225" dirty="0">
                <a:solidFill>
                  <a:srgbClr val="006FBF"/>
                </a:solidFill>
                <a:latin typeface="Arial Black"/>
                <a:cs typeface="Arial Black"/>
              </a:rPr>
              <a:t>radiography</a:t>
            </a:r>
            <a:endParaRPr sz="2000">
              <a:latin typeface="Arial Black"/>
              <a:cs typeface="Arial Black"/>
            </a:endParaRPr>
          </a:p>
          <a:p>
            <a:pPr marL="331470" indent="-318770">
              <a:lnSpc>
                <a:spcPct val="100000"/>
              </a:lnSpc>
              <a:spcBef>
                <a:spcPts val="700"/>
              </a:spcBef>
              <a:buClr>
                <a:srgbClr val="DC7F46"/>
              </a:buClr>
              <a:buSzPct val="60000"/>
              <a:buAutoNum type="arabicPeriod"/>
              <a:tabLst>
                <a:tab pos="330835" algn="l"/>
                <a:tab pos="331470" algn="l"/>
              </a:tabLst>
            </a:pPr>
            <a:r>
              <a:rPr sz="2000" spc="-229" dirty="0">
                <a:solidFill>
                  <a:srgbClr val="006FBF"/>
                </a:solidFill>
                <a:latin typeface="Arial Black"/>
                <a:cs typeface="Arial Black"/>
              </a:rPr>
              <a:t>Ultrasonography</a:t>
            </a:r>
            <a:endParaRPr sz="2000">
              <a:latin typeface="Arial Black"/>
              <a:cs typeface="Arial Black"/>
            </a:endParaRPr>
          </a:p>
          <a:p>
            <a:pPr marL="331470" indent="-318770">
              <a:lnSpc>
                <a:spcPct val="100000"/>
              </a:lnSpc>
              <a:spcBef>
                <a:spcPts val="700"/>
              </a:spcBef>
              <a:buClr>
                <a:srgbClr val="DC7F46"/>
              </a:buClr>
              <a:buSzPct val="60000"/>
              <a:buAutoNum type="arabicPeriod"/>
              <a:tabLst>
                <a:tab pos="330835" algn="l"/>
                <a:tab pos="331470" algn="l"/>
              </a:tabLst>
            </a:pPr>
            <a:r>
              <a:rPr sz="2000" spc="-220" dirty="0">
                <a:solidFill>
                  <a:srgbClr val="006FBF"/>
                </a:solidFill>
                <a:latin typeface="Arial Black"/>
                <a:cs typeface="Arial Black"/>
              </a:rPr>
              <a:t>Oesophagoscopy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791200" y="1600200"/>
            <a:ext cx="3048000" cy="45897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7340" y="604520"/>
            <a:ext cx="259143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340" dirty="0">
                <a:solidFill>
                  <a:srgbClr val="006FBF"/>
                </a:solidFill>
              </a:rPr>
              <a:t>Barium</a:t>
            </a:r>
            <a:r>
              <a:rPr sz="2800" spc="-229" dirty="0">
                <a:solidFill>
                  <a:srgbClr val="006FBF"/>
                </a:solidFill>
              </a:rPr>
              <a:t> </a:t>
            </a:r>
            <a:r>
              <a:rPr sz="2800" spc="-375" dirty="0">
                <a:solidFill>
                  <a:srgbClr val="006FBF"/>
                </a:solidFill>
              </a:rPr>
              <a:t>swallow: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307340" y="1602740"/>
            <a:ext cx="1612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65" dirty="0">
                <a:solidFill>
                  <a:srgbClr val="DC7F46"/>
                </a:solidFill>
                <a:latin typeface="Symbol"/>
                <a:cs typeface="Symbol"/>
              </a:rPr>
              <a:t></a:t>
            </a:r>
            <a:endParaRPr sz="1200">
              <a:latin typeface="Symbol"/>
              <a:cs typeface="Symbo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7340" y="1995170"/>
            <a:ext cx="1473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00" dirty="0">
                <a:solidFill>
                  <a:srgbClr val="DC7F46"/>
                </a:solidFill>
                <a:latin typeface="Symbol"/>
                <a:cs typeface="Symbol"/>
              </a:rPr>
              <a:t></a:t>
            </a:r>
            <a:endParaRPr sz="1200">
              <a:latin typeface="Symbol"/>
              <a:cs typeface="Symbo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7340" y="2693670"/>
            <a:ext cx="1473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00" dirty="0">
                <a:solidFill>
                  <a:srgbClr val="DC7F46"/>
                </a:solidFill>
                <a:latin typeface="Symbol"/>
                <a:cs typeface="Symbol"/>
              </a:rPr>
              <a:t></a:t>
            </a:r>
            <a:endParaRPr sz="1200">
              <a:latin typeface="Symbol"/>
              <a:cs typeface="Symbo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07340" y="3392170"/>
            <a:ext cx="1473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00" dirty="0">
                <a:solidFill>
                  <a:srgbClr val="DC7F46"/>
                </a:solidFill>
                <a:latin typeface="Symbol"/>
                <a:cs typeface="Symbol"/>
              </a:rPr>
              <a:t></a:t>
            </a:r>
            <a:endParaRPr sz="1200">
              <a:latin typeface="Symbol"/>
              <a:cs typeface="Symbo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26109" y="1468120"/>
            <a:ext cx="4942840" cy="2514600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0"/>
              </a:spcBef>
            </a:pPr>
            <a:r>
              <a:rPr sz="2000" spc="-240" dirty="0">
                <a:latin typeface="Arial Black"/>
                <a:cs typeface="Arial Black"/>
              </a:rPr>
              <a:t>Internal </a:t>
            </a:r>
            <a:r>
              <a:rPr sz="2000" spc="-254" dirty="0">
                <a:latin typeface="Arial Black"/>
                <a:cs typeface="Arial Black"/>
              </a:rPr>
              <a:t>contour</a:t>
            </a:r>
            <a:r>
              <a:rPr sz="2000" spc="10" dirty="0">
                <a:latin typeface="Arial Black"/>
                <a:cs typeface="Arial Black"/>
              </a:rPr>
              <a:t> </a:t>
            </a:r>
            <a:r>
              <a:rPr sz="2000" spc="-254" dirty="0">
                <a:latin typeface="Arial Black"/>
                <a:cs typeface="Arial Black"/>
              </a:rPr>
              <a:t>examined</a:t>
            </a:r>
            <a:endParaRPr sz="2000">
              <a:latin typeface="Arial Black"/>
              <a:cs typeface="Arial Black"/>
            </a:endParaRPr>
          </a:p>
          <a:p>
            <a:pPr marL="12700" marR="51435">
              <a:lnSpc>
                <a:spcPct val="100000"/>
              </a:lnSpc>
              <a:spcBef>
                <a:spcPts val="700"/>
              </a:spcBef>
            </a:pPr>
            <a:r>
              <a:rPr sz="2000" spc="-225" dirty="0">
                <a:latin typeface="Arial Black"/>
                <a:cs typeface="Arial Black"/>
              </a:rPr>
              <a:t>Irregular </a:t>
            </a:r>
            <a:r>
              <a:rPr sz="2000" spc="-220" dirty="0">
                <a:latin typeface="Arial Black"/>
                <a:cs typeface="Arial Black"/>
              </a:rPr>
              <a:t>or </a:t>
            </a:r>
            <a:r>
              <a:rPr sz="2000" spc="-229" dirty="0">
                <a:latin typeface="Arial Black"/>
                <a:cs typeface="Arial Black"/>
              </a:rPr>
              <a:t>filling </a:t>
            </a:r>
            <a:r>
              <a:rPr sz="2000" spc="-260" dirty="0">
                <a:latin typeface="Arial Black"/>
                <a:cs typeface="Arial Black"/>
              </a:rPr>
              <a:t>defect </a:t>
            </a:r>
            <a:r>
              <a:rPr sz="2000" spc="-285" dirty="0">
                <a:latin typeface="Arial Black"/>
                <a:cs typeface="Arial Black"/>
              </a:rPr>
              <a:t>within </a:t>
            </a:r>
            <a:r>
              <a:rPr sz="2000" spc="-240" dirty="0">
                <a:latin typeface="Arial Black"/>
                <a:cs typeface="Arial Black"/>
              </a:rPr>
              <a:t>diverticulum:  </a:t>
            </a:r>
            <a:r>
              <a:rPr sz="2000" spc="-225" dirty="0">
                <a:latin typeface="Arial Black"/>
                <a:cs typeface="Arial Black"/>
              </a:rPr>
              <a:t>solid food </a:t>
            </a:r>
            <a:r>
              <a:rPr sz="2000" spc="-250" dirty="0">
                <a:latin typeface="Arial Black"/>
                <a:cs typeface="Arial Black"/>
              </a:rPr>
              <a:t>remnants </a:t>
            </a:r>
            <a:r>
              <a:rPr sz="2000" spc="-220" dirty="0">
                <a:latin typeface="Arial Black"/>
                <a:cs typeface="Arial Black"/>
              </a:rPr>
              <a:t>or</a:t>
            </a:r>
            <a:r>
              <a:rPr sz="2000" spc="-190" dirty="0">
                <a:latin typeface="Arial Black"/>
                <a:cs typeface="Arial Black"/>
              </a:rPr>
              <a:t> </a:t>
            </a:r>
            <a:r>
              <a:rPr sz="2000" spc="-260" dirty="0">
                <a:latin typeface="Arial Black"/>
                <a:cs typeface="Arial Black"/>
              </a:rPr>
              <a:t>carcinoma</a:t>
            </a:r>
            <a:endParaRPr sz="2000">
              <a:latin typeface="Arial Black"/>
              <a:cs typeface="Arial Black"/>
            </a:endParaRPr>
          </a:p>
          <a:p>
            <a:pPr marL="12700" marR="224154">
              <a:lnSpc>
                <a:spcPct val="100000"/>
              </a:lnSpc>
              <a:spcBef>
                <a:spcPts val="700"/>
              </a:spcBef>
            </a:pPr>
            <a:r>
              <a:rPr sz="2000" spc="-235" dirty="0">
                <a:latin typeface="Arial Black"/>
                <a:cs typeface="Arial Black"/>
              </a:rPr>
              <a:t>Constant </a:t>
            </a:r>
            <a:r>
              <a:rPr sz="2000" spc="-225" dirty="0">
                <a:latin typeface="Arial Black"/>
                <a:cs typeface="Arial Black"/>
              </a:rPr>
              <a:t>filling </a:t>
            </a:r>
            <a:r>
              <a:rPr sz="2000" spc="-260" dirty="0">
                <a:latin typeface="Arial Black"/>
                <a:cs typeface="Arial Black"/>
              </a:rPr>
              <a:t>defect </a:t>
            </a:r>
            <a:r>
              <a:rPr sz="2000" spc="-225" dirty="0">
                <a:latin typeface="Arial Black"/>
                <a:cs typeface="Arial Black"/>
              </a:rPr>
              <a:t>in </a:t>
            </a:r>
            <a:r>
              <a:rPr sz="2000" spc="-270" dirty="0">
                <a:latin typeface="Arial Black"/>
                <a:cs typeface="Arial Black"/>
              </a:rPr>
              <a:t>lower </a:t>
            </a:r>
            <a:r>
              <a:rPr sz="2000" spc="-254" dirty="0">
                <a:latin typeface="Arial Black"/>
                <a:cs typeface="Arial Black"/>
              </a:rPr>
              <a:t>two-third </a:t>
            </a:r>
            <a:r>
              <a:rPr sz="2000" spc="-225" dirty="0">
                <a:latin typeface="Arial Black"/>
                <a:cs typeface="Arial Black"/>
              </a:rPr>
              <a:t>of  </a:t>
            </a:r>
            <a:r>
              <a:rPr sz="2000" spc="-240" dirty="0">
                <a:latin typeface="Arial Black"/>
                <a:cs typeface="Arial Black"/>
              </a:rPr>
              <a:t>sac-carcinoma</a:t>
            </a:r>
            <a:endParaRPr sz="2000">
              <a:latin typeface="Arial Black"/>
              <a:cs typeface="Arial Black"/>
            </a:endParaRPr>
          </a:p>
          <a:p>
            <a:pPr marL="12700" marR="5080">
              <a:lnSpc>
                <a:spcPct val="100000"/>
              </a:lnSpc>
              <a:spcBef>
                <a:spcPts val="700"/>
              </a:spcBef>
            </a:pPr>
            <a:r>
              <a:rPr sz="2000" spc="-210" dirty="0">
                <a:latin typeface="Arial Black"/>
                <a:cs typeface="Arial Black"/>
              </a:rPr>
              <a:t>Filling </a:t>
            </a:r>
            <a:r>
              <a:rPr sz="2000" spc="-260" dirty="0">
                <a:latin typeface="Arial Black"/>
                <a:cs typeface="Arial Black"/>
              </a:rPr>
              <a:t>defect </a:t>
            </a:r>
            <a:r>
              <a:rPr sz="2000" spc="-225" dirty="0">
                <a:latin typeface="Arial Black"/>
                <a:cs typeface="Arial Black"/>
              </a:rPr>
              <a:t>in </a:t>
            </a:r>
            <a:r>
              <a:rPr sz="2000" spc="-265" dirty="0">
                <a:latin typeface="Arial Black"/>
                <a:cs typeface="Arial Black"/>
              </a:rPr>
              <a:t>the </a:t>
            </a:r>
            <a:r>
              <a:rPr sz="2000" spc="-280" dirty="0">
                <a:latin typeface="Arial Black"/>
                <a:cs typeface="Arial Black"/>
              </a:rPr>
              <a:t>neck </a:t>
            </a:r>
            <a:r>
              <a:rPr sz="2000" spc="-225" dirty="0">
                <a:latin typeface="Arial Black"/>
                <a:cs typeface="Arial Black"/>
              </a:rPr>
              <a:t>of </a:t>
            </a:r>
            <a:r>
              <a:rPr sz="2000" spc="-204" dirty="0">
                <a:latin typeface="Arial Black"/>
                <a:cs typeface="Arial Black"/>
              </a:rPr>
              <a:t>pouch- </a:t>
            </a:r>
            <a:r>
              <a:rPr sz="2000" spc="-225" dirty="0">
                <a:latin typeface="Arial Black"/>
                <a:cs typeface="Arial Black"/>
              </a:rPr>
              <a:t>food </a:t>
            </a:r>
            <a:r>
              <a:rPr sz="2000" spc="-220" dirty="0">
                <a:latin typeface="Arial Black"/>
                <a:cs typeface="Arial Black"/>
              </a:rPr>
              <a:t>and  </a:t>
            </a:r>
            <a:r>
              <a:rPr sz="2000" spc="-225" dirty="0">
                <a:latin typeface="Arial Black"/>
                <a:cs typeface="Arial Black"/>
              </a:rPr>
              <a:t>air</a:t>
            </a:r>
            <a:r>
              <a:rPr sz="2000" spc="-114" dirty="0">
                <a:latin typeface="Arial Black"/>
                <a:cs typeface="Arial Black"/>
              </a:rPr>
              <a:t> </a:t>
            </a:r>
            <a:r>
              <a:rPr sz="2000" spc="-225" dirty="0">
                <a:latin typeface="Arial Black"/>
                <a:cs typeface="Arial Black"/>
              </a:rPr>
              <a:t>bubbles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07340" y="4484370"/>
            <a:ext cx="1612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65" dirty="0">
                <a:solidFill>
                  <a:srgbClr val="DC7F46"/>
                </a:solidFill>
                <a:latin typeface="Symbol"/>
                <a:cs typeface="Symbol"/>
              </a:rPr>
              <a:t></a:t>
            </a:r>
            <a:endParaRPr sz="1200">
              <a:latin typeface="Symbol"/>
              <a:cs typeface="Symbo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26109" y="4438650"/>
            <a:ext cx="4671695" cy="94106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200"/>
              </a:lnSpc>
              <a:spcBef>
                <a:spcPts val="95"/>
              </a:spcBef>
              <a:tabLst>
                <a:tab pos="744855" algn="l"/>
              </a:tabLst>
            </a:pPr>
            <a:r>
              <a:rPr sz="2000" spc="-225" dirty="0">
                <a:latin typeface="Arial Black"/>
                <a:cs typeface="Arial Black"/>
              </a:rPr>
              <a:t>Long </a:t>
            </a:r>
            <a:r>
              <a:rPr sz="2000" spc="-280" dirty="0">
                <a:latin typeface="Arial Black"/>
                <a:cs typeface="Arial Black"/>
              </a:rPr>
              <a:t>term </a:t>
            </a:r>
            <a:r>
              <a:rPr sz="2000" spc="-235" dirty="0">
                <a:latin typeface="Arial Black"/>
                <a:cs typeface="Arial Black"/>
              </a:rPr>
              <a:t>radiographic </a:t>
            </a:r>
            <a:r>
              <a:rPr sz="2000" spc="-265" dirty="0">
                <a:latin typeface="Arial Black"/>
                <a:cs typeface="Arial Black"/>
              </a:rPr>
              <a:t>follow </a:t>
            </a:r>
            <a:r>
              <a:rPr sz="2000" spc="-220" dirty="0">
                <a:latin typeface="Arial Black"/>
                <a:cs typeface="Arial Black"/>
              </a:rPr>
              <a:t>up </a:t>
            </a:r>
            <a:r>
              <a:rPr sz="2000" spc="-225" dirty="0">
                <a:latin typeface="Arial Black"/>
                <a:cs typeface="Arial Black"/>
              </a:rPr>
              <a:t>failed </a:t>
            </a:r>
            <a:r>
              <a:rPr sz="2000" spc="-285" dirty="0">
                <a:latin typeface="Arial Black"/>
                <a:cs typeface="Arial Black"/>
              </a:rPr>
              <a:t>to  </a:t>
            </a:r>
            <a:r>
              <a:rPr sz="2000" spc="-280" dirty="0">
                <a:latin typeface="Arial Black"/>
                <a:cs typeface="Arial Black"/>
              </a:rPr>
              <a:t>show	</a:t>
            </a:r>
            <a:r>
              <a:rPr sz="2000" spc="-250" dirty="0">
                <a:latin typeface="Arial Black"/>
                <a:cs typeface="Arial Black"/>
              </a:rPr>
              <a:t>transient </a:t>
            </a:r>
            <a:r>
              <a:rPr sz="2000" spc="-254" dirty="0">
                <a:latin typeface="Arial Black"/>
                <a:cs typeface="Arial Black"/>
              </a:rPr>
              <a:t>diverticulum </a:t>
            </a:r>
            <a:r>
              <a:rPr sz="2000" spc="1010" dirty="0">
                <a:latin typeface="Symbol"/>
                <a:cs typeface="Symbol"/>
              </a:rPr>
              <a:t></a:t>
            </a:r>
            <a:r>
              <a:rPr sz="2000" spc="1010" dirty="0">
                <a:latin typeface="Times New Roman"/>
                <a:cs typeface="Times New Roman"/>
              </a:rPr>
              <a:t> </a:t>
            </a:r>
            <a:r>
              <a:rPr sz="2000" spc="-254" dirty="0">
                <a:latin typeface="Arial Black"/>
                <a:cs typeface="Arial Black"/>
              </a:rPr>
              <a:t>into </a:t>
            </a:r>
            <a:r>
              <a:rPr sz="2000" spc="-225" dirty="0">
                <a:latin typeface="Arial Black"/>
                <a:cs typeface="Arial Black"/>
              </a:rPr>
              <a:t>full  </a:t>
            </a:r>
            <a:r>
              <a:rPr sz="2000" spc="-270" dirty="0">
                <a:latin typeface="Arial Black"/>
                <a:cs typeface="Arial Black"/>
              </a:rPr>
              <a:t>blown</a:t>
            </a:r>
            <a:r>
              <a:rPr sz="2000" spc="-125" dirty="0">
                <a:latin typeface="Arial Black"/>
                <a:cs typeface="Arial Black"/>
              </a:rPr>
              <a:t> </a:t>
            </a:r>
            <a:r>
              <a:rPr sz="2000" spc="-250" dirty="0">
                <a:latin typeface="Arial Black"/>
                <a:cs typeface="Arial Black"/>
              </a:rPr>
              <a:t>diverticulum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903982" y="1564227"/>
            <a:ext cx="2999732" cy="49127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1940" y="227329"/>
            <a:ext cx="472440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75" spc="975" baseline="15151" dirty="0">
                <a:solidFill>
                  <a:srgbClr val="DC7F46"/>
                </a:solidFill>
                <a:latin typeface="Symbol"/>
                <a:cs typeface="Symbol"/>
              </a:rPr>
              <a:t></a:t>
            </a:r>
            <a:r>
              <a:rPr sz="2475" spc="975" baseline="15151" dirty="0">
                <a:solidFill>
                  <a:srgbClr val="DC7F46"/>
                </a:solidFill>
                <a:latin typeface="Times New Roman"/>
                <a:cs typeface="Times New Roman"/>
              </a:rPr>
              <a:t> </a:t>
            </a:r>
            <a:r>
              <a:rPr sz="2800" spc="-335" dirty="0">
                <a:solidFill>
                  <a:srgbClr val="006FBF"/>
                </a:solidFill>
              </a:rPr>
              <a:t>Contrast</a:t>
            </a:r>
            <a:r>
              <a:rPr sz="2800" spc="-235" dirty="0">
                <a:solidFill>
                  <a:srgbClr val="006FBF"/>
                </a:solidFill>
              </a:rPr>
              <a:t> </a:t>
            </a:r>
            <a:r>
              <a:rPr sz="2800" spc="-300" dirty="0">
                <a:solidFill>
                  <a:srgbClr val="006FBF"/>
                </a:solidFill>
              </a:rPr>
              <a:t>video-fluoroscopy: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7340" y="1638300"/>
            <a:ext cx="1473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00" dirty="0">
                <a:solidFill>
                  <a:srgbClr val="DC7F46"/>
                </a:solidFill>
                <a:latin typeface="Symbol"/>
                <a:cs typeface="Symbol"/>
              </a:rPr>
              <a:t></a:t>
            </a:r>
            <a:endParaRPr sz="1200">
              <a:latin typeface="Symbol"/>
              <a:cs typeface="Symbo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6109" y="1579879"/>
            <a:ext cx="430149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240" dirty="0">
                <a:latin typeface="Arial Black"/>
                <a:cs typeface="Arial Black"/>
              </a:rPr>
              <a:t>Constant </a:t>
            </a:r>
            <a:r>
              <a:rPr sz="2000" spc="-250" dirty="0">
                <a:latin typeface="Arial Black"/>
                <a:cs typeface="Arial Black"/>
              </a:rPr>
              <a:t>monitoring </a:t>
            </a:r>
            <a:r>
              <a:rPr sz="2000" spc="-220" dirty="0">
                <a:latin typeface="Arial Black"/>
                <a:cs typeface="Arial Black"/>
              </a:rPr>
              <a:t>of </a:t>
            </a:r>
            <a:r>
              <a:rPr sz="2000" spc="-265" dirty="0">
                <a:latin typeface="Arial Black"/>
                <a:cs typeface="Arial Black"/>
              </a:rPr>
              <a:t>the</a:t>
            </a:r>
            <a:r>
              <a:rPr sz="2000" spc="-180" dirty="0">
                <a:latin typeface="Arial Black"/>
                <a:cs typeface="Arial Black"/>
              </a:rPr>
              <a:t> </a:t>
            </a:r>
            <a:r>
              <a:rPr sz="2000" spc="-270" dirty="0">
                <a:latin typeface="Arial Black"/>
                <a:cs typeface="Arial Black"/>
              </a:rPr>
              <a:t>swallowing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7340" y="2947670"/>
            <a:ext cx="1473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00" dirty="0">
                <a:solidFill>
                  <a:srgbClr val="DC7F46"/>
                </a:solidFill>
                <a:latin typeface="Symbol"/>
                <a:cs typeface="Symbol"/>
              </a:rPr>
              <a:t></a:t>
            </a:r>
            <a:endParaRPr sz="1200">
              <a:latin typeface="Symbol"/>
              <a:cs typeface="Symbo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07340" y="3319779"/>
            <a:ext cx="1473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00" dirty="0">
                <a:solidFill>
                  <a:srgbClr val="DC7F46"/>
                </a:solidFill>
                <a:latin typeface="Symbol"/>
                <a:cs typeface="Symbol"/>
              </a:rPr>
              <a:t></a:t>
            </a:r>
            <a:endParaRPr sz="1200">
              <a:latin typeface="Symbol"/>
              <a:cs typeface="Symbo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07340" y="3975100"/>
            <a:ext cx="1473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00" dirty="0">
                <a:solidFill>
                  <a:srgbClr val="DC7F46"/>
                </a:solidFill>
                <a:latin typeface="Symbol"/>
                <a:cs typeface="Symbol"/>
              </a:rPr>
              <a:t></a:t>
            </a:r>
            <a:endParaRPr sz="1200">
              <a:latin typeface="Symbol"/>
              <a:cs typeface="Symbo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07340" y="4347209"/>
            <a:ext cx="1473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00" dirty="0">
                <a:solidFill>
                  <a:srgbClr val="DC7F46"/>
                </a:solidFill>
                <a:latin typeface="Symbol"/>
                <a:cs typeface="Symbol"/>
              </a:rPr>
              <a:t></a:t>
            </a:r>
            <a:endParaRPr sz="1200">
              <a:latin typeface="Symbol"/>
              <a:cs typeface="Symbo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07340" y="4719320"/>
            <a:ext cx="1612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65" dirty="0">
                <a:solidFill>
                  <a:srgbClr val="DC7F46"/>
                </a:solidFill>
                <a:latin typeface="Symbol"/>
                <a:cs typeface="Symbol"/>
              </a:rPr>
              <a:t></a:t>
            </a:r>
            <a:endParaRPr sz="1200">
              <a:latin typeface="Symbol"/>
              <a:cs typeface="Symbo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26109" y="2235200"/>
            <a:ext cx="5495290" cy="3322320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 marR="530225" indent="31750">
              <a:lnSpc>
                <a:spcPts val="2230"/>
              </a:lnSpc>
              <a:spcBef>
                <a:spcPts val="315"/>
              </a:spcBef>
            </a:pPr>
            <a:r>
              <a:rPr sz="2000" spc="-210" dirty="0">
                <a:latin typeface="Arial Black"/>
                <a:cs typeface="Arial Black"/>
              </a:rPr>
              <a:t>(single </a:t>
            </a:r>
            <a:r>
              <a:rPr sz="2000" spc="-250" dirty="0">
                <a:latin typeface="Arial Black"/>
                <a:cs typeface="Arial Black"/>
              </a:rPr>
              <a:t>shot </a:t>
            </a:r>
            <a:r>
              <a:rPr sz="2000" spc="-245" dirty="0">
                <a:latin typeface="Arial Black"/>
                <a:cs typeface="Arial Black"/>
              </a:rPr>
              <a:t>barium </a:t>
            </a:r>
            <a:r>
              <a:rPr sz="2000" spc="-290" dirty="0">
                <a:latin typeface="Arial Black"/>
                <a:cs typeface="Arial Black"/>
              </a:rPr>
              <a:t>swallow </a:t>
            </a:r>
            <a:r>
              <a:rPr sz="2000" spc="-265" dirty="0">
                <a:latin typeface="Arial Black"/>
                <a:cs typeface="Arial Black"/>
              </a:rPr>
              <a:t>may </a:t>
            </a:r>
            <a:r>
              <a:rPr sz="2000" spc="-250" dirty="0">
                <a:latin typeface="Arial Black"/>
                <a:cs typeface="Arial Black"/>
              </a:rPr>
              <a:t>miss </a:t>
            </a:r>
            <a:r>
              <a:rPr sz="2000" spc="-245" dirty="0">
                <a:latin typeface="Arial Black"/>
                <a:cs typeface="Arial Black"/>
              </a:rPr>
              <a:t>small  </a:t>
            </a:r>
            <a:r>
              <a:rPr sz="2000" spc="-225" dirty="0">
                <a:latin typeface="Arial Black"/>
                <a:cs typeface="Arial Black"/>
              </a:rPr>
              <a:t>pouch)</a:t>
            </a:r>
            <a:endParaRPr sz="2000">
              <a:latin typeface="Arial Black"/>
              <a:cs typeface="Arial Black"/>
            </a:endParaRPr>
          </a:p>
          <a:p>
            <a:pPr marL="82550">
              <a:lnSpc>
                <a:spcPct val="100000"/>
              </a:lnSpc>
              <a:spcBef>
                <a:spcPts val="475"/>
              </a:spcBef>
            </a:pPr>
            <a:r>
              <a:rPr sz="2000" spc="-225" dirty="0">
                <a:latin typeface="Arial Black"/>
                <a:cs typeface="Arial Black"/>
              </a:rPr>
              <a:t>Able </a:t>
            </a:r>
            <a:r>
              <a:rPr sz="2000" spc="-285" dirty="0">
                <a:latin typeface="Arial Black"/>
                <a:cs typeface="Arial Black"/>
              </a:rPr>
              <a:t>to </a:t>
            </a:r>
            <a:r>
              <a:rPr sz="2000" spc="-220" dirty="0">
                <a:latin typeface="Arial Black"/>
                <a:cs typeface="Arial Black"/>
              </a:rPr>
              <a:t>see </a:t>
            </a:r>
            <a:r>
              <a:rPr sz="2000" spc="-245" dirty="0">
                <a:latin typeface="Arial Black"/>
                <a:cs typeface="Arial Black"/>
              </a:rPr>
              <a:t>pouch </a:t>
            </a:r>
            <a:r>
              <a:rPr sz="2000" spc="-254" dirty="0">
                <a:latin typeface="Arial Black"/>
                <a:cs typeface="Arial Black"/>
              </a:rPr>
              <a:t>from </a:t>
            </a:r>
            <a:r>
              <a:rPr sz="2000" spc="-240" dirty="0">
                <a:latin typeface="Arial Black"/>
                <a:cs typeface="Arial Black"/>
              </a:rPr>
              <a:t>different</a:t>
            </a:r>
            <a:r>
              <a:rPr sz="2000" spc="150" dirty="0">
                <a:latin typeface="Arial Black"/>
                <a:cs typeface="Arial Black"/>
              </a:rPr>
              <a:t> </a:t>
            </a:r>
            <a:r>
              <a:rPr sz="2000" spc="-225" dirty="0">
                <a:latin typeface="Arial Black"/>
                <a:cs typeface="Arial Black"/>
              </a:rPr>
              <a:t>angles</a:t>
            </a:r>
            <a:endParaRPr sz="2000">
              <a:latin typeface="Arial Black"/>
              <a:cs typeface="Arial Black"/>
            </a:endParaRPr>
          </a:p>
          <a:p>
            <a:pPr marL="12700" marR="542925">
              <a:lnSpc>
                <a:spcPts val="2230"/>
              </a:lnSpc>
              <a:spcBef>
                <a:spcPts val="745"/>
              </a:spcBef>
            </a:pPr>
            <a:r>
              <a:rPr sz="2000" spc="-160" dirty="0">
                <a:latin typeface="Arial Black"/>
                <a:cs typeface="Arial Black"/>
              </a:rPr>
              <a:t>Size, </a:t>
            </a:r>
            <a:r>
              <a:rPr sz="2000" spc="-235" dirty="0">
                <a:latin typeface="Arial Black"/>
                <a:cs typeface="Arial Black"/>
              </a:rPr>
              <a:t>location, </a:t>
            </a:r>
            <a:r>
              <a:rPr sz="2000" spc="-225" dirty="0">
                <a:latin typeface="Arial Black"/>
                <a:cs typeface="Arial Black"/>
              </a:rPr>
              <a:t>and </a:t>
            </a:r>
            <a:r>
              <a:rPr sz="2000" spc="-260" dirty="0">
                <a:latin typeface="Arial Black"/>
                <a:cs typeface="Arial Black"/>
              </a:rPr>
              <a:t>character </a:t>
            </a:r>
            <a:r>
              <a:rPr sz="2000" spc="-225" dirty="0">
                <a:latin typeface="Arial Black"/>
                <a:cs typeface="Arial Black"/>
              </a:rPr>
              <a:t>of </a:t>
            </a:r>
            <a:r>
              <a:rPr sz="2000" spc="-265" dirty="0">
                <a:latin typeface="Arial Black"/>
                <a:cs typeface="Arial Black"/>
              </a:rPr>
              <a:t>the </a:t>
            </a:r>
            <a:r>
              <a:rPr sz="2000" spc="-254" dirty="0">
                <a:latin typeface="Arial Black"/>
                <a:cs typeface="Arial Black"/>
              </a:rPr>
              <a:t>mucosal  </a:t>
            </a:r>
            <a:r>
              <a:rPr sz="2000" spc="-225" dirty="0">
                <a:latin typeface="Arial Black"/>
                <a:cs typeface="Arial Black"/>
              </a:rPr>
              <a:t>lining</a:t>
            </a:r>
            <a:endParaRPr sz="2000">
              <a:latin typeface="Arial Black"/>
              <a:cs typeface="Arial Black"/>
            </a:endParaRPr>
          </a:p>
          <a:p>
            <a:pPr marL="82550" marR="1204595" indent="-69850">
              <a:lnSpc>
                <a:spcPts val="2930"/>
              </a:lnSpc>
              <a:spcBef>
                <a:spcPts val="140"/>
              </a:spcBef>
            </a:pPr>
            <a:r>
              <a:rPr sz="2000" spc="-240" dirty="0">
                <a:latin typeface="Arial Black"/>
                <a:cs typeface="Arial Black"/>
              </a:rPr>
              <a:t>Function </a:t>
            </a:r>
            <a:r>
              <a:rPr sz="2000" spc="-220" dirty="0">
                <a:latin typeface="Arial Black"/>
                <a:cs typeface="Arial Black"/>
              </a:rPr>
              <a:t>of </a:t>
            </a:r>
            <a:r>
              <a:rPr sz="2000" spc="-265" dirty="0">
                <a:latin typeface="Arial Black"/>
                <a:cs typeface="Arial Black"/>
              </a:rPr>
              <a:t>the </a:t>
            </a:r>
            <a:r>
              <a:rPr sz="2000" spc="-225" dirty="0">
                <a:latin typeface="Arial Black"/>
                <a:cs typeface="Arial Black"/>
              </a:rPr>
              <a:t>pharyngeal </a:t>
            </a:r>
            <a:r>
              <a:rPr sz="2000" spc="-254" dirty="0">
                <a:latin typeface="Arial Black"/>
                <a:cs typeface="Arial Black"/>
              </a:rPr>
              <a:t>muscles  </a:t>
            </a:r>
            <a:r>
              <a:rPr sz="2000" spc="-225" dirty="0">
                <a:latin typeface="Arial Black"/>
                <a:cs typeface="Arial Black"/>
              </a:rPr>
              <a:t>Presence or </a:t>
            </a:r>
            <a:r>
              <a:rPr sz="2000" spc="-240" dirty="0">
                <a:latin typeface="Arial Black"/>
                <a:cs typeface="Arial Black"/>
              </a:rPr>
              <a:t>absence </a:t>
            </a:r>
            <a:r>
              <a:rPr sz="2000" spc="-225" dirty="0">
                <a:latin typeface="Arial Black"/>
                <a:cs typeface="Arial Black"/>
              </a:rPr>
              <a:t>of </a:t>
            </a:r>
            <a:r>
              <a:rPr sz="2000" spc="-254" dirty="0">
                <a:latin typeface="Arial Black"/>
                <a:cs typeface="Arial Black"/>
              </a:rPr>
              <a:t>gastric</a:t>
            </a:r>
            <a:r>
              <a:rPr sz="2000" spc="-85" dirty="0">
                <a:latin typeface="Arial Black"/>
                <a:cs typeface="Arial Black"/>
              </a:rPr>
              <a:t> </a:t>
            </a:r>
            <a:r>
              <a:rPr sz="2000" spc="-245" dirty="0">
                <a:latin typeface="Arial Black"/>
                <a:cs typeface="Arial Black"/>
              </a:rPr>
              <a:t>reflux</a:t>
            </a:r>
            <a:endParaRPr sz="2000">
              <a:latin typeface="Arial Black"/>
              <a:cs typeface="Arial Black"/>
            </a:endParaRPr>
          </a:p>
          <a:p>
            <a:pPr marL="12700" marR="5080">
              <a:lnSpc>
                <a:spcPts val="2230"/>
              </a:lnSpc>
              <a:spcBef>
                <a:spcPts val="560"/>
              </a:spcBef>
            </a:pPr>
            <a:r>
              <a:rPr sz="2000" spc="-240" dirty="0">
                <a:latin typeface="Arial Black"/>
                <a:cs typeface="Arial Black"/>
              </a:rPr>
              <a:t>Contrast </a:t>
            </a:r>
            <a:r>
              <a:rPr sz="2000" spc="-245" dirty="0">
                <a:latin typeface="Arial Black"/>
                <a:cs typeface="Arial Black"/>
              </a:rPr>
              <a:t>study </a:t>
            </a:r>
            <a:r>
              <a:rPr sz="2000" spc="-225" dirty="0">
                <a:latin typeface="Arial Black"/>
                <a:cs typeface="Arial Black"/>
              </a:rPr>
              <a:t>should </a:t>
            </a:r>
            <a:r>
              <a:rPr sz="2000" spc="-240" dirty="0">
                <a:latin typeface="Arial Black"/>
                <a:cs typeface="Arial Black"/>
              </a:rPr>
              <a:t>include </a:t>
            </a:r>
            <a:r>
              <a:rPr sz="2000" spc="-270" dirty="0">
                <a:latin typeface="Arial Black"/>
                <a:cs typeface="Arial Black"/>
              </a:rPr>
              <a:t>lower </a:t>
            </a:r>
            <a:r>
              <a:rPr sz="2000" spc="-225" dirty="0">
                <a:latin typeface="Arial Black"/>
                <a:cs typeface="Arial Black"/>
              </a:rPr>
              <a:t>oesophagus  </a:t>
            </a:r>
            <a:r>
              <a:rPr sz="2000" spc="-445" dirty="0">
                <a:latin typeface="Arial Black"/>
                <a:cs typeface="Arial Black"/>
              </a:rPr>
              <a:t>&amp; </a:t>
            </a:r>
            <a:r>
              <a:rPr sz="2000" spc="-270" dirty="0">
                <a:latin typeface="Arial Black"/>
                <a:cs typeface="Arial Black"/>
              </a:rPr>
              <a:t>stomach </a:t>
            </a:r>
            <a:r>
              <a:rPr sz="2000" dirty="0">
                <a:latin typeface="Arial Black"/>
                <a:cs typeface="Arial Black"/>
              </a:rPr>
              <a:t>– </a:t>
            </a:r>
            <a:r>
              <a:rPr sz="2000" spc="-270" dirty="0">
                <a:latin typeface="Arial Black"/>
                <a:cs typeface="Arial Black"/>
              </a:rPr>
              <a:t>lower </a:t>
            </a:r>
            <a:r>
              <a:rPr sz="2000" spc="-225" dirty="0">
                <a:latin typeface="Arial Black"/>
                <a:cs typeface="Arial Black"/>
              </a:rPr>
              <a:t>oesophageal </a:t>
            </a:r>
            <a:r>
              <a:rPr sz="2000" spc="-260" dirty="0">
                <a:latin typeface="Arial Black"/>
                <a:cs typeface="Arial Black"/>
              </a:rPr>
              <a:t>carcinoma </a:t>
            </a:r>
            <a:r>
              <a:rPr sz="2000" spc="-445" dirty="0">
                <a:latin typeface="Arial Black"/>
                <a:cs typeface="Arial Black"/>
              </a:rPr>
              <a:t>&amp;  </a:t>
            </a:r>
            <a:r>
              <a:rPr sz="2000" spc="-245" dirty="0">
                <a:latin typeface="Arial Black"/>
                <a:cs typeface="Arial Black"/>
              </a:rPr>
              <a:t>hiatal </a:t>
            </a:r>
            <a:r>
              <a:rPr sz="2000" spc="-225" dirty="0">
                <a:latin typeface="Arial Black"/>
                <a:cs typeface="Arial Black"/>
              </a:rPr>
              <a:t>hernia </a:t>
            </a:r>
            <a:r>
              <a:rPr sz="2000" spc="-260" dirty="0">
                <a:latin typeface="Arial Black"/>
                <a:cs typeface="Arial Black"/>
              </a:rPr>
              <a:t>can </a:t>
            </a:r>
            <a:r>
              <a:rPr sz="2000" spc="-270" dirty="0">
                <a:latin typeface="Arial Black"/>
                <a:cs typeface="Arial Black"/>
              </a:rPr>
              <a:t>coexist </a:t>
            </a:r>
            <a:r>
              <a:rPr sz="2000" spc="-315" dirty="0">
                <a:latin typeface="Arial Black"/>
                <a:cs typeface="Arial Black"/>
              </a:rPr>
              <a:t>with </a:t>
            </a:r>
            <a:r>
              <a:rPr sz="2000" spc="-225" dirty="0">
                <a:latin typeface="Arial Black"/>
                <a:cs typeface="Arial Black"/>
              </a:rPr>
              <a:t>pharyngeal</a:t>
            </a:r>
            <a:r>
              <a:rPr sz="2000" spc="-130" dirty="0">
                <a:latin typeface="Arial Black"/>
                <a:cs typeface="Arial Black"/>
              </a:rPr>
              <a:t> </a:t>
            </a:r>
            <a:r>
              <a:rPr sz="2000" spc="-245" dirty="0">
                <a:latin typeface="Arial Black"/>
                <a:cs typeface="Arial Black"/>
              </a:rPr>
              <a:t>pouch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553200" y="1524000"/>
            <a:ext cx="2590800" cy="50736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57400" y="1652270"/>
            <a:ext cx="4051495" cy="40225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63269" y="5671820"/>
            <a:ext cx="63423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00AFEF"/>
                </a:solidFill>
                <a:latin typeface="Arial"/>
                <a:cs typeface="Arial"/>
              </a:rPr>
              <a:t>Images </a:t>
            </a:r>
            <a:r>
              <a:rPr sz="1800" b="1" spc="-5" dirty="0">
                <a:solidFill>
                  <a:srgbClr val="00AFEF"/>
                </a:solidFill>
                <a:latin typeface="Arial"/>
                <a:cs typeface="Arial"/>
              </a:rPr>
              <a:t>obtained during barium </a:t>
            </a:r>
            <a:r>
              <a:rPr sz="1800" b="1" spc="5" dirty="0">
                <a:solidFill>
                  <a:srgbClr val="00AFEF"/>
                </a:solidFill>
                <a:latin typeface="Arial"/>
                <a:cs typeface="Arial"/>
              </a:rPr>
              <a:t>swallow </a:t>
            </a:r>
            <a:r>
              <a:rPr sz="1800" b="1" spc="-10" dirty="0">
                <a:solidFill>
                  <a:srgbClr val="00AFEF"/>
                </a:solidFill>
                <a:latin typeface="Arial"/>
                <a:cs typeface="Arial"/>
              </a:rPr>
              <a:t>videofluoroscopy  </a:t>
            </a:r>
            <a:r>
              <a:rPr sz="1800" b="1" spc="-5" dirty="0">
                <a:solidFill>
                  <a:srgbClr val="00AFEF"/>
                </a:solidFill>
                <a:latin typeface="Arial"/>
                <a:cs typeface="Arial"/>
              </a:rPr>
              <a:t>demonstrating an intermediate-sized Zenker</a:t>
            </a:r>
            <a:r>
              <a:rPr sz="1800" b="1" spc="-10" dirty="0">
                <a:solidFill>
                  <a:srgbClr val="00AFEF"/>
                </a:solidFill>
                <a:latin typeface="Arial"/>
                <a:cs typeface="Arial"/>
              </a:rPr>
              <a:t> diverticulum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0880" y="467359"/>
            <a:ext cx="692340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355" dirty="0">
                <a:solidFill>
                  <a:srgbClr val="765E54"/>
                </a:solidFill>
              </a:rPr>
              <a:t>Three pharyngeal </a:t>
            </a:r>
            <a:r>
              <a:rPr sz="3200" spc="-425" dirty="0">
                <a:solidFill>
                  <a:srgbClr val="765E54"/>
                </a:solidFill>
              </a:rPr>
              <a:t>constrictor</a:t>
            </a:r>
            <a:r>
              <a:rPr sz="3200" spc="135" dirty="0">
                <a:solidFill>
                  <a:srgbClr val="765E54"/>
                </a:solidFill>
              </a:rPr>
              <a:t> </a:t>
            </a:r>
            <a:r>
              <a:rPr sz="3200" spc="-375" dirty="0">
                <a:solidFill>
                  <a:srgbClr val="765E54"/>
                </a:solidFill>
              </a:rPr>
              <a:t>muscles: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383540" y="1678940"/>
            <a:ext cx="1612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65" dirty="0">
                <a:solidFill>
                  <a:srgbClr val="DC7F46"/>
                </a:solidFill>
                <a:latin typeface="Symbol"/>
                <a:cs typeface="Symbol"/>
              </a:rPr>
              <a:t></a:t>
            </a:r>
            <a:endParaRPr sz="1200">
              <a:latin typeface="Symbol"/>
              <a:cs typeface="Symbo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2309" y="1633220"/>
            <a:ext cx="421132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210" dirty="0">
                <a:latin typeface="Arial Black"/>
                <a:cs typeface="Arial Black"/>
              </a:rPr>
              <a:t>Develops </a:t>
            </a:r>
            <a:r>
              <a:rPr sz="2000" spc="-250" dirty="0">
                <a:latin typeface="Arial Black"/>
                <a:cs typeface="Arial Black"/>
              </a:rPr>
              <a:t>from </a:t>
            </a:r>
            <a:r>
              <a:rPr sz="2000" spc="-245" dirty="0">
                <a:latin typeface="Arial Black"/>
                <a:cs typeface="Arial Black"/>
              </a:rPr>
              <a:t>splanchnic</a:t>
            </a:r>
            <a:r>
              <a:rPr sz="2000" spc="65" dirty="0">
                <a:latin typeface="Arial Black"/>
                <a:cs typeface="Arial Black"/>
              </a:rPr>
              <a:t> </a:t>
            </a:r>
            <a:r>
              <a:rPr sz="2000" spc="-250" dirty="0">
                <a:latin typeface="Arial Black"/>
                <a:cs typeface="Arial Black"/>
              </a:rPr>
              <a:t>mesoderm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3540" y="2465070"/>
            <a:ext cx="1612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65" dirty="0">
                <a:solidFill>
                  <a:srgbClr val="DC7F46"/>
                </a:solidFill>
                <a:latin typeface="Symbol"/>
                <a:cs typeface="Symbol"/>
              </a:rPr>
              <a:t></a:t>
            </a:r>
            <a:endParaRPr sz="1200">
              <a:latin typeface="Symbol"/>
              <a:cs typeface="Symbo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02309" y="2420620"/>
            <a:ext cx="3259454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240" dirty="0">
                <a:latin typeface="Arial Black"/>
                <a:cs typeface="Arial Black"/>
              </a:rPr>
              <a:t>Migrates </a:t>
            </a:r>
            <a:r>
              <a:rPr sz="2000" spc="-220" dirty="0">
                <a:latin typeface="Arial Black"/>
                <a:cs typeface="Arial Black"/>
              </a:rPr>
              <a:t>around </a:t>
            </a:r>
            <a:r>
              <a:rPr sz="2000" spc="-265" dirty="0">
                <a:latin typeface="Arial Black"/>
                <a:cs typeface="Arial Black"/>
              </a:rPr>
              <a:t>the</a:t>
            </a:r>
            <a:r>
              <a:rPr sz="2000" spc="50" dirty="0">
                <a:latin typeface="Arial Black"/>
                <a:cs typeface="Arial Black"/>
              </a:rPr>
              <a:t> </a:t>
            </a:r>
            <a:r>
              <a:rPr sz="2000" spc="-240" dirty="0">
                <a:latin typeface="Arial Black"/>
                <a:cs typeface="Arial Black"/>
              </a:rPr>
              <a:t>pharynx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83540" y="3252470"/>
            <a:ext cx="1612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65" dirty="0">
                <a:solidFill>
                  <a:srgbClr val="DC7F46"/>
                </a:solidFill>
                <a:latin typeface="Symbol"/>
                <a:cs typeface="Symbol"/>
              </a:rPr>
              <a:t></a:t>
            </a:r>
            <a:endParaRPr sz="1200">
              <a:latin typeface="Symbol"/>
              <a:cs typeface="Symbo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02309" y="3206750"/>
            <a:ext cx="4467225" cy="94106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200"/>
              </a:lnSpc>
              <a:spcBef>
                <a:spcPts val="95"/>
              </a:spcBef>
            </a:pPr>
            <a:r>
              <a:rPr sz="2000" spc="-225" dirty="0">
                <a:latin typeface="Arial Black"/>
                <a:cs typeface="Arial Black"/>
              </a:rPr>
              <a:t>Partially </a:t>
            </a:r>
            <a:r>
              <a:rPr sz="2000" spc="-250" dirty="0">
                <a:latin typeface="Arial Black"/>
                <a:cs typeface="Arial Black"/>
              </a:rPr>
              <a:t>deficient </a:t>
            </a:r>
            <a:r>
              <a:rPr sz="2000" spc="-225" dirty="0">
                <a:latin typeface="Arial Black"/>
                <a:cs typeface="Arial Black"/>
              </a:rPr>
              <a:t>anterolaterally-  </a:t>
            </a:r>
            <a:r>
              <a:rPr sz="2000" spc="-229" dirty="0">
                <a:latin typeface="Arial Black"/>
                <a:cs typeface="Arial Black"/>
              </a:rPr>
              <a:t>neurovascular </a:t>
            </a:r>
            <a:r>
              <a:rPr sz="2000" spc="-225" dirty="0">
                <a:latin typeface="Arial Black"/>
                <a:cs typeface="Arial Black"/>
              </a:rPr>
              <a:t>bundle </a:t>
            </a:r>
            <a:r>
              <a:rPr sz="2000" spc="-285" dirty="0">
                <a:latin typeface="Arial Black"/>
                <a:cs typeface="Arial Black"/>
              </a:rPr>
              <a:t>to </a:t>
            </a:r>
            <a:r>
              <a:rPr sz="2000" spc="-250" dirty="0">
                <a:latin typeface="Arial Black"/>
                <a:cs typeface="Arial Black"/>
              </a:rPr>
              <a:t>each </a:t>
            </a:r>
            <a:r>
              <a:rPr sz="2000" spc="-235" dirty="0">
                <a:latin typeface="Arial Black"/>
                <a:cs typeface="Arial Black"/>
              </a:rPr>
              <a:t>branchial  </a:t>
            </a:r>
            <a:r>
              <a:rPr sz="2000" spc="-250" dirty="0">
                <a:latin typeface="Arial Black"/>
                <a:cs typeface="Arial Black"/>
              </a:rPr>
              <a:t>arch </a:t>
            </a:r>
            <a:r>
              <a:rPr sz="2000" spc="-240" dirty="0">
                <a:latin typeface="Arial Black"/>
                <a:cs typeface="Arial Black"/>
              </a:rPr>
              <a:t>enters </a:t>
            </a:r>
            <a:r>
              <a:rPr sz="2000" spc="-265" dirty="0">
                <a:latin typeface="Arial Black"/>
                <a:cs typeface="Arial Black"/>
              </a:rPr>
              <a:t>the</a:t>
            </a:r>
            <a:r>
              <a:rPr sz="2000" spc="-275" dirty="0">
                <a:latin typeface="Arial Black"/>
                <a:cs typeface="Arial Black"/>
              </a:rPr>
              <a:t> </a:t>
            </a:r>
            <a:r>
              <a:rPr sz="2000" spc="-240" dirty="0">
                <a:latin typeface="Arial Black"/>
                <a:cs typeface="Arial Black"/>
              </a:rPr>
              <a:t>pharynx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83540" y="4649470"/>
            <a:ext cx="1612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65" dirty="0">
                <a:solidFill>
                  <a:srgbClr val="DC7F46"/>
                </a:solidFill>
                <a:latin typeface="Symbol"/>
                <a:cs typeface="Symbol"/>
              </a:rPr>
              <a:t></a:t>
            </a:r>
            <a:endParaRPr sz="1200">
              <a:latin typeface="Symbol"/>
              <a:cs typeface="Symbo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02309" y="4514850"/>
            <a:ext cx="2291715" cy="1206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4300" marR="5080" indent="-101600">
              <a:lnSpc>
                <a:spcPct val="129200"/>
              </a:lnSpc>
              <a:spcBef>
                <a:spcPts val="100"/>
              </a:spcBef>
            </a:pPr>
            <a:r>
              <a:rPr sz="2000" spc="-210" dirty="0">
                <a:latin typeface="Arial Black"/>
                <a:cs typeface="Arial Black"/>
              </a:rPr>
              <a:t>Overlap </a:t>
            </a:r>
            <a:r>
              <a:rPr sz="2000" spc="-250" dirty="0">
                <a:latin typeface="Arial Black"/>
                <a:cs typeface="Arial Black"/>
              </a:rPr>
              <a:t>each </a:t>
            </a:r>
            <a:r>
              <a:rPr sz="2000" spc="-245" dirty="0">
                <a:latin typeface="Arial Black"/>
                <a:cs typeface="Arial Black"/>
              </a:rPr>
              <a:t>other  </a:t>
            </a:r>
            <a:r>
              <a:rPr sz="2000" spc="-220" dirty="0">
                <a:latin typeface="Arial Black"/>
                <a:cs typeface="Arial Black"/>
              </a:rPr>
              <a:t>Superior-innermost  </a:t>
            </a:r>
            <a:r>
              <a:rPr sz="2000" spc="-229" dirty="0">
                <a:latin typeface="Arial Black"/>
                <a:cs typeface="Arial Black"/>
              </a:rPr>
              <a:t>Inferior-outermost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83540" y="6223000"/>
            <a:ext cx="1612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65" dirty="0">
                <a:solidFill>
                  <a:srgbClr val="DC7F46"/>
                </a:solidFill>
                <a:latin typeface="Symbol"/>
                <a:cs typeface="Symbol"/>
              </a:rPr>
              <a:t></a:t>
            </a:r>
            <a:endParaRPr sz="1200">
              <a:latin typeface="Symbol"/>
              <a:cs typeface="Symbo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02309" y="6178550"/>
            <a:ext cx="426402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225" dirty="0">
                <a:latin typeface="Arial Black"/>
                <a:cs typeface="Arial Black"/>
              </a:rPr>
              <a:t>All </a:t>
            </a:r>
            <a:r>
              <a:rPr sz="2000" spc="-240" dirty="0">
                <a:latin typeface="Arial Black"/>
                <a:cs typeface="Arial Black"/>
              </a:rPr>
              <a:t>inserts </a:t>
            </a:r>
            <a:r>
              <a:rPr sz="2000" spc="-254" dirty="0">
                <a:latin typeface="Arial Black"/>
                <a:cs typeface="Arial Black"/>
              </a:rPr>
              <a:t>into </a:t>
            </a:r>
            <a:r>
              <a:rPr sz="2000" spc="-235" dirty="0">
                <a:latin typeface="Arial Black"/>
                <a:cs typeface="Arial Black"/>
              </a:rPr>
              <a:t>posterior </a:t>
            </a:r>
            <a:r>
              <a:rPr sz="2000" spc="-240" dirty="0">
                <a:latin typeface="Arial Black"/>
                <a:cs typeface="Arial Black"/>
              </a:rPr>
              <a:t>midline</a:t>
            </a:r>
            <a:r>
              <a:rPr sz="2000" spc="-70" dirty="0">
                <a:latin typeface="Arial Black"/>
                <a:cs typeface="Arial Black"/>
              </a:rPr>
              <a:t> </a:t>
            </a:r>
            <a:r>
              <a:rPr sz="2000" spc="-225" dirty="0">
                <a:latin typeface="Arial Black"/>
                <a:cs typeface="Arial Black"/>
              </a:rPr>
              <a:t>raphe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704128" y="1524000"/>
            <a:ext cx="3273501" cy="3124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7340" y="87629"/>
            <a:ext cx="188595" cy="2451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50" spc="190" dirty="0">
                <a:solidFill>
                  <a:srgbClr val="DC7F46"/>
                </a:solidFill>
                <a:latin typeface="Symbol"/>
                <a:cs typeface="Symbol"/>
              </a:rPr>
              <a:t></a:t>
            </a:r>
            <a:endParaRPr sz="1450">
              <a:latin typeface="Symbol"/>
              <a:cs typeface="Symbo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26109" y="33019"/>
            <a:ext cx="33058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50" dirty="0">
                <a:solidFill>
                  <a:srgbClr val="006FBF"/>
                </a:solidFill>
              </a:rPr>
              <a:t>Plain </a:t>
            </a:r>
            <a:r>
              <a:rPr sz="2400" spc="-270" dirty="0">
                <a:solidFill>
                  <a:srgbClr val="006FBF"/>
                </a:solidFill>
              </a:rPr>
              <a:t>radiograph </a:t>
            </a:r>
            <a:r>
              <a:rPr sz="2400" spc="-275" dirty="0">
                <a:solidFill>
                  <a:srgbClr val="006FBF"/>
                </a:solidFill>
              </a:rPr>
              <a:t>of</a:t>
            </a:r>
            <a:r>
              <a:rPr sz="2400" spc="55" dirty="0">
                <a:solidFill>
                  <a:srgbClr val="006FBF"/>
                </a:solidFill>
              </a:rPr>
              <a:t> </a:t>
            </a:r>
            <a:r>
              <a:rPr sz="2400" spc="-340" dirty="0">
                <a:solidFill>
                  <a:srgbClr val="006FBF"/>
                </a:solidFill>
              </a:rPr>
              <a:t>neck</a:t>
            </a:r>
            <a:endParaRPr sz="2400"/>
          </a:p>
        </p:txBody>
      </p:sp>
      <p:sp>
        <p:nvSpPr>
          <p:cNvPr id="4" name="object 4"/>
          <p:cNvSpPr txBox="1"/>
          <p:nvPr/>
        </p:nvSpPr>
        <p:spPr>
          <a:xfrm>
            <a:off x="518159" y="513079"/>
            <a:ext cx="8182609" cy="579120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0650" marR="5080" indent="-107950">
              <a:lnSpc>
                <a:spcPct val="101899"/>
              </a:lnSpc>
              <a:spcBef>
                <a:spcPts val="55"/>
              </a:spcBef>
            </a:pPr>
            <a:r>
              <a:rPr sz="1800" spc="-210" dirty="0">
                <a:latin typeface="Arial Black"/>
                <a:cs typeface="Arial Black"/>
              </a:rPr>
              <a:t>Triangular </a:t>
            </a:r>
            <a:r>
              <a:rPr sz="1800" spc="-235" dirty="0">
                <a:latin typeface="Arial Black"/>
                <a:cs typeface="Arial Black"/>
              </a:rPr>
              <a:t>lucency </a:t>
            </a:r>
            <a:r>
              <a:rPr sz="1800" spc="-204" dirty="0">
                <a:latin typeface="Arial Black"/>
                <a:cs typeface="Arial Black"/>
              </a:rPr>
              <a:t>in </a:t>
            </a:r>
            <a:r>
              <a:rPr sz="1800" spc="-240" dirty="0">
                <a:latin typeface="Arial Black"/>
                <a:cs typeface="Arial Black"/>
              </a:rPr>
              <a:t>the </a:t>
            </a:r>
            <a:r>
              <a:rPr sz="1800" spc="-215" dirty="0">
                <a:latin typeface="Arial Black"/>
                <a:cs typeface="Arial Black"/>
              </a:rPr>
              <a:t>prevertebral </a:t>
            </a:r>
            <a:r>
              <a:rPr sz="1800" spc="-220" dirty="0">
                <a:latin typeface="Arial Black"/>
                <a:cs typeface="Arial Black"/>
              </a:rPr>
              <a:t>tissues </a:t>
            </a:r>
            <a:r>
              <a:rPr sz="1800" spc="-290" dirty="0">
                <a:latin typeface="Arial Black"/>
                <a:cs typeface="Arial Black"/>
              </a:rPr>
              <a:t>with </a:t>
            </a:r>
            <a:r>
              <a:rPr sz="1800" spc="-235" dirty="0">
                <a:solidFill>
                  <a:srgbClr val="765E54"/>
                </a:solidFill>
                <a:latin typeface="Arial Black"/>
                <a:cs typeface="Arial Black"/>
              </a:rPr>
              <a:t>apex </a:t>
            </a:r>
            <a:r>
              <a:rPr sz="1800" spc="-254" dirty="0">
                <a:latin typeface="Arial Black"/>
                <a:cs typeface="Arial Black"/>
              </a:rPr>
              <a:t>at </a:t>
            </a:r>
            <a:r>
              <a:rPr sz="1800" spc="-240" dirty="0">
                <a:latin typeface="Arial Black"/>
                <a:cs typeface="Arial Black"/>
              </a:rPr>
              <a:t>the </a:t>
            </a:r>
            <a:r>
              <a:rPr sz="1800" spc="-204" dirty="0">
                <a:latin typeface="Arial Black"/>
                <a:cs typeface="Arial Black"/>
              </a:rPr>
              <a:t>level </a:t>
            </a:r>
            <a:r>
              <a:rPr sz="1800" spc="-210" dirty="0">
                <a:latin typeface="Arial Black"/>
                <a:cs typeface="Arial Black"/>
              </a:rPr>
              <a:t>of </a:t>
            </a:r>
            <a:r>
              <a:rPr sz="1800" spc="-215" dirty="0">
                <a:latin typeface="Arial Black"/>
                <a:cs typeface="Arial Black"/>
              </a:rPr>
              <a:t>cricoid(due  </a:t>
            </a:r>
            <a:r>
              <a:rPr sz="1800" spc="-250" dirty="0">
                <a:latin typeface="Arial Black"/>
                <a:cs typeface="Arial Black"/>
              </a:rPr>
              <a:t>to </a:t>
            </a:r>
            <a:r>
              <a:rPr sz="1800" spc="-210" dirty="0">
                <a:latin typeface="Arial Black"/>
                <a:cs typeface="Arial Black"/>
              </a:rPr>
              <a:t>air </a:t>
            </a:r>
            <a:r>
              <a:rPr sz="1800" spc="-204" dirty="0">
                <a:latin typeface="Arial Black"/>
                <a:cs typeface="Arial Black"/>
              </a:rPr>
              <a:t>in </a:t>
            </a:r>
            <a:r>
              <a:rPr sz="1800" spc="-240" dirty="0">
                <a:latin typeface="Arial Black"/>
                <a:cs typeface="Arial Black"/>
              </a:rPr>
              <a:t>the </a:t>
            </a:r>
            <a:r>
              <a:rPr sz="1800" spc="-210" dirty="0">
                <a:latin typeface="Arial Black"/>
                <a:cs typeface="Arial Black"/>
              </a:rPr>
              <a:t>upper </a:t>
            </a:r>
            <a:r>
              <a:rPr sz="1800" spc="-235" dirty="0">
                <a:latin typeface="Arial Black"/>
                <a:cs typeface="Arial Black"/>
              </a:rPr>
              <a:t>part </a:t>
            </a:r>
            <a:r>
              <a:rPr sz="1800" spc="-210" dirty="0">
                <a:latin typeface="Arial Black"/>
                <a:cs typeface="Arial Black"/>
              </a:rPr>
              <a:t>of </a:t>
            </a:r>
            <a:r>
              <a:rPr sz="1800" spc="-195" dirty="0">
                <a:latin typeface="Arial Black"/>
                <a:cs typeface="Arial Black"/>
              </a:rPr>
              <a:t>pouch),</a:t>
            </a:r>
            <a:r>
              <a:rPr sz="1800" spc="-195" dirty="0">
                <a:solidFill>
                  <a:srgbClr val="765E54"/>
                </a:solidFill>
                <a:latin typeface="Arial Black"/>
                <a:cs typeface="Arial Black"/>
              </a:rPr>
              <a:t>base </a:t>
            </a:r>
            <a:r>
              <a:rPr sz="1800" spc="-210" dirty="0">
                <a:latin typeface="Arial Black"/>
                <a:cs typeface="Arial Black"/>
              </a:rPr>
              <a:t>has </a:t>
            </a:r>
            <a:r>
              <a:rPr sz="1800" spc="-215" dirty="0">
                <a:latin typeface="Arial Black"/>
                <a:cs typeface="Arial Black"/>
              </a:rPr>
              <a:t>meniscus(due </a:t>
            </a:r>
            <a:r>
              <a:rPr sz="1800" spc="-250" dirty="0">
                <a:latin typeface="Arial Black"/>
                <a:cs typeface="Arial Black"/>
              </a:rPr>
              <a:t>to </a:t>
            </a:r>
            <a:r>
              <a:rPr sz="1800" spc="-210" dirty="0">
                <a:latin typeface="Arial Black"/>
                <a:cs typeface="Arial Black"/>
              </a:rPr>
              <a:t>fluid </a:t>
            </a:r>
            <a:r>
              <a:rPr sz="1800" spc="-204" dirty="0">
                <a:latin typeface="Arial Black"/>
                <a:cs typeface="Arial Black"/>
              </a:rPr>
              <a:t>in </a:t>
            </a:r>
            <a:r>
              <a:rPr sz="1800" spc="-235" dirty="0">
                <a:latin typeface="Arial Black"/>
                <a:cs typeface="Arial Black"/>
              </a:rPr>
              <a:t>the</a:t>
            </a:r>
            <a:r>
              <a:rPr sz="1800" spc="60" dirty="0">
                <a:latin typeface="Arial Black"/>
                <a:cs typeface="Arial Black"/>
              </a:rPr>
              <a:t> </a:t>
            </a:r>
            <a:r>
              <a:rPr sz="1800" spc="-195" dirty="0">
                <a:latin typeface="Arial Black"/>
                <a:cs typeface="Arial Black"/>
              </a:rPr>
              <a:t>fundus)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09600" y="1905000"/>
            <a:ext cx="2791460" cy="304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029200" y="1752600"/>
            <a:ext cx="2857500" cy="3219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06070" y="5139690"/>
            <a:ext cx="7945120" cy="1397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006FBF"/>
                </a:solidFill>
                <a:latin typeface="Arial"/>
                <a:cs typeface="Arial"/>
              </a:rPr>
              <a:t>Chest </a:t>
            </a:r>
            <a:r>
              <a:rPr sz="1800" b="1" spc="-10" dirty="0">
                <a:solidFill>
                  <a:srgbClr val="006FBF"/>
                </a:solidFill>
                <a:latin typeface="Arial"/>
                <a:cs typeface="Arial"/>
              </a:rPr>
              <a:t>x-ray </a:t>
            </a:r>
            <a:r>
              <a:rPr sz="1800" b="1" spc="-5" dirty="0">
                <a:solidFill>
                  <a:srgbClr val="006FBF"/>
                </a:solidFill>
                <a:latin typeface="Arial"/>
                <a:cs typeface="Arial"/>
              </a:rPr>
              <a:t>of </a:t>
            </a:r>
            <a:r>
              <a:rPr sz="1800" b="1" dirty="0">
                <a:solidFill>
                  <a:srgbClr val="006FBF"/>
                </a:solidFill>
                <a:latin typeface="Arial"/>
                <a:cs typeface="Arial"/>
              </a:rPr>
              <a:t>a </a:t>
            </a:r>
            <a:r>
              <a:rPr sz="1800" b="1" spc="-10" dirty="0">
                <a:solidFill>
                  <a:srgbClr val="006FBF"/>
                </a:solidFill>
                <a:latin typeface="Arial"/>
                <a:cs typeface="Arial"/>
              </a:rPr>
              <a:t>75-year-old </a:t>
            </a:r>
            <a:r>
              <a:rPr sz="1800" b="1" spc="-5" dirty="0">
                <a:solidFill>
                  <a:srgbClr val="006FBF"/>
                </a:solidFill>
                <a:latin typeface="Arial"/>
                <a:cs typeface="Arial"/>
              </a:rPr>
              <a:t>patient </a:t>
            </a:r>
            <a:r>
              <a:rPr sz="1800" b="1" spc="10" dirty="0">
                <a:solidFill>
                  <a:srgbClr val="006FBF"/>
                </a:solidFill>
                <a:latin typeface="Arial"/>
                <a:cs typeface="Arial"/>
              </a:rPr>
              <a:t>with </a:t>
            </a:r>
            <a:r>
              <a:rPr sz="1800" b="1" dirty="0">
                <a:solidFill>
                  <a:srgbClr val="006FBF"/>
                </a:solidFill>
                <a:latin typeface="Arial"/>
                <a:cs typeface="Arial"/>
              </a:rPr>
              <a:t>a </a:t>
            </a:r>
            <a:r>
              <a:rPr sz="1800" b="1" spc="-5" dirty="0">
                <a:solidFill>
                  <a:srgbClr val="006FBF"/>
                </a:solidFill>
                <a:latin typeface="Arial"/>
                <a:cs typeface="Arial"/>
              </a:rPr>
              <a:t>6-cm Zenker's </a:t>
            </a:r>
            <a:r>
              <a:rPr sz="1800" b="1" spc="-10" dirty="0">
                <a:solidFill>
                  <a:srgbClr val="006FBF"/>
                </a:solidFill>
                <a:latin typeface="Arial"/>
                <a:cs typeface="Arial"/>
              </a:rPr>
              <a:t>diverticulum. </a:t>
            </a:r>
            <a:r>
              <a:rPr sz="1800" b="1" spc="-30" dirty="0">
                <a:solidFill>
                  <a:srgbClr val="006FBF"/>
                </a:solidFill>
                <a:latin typeface="Arial"/>
                <a:cs typeface="Arial"/>
              </a:rPr>
              <a:t>A,  </a:t>
            </a:r>
            <a:r>
              <a:rPr sz="1800" b="1" spc="-5" dirty="0">
                <a:solidFill>
                  <a:srgbClr val="006FBF"/>
                </a:solidFill>
                <a:latin typeface="Arial"/>
                <a:cs typeface="Arial"/>
              </a:rPr>
              <a:t>Before barium </a:t>
            </a:r>
            <a:r>
              <a:rPr sz="1800" b="1" spc="10" dirty="0">
                <a:solidFill>
                  <a:srgbClr val="006FBF"/>
                </a:solidFill>
                <a:latin typeface="Arial"/>
                <a:cs typeface="Arial"/>
              </a:rPr>
              <a:t>swallow. </a:t>
            </a:r>
            <a:r>
              <a:rPr sz="1800" b="1" spc="-5" dirty="0">
                <a:solidFill>
                  <a:srgbClr val="006FBF"/>
                </a:solidFill>
                <a:latin typeface="Arial"/>
                <a:cs typeface="Arial"/>
              </a:rPr>
              <a:t>Note </a:t>
            </a:r>
            <a:r>
              <a:rPr sz="1800" b="1" dirty="0">
                <a:solidFill>
                  <a:srgbClr val="006FBF"/>
                </a:solidFill>
                <a:latin typeface="Arial"/>
                <a:cs typeface="Arial"/>
              </a:rPr>
              <a:t>the </a:t>
            </a:r>
            <a:r>
              <a:rPr sz="1800" b="1" spc="-5" dirty="0">
                <a:solidFill>
                  <a:srgbClr val="006FBF"/>
                </a:solidFill>
                <a:latin typeface="Arial"/>
                <a:cs typeface="Arial"/>
              </a:rPr>
              <a:t>hazy soft tissue </a:t>
            </a:r>
            <a:r>
              <a:rPr sz="1800" b="1" spc="-10" dirty="0">
                <a:solidFill>
                  <a:srgbClr val="006FBF"/>
                </a:solidFill>
                <a:latin typeface="Arial"/>
                <a:cs typeface="Arial"/>
              </a:rPr>
              <a:t>mass </a:t>
            </a:r>
            <a:r>
              <a:rPr sz="1800" b="1" spc="-5" dirty="0">
                <a:solidFill>
                  <a:srgbClr val="006FBF"/>
                </a:solidFill>
                <a:latin typeface="Arial"/>
                <a:cs typeface="Arial"/>
              </a:rPr>
              <a:t>in </a:t>
            </a:r>
            <a:r>
              <a:rPr sz="1800" b="1" dirty="0">
                <a:solidFill>
                  <a:srgbClr val="006FBF"/>
                </a:solidFill>
                <a:latin typeface="Arial"/>
                <a:cs typeface="Arial"/>
              </a:rPr>
              <a:t>the </a:t>
            </a:r>
            <a:r>
              <a:rPr sz="1800" b="1" spc="-5" dirty="0">
                <a:solidFill>
                  <a:srgbClr val="006FBF"/>
                </a:solidFill>
                <a:latin typeface="Arial"/>
                <a:cs typeface="Arial"/>
              </a:rPr>
              <a:t>right upper  lung </a:t>
            </a:r>
            <a:r>
              <a:rPr sz="1800" b="1" dirty="0">
                <a:solidFill>
                  <a:srgbClr val="006FBF"/>
                </a:solidFill>
                <a:latin typeface="Arial"/>
                <a:cs typeface="Arial"/>
              </a:rPr>
              <a:t>field </a:t>
            </a:r>
            <a:r>
              <a:rPr sz="1800" b="1" i="1" spc="-5" dirty="0">
                <a:solidFill>
                  <a:srgbClr val="006FBF"/>
                </a:solidFill>
                <a:latin typeface="Arial"/>
                <a:cs typeface="Arial"/>
              </a:rPr>
              <a:t>(arrowheads) </a:t>
            </a:r>
            <a:r>
              <a:rPr sz="1800" b="1" spc="-5" dirty="0">
                <a:solidFill>
                  <a:srgbClr val="006FBF"/>
                </a:solidFill>
                <a:latin typeface="Arial"/>
                <a:cs typeface="Arial"/>
              </a:rPr>
              <a:t>representing </a:t>
            </a:r>
            <a:r>
              <a:rPr sz="1800" b="1" dirty="0">
                <a:solidFill>
                  <a:srgbClr val="006FBF"/>
                </a:solidFill>
                <a:latin typeface="Arial"/>
                <a:cs typeface="Arial"/>
              </a:rPr>
              <a:t>the </a:t>
            </a:r>
            <a:r>
              <a:rPr sz="1800" b="1" spc="-5" dirty="0">
                <a:solidFill>
                  <a:srgbClr val="006FBF"/>
                </a:solidFill>
                <a:latin typeface="Arial"/>
                <a:cs typeface="Arial"/>
              </a:rPr>
              <a:t>Zenker's </a:t>
            </a:r>
            <a:r>
              <a:rPr sz="1800" b="1" spc="-10" dirty="0">
                <a:solidFill>
                  <a:srgbClr val="006FBF"/>
                </a:solidFill>
                <a:latin typeface="Arial"/>
                <a:cs typeface="Arial"/>
              </a:rPr>
              <a:t>diverticulum. </a:t>
            </a:r>
            <a:r>
              <a:rPr sz="1800" b="1" spc="-5" dirty="0">
                <a:solidFill>
                  <a:srgbClr val="006FBF"/>
                </a:solidFill>
                <a:latin typeface="Arial"/>
                <a:cs typeface="Arial"/>
              </a:rPr>
              <a:t>B, </a:t>
            </a:r>
            <a:r>
              <a:rPr sz="1800" b="1" spc="-15" dirty="0">
                <a:solidFill>
                  <a:srgbClr val="006FBF"/>
                </a:solidFill>
                <a:latin typeface="Arial"/>
                <a:cs typeface="Arial"/>
              </a:rPr>
              <a:t>After  </a:t>
            </a:r>
            <a:r>
              <a:rPr sz="1800" b="1" spc="-5" dirty="0">
                <a:solidFill>
                  <a:srgbClr val="006FBF"/>
                </a:solidFill>
                <a:latin typeface="Arial"/>
                <a:cs typeface="Arial"/>
              </a:rPr>
              <a:t>barium </a:t>
            </a:r>
            <a:r>
              <a:rPr sz="1800" b="1" spc="5" dirty="0">
                <a:solidFill>
                  <a:srgbClr val="006FBF"/>
                </a:solidFill>
                <a:latin typeface="Arial"/>
                <a:cs typeface="Arial"/>
              </a:rPr>
              <a:t>swallow </a:t>
            </a:r>
            <a:r>
              <a:rPr sz="1800" b="1" spc="-5" dirty="0">
                <a:solidFill>
                  <a:srgbClr val="006FBF"/>
                </a:solidFill>
                <a:latin typeface="Arial"/>
                <a:cs typeface="Arial"/>
              </a:rPr>
              <a:t>in </a:t>
            </a:r>
            <a:r>
              <a:rPr sz="1800" b="1" dirty="0">
                <a:solidFill>
                  <a:srgbClr val="006FBF"/>
                </a:solidFill>
                <a:latin typeface="Arial"/>
                <a:cs typeface="Arial"/>
              </a:rPr>
              <a:t>the </a:t>
            </a:r>
            <a:r>
              <a:rPr sz="1800" b="1" spc="-10" dirty="0">
                <a:solidFill>
                  <a:srgbClr val="006FBF"/>
                </a:solidFill>
                <a:latin typeface="Arial"/>
                <a:cs typeface="Arial"/>
              </a:rPr>
              <a:t>same </a:t>
            </a:r>
            <a:r>
              <a:rPr sz="1800" b="1" spc="-5" dirty="0">
                <a:solidFill>
                  <a:srgbClr val="006FBF"/>
                </a:solidFill>
                <a:latin typeface="Arial"/>
                <a:cs typeface="Arial"/>
              </a:rPr>
              <a:t>patient. </a:t>
            </a:r>
            <a:r>
              <a:rPr sz="1800" b="1" spc="-10" dirty="0">
                <a:solidFill>
                  <a:srgbClr val="006FBF"/>
                </a:solidFill>
                <a:latin typeface="Arial"/>
                <a:cs typeface="Arial"/>
              </a:rPr>
              <a:t>Air-fluid </a:t>
            </a:r>
            <a:r>
              <a:rPr sz="1800" b="1" spc="-15" dirty="0">
                <a:solidFill>
                  <a:srgbClr val="006FBF"/>
                </a:solidFill>
                <a:latin typeface="Arial"/>
                <a:cs typeface="Arial"/>
              </a:rPr>
              <a:t>level </a:t>
            </a:r>
            <a:r>
              <a:rPr sz="1800" b="1" spc="-10" dirty="0">
                <a:solidFill>
                  <a:srgbClr val="006FBF"/>
                </a:solidFill>
                <a:latin typeface="Arial"/>
                <a:cs typeface="Arial"/>
              </a:rPr>
              <a:t>can </a:t>
            </a:r>
            <a:r>
              <a:rPr sz="1800" b="1" spc="-5" dirty="0">
                <a:solidFill>
                  <a:srgbClr val="006FBF"/>
                </a:solidFill>
                <a:latin typeface="Arial"/>
                <a:cs typeface="Arial"/>
              </a:rPr>
              <a:t>be </a:t>
            </a:r>
            <a:r>
              <a:rPr sz="1800" b="1" spc="-10" dirty="0">
                <a:solidFill>
                  <a:srgbClr val="006FBF"/>
                </a:solidFill>
                <a:latin typeface="Arial"/>
                <a:cs typeface="Arial"/>
              </a:rPr>
              <a:t>seen </a:t>
            </a:r>
            <a:r>
              <a:rPr sz="1800" b="1" spc="5" dirty="0">
                <a:solidFill>
                  <a:srgbClr val="006FBF"/>
                </a:solidFill>
                <a:latin typeface="Arial"/>
                <a:cs typeface="Arial"/>
              </a:rPr>
              <a:t>within </a:t>
            </a:r>
            <a:r>
              <a:rPr sz="1800" b="1" dirty="0">
                <a:solidFill>
                  <a:srgbClr val="006FBF"/>
                </a:solidFill>
                <a:latin typeface="Arial"/>
                <a:cs typeface="Arial"/>
              </a:rPr>
              <a:t>the  </a:t>
            </a:r>
            <a:r>
              <a:rPr sz="1800" b="1" spc="-5" dirty="0">
                <a:solidFill>
                  <a:srgbClr val="006FBF"/>
                </a:solidFill>
                <a:latin typeface="Arial"/>
                <a:cs typeface="Arial"/>
              </a:rPr>
              <a:t>Zenker's</a:t>
            </a:r>
            <a:r>
              <a:rPr sz="1800" b="1" spc="-10" dirty="0">
                <a:solidFill>
                  <a:srgbClr val="006FBF"/>
                </a:solidFill>
                <a:latin typeface="Arial"/>
                <a:cs typeface="Arial"/>
              </a:rPr>
              <a:t> diverticulum.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3400" y="1651000"/>
            <a:ext cx="8229600" cy="49720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7340" y="807719"/>
            <a:ext cx="188595" cy="2451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50" spc="190" dirty="0">
                <a:solidFill>
                  <a:srgbClr val="DC7F46"/>
                </a:solidFill>
                <a:latin typeface="Symbol"/>
                <a:cs typeface="Symbol"/>
              </a:rPr>
              <a:t></a:t>
            </a:r>
            <a:endParaRPr sz="1450">
              <a:latin typeface="Symbol"/>
              <a:cs typeface="Symbo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26109" y="737870"/>
            <a:ext cx="45720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50" dirty="0">
                <a:solidFill>
                  <a:srgbClr val="006FBF"/>
                </a:solidFill>
              </a:rPr>
              <a:t>Rigid </a:t>
            </a:r>
            <a:r>
              <a:rPr sz="2400" spc="-275" dirty="0">
                <a:solidFill>
                  <a:srgbClr val="006FBF"/>
                </a:solidFill>
              </a:rPr>
              <a:t>or </a:t>
            </a:r>
            <a:r>
              <a:rPr sz="2400" spc="-290" dirty="0">
                <a:solidFill>
                  <a:srgbClr val="006FBF"/>
                </a:solidFill>
              </a:rPr>
              <a:t>flexible</a:t>
            </a:r>
            <a:r>
              <a:rPr sz="2400" spc="110" dirty="0">
                <a:solidFill>
                  <a:srgbClr val="006FBF"/>
                </a:solidFill>
              </a:rPr>
              <a:t> </a:t>
            </a:r>
            <a:r>
              <a:rPr sz="2400" spc="-275" dirty="0">
                <a:solidFill>
                  <a:srgbClr val="006FBF"/>
                </a:solidFill>
              </a:rPr>
              <a:t>oesophagoscopy:</a:t>
            </a:r>
            <a:endParaRPr sz="2400"/>
          </a:p>
        </p:txBody>
      </p:sp>
      <p:sp>
        <p:nvSpPr>
          <p:cNvPr id="4" name="object 4"/>
          <p:cNvSpPr txBox="1"/>
          <p:nvPr/>
        </p:nvSpPr>
        <p:spPr>
          <a:xfrm>
            <a:off x="307340" y="3906520"/>
            <a:ext cx="1612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65" dirty="0">
                <a:solidFill>
                  <a:srgbClr val="DC7F46"/>
                </a:solidFill>
                <a:latin typeface="Symbol"/>
                <a:cs typeface="Symbol"/>
              </a:rPr>
              <a:t></a:t>
            </a:r>
            <a:endParaRPr sz="1200">
              <a:latin typeface="Symbol"/>
              <a:cs typeface="Symbo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7340" y="4845050"/>
            <a:ext cx="1612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65" dirty="0">
                <a:solidFill>
                  <a:srgbClr val="DC7F46"/>
                </a:solidFill>
                <a:latin typeface="Symbol"/>
                <a:cs typeface="Symbol"/>
              </a:rPr>
              <a:t></a:t>
            </a:r>
            <a:endParaRPr sz="1200">
              <a:latin typeface="Symbol"/>
              <a:cs typeface="Symbo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88009" y="1598929"/>
            <a:ext cx="4773295" cy="3517900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50800" marR="5080" indent="-38100">
              <a:lnSpc>
                <a:spcPts val="2230"/>
              </a:lnSpc>
              <a:spcBef>
                <a:spcPts val="315"/>
              </a:spcBef>
            </a:pPr>
            <a:r>
              <a:rPr sz="2000" spc="-190" dirty="0">
                <a:latin typeface="Arial Black"/>
                <a:cs typeface="Arial Black"/>
              </a:rPr>
              <a:t>-to </a:t>
            </a:r>
            <a:r>
              <a:rPr sz="2000" spc="-220" dirty="0">
                <a:latin typeface="Arial Black"/>
                <a:cs typeface="Arial Black"/>
              </a:rPr>
              <a:t>assess </a:t>
            </a:r>
            <a:r>
              <a:rPr sz="2000" spc="-265" dirty="0">
                <a:latin typeface="Arial Black"/>
                <a:cs typeface="Arial Black"/>
              </a:rPr>
              <a:t>the </a:t>
            </a:r>
            <a:r>
              <a:rPr sz="2000" spc="-245" dirty="0">
                <a:latin typeface="Arial Black"/>
                <a:cs typeface="Arial Black"/>
              </a:rPr>
              <a:t>nature </a:t>
            </a:r>
            <a:r>
              <a:rPr sz="2000" spc="-220" dirty="0">
                <a:latin typeface="Arial Black"/>
                <a:cs typeface="Arial Black"/>
              </a:rPr>
              <a:t>of </a:t>
            </a:r>
            <a:r>
              <a:rPr sz="2000" spc="-265" dirty="0">
                <a:latin typeface="Arial Black"/>
                <a:cs typeface="Arial Black"/>
              </a:rPr>
              <a:t>the </a:t>
            </a:r>
            <a:r>
              <a:rPr sz="2000" spc="-260" dirty="0">
                <a:latin typeface="Arial Black"/>
                <a:cs typeface="Arial Black"/>
              </a:rPr>
              <a:t>mucosa </a:t>
            </a:r>
            <a:r>
              <a:rPr sz="2000" spc="-225" dirty="0">
                <a:latin typeface="Arial Black"/>
                <a:cs typeface="Arial Black"/>
              </a:rPr>
              <a:t>of </a:t>
            </a:r>
            <a:r>
              <a:rPr sz="2000" spc="-265" dirty="0">
                <a:latin typeface="Arial Black"/>
                <a:cs typeface="Arial Black"/>
              </a:rPr>
              <a:t>the  </a:t>
            </a:r>
            <a:r>
              <a:rPr sz="2000" spc="-254" dirty="0">
                <a:latin typeface="Arial Black"/>
                <a:cs typeface="Arial Black"/>
              </a:rPr>
              <a:t>diverticulum</a:t>
            </a:r>
            <a:endParaRPr sz="2000">
              <a:latin typeface="Arial Black"/>
              <a:cs typeface="Arial Black"/>
            </a:endParaRPr>
          </a:p>
          <a:p>
            <a:pPr marL="50800" marR="781685" indent="-38100">
              <a:lnSpc>
                <a:spcPts val="2230"/>
              </a:lnSpc>
              <a:spcBef>
                <a:spcPts val="700"/>
              </a:spcBef>
            </a:pPr>
            <a:r>
              <a:rPr sz="2000" spc="-190" dirty="0">
                <a:latin typeface="Arial Black"/>
                <a:cs typeface="Arial Black"/>
              </a:rPr>
              <a:t>-to </a:t>
            </a:r>
            <a:r>
              <a:rPr sz="2000" spc="-254" dirty="0">
                <a:latin typeface="Arial Black"/>
                <a:cs typeface="Arial Black"/>
              </a:rPr>
              <a:t>exclude </a:t>
            </a:r>
            <a:r>
              <a:rPr sz="2000" spc="-265" dirty="0">
                <a:latin typeface="Arial Black"/>
                <a:cs typeface="Arial Black"/>
              </a:rPr>
              <a:t>the </a:t>
            </a:r>
            <a:r>
              <a:rPr sz="2000" spc="-235" dirty="0">
                <a:latin typeface="Arial Black"/>
                <a:cs typeface="Arial Black"/>
              </a:rPr>
              <a:t>presence </a:t>
            </a:r>
            <a:r>
              <a:rPr sz="2000" spc="-225" dirty="0">
                <a:latin typeface="Arial Black"/>
                <a:cs typeface="Arial Black"/>
              </a:rPr>
              <a:t>of </a:t>
            </a:r>
            <a:r>
              <a:rPr sz="2000" spc="-114" dirty="0">
                <a:latin typeface="Arial Black"/>
                <a:cs typeface="Arial Black"/>
              </a:rPr>
              <a:t>SCC </a:t>
            </a:r>
            <a:r>
              <a:rPr sz="2000" spc="-225" dirty="0">
                <a:latin typeface="Arial Black"/>
                <a:cs typeface="Arial Black"/>
              </a:rPr>
              <a:t>or  </a:t>
            </a:r>
            <a:r>
              <a:rPr sz="2000" spc="-260" dirty="0">
                <a:latin typeface="Arial Black"/>
                <a:cs typeface="Arial Black"/>
              </a:rPr>
              <a:t>carcinoma </a:t>
            </a:r>
            <a:r>
              <a:rPr sz="2000" spc="-225" dirty="0">
                <a:latin typeface="Arial Black"/>
                <a:cs typeface="Arial Black"/>
              </a:rPr>
              <a:t>in</a:t>
            </a:r>
            <a:r>
              <a:rPr sz="2000" spc="-385" dirty="0">
                <a:latin typeface="Arial Black"/>
                <a:cs typeface="Arial Black"/>
              </a:rPr>
              <a:t> </a:t>
            </a:r>
            <a:r>
              <a:rPr sz="2000" spc="-254" dirty="0">
                <a:latin typeface="Arial Black"/>
                <a:cs typeface="Arial Black"/>
              </a:rPr>
              <a:t>situ</a:t>
            </a:r>
            <a:endParaRPr sz="2000">
              <a:latin typeface="Arial Black"/>
              <a:cs typeface="Arial Black"/>
            </a:endParaRPr>
          </a:p>
          <a:p>
            <a:pPr marL="50800" marR="262255" indent="-38100">
              <a:lnSpc>
                <a:spcPts val="2230"/>
              </a:lnSpc>
              <a:spcBef>
                <a:spcPts val="700"/>
              </a:spcBef>
            </a:pPr>
            <a:r>
              <a:rPr sz="2000" spc="-195" dirty="0">
                <a:latin typeface="Arial Black"/>
                <a:cs typeface="Arial Black"/>
              </a:rPr>
              <a:t>Care </a:t>
            </a:r>
            <a:r>
              <a:rPr sz="2000" spc="-280" dirty="0">
                <a:latin typeface="Arial Black"/>
                <a:cs typeface="Arial Black"/>
              </a:rPr>
              <a:t>must </a:t>
            </a:r>
            <a:r>
              <a:rPr sz="2000" spc="-225" dirty="0">
                <a:latin typeface="Arial Black"/>
                <a:cs typeface="Arial Black"/>
              </a:rPr>
              <a:t>be </a:t>
            </a:r>
            <a:r>
              <a:rPr sz="2000" spc="-270" dirty="0">
                <a:latin typeface="Arial Black"/>
                <a:cs typeface="Arial Black"/>
              </a:rPr>
              <a:t>taken </a:t>
            </a:r>
            <a:r>
              <a:rPr sz="2000" spc="-310" dirty="0">
                <a:latin typeface="Arial Black"/>
                <a:cs typeface="Arial Black"/>
              </a:rPr>
              <a:t>with </a:t>
            </a:r>
            <a:r>
              <a:rPr sz="2000" spc="-225" dirty="0">
                <a:latin typeface="Arial Black"/>
                <a:cs typeface="Arial Black"/>
              </a:rPr>
              <a:t>rigid  </a:t>
            </a:r>
            <a:r>
              <a:rPr sz="2000" spc="-229" dirty="0">
                <a:latin typeface="Arial Black"/>
                <a:cs typeface="Arial Black"/>
              </a:rPr>
              <a:t>esophagoscopy </a:t>
            </a:r>
            <a:r>
              <a:rPr sz="2000" spc="-280" dirty="0">
                <a:latin typeface="Arial Black"/>
                <a:cs typeface="Arial Black"/>
              </a:rPr>
              <a:t>to </a:t>
            </a:r>
            <a:r>
              <a:rPr sz="2000" spc="-225" dirty="0">
                <a:latin typeface="Arial Black"/>
                <a:cs typeface="Arial Black"/>
              </a:rPr>
              <a:t>avoid </a:t>
            </a:r>
            <a:r>
              <a:rPr sz="2000" spc="-235" dirty="0">
                <a:latin typeface="Arial Black"/>
                <a:cs typeface="Arial Black"/>
              </a:rPr>
              <a:t>perforating </a:t>
            </a:r>
            <a:r>
              <a:rPr sz="2000" spc="-265" dirty="0">
                <a:latin typeface="Arial Black"/>
                <a:cs typeface="Arial Black"/>
              </a:rPr>
              <a:t>the  </a:t>
            </a:r>
            <a:r>
              <a:rPr sz="2000" spc="-245" dirty="0">
                <a:latin typeface="Arial Black"/>
                <a:cs typeface="Arial Black"/>
              </a:rPr>
              <a:t>Zenker</a:t>
            </a:r>
            <a:r>
              <a:rPr sz="2000" spc="-120" dirty="0">
                <a:latin typeface="Arial Black"/>
                <a:cs typeface="Arial Black"/>
              </a:rPr>
              <a:t> </a:t>
            </a:r>
            <a:r>
              <a:rPr sz="2000" spc="-250" dirty="0">
                <a:latin typeface="Arial Black"/>
                <a:cs typeface="Arial Black"/>
              </a:rPr>
              <a:t>diverticulum</a:t>
            </a:r>
            <a:endParaRPr sz="2000">
              <a:latin typeface="Arial Black"/>
              <a:cs typeface="Arial Black"/>
            </a:endParaRPr>
          </a:p>
          <a:p>
            <a:pPr marL="50800" marR="292735">
              <a:lnSpc>
                <a:spcPts val="2230"/>
              </a:lnSpc>
              <a:spcBef>
                <a:spcPts val="700"/>
              </a:spcBef>
            </a:pPr>
            <a:r>
              <a:rPr sz="2000" spc="-210" dirty="0">
                <a:solidFill>
                  <a:srgbClr val="006FBF"/>
                </a:solidFill>
                <a:latin typeface="Arial Black"/>
                <a:cs typeface="Arial Black"/>
              </a:rPr>
              <a:t>Esophageal </a:t>
            </a:r>
            <a:r>
              <a:rPr sz="2000" spc="-225" dirty="0">
                <a:solidFill>
                  <a:srgbClr val="006FBF"/>
                </a:solidFill>
                <a:latin typeface="Arial Black"/>
                <a:cs typeface="Arial Black"/>
              </a:rPr>
              <a:t>or hypopharyngeal  </a:t>
            </a:r>
            <a:r>
              <a:rPr sz="2000" spc="-245" dirty="0">
                <a:solidFill>
                  <a:srgbClr val="006FBF"/>
                </a:solidFill>
                <a:latin typeface="Arial Black"/>
                <a:cs typeface="Arial Black"/>
              </a:rPr>
              <a:t>manometry: </a:t>
            </a:r>
            <a:r>
              <a:rPr sz="2000" spc="-225" dirty="0">
                <a:latin typeface="Arial Black"/>
                <a:cs typeface="Arial Black"/>
              </a:rPr>
              <a:t>does </a:t>
            </a:r>
            <a:r>
              <a:rPr sz="2000" spc="-260" dirty="0">
                <a:latin typeface="Arial Black"/>
                <a:cs typeface="Arial Black"/>
              </a:rPr>
              <a:t>not </a:t>
            </a:r>
            <a:r>
              <a:rPr sz="2000" spc="-220" dirty="0">
                <a:latin typeface="Arial Black"/>
                <a:cs typeface="Arial Black"/>
              </a:rPr>
              <a:t>add </a:t>
            </a:r>
            <a:r>
              <a:rPr sz="2000" spc="-285" dirty="0">
                <a:latin typeface="Arial Black"/>
                <a:cs typeface="Arial Black"/>
              </a:rPr>
              <a:t>to </a:t>
            </a:r>
            <a:r>
              <a:rPr sz="2000" spc="-265" dirty="0">
                <a:latin typeface="Arial Black"/>
                <a:cs typeface="Arial Black"/>
              </a:rPr>
              <a:t>the </a:t>
            </a:r>
            <a:r>
              <a:rPr sz="2000" spc="-254" dirty="0">
                <a:latin typeface="Arial Black"/>
                <a:cs typeface="Arial Black"/>
              </a:rPr>
              <a:t>clinical  </a:t>
            </a:r>
            <a:r>
              <a:rPr sz="2000" spc="-280" dirty="0">
                <a:latin typeface="Arial Black"/>
                <a:cs typeface="Arial Black"/>
              </a:rPr>
              <a:t>workup</a:t>
            </a:r>
            <a:endParaRPr sz="2000">
              <a:latin typeface="Arial Black"/>
              <a:cs typeface="Arial Black"/>
            </a:endParaRPr>
          </a:p>
          <a:p>
            <a:pPr marL="50800">
              <a:lnSpc>
                <a:spcPct val="100000"/>
              </a:lnSpc>
              <a:spcBef>
                <a:spcPts val="484"/>
              </a:spcBef>
            </a:pPr>
            <a:r>
              <a:rPr sz="2000" spc="-225" dirty="0">
                <a:solidFill>
                  <a:srgbClr val="006FBF"/>
                </a:solidFill>
                <a:latin typeface="Arial Black"/>
                <a:cs typeface="Arial Black"/>
              </a:rPr>
              <a:t>Ultrasonography: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562600" y="1676400"/>
            <a:ext cx="3361690" cy="34927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65480" y="497840"/>
            <a:ext cx="191770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4200" spc="1589" baseline="5952" dirty="0">
                <a:solidFill>
                  <a:srgbClr val="00AFEF"/>
                </a:solidFill>
                <a:latin typeface="Symbol"/>
                <a:cs typeface="Symbol"/>
              </a:rPr>
              <a:t></a:t>
            </a:r>
            <a:r>
              <a:rPr sz="4200" spc="104" baseline="5952" dirty="0">
                <a:solidFill>
                  <a:srgbClr val="00AFEF"/>
                </a:solidFill>
                <a:latin typeface="Times New Roman"/>
                <a:cs typeface="Times New Roman"/>
              </a:rPr>
              <a:t> </a:t>
            </a:r>
            <a:r>
              <a:rPr sz="2800" spc="-240" dirty="0">
                <a:solidFill>
                  <a:srgbClr val="00AFEF"/>
                </a:solidFill>
              </a:rPr>
              <a:t>CT </a:t>
            </a:r>
            <a:r>
              <a:rPr sz="2800" spc="-310" dirty="0">
                <a:solidFill>
                  <a:srgbClr val="00AFEF"/>
                </a:solidFill>
              </a:rPr>
              <a:t>scan: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14400" y="1615439"/>
            <a:ext cx="6553200" cy="41084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52600" y="1827529"/>
            <a:ext cx="4705350" cy="46850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0719" y="5363209"/>
            <a:ext cx="8002270" cy="1068070"/>
          </a:xfrm>
          <a:custGeom>
            <a:avLst/>
            <a:gdLst/>
            <a:ahLst/>
            <a:cxnLst/>
            <a:rect l="l" t="t" r="r" b="b"/>
            <a:pathLst>
              <a:path w="8002270" h="1068070">
                <a:moveTo>
                  <a:pt x="0" y="0"/>
                </a:moveTo>
                <a:lnTo>
                  <a:pt x="8002270" y="0"/>
                </a:lnTo>
                <a:lnTo>
                  <a:pt x="8002270" y="1068070"/>
                </a:lnTo>
                <a:lnTo>
                  <a:pt x="0" y="106807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80719" y="5363209"/>
            <a:ext cx="8002270" cy="1068070"/>
          </a:xfrm>
          <a:custGeom>
            <a:avLst/>
            <a:gdLst/>
            <a:ahLst/>
            <a:cxnLst/>
            <a:rect l="l" t="t" r="r" b="b"/>
            <a:pathLst>
              <a:path w="8002270" h="1068070">
                <a:moveTo>
                  <a:pt x="0" y="0"/>
                </a:moveTo>
                <a:lnTo>
                  <a:pt x="8002270" y="0"/>
                </a:lnTo>
                <a:lnTo>
                  <a:pt x="8002270" y="1068070"/>
                </a:lnTo>
                <a:lnTo>
                  <a:pt x="0" y="1068070"/>
                </a:lnTo>
                <a:lnTo>
                  <a:pt x="0" y="0"/>
                </a:lnTo>
                <a:close/>
              </a:path>
            </a:pathLst>
          </a:custGeom>
          <a:ln w="1006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70890" y="5396210"/>
            <a:ext cx="7169150" cy="10026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1600" spc="-185" dirty="0">
                <a:latin typeface="Arial Black"/>
                <a:cs typeface="Arial Black"/>
              </a:rPr>
              <a:t>There are </a:t>
            </a:r>
            <a:r>
              <a:rPr sz="1600" spc="-200" dirty="0">
                <a:latin typeface="Arial Black"/>
                <a:cs typeface="Arial Black"/>
              </a:rPr>
              <a:t>classifications </a:t>
            </a:r>
            <a:r>
              <a:rPr sz="1600" spc="-185" dirty="0">
                <a:latin typeface="Arial Black"/>
                <a:cs typeface="Arial Black"/>
              </a:rPr>
              <a:t>based </a:t>
            </a:r>
            <a:r>
              <a:rPr sz="1600" spc="-180" dirty="0">
                <a:latin typeface="Arial Black"/>
                <a:cs typeface="Arial Black"/>
              </a:rPr>
              <a:t>on </a:t>
            </a:r>
            <a:r>
              <a:rPr sz="1600" spc="-215" dirty="0">
                <a:latin typeface="Arial Black"/>
                <a:cs typeface="Arial Black"/>
              </a:rPr>
              <a:t>contrast </a:t>
            </a:r>
            <a:r>
              <a:rPr sz="1600" spc="-180" dirty="0">
                <a:latin typeface="Arial Black"/>
                <a:cs typeface="Arial Black"/>
              </a:rPr>
              <a:t>radiography, </a:t>
            </a:r>
            <a:r>
              <a:rPr sz="1600" spc="-195" dirty="0">
                <a:latin typeface="Arial Black"/>
                <a:cs typeface="Arial Black"/>
              </a:rPr>
              <a:t>vertebral </a:t>
            </a:r>
            <a:r>
              <a:rPr sz="1600" spc="-185" dirty="0">
                <a:latin typeface="Arial Black"/>
                <a:cs typeface="Arial Black"/>
              </a:rPr>
              <a:t>body  </a:t>
            </a:r>
            <a:r>
              <a:rPr sz="1600" spc="-195" dirty="0">
                <a:latin typeface="Arial Black"/>
                <a:cs typeface="Arial Black"/>
              </a:rPr>
              <a:t>measurements, </a:t>
            </a:r>
            <a:r>
              <a:rPr sz="1600" spc="-180" dirty="0">
                <a:latin typeface="Arial Black"/>
                <a:cs typeface="Arial Black"/>
              </a:rPr>
              <a:t>and </a:t>
            </a:r>
            <a:r>
              <a:rPr sz="1600" spc="-195" dirty="0">
                <a:latin typeface="Arial Black"/>
                <a:cs typeface="Arial Black"/>
              </a:rPr>
              <a:t>simple </a:t>
            </a:r>
            <a:r>
              <a:rPr sz="1600" spc="-190" dirty="0">
                <a:latin typeface="Arial Black"/>
                <a:cs typeface="Arial Black"/>
              </a:rPr>
              <a:t>radiologic </a:t>
            </a:r>
            <a:r>
              <a:rPr sz="1600" spc="-185" dirty="0">
                <a:latin typeface="Arial Black"/>
                <a:cs typeface="Arial Black"/>
              </a:rPr>
              <a:t>appearance, </a:t>
            </a:r>
            <a:r>
              <a:rPr sz="1600" spc="-215" dirty="0">
                <a:latin typeface="Arial Black"/>
                <a:cs typeface="Arial Black"/>
              </a:rPr>
              <a:t>but </a:t>
            </a:r>
            <a:r>
              <a:rPr sz="1600" spc="-200" dirty="0">
                <a:latin typeface="Arial Black"/>
                <a:cs typeface="Arial Black"/>
              </a:rPr>
              <a:t>categories </a:t>
            </a:r>
            <a:r>
              <a:rPr sz="1600" spc="-185" dirty="0">
                <a:latin typeface="Arial Black"/>
                <a:cs typeface="Arial Black"/>
              </a:rPr>
              <a:t>are </a:t>
            </a:r>
            <a:r>
              <a:rPr sz="1600" spc="-204" dirty="0">
                <a:latin typeface="Arial Black"/>
                <a:cs typeface="Arial Black"/>
              </a:rPr>
              <a:t>becoming  </a:t>
            </a:r>
            <a:r>
              <a:rPr sz="1600" spc="-190" dirty="0">
                <a:latin typeface="Arial Black"/>
                <a:cs typeface="Arial Black"/>
              </a:rPr>
              <a:t>increasingly </a:t>
            </a:r>
            <a:r>
              <a:rPr sz="1600" spc="-220" dirty="0">
                <a:latin typeface="Arial Black"/>
                <a:cs typeface="Arial Black"/>
              </a:rPr>
              <a:t>complex </a:t>
            </a:r>
            <a:r>
              <a:rPr sz="1600" spc="-185" dirty="0">
                <a:latin typeface="Arial Black"/>
                <a:cs typeface="Arial Black"/>
              </a:rPr>
              <a:t>and </a:t>
            </a:r>
            <a:r>
              <a:rPr sz="1600" spc="-200" dirty="0">
                <a:latin typeface="Arial Black"/>
                <a:cs typeface="Arial Black"/>
              </a:rPr>
              <a:t>incorporate </a:t>
            </a:r>
            <a:r>
              <a:rPr sz="1600" spc="-204" dirty="0">
                <a:latin typeface="Arial Black"/>
                <a:cs typeface="Arial Black"/>
              </a:rPr>
              <a:t>elements from </a:t>
            </a:r>
            <a:r>
              <a:rPr sz="1600" spc="-180" dirty="0">
                <a:latin typeface="Arial Black"/>
                <a:cs typeface="Arial Black"/>
              </a:rPr>
              <a:t>several </a:t>
            </a:r>
            <a:r>
              <a:rPr sz="1600" spc="-185" dirty="0">
                <a:latin typeface="Arial Black"/>
                <a:cs typeface="Arial Black"/>
              </a:rPr>
              <a:t>of </a:t>
            </a:r>
            <a:r>
              <a:rPr sz="1600" spc="-215" dirty="0">
                <a:latin typeface="Arial Black"/>
                <a:cs typeface="Arial Black"/>
              </a:rPr>
              <a:t>the </a:t>
            </a:r>
            <a:r>
              <a:rPr sz="1600" spc="-204" dirty="0">
                <a:latin typeface="Arial Black"/>
                <a:cs typeface="Arial Black"/>
              </a:rPr>
              <a:t>classic  </a:t>
            </a:r>
            <a:r>
              <a:rPr sz="1600" spc="-200" dirty="0">
                <a:latin typeface="Arial Black"/>
                <a:cs typeface="Arial Black"/>
              </a:rPr>
              <a:t>classification </a:t>
            </a:r>
            <a:r>
              <a:rPr sz="1600" spc="-190" dirty="0">
                <a:latin typeface="Arial Black"/>
                <a:cs typeface="Arial Black"/>
              </a:rPr>
              <a:t>schemes. </a:t>
            </a:r>
            <a:r>
              <a:rPr sz="1600" spc="-180" dirty="0">
                <a:latin typeface="Arial Black"/>
                <a:cs typeface="Arial Black"/>
              </a:rPr>
              <a:t>Clinical </a:t>
            </a:r>
            <a:r>
              <a:rPr sz="1600" spc="-204" dirty="0">
                <a:latin typeface="Arial Black"/>
                <a:cs typeface="Arial Black"/>
              </a:rPr>
              <a:t>utility </a:t>
            </a:r>
            <a:r>
              <a:rPr sz="1600" spc="-180" dirty="0">
                <a:latin typeface="Arial Black"/>
                <a:cs typeface="Arial Black"/>
              </a:rPr>
              <a:t>is </a:t>
            </a:r>
            <a:r>
              <a:rPr sz="1600" spc="-215" dirty="0">
                <a:latin typeface="Arial Black"/>
                <a:cs typeface="Arial Black"/>
              </a:rPr>
              <a:t>not </a:t>
            </a:r>
            <a:r>
              <a:rPr sz="1600" spc="-200" dirty="0">
                <a:latin typeface="Arial Black"/>
                <a:cs typeface="Arial Black"/>
              </a:rPr>
              <a:t>particularly</a:t>
            </a:r>
            <a:r>
              <a:rPr sz="1600" spc="-150" dirty="0">
                <a:latin typeface="Arial Black"/>
                <a:cs typeface="Arial Black"/>
              </a:rPr>
              <a:t> </a:t>
            </a:r>
            <a:r>
              <a:rPr sz="1600" spc="-185" dirty="0">
                <a:latin typeface="Arial Black"/>
                <a:cs typeface="Arial Black"/>
              </a:rPr>
              <a:t>high</a:t>
            </a:r>
            <a:endParaRPr sz="1600">
              <a:latin typeface="Arial Black"/>
              <a:cs typeface="Arial Black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09600" y="5334000"/>
            <a:ext cx="8001000" cy="1068070"/>
          </a:xfrm>
          <a:custGeom>
            <a:avLst/>
            <a:gdLst/>
            <a:ahLst/>
            <a:cxnLst/>
            <a:rect l="l" t="t" r="r" b="b"/>
            <a:pathLst>
              <a:path w="8001000" h="1068070">
                <a:moveTo>
                  <a:pt x="0" y="0"/>
                </a:moveTo>
                <a:lnTo>
                  <a:pt x="8001000" y="0"/>
                </a:lnTo>
                <a:lnTo>
                  <a:pt x="8001000" y="1068070"/>
                </a:lnTo>
                <a:lnTo>
                  <a:pt x="0" y="1068070"/>
                </a:lnTo>
                <a:lnTo>
                  <a:pt x="0" y="0"/>
                </a:lnTo>
                <a:close/>
              </a:path>
            </a:pathLst>
          </a:custGeom>
          <a:solidFill>
            <a:srgbClr val="D2DD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9600" y="5334000"/>
            <a:ext cx="8001000" cy="1068070"/>
          </a:xfrm>
          <a:custGeom>
            <a:avLst/>
            <a:gdLst/>
            <a:ahLst/>
            <a:cxnLst/>
            <a:rect l="l" t="t" r="r" b="b"/>
            <a:pathLst>
              <a:path w="8001000" h="1068070">
                <a:moveTo>
                  <a:pt x="0" y="0"/>
                </a:moveTo>
                <a:lnTo>
                  <a:pt x="8001000" y="0"/>
                </a:lnTo>
                <a:lnTo>
                  <a:pt x="8001000" y="1068070"/>
                </a:lnTo>
                <a:lnTo>
                  <a:pt x="0" y="1068070"/>
                </a:lnTo>
                <a:lnTo>
                  <a:pt x="0" y="0"/>
                </a:lnTo>
                <a:close/>
              </a:path>
            </a:pathLst>
          </a:custGeom>
          <a:ln w="10063">
            <a:solidFill>
              <a:srgbClr val="93B5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75688" y="5334000"/>
            <a:ext cx="7934959" cy="1068070"/>
          </a:xfrm>
          <a:prstGeom prst="rect">
            <a:avLst/>
          </a:prstGeom>
          <a:solidFill>
            <a:srgbClr val="D2DDE9"/>
          </a:solidFill>
        </p:spPr>
        <p:txBody>
          <a:bodyPr vert="horz" wrap="square" lIns="0" tIns="47625" rIns="0" bIns="0" rtlCol="0">
            <a:spAutoFit/>
          </a:bodyPr>
          <a:lstStyle/>
          <a:p>
            <a:pPr marL="22225" marR="735330">
              <a:lnSpc>
                <a:spcPct val="99700"/>
              </a:lnSpc>
              <a:spcBef>
                <a:spcPts val="375"/>
              </a:spcBef>
            </a:pPr>
            <a:r>
              <a:rPr sz="1600" spc="-185" dirty="0">
                <a:latin typeface="Arial Black"/>
                <a:cs typeface="Arial Black"/>
              </a:rPr>
              <a:t>There are </a:t>
            </a:r>
            <a:r>
              <a:rPr sz="1600" spc="-200" dirty="0">
                <a:latin typeface="Arial Black"/>
                <a:cs typeface="Arial Black"/>
              </a:rPr>
              <a:t>classifications </a:t>
            </a:r>
            <a:r>
              <a:rPr sz="1600" spc="-185" dirty="0">
                <a:latin typeface="Arial Black"/>
                <a:cs typeface="Arial Black"/>
              </a:rPr>
              <a:t>based on </a:t>
            </a:r>
            <a:r>
              <a:rPr sz="1600" spc="-215" dirty="0">
                <a:latin typeface="Arial Black"/>
                <a:cs typeface="Arial Black"/>
              </a:rPr>
              <a:t>contrast </a:t>
            </a:r>
            <a:r>
              <a:rPr sz="1600" spc="-180" dirty="0">
                <a:latin typeface="Arial Black"/>
                <a:cs typeface="Arial Black"/>
              </a:rPr>
              <a:t>radiography, </a:t>
            </a:r>
            <a:r>
              <a:rPr sz="1600" spc="-195" dirty="0">
                <a:latin typeface="Arial Black"/>
                <a:cs typeface="Arial Black"/>
              </a:rPr>
              <a:t>vertebral </a:t>
            </a:r>
            <a:r>
              <a:rPr sz="1600" spc="-185" dirty="0">
                <a:latin typeface="Arial Black"/>
                <a:cs typeface="Arial Black"/>
              </a:rPr>
              <a:t>body  </a:t>
            </a:r>
            <a:r>
              <a:rPr sz="1600" spc="-195" dirty="0">
                <a:latin typeface="Arial Black"/>
                <a:cs typeface="Arial Black"/>
              </a:rPr>
              <a:t>measurements, </a:t>
            </a:r>
            <a:r>
              <a:rPr sz="1600" spc="-185" dirty="0">
                <a:latin typeface="Arial Black"/>
                <a:cs typeface="Arial Black"/>
              </a:rPr>
              <a:t>and </a:t>
            </a:r>
            <a:r>
              <a:rPr sz="1600" spc="-195" dirty="0">
                <a:latin typeface="Arial Black"/>
                <a:cs typeface="Arial Black"/>
              </a:rPr>
              <a:t>simple radiologic </a:t>
            </a:r>
            <a:r>
              <a:rPr sz="1600" spc="-185" dirty="0">
                <a:latin typeface="Arial Black"/>
                <a:cs typeface="Arial Black"/>
              </a:rPr>
              <a:t>appearance, </a:t>
            </a:r>
            <a:r>
              <a:rPr sz="1600" spc="-215" dirty="0">
                <a:latin typeface="Arial Black"/>
                <a:cs typeface="Arial Black"/>
              </a:rPr>
              <a:t>but </a:t>
            </a:r>
            <a:r>
              <a:rPr sz="1600" spc="-200" dirty="0">
                <a:latin typeface="Arial Black"/>
                <a:cs typeface="Arial Black"/>
              </a:rPr>
              <a:t>categories </a:t>
            </a:r>
            <a:r>
              <a:rPr sz="1600" spc="-185" dirty="0">
                <a:latin typeface="Arial Black"/>
                <a:cs typeface="Arial Black"/>
              </a:rPr>
              <a:t>are </a:t>
            </a:r>
            <a:r>
              <a:rPr sz="1600" spc="-204" dirty="0">
                <a:latin typeface="Arial Black"/>
                <a:cs typeface="Arial Black"/>
              </a:rPr>
              <a:t>becoming  </a:t>
            </a:r>
            <a:r>
              <a:rPr sz="1600" spc="-190" dirty="0">
                <a:latin typeface="Arial Black"/>
                <a:cs typeface="Arial Black"/>
              </a:rPr>
              <a:t>increasingly </a:t>
            </a:r>
            <a:r>
              <a:rPr sz="1600" spc="-220" dirty="0">
                <a:latin typeface="Arial Black"/>
                <a:cs typeface="Arial Black"/>
              </a:rPr>
              <a:t>complex </a:t>
            </a:r>
            <a:r>
              <a:rPr sz="1600" spc="-185" dirty="0">
                <a:latin typeface="Arial Black"/>
                <a:cs typeface="Arial Black"/>
              </a:rPr>
              <a:t>and </a:t>
            </a:r>
            <a:r>
              <a:rPr sz="1600" spc="-200" dirty="0">
                <a:latin typeface="Arial Black"/>
                <a:cs typeface="Arial Black"/>
              </a:rPr>
              <a:t>incorporate </a:t>
            </a:r>
            <a:r>
              <a:rPr sz="1600" spc="-204" dirty="0">
                <a:latin typeface="Arial Black"/>
                <a:cs typeface="Arial Black"/>
              </a:rPr>
              <a:t>elements from </a:t>
            </a:r>
            <a:r>
              <a:rPr sz="1600" spc="-185" dirty="0">
                <a:latin typeface="Arial Black"/>
                <a:cs typeface="Arial Black"/>
              </a:rPr>
              <a:t>several of </a:t>
            </a:r>
            <a:r>
              <a:rPr sz="1600" spc="-215" dirty="0">
                <a:latin typeface="Arial Black"/>
                <a:cs typeface="Arial Black"/>
              </a:rPr>
              <a:t>the </a:t>
            </a:r>
            <a:r>
              <a:rPr sz="1600" spc="-204" dirty="0">
                <a:latin typeface="Arial Black"/>
                <a:cs typeface="Arial Black"/>
              </a:rPr>
              <a:t>classic  </a:t>
            </a:r>
            <a:r>
              <a:rPr sz="1600" spc="-200" dirty="0">
                <a:latin typeface="Arial Black"/>
                <a:cs typeface="Arial Black"/>
              </a:rPr>
              <a:t>classification </a:t>
            </a:r>
            <a:r>
              <a:rPr sz="1600" spc="-190" dirty="0">
                <a:latin typeface="Arial Black"/>
                <a:cs typeface="Arial Black"/>
              </a:rPr>
              <a:t>schemes. </a:t>
            </a:r>
            <a:r>
              <a:rPr sz="1600" spc="-180" dirty="0">
                <a:latin typeface="Arial Black"/>
                <a:cs typeface="Arial Black"/>
              </a:rPr>
              <a:t>Clinical </a:t>
            </a:r>
            <a:r>
              <a:rPr sz="1600" spc="-204" dirty="0">
                <a:latin typeface="Arial Black"/>
                <a:cs typeface="Arial Black"/>
              </a:rPr>
              <a:t>utility </a:t>
            </a:r>
            <a:r>
              <a:rPr sz="1600" spc="-180" dirty="0">
                <a:latin typeface="Arial Black"/>
                <a:cs typeface="Arial Black"/>
              </a:rPr>
              <a:t>is </a:t>
            </a:r>
            <a:r>
              <a:rPr sz="1600" spc="-215" dirty="0">
                <a:latin typeface="Arial Black"/>
                <a:cs typeface="Arial Black"/>
              </a:rPr>
              <a:t>not </a:t>
            </a:r>
            <a:r>
              <a:rPr sz="1600" spc="-200" dirty="0">
                <a:latin typeface="Arial Black"/>
                <a:cs typeface="Arial Black"/>
              </a:rPr>
              <a:t>particularly</a:t>
            </a:r>
            <a:r>
              <a:rPr sz="1600" spc="-150" dirty="0">
                <a:latin typeface="Arial Black"/>
                <a:cs typeface="Arial Black"/>
              </a:rPr>
              <a:t> </a:t>
            </a:r>
            <a:r>
              <a:rPr sz="1600" spc="-185" dirty="0">
                <a:latin typeface="Arial Black"/>
                <a:cs typeface="Arial Black"/>
              </a:rPr>
              <a:t>high</a:t>
            </a:r>
            <a:endParaRPr sz="1600">
              <a:latin typeface="Arial Black"/>
              <a:cs typeface="Arial Black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0" y="0"/>
            <a:ext cx="9067800" cy="5105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0880" y="497840"/>
            <a:ext cx="170497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300" dirty="0">
                <a:solidFill>
                  <a:srgbClr val="00AF4F"/>
                </a:solidFill>
              </a:rPr>
              <a:t>Pathology: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383540" y="1678940"/>
            <a:ext cx="1612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65" dirty="0">
                <a:solidFill>
                  <a:srgbClr val="DC7F46"/>
                </a:solidFill>
                <a:latin typeface="Symbol"/>
                <a:cs typeface="Symbol"/>
              </a:rPr>
              <a:t></a:t>
            </a:r>
            <a:endParaRPr sz="1200">
              <a:latin typeface="Symbol"/>
              <a:cs typeface="Symbo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2309" y="1633220"/>
            <a:ext cx="467233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225" dirty="0">
                <a:latin typeface="Arial Black"/>
                <a:cs typeface="Arial Black"/>
              </a:rPr>
              <a:t>Lined </a:t>
            </a:r>
            <a:r>
              <a:rPr sz="2000" spc="-315" dirty="0">
                <a:latin typeface="Arial Black"/>
                <a:cs typeface="Arial Black"/>
              </a:rPr>
              <a:t>with </a:t>
            </a:r>
            <a:r>
              <a:rPr sz="2000" spc="-250" dirty="0">
                <a:latin typeface="Arial Black"/>
                <a:cs typeface="Arial Black"/>
              </a:rPr>
              <a:t>stratified </a:t>
            </a:r>
            <a:r>
              <a:rPr sz="2000" spc="-240" dirty="0">
                <a:latin typeface="Arial Black"/>
                <a:cs typeface="Arial Black"/>
              </a:rPr>
              <a:t>squamous</a:t>
            </a:r>
            <a:r>
              <a:rPr sz="2000" spc="-430" dirty="0">
                <a:latin typeface="Arial Black"/>
                <a:cs typeface="Arial Black"/>
              </a:rPr>
              <a:t> </a:t>
            </a:r>
            <a:r>
              <a:rPr sz="2000" spc="-245" dirty="0">
                <a:latin typeface="Arial Black"/>
                <a:cs typeface="Arial Black"/>
              </a:rPr>
              <a:t>epithelium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3540" y="2465070"/>
            <a:ext cx="1612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65" dirty="0">
                <a:solidFill>
                  <a:srgbClr val="DC7F46"/>
                </a:solidFill>
                <a:latin typeface="Symbol"/>
                <a:cs typeface="Symbol"/>
              </a:rPr>
              <a:t></a:t>
            </a:r>
            <a:endParaRPr sz="1200">
              <a:latin typeface="Symbol"/>
              <a:cs typeface="Symbo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02309" y="2420620"/>
            <a:ext cx="279527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225" dirty="0">
                <a:latin typeface="Arial Black"/>
                <a:cs typeface="Arial Black"/>
              </a:rPr>
              <a:t>No </a:t>
            </a:r>
            <a:r>
              <a:rPr sz="2000" spc="-250" dirty="0">
                <a:latin typeface="Arial Black"/>
                <a:cs typeface="Arial Black"/>
              </a:rPr>
              <a:t>muscular </a:t>
            </a:r>
            <a:r>
              <a:rPr sz="2000" spc="-225" dirty="0">
                <a:latin typeface="Arial Black"/>
                <a:cs typeface="Arial Black"/>
              </a:rPr>
              <a:t>layer</a:t>
            </a:r>
            <a:r>
              <a:rPr sz="2000" spc="90" dirty="0">
                <a:latin typeface="Arial Black"/>
                <a:cs typeface="Arial Black"/>
              </a:rPr>
              <a:t> </a:t>
            </a:r>
            <a:r>
              <a:rPr sz="2000" spc="-265" dirty="0">
                <a:latin typeface="Arial Black"/>
                <a:cs typeface="Arial Black"/>
              </a:rPr>
              <a:t>exists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83540" y="3252470"/>
            <a:ext cx="1612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65" dirty="0">
                <a:solidFill>
                  <a:srgbClr val="DC7F46"/>
                </a:solidFill>
                <a:latin typeface="Symbol"/>
                <a:cs typeface="Symbol"/>
              </a:rPr>
              <a:t></a:t>
            </a:r>
            <a:endParaRPr sz="1200">
              <a:latin typeface="Symbol"/>
              <a:cs typeface="Symbo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02309" y="3117850"/>
            <a:ext cx="5481955" cy="1728470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0"/>
              </a:spcBef>
            </a:pPr>
            <a:r>
              <a:rPr sz="2000" spc="-210" dirty="0">
                <a:latin typeface="Arial Black"/>
                <a:cs typeface="Arial Black"/>
              </a:rPr>
              <a:t>Fibrosis </a:t>
            </a:r>
            <a:r>
              <a:rPr sz="2000" spc="-220" dirty="0">
                <a:latin typeface="Arial Black"/>
                <a:cs typeface="Arial Black"/>
              </a:rPr>
              <a:t>surrounding </a:t>
            </a:r>
            <a:r>
              <a:rPr sz="2000" spc="-265" dirty="0">
                <a:latin typeface="Arial Black"/>
                <a:cs typeface="Arial Black"/>
              </a:rPr>
              <a:t>the </a:t>
            </a:r>
            <a:r>
              <a:rPr sz="2000" spc="-254" dirty="0">
                <a:latin typeface="Arial Black"/>
                <a:cs typeface="Arial Black"/>
              </a:rPr>
              <a:t>diverticulum </a:t>
            </a:r>
            <a:r>
              <a:rPr sz="2000" spc="-225" dirty="0">
                <a:latin typeface="Arial Black"/>
                <a:cs typeface="Arial Black"/>
              </a:rPr>
              <a:t>is</a:t>
            </a:r>
            <a:r>
              <a:rPr sz="2000" spc="-445" dirty="0">
                <a:latin typeface="Arial Black"/>
                <a:cs typeface="Arial Black"/>
              </a:rPr>
              <a:t> </a:t>
            </a:r>
            <a:r>
              <a:rPr sz="2000" spc="-280" dirty="0">
                <a:latin typeface="Arial Black"/>
                <a:cs typeface="Arial Black"/>
              </a:rPr>
              <a:t>common</a:t>
            </a:r>
            <a:endParaRPr sz="2000">
              <a:latin typeface="Arial Black"/>
              <a:cs typeface="Arial Black"/>
            </a:endParaRPr>
          </a:p>
          <a:p>
            <a:pPr marL="12700" marR="603250" indent="31750">
              <a:lnSpc>
                <a:spcPct val="100099"/>
              </a:lnSpc>
              <a:spcBef>
                <a:spcPts val="695"/>
              </a:spcBef>
            </a:pPr>
            <a:r>
              <a:rPr sz="2000" spc="-225" dirty="0">
                <a:latin typeface="Arial Black"/>
                <a:cs typeface="Arial Black"/>
              </a:rPr>
              <a:t>The </a:t>
            </a:r>
            <a:r>
              <a:rPr sz="2000" spc="-254" dirty="0">
                <a:latin typeface="Arial Black"/>
                <a:cs typeface="Arial Black"/>
              </a:rPr>
              <a:t>fibrotic </a:t>
            </a:r>
            <a:r>
              <a:rPr sz="2000" spc="-245" dirty="0">
                <a:latin typeface="Arial Black"/>
                <a:cs typeface="Arial Black"/>
              </a:rPr>
              <a:t>tissue </a:t>
            </a:r>
            <a:r>
              <a:rPr sz="2000" spc="-270" dirty="0">
                <a:latin typeface="Arial Black"/>
                <a:cs typeface="Arial Black"/>
              </a:rPr>
              <a:t>limit </a:t>
            </a:r>
            <a:r>
              <a:rPr sz="2000" spc="-265" dirty="0">
                <a:latin typeface="Arial Black"/>
                <a:cs typeface="Arial Black"/>
              </a:rPr>
              <a:t>the </a:t>
            </a:r>
            <a:r>
              <a:rPr sz="2000" spc="-220" dirty="0">
                <a:latin typeface="Arial Black"/>
                <a:cs typeface="Arial Black"/>
              </a:rPr>
              <a:t>spread of any  </a:t>
            </a:r>
            <a:r>
              <a:rPr sz="2000" spc="-254" dirty="0">
                <a:latin typeface="Arial Black"/>
                <a:cs typeface="Arial Black"/>
              </a:rPr>
              <a:t>extravasated </a:t>
            </a:r>
            <a:r>
              <a:rPr sz="2000" spc="-250" dirty="0">
                <a:latin typeface="Arial Black"/>
                <a:cs typeface="Arial Black"/>
              </a:rPr>
              <a:t>material </a:t>
            </a:r>
            <a:r>
              <a:rPr sz="2000" spc="-254" dirty="0">
                <a:latin typeface="Arial Black"/>
                <a:cs typeface="Arial Black"/>
              </a:rPr>
              <a:t>from </a:t>
            </a:r>
            <a:r>
              <a:rPr sz="2000" spc="-265" dirty="0">
                <a:latin typeface="Arial Black"/>
                <a:cs typeface="Arial Black"/>
              </a:rPr>
              <a:t>the </a:t>
            </a:r>
            <a:r>
              <a:rPr sz="2000" spc="-254" dirty="0">
                <a:latin typeface="Arial Black"/>
                <a:cs typeface="Arial Black"/>
              </a:rPr>
              <a:t>diverticulum  </a:t>
            </a:r>
            <a:r>
              <a:rPr sz="2000" spc="-225" dirty="0">
                <a:latin typeface="Arial Black"/>
                <a:cs typeface="Arial Black"/>
              </a:rPr>
              <a:t>during </a:t>
            </a:r>
            <a:r>
              <a:rPr sz="2000" spc="-245" dirty="0">
                <a:latin typeface="Arial Black"/>
                <a:cs typeface="Arial Black"/>
              </a:rPr>
              <a:t>endoscopic </a:t>
            </a:r>
            <a:r>
              <a:rPr sz="2000" spc="-235" dirty="0">
                <a:latin typeface="Arial Black"/>
                <a:cs typeface="Arial Black"/>
              </a:rPr>
              <a:t>procedures </a:t>
            </a:r>
            <a:r>
              <a:rPr sz="2000" spc="1010" dirty="0">
                <a:latin typeface="Symbol"/>
                <a:cs typeface="Symbol"/>
              </a:rPr>
              <a:t></a:t>
            </a:r>
            <a:r>
              <a:rPr sz="2000" spc="1010" dirty="0">
                <a:latin typeface="Times New Roman"/>
                <a:cs typeface="Times New Roman"/>
              </a:rPr>
              <a:t> </a:t>
            </a:r>
            <a:r>
              <a:rPr sz="2000" spc="-240" dirty="0">
                <a:latin typeface="Arial Black"/>
                <a:cs typeface="Arial Black"/>
              </a:rPr>
              <a:t>reduce  </a:t>
            </a:r>
            <a:r>
              <a:rPr sz="2000" spc="-235" dirty="0">
                <a:latin typeface="Arial Black"/>
                <a:cs typeface="Arial Black"/>
              </a:rPr>
              <a:t>likelihood </a:t>
            </a:r>
            <a:r>
              <a:rPr sz="2000" spc="-220" dirty="0">
                <a:latin typeface="Arial Black"/>
                <a:cs typeface="Arial Black"/>
              </a:rPr>
              <a:t>of </a:t>
            </a:r>
            <a:r>
              <a:rPr sz="2000" spc="-245" dirty="0">
                <a:latin typeface="Arial Black"/>
                <a:cs typeface="Arial Black"/>
              </a:rPr>
              <a:t>local</a:t>
            </a:r>
            <a:r>
              <a:rPr sz="2000" spc="100" dirty="0">
                <a:latin typeface="Arial Black"/>
                <a:cs typeface="Arial Black"/>
              </a:rPr>
              <a:t> </a:t>
            </a:r>
            <a:r>
              <a:rPr sz="2000" spc="-240" dirty="0">
                <a:latin typeface="Arial Black"/>
                <a:cs typeface="Arial Black"/>
              </a:rPr>
              <a:t>abscess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324600" y="1828800"/>
            <a:ext cx="2664459" cy="2438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0880" y="467359"/>
            <a:ext cx="7166609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385" dirty="0">
                <a:solidFill>
                  <a:srgbClr val="BF0000"/>
                </a:solidFill>
              </a:rPr>
              <a:t>Complications </a:t>
            </a:r>
            <a:r>
              <a:rPr sz="3200" spc="-355" dirty="0">
                <a:solidFill>
                  <a:srgbClr val="BF0000"/>
                </a:solidFill>
              </a:rPr>
              <a:t>of Zenker’s</a:t>
            </a:r>
            <a:r>
              <a:rPr sz="3200" spc="170" dirty="0">
                <a:solidFill>
                  <a:srgbClr val="BF0000"/>
                </a:solidFill>
              </a:rPr>
              <a:t> </a:t>
            </a:r>
            <a:r>
              <a:rPr sz="3200" spc="-375" dirty="0">
                <a:solidFill>
                  <a:srgbClr val="BF0000"/>
                </a:solidFill>
              </a:rPr>
              <a:t>Diverticulum: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267970" y="1544320"/>
            <a:ext cx="6633845" cy="4966970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333375" indent="-282575">
              <a:lnSpc>
                <a:spcPct val="100000"/>
              </a:lnSpc>
              <a:spcBef>
                <a:spcPts val="800"/>
              </a:spcBef>
              <a:buAutoNum type="arabicPeriod"/>
              <a:tabLst>
                <a:tab pos="334010" algn="l"/>
              </a:tabLst>
            </a:pPr>
            <a:r>
              <a:rPr sz="2000" spc="-210" dirty="0">
                <a:solidFill>
                  <a:srgbClr val="00AFEF"/>
                </a:solidFill>
                <a:latin typeface="Arial Black"/>
                <a:cs typeface="Arial Black"/>
              </a:rPr>
              <a:t>Oesophageal</a:t>
            </a:r>
            <a:r>
              <a:rPr sz="2000" spc="-130" dirty="0">
                <a:solidFill>
                  <a:srgbClr val="00AFEF"/>
                </a:solidFill>
                <a:latin typeface="Arial Black"/>
                <a:cs typeface="Arial Black"/>
              </a:rPr>
              <a:t> </a:t>
            </a:r>
            <a:r>
              <a:rPr sz="2000" spc="-254" dirty="0">
                <a:solidFill>
                  <a:srgbClr val="00AFEF"/>
                </a:solidFill>
                <a:latin typeface="Arial Black"/>
                <a:cs typeface="Arial Black"/>
              </a:rPr>
              <a:t>obstruction</a:t>
            </a:r>
            <a:endParaRPr sz="2000">
              <a:latin typeface="Arial Black"/>
              <a:cs typeface="Arial Black"/>
            </a:endParaRPr>
          </a:p>
          <a:p>
            <a:pPr marL="334010" marR="421640" indent="-334010">
              <a:lnSpc>
                <a:spcPct val="129200"/>
              </a:lnSpc>
              <a:buAutoNum type="arabicPeriod"/>
              <a:tabLst>
                <a:tab pos="334010" algn="l"/>
              </a:tabLst>
            </a:pPr>
            <a:r>
              <a:rPr sz="2000" spc="-225" dirty="0">
                <a:solidFill>
                  <a:srgbClr val="00AFEF"/>
                </a:solidFill>
                <a:latin typeface="Arial Black"/>
                <a:cs typeface="Arial Black"/>
              </a:rPr>
              <a:t>Aspirarion pneumonia, </a:t>
            </a:r>
            <a:r>
              <a:rPr sz="2000" spc="-240" dirty="0">
                <a:solidFill>
                  <a:srgbClr val="00AFEF"/>
                </a:solidFill>
                <a:latin typeface="Arial Black"/>
                <a:cs typeface="Arial Black"/>
              </a:rPr>
              <a:t>bronchiectasis, </a:t>
            </a:r>
            <a:r>
              <a:rPr sz="2000" spc="-225" dirty="0">
                <a:solidFill>
                  <a:srgbClr val="00AFEF"/>
                </a:solidFill>
                <a:latin typeface="Arial Black"/>
                <a:cs typeface="Arial Black"/>
              </a:rPr>
              <a:t>lung </a:t>
            </a:r>
            <a:r>
              <a:rPr sz="2000" spc="-240" dirty="0">
                <a:solidFill>
                  <a:srgbClr val="00AFEF"/>
                </a:solidFill>
                <a:latin typeface="Arial Black"/>
                <a:cs typeface="Arial Black"/>
              </a:rPr>
              <a:t>abscess  </a:t>
            </a:r>
            <a:r>
              <a:rPr sz="2000" spc="-235" dirty="0">
                <a:solidFill>
                  <a:srgbClr val="00AFEF"/>
                </a:solidFill>
                <a:latin typeface="Arial Black"/>
                <a:cs typeface="Arial Black"/>
              </a:rPr>
              <a:t>Recurrent</a:t>
            </a:r>
            <a:r>
              <a:rPr sz="2000" spc="-130" dirty="0">
                <a:solidFill>
                  <a:srgbClr val="00AFEF"/>
                </a:solidFill>
                <a:latin typeface="Arial Black"/>
                <a:cs typeface="Arial Black"/>
              </a:rPr>
              <a:t> </a:t>
            </a:r>
            <a:r>
              <a:rPr sz="2000" spc="-250" dirty="0">
                <a:solidFill>
                  <a:srgbClr val="00AFEF"/>
                </a:solidFill>
                <a:latin typeface="Arial Black"/>
                <a:cs typeface="Arial Black"/>
              </a:rPr>
              <a:t>infection</a:t>
            </a:r>
            <a:endParaRPr sz="2000">
              <a:latin typeface="Arial Black"/>
              <a:cs typeface="Arial Black"/>
            </a:endParaRPr>
          </a:p>
          <a:p>
            <a:pPr marL="333375" indent="-282575">
              <a:lnSpc>
                <a:spcPct val="100000"/>
              </a:lnSpc>
              <a:spcBef>
                <a:spcPts val="700"/>
              </a:spcBef>
              <a:buAutoNum type="arabicPeriod"/>
              <a:tabLst>
                <a:tab pos="334010" algn="l"/>
              </a:tabLst>
            </a:pPr>
            <a:r>
              <a:rPr sz="2000" spc="-225" dirty="0">
                <a:solidFill>
                  <a:srgbClr val="00AFEF"/>
                </a:solidFill>
                <a:latin typeface="Arial Black"/>
                <a:cs typeface="Arial Black"/>
              </a:rPr>
              <a:t>Compression </a:t>
            </a:r>
            <a:r>
              <a:rPr sz="2000" spc="-220" dirty="0">
                <a:solidFill>
                  <a:srgbClr val="00AFEF"/>
                </a:solidFill>
                <a:latin typeface="Arial Black"/>
                <a:cs typeface="Arial Black"/>
              </a:rPr>
              <a:t>of</a:t>
            </a:r>
            <a:r>
              <a:rPr sz="2000" spc="-25" dirty="0">
                <a:solidFill>
                  <a:srgbClr val="00AFEF"/>
                </a:solidFill>
                <a:latin typeface="Arial Black"/>
                <a:cs typeface="Arial Black"/>
              </a:rPr>
              <a:t> </a:t>
            </a:r>
            <a:r>
              <a:rPr sz="2000" spc="-254" dirty="0">
                <a:solidFill>
                  <a:srgbClr val="00AFEF"/>
                </a:solidFill>
                <a:latin typeface="Arial Black"/>
                <a:cs typeface="Arial Black"/>
              </a:rPr>
              <a:t>trachea</a:t>
            </a:r>
            <a:endParaRPr sz="2000">
              <a:latin typeface="Arial Black"/>
              <a:cs typeface="Arial Black"/>
            </a:endParaRPr>
          </a:p>
          <a:p>
            <a:pPr marL="333375" indent="-282575">
              <a:lnSpc>
                <a:spcPct val="100000"/>
              </a:lnSpc>
              <a:spcBef>
                <a:spcPts val="690"/>
              </a:spcBef>
              <a:buAutoNum type="arabicPeriod"/>
              <a:tabLst>
                <a:tab pos="334010" algn="l"/>
              </a:tabLst>
            </a:pPr>
            <a:r>
              <a:rPr sz="2000" spc="-245" dirty="0">
                <a:solidFill>
                  <a:srgbClr val="00AFEF"/>
                </a:solidFill>
                <a:latin typeface="Arial Black"/>
                <a:cs typeface="Arial Black"/>
              </a:rPr>
              <a:t>Ulceration</a:t>
            </a:r>
            <a:endParaRPr sz="2000">
              <a:latin typeface="Arial Black"/>
              <a:cs typeface="Arial Black"/>
            </a:endParaRPr>
          </a:p>
          <a:p>
            <a:pPr marL="333375" indent="-282575">
              <a:lnSpc>
                <a:spcPct val="100000"/>
              </a:lnSpc>
              <a:spcBef>
                <a:spcPts val="700"/>
              </a:spcBef>
              <a:buAutoNum type="arabicPeriod"/>
              <a:tabLst>
                <a:tab pos="334010" algn="l"/>
              </a:tabLst>
            </a:pPr>
            <a:r>
              <a:rPr sz="2000" spc="-225" dirty="0">
                <a:solidFill>
                  <a:srgbClr val="00AFEF"/>
                </a:solidFill>
                <a:latin typeface="Arial Black"/>
                <a:cs typeface="Arial Black"/>
              </a:rPr>
              <a:t>Squamous </a:t>
            </a:r>
            <a:r>
              <a:rPr sz="2000" spc="-250" dirty="0">
                <a:solidFill>
                  <a:srgbClr val="00AFEF"/>
                </a:solidFill>
                <a:latin typeface="Arial Black"/>
                <a:cs typeface="Arial Black"/>
              </a:rPr>
              <a:t>cell </a:t>
            </a:r>
            <a:r>
              <a:rPr sz="2000" spc="-245" dirty="0">
                <a:solidFill>
                  <a:srgbClr val="00AFEF"/>
                </a:solidFill>
                <a:latin typeface="Arial Black"/>
                <a:cs typeface="Arial Black"/>
              </a:rPr>
              <a:t>carcinoma:</a:t>
            </a:r>
            <a:r>
              <a:rPr sz="2000" spc="-295" dirty="0">
                <a:solidFill>
                  <a:srgbClr val="00AFEF"/>
                </a:solidFill>
                <a:latin typeface="Arial Black"/>
                <a:cs typeface="Arial Black"/>
              </a:rPr>
              <a:t> </a:t>
            </a:r>
            <a:r>
              <a:rPr sz="2000" spc="-200" dirty="0">
                <a:solidFill>
                  <a:srgbClr val="00AFEF"/>
                </a:solidFill>
                <a:latin typeface="Arial Black"/>
                <a:cs typeface="Arial Black"/>
              </a:rPr>
              <a:t>0.4%</a:t>
            </a:r>
            <a:endParaRPr sz="2000">
              <a:latin typeface="Arial Black"/>
              <a:cs typeface="Arial Black"/>
            </a:endParaRPr>
          </a:p>
          <a:p>
            <a:pPr marL="332105">
              <a:lnSpc>
                <a:spcPct val="100000"/>
              </a:lnSpc>
              <a:spcBef>
                <a:spcPts val="700"/>
              </a:spcBef>
            </a:pPr>
            <a:r>
              <a:rPr sz="2000" spc="-225" dirty="0">
                <a:solidFill>
                  <a:srgbClr val="00AFEF"/>
                </a:solidFill>
                <a:latin typeface="Arial Black"/>
                <a:cs typeface="Arial Black"/>
              </a:rPr>
              <a:t>Chronic </a:t>
            </a:r>
            <a:r>
              <a:rPr sz="2000" spc="-254" dirty="0">
                <a:solidFill>
                  <a:srgbClr val="00AFEF"/>
                </a:solidFill>
                <a:latin typeface="Arial Black"/>
                <a:cs typeface="Arial Black"/>
              </a:rPr>
              <a:t>inflammation </a:t>
            </a:r>
            <a:r>
              <a:rPr sz="2000" spc="-220" dirty="0">
                <a:solidFill>
                  <a:srgbClr val="00AFEF"/>
                </a:solidFill>
                <a:latin typeface="Arial Black"/>
                <a:cs typeface="Arial Black"/>
              </a:rPr>
              <a:t>of </a:t>
            </a:r>
            <a:r>
              <a:rPr sz="2000" spc="-225" dirty="0">
                <a:solidFill>
                  <a:srgbClr val="00AFEF"/>
                </a:solidFill>
                <a:latin typeface="Arial Black"/>
                <a:cs typeface="Arial Black"/>
              </a:rPr>
              <a:t>lining of</a:t>
            </a:r>
            <a:r>
              <a:rPr sz="2000" spc="-65" dirty="0">
                <a:solidFill>
                  <a:srgbClr val="00AFEF"/>
                </a:solidFill>
                <a:latin typeface="Arial Black"/>
                <a:cs typeface="Arial Black"/>
              </a:rPr>
              <a:t> </a:t>
            </a:r>
            <a:r>
              <a:rPr sz="2000" spc="-155" dirty="0">
                <a:solidFill>
                  <a:srgbClr val="00AFEF"/>
                </a:solidFill>
                <a:latin typeface="Arial Black"/>
                <a:cs typeface="Arial Black"/>
              </a:rPr>
              <a:t>diverticulum</a:t>
            </a:r>
            <a:r>
              <a:rPr sz="2000" spc="-155" dirty="0">
                <a:solidFill>
                  <a:srgbClr val="00AFEF"/>
                </a:solidFill>
                <a:latin typeface="Symbol"/>
                <a:cs typeface="Symbol"/>
              </a:rPr>
              <a:t></a:t>
            </a:r>
            <a:r>
              <a:rPr sz="2000" spc="-155" dirty="0">
                <a:solidFill>
                  <a:srgbClr val="00AFEF"/>
                </a:solidFill>
                <a:latin typeface="Arial Black"/>
                <a:cs typeface="Arial Black"/>
              </a:rPr>
              <a:t>Ca</a:t>
            </a:r>
            <a:endParaRPr sz="200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650">
              <a:latin typeface="Times New Roman"/>
              <a:cs typeface="Times New Roman"/>
            </a:endParaRPr>
          </a:p>
          <a:p>
            <a:pPr marL="3206750">
              <a:lnSpc>
                <a:spcPct val="100000"/>
              </a:lnSpc>
            </a:pPr>
            <a:r>
              <a:rPr sz="2000" spc="-180" dirty="0">
                <a:solidFill>
                  <a:srgbClr val="00AFEF"/>
                </a:solidFill>
                <a:latin typeface="Arial Black"/>
                <a:cs typeface="Arial Black"/>
              </a:rPr>
              <a:t>(Sood </a:t>
            </a:r>
            <a:r>
              <a:rPr sz="2000" spc="-220" dirty="0">
                <a:solidFill>
                  <a:srgbClr val="00AFEF"/>
                </a:solidFill>
                <a:latin typeface="Arial Black"/>
                <a:cs typeface="Arial Black"/>
              </a:rPr>
              <a:t>and </a:t>
            </a:r>
            <a:r>
              <a:rPr sz="2000" spc="-240" dirty="0">
                <a:solidFill>
                  <a:srgbClr val="00AFEF"/>
                </a:solidFill>
                <a:latin typeface="Arial Black"/>
                <a:cs typeface="Arial Black"/>
              </a:rPr>
              <a:t>Newbegin,</a:t>
            </a:r>
            <a:r>
              <a:rPr sz="2000" spc="25" dirty="0">
                <a:solidFill>
                  <a:srgbClr val="00AFEF"/>
                </a:solidFill>
                <a:latin typeface="Arial Black"/>
                <a:cs typeface="Arial Black"/>
              </a:rPr>
              <a:t> </a:t>
            </a:r>
            <a:r>
              <a:rPr sz="2000" spc="-200" dirty="0">
                <a:solidFill>
                  <a:srgbClr val="00AFEF"/>
                </a:solidFill>
                <a:latin typeface="Arial Black"/>
                <a:cs typeface="Arial Black"/>
              </a:rPr>
              <a:t>2000)</a:t>
            </a:r>
            <a:endParaRPr sz="2000">
              <a:latin typeface="Arial Black"/>
              <a:cs typeface="Arial Black"/>
            </a:endParaRPr>
          </a:p>
          <a:p>
            <a:pPr marL="333375" indent="-282575">
              <a:lnSpc>
                <a:spcPct val="100000"/>
              </a:lnSpc>
              <a:spcBef>
                <a:spcPts val="700"/>
              </a:spcBef>
              <a:buAutoNum type="arabicPeriod" startAt="6"/>
              <a:tabLst>
                <a:tab pos="334010" algn="l"/>
              </a:tabLst>
            </a:pPr>
            <a:r>
              <a:rPr sz="2000" spc="-229" dirty="0">
                <a:solidFill>
                  <a:srgbClr val="00AFEF"/>
                </a:solidFill>
                <a:latin typeface="Arial Black"/>
                <a:cs typeface="Arial Black"/>
              </a:rPr>
              <a:t>Diverticulo-tracheal</a:t>
            </a:r>
            <a:r>
              <a:rPr sz="2000" spc="-130" dirty="0">
                <a:solidFill>
                  <a:srgbClr val="00AFEF"/>
                </a:solidFill>
                <a:latin typeface="Arial Black"/>
                <a:cs typeface="Arial Black"/>
              </a:rPr>
              <a:t> </a:t>
            </a:r>
            <a:r>
              <a:rPr sz="2000" spc="-240" dirty="0">
                <a:solidFill>
                  <a:srgbClr val="00AFEF"/>
                </a:solidFill>
                <a:latin typeface="Arial Black"/>
                <a:cs typeface="Arial Black"/>
              </a:rPr>
              <a:t>fistula</a:t>
            </a:r>
            <a:endParaRPr sz="2000">
              <a:latin typeface="Arial Black"/>
              <a:cs typeface="Arial Black"/>
            </a:endParaRPr>
          </a:p>
          <a:p>
            <a:pPr marL="50800">
              <a:lnSpc>
                <a:spcPct val="100000"/>
              </a:lnSpc>
              <a:spcBef>
                <a:spcPts val="2140"/>
              </a:spcBef>
            </a:pPr>
            <a:r>
              <a:rPr sz="1800" spc="-10" dirty="0">
                <a:solidFill>
                  <a:srgbClr val="6F2F9F"/>
                </a:solidFill>
                <a:latin typeface="Arial"/>
                <a:cs typeface="Arial"/>
              </a:rPr>
              <a:t>Additional </a:t>
            </a:r>
            <a:r>
              <a:rPr sz="1800" spc="-5" dirty="0">
                <a:solidFill>
                  <a:srgbClr val="6F2F9F"/>
                </a:solidFill>
                <a:latin typeface="Arial"/>
                <a:cs typeface="Arial"/>
              </a:rPr>
              <a:t>risk factor in the overall health </a:t>
            </a:r>
            <a:r>
              <a:rPr sz="1800" spc="-10" dirty="0">
                <a:solidFill>
                  <a:srgbClr val="6F2F9F"/>
                </a:solidFill>
                <a:latin typeface="Arial"/>
                <a:cs typeface="Arial"/>
              </a:rPr>
              <a:t>of </a:t>
            </a:r>
            <a:r>
              <a:rPr sz="1800" spc="-5" dirty="0">
                <a:solidFill>
                  <a:srgbClr val="6F2F9F"/>
                </a:solidFill>
                <a:latin typeface="Arial"/>
                <a:cs typeface="Arial"/>
              </a:rPr>
              <a:t>the </a:t>
            </a:r>
            <a:r>
              <a:rPr sz="1800" spc="-10" dirty="0">
                <a:solidFill>
                  <a:srgbClr val="6F2F9F"/>
                </a:solidFill>
                <a:latin typeface="Arial"/>
                <a:cs typeface="Arial"/>
              </a:rPr>
              <a:t>elderly</a:t>
            </a:r>
            <a:r>
              <a:rPr sz="1800" spc="10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6F2F9F"/>
                </a:solidFill>
                <a:latin typeface="Arial"/>
                <a:cs typeface="Arial"/>
              </a:rPr>
              <a:t>patient.</a:t>
            </a:r>
            <a:endParaRPr sz="1800">
              <a:latin typeface="Arial"/>
              <a:cs typeface="Arial"/>
            </a:endParaRPr>
          </a:p>
          <a:p>
            <a:pPr marL="280035" indent="-229235">
              <a:lnSpc>
                <a:spcPct val="100000"/>
              </a:lnSpc>
              <a:buSzPct val="94444"/>
              <a:buFont typeface="Symbol"/>
              <a:buChar char=""/>
              <a:tabLst>
                <a:tab pos="280035" algn="l"/>
              </a:tabLst>
            </a:pPr>
            <a:r>
              <a:rPr sz="1800" spc="-10" dirty="0">
                <a:solidFill>
                  <a:srgbClr val="6F2F9F"/>
                </a:solidFill>
                <a:latin typeface="Arial"/>
                <a:cs typeface="Arial"/>
              </a:rPr>
              <a:t>deterioration </a:t>
            </a:r>
            <a:r>
              <a:rPr sz="1800" spc="-5" dirty="0">
                <a:solidFill>
                  <a:srgbClr val="6F2F9F"/>
                </a:solidFill>
                <a:latin typeface="Arial"/>
                <a:cs typeface="Arial"/>
              </a:rPr>
              <a:t>of pulmonary</a:t>
            </a:r>
            <a:r>
              <a:rPr sz="1800" spc="-15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6F2F9F"/>
                </a:solidFill>
                <a:latin typeface="Arial"/>
                <a:cs typeface="Arial"/>
              </a:rPr>
              <a:t>function</a:t>
            </a:r>
            <a:endParaRPr sz="1800">
              <a:latin typeface="Arial"/>
              <a:cs typeface="Arial"/>
            </a:endParaRPr>
          </a:p>
          <a:p>
            <a:pPr marL="280035" indent="-229235">
              <a:lnSpc>
                <a:spcPct val="100000"/>
              </a:lnSpc>
              <a:buSzPct val="94444"/>
              <a:buFont typeface="Symbol"/>
              <a:buChar char=""/>
              <a:tabLst>
                <a:tab pos="280035" algn="l"/>
              </a:tabLst>
            </a:pPr>
            <a:r>
              <a:rPr sz="1800" spc="-10" dirty="0">
                <a:solidFill>
                  <a:srgbClr val="6F2F9F"/>
                </a:solidFill>
                <a:latin typeface="Arial"/>
                <a:cs typeface="Arial"/>
              </a:rPr>
              <a:t>cachexia/dehydration/malnutrition secondary </a:t>
            </a:r>
            <a:r>
              <a:rPr sz="1800" spc="-5" dirty="0">
                <a:solidFill>
                  <a:srgbClr val="6F2F9F"/>
                </a:solidFill>
                <a:latin typeface="Arial"/>
                <a:cs typeface="Arial"/>
              </a:rPr>
              <a:t>to “fear of</a:t>
            </a:r>
            <a:r>
              <a:rPr sz="1800" spc="65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6F2F9F"/>
                </a:solidFill>
                <a:latin typeface="Arial"/>
                <a:cs typeface="Arial"/>
              </a:rPr>
              <a:t>eating”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934200" y="1598930"/>
            <a:ext cx="2057400" cy="36944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9740" y="406400"/>
            <a:ext cx="247586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470" dirty="0">
                <a:solidFill>
                  <a:srgbClr val="00AF4F"/>
                </a:solidFill>
              </a:rPr>
              <a:t>T</a:t>
            </a:r>
            <a:r>
              <a:rPr sz="4000" spc="-445" dirty="0">
                <a:solidFill>
                  <a:srgbClr val="00AF4F"/>
                </a:solidFill>
              </a:rPr>
              <a:t>r</a:t>
            </a:r>
            <a:r>
              <a:rPr sz="4000" spc="-450" dirty="0">
                <a:solidFill>
                  <a:srgbClr val="00AF4F"/>
                </a:solidFill>
              </a:rPr>
              <a:t>ea</a:t>
            </a:r>
            <a:r>
              <a:rPr sz="4000" spc="-415" dirty="0">
                <a:solidFill>
                  <a:srgbClr val="00AF4F"/>
                </a:solidFill>
              </a:rPr>
              <a:t>t</a:t>
            </a:r>
            <a:r>
              <a:rPr sz="4000" spc="-935" dirty="0">
                <a:solidFill>
                  <a:srgbClr val="00AF4F"/>
                </a:solidFill>
              </a:rPr>
              <a:t>m</a:t>
            </a:r>
            <a:r>
              <a:rPr sz="4000" spc="-450" dirty="0">
                <a:solidFill>
                  <a:srgbClr val="00AF4F"/>
                </a:solidFill>
              </a:rPr>
              <a:t>ent: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307340" y="1441450"/>
            <a:ext cx="5631815" cy="5115560"/>
          </a:xfrm>
          <a:prstGeom prst="rect">
            <a:avLst/>
          </a:prstGeom>
        </p:spPr>
        <p:txBody>
          <a:bodyPr vert="horz" wrap="square" lIns="0" tIns="128270" rIns="0" bIns="0" rtlCol="0">
            <a:spAutoFit/>
          </a:bodyPr>
          <a:lstStyle/>
          <a:p>
            <a:pPr marL="288925" indent="-276860">
              <a:lnSpc>
                <a:spcPct val="100000"/>
              </a:lnSpc>
              <a:spcBef>
                <a:spcPts val="1010"/>
              </a:spcBef>
              <a:buSzPct val="96153"/>
              <a:buAutoNum type="arabicPeriod"/>
              <a:tabLst>
                <a:tab pos="289560" algn="l"/>
              </a:tabLst>
            </a:pPr>
            <a:r>
              <a:rPr sz="2600" spc="-290" dirty="0">
                <a:solidFill>
                  <a:srgbClr val="00AFEF"/>
                </a:solidFill>
                <a:latin typeface="Arial Black"/>
                <a:cs typeface="Arial Black"/>
              </a:rPr>
              <a:t>Conservative</a:t>
            </a:r>
            <a:r>
              <a:rPr sz="2600" spc="-145" dirty="0">
                <a:solidFill>
                  <a:srgbClr val="00AFEF"/>
                </a:solidFill>
                <a:latin typeface="Arial Black"/>
                <a:cs typeface="Arial Black"/>
              </a:rPr>
              <a:t> </a:t>
            </a:r>
            <a:r>
              <a:rPr sz="2600" spc="-335" dirty="0">
                <a:solidFill>
                  <a:srgbClr val="00AFEF"/>
                </a:solidFill>
                <a:latin typeface="Arial Black"/>
                <a:cs typeface="Arial Black"/>
              </a:rPr>
              <a:t>treatment:</a:t>
            </a:r>
            <a:endParaRPr sz="2600">
              <a:latin typeface="Arial Black"/>
              <a:cs typeface="Arial Black"/>
            </a:endParaRPr>
          </a:p>
          <a:p>
            <a:pPr marL="330835" marR="8255" indent="-248920">
              <a:lnSpc>
                <a:spcPct val="100000"/>
              </a:lnSpc>
              <a:spcBef>
                <a:spcPts val="700"/>
              </a:spcBef>
              <a:tabLst>
                <a:tab pos="4966335" algn="l"/>
              </a:tabLst>
            </a:pPr>
            <a:r>
              <a:rPr sz="2000" dirty="0">
                <a:latin typeface="Arial Black"/>
                <a:cs typeface="Arial Black"/>
              </a:rPr>
              <a:t>-</a:t>
            </a:r>
            <a:r>
              <a:rPr sz="2000" spc="-114" dirty="0">
                <a:latin typeface="Arial Black"/>
                <a:cs typeface="Arial Black"/>
              </a:rPr>
              <a:t> </a:t>
            </a:r>
            <a:r>
              <a:rPr sz="2000" spc="-225" dirty="0">
                <a:latin typeface="Arial Black"/>
                <a:cs typeface="Arial Black"/>
              </a:rPr>
              <a:t>A</a:t>
            </a:r>
            <a:r>
              <a:rPr sz="2000" spc="-260" dirty="0">
                <a:latin typeface="Arial Black"/>
                <a:cs typeface="Arial Black"/>
              </a:rPr>
              <a:t>sym</a:t>
            </a:r>
            <a:r>
              <a:rPr sz="2000" spc="-229" dirty="0">
                <a:latin typeface="Arial Black"/>
                <a:cs typeface="Arial Black"/>
              </a:rPr>
              <a:t>p</a:t>
            </a:r>
            <a:r>
              <a:rPr sz="2000" spc="-335" dirty="0">
                <a:latin typeface="Arial Black"/>
                <a:cs typeface="Arial Black"/>
              </a:rPr>
              <a:t>t</a:t>
            </a:r>
            <a:r>
              <a:rPr sz="2000" spc="-229" dirty="0">
                <a:latin typeface="Arial Black"/>
                <a:cs typeface="Arial Black"/>
              </a:rPr>
              <a:t>o</a:t>
            </a:r>
            <a:r>
              <a:rPr sz="2000" spc="-335" dirty="0">
                <a:latin typeface="Arial Black"/>
                <a:cs typeface="Arial Black"/>
              </a:rPr>
              <a:t>m</a:t>
            </a:r>
            <a:r>
              <a:rPr sz="2000" spc="-229" dirty="0">
                <a:latin typeface="Arial Black"/>
                <a:cs typeface="Arial Black"/>
              </a:rPr>
              <a:t>a</a:t>
            </a:r>
            <a:r>
              <a:rPr sz="2000" spc="-335" dirty="0">
                <a:latin typeface="Arial Black"/>
                <a:cs typeface="Arial Black"/>
              </a:rPr>
              <a:t>t</a:t>
            </a:r>
            <a:r>
              <a:rPr sz="2000" spc="-229" dirty="0">
                <a:latin typeface="Arial Black"/>
                <a:cs typeface="Arial Black"/>
              </a:rPr>
              <a:t>i</a:t>
            </a:r>
            <a:r>
              <a:rPr sz="2000" spc="-335" dirty="0">
                <a:latin typeface="Arial Black"/>
                <a:cs typeface="Arial Black"/>
              </a:rPr>
              <a:t>c</a:t>
            </a:r>
            <a:r>
              <a:rPr sz="2000" spc="-110" dirty="0">
                <a:latin typeface="Arial Black"/>
                <a:cs typeface="Arial Black"/>
              </a:rPr>
              <a:t> </a:t>
            </a:r>
            <a:r>
              <a:rPr sz="2000" spc="-220" dirty="0">
                <a:latin typeface="Arial Black"/>
                <a:cs typeface="Arial Black"/>
              </a:rPr>
              <a:t>p</a:t>
            </a:r>
            <a:r>
              <a:rPr sz="2000" spc="-229" dirty="0">
                <a:latin typeface="Arial Black"/>
                <a:cs typeface="Arial Black"/>
              </a:rPr>
              <a:t>a</a:t>
            </a:r>
            <a:r>
              <a:rPr sz="2000" spc="-335" dirty="0">
                <a:latin typeface="Arial Black"/>
                <a:cs typeface="Arial Black"/>
              </a:rPr>
              <a:t>t</a:t>
            </a:r>
            <a:r>
              <a:rPr sz="2000" spc="-229" dirty="0">
                <a:latin typeface="Arial Black"/>
                <a:cs typeface="Arial Black"/>
              </a:rPr>
              <a:t>i</a:t>
            </a:r>
            <a:r>
              <a:rPr sz="2000" spc="-220" dirty="0">
                <a:latin typeface="Arial Black"/>
                <a:cs typeface="Arial Black"/>
              </a:rPr>
              <a:t>e</a:t>
            </a:r>
            <a:r>
              <a:rPr sz="2000" spc="-229" dirty="0">
                <a:latin typeface="Arial Black"/>
                <a:cs typeface="Arial Black"/>
              </a:rPr>
              <a:t>n</a:t>
            </a:r>
            <a:r>
              <a:rPr sz="2000" spc="-345" dirty="0">
                <a:latin typeface="Arial Black"/>
                <a:cs typeface="Arial Black"/>
              </a:rPr>
              <a:t>t</a:t>
            </a:r>
            <a:r>
              <a:rPr sz="2000" spc="-220" dirty="0">
                <a:latin typeface="Arial Black"/>
                <a:cs typeface="Arial Black"/>
              </a:rPr>
              <a:t>s</a:t>
            </a:r>
            <a:r>
              <a:rPr sz="2000" spc="-114" dirty="0">
                <a:latin typeface="Arial Black"/>
                <a:cs typeface="Arial Black"/>
              </a:rPr>
              <a:t>: </a:t>
            </a:r>
            <a:r>
              <a:rPr sz="2000" spc="-225" dirty="0">
                <a:latin typeface="Arial Black"/>
                <a:cs typeface="Arial Black"/>
              </a:rPr>
              <a:t>No</a:t>
            </a:r>
            <a:r>
              <a:rPr sz="2000" spc="-114" dirty="0">
                <a:latin typeface="Arial Black"/>
                <a:cs typeface="Arial Black"/>
              </a:rPr>
              <a:t> </a:t>
            </a:r>
            <a:r>
              <a:rPr sz="2000" spc="-345" dirty="0">
                <a:latin typeface="Arial Black"/>
                <a:cs typeface="Arial Black"/>
              </a:rPr>
              <a:t>t</a:t>
            </a:r>
            <a:r>
              <a:rPr sz="2000" spc="-225" dirty="0">
                <a:latin typeface="Arial Black"/>
                <a:cs typeface="Arial Black"/>
              </a:rPr>
              <a:t>r</a:t>
            </a:r>
            <a:r>
              <a:rPr sz="2000" spc="-220" dirty="0">
                <a:latin typeface="Arial Black"/>
                <a:cs typeface="Arial Black"/>
              </a:rPr>
              <a:t>e</a:t>
            </a:r>
            <a:r>
              <a:rPr sz="2000" spc="-229" dirty="0">
                <a:latin typeface="Arial Black"/>
                <a:cs typeface="Arial Black"/>
              </a:rPr>
              <a:t>a</a:t>
            </a:r>
            <a:r>
              <a:rPr sz="2000" spc="-345" dirty="0">
                <a:latin typeface="Arial Black"/>
                <a:cs typeface="Arial Black"/>
              </a:rPr>
              <a:t>t</a:t>
            </a:r>
            <a:r>
              <a:rPr sz="2000" spc="-335" dirty="0">
                <a:latin typeface="Arial Black"/>
                <a:cs typeface="Arial Black"/>
              </a:rPr>
              <a:t>m</a:t>
            </a:r>
            <a:r>
              <a:rPr sz="2000" spc="-220" dirty="0">
                <a:latin typeface="Arial Black"/>
                <a:cs typeface="Arial Black"/>
              </a:rPr>
              <a:t>e</a:t>
            </a:r>
            <a:r>
              <a:rPr sz="2000" spc="-229" dirty="0">
                <a:latin typeface="Arial Black"/>
                <a:cs typeface="Arial Black"/>
              </a:rPr>
              <a:t>n</a:t>
            </a:r>
            <a:r>
              <a:rPr sz="2000" spc="-335" dirty="0">
                <a:latin typeface="Arial Black"/>
                <a:cs typeface="Arial Black"/>
              </a:rPr>
              <a:t>t</a:t>
            </a:r>
            <a:r>
              <a:rPr sz="2000" spc="-114" dirty="0">
                <a:latin typeface="Arial Black"/>
                <a:cs typeface="Arial Black"/>
              </a:rPr>
              <a:t> </a:t>
            </a:r>
            <a:r>
              <a:rPr sz="2000" spc="-229" dirty="0">
                <a:latin typeface="Arial Black"/>
                <a:cs typeface="Arial Black"/>
              </a:rPr>
              <a:t>b</a:t>
            </a:r>
            <a:r>
              <a:rPr sz="2000" spc="-220" dirty="0">
                <a:latin typeface="Arial Black"/>
                <a:cs typeface="Arial Black"/>
              </a:rPr>
              <a:t>u</a:t>
            </a:r>
            <a:r>
              <a:rPr sz="2000" spc="-335" dirty="0">
                <a:latin typeface="Arial Black"/>
                <a:cs typeface="Arial Black"/>
              </a:rPr>
              <a:t>t</a:t>
            </a:r>
            <a:r>
              <a:rPr sz="2000" dirty="0">
                <a:latin typeface="Arial Black"/>
                <a:cs typeface="Arial Black"/>
              </a:rPr>
              <a:t>	</a:t>
            </a:r>
            <a:r>
              <a:rPr sz="2000" spc="-235" dirty="0">
                <a:latin typeface="Arial Black"/>
                <a:cs typeface="Arial Black"/>
              </a:rPr>
              <a:t>f</a:t>
            </a:r>
            <a:r>
              <a:rPr sz="2000" spc="-229" dirty="0">
                <a:latin typeface="Arial Black"/>
                <a:cs typeface="Arial Black"/>
              </a:rPr>
              <a:t>o</a:t>
            </a:r>
            <a:r>
              <a:rPr sz="2000" spc="-225" dirty="0">
                <a:latin typeface="Arial Black"/>
                <a:cs typeface="Arial Black"/>
              </a:rPr>
              <a:t>l</a:t>
            </a:r>
            <a:r>
              <a:rPr sz="2000" spc="-229" dirty="0">
                <a:latin typeface="Arial Black"/>
                <a:cs typeface="Arial Black"/>
              </a:rPr>
              <a:t>l</a:t>
            </a:r>
            <a:r>
              <a:rPr sz="2000" spc="-220" dirty="0">
                <a:latin typeface="Arial Black"/>
                <a:cs typeface="Arial Black"/>
              </a:rPr>
              <a:t>o</a:t>
            </a:r>
            <a:r>
              <a:rPr sz="2000" spc="-254" dirty="0">
                <a:latin typeface="Arial Black"/>
                <a:cs typeface="Arial Black"/>
              </a:rPr>
              <a:t>w  </a:t>
            </a:r>
            <a:r>
              <a:rPr sz="2000" spc="-220" dirty="0">
                <a:latin typeface="Arial Black"/>
                <a:cs typeface="Arial Black"/>
              </a:rPr>
              <a:t>up</a:t>
            </a:r>
            <a:endParaRPr sz="2000">
              <a:latin typeface="Arial Black"/>
              <a:cs typeface="Arial Black"/>
            </a:endParaRPr>
          </a:p>
          <a:p>
            <a:pPr marL="330835" marR="5080" indent="-248920">
              <a:lnSpc>
                <a:spcPct val="100000"/>
              </a:lnSpc>
              <a:spcBef>
                <a:spcPts val="690"/>
              </a:spcBef>
            </a:pPr>
            <a:r>
              <a:rPr sz="2000" spc="-155" dirty="0">
                <a:latin typeface="Arial Black"/>
                <a:cs typeface="Arial Black"/>
              </a:rPr>
              <a:t>-If </a:t>
            </a:r>
            <a:r>
              <a:rPr sz="2000" spc="-225" dirty="0">
                <a:latin typeface="Arial Black"/>
                <a:cs typeface="Arial Black"/>
              </a:rPr>
              <a:t>general </a:t>
            </a:r>
            <a:r>
              <a:rPr sz="2000" spc="-250" dirty="0">
                <a:latin typeface="Arial Black"/>
                <a:cs typeface="Arial Black"/>
              </a:rPr>
              <a:t>condition </a:t>
            </a:r>
            <a:r>
              <a:rPr sz="2000" spc="-225" dirty="0">
                <a:latin typeface="Arial Black"/>
                <a:cs typeface="Arial Black"/>
              </a:rPr>
              <a:t>is poor and </a:t>
            </a:r>
            <a:r>
              <a:rPr sz="2000" spc="-250" dirty="0">
                <a:latin typeface="Arial Black"/>
                <a:cs typeface="Arial Black"/>
              </a:rPr>
              <a:t>medically unfit </a:t>
            </a:r>
            <a:r>
              <a:rPr sz="2000" spc="-225" dirty="0">
                <a:latin typeface="Arial Black"/>
                <a:cs typeface="Arial Black"/>
              </a:rPr>
              <a:t>or  </a:t>
            </a:r>
            <a:r>
              <a:rPr sz="2000" spc="-315" dirty="0">
                <a:latin typeface="Arial Black"/>
                <a:cs typeface="Arial Black"/>
              </a:rPr>
              <a:t>with </a:t>
            </a:r>
            <a:r>
              <a:rPr sz="2000" spc="-254" dirty="0">
                <a:latin typeface="Arial Black"/>
                <a:cs typeface="Arial Black"/>
              </a:rPr>
              <a:t>minimal </a:t>
            </a:r>
            <a:r>
              <a:rPr sz="2000" spc="-250" dirty="0">
                <a:latin typeface="Arial Black"/>
                <a:cs typeface="Arial Black"/>
              </a:rPr>
              <a:t>symptoms: </a:t>
            </a:r>
            <a:r>
              <a:rPr sz="2000" spc="-225" dirty="0">
                <a:latin typeface="Arial Black"/>
                <a:cs typeface="Arial Black"/>
              </a:rPr>
              <a:t>No</a:t>
            </a:r>
            <a:r>
              <a:rPr sz="2000" spc="-10" dirty="0">
                <a:latin typeface="Arial Black"/>
                <a:cs typeface="Arial Black"/>
              </a:rPr>
              <a:t> </a:t>
            </a:r>
            <a:r>
              <a:rPr sz="2000" spc="-275" dirty="0">
                <a:latin typeface="Arial Black"/>
                <a:cs typeface="Arial Black"/>
              </a:rPr>
              <a:t>treatment</a:t>
            </a:r>
            <a:endParaRPr sz="200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700">
              <a:latin typeface="Times New Roman"/>
              <a:cs typeface="Times New Roman"/>
            </a:endParaRPr>
          </a:p>
          <a:p>
            <a:pPr marL="288925" indent="-276860">
              <a:lnSpc>
                <a:spcPct val="100000"/>
              </a:lnSpc>
              <a:buSzPct val="96153"/>
              <a:buAutoNum type="arabicPeriod" startAt="2"/>
              <a:tabLst>
                <a:tab pos="289560" algn="l"/>
              </a:tabLst>
            </a:pPr>
            <a:r>
              <a:rPr sz="2600" spc="-275" dirty="0">
                <a:solidFill>
                  <a:srgbClr val="00AFEF"/>
                </a:solidFill>
                <a:latin typeface="Arial Black"/>
                <a:cs typeface="Arial Black"/>
              </a:rPr>
              <a:t>Pharyngeal </a:t>
            </a:r>
            <a:r>
              <a:rPr sz="2600" spc="-320" dirty="0">
                <a:solidFill>
                  <a:srgbClr val="00AFEF"/>
                </a:solidFill>
                <a:latin typeface="Arial Black"/>
                <a:cs typeface="Arial Black"/>
              </a:rPr>
              <a:t>pouch</a:t>
            </a:r>
            <a:r>
              <a:rPr sz="2600" spc="-30" dirty="0">
                <a:solidFill>
                  <a:srgbClr val="00AFEF"/>
                </a:solidFill>
                <a:latin typeface="Arial Black"/>
                <a:cs typeface="Arial Black"/>
              </a:rPr>
              <a:t> </a:t>
            </a:r>
            <a:r>
              <a:rPr sz="2600" spc="-275" dirty="0">
                <a:solidFill>
                  <a:srgbClr val="00AFEF"/>
                </a:solidFill>
                <a:latin typeface="Arial Black"/>
                <a:cs typeface="Arial Black"/>
              </a:rPr>
              <a:t>surgery:</a:t>
            </a:r>
            <a:endParaRPr sz="2600">
              <a:latin typeface="Arial Black"/>
              <a:cs typeface="Arial Black"/>
            </a:endParaRPr>
          </a:p>
          <a:p>
            <a:pPr marL="330835" marR="283210" indent="-318770">
              <a:lnSpc>
                <a:spcPct val="100000"/>
              </a:lnSpc>
              <a:spcBef>
                <a:spcPts val="700"/>
              </a:spcBef>
            </a:pPr>
            <a:r>
              <a:rPr sz="2600" spc="-345" dirty="0">
                <a:solidFill>
                  <a:srgbClr val="6F2F9F"/>
                </a:solidFill>
                <a:latin typeface="Arial Black"/>
                <a:cs typeface="Arial Black"/>
              </a:rPr>
              <a:t>Symptomatic </a:t>
            </a:r>
            <a:r>
              <a:rPr sz="2600" spc="-305" dirty="0">
                <a:solidFill>
                  <a:srgbClr val="6F2F9F"/>
                </a:solidFill>
                <a:latin typeface="Arial Black"/>
                <a:cs typeface="Arial Black"/>
              </a:rPr>
              <a:t>patients: </a:t>
            </a:r>
            <a:r>
              <a:rPr sz="2600" spc="-290" dirty="0">
                <a:solidFill>
                  <a:srgbClr val="6F2F9F"/>
                </a:solidFill>
                <a:latin typeface="Arial Black"/>
                <a:cs typeface="Arial Black"/>
              </a:rPr>
              <a:t>surgery </a:t>
            </a:r>
            <a:r>
              <a:rPr sz="2600" spc="-295" dirty="0">
                <a:solidFill>
                  <a:srgbClr val="6F2F9F"/>
                </a:solidFill>
                <a:latin typeface="Arial Black"/>
                <a:cs typeface="Arial Black"/>
              </a:rPr>
              <a:t>is </a:t>
            </a:r>
            <a:r>
              <a:rPr sz="2600" spc="-335" dirty="0">
                <a:solidFill>
                  <a:srgbClr val="6F2F9F"/>
                </a:solidFill>
                <a:latin typeface="Arial Black"/>
                <a:cs typeface="Arial Black"/>
              </a:rPr>
              <a:t>the  </a:t>
            </a:r>
            <a:r>
              <a:rPr sz="2600" spc="-325" dirty="0">
                <a:solidFill>
                  <a:srgbClr val="6F2F9F"/>
                </a:solidFill>
                <a:latin typeface="Arial Black"/>
                <a:cs typeface="Arial Black"/>
              </a:rPr>
              <a:t>mainstay </a:t>
            </a:r>
            <a:r>
              <a:rPr sz="2600" spc="-290" dirty="0">
                <a:solidFill>
                  <a:srgbClr val="6F2F9F"/>
                </a:solidFill>
                <a:latin typeface="Arial Black"/>
                <a:cs typeface="Arial Black"/>
              </a:rPr>
              <a:t>of</a:t>
            </a:r>
            <a:r>
              <a:rPr sz="2600" spc="-530" dirty="0">
                <a:solidFill>
                  <a:srgbClr val="6F2F9F"/>
                </a:solidFill>
                <a:latin typeface="Arial Black"/>
                <a:cs typeface="Arial Black"/>
              </a:rPr>
              <a:t> </a:t>
            </a:r>
            <a:r>
              <a:rPr sz="2600" spc="-355" dirty="0">
                <a:solidFill>
                  <a:srgbClr val="6F2F9F"/>
                </a:solidFill>
                <a:latin typeface="Arial Black"/>
                <a:cs typeface="Arial Black"/>
              </a:rPr>
              <a:t>treatment</a:t>
            </a:r>
            <a:endParaRPr sz="2600">
              <a:latin typeface="Arial Black"/>
              <a:cs typeface="Arial Black"/>
            </a:endParaRPr>
          </a:p>
          <a:p>
            <a:pPr marL="266700" indent="-254635">
              <a:lnSpc>
                <a:spcPct val="100000"/>
              </a:lnSpc>
              <a:spcBef>
                <a:spcPts val="690"/>
              </a:spcBef>
              <a:buSzPct val="95833"/>
              <a:buAutoNum type="arabicPeriod"/>
              <a:tabLst>
                <a:tab pos="267335" algn="l"/>
              </a:tabLst>
            </a:pPr>
            <a:r>
              <a:rPr sz="2400" spc="-290" dirty="0">
                <a:solidFill>
                  <a:srgbClr val="00AF4F"/>
                </a:solidFill>
                <a:latin typeface="Arial Black"/>
                <a:cs typeface="Arial Black"/>
              </a:rPr>
              <a:t>Endoscopic</a:t>
            </a:r>
            <a:r>
              <a:rPr sz="2400" spc="-135" dirty="0">
                <a:solidFill>
                  <a:srgbClr val="00AF4F"/>
                </a:solidFill>
                <a:latin typeface="Arial Black"/>
                <a:cs typeface="Arial Black"/>
              </a:rPr>
              <a:t> </a:t>
            </a:r>
            <a:r>
              <a:rPr sz="2400" spc="-254" dirty="0">
                <a:solidFill>
                  <a:srgbClr val="00AF4F"/>
                </a:solidFill>
                <a:latin typeface="Arial Black"/>
                <a:cs typeface="Arial Black"/>
              </a:rPr>
              <a:t>surgery:</a:t>
            </a:r>
            <a:endParaRPr sz="240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00AF4F"/>
              </a:buClr>
              <a:buFont typeface="Arial Black"/>
              <a:buAutoNum type="arabicPeriod"/>
            </a:pPr>
            <a:endParaRPr sz="3700">
              <a:latin typeface="Times New Roman"/>
              <a:cs typeface="Times New Roman"/>
            </a:endParaRPr>
          </a:p>
          <a:p>
            <a:pPr marL="266700" indent="-254635">
              <a:lnSpc>
                <a:spcPct val="100000"/>
              </a:lnSpc>
              <a:buSzPct val="95833"/>
              <a:buAutoNum type="arabicPeriod"/>
              <a:tabLst>
                <a:tab pos="267335" algn="l"/>
              </a:tabLst>
            </a:pPr>
            <a:r>
              <a:rPr sz="2400" spc="-290" dirty="0">
                <a:solidFill>
                  <a:srgbClr val="00AF4F"/>
                </a:solidFill>
                <a:latin typeface="Arial Black"/>
                <a:cs typeface="Arial Black"/>
              </a:rPr>
              <a:t>External approach</a:t>
            </a:r>
            <a:r>
              <a:rPr sz="2400" spc="5" dirty="0">
                <a:solidFill>
                  <a:srgbClr val="00AF4F"/>
                </a:solidFill>
                <a:latin typeface="Arial Black"/>
                <a:cs typeface="Arial Black"/>
              </a:rPr>
              <a:t> </a:t>
            </a:r>
            <a:r>
              <a:rPr sz="2400" spc="-254" dirty="0">
                <a:solidFill>
                  <a:srgbClr val="00AF4F"/>
                </a:solidFill>
                <a:latin typeface="Arial Black"/>
                <a:cs typeface="Arial Black"/>
              </a:rPr>
              <a:t>surgery:</a:t>
            </a:r>
            <a:endParaRPr sz="2400">
              <a:latin typeface="Arial Black"/>
              <a:cs typeface="Arial Black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924550" y="1809750"/>
            <a:ext cx="3122929" cy="46761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2140" y="6121400"/>
            <a:ext cx="617029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250" dirty="0">
                <a:solidFill>
                  <a:srgbClr val="FF0000"/>
                </a:solidFill>
                <a:latin typeface="Arial Black"/>
                <a:cs typeface="Arial Black"/>
              </a:rPr>
              <a:t>Algorithm </a:t>
            </a:r>
            <a:r>
              <a:rPr sz="2000" spc="-280" dirty="0">
                <a:solidFill>
                  <a:srgbClr val="FF0000"/>
                </a:solidFill>
                <a:latin typeface="Arial Black"/>
                <a:cs typeface="Arial Black"/>
              </a:rPr>
              <a:t>to </a:t>
            </a:r>
            <a:r>
              <a:rPr sz="2000" spc="-235" dirty="0">
                <a:solidFill>
                  <a:srgbClr val="FF0000"/>
                </a:solidFill>
                <a:latin typeface="Arial Black"/>
                <a:cs typeface="Arial Black"/>
              </a:rPr>
              <a:t>approach </a:t>
            </a:r>
            <a:r>
              <a:rPr sz="2000" spc="-225" dirty="0">
                <a:solidFill>
                  <a:srgbClr val="FF0000"/>
                </a:solidFill>
                <a:latin typeface="Arial Black"/>
                <a:cs typeface="Arial Black"/>
              </a:rPr>
              <a:t>a </a:t>
            </a:r>
            <a:r>
              <a:rPr sz="2000" spc="-254" dirty="0">
                <a:solidFill>
                  <a:srgbClr val="FF0000"/>
                </a:solidFill>
                <a:latin typeface="Arial Black"/>
                <a:cs typeface="Arial Black"/>
              </a:rPr>
              <a:t>patient </a:t>
            </a:r>
            <a:r>
              <a:rPr sz="2000" spc="-310" dirty="0">
                <a:solidFill>
                  <a:srgbClr val="FF0000"/>
                </a:solidFill>
                <a:latin typeface="Arial Black"/>
                <a:cs typeface="Arial Black"/>
              </a:rPr>
              <a:t>with </a:t>
            </a:r>
            <a:r>
              <a:rPr sz="2000" spc="-225" dirty="0">
                <a:solidFill>
                  <a:srgbClr val="FF0000"/>
                </a:solidFill>
                <a:latin typeface="Arial Black"/>
                <a:cs typeface="Arial Black"/>
              </a:rPr>
              <a:t>pharyngeal</a:t>
            </a:r>
            <a:r>
              <a:rPr sz="2000" spc="-35" dirty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sz="2000" spc="-245" dirty="0">
                <a:solidFill>
                  <a:srgbClr val="FF0000"/>
                </a:solidFill>
                <a:latin typeface="Arial Black"/>
                <a:cs typeface="Arial Black"/>
              </a:rPr>
              <a:t>pouch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03250" y="224790"/>
            <a:ext cx="6565900" cy="57251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0880" y="482600"/>
            <a:ext cx="7331709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425" dirty="0">
                <a:solidFill>
                  <a:srgbClr val="765E54"/>
                </a:solidFill>
              </a:rPr>
              <a:t>Pharyngeal </a:t>
            </a:r>
            <a:r>
              <a:rPr sz="4000" spc="-490" dirty="0">
                <a:solidFill>
                  <a:srgbClr val="765E54"/>
                </a:solidFill>
              </a:rPr>
              <a:t>Constrictor</a:t>
            </a:r>
            <a:r>
              <a:rPr sz="4000" spc="-80" dirty="0">
                <a:solidFill>
                  <a:srgbClr val="765E54"/>
                </a:solidFill>
              </a:rPr>
              <a:t> </a:t>
            </a:r>
            <a:r>
              <a:rPr sz="4000" spc="-475" dirty="0">
                <a:solidFill>
                  <a:srgbClr val="765E54"/>
                </a:solidFill>
              </a:rPr>
              <a:t>muscles: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944880" y="1402080"/>
            <a:ext cx="7735570" cy="54559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0880" y="467359"/>
            <a:ext cx="511048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355" dirty="0">
                <a:solidFill>
                  <a:srgbClr val="765E54"/>
                </a:solidFill>
              </a:rPr>
              <a:t>Surgical </a:t>
            </a:r>
            <a:r>
              <a:rPr sz="3200" spc="-434" dirty="0">
                <a:solidFill>
                  <a:srgbClr val="765E54"/>
                </a:solidFill>
              </a:rPr>
              <a:t>treatment</a:t>
            </a:r>
            <a:r>
              <a:rPr sz="3200" spc="-80" dirty="0">
                <a:solidFill>
                  <a:srgbClr val="765E54"/>
                </a:solidFill>
              </a:rPr>
              <a:t> </a:t>
            </a:r>
            <a:r>
              <a:rPr sz="3200" spc="-380" dirty="0">
                <a:solidFill>
                  <a:srgbClr val="765E54"/>
                </a:solidFill>
              </a:rPr>
              <a:t>methods: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281940" y="1353358"/>
            <a:ext cx="6030595" cy="4940935"/>
          </a:xfrm>
          <a:prstGeom prst="rect">
            <a:avLst/>
          </a:prstGeom>
        </p:spPr>
        <p:txBody>
          <a:bodyPr vert="horz" wrap="square" lIns="0" tIns="139700" rIns="0" bIns="0" rtlCol="0">
            <a:spAutoFit/>
          </a:bodyPr>
          <a:lstStyle/>
          <a:p>
            <a:pPr marL="356870" indent="-318770">
              <a:lnSpc>
                <a:spcPct val="100000"/>
              </a:lnSpc>
              <a:spcBef>
                <a:spcPts val="1100"/>
              </a:spcBef>
              <a:buClr>
                <a:srgbClr val="DC7F46"/>
              </a:buClr>
              <a:buSzPct val="59375"/>
              <a:buFont typeface="Symbol"/>
              <a:buChar char=""/>
              <a:tabLst>
                <a:tab pos="356870" algn="l"/>
              </a:tabLst>
            </a:pPr>
            <a:r>
              <a:rPr sz="3200" b="0" spc="-140" dirty="0">
                <a:solidFill>
                  <a:srgbClr val="BF0000"/>
                </a:solidFill>
                <a:latin typeface="Bookman Old Style"/>
                <a:cs typeface="Bookman Old Style"/>
              </a:rPr>
              <a:t>External:</a:t>
            </a:r>
            <a:endParaRPr sz="3200">
              <a:latin typeface="Bookman Old Style"/>
              <a:cs typeface="Bookman Old Style"/>
            </a:endParaRPr>
          </a:p>
          <a:p>
            <a:pPr marL="356870" indent="-318770">
              <a:lnSpc>
                <a:spcPct val="100000"/>
              </a:lnSpc>
              <a:spcBef>
                <a:spcPts val="690"/>
              </a:spcBef>
              <a:buClr>
                <a:srgbClr val="DC7F46"/>
              </a:buClr>
              <a:buSzPct val="59090"/>
              <a:buAutoNum type="arabicPeriod"/>
              <a:tabLst>
                <a:tab pos="356235" algn="l"/>
                <a:tab pos="356870" algn="l"/>
              </a:tabLst>
            </a:pPr>
            <a:r>
              <a:rPr sz="2200" spc="-250" dirty="0">
                <a:solidFill>
                  <a:srgbClr val="006FBF"/>
                </a:solidFill>
                <a:latin typeface="Arial Black"/>
                <a:cs typeface="Arial Black"/>
              </a:rPr>
              <a:t>Cricopharyngeal </a:t>
            </a:r>
            <a:r>
              <a:rPr sz="2200" spc="-305" dirty="0">
                <a:solidFill>
                  <a:srgbClr val="006FBF"/>
                </a:solidFill>
                <a:latin typeface="Arial Black"/>
                <a:cs typeface="Arial Black"/>
              </a:rPr>
              <a:t>myotomy</a:t>
            </a:r>
            <a:r>
              <a:rPr sz="2200" spc="-20" dirty="0">
                <a:solidFill>
                  <a:srgbClr val="006FBF"/>
                </a:solidFill>
                <a:latin typeface="Arial Black"/>
                <a:cs typeface="Arial Black"/>
              </a:rPr>
              <a:t> </a:t>
            </a:r>
            <a:r>
              <a:rPr sz="2200" spc="-250" dirty="0">
                <a:solidFill>
                  <a:srgbClr val="006FBF"/>
                </a:solidFill>
                <a:latin typeface="Arial Black"/>
                <a:cs typeface="Arial Black"/>
              </a:rPr>
              <a:t>alone</a:t>
            </a:r>
            <a:endParaRPr sz="2200">
              <a:latin typeface="Arial Black"/>
              <a:cs typeface="Arial Black"/>
            </a:endParaRPr>
          </a:p>
          <a:p>
            <a:pPr marL="356870" indent="-318770">
              <a:lnSpc>
                <a:spcPct val="100000"/>
              </a:lnSpc>
              <a:spcBef>
                <a:spcPts val="700"/>
              </a:spcBef>
              <a:buClr>
                <a:srgbClr val="DC7F46"/>
              </a:buClr>
              <a:buSzPct val="59090"/>
              <a:buAutoNum type="arabicPeriod"/>
              <a:tabLst>
                <a:tab pos="356235" algn="l"/>
                <a:tab pos="356870" algn="l"/>
              </a:tabLst>
            </a:pPr>
            <a:r>
              <a:rPr sz="2200" spc="-280" dirty="0">
                <a:solidFill>
                  <a:srgbClr val="006FBF"/>
                </a:solidFill>
                <a:latin typeface="Arial Black"/>
                <a:cs typeface="Arial Black"/>
              </a:rPr>
              <a:t>Diverticulectomy</a:t>
            </a:r>
            <a:r>
              <a:rPr sz="2200" spc="-145" dirty="0">
                <a:solidFill>
                  <a:srgbClr val="006FBF"/>
                </a:solidFill>
                <a:latin typeface="Arial Black"/>
                <a:cs typeface="Arial Black"/>
              </a:rPr>
              <a:t> </a:t>
            </a:r>
            <a:r>
              <a:rPr sz="2200" spc="-235" dirty="0">
                <a:solidFill>
                  <a:srgbClr val="006FBF"/>
                </a:solidFill>
                <a:latin typeface="Arial Black"/>
                <a:cs typeface="Arial Black"/>
              </a:rPr>
              <a:t>(Excision)</a:t>
            </a:r>
            <a:endParaRPr sz="2200">
              <a:latin typeface="Arial Black"/>
              <a:cs typeface="Arial Black"/>
            </a:endParaRPr>
          </a:p>
          <a:p>
            <a:pPr marL="356870" indent="-318770">
              <a:lnSpc>
                <a:spcPct val="100000"/>
              </a:lnSpc>
              <a:spcBef>
                <a:spcPts val="700"/>
              </a:spcBef>
              <a:buClr>
                <a:srgbClr val="DC7F46"/>
              </a:buClr>
              <a:buSzPct val="59090"/>
              <a:buAutoNum type="arabicPeriod"/>
              <a:tabLst>
                <a:tab pos="356235" algn="l"/>
                <a:tab pos="356870" algn="l"/>
              </a:tabLst>
            </a:pPr>
            <a:r>
              <a:rPr sz="2200" spc="-245" dirty="0">
                <a:solidFill>
                  <a:srgbClr val="006FBF"/>
                </a:solidFill>
                <a:latin typeface="Arial Black"/>
                <a:cs typeface="Arial Black"/>
              </a:rPr>
              <a:t>Diverticulopexy(Suspension)</a:t>
            </a:r>
            <a:endParaRPr sz="2200">
              <a:latin typeface="Arial Black"/>
              <a:cs typeface="Arial Black"/>
            </a:endParaRPr>
          </a:p>
          <a:p>
            <a:pPr marL="356870" indent="-318770">
              <a:lnSpc>
                <a:spcPct val="100000"/>
              </a:lnSpc>
              <a:spcBef>
                <a:spcPts val="690"/>
              </a:spcBef>
              <a:buClr>
                <a:srgbClr val="DC7F46"/>
              </a:buClr>
              <a:buSzPct val="59090"/>
              <a:buAutoNum type="arabicPeriod"/>
              <a:tabLst>
                <a:tab pos="356235" algn="l"/>
                <a:tab pos="356870" algn="l"/>
              </a:tabLst>
            </a:pPr>
            <a:r>
              <a:rPr sz="2200" spc="-250" dirty="0">
                <a:solidFill>
                  <a:srgbClr val="006FBF"/>
                </a:solidFill>
                <a:latin typeface="Arial Black"/>
                <a:cs typeface="Arial Black"/>
              </a:rPr>
              <a:t>Inversion</a:t>
            </a:r>
            <a:endParaRPr sz="2200">
              <a:latin typeface="Arial Black"/>
              <a:cs typeface="Arial Black"/>
            </a:endParaRPr>
          </a:p>
          <a:p>
            <a:pPr marL="38100">
              <a:lnSpc>
                <a:spcPct val="100000"/>
              </a:lnSpc>
              <a:spcBef>
                <a:spcPts val="700"/>
              </a:spcBef>
            </a:pPr>
            <a:r>
              <a:rPr sz="2850" spc="1102" baseline="20467" dirty="0">
                <a:solidFill>
                  <a:srgbClr val="DC7F46"/>
                </a:solidFill>
                <a:latin typeface="Symbol"/>
                <a:cs typeface="Symbol"/>
              </a:rPr>
              <a:t></a:t>
            </a:r>
            <a:r>
              <a:rPr sz="2850" spc="450" baseline="20467" dirty="0">
                <a:solidFill>
                  <a:srgbClr val="DC7F46"/>
                </a:solidFill>
                <a:latin typeface="Times New Roman"/>
                <a:cs typeface="Times New Roman"/>
              </a:rPr>
              <a:t> </a:t>
            </a:r>
            <a:r>
              <a:rPr sz="3200" b="0" spc="-130" dirty="0">
                <a:solidFill>
                  <a:srgbClr val="BF0000"/>
                </a:solidFill>
                <a:latin typeface="Bookman Old Style"/>
                <a:cs typeface="Bookman Old Style"/>
              </a:rPr>
              <a:t>Endoscopic:</a:t>
            </a:r>
            <a:endParaRPr sz="3200">
              <a:latin typeface="Bookman Old Style"/>
              <a:cs typeface="Bookman Old Style"/>
            </a:endParaRPr>
          </a:p>
          <a:p>
            <a:pPr marL="356870" indent="-318770">
              <a:lnSpc>
                <a:spcPct val="100000"/>
              </a:lnSpc>
              <a:spcBef>
                <a:spcPts val="690"/>
              </a:spcBef>
              <a:buClr>
                <a:srgbClr val="DC7F46"/>
              </a:buClr>
              <a:buSzPct val="59090"/>
              <a:buAutoNum type="arabicPeriod"/>
              <a:tabLst>
                <a:tab pos="356235" algn="l"/>
                <a:tab pos="356870" algn="l"/>
              </a:tabLst>
            </a:pPr>
            <a:r>
              <a:rPr sz="2200" spc="-260" dirty="0">
                <a:solidFill>
                  <a:srgbClr val="006FBF"/>
                </a:solidFill>
                <a:latin typeface="Arial Black"/>
                <a:cs typeface="Arial Black"/>
              </a:rPr>
              <a:t>Dilatation</a:t>
            </a:r>
            <a:endParaRPr sz="2200">
              <a:latin typeface="Arial Black"/>
              <a:cs typeface="Arial Black"/>
            </a:endParaRPr>
          </a:p>
          <a:p>
            <a:pPr marL="356235" marR="527050" indent="-318770">
              <a:lnSpc>
                <a:spcPct val="100000"/>
              </a:lnSpc>
              <a:spcBef>
                <a:spcPts val="700"/>
              </a:spcBef>
              <a:buClr>
                <a:srgbClr val="DC7F46"/>
              </a:buClr>
              <a:buSzPct val="59090"/>
              <a:buAutoNum type="arabicPeriod"/>
              <a:tabLst>
                <a:tab pos="356235" algn="l"/>
                <a:tab pos="356870" algn="l"/>
              </a:tabLst>
            </a:pPr>
            <a:r>
              <a:rPr sz="2200" spc="-260" dirty="0">
                <a:solidFill>
                  <a:srgbClr val="006FBF"/>
                </a:solidFill>
                <a:latin typeface="Arial Black"/>
                <a:cs typeface="Arial Black"/>
              </a:rPr>
              <a:t>Diathermy/Electrocoagulation </a:t>
            </a:r>
            <a:r>
              <a:rPr sz="2200" spc="-225" dirty="0">
                <a:solidFill>
                  <a:srgbClr val="006FBF"/>
                </a:solidFill>
                <a:latin typeface="Arial Black"/>
                <a:cs typeface="Arial Black"/>
              </a:rPr>
              <a:t>(Dohlman’s  </a:t>
            </a:r>
            <a:r>
              <a:rPr sz="2200" spc="-250" dirty="0">
                <a:solidFill>
                  <a:srgbClr val="006FBF"/>
                </a:solidFill>
                <a:latin typeface="Arial Black"/>
                <a:cs typeface="Arial Black"/>
              </a:rPr>
              <a:t>operation)</a:t>
            </a:r>
            <a:endParaRPr sz="2200">
              <a:latin typeface="Arial Black"/>
              <a:cs typeface="Arial Black"/>
            </a:endParaRPr>
          </a:p>
          <a:p>
            <a:pPr marL="356870" indent="-318770">
              <a:lnSpc>
                <a:spcPct val="100000"/>
              </a:lnSpc>
              <a:spcBef>
                <a:spcPts val="700"/>
              </a:spcBef>
              <a:buClr>
                <a:srgbClr val="DC7F46"/>
              </a:buClr>
              <a:buSzPct val="59090"/>
              <a:buAutoNum type="arabicPeriod"/>
              <a:tabLst>
                <a:tab pos="356235" algn="l"/>
                <a:tab pos="356870" algn="l"/>
              </a:tabLst>
            </a:pPr>
            <a:r>
              <a:rPr sz="2200" spc="-245" dirty="0">
                <a:solidFill>
                  <a:srgbClr val="006FBF"/>
                </a:solidFill>
                <a:latin typeface="Arial Black"/>
                <a:cs typeface="Arial Black"/>
              </a:rPr>
              <a:t>Laser </a:t>
            </a:r>
            <a:r>
              <a:rPr sz="2200" spc="-175" dirty="0">
                <a:solidFill>
                  <a:srgbClr val="006FBF"/>
                </a:solidFill>
                <a:latin typeface="Arial Black"/>
                <a:cs typeface="Arial Black"/>
              </a:rPr>
              <a:t>:Co2,</a:t>
            </a:r>
            <a:r>
              <a:rPr sz="2200" spc="-10" dirty="0">
                <a:solidFill>
                  <a:srgbClr val="006FBF"/>
                </a:solidFill>
                <a:latin typeface="Arial Black"/>
                <a:cs typeface="Arial Black"/>
              </a:rPr>
              <a:t> </a:t>
            </a:r>
            <a:r>
              <a:rPr sz="2200" spc="-254" dirty="0">
                <a:solidFill>
                  <a:srgbClr val="006FBF"/>
                </a:solidFill>
                <a:latin typeface="Arial Black"/>
                <a:cs typeface="Arial Black"/>
              </a:rPr>
              <a:t>KTP</a:t>
            </a:r>
            <a:endParaRPr sz="2200">
              <a:latin typeface="Arial Black"/>
              <a:cs typeface="Arial Black"/>
            </a:endParaRPr>
          </a:p>
          <a:p>
            <a:pPr marL="356870" indent="-318770">
              <a:lnSpc>
                <a:spcPct val="100000"/>
              </a:lnSpc>
              <a:spcBef>
                <a:spcPts val="690"/>
              </a:spcBef>
              <a:buClr>
                <a:srgbClr val="DC7F46"/>
              </a:buClr>
              <a:buSzPct val="59090"/>
              <a:buAutoNum type="arabicPeriod"/>
              <a:tabLst>
                <a:tab pos="356235" algn="l"/>
                <a:tab pos="356870" algn="l"/>
              </a:tabLst>
            </a:pPr>
            <a:r>
              <a:rPr sz="2200" spc="-250" dirty="0">
                <a:solidFill>
                  <a:srgbClr val="006FBF"/>
                </a:solidFill>
                <a:latin typeface="Arial Black"/>
                <a:cs typeface="Arial Black"/>
              </a:rPr>
              <a:t>Stapling(Endoscopic Staple</a:t>
            </a:r>
            <a:r>
              <a:rPr sz="2200" spc="20" dirty="0">
                <a:solidFill>
                  <a:srgbClr val="006FBF"/>
                </a:solidFill>
                <a:latin typeface="Arial Black"/>
                <a:cs typeface="Arial Black"/>
              </a:rPr>
              <a:t> </a:t>
            </a:r>
            <a:r>
              <a:rPr sz="2200" spc="-265" dirty="0">
                <a:solidFill>
                  <a:srgbClr val="006FBF"/>
                </a:solidFill>
                <a:latin typeface="Arial Black"/>
                <a:cs typeface="Arial Black"/>
              </a:rPr>
              <a:t>Diverticulostomy)</a:t>
            </a:r>
            <a:endParaRPr sz="2200">
              <a:latin typeface="Arial Black"/>
              <a:cs typeface="Arial Black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781800" y="1617980"/>
            <a:ext cx="2209800" cy="43256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04619" y="299720"/>
            <a:ext cx="530479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25" dirty="0">
                <a:solidFill>
                  <a:srgbClr val="FF0000"/>
                </a:solidFill>
              </a:rPr>
              <a:t>External</a:t>
            </a:r>
            <a:r>
              <a:rPr sz="4400" spc="-285" dirty="0">
                <a:solidFill>
                  <a:srgbClr val="FF0000"/>
                </a:solidFill>
              </a:rPr>
              <a:t> </a:t>
            </a:r>
            <a:r>
              <a:rPr sz="4400" spc="-495" dirty="0">
                <a:solidFill>
                  <a:srgbClr val="FF0000"/>
                </a:solidFill>
              </a:rPr>
              <a:t>approaches: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307340" y="1554479"/>
            <a:ext cx="303212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330" dirty="0">
                <a:solidFill>
                  <a:srgbClr val="6F2F9F"/>
                </a:solidFill>
                <a:latin typeface="Arial Black"/>
                <a:cs typeface="Arial Black"/>
              </a:rPr>
              <a:t>1.Diverticulectomy:</a:t>
            </a:r>
            <a:endParaRPr sz="280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7340" y="2114550"/>
            <a:ext cx="1612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65" dirty="0">
                <a:solidFill>
                  <a:srgbClr val="DC7F46"/>
                </a:solidFill>
                <a:latin typeface="Symbol"/>
                <a:cs typeface="Symbol"/>
              </a:rPr>
              <a:t></a:t>
            </a:r>
            <a:endParaRPr sz="1200">
              <a:latin typeface="Symbol"/>
              <a:cs typeface="Symbo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7340" y="2813050"/>
            <a:ext cx="1612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65" dirty="0">
                <a:solidFill>
                  <a:srgbClr val="DC7F46"/>
                </a:solidFill>
                <a:latin typeface="Symbol"/>
                <a:cs typeface="Symbol"/>
              </a:rPr>
              <a:t></a:t>
            </a:r>
            <a:endParaRPr sz="1200">
              <a:latin typeface="Symbol"/>
              <a:cs typeface="Symbo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07340" y="3816350"/>
            <a:ext cx="1612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65" dirty="0">
                <a:solidFill>
                  <a:srgbClr val="DC7F46"/>
                </a:solidFill>
                <a:latin typeface="Symbol"/>
                <a:cs typeface="Symbol"/>
              </a:rPr>
              <a:t></a:t>
            </a:r>
            <a:endParaRPr sz="1200">
              <a:latin typeface="Symbol"/>
              <a:cs typeface="Symbo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07340" y="4819650"/>
            <a:ext cx="1612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65" dirty="0">
                <a:solidFill>
                  <a:srgbClr val="DC7F46"/>
                </a:solidFill>
                <a:latin typeface="Symbol"/>
                <a:cs typeface="Symbol"/>
              </a:rPr>
              <a:t></a:t>
            </a:r>
            <a:endParaRPr sz="1200">
              <a:latin typeface="Symbol"/>
              <a:cs typeface="Symbo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07340" y="5822950"/>
            <a:ext cx="1612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65" dirty="0">
                <a:solidFill>
                  <a:srgbClr val="DC7F46"/>
                </a:solidFill>
                <a:latin typeface="Symbol"/>
                <a:cs typeface="Symbol"/>
              </a:rPr>
              <a:t></a:t>
            </a:r>
            <a:endParaRPr sz="1200">
              <a:latin typeface="Symbol"/>
              <a:cs typeface="Symbo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26109" y="2068829"/>
            <a:ext cx="4737100" cy="4343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61925">
              <a:lnSpc>
                <a:spcPct val="100000"/>
              </a:lnSpc>
              <a:spcBef>
                <a:spcPts val="100"/>
              </a:spcBef>
            </a:pPr>
            <a:r>
              <a:rPr sz="2000" spc="-229" dirty="0">
                <a:latin typeface="Arial Black"/>
                <a:cs typeface="Arial Black"/>
              </a:rPr>
              <a:t>In </a:t>
            </a:r>
            <a:r>
              <a:rPr sz="2000" spc="-200" dirty="0">
                <a:latin typeface="Arial Black"/>
                <a:cs typeface="Arial Black"/>
              </a:rPr>
              <a:t>1886, </a:t>
            </a:r>
            <a:r>
              <a:rPr sz="2000" spc="-210" dirty="0">
                <a:latin typeface="Arial Black"/>
                <a:cs typeface="Arial Black"/>
              </a:rPr>
              <a:t>Wheeler </a:t>
            </a:r>
            <a:r>
              <a:rPr sz="2000" spc="-240" dirty="0">
                <a:latin typeface="Arial Black"/>
                <a:cs typeface="Arial Black"/>
              </a:rPr>
              <a:t>reported </a:t>
            </a:r>
            <a:r>
              <a:rPr sz="2000" spc="-265" dirty="0">
                <a:latin typeface="Arial Black"/>
                <a:cs typeface="Arial Black"/>
              </a:rPr>
              <a:t>the </a:t>
            </a:r>
            <a:r>
              <a:rPr sz="2000" spc="-245" dirty="0">
                <a:latin typeface="Arial Black"/>
                <a:cs typeface="Arial Black"/>
              </a:rPr>
              <a:t>first  successful </a:t>
            </a:r>
            <a:r>
              <a:rPr sz="2000" spc="-250" dirty="0">
                <a:latin typeface="Arial Black"/>
                <a:cs typeface="Arial Black"/>
              </a:rPr>
              <a:t>excision </a:t>
            </a:r>
            <a:r>
              <a:rPr sz="2000" spc="-225" dirty="0">
                <a:latin typeface="Arial Black"/>
                <a:cs typeface="Arial Black"/>
              </a:rPr>
              <a:t>of pharyngeal</a:t>
            </a:r>
            <a:r>
              <a:rPr sz="2000" spc="-195" dirty="0">
                <a:latin typeface="Arial Black"/>
                <a:cs typeface="Arial Black"/>
              </a:rPr>
              <a:t> </a:t>
            </a:r>
            <a:r>
              <a:rPr sz="2000" spc="-245" dirty="0">
                <a:latin typeface="Arial Black"/>
                <a:cs typeface="Arial Black"/>
              </a:rPr>
              <a:t>pouch</a:t>
            </a:r>
            <a:endParaRPr sz="2000">
              <a:latin typeface="Arial Black"/>
              <a:cs typeface="Arial Black"/>
            </a:endParaRPr>
          </a:p>
          <a:p>
            <a:pPr marL="12700" marR="458470">
              <a:lnSpc>
                <a:spcPct val="100200"/>
              </a:lnSpc>
              <a:spcBef>
                <a:spcPts val="695"/>
              </a:spcBef>
            </a:pPr>
            <a:r>
              <a:rPr sz="2000" spc="-210" dirty="0">
                <a:latin typeface="Arial Black"/>
                <a:cs typeface="Arial Black"/>
              </a:rPr>
              <a:t>Oesophagoscopy- </a:t>
            </a:r>
            <a:r>
              <a:rPr sz="2000" spc="-225" dirty="0">
                <a:latin typeface="Arial Black"/>
                <a:cs typeface="Arial Black"/>
              </a:rPr>
              <a:t>openings </a:t>
            </a:r>
            <a:r>
              <a:rPr sz="2000" spc="-235" dirty="0">
                <a:latin typeface="Arial Black"/>
                <a:cs typeface="Arial Black"/>
              </a:rPr>
              <a:t>identified  </a:t>
            </a:r>
            <a:r>
              <a:rPr sz="2000" spc="-225" dirty="0">
                <a:latin typeface="Arial Black"/>
                <a:cs typeface="Arial Black"/>
              </a:rPr>
              <a:t>ribbon </a:t>
            </a:r>
            <a:r>
              <a:rPr sz="2000" spc="-200" dirty="0">
                <a:latin typeface="Arial Black"/>
                <a:cs typeface="Arial Black"/>
              </a:rPr>
              <a:t>gauze </a:t>
            </a:r>
            <a:r>
              <a:rPr sz="2000" spc="-240" dirty="0">
                <a:latin typeface="Arial Black"/>
                <a:cs typeface="Arial Black"/>
              </a:rPr>
              <a:t>soaked </a:t>
            </a:r>
            <a:r>
              <a:rPr sz="2000" spc="-315" dirty="0">
                <a:latin typeface="Arial Black"/>
                <a:cs typeface="Arial Black"/>
              </a:rPr>
              <a:t>with </a:t>
            </a:r>
            <a:r>
              <a:rPr sz="2000" spc="-175" dirty="0">
                <a:latin typeface="Arial Black"/>
                <a:cs typeface="Arial Black"/>
              </a:rPr>
              <a:t>BIPP </a:t>
            </a:r>
            <a:r>
              <a:rPr sz="2000" spc="-220" dirty="0">
                <a:latin typeface="Arial Black"/>
                <a:cs typeface="Arial Black"/>
              </a:rPr>
              <a:t>or  </a:t>
            </a:r>
            <a:r>
              <a:rPr sz="2000" spc="-225" dirty="0">
                <a:latin typeface="Arial Black"/>
                <a:cs typeface="Arial Black"/>
              </a:rPr>
              <a:t>proflavin </a:t>
            </a:r>
            <a:r>
              <a:rPr sz="2000" spc="-240" dirty="0">
                <a:latin typeface="Arial Black"/>
                <a:cs typeface="Arial Black"/>
              </a:rPr>
              <a:t>packed, </a:t>
            </a:r>
            <a:r>
              <a:rPr sz="2000" spc="-170" dirty="0">
                <a:latin typeface="Arial Black"/>
                <a:cs typeface="Arial Black"/>
              </a:rPr>
              <a:t>NG </a:t>
            </a:r>
            <a:r>
              <a:rPr sz="2000" spc="-250" dirty="0">
                <a:latin typeface="Arial Black"/>
                <a:cs typeface="Arial Black"/>
              </a:rPr>
              <a:t>tube</a:t>
            </a:r>
            <a:r>
              <a:rPr sz="2000" spc="155" dirty="0">
                <a:latin typeface="Arial Black"/>
                <a:cs typeface="Arial Black"/>
              </a:rPr>
              <a:t> </a:t>
            </a:r>
            <a:r>
              <a:rPr sz="2000" spc="-240" dirty="0">
                <a:latin typeface="Arial Black"/>
                <a:cs typeface="Arial Black"/>
              </a:rPr>
              <a:t>inserted</a:t>
            </a:r>
            <a:endParaRPr sz="2000">
              <a:latin typeface="Arial Black"/>
              <a:cs typeface="Arial Black"/>
            </a:endParaRPr>
          </a:p>
          <a:p>
            <a:pPr marL="12700" marR="8255" algn="just">
              <a:lnSpc>
                <a:spcPct val="100200"/>
              </a:lnSpc>
              <a:spcBef>
                <a:spcPts val="685"/>
              </a:spcBef>
            </a:pPr>
            <a:r>
              <a:rPr sz="2000" spc="-225" dirty="0">
                <a:latin typeface="Arial Black"/>
                <a:cs typeface="Arial Black"/>
              </a:rPr>
              <a:t>Transverse </a:t>
            </a:r>
            <a:r>
              <a:rPr sz="2000" spc="-240" dirty="0">
                <a:latin typeface="Arial Black"/>
                <a:cs typeface="Arial Black"/>
              </a:rPr>
              <a:t>incision </a:t>
            </a:r>
            <a:r>
              <a:rPr sz="2000" spc="-275" dirty="0">
                <a:latin typeface="Arial Black"/>
                <a:cs typeface="Arial Black"/>
              </a:rPr>
              <a:t>at </a:t>
            </a:r>
            <a:r>
              <a:rPr sz="2000" spc="-265" dirty="0">
                <a:latin typeface="Arial Black"/>
                <a:cs typeface="Arial Black"/>
              </a:rPr>
              <a:t>the </a:t>
            </a:r>
            <a:r>
              <a:rPr sz="2000" spc="-225" dirty="0">
                <a:latin typeface="Arial Black"/>
                <a:cs typeface="Arial Black"/>
              </a:rPr>
              <a:t>upper border of  </a:t>
            </a:r>
            <a:r>
              <a:rPr sz="2000" spc="-265" dirty="0">
                <a:latin typeface="Arial Black"/>
                <a:cs typeface="Arial Black"/>
              </a:rPr>
              <a:t>the </a:t>
            </a:r>
            <a:r>
              <a:rPr sz="2000" spc="-240" dirty="0">
                <a:latin typeface="Arial Black"/>
                <a:cs typeface="Arial Black"/>
              </a:rPr>
              <a:t>cricoid, </a:t>
            </a:r>
            <a:r>
              <a:rPr sz="2000" spc="-250" dirty="0">
                <a:latin typeface="Arial Black"/>
                <a:cs typeface="Arial Black"/>
              </a:rPr>
              <a:t>extending </a:t>
            </a:r>
            <a:r>
              <a:rPr sz="2000" spc="-240" dirty="0">
                <a:latin typeface="Arial Black"/>
                <a:cs typeface="Arial Black"/>
              </a:rPr>
              <a:t>laterally </a:t>
            </a:r>
            <a:r>
              <a:rPr sz="2000" spc="-285" dirty="0">
                <a:latin typeface="Arial Black"/>
                <a:cs typeface="Arial Black"/>
              </a:rPr>
              <a:t>to </a:t>
            </a:r>
            <a:r>
              <a:rPr sz="2000" spc="-265" dirty="0">
                <a:latin typeface="Arial Black"/>
                <a:cs typeface="Arial Black"/>
              </a:rPr>
              <a:t>the </a:t>
            </a:r>
            <a:r>
              <a:rPr sz="2000" spc="-150" dirty="0">
                <a:latin typeface="Arial Black"/>
                <a:cs typeface="Arial Black"/>
              </a:rPr>
              <a:t>SCM  </a:t>
            </a:r>
            <a:r>
              <a:rPr sz="2000" spc="-225" dirty="0">
                <a:latin typeface="Arial Black"/>
                <a:cs typeface="Arial Black"/>
              </a:rPr>
              <a:t>muscle(usu. </a:t>
            </a:r>
            <a:r>
              <a:rPr sz="2000" spc="-254" dirty="0">
                <a:latin typeface="Arial Black"/>
                <a:cs typeface="Arial Black"/>
              </a:rPr>
              <a:t>left</a:t>
            </a:r>
            <a:r>
              <a:rPr sz="2000" spc="-30" dirty="0">
                <a:latin typeface="Arial Black"/>
                <a:cs typeface="Arial Black"/>
              </a:rPr>
              <a:t> </a:t>
            </a:r>
            <a:r>
              <a:rPr sz="2000" spc="-200" dirty="0">
                <a:latin typeface="Arial Black"/>
                <a:cs typeface="Arial Black"/>
              </a:rPr>
              <a:t>side)</a:t>
            </a:r>
            <a:endParaRPr sz="2000">
              <a:latin typeface="Arial Black"/>
              <a:cs typeface="Arial Black"/>
            </a:endParaRPr>
          </a:p>
          <a:p>
            <a:pPr marL="12700" marR="12065">
              <a:lnSpc>
                <a:spcPct val="100000"/>
              </a:lnSpc>
              <a:spcBef>
                <a:spcPts val="690"/>
              </a:spcBef>
            </a:pPr>
            <a:r>
              <a:rPr sz="2000" spc="-254" dirty="0">
                <a:latin typeface="Arial Black"/>
                <a:cs typeface="Arial Black"/>
              </a:rPr>
              <a:t>Retract </a:t>
            </a:r>
            <a:r>
              <a:rPr sz="2000" spc="-265" dirty="0">
                <a:latin typeface="Arial Black"/>
                <a:cs typeface="Arial Black"/>
              </a:rPr>
              <a:t>the </a:t>
            </a:r>
            <a:r>
              <a:rPr sz="2000" spc="-150" dirty="0">
                <a:latin typeface="Arial Black"/>
                <a:cs typeface="Arial Black"/>
              </a:rPr>
              <a:t>SCM </a:t>
            </a:r>
            <a:r>
              <a:rPr sz="2000" spc="-260" dirty="0">
                <a:latin typeface="Arial Black"/>
                <a:cs typeface="Arial Black"/>
              </a:rPr>
              <a:t>muscle </a:t>
            </a:r>
            <a:r>
              <a:rPr sz="2000" spc="-225" dirty="0">
                <a:latin typeface="Arial Black"/>
                <a:cs typeface="Arial Black"/>
              </a:rPr>
              <a:t>and </a:t>
            </a:r>
            <a:r>
              <a:rPr sz="2000" spc="-254" dirty="0">
                <a:latin typeface="Arial Black"/>
                <a:cs typeface="Arial Black"/>
              </a:rPr>
              <a:t>carotid  </a:t>
            </a:r>
            <a:r>
              <a:rPr sz="2000" spc="-245" dirty="0">
                <a:latin typeface="Arial Black"/>
                <a:cs typeface="Arial Black"/>
              </a:rPr>
              <a:t>sheath </a:t>
            </a:r>
            <a:r>
              <a:rPr sz="2000" spc="-265" dirty="0">
                <a:latin typeface="Arial Black"/>
                <a:cs typeface="Arial Black"/>
              </a:rPr>
              <a:t>contents </a:t>
            </a:r>
            <a:r>
              <a:rPr sz="2000" spc="-225" dirty="0">
                <a:latin typeface="Arial Black"/>
                <a:cs typeface="Arial Black"/>
              </a:rPr>
              <a:t>laterally, </a:t>
            </a:r>
            <a:r>
              <a:rPr sz="2000" spc="-240" dirty="0">
                <a:latin typeface="Arial Black"/>
                <a:cs typeface="Arial Black"/>
              </a:rPr>
              <a:t>thyroid </a:t>
            </a:r>
            <a:r>
              <a:rPr sz="2000" spc="-225" dirty="0">
                <a:latin typeface="Arial Black"/>
                <a:cs typeface="Arial Black"/>
              </a:rPr>
              <a:t>glands </a:t>
            </a:r>
            <a:r>
              <a:rPr sz="2000" spc="-445" dirty="0">
                <a:latin typeface="Arial Black"/>
                <a:cs typeface="Arial Black"/>
              </a:rPr>
              <a:t>&amp;  </a:t>
            </a:r>
            <a:r>
              <a:rPr sz="2000" spc="-250" dirty="0">
                <a:latin typeface="Arial Black"/>
                <a:cs typeface="Arial Black"/>
              </a:rPr>
              <a:t>cartilage </a:t>
            </a:r>
            <a:r>
              <a:rPr sz="2000" spc="-260" dirty="0">
                <a:latin typeface="Arial Black"/>
                <a:cs typeface="Arial Black"/>
              </a:rPr>
              <a:t>retracted</a:t>
            </a:r>
            <a:r>
              <a:rPr sz="2000" spc="-405" dirty="0">
                <a:latin typeface="Arial Black"/>
                <a:cs typeface="Arial Black"/>
              </a:rPr>
              <a:t> </a:t>
            </a:r>
            <a:r>
              <a:rPr sz="2000" spc="-240" dirty="0">
                <a:latin typeface="Arial Black"/>
                <a:cs typeface="Arial Black"/>
              </a:rPr>
              <a:t>medially</a:t>
            </a:r>
            <a:endParaRPr sz="2000">
              <a:latin typeface="Arial Black"/>
              <a:cs typeface="Arial Black"/>
            </a:endParaRPr>
          </a:p>
          <a:p>
            <a:pPr marL="12700" marR="5080">
              <a:lnSpc>
                <a:spcPct val="100000"/>
              </a:lnSpc>
              <a:spcBef>
                <a:spcPts val="700"/>
              </a:spcBef>
            </a:pPr>
            <a:r>
              <a:rPr sz="2000" spc="-240" dirty="0">
                <a:latin typeface="Arial Black"/>
                <a:cs typeface="Arial Black"/>
              </a:rPr>
              <a:t>Anterior </a:t>
            </a:r>
            <a:r>
              <a:rPr sz="2000" spc="-225" dirty="0">
                <a:latin typeface="Arial Black"/>
                <a:cs typeface="Arial Black"/>
              </a:rPr>
              <a:t>belly </a:t>
            </a:r>
            <a:r>
              <a:rPr sz="2000" spc="-220" dirty="0">
                <a:latin typeface="Arial Black"/>
                <a:cs typeface="Arial Black"/>
              </a:rPr>
              <a:t>of </a:t>
            </a:r>
            <a:r>
              <a:rPr sz="2000" spc="-210" dirty="0">
                <a:latin typeface="Arial Black"/>
                <a:cs typeface="Arial Black"/>
              </a:rPr>
              <a:t>Omohyoid, </a:t>
            </a:r>
            <a:r>
              <a:rPr sz="2000" spc="-229" dirty="0">
                <a:latin typeface="Arial Black"/>
                <a:cs typeface="Arial Black"/>
              </a:rPr>
              <a:t>Middle </a:t>
            </a:r>
            <a:r>
              <a:rPr sz="2000" spc="-240" dirty="0">
                <a:latin typeface="Arial Black"/>
                <a:cs typeface="Arial Black"/>
              </a:rPr>
              <a:t>thyroid  </a:t>
            </a:r>
            <a:r>
              <a:rPr sz="2000" spc="-225" dirty="0">
                <a:latin typeface="Arial Black"/>
                <a:cs typeface="Arial Black"/>
              </a:rPr>
              <a:t>veins </a:t>
            </a:r>
            <a:r>
              <a:rPr sz="2000" spc="-235" dirty="0">
                <a:latin typeface="Arial Black"/>
                <a:cs typeface="Arial Black"/>
              </a:rPr>
              <a:t>identified </a:t>
            </a:r>
            <a:r>
              <a:rPr sz="2000" spc="-225" dirty="0">
                <a:latin typeface="Arial Black"/>
                <a:cs typeface="Arial Black"/>
              </a:rPr>
              <a:t>and</a:t>
            </a:r>
            <a:r>
              <a:rPr sz="2000" spc="110" dirty="0">
                <a:latin typeface="Arial Black"/>
                <a:cs typeface="Arial Black"/>
              </a:rPr>
              <a:t> </a:t>
            </a:r>
            <a:r>
              <a:rPr sz="2000" spc="-225" dirty="0">
                <a:latin typeface="Arial Black"/>
                <a:cs typeface="Arial Black"/>
              </a:rPr>
              <a:t>divided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019800" y="1497330"/>
            <a:ext cx="2819400" cy="26936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019800" y="4038600"/>
            <a:ext cx="2973070" cy="2438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49300" y="1414779"/>
            <a:ext cx="9080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275" dirty="0">
                <a:solidFill>
                  <a:srgbClr val="93B5D1"/>
                </a:solidFill>
                <a:latin typeface="Symbol"/>
                <a:cs typeface="Symbol"/>
              </a:rPr>
              <a:t></a:t>
            </a:r>
            <a:endParaRPr sz="1400">
              <a:latin typeface="Symbol"/>
              <a:cs typeface="Symbo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23619" y="1372870"/>
            <a:ext cx="458914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488054" algn="l"/>
              </a:tabLst>
            </a:pPr>
            <a:r>
              <a:rPr spc="-225" dirty="0"/>
              <a:t>The </a:t>
            </a:r>
            <a:r>
              <a:rPr spc="-245" dirty="0"/>
              <a:t>recurrent</a:t>
            </a:r>
            <a:r>
              <a:rPr spc="10" dirty="0"/>
              <a:t> </a:t>
            </a:r>
            <a:r>
              <a:rPr spc="-225" dirty="0"/>
              <a:t>laryngeal</a:t>
            </a:r>
            <a:r>
              <a:rPr spc="-114" dirty="0"/>
              <a:t> </a:t>
            </a:r>
            <a:r>
              <a:rPr spc="-225" dirty="0"/>
              <a:t>nerve	identified,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11200" y="1609090"/>
            <a:ext cx="5139055" cy="129794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324485">
              <a:lnSpc>
                <a:spcPct val="100000"/>
              </a:lnSpc>
              <a:spcBef>
                <a:spcPts val="480"/>
              </a:spcBef>
            </a:pPr>
            <a:r>
              <a:rPr sz="2000" spc="-225" dirty="0">
                <a:latin typeface="Arial Black"/>
                <a:cs typeface="Arial Black"/>
              </a:rPr>
              <a:t>Inferior </a:t>
            </a:r>
            <a:r>
              <a:rPr sz="2000" spc="-240" dirty="0">
                <a:latin typeface="Arial Black"/>
                <a:cs typeface="Arial Black"/>
              </a:rPr>
              <a:t>thyroid </a:t>
            </a:r>
            <a:r>
              <a:rPr sz="2000" spc="-245" dirty="0">
                <a:latin typeface="Arial Black"/>
                <a:cs typeface="Arial Black"/>
              </a:rPr>
              <a:t>artery</a:t>
            </a:r>
            <a:r>
              <a:rPr sz="2000" spc="110" dirty="0">
                <a:latin typeface="Arial Black"/>
                <a:cs typeface="Arial Black"/>
              </a:rPr>
              <a:t> </a:t>
            </a:r>
            <a:r>
              <a:rPr sz="2000" spc="-225" dirty="0">
                <a:latin typeface="Arial Black"/>
                <a:cs typeface="Arial Black"/>
              </a:rPr>
              <a:t>divided</a:t>
            </a:r>
            <a:endParaRPr sz="2000">
              <a:latin typeface="Arial Black"/>
              <a:cs typeface="Arial Black"/>
            </a:endParaRPr>
          </a:p>
          <a:p>
            <a:pPr marL="324485" marR="43180" indent="-274320">
              <a:lnSpc>
                <a:spcPts val="2230"/>
              </a:lnSpc>
              <a:spcBef>
                <a:spcPts val="595"/>
              </a:spcBef>
              <a:tabLst>
                <a:tab pos="3038475" algn="l"/>
              </a:tabLst>
            </a:pPr>
            <a:r>
              <a:rPr sz="2100" spc="794" baseline="11904" dirty="0">
                <a:solidFill>
                  <a:srgbClr val="93B5D1"/>
                </a:solidFill>
                <a:latin typeface="Symbol"/>
                <a:cs typeface="Symbol"/>
              </a:rPr>
              <a:t></a:t>
            </a:r>
            <a:r>
              <a:rPr sz="2100" spc="794" baseline="11904" dirty="0">
                <a:solidFill>
                  <a:srgbClr val="93B5D1"/>
                </a:solidFill>
                <a:latin typeface="Times New Roman"/>
                <a:cs typeface="Times New Roman"/>
              </a:rPr>
              <a:t> </a:t>
            </a:r>
            <a:r>
              <a:rPr sz="2000" spc="-245" dirty="0">
                <a:latin typeface="Arial Black"/>
                <a:cs typeface="Arial Black"/>
              </a:rPr>
              <a:t>Diverticulum </a:t>
            </a:r>
            <a:r>
              <a:rPr sz="2000" spc="-225" dirty="0">
                <a:latin typeface="Arial Black"/>
                <a:cs typeface="Arial Black"/>
              </a:rPr>
              <a:t>fundus </a:t>
            </a:r>
            <a:r>
              <a:rPr sz="2000" spc="-220" dirty="0">
                <a:latin typeface="Arial Black"/>
                <a:cs typeface="Arial Black"/>
              </a:rPr>
              <a:t>grapsed </a:t>
            </a:r>
            <a:r>
              <a:rPr sz="2000" spc="-310" dirty="0">
                <a:latin typeface="Arial Black"/>
                <a:cs typeface="Arial Black"/>
              </a:rPr>
              <a:t>with </a:t>
            </a:r>
            <a:r>
              <a:rPr sz="2000" spc="-270" dirty="0">
                <a:latin typeface="Arial Black"/>
                <a:cs typeface="Arial Black"/>
              </a:rPr>
              <a:t>babcock  </a:t>
            </a:r>
            <a:r>
              <a:rPr sz="2000" spc="-240" dirty="0">
                <a:latin typeface="Arial Black"/>
                <a:cs typeface="Arial Black"/>
              </a:rPr>
              <a:t>forceps </a:t>
            </a:r>
            <a:r>
              <a:rPr sz="2000" spc="-445" dirty="0">
                <a:latin typeface="Arial Black"/>
                <a:cs typeface="Arial Black"/>
              </a:rPr>
              <a:t>&amp;   </a:t>
            </a:r>
            <a:r>
              <a:rPr sz="2000" spc="-265" dirty="0">
                <a:latin typeface="Arial Black"/>
                <a:cs typeface="Arial Black"/>
              </a:rPr>
              <a:t>the</a:t>
            </a:r>
            <a:r>
              <a:rPr sz="2000" spc="-85" dirty="0">
                <a:latin typeface="Arial Black"/>
                <a:cs typeface="Arial Black"/>
              </a:rPr>
              <a:t> </a:t>
            </a:r>
            <a:r>
              <a:rPr sz="2000" spc="-260" dirty="0">
                <a:latin typeface="Arial Black"/>
                <a:cs typeface="Arial Black"/>
              </a:rPr>
              <a:t>sac</a:t>
            </a:r>
            <a:r>
              <a:rPr sz="2000" spc="-100" dirty="0">
                <a:latin typeface="Arial Black"/>
                <a:cs typeface="Arial Black"/>
              </a:rPr>
              <a:t> </a:t>
            </a:r>
            <a:r>
              <a:rPr sz="2000" spc="-280" dirty="0">
                <a:latin typeface="Arial Black"/>
                <a:cs typeface="Arial Black"/>
              </a:rPr>
              <a:t>neck	</a:t>
            </a:r>
            <a:r>
              <a:rPr sz="2000" spc="-250" dirty="0">
                <a:latin typeface="Arial Black"/>
                <a:cs typeface="Arial Black"/>
              </a:rPr>
              <a:t>dissected </a:t>
            </a:r>
            <a:r>
              <a:rPr sz="2000" spc="-225" dirty="0">
                <a:latin typeface="Arial Black"/>
                <a:cs typeface="Arial Black"/>
              </a:rPr>
              <a:t>free of  oesophagus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49300" y="2970529"/>
            <a:ext cx="9080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275" dirty="0">
                <a:solidFill>
                  <a:srgbClr val="93B5D1"/>
                </a:solidFill>
                <a:latin typeface="Symbol"/>
                <a:cs typeface="Symbol"/>
              </a:rPr>
              <a:t></a:t>
            </a:r>
            <a:endParaRPr sz="1400">
              <a:latin typeface="Symbol"/>
              <a:cs typeface="Symbo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49300" y="3606800"/>
            <a:ext cx="90805" cy="591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275" dirty="0">
                <a:solidFill>
                  <a:srgbClr val="93B5D1"/>
                </a:solidFill>
                <a:latin typeface="Symbol"/>
                <a:cs typeface="Symbol"/>
              </a:rPr>
              <a:t></a:t>
            </a:r>
            <a:endParaRPr sz="1400">
              <a:latin typeface="Symbol"/>
              <a:cs typeface="Symbol"/>
            </a:endParaRPr>
          </a:p>
          <a:p>
            <a:pPr marL="12700">
              <a:lnSpc>
                <a:spcPct val="100000"/>
              </a:lnSpc>
              <a:spcBef>
                <a:spcPts val="1100"/>
              </a:spcBef>
            </a:pPr>
            <a:r>
              <a:rPr sz="1400" spc="275" dirty="0">
                <a:solidFill>
                  <a:srgbClr val="93B5D1"/>
                </a:solidFill>
                <a:latin typeface="Symbol"/>
                <a:cs typeface="Symbol"/>
              </a:rPr>
              <a:t></a:t>
            </a:r>
            <a:endParaRPr sz="1400">
              <a:latin typeface="Symbol"/>
              <a:cs typeface="Symbo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23619" y="2929890"/>
            <a:ext cx="4308475" cy="1319530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 marR="5080">
              <a:lnSpc>
                <a:spcPts val="2230"/>
              </a:lnSpc>
              <a:spcBef>
                <a:spcPts val="315"/>
              </a:spcBef>
            </a:pPr>
            <a:r>
              <a:rPr sz="2000" spc="-114" dirty="0">
                <a:latin typeface="Arial Black"/>
                <a:cs typeface="Arial Black"/>
              </a:rPr>
              <a:t>CP </a:t>
            </a:r>
            <a:r>
              <a:rPr sz="2000" spc="-250" dirty="0">
                <a:latin typeface="Arial Black"/>
                <a:cs typeface="Arial Black"/>
              </a:rPr>
              <a:t>sphincter </a:t>
            </a:r>
            <a:r>
              <a:rPr sz="2000" spc="-445" dirty="0">
                <a:latin typeface="Arial Black"/>
                <a:cs typeface="Arial Black"/>
              </a:rPr>
              <a:t>&amp; </a:t>
            </a:r>
            <a:r>
              <a:rPr sz="2000" spc="-225" dirty="0">
                <a:latin typeface="Arial Black"/>
                <a:cs typeface="Arial Black"/>
              </a:rPr>
              <a:t>upper </a:t>
            </a:r>
            <a:r>
              <a:rPr sz="2000" spc="-250" dirty="0">
                <a:latin typeface="Arial Black"/>
                <a:cs typeface="Arial Black"/>
              </a:rPr>
              <a:t>circular </a:t>
            </a:r>
            <a:r>
              <a:rPr sz="2000" spc="-225" dirty="0">
                <a:latin typeface="Arial Black"/>
                <a:cs typeface="Arial Black"/>
              </a:rPr>
              <a:t>fibers </a:t>
            </a:r>
            <a:r>
              <a:rPr sz="2000" spc="-220" dirty="0">
                <a:latin typeface="Arial Black"/>
                <a:cs typeface="Arial Black"/>
              </a:rPr>
              <a:t>of  </a:t>
            </a:r>
            <a:r>
              <a:rPr sz="2000" spc="-225" dirty="0">
                <a:latin typeface="Arial Black"/>
                <a:cs typeface="Arial Black"/>
              </a:rPr>
              <a:t>oesophagus divided</a:t>
            </a:r>
            <a:r>
              <a:rPr sz="2000" spc="-5" dirty="0">
                <a:latin typeface="Arial Black"/>
                <a:cs typeface="Arial Black"/>
              </a:rPr>
              <a:t> </a:t>
            </a:r>
            <a:r>
              <a:rPr sz="2000" spc="-235" dirty="0">
                <a:latin typeface="Arial Black"/>
                <a:cs typeface="Arial Black"/>
              </a:rPr>
              <a:t>posteriorly</a:t>
            </a:r>
            <a:endParaRPr sz="2000">
              <a:latin typeface="Arial Black"/>
              <a:cs typeface="Arial Black"/>
            </a:endParaRPr>
          </a:p>
          <a:p>
            <a:pPr marL="12700" marR="2450465">
              <a:lnSpc>
                <a:spcPts val="2780"/>
              </a:lnSpc>
              <a:spcBef>
                <a:spcPts val="110"/>
              </a:spcBef>
            </a:pPr>
            <a:r>
              <a:rPr sz="2000" spc="-210" dirty="0">
                <a:latin typeface="Arial Black"/>
                <a:cs typeface="Arial Black"/>
              </a:rPr>
              <a:t>Connell </a:t>
            </a:r>
            <a:r>
              <a:rPr sz="2000" spc="-240" dirty="0">
                <a:latin typeface="Arial Black"/>
                <a:cs typeface="Arial Black"/>
              </a:rPr>
              <a:t>suturing  </a:t>
            </a:r>
            <a:r>
              <a:rPr sz="2000" spc="-200" dirty="0">
                <a:latin typeface="Arial Black"/>
                <a:cs typeface="Arial Black"/>
              </a:rPr>
              <a:t>Drain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83540" y="4349750"/>
            <a:ext cx="1612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65" dirty="0">
                <a:solidFill>
                  <a:srgbClr val="DC7F46"/>
                </a:solidFill>
                <a:latin typeface="Symbol"/>
                <a:cs typeface="Symbol"/>
              </a:rPr>
              <a:t></a:t>
            </a:r>
            <a:endParaRPr sz="1200">
              <a:latin typeface="Symbol"/>
              <a:cs typeface="Symbo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64209" y="4224019"/>
            <a:ext cx="5268595" cy="1795780"/>
          </a:xfrm>
          <a:prstGeom prst="rect">
            <a:avLst/>
          </a:prstGeom>
        </p:spPr>
        <p:txBody>
          <a:bodyPr vert="horz" wrap="square" lIns="0" tIns="8001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630"/>
              </a:spcBef>
            </a:pPr>
            <a:r>
              <a:rPr sz="2000" spc="-225" dirty="0">
                <a:solidFill>
                  <a:srgbClr val="006FBF"/>
                </a:solidFill>
                <a:latin typeface="Arial Black"/>
                <a:cs typeface="Arial Black"/>
              </a:rPr>
              <a:t>Especially</a:t>
            </a:r>
            <a:r>
              <a:rPr sz="2000" spc="-125" dirty="0">
                <a:solidFill>
                  <a:srgbClr val="006FBF"/>
                </a:solidFill>
                <a:latin typeface="Arial Black"/>
                <a:cs typeface="Arial Black"/>
              </a:rPr>
              <a:t> </a:t>
            </a:r>
            <a:r>
              <a:rPr sz="2000" spc="-210" dirty="0">
                <a:solidFill>
                  <a:srgbClr val="006FBF"/>
                </a:solidFill>
                <a:latin typeface="Arial Black"/>
                <a:cs typeface="Arial Black"/>
              </a:rPr>
              <a:t>useful:</a:t>
            </a:r>
            <a:endParaRPr sz="2000">
              <a:latin typeface="Arial Black"/>
              <a:cs typeface="Arial Black"/>
            </a:endParaRPr>
          </a:p>
          <a:p>
            <a:pPr marL="50800" marR="82550" indent="-38100">
              <a:lnSpc>
                <a:spcPts val="2230"/>
              </a:lnSpc>
              <a:spcBef>
                <a:spcPts val="745"/>
              </a:spcBef>
            </a:pPr>
            <a:r>
              <a:rPr sz="2000" spc="-215" dirty="0">
                <a:solidFill>
                  <a:srgbClr val="006FBF"/>
                </a:solidFill>
                <a:latin typeface="Arial Black"/>
                <a:cs typeface="Arial Black"/>
              </a:rPr>
              <a:t>-Carcinoma </a:t>
            </a:r>
            <a:r>
              <a:rPr sz="2000" spc="-225" dirty="0">
                <a:solidFill>
                  <a:srgbClr val="006FBF"/>
                </a:solidFill>
                <a:latin typeface="Arial Black"/>
                <a:cs typeface="Arial Black"/>
              </a:rPr>
              <a:t>in pouch: </a:t>
            </a:r>
            <a:r>
              <a:rPr sz="2000" spc="-260" dirty="0">
                <a:solidFill>
                  <a:srgbClr val="006FBF"/>
                </a:solidFill>
                <a:latin typeface="Arial Black"/>
                <a:cs typeface="Arial Black"/>
              </a:rPr>
              <a:t>diverticulectomy </a:t>
            </a:r>
            <a:r>
              <a:rPr sz="2000" spc="-155" dirty="0">
                <a:solidFill>
                  <a:srgbClr val="006FBF"/>
                </a:solidFill>
                <a:latin typeface="Arial Black"/>
                <a:cs typeface="Arial Black"/>
              </a:rPr>
              <a:t>+ </a:t>
            </a:r>
            <a:r>
              <a:rPr sz="2000" spc="-204" dirty="0">
                <a:solidFill>
                  <a:srgbClr val="006FBF"/>
                </a:solidFill>
                <a:latin typeface="Arial Black"/>
                <a:cs typeface="Arial Black"/>
              </a:rPr>
              <a:t>post-  </a:t>
            </a:r>
            <a:r>
              <a:rPr sz="2000" spc="-235" dirty="0">
                <a:solidFill>
                  <a:srgbClr val="006FBF"/>
                </a:solidFill>
                <a:latin typeface="Arial Black"/>
                <a:cs typeface="Arial Black"/>
              </a:rPr>
              <a:t>operative</a:t>
            </a:r>
            <a:r>
              <a:rPr sz="2000" spc="-120" dirty="0">
                <a:solidFill>
                  <a:srgbClr val="006FBF"/>
                </a:solidFill>
                <a:latin typeface="Arial Black"/>
                <a:cs typeface="Arial Black"/>
              </a:rPr>
              <a:t> </a:t>
            </a:r>
            <a:r>
              <a:rPr sz="2000" spc="-235" dirty="0">
                <a:solidFill>
                  <a:srgbClr val="006FBF"/>
                </a:solidFill>
                <a:latin typeface="Arial Black"/>
                <a:cs typeface="Arial Black"/>
              </a:rPr>
              <a:t>radiotherapy</a:t>
            </a:r>
            <a:endParaRPr sz="2000">
              <a:latin typeface="Arial Black"/>
              <a:cs typeface="Arial Black"/>
            </a:endParaRPr>
          </a:p>
          <a:p>
            <a:pPr marL="82550" marR="5080" indent="-69850">
              <a:lnSpc>
                <a:spcPts val="2920"/>
              </a:lnSpc>
              <a:spcBef>
                <a:spcPts val="150"/>
              </a:spcBef>
            </a:pPr>
            <a:r>
              <a:rPr sz="2000" spc="-185" dirty="0">
                <a:solidFill>
                  <a:srgbClr val="006FBF"/>
                </a:solidFill>
                <a:latin typeface="Arial Black"/>
                <a:cs typeface="Arial Black"/>
              </a:rPr>
              <a:t>-Large </a:t>
            </a:r>
            <a:r>
              <a:rPr sz="2000" spc="-235" dirty="0">
                <a:solidFill>
                  <a:srgbClr val="006FBF"/>
                </a:solidFill>
                <a:latin typeface="Arial Black"/>
                <a:cs typeface="Arial Black"/>
              </a:rPr>
              <a:t>perforation </a:t>
            </a:r>
            <a:r>
              <a:rPr sz="2000" spc="-225" dirty="0">
                <a:solidFill>
                  <a:srgbClr val="006FBF"/>
                </a:solidFill>
                <a:latin typeface="Arial Black"/>
                <a:cs typeface="Arial Black"/>
              </a:rPr>
              <a:t>if happens during </a:t>
            </a:r>
            <a:r>
              <a:rPr sz="2000" spc="-275" dirty="0">
                <a:solidFill>
                  <a:srgbClr val="006FBF"/>
                </a:solidFill>
                <a:latin typeface="Arial Black"/>
                <a:cs typeface="Arial Black"/>
              </a:rPr>
              <a:t>attempted  </a:t>
            </a:r>
            <a:r>
              <a:rPr sz="2000" spc="-245" dirty="0">
                <a:solidFill>
                  <a:srgbClr val="006FBF"/>
                </a:solidFill>
                <a:latin typeface="Arial Black"/>
                <a:cs typeface="Arial Black"/>
              </a:rPr>
              <a:t>endoscopic</a:t>
            </a:r>
            <a:r>
              <a:rPr sz="2000" spc="-114" dirty="0">
                <a:solidFill>
                  <a:srgbClr val="006FBF"/>
                </a:solidFill>
                <a:latin typeface="Arial Black"/>
                <a:cs typeface="Arial Black"/>
              </a:rPr>
              <a:t> </a:t>
            </a:r>
            <a:r>
              <a:rPr sz="2000" spc="-240" dirty="0">
                <a:solidFill>
                  <a:srgbClr val="006FBF"/>
                </a:solidFill>
                <a:latin typeface="Arial Black"/>
                <a:cs typeface="Arial Black"/>
              </a:rPr>
              <a:t>stapling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141167" y="1524000"/>
            <a:ext cx="2682702" cy="24801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176009" y="4267200"/>
            <a:ext cx="2722887" cy="2209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0880" y="497840"/>
            <a:ext cx="465010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235" dirty="0">
                <a:solidFill>
                  <a:srgbClr val="6F2F9F"/>
                </a:solidFill>
              </a:rPr>
              <a:t>2. </a:t>
            </a:r>
            <a:r>
              <a:rPr sz="2800" spc="-315" dirty="0">
                <a:solidFill>
                  <a:srgbClr val="6F2F9F"/>
                </a:solidFill>
              </a:rPr>
              <a:t>Cricopharyngeal</a:t>
            </a:r>
            <a:r>
              <a:rPr sz="2800" spc="-135" dirty="0">
                <a:solidFill>
                  <a:srgbClr val="6F2F9F"/>
                </a:solidFill>
              </a:rPr>
              <a:t> </a:t>
            </a:r>
            <a:r>
              <a:rPr sz="2800" spc="-335" dirty="0">
                <a:solidFill>
                  <a:srgbClr val="6F2F9F"/>
                </a:solidFill>
              </a:rPr>
              <a:t>Myotomy: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307340" y="1678940"/>
            <a:ext cx="1612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65" dirty="0">
                <a:solidFill>
                  <a:srgbClr val="DC7F46"/>
                </a:solidFill>
                <a:latin typeface="Symbol"/>
                <a:cs typeface="Symbol"/>
              </a:rPr>
              <a:t></a:t>
            </a:r>
            <a:endParaRPr sz="1200">
              <a:latin typeface="Symbol"/>
              <a:cs typeface="Symbo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7340" y="2377440"/>
            <a:ext cx="1612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65" dirty="0">
                <a:solidFill>
                  <a:srgbClr val="DC7F46"/>
                </a:solidFill>
                <a:latin typeface="Symbol"/>
                <a:cs typeface="Symbol"/>
              </a:rPr>
              <a:t></a:t>
            </a:r>
            <a:endParaRPr sz="1200">
              <a:latin typeface="Symbol"/>
              <a:cs typeface="Symbo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26109" y="1633220"/>
            <a:ext cx="5711190" cy="1333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spc="-220" dirty="0">
                <a:latin typeface="Arial Black"/>
                <a:cs typeface="Arial Black"/>
              </a:rPr>
              <a:t>Richardson </a:t>
            </a:r>
            <a:r>
              <a:rPr sz="2000" spc="-225" dirty="0">
                <a:latin typeface="Arial Black"/>
                <a:cs typeface="Arial Black"/>
              </a:rPr>
              <a:t>in 1899 </a:t>
            </a:r>
            <a:r>
              <a:rPr sz="2000" spc="-240" dirty="0">
                <a:latin typeface="Arial Black"/>
                <a:cs typeface="Arial Black"/>
              </a:rPr>
              <a:t>perfomed </a:t>
            </a:r>
            <a:r>
              <a:rPr sz="2000" spc="-250" dirty="0">
                <a:latin typeface="Arial Black"/>
                <a:cs typeface="Arial Black"/>
              </a:rPr>
              <a:t>first </a:t>
            </a:r>
            <a:r>
              <a:rPr sz="2000" spc="-240" dirty="0">
                <a:latin typeface="Arial Black"/>
                <a:cs typeface="Arial Black"/>
              </a:rPr>
              <a:t>cricopharyngeal  </a:t>
            </a:r>
            <a:r>
              <a:rPr sz="2000" spc="-275" dirty="0">
                <a:latin typeface="Arial Black"/>
                <a:cs typeface="Arial Black"/>
              </a:rPr>
              <a:t>myotomy</a:t>
            </a:r>
            <a:endParaRPr sz="2000">
              <a:latin typeface="Arial Black"/>
              <a:cs typeface="Arial Black"/>
            </a:endParaRPr>
          </a:p>
          <a:p>
            <a:pPr marL="12700" marR="487680">
              <a:lnSpc>
                <a:spcPct val="100000"/>
              </a:lnSpc>
              <a:spcBef>
                <a:spcPts val="700"/>
              </a:spcBef>
            </a:pPr>
            <a:r>
              <a:rPr sz="2000" spc="-185" dirty="0">
                <a:latin typeface="Arial Black"/>
                <a:cs typeface="Arial Black"/>
              </a:rPr>
              <a:t>Can </a:t>
            </a:r>
            <a:r>
              <a:rPr sz="2000" spc="-225" dirty="0">
                <a:latin typeface="Arial Black"/>
                <a:cs typeface="Arial Black"/>
              </a:rPr>
              <a:t>be </a:t>
            </a:r>
            <a:r>
              <a:rPr sz="2000" spc="-235" dirty="0">
                <a:latin typeface="Arial Black"/>
                <a:cs typeface="Arial Black"/>
              </a:rPr>
              <a:t>performed </a:t>
            </a:r>
            <a:r>
              <a:rPr sz="2000" spc="-225" dirty="0">
                <a:solidFill>
                  <a:srgbClr val="00AFEF"/>
                </a:solidFill>
                <a:latin typeface="Arial Black"/>
                <a:cs typeface="Arial Black"/>
              </a:rPr>
              <a:t>alone </a:t>
            </a:r>
            <a:r>
              <a:rPr sz="2000" spc="-229" dirty="0">
                <a:latin typeface="Arial Black"/>
                <a:cs typeface="Arial Black"/>
              </a:rPr>
              <a:t>for </a:t>
            </a:r>
            <a:r>
              <a:rPr sz="2000" spc="-250" dirty="0">
                <a:latin typeface="Arial Black"/>
                <a:cs typeface="Arial Black"/>
              </a:rPr>
              <a:t>small </a:t>
            </a:r>
            <a:r>
              <a:rPr sz="2000" spc="-254" dirty="0">
                <a:latin typeface="Arial Black"/>
                <a:cs typeface="Arial Black"/>
              </a:rPr>
              <a:t>diverticulum  </a:t>
            </a:r>
            <a:r>
              <a:rPr sz="2000" spc="-210" dirty="0">
                <a:latin typeface="Arial Black"/>
                <a:cs typeface="Arial Black"/>
              </a:rPr>
              <a:t>(&lt;2cm) </a:t>
            </a:r>
            <a:r>
              <a:rPr sz="2000" spc="-220" dirty="0">
                <a:solidFill>
                  <a:srgbClr val="00AFEF"/>
                </a:solidFill>
                <a:latin typeface="Arial Black"/>
                <a:cs typeface="Arial Black"/>
              </a:rPr>
              <a:t>or </a:t>
            </a:r>
            <a:r>
              <a:rPr sz="2000" spc="-225" dirty="0">
                <a:solidFill>
                  <a:srgbClr val="00AFEF"/>
                </a:solidFill>
                <a:latin typeface="Arial Black"/>
                <a:cs typeface="Arial Black"/>
              </a:rPr>
              <a:t>in </a:t>
            </a:r>
            <a:r>
              <a:rPr sz="2000" spc="-254" dirty="0">
                <a:solidFill>
                  <a:srgbClr val="00AFEF"/>
                </a:solidFill>
                <a:latin typeface="Arial Black"/>
                <a:cs typeface="Arial Black"/>
              </a:rPr>
              <a:t>combination </a:t>
            </a:r>
            <a:r>
              <a:rPr sz="2000" spc="-285" dirty="0">
                <a:latin typeface="Arial Black"/>
                <a:cs typeface="Arial Black"/>
              </a:rPr>
              <a:t>to </a:t>
            </a:r>
            <a:r>
              <a:rPr sz="2000" spc="-245" dirty="0">
                <a:latin typeface="Arial Black"/>
                <a:cs typeface="Arial Black"/>
              </a:rPr>
              <a:t>other</a:t>
            </a:r>
            <a:r>
              <a:rPr sz="2000" spc="-280" dirty="0">
                <a:latin typeface="Arial Black"/>
                <a:cs typeface="Arial Black"/>
              </a:rPr>
              <a:t> </a:t>
            </a:r>
            <a:r>
              <a:rPr sz="2000" spc="-235" dirty="0">
                <a:latin typeface="Arial Black"/>
                <a:cs typeface="Arial Black"/>
              </a:rPr>
              <a:t>procedure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07340" y="3468370"/>
            <a:ext cx="1612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65" dirty="0">
                <a:solidFill>
                  <a:srgbClr val="DC7F46"/>
                </a:solidFill>
                <a:latin typeface="Symbol"/>
                <a:cs typeface="Symbol"/>
              </a:rPr>
              <a:t></a:t>
            </a:r>
            <a:endParaRPr sz="1200">
              <a:latin typeface="Symbol"/>
              <a:cs typeface="Symbo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26109" y="3423920"/>
            <a:ext cx="452056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spc="-225" dirty="0">
                <a:latin typeface="Arial Black"/>
                <a:cs typeface="Arial Black"/>
              </a:rPr>
              <a:t>Other </a:t>
            </a:r>
            <a:r>
              <a:rPr sz="2000" spc="-235" dirty="0">
                <a:latin typeface="Arial Black"/>
                <a:cs typeface="Arial Black"/>
              </a:rPr>
              <a:t>surgical procedure </a:t>
            </a:r>
            <a:r>
              <a:rPr sz="2000" spc="-250" dirty="0">
                <a:latin typeface="Arial Black"/>
                <a:cs typeface="Arial Black"/>
              </a:rPr>
              <a:t>combined </a:t>
            </a:r>
            <a:r>
              <a:rPr sz="2000" spc="-315" dirty="0">
                <a:latin typeface="Arial Black"/>
                <a:cs typeface="Arial Black"/>
              </a:rPr>
              <a:t>with  </a:t>
            </a:r>
            <a:r>
              <a:rPr sz="2000" spc="-140" dirty="0">
                <a:latin typeface="Arial Black"/>
                <a:cs typeface="Arial Black"/>
              </a:rPr>
              <a:t>it</a:t>
            </a:r>
            <a:r>
              <a:rPr sz="2000" spc="-140" dirty="0">
                <a:latin typeface="Symbol"/>
                <a:cs typeface="Symbol"/>
              </a:rPr>
              <a:t></a:t>
            </a:r>
            <a:r>
              <a:rPr sz="2000" spc="-140" dirty="0">
                <a:latin typeface="Arial Black"/>
                <a:cs typeface="Arial Black"/>
              </a:rPr>
              <a:t>decreased</a:t>
            </a:r>
            <a:r>
              <a:rPr sz="2000" spc="-120" dirty="0">
                <a:latin typeface="Arial Black"/>
                <a:cs typeface="Arial Black"/>
              </a:rPr>
              <a:t> </a:t>
            </a:r>
            <a:r>
              <a:rPr sz="2000" spc="-245" dirty="0">
                <a:latin typeface="Arial Black"/>
                <a:cs typeface="Arial Black"/>
              </a:rPr>
              <a:t>recurrence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07340" y="4560570"/>
            <a:ext cx="1612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65" dirty="0">
                <a:solidFill>
                  <a:srgbClr val="DC7F46"/>
                </a:solidFill>
                <a:latin typeface="Symbol"/>
                <a:cs typeface="Symbol"/>
              </a:rPr>
              <a:t></a:t>
            </a:r>
            <a:endParaRPr sz="1200">
              <a:latin typeface="Symbol"/>
              <a:cs typeface="Symbo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26109" y="4516120"/>
            <a:ext cx="542925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spc="-225" dirty="0">
                <a:latin typeface="Arial Black"/>
                <a:cs typeface="Arial Black"/>
              </a:rPr>
              <a:t>Creating a </a:t>
            </a:r>
            <a:r>
              <a:rPr sz="2000" spc="-245" dirty="0">
                <a:latin typeface="Arial Black"/>
                <a:cs typeface="Arial Black"/>
              </a:rPr>
              <a:t>tunnel </a:t>
            </a:r>
            <a:r>
              <a:rPr sz="2000" spc="-254" dirty="0">
                <a:latin typeface="Arial Black"/>
                <a:cs typeface="Arial Black"/>
              </a:rPr>
              <a:t>betn </a:t>
            </a:r>
            <a:r>
              <a:rPr sz="2000" spc="-250" dirty="0">
                <a:latin typeface="Arial Black"/>
                <a:cs typeface="Arial Black"/>
              </a:rPr>
              <a:t>circular </a:t>
            </a:r>
            <a:r>
              <a:rPr sz="2000" spc="-260" dirty="0">
                <a:latin typeface="Arial Black"/>
                <a:cs typeface="Arial Black"/>
              </a:rPr>
              <a:t>muscle </a:t>
            </a:r>
            <a:r>
              <a:rPr sz="2000" spc="-225" dirty="0">
                <a:latin typeface="Arial Black"/>
                <a:cs typeface="Arial Black"/>
              </a:rPr>
              <a:t>fibers </a:t>
            </a:r>
            <a:r>
              <a:rPr sz="2000" spc="-445" dirty="0">
                <a:latin typeface="Arial Black"/>
                <a:cs typeface="Arial Black"/>
              </a:rPr>
              <a:t>&amp;  </a:t>
            </a:r>
            <a:r>
              <a:rPr sz="2000" spc="-245" dirty="0">
                <a:latin typeface="Arial Black"/>
                <a:cs typeface="Arial Black"/>
              </a:rPr>
              <a:t>submucosa </a:t>
            </a:r>
            <a:r>
              <a:rPr sz="2000" spc="-315" dirty="0">
                <a:latin typeface="Arial Black"/>
                <a:cs typeface="Arial Black"/>
              </a:rPr>
              <a:t>with </a:t>
            </a:r>
            <a:r>
              <a:rPr sz="2000" spc="-245" dirty="0">
                <a:latin typeface="Arial Black"/>
                <a:cs typeface="Arial Black"/>
              </a:rPr>
              <a:t>curved artery </a:t>
            </a:r>
            <a:r>
              <a:rPr sz="2000" spc="-150" dirty="0">
                <a:latin typeface="Arial Black"/>
                <a:cs typeface="Arial Black"/>
              </a:rPr>
              <a:t>forceps</a:t>
            </a:r>
            <a:r>
              <a:rPr sz="2000" spc="-150" dirty="0">
                <a:latin typeface="Symbol"/>
                <a:cs typeface="Symbol"/>
              </a:rPr>
              <a:t></a:t>
            </a:r>
            <a:r>
              <a:rPr sz="2000" spc="-150" dirty="0">
                <a:latin typeface="Arial Black"/>
                <a:cs typeface="Arial Black"/>
              </a:rPr>
              <a:t>dividing  </a:t>
            </a:r>
            <a:r>
              <a:rPr sz="2000" spc="-260" dirty="0">
                <a:latin typeface="Arial Black"/>
                <a:cs typeface="Arial Black"/>
              </a:rPr>
              <a:t>muscle </a:t>
            </a:r>
            <a:r>
              <a:rPr sz="2000" spc="-250" dirty="0">
                <a:latin typeface="Arial Black"/>
                <a:cs typeface="Arial Black"/>
              </a:rPr>
              <a:t>betn </a:t>
            </a:r>
            <a:r>
              <a:rPr sz="2000" spc="-225" dirty="0">
                <a:latin typeface="Arial Black"/>
                <a:cs typeface="Arial Black"/>
              </a:rPr>
              <a:t>opened</a:t>
            </a:r>
            <a:r>
              <a:rPr sz="2000" spc="155" dirty="0">
                <a:latin typeface="Arial Black"/>
                <a:cs typeface="Arial Black"/>
              </a:rPr>
              <a:t> </a:t>
            </a:r>
            <a:r>
              <a:rPr sz="2000" spc="-240" dirty="0">
                <a:latin typeface="Arial Black"/>
                <a:cs typeface="Arial Black"/>
              </a:rPr>
              <a:t>forceps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07340" y="5957570"/>
            <a:ext cx="1612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65" dirty="0">
                <a:solidFill>
                  <a:srgbClr val="DC7F46"/>
                </a:solidFill>
                <a:latin typeface="Symbol"/>
                <a:cs typeface="Symbol"/>
              </a:rPr>
              <a:t></a:t>
            </a:r>
            <a:endParaRPr sz="1200">
              <a:latin typeface="Symbol"/>
              <a:cs typeface="Symbo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26109" y="5911850"/>
            <a:ext cx="572008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spc="-150" dirty="0">
                <a:latin typeface="Arial Black"/>
                <a:cs typeface="Arial Black"/>
              </a:rPr>
              <a:t>3-4 </a:t>
            </a:r>
            <a:r>
              <a:rPr sz="2000" spc="-335" dirty="0">
                <a:latin typeface="Arial Black"/>
                <a:cs typeface="Arial Black"/>
              </a:rPr>
              <a:t>cm </a:t>
            </a:r>
            <a:r>
              <a:rPr sz="2000" spc="-245" dirty="0">
                <a:latin typeface="Arial Black"/>
                <a:cs typeface="Arial Black"/>
              </a:rPr>
              <a:t>length </a:t>
            </a:r>
            <a:r>
              <a:rPr sz="2000" spc="-215" dirty="0">
                <a:latin typeface="Arial Black"/>
                <a:cs typeface="Arial Black"/>
              </a:rPr>
              <a:t>divided, </a:t>
            </a:r>
            <a:r>
              <a:rPr sz="2000" spc="-225" dirty="0">
                <a:latin typeface="Arial Black"/>
                <a:cs typeface="Arial Black"/>
              </a:rPr>
              <a:t>as </a:t>
            </a:r>
            <a:r>
              <a:rPr sz="2000" spc="-235" dirty="0">
                <a:latin typeface="Arial Black"/>
                <a:cs typeface="Arial Black"/>
              </a:rPr>
              <a:t>posteriorly </a:t>
            </a:r>
            <a:r>
              <a:rPr sz="2000" spc="-220" dirty="0">
                <a:latin typeface="Arial Black"/>
                <a:cs typeface="Arial Black"/>
              </a:rPr>
              <a:t>as </a:t>
            </a:r>
            <a:r>
              <a:rPr sz="2000" spc="-225" dirty="0">
                <a:latin typeface="Arial Black"/>
                <a:cs typeface="Arial Black"/>
              </a:rPr>
              <a:t>possible </a:t>
            </a:r>
            <a:r>
              <a:rPr sz="2000" spc="-280" dirty="0">
                <a:latin typeface="Arial Black"/>
                <a:cs typeface="Arial Black"/>
              </a:rPr>
              <a:t>to  </a:t>
            </a:r>
            <a:r>
              <a:rPr sz="2000" spc="-225" dirty="0">
                <a:latin typeface="Arial Black"/>
                <a:cs typeface="Arial Black"/>
              </a:rPr>
              <a:t>avoid </a:t>
            </a:r>
            <a:r>
              <a:rPr sz="2000" spc="-245" dirty="0">
                <a:latin typeface="Arial Black"/>
                <a:cs typeface="Arial Black"/>
              </a:rPr>
              <a:t>damage </a:t>
            </a:r>
            <a:r>
              <a:rPr sz="2000" spc="-285" dirty="0">
                <a:latin typeface="Arial Black"/>
                <a:cs typeface="Arial Black"/>
              </a:rPr>
              <a:t>to </a:t>
            </a:r>
            <a:r>
              <a:rPr sz="2000" spc="-245" dirty="0">
                <a:latin typeface="Arial Black"/>
                <a:cs typeface="Arial Black"/>
              </a:rPr>
              <a:t>recurrent </a:t>
            </a:r>
            <a:r>
              <a:rPr sz="2000" spc="-225" dirty="0">
                <a:latin typeface="Arial Black"/>
                <a:cs typeface="Arial Black"/>
              </a:rPr>
              <a:t>laryngeal</a:t>
            </a:r>
            <a:r>
              <a:rPr sz="2000" spc="-395" dirty="0">
                <a:latin typeface="Arial Black"/>
                <a:cs typeface="Arial Black"/>
              </a:rPr>
              <a:t> </a:t>
            </a:r>
            <a:r>
              <a:rPr sz="2000" spc="-225" dirty="0">
                <a:latin typeface="Arial Black"/>
                <a:cs typeface="Arial Black"/>
              </a:rPr>
              <a:t>nerve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781800" y="1600200"/>
            <a:ext cx="2209800" cy="4800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9740" y="497840"/>
            <a:ext cx="292735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235" dirty="0">
                <a:solidFill>
                  <a:srgbClr val="6F2F9F"/>
                </a:solidFill>
              </a:rPr>
              <a:t>3.</a:t>
            </a:r>
            <a:r>
              <a:rPr sz="2800" spc="-225" dirty="0">
                <a:solidFill>
                  <a:srgbClr val="6F2F9F"/>
                </a:solidFill>
              </a:rPr>
              <a:t> </a:t>
            </a:r>
            <a:r>
              <a:rPr sz="2800" spc="-325" dirty="0">
                <a:solidFill>
                  <a:srgbClr val="6F2F9F"/>
                </a:solidFill>
              </a:rPr>
              <a:t>Diveritculopexy: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383540" y="1677670"/>
            <a:ext cx="1612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65" dirty="0">
                <a:solidFill>
                  <a:srgbClr val="DC7F46"/>
                </a:solidFill>
                <a:latin typeface="Symbol"/>
                <a:cs typeface="Symbol"/>
              </a:rPr>
              <a:t></a:t>
            </a:r>
            <a:endParaRPr sz="1200">
              <a:latin typeface="Symbol"/>
              <a:cs typeface="Symbo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2309" y="1633220"/>
            <a:ext cx="337629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spc="-245" dirty="0">
                <a:latin typeface="Arial Black"/>
                <a:cs typeface="Arial Black"/>
              </a:rPr>
              <a:t>Schmid </a:t>
            </a:r>
            <a:r>
              <a:rPr sz="2000" spc="-225" dirty="0">
                <a:latin typeface="Arial Black"/>
                <a:cs typeface="Arial Black"/>
              </a:rPr>
              <a:t>in 1912 </a:t>
            </a:r>
            <a:r>
              <a:rPr sz="2000" spc="-235" dirty="0">
                <a:latin typeface="Arial Black"/>
                <a:cs typeface="Arial Black"/>
              </a:rPr>
              <a:t>described </a:t>
            </a:r>
            <a:r>
              <a:rPr sz="2000" spc="-265" dirty="0">
                <a:latin typeface="Arial Black"/>
                <a:cs typeface="Arial Black"/>
              </a:rPr>
              <a:t>the  </a:t>
            </a:r>
            <a:r>
              <a:rPr sz="2000" spc="-260" dirty="0">
                <a:latin typeface="Arial Black"/>
                <a:cs typeface="Arial Black"/>
              </a:rPr>
              <a:t>method </a:t>
            </a:r>
            <a:r>
              <a:rPr sz="2000" spc="-225" dirty="0">
                <a:latin typeface="Arial Black"/>
                <a:cs typeface="Arial Black"/>
              </a:rPr>
              <a:t>of</a:t>
            </a:r>
            <a:r>
              <a:rPr sz="2000" spc="-400" dirty="0">
                <a:latin typeface="Arial Black"/>
                <a:cs typeface="Arial Black"/>
              </a:rPr>
              <a:t> </a:t>
            </a:r>
            <a:r>
              <a:rPr sz="2000" spc="-245" dirty="0">
                <a:latin typeface="Arial Black"/>
                <a:cs typeface="Arial Black"/>
              </a:rPr>
              <a:t>diverticulopexy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3540" y="2769870"/>
            <a:ext cx="1612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65" dirty="0">
                <a:solidFill>
                  <a:srgbClr val="DC7F46"/>
                </a:solidFill>
                <a:latin typeface="Symbol"/>
                <a:cs typeface="Symbol"/>
              </a:rPr>
              <a:t></a:t>
            </a:r>
            <a:endParaRPr sz="1200">
              <a:latin typeface="Symbol"/>
              <a:cs typeface="Symbo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02309" y="2725420"/>
            <a:ext cx="416877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spc="-190" dirty="0">
                <a:latin typeface="Arial Black"/>
                <a:cs typeface="Arial Black"/>
              </a:rPr>
              <a:t>For </a:t>
            </a:r>
            <a:r>
              <a:rPr sz="2000" spc="-225" dirty="0">
                <a:latin typeface="Arial Black"/>
                <a:cs typeface="Arial Black"/>
              </a:rPr>
              <a:t>high </a:t>
            </a:r>
            <a:r>
              <a:rPr sz="2000" spc="-250" dirty="0">
                <a:latin typeface="Arial Black"/>
                <a:cs typeface="Arial Black"/>
              </a:rPr>
              <a:t>risk </a:t>
            </a:r>
            <a:r>
              <a:rPr sz="2000" spc="-240" dirty="0">
                <a:latin typeface="Arial Black"/>
                <a:cs typeface="Arial Black"/>
              </a:rPr>
              <a:t>surgical </a:t>
            </a:r>
            <a:r>
              <a:rPr sz="2000" spc="-235" dirty="0">
                <a:latin typeface="Arial Black"/>
                <a:cs typeface="Arial Black"/>
              </a:rPr>
              <a:t>candidates, </a:t>
            </a:r>
            <a:r>
              <a:rPr sz="2000" spc="-114" dirty="0">
                <a:latin typeface="Arial Black"/>
                <a:cs typeface="Arial Black"/>
              </a:rPr>
              <a:t>CP  </a:t>
            </a:r>
            <a:r>
              <a:rPr sz="2000" spc="-275" dirty="0">
                <a:latin typeface="Arial Black"/>
                <a:cs typeface="Arial Black"/>
              </a:rPr>
              <a:t>myotomy </a:t>
            </a:r>
            <a:r>
              <a:rPr sz="2000" spc="-220" dirty="0">
                <a:latin typeface="Arial Black"/>
                <a:cs typeface="Arial Black"/>
              </a:rPr>
              <a:t>and </a:t>
            </a:r>
            <a:r>
              <a:rPr sz="2000" spc="-245" dirty="0">
                <a:latin typeface="Arial Black"/>
                <a:cs typeface="Arial Black"/>
              </a:rPr>
              <a:t>diverticulopexy </a:t>
            </a:r>
            <a:r>
              <a:rPr sz="2000" spc="-225" dirty="0">
                <a:latin typeface="Arial Black"/>
                <a:cs typeface="Arial Black"/>
              </a:rPr>
              <a:t>is  preferred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410200" y="762000"/>
            <a:ext cx="3733800" cy="47002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34669" y="5520690"/>
            <a:ext cx="812482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006FBF"/>
                </a:solidFill>
                <a:latin typeface="Arial"/>
                <a:cs typeface="Arial"/>
              </a:rPr>
              <a:t>Diverticulopexy </a:t>
            </a:r>
            <a:r>
              <a:rPr sz="1800" b="1" spc="-5" dirty="0">
                <a:solidFill>
                  <a:srgbClr val="006FBF"/>
                </a:solidFill>
                <a:latin typeface="Arial"/>
                <a:cs typeface="Arial"/>
              </a:rPr>
              <a:t>technique: </a:t>
            </a:r>
            <a:r>
              <a:rPr sz="1800" b="1" spc="-15" dirty="0">
                <a:solidFill>
                  <a:srgbClr val="006FBF"/>
                </a:solidFill>
                <a:latin typeface="Arial"/>
                <a:cs typeface="Arial"/>
              </a:rPr>
              <a:t>After </a:t>
            </a:r>
            <a:r>
              <a:rPr sz="1800" b="1" dirty="0">
                <a:solidFill>
                  <a:srgbClr val="006FBF"/>
                </a:solidFill>
                <a:latin typeface="Arial"/>
                <a:cs typeface="Arial"/>
              </a:rPr>
              <a:t>a </a:t>
            </a:r>
            <a:r>
              <a:rPr sz="1800" b="1" spc="-10" dirty="0">
                <a:solidFill>
                  <a:srgbClr val="006FBF"/>
                </a:solidFill>
                <a:latin typeface="Arial"/>
                <a:cs typeface="Arial"/>
              </a:rPr>
              <a:t>cricopharyngeal </a:t>
            </a:r>
            <a:r>
              <a:rPr sz="1800" b="1" spc="-5" dirty="0">
                <a:solidFill>
                  <a:srgbClr val="006FBF"/>
                </a:solidFill>
                <a:latin typeface="Arial"/>
                <a:cs typeface="Arial"/>
              </a:rPr>
              <a:t>myotomy </a:t>
            </a:r>
            <a:r>
              <a:rPr sz="1800" b="1" dirty="0">
                <a:solidFill>
                  <a:srgbClr val="006FBF"/>
                </a:solidFill>
                <a:latin typeface="Arial"/>
                <a:cs typeface="Arial"/>
              </a:rPr>
              <a:t>is </a:t>
            </a:r>
            <a:r>
              <a:rPr sz="1800" b="1" spc="-10" dirty="0">
                <a:solidFill>
                  <a:srgbClr val="006FBF"/>
                </a:solidFill>
                <a:latin typeface="Arial"/>
                <a:cs typeface="Arial"/>
              </a:rPr>
              <a:t>performed  </a:t>
            </a:r>
            <a:r>
              <a:rPr sz="1800" b="1" spc="-5" dirty="0">
                <a:solidFill>
                  <a:srgbClr val="006FBF"/>
                </a:solidFill>
                <a:latin typeface="Arial"/>
                <a:cs typeface="Arial"/>
              </a:rPr>
              <a:t>and </a:t>
            </a:r>
            <a:r>
              <a:rPr sz="1800" b="1" spc="-10" dirty="0">
                <a:solidFill>
                  <a:srgbClr val="006FBF"/>
                </a:solidFill>
                <a:latin typeface="Arial"/>
                <a:cs typeface="Arial"/>
              </a:rPr>
              <a:t>diverticulum </a:t>
            </a:r>
            <a:r>
              <a:rPr sz="1800" b="1" spc="-5" dirty="0">
                <a:solidFill>
                  <a:srgbClr val="006FBF"/>
                </a:solidFill>
                <a:latin typeface="Arial"/>
                <a:cs typeface="Arial"/>
              </a:rPr>
              <a:t>freed, </a:t>
            </a:r>
            <a:r>
              <a:rPr sz="1800" b="1" dirty="0">
                <a:solidFill>
                  <a:srgbClr val="006FBF"/>
                </a:solidFill>
                <a:latin typeface="Arial"/>
                <a:cs typeface="Arial"/>
              </a:rPr>
              <a:t>the </a:t>
            </a:r>
            <a:r>
              <a:rPr sz="1800" b="1" spc="-10" dirty="0">
                <a:solidFill>
                  <a:srgbClr val="006FBF"/>
                </a:solidFill>
                <a:latin typeface="Arial"/>
                <a:cs typeface="Arial"/>
              </a:rPr>
              <a:t>sac </a:t>
            </a:r>
            <a:r>
              <a:rPr sz="1800" b="1" spc="-5" dirty="0">
                <a:solidFill>
                  <a:srgbClr val="006FBF"/>
                </a:solidFill>
                <a:latin typeface="Arial"/>
                <a:cs typeface="Arial"/>
              </a:rPr>
              <a:t>is </a:t>
            </a:r>
            <a:r>
              <a:rPr sz="1800" b="1" spc="-10" dirty="0">
                <a:solidFill>
                  <a:srgbClr val="006FBF"/>
                </a:solidFill>
                <a:latin typeface="Arial"/>
                <a:cs typeface="Arial"/>
              </a:rPr>
              <a:t>tacked </a:t>
            </a:r>
            <a:r>
              <a:rPr sz="1800" b="1" spc="10" dirty="0">
                <a:solidFill>
                  <a:srgbClr val="006FBF"/>
                </a:solidFill>
                <a:latin typeface="Arial"/>
                <a:cs typeface="Arial"/>
              </a:rPr>
              <a:t>with </a:t>
            </a:r>
            <a:r>
              <a:rPr sz="1800" b="1" spc="-5" dirty="0">
                <a:solidFill>
                  <a:srgbClr val="006FBF"/>
                </a:solidFill>
                <a:latin typeface="Arial"/>
                <a:cs typeface="Arial"/>
              </a:rPr>
              <a:t>2-0 silk sutures superiorly </a:t>
            </a:r>
            <a:r>
              <a:rPr sz="1800" b="1" dirty="0">
                <a:solidFill>
                  <a:srgbClr val="006FBF"/>
                </a:solidFill>
                <a:latin typeface="Arial"/>
                <a:cs typeface="Arial"/>
              </a:rPr>
              <a:t>to  the </a:t>
            </a:r>
            <a:r>
              <a:rPr sz="1800" b="1" spc="-10" dirty="0">
                <a:solidFill>
                  <a:srgbClr val="006FBF"/>
                </a:solidFill>
                <a:latin typeface="Arial"/>
                <a:cs typeface="Arial"/>
              </a:rPr>
              <a:t>prevertebral</a:t>
            </a:r>
            <a:r>
              <a:rPr sz="1800" b="1" spc="-5" dirty="0">
                <a:solidFill>
                  <a:srgbClr val="006FBF"/>
                </a:solidFill>
                <a:latin typeface="Arial"/>
                <a:cs typeface="Arial"/>
              </a:rPr>
              <a:t> fascia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0880" y="497840"/>
            <a:ext cx="1964689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235" dirty="0">
                <a:solidFill>
                  <a:srgbClr val="6F2F9F"/>
                </a:solidFill>
              </a:rPr>
              <a:t>4.</a:t>
            </a:r>
            <a:r>
              <a:rPr sz="2800" spc="-215" dirty="0">
                <a:solidFill>
                  <a:srgbClr val="6F2F9F"/>
                </a:solidFill>
              </a:rPr>
              <a:t> </a:t>
            </a:r>
            <a:r>
              <a:rPr sz="2800" spc="-300" dirty="0">
                <a:solidFill>
                  <a:srgbClr val="6F2F9F"/>
                </a:solidFill>
              </a:rPr>
              <a:t>Inversion: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307340" y="1903729"/>
            <a:ext cx="1612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65" dirty="0">
                <a:solidFill>
                  <a:srgbClr val="DC7F46"/>
                </a:solidFill>
                <a:latin typeface="Symbol"/>
                <a:cs typeface="Symbol"/>
              </a:rPr>
              <a:t></a:t>
            </a:r>
            <a:endParaRPr sz="1200">
              <a:latin typeface="Symbol"/>
              <a:cs typeface="Symbo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7340" y="2297429"/>
            <a:ext cx="1612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65" dirty="0">
                <a:solidFill>
                  <a:srgbClr val="DC7F46"/>
                </a:solidFill>
                <a:latin typeface="Symbol"/>
                <a:cs typeface="Symbol"/>
              </a:rPr>
              <a:t></a:t>
            </a:r>
            <a:endParaRPr sz="1200">
              <a:latin typeface="Symbol"/>
              <a:cs typeface="Symbo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26109" y="1769109"/>
            <a:ext cx="4830445" cy="1422400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800"/>
              </a:spcBef>
            </a:pPr>
            <a:r>
              <a:rPr sz="2000" spc="-225" dirty="0">
                <a:latin typeface="Arial Black"/>
                <a:cs typeface="Arial Black"/>
              </a:rPr>
              <a:t>First </a:t>
            </a:r>
            <a:r>
              <a:rPr sz="2000" spc="-235" dirty="0">
                <a:latin typeface="Arial Black"/>
                <a:cs typeface="Arial Black"/>
              </a:rPr>
              <a:t>described </a:t>
            </a:r>
            <a:r>
              <a:rPr sz="2000" spc="-225" dirty="0">
                <a:latin typeface="Arial Black"/>
                <a:cs typeface="Arial Black"/>
              </a:rPr>
              <a:t>by </a:t>
            </a:r>
            <a:r>
              <a:rPr sz="2000" spc="-204" dirty="0">
                <a:latin typeface="Arial Black"/>
                <a:cs typeface="Arial Black"/>
              </a:rPr>
              <a:t>Girard</a:t>
            </a:r>
            <a:r>
              <a:rPr sz="2000" spc="200" dirty="0">
                <a:latin typeface="Arial Black"/>
                <a:cs typeface="Arial Black"/>
              </a:rPr>
              <a:t> </a:t>
            </a:r>
            <a:r>
              <a:rPr sz="2000" spc="-185" dirty="0">
                <a:latin typeface="Arial Black"/>
                <a:cs typeface="Arial Black"/>
              </a:rPr>
              <a:t>(1896)</a:t>
            </a:r>
            <a:endParaRPr sz="2000">
              <a:latin typeface="Arial Black"/>
              <a:cs typeface="Arial Black"/>
            </a:endParaRPr>
          </a:p>
          <a:p>
            <a:pPr marL="12700" marR="5080" algn="just">
              <a:lnSpc>
                <a:spcPct val="100000"/>
              </a:lnSpc>
              <a:spcBef>
                <a:spcPts val="700"/>
              </a:spcBef>
            </a:pPr>
            <a:r>
              <a:rPr sz="2000" spc="-225" dirty="0">
                <a:latin typeface="Arial Black"/>
                <a:cs typeface="Arial Black"/>
              </a:rPr>
              <a:t>Bevan </a:t>
            </a:r>
            <a:r>
              <a:rPr sz="2000" spc="-185" dirty="0">
                <a:latin typeface="Arial Black"/>
                <a:cs typeface="Arial Black"/>
              </a:rPr>
              <a:t>(1917) </a:t>
            </a:r>
            <a:r>
              <a:rPr sz="2000" spc="-240" dirty="0">
                <a:latin typeface="Arial Black"/>
                <a:cs typeface="Arial Black"/>
              </a:rPr>
              <a:t>modified </a:t>
            </a:r>
            <a:r>
              <a:rPr sz="2000" spc="-220" dirty="0">
                <a:latin typeface="Arial Black"/>
                <a:cs typeface="Arial Black"/>
              </a:rPr>
              <a:t>by </a:t>
            </a:r>
            <a:r>
              <a:rPr sz="2000" spc="-240" dirty="0">
                <a:latin typeface="Arial Black"/>
                <a:cs typeface="Arial Black"/>
              </a:rPr>
              <a:t>placing </a:t>
            </a:r>
            <a:r>
              <a:rPr sz="2000" spc="-225" dirty="0">
                <a:latin typeface="Arial Black"/>
                <a:cs typeface="Arial Black"/>
              </a:rPr>
              <a:t>series of  purse </a:t>
            </a:r>
            <a:r>
              <a:rPr sz="2000" spc="-245" dirty="0">
                <a:latin typeface="Arial Black"/>
                <a:cs typeface="Arial Black"/>
              </a:rPr>
              <a:t>string suture </a:t>
            </a:r>
            <a:r>
              <a:rPr sz="2000" spc="-220" dirty="0">
                <a:latin typeface="Arial Black"/>
                <a:cs typeface="Arial Black"/>
              </a:rPr>
              <a:t>along </a:t>
            </a:r>
            <a:r>
              <a:rPr sz="2000" spc="-265" dirty="0">
                <a:latin typeface="Arial Black"/>
                <a:cs typeface="Arial Black"/>
              </a:rPr>
              <a:t>the </a:t>
            </a:r>
            <a:r>
              <a:rPr sz="2000" spc="-245" dirty="0">
                <a:latin typeface="Arial Black"/>
                <a:cs typeface="Arial Black"/>
              </a:rPr>
              <a:t>length </a:t>
            </a:r>
            <a:r>
              <a:rPr sz="2000" spc="-220" dirty="0">
                <a:latin typeface="Arial Black"/>
                <a:cs typeface="Arial Black"/>
              </a:rPr>
              <a:t>of </a:t>
            </a:r>
            <a:r>
              <a:rPr sz="2000" spc="-260" dirty="0">
                <a:latin typeface="Arial Black"/>
                <a:cs typeface="Arial Black"/>
              </a:rPr>
              <a:t>sac  </a:t>
            </a:r>
            <a:r>
              <a:rPr sz="2000" spc="-285" dirty="0">
                <a:latin typeface="Arial Black"/>
                <a:cs typeface="Arial Black"/>
              </a:rPr>
              <a:t>to </a:t>
            </a:r>
            <a:r>
              <a:rPr sz="2000" spc="-250" dirty="0">
                <a:latin typeface="Arial Black"/>
                <a:cs typeface="Arial Black"/>
              </a:rPr>
              <a:t>obliterate</a:t>
            </a:r>
            <a:r>
              <a:rPr sz="2000" spc="-330" dirty="0">
                <a:latin typeface="Arial Black"/>
                <a:cs typeface="Arial Black"/>
              </a:rPr>
              <a:t> </a:t>
            </a:r>
            <a:r>
              <a:rPr sz="2000" spc="-280" dirty="0">
                <a:latin typeface="Arial Black"/>
                <a:cs typeface="Arial Black"/>
              </a:rPr>
              <a:t>it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07340" y="3693159"/>
            <a:ext cx="1612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65" dirty="0">
                <a:solidFill>
                  <a:srgbClr val="DC7F46"/>
                </a:solidFill>
                <a:latin typeface="Symbol"/>
                <a:cs typeface="Symbol"/>
              </a:rPr>
              <a:t></a:t>
            </a:r>
            <a:endParaRPr sz="1200">
              <a:latin typeface="Symbol"/>
              <a:cs typeface="Symbo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26109" y="3648709"/>
            <a:ext cx="4994910" cy="1854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4586605" algn="l"/>
              </a:tabLst>
            </a:pPr>
            <a:r>
              <a:rPr sz="2000" spc="-210" dirty="0">
                <a:latin typeface="Arial Black"/>
                <a:cs typeface="Arial Black"/>
              </a:rPr>
              <a:t>Carried </a:t>
            </a:r>
            <a:r>
              <a:rPr sz="2000" spc="-260" dirty="0">
                <a:latin typeface="Arial Black"/>
                <a:cs typeface="Arial Black"/>
              </a:rPr>
              <a:t>out  </a:t>
            </a:r>
            <a:r>
              <a:rPr sz="2000" spc="-225" dirty="0">
                <a:latin typeface="Arial Black"/>
                <a:cs typeface="Arial Black"/>
              </a:rPr>
              <a:t>in </a:t>
            </a:r>
            <a:r>
              <a:rPr sz="2000" spc="-250" dirty="0">
                <a:latin typeface="Arial Black"/>
                <a:cs typeface="Arial Black"/>
              </a:rPr>
              <a:t>same </a:t>
            </a:r>
            <a:r>
              <a:rPr sz="2000" spc="-305" dirty="0">
                <a:latin typeface="Arial Black"/>
                <a:cs typeface="Arial Black"/>
              </a:rPr>
              <a:t>way  </a:t>
            </a:r>
            <a:r>
              <a:rPr sz="2000" spc="-220" dirty="0">
                <a:latin typeface="Arial Black"/>
                <a:cs typeface="Arial Black"/>
              </a:rPr>
              <a:t>as</a:t>
            </a:r>
            <a:r>
              <a:rPr sz="2000" spc="-175" dirty="0">
                <a:latin typeface="Arial Black"/>
                <a:cs typeface="Arial Black"/>
              </a:rPr>
              <a:t> </a:t>
            </a:r>
            <a:r>
              <a:rPr sz="2000" spc="-225" dirty="0">
                <a:latin typeface="Arial Black"/>
                <a:cs typeface="Arial Black"/>
              </a:rPr>
              <a:t>for</a:t>
            </a:r>
            <a:r>
              <a:rPr sz="2000" spc="-110" dirty="0">
                <a:latin typeface="Arial Black"/>
                <a:cs typeface="Arial Black"/>
              </a:rPr>
              <a:t> </a:t>
            </a:r>
            <a:r>
              <a:rPr sz="2000" spc="-250" dirty="0">
                <a:latin typeface="Arial Black"/>
                <a:cs typeface="Arial Black"/>
              </a:rPr>
              <a:t>excision	</a:t>
            </a:r>
            <a:r>
              <a:rPr sz="2000" spc="-260" dirty="0">
                <a:latin typeface="Arial Black"/>
                <a:cs typeface="Arial Black"/>
              </a:rPr>
              <a:t>but  </a:t>
            </a:r>
            <a:r>
              <a:rPr sz="2000" spc="-250" dirty="0">
                <a:latin typeface="Arial Black"/>
                <a:cs typeface="Arial Black"/>
              </a:rPr>
              <a:t>After </a:t>
            </a:r>
            <a:r>
              <a:rPr sz="2000" spc="-240" dirty="0">
                <a:latin typeface="Arial Black"/>
                <a:cs typeface="Arial Black"/>
              </a:rPr>
              <a:t>mobilisationn </a:t>
            </a:r>
            <a:r>
              <a:rPr sz="2000" spc="-220" dirty="0">
                <a:latin typeface="Arial Black"/>
                <a:cs typeface="Arial Black"/>
              </a:rPr>
              <a:t>of </a:t>
            </a:r>
            <a:r>
              <a:rPr sz="2000" spc="-245" dirty="0">
                <a:latin typeface="Arial Black"/>
                <a:cs typeface="Arial Black"/>
              </a:rPr>
              <a:t>pouch </a:t>
            </a:r>
            <a:r>
              <a:rPr sz="2000" spc="-445" dirty="0">
                <a:latin typeface="Arial Black"/>
                <a:cs typeface="Arial Black"/>
              </a:rPr>
              <a:t>&amp; </a:t>
            </a:r>
            <a:r>
              <a:rPr sz="2000" spc="-114" dirty="0">
                <a:latin typeface="Arial Black"/>
                <a:cs typeface="Arial Black"/>
              </a:rPr>
              <a:t>CP </a:t>
            </a:r>
            <a:r>
              <a:rPr sz="2000" spc="-254" dirty="0">
                <a:latin typeface="Arial Black"/>
                <a:cs typeface="Arial Black"/>
              </a:rPr>
              <a:t>myotomy,  </a:t>
            </a:r>
            <a:r>
              <a:rPr sz="2000" spc="-265" dirty="0">
                <a:latin typeface="Arial Black"/>
                <a:cs typeface="Arial Black"/>
              </a:rPr>
              <a:t>the </a:t>
            </a:r>
            <a:r>
              <a:rPr sz="2000" spc="-245" dirty="0">
                <a:latin typeface="Arial Black"/>
                <a:cs typeface="Arial Black"/>
              </a:rPr>
              <a:t>pouch </a:t>
            </a:r>
            <a:r>
              <a:rPr sz="2000" spc="-225" dirty="0">
                <a:latin typeface="Arial Black"/>
                <a:cs typeface="Arial Black"/>
              </a:rPr>
              <a:t>is </a:t>
            </a:r>
            <a:r>
              <a:rPr sz="2000" spc="-235" dirty="0">
                <a:latin typeface="Arial Black"/>
                <a:cs typeface="Arial Black"/>
              </a:rPr>
              <a:t>invaginated </a:t>
            </a:r>
            <a:r>
              <a:rPr sz="2000" spc="-254" dirty="0">
                <a:latin typeface="Arial Black"/>
                <a:cs typeface="Arial Black"/>
              </a:rPr>
              <a:t>into </a:t>
            </a:r>
            <a:r>
              <a:rPr sz="2000" spc="-265" dirty="0">
                <a:latin typeface="Arial Black"/>
                <a:cs typeface="Arial Black"/>
              </a:rPr>
              <a:t>the  </a:t>
            </a:r>
            <a:r>
              <a:rPr sz="2000" spc="-225" dirty="0">
                <a:latin typeface="Arial Black"/>
                <a:cs typeface="Arial Black"/>
              </a:rPr>
              <a:t>oesophagus </a:t>
            </a:r>
            <a:r>
              <a:rPr sz="2000" spc="-445" dirty="0">
                <a:latin typeface="Arial Black"/>
                <a:cs typeface="Arial Black"/>
              </a:rPr>
              <a:t>&amp; </a:t>
            </a:r>
            <a:r>
              <a:rPr sz="2000" spc="-265" dirty="0">
                <a:latin typeface="Arial Black"/>
                <a:cs typeface="Arial Black"/>
              </a:rPr>
              <a:t>its </a:t>
            </a:r>
            <a:r>
              <a:rPr sz="2000" spc="-280" dirty="0">
                <a:latin typeface="Arial Black"/>
                <a:cs typeface="Arial Black"/>
              </a:rPr>
              <a:t>neck </a:t>
            </a:r>
            <a:r>
              <a:rPr sz="2000" spc="-254" dirty="0">
                <a:latin typeface="Arial Black"/>
                <a:cs typeface="Arial Black"/>
              </a:rPr>
              <a:t>oversewn </a:t>
            </a:r>
            <a:r>
              <a:rPr sz="2000" spc="-315" dirty="0">
                <a:latin typeface="Arial Black"/>
                <a:cs typeface="Arial Black"/>
              </a:rPr>
              <a:t>with  </a:t>
            </a:r>
            <a:r>
              <a:rPr sz="2000" spc="-245" dirty="0">
                <a:latin typeface="Arial Black"/>
                <a:cs typeface="Arial Black"/>
              </a:rPr>
              <a:t>interrupted </a:t>
            </a:r>
            <a:r>
              <a:rPr sz="2000" spc="-280" dirty="0">
                <a:latin typeface="Arial Black"/>
                <a:cs typeface="Arial Black"/>
              </a:rPr>
              <a:t>catgut </a:t>
            </a:r>
            <a:r>
              <a:rPr sz="2000" spc="-240" dirty="0">
                <a:latin typeface="Arial Black"/>
                <a:cs typeface="Arial Black"/>
              </a:rPr>
              <a:t>sutures instead </a:t>
            </a:r>
            <a:r>
              <a:rPr sz="2000" spc="-220" dirty="0">
                <a:latin typeface="Arial Black"/>
                <a:cs typeface="Arial Black"/>
              </a:rPr>
              <a:t>of </a:t>
            </a:r>
            <a:r>
              <a:rPr sz="2000" spc="-225" dirty="0">
                <a:latin typeface="Arial Black"/>
                <a:cs typeface="Arial Black"/>
              </a:rPr>
              <a:t>being  </a:t>
            </a:r>
            <a:r>
              <a:rPr sz="2000" spc="-254" dirty="0">
                <a:latin typeface="Arial Black"/>
                <a:cs typeface="Arial Black"/>
              </a:rPr>
              <a:t>excised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772150" y="1623060"/>
            <a:ext cx="3173505" cy="39725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452120"/>
            <a:ext cx="772731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20" dirty="0">
                <a:solidFill>
                  <a:srgbClr val="BF0000"/>
                </a:solidFill>
              </a:rPr>
              <a:t>Endoscopic </a:t>
            </a:r>
            <a:r>
              <a:rPr sz="4400" spc="-600" dirty="0">
                <a:solidFill>
                  <a:srgbClr val="BF0000"/>
                </a:solidFill>
              </a:rPr>
              <a:t>treatment</a:t>
            </a:r>
            <a:r>
              <a:rPr sz="4400" spc="-5" dirty="0">
                <a:solidFill>
                  <a:srgbClr val="BF0000"/>
                </a:solidFill>
              </a:rPr>
              <a:t> </a:t>
            </a:r>
            <a:r>
              <a:rPr sz="4400" spc="-565" dirty="0">
                <a:solidFill>
                  <a:srgbClr val="BF0000"/>
                </a:solidFill>
              </a:rPr>
              <a:t>methods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383540" y="1678940"/>
            <a:ext cx="1612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65" dirty="0">
                <a:solidFill>
                  <a:srgbClr val="DC7F46"/>
                </a:solidFill>
                <a:latin typeface="Symbol"/>
                <a:cs typeface="Symbol"/>
              </a:rPr>
              <a:t></a:t>
            </a:r>
            <a:endParaRPr sz="1200">
              <a:latin typeface="Symbol"/>
              <a:cs typeface="Symbo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3540" y="2682240"/>
            <a:ext cx="1612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65" dirty="0">
                <a:solidFill>
                  <a:srgbClr val="DC7F46"/>
                </a:solidFill>
                <a:latin typeface="Symbol"/>
                <a:cs typeface="Symbol"/>
              </a:rPr>
              <a:t></a:t>
            </a:r>
            <a:endParaRPr sz="1200">
              <a:latin typeface="Symbol"/>
              <a:cs typeface="Symbo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3540" y="3380740"/>
            <a:ext cx="1612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65" dirty="0">
                <a:solidFill>
                  <a:srgbClr val="DC7F46"/>
                </a:solidFill>
                <a:latin typeface="Symbol"/>
                <a:cs typeface="Symbol"/>
              </a:rPr>
              <a:t></a:t>
            </a:r>
            <a:endParaRPr sz="1200">
              <a:latin typeface="Symbol"/>
              <a:cs typeface="Symbo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83540" y="4384040"/>
            <a:ext cx="1612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65" dirty="0">
                <a:solidFill>
                  <a:srgbClr val="DC7F46"/>
                </a:solidFill>
                <a:latin typeface="Symbol"/>
                <a:cs typeface="Symbol"/>
              </a:rPr>
              <a:t></a:t>
            </a:r>
            <a:endParaRPr sz="1200">
              <a:latin typeface="Symbol"/>
              <a:cs typeface="Symbo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99695">
              <a:lnSpc>
                <a:spcPct val="100000"/>
              </a:lnSpc>
              <a:spcBef>
                <a:spcPts val="100"/>
              </a:spcBef>
              <a:tabLst>
                <a:tab pos="1442085" algn="l"/>
              </a:tabLst>
            </a:pPr>
            <a:r>
              <a:rPr spc="-225" dirty="0"/>
              <a:t>In 1917 Mosher </a:t>
            </a:r>
            <a:r>
              <a:rPr spc="-245" dirty="0"/>
              <a:t>first </a:t>
            </a:r>
            <a:r>
              <a:rPr spc="-235" dirty="0"/>
              <a:t>described  </a:t>
            </a:r>
            <a:r>
              <a:rPr spc="-245" dirty="0"/>
              <a:t>endoscopic	</a:t>
            </a:r>
            <a:r>
              <a:rPr spc="-235" dirty="0"/>
              <a:t>approach </a:t>
            </a:r>
            <a:r>
              <a:rPr spc="-260" dirty="0"/>
              <a:t>but </a:t>
            </a:r>
            <a:r>
              <a:rPr spc="-225" dirty="0"/>
              <a:t>abandoned  due </a:t>
            </a:r>
            <a:r>
              <a:rPr spc="-280" dirty="0"/>
              <a:t>to</a:t>
            </a:r>
            <a:r>
              <a:rPr spc="-15" dirty="0"/>
              <a:t> </a:t>
            </a:r>
            <a:r>
              <a:rPr spc="-260" dirty="0"/>
              <a:t>complications</a:t>
            </a:r>
          </a:p>
          <a:p>
            <a:pPr marL="12700" marR="396875">
              <a:lnSpc>
                <a:spcPct val="100000"/>
              </a:lnSpc>
              <a:spcBef>
                <a:spcPts val="700"/>
              </a:spcBef>
            </a:pPr>
            <a:r>
              <a:rPr spc="-225" dirty="0"/>
              <a:t>In </a:t>
            </a:r>
            <a:r>
              <a:rPr spc="-215" dirty="0"/>
              <a:t>1960,Dohlman </a:t>
            </a:r>
            <a:r>
              <a:rPr spc="-225" dirty="0"/>
              <a:t>and </a:t>
            </a:r>
            <a:r>
              <a:rPr spc="-254" dirty="0"/>
              <a:t>Mattsson  </a:t>
            </a:r>
            <a:r>
              <a:rPr spc="-225" dirty="0"/>
              <a:t>popularised </a:t>
            </a:r>
            <a:r>
              <a:rPr spc="-265" dirty="0"/>
              <a:t>the</a:t>
            </a:r>
            <a:r>
              <a:rPr spc="-5" dirty="0"/>
              <a:t> </a:t>
            </a:r>
            <a:r>
              <a:rPr spc="-229" dirty="0"/>
              <a:t>procedure(cautery)</a:t>
            </a:r>
          </a:p>
          <a:p>
            <a:pPr marL="12700" marR="5080">
              <a:lnSpc>
                <a:spcPct val="100000"/>
              </a:lnSpc>
              <a:spcBef>
                <a:spcPts val="700"/>
              </a:spcBef>
            </a:pPr>
            <a:r>
              <a:rPr spc="-225" dirty="0"/>
              <a:t>In </a:t>
            </a:r>
            <a:r>
              <a:rPr spc="-200" dirty="0"/>
              <a:t>1984, </a:t>
            </a:r>
            <a:r>
              <a:rPr spc="-225" dirty="0"/>
              <a:t>Van Overbeek </a:t>
            </a:r>
            <a:r>
              <a:rPr spc="-245" dirty="0"/>
              <a:t>introduced </a:t>
            </a:r>
            <a:r>
              <a:rPr spc="-220" dirty="0"/>
              <a:t>use  of </a:t>
            </a:r>
            <a:r>
              <a:rPr spc="-235" dirty="0"/>
              <a:t>operating </a:t>
            </a:r>
            <a:r>
              <a:rPr spc="-254" dirty="0"/>
              <a:t>microscope </a:t>
            </a:r>
            <a:r>
              <a:rPr spc="-445" dirty="0"/>
              <a:t>&amp; </a:t>
            </a:r>
            <a:r>
              <a:rPr spc="-150" dirty="0"/>
              <a:t>CO2  </a:t>
            </a:r>
            <a:r>
              <a:rPr spc="-165" dirty="0"/>
              <a:t>LASER(15-20 </a:t>
            </a:r>
            <a:r>
              <a:rPr spc="-114" dirty="0"/>
              <a:t>W</a:t>
            </a:r>
            <a:r>
              <a:rPr spc="-80" dirty="0"/>
              <a:t> </a:t>
            </a:r>
            <a:r>
              <a:rPr spc="-245" dirty="0"/>
              <a:t>power)</a:t>
            </a:r>
          </a:p>
          <a:p>
            <a:pPr marL="12700" marR="1080770">
              <a:lnSpc>
                <a:spcPct val="100000"/>
              </a:lnSpc>
              <a:spcBef>
                <a:spcPts val="700"/>
              </a:spcBef>
            </a:pPr>
            <a:r>
              <a:rPr spc="-250" dirty="0"/>
              <a:t>Bent </a:t>
            </a:r>
            <a:r>
              <a:rPr spc="-225" dirty="0"/>
              <a:t>and </a:t>
            </a:r>
            <a:r>
              <a:rPr spc="-254" dirty="0"/>
              <a:t>Kuhn </a:t>
            </a:r>
            <a:r>
              <a:rPr spc="-225" dirty="0"/>
              <a:t>in </a:t>
            </a:r>
            <a:r>
              <a:rPr spc="-200" dirty="0"/>
              <a:t>1992, </a:t>
            </a:r>
            <a:r>
              <a:rPr spc="-225" dirty="0"/>
              <a:t>used  </a:t>
            </a:r>
            <a:r>
              <a:rPr spc="-250" dirty="0"/>
              <a:t>potassium </a:t>
            </a:r>
            <a:r>
              <a:rPr spc="-260" dirty="0"/>
              <a:t>titanyl</a:t>
            </a:r>
            <a:r>
              <a:rPr spc="-415" dirty="0"/>
              <a:t> </a:t>
            </a:r>
            <a:r>
              <a:rPr spc="-235" dirty="0"/>
              <a:t>phosphate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83540" y="5387340"/>
            <a:ext cx="1612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65" dirty="0">
                <a:solidFill>
                  <a:srgbClr val="DC7F46"/>
                </a:solidFill>
                <a:latin typeface="Symbol"/>
                <a:cs typeface="Symbol"/>
              </a:rPr>
              <a:t></a:t>
            </a:r>
            <a:endParaRPr sz="1200">
              <a:latin typeface="Symbol"/>
              <a:cs typeface="Symbo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02309" y="4859020"/>
            <a:ext cx="3628390" cy="1117600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0"/>
              </a:spcBef>
            </a:pPr>
            <a:r>
              <a:rPr sz="2000" spc="-200" dirty="0">
                <a:latin typeface="Arial Black"/>
                <a:cs typeface="Arial Black"/>
              </a:rPr>
              <a:t>laser(KTP)</a:t>
            </a:r>
            <a:endParaRPr sz="2000">
              <a:latin typeface="Arial Black"/>
              <a:cs typeface="Arial Black"/>
            </a:endParaRPr>
          </a:p>
          <a:p>
            <a:pPr marL="12700" marR="5080">
              <a:lnSpc>
                <a:spcPct val="100000"/>
              </a:lnSpc>
              <a:spcBef>
                <a:spcPts val="700"/>
              </a:spcBef>
            </a:pPr>
            <a:r>
              <a:rPr sz="2000" spc="-225" dirty="0">
                <a:latin typeface="Arial Black"/>
                <a:cs typeface="Arial Black"/>
              </a:rPr>
              <a:t>In </a:t>
            </a:r>
            <a:r>
              <a:rPr sz="2000" spc="-200" dirty="0">
                <a:latin typeface="Arial Black"/>
                <a:cs typeface="Arial Black"/>
              </a:rPr>
              <a:t>1993, </a:t>
            </a:r>
            <a:r>
              <a:rPr sz="2000" spc="-210" dirty="0">
                <a:latin typeface="Arial Black"/>
                <a:cs typeface="Arial Black"/>
              </a:rPr>
              <a:t>Collard </a:t>
            </a:r>
            <a:r>
              <a:rPr sz="2000" spc="-275" dirty="0">
                <a:latin typeface="Arial Black"/>
                <a:cs typeface="Arial Black"/>
              </a:rPr>
              <a:t>et </a:t>
            </a:r>
            <a:r>
              <a:rPr sz="2000" spc="-220" dirty="0">
                <a:latin typeface="Arial Black"/>
                <a:cs typeface="Arial Black"/>
              </a:rPr>
              <a:t>al </a:t>
            </a:r>
            <a:r>
              <a:rPr sz="2000" spc="-245" dirty="0">
                <a:latin typeface="Arial Black"/>
                <a:cs typeface="Arial Black"/>
              </a:rPr>
              <a:t>introduced  endoscopic </a:t>
            </a:r>
            <a:r>
              <a:rPr sz="2000" spc="-240" dirty="0">
                <a:latin typeface="Arial Black"/>
                <a:cs typeface="Arial Black"/>
              </a:rPr>
              <a:t>stapling</a:t>
            </a:r>
            <a:r>
              <a:rPr sz="2000" spc="-415" dirty="0">
                <a:latin typeface="Arial Black"/>
                <a:cs typeface="Arial Black"/>
              </a:rPr>
              <a:t> </a:t>
            </a:r>
            <a:r>
              <a:rPr sz="2000" spc="-250" dirty="0">
                <a:latin typeface="Arial Black"/>
                <a:cs typeface="Arial Black"/>
              </a:rPr>
              <a:t>technique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548629" y="1219200"/>
            <a:ext cx="3595370" cy="3581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954270" y="4986020"/>
            <a:ext cx="3844925" cy="1397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006FBF"/>
                </a:solidFill>
                <a:latin typeface="Arial"/>
                <a:cs typeface="Arial"/>
              </a:rPr>
              <a:t>Dohlman </a:t>
            </a:r>
            <a:r>
              <a:rPr sz="1800" b="1" spc="-10" dirty="0">
                <a:solidFill>
                  <a:srgbClr val="006FBF"/>
                </a:solidFill>
                <a:latin typeface="Arial"/>
                <a:cs typeface="Arial"/>
              </a:rPr>
              <a:t>Portrait: </a:t>
            </a:r>
            <a:r>
              <a:rPr sz="1800" b="1" spc="-5" dirty="0">
                <a:solidFill>
                  <a:srgbClr val="006FBF"/>
                </a:solidFill>
                <a:latin typeface="Arial"/>
                <a:cs typeface="Arial"/>
              </a:rPr>
              <a:t>Gosta Dohlman,  </a:t>
            </a:r>
            <a:r>
              <a:rPr sz="1800" b="1" spc="-10" dirty="0">
                <a:solidFill>
                  <a:srgbClr val="006FBF"/>
                </a:solidFill>
                <a:latin typeface="Arial"/>
                <a:cs typeface="Arial"/>
              </a:rPr>
              <a:t>Professor </a:t>
            </a:r>
            <a:r>
              <a:rPr sz="1800" b="1" spc="-5" dirty="0">
                <a:solidFill>
                  <a:srgbClr val="006FBF"/>
                </a:solidFill>
                <a:latin typeface="Arial"/>
                <a:cs typeface="Arial"/>
              </a:rPr>
              <a:t>of Oto-rhino-laryngology  </a:t>
            </a:r>
            <a:r>
              <a:rPr sz="1800" b="1" spc="-10" dirty="0">
                <a:solidFill>
                  <a:srgbClr val="006FBF"/>
                </a:solidFill>
                <a:latin typeface="Arial"/>
                <a:cs typeface="Arial"/>
              </a:rPr>
              <a:t>at </a:t>
            </a:r>
            <a:r>
              <a:rPr sz="1800" b="1" spc="-5" dirty="0">
                <a:solidFill>
                  <a:srgbClr val="006FBF"/>
                </a:solidFill>
                <a:latin typeface="Arial"/>
                <a:cs typeface="Arial"/>
              </a:rPr>
              <a:t>Lund </a:t>
            </a:r>
            <a:r>
              <a:rPr sz="1800" b="1" spc="-10" dirty="0">
                <a:solidFill>
                  <a:srgbClr val="006FBF"/>
                </a:solidFill>
                <a:latin typeface="Arial"/>
                <a:cs typeface="Arial"/>
              </a:rPr>
              <a:t>University </a:t>
            </a:r>
            <a:r>
              <a:rPr sz="1800" b="1" spc="15" dirty="0">
                <a:solidFill>
                  <a:srgbClr val="006FBF"/>
                </a:solidFill>
                <a:latin typeface="Arial"/>
                <a:cs typeface="Arial"/>
              </a:rPr>
              <a:t>who </a:t>
            </a:r>
            <a:r>
              <a:rPr sz="1800" b="1" spc="-5" dirty="0">
                <a:solidFill>
                  <a:srgbClr val="006FBF"/>
                </a:solidFill>
                <a:latin typeface="Arial"/>
                <a:cs typeface="Arial"/>
              </a:rPr>
              <a:t>introduced  endoscopic diathermic  </a:t>
            </a:r>
            <a:r>
              <a:rPr sz="1800" b="1" spc="-10" dirty="0">
                <a:solidFill>
                  <a:srgbClr val="006FBF"/>
                </a:solidFill>
                <a:latin typeface="Arial"/>
                <a:cs typeface="Arial"/>
              </a:rPr>
              <a:t>diverticulostomy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0880" y="436879"/>
            <a:ext cx="64503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425" dirty="0">
                <a:solidFill>
                  <a:srgbClr val="006FBF"/>
                </a:solidFill>
              </a:rPr>
              <a:t>Endoscopic </a:t>
            </a:r>
            <a:r>
              <a:rPr sz="3600" spc="-495" dirty="0">
                <a:solidFill>
                  <a:srgbClr val="006FBF"/>
                </a:solidFill>
              </a:rPr>
              <a:t>treatment</a:t>
            </a:r>
            <a:r>
              <a:rPr sz="3600" spc="-5" dirty="0">
                <a:solidFill>
                  <a:srgbClr val="006FBF"/>
                </a:solidFill>
              </a:rPr>
              <a:t> </a:t>
            </a:r>
            <a:r>
              <a:rPr sz="3600" spc="-430" dirty="0">
                <a:solidFill>
                  <a:srgbClr val="006FBF"/>
                </a:solidFill>
              </a:rPr>
              <a:t>methods: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231140" y="1557020"/>
            <a:ext cx="16306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65" dirty="0">
                <a:solidFill>
                  <a:srgbClr val="6F2F9F"/>
                </a:solidFill>
                <a:latin typeface="Arial Black"/>
                <a:cs typeface="Arial Black"/>
              </a:rPr>
              <a:t>1.Dilatation:</a:t>
            </a:r>
            <a:endParaRPr sz="240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31140" y="2056129"/>
            <a:ext cx="1612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65" dirty="0">
                <a:solidFill>
                  <a:srgbClr val="DC7F46"/>
                </a:solidFill>
                <a:latin typeface="Symbol"/>
                <a:cs typeface="Symbol"/>
              </a:rPr>
              <a:t></a:t>
            </a:r>
            <a:endParaRPr sz="1200">
              <a:latin typeface="Symbol"/>
              <a:cs typeface="Symbo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1140" y="2754629"/>
            <a:ext cx="1612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65" dirty="0">
                <a:solidFill>
                  <a:srgbClr val="DC7F46"/>
                </a:solidFill>
                <a:latin typeface="Symbol"/>
                <a:cs typeface="Symbol"/>
              </a:rPr>
              <a:t></a:t>
            </a:r>
            <a:endParaRPr sz="1200">
              <a:latin typeface="Symbol"/>
              <a:cs typeface="Symbo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1140" y="3846829"/>
            <a:ext cx="1612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65" dirty="0">
                <a:solidFill>
                  <a:srgbClr val="DC7F46"/>
                </a:solidFill>
                <a:latin typeface="Symbol"/>
                <a:cs typeface="Symbol"/>
              </a:rPr>
              <a:t></a:t>
            </a:r>
            <a:endParaRPr sz="1200">
              <a:latin typeface="Symbol"/>
              <a:cs typeface="Symbo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31140" y="4240529"/>
            <a:ext cx="1612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65" dirty="0">
                <a:solidFill>
                  <a:srgbClr val="DC7F46"/>
                </a:solidFill>
                <a:latin typeface="Symbol"/>
                <a:cs typeface="Symbol"/>
              </a:rPr>
              <a:t></a:t>
            </a:r>
            <a:endParaRPr sz="1200">
              <a:latin typeface="Symbol"/>
              <a:cs typeface="Symbo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31140" y="4634229"/>
            <a:ext cx="1612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65" dirty="0">
                <a:solidFill>
                  <a:srgbClr val="DC7F46"/>
                </a:solidFill>
                <a:latin typeface="Symbol"/>
                <a:cs typeface="Symbol"/>
              </a:rPr>
              <a:t></a:t>
            </a:r>
            <a:endParaRPr sz="1200">
              <a:latin typeface="Symbol"/>
              <a:cs typeface="Symbo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32180" y="2011679"/>
            <a:ext cx="4416425" cy="32118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705" marR="990600">
              <a:lnSpc>
                <a:spcPct val="100000"/>
              </a:lnSpc>
              <a:spcBef>
                <a:spcPts val="100"/>
              </a:spcBef>
              <a:tabLst>
                <a:tab pos="886460" algn="l"/>
              </a:tabLst>
            </a:pPr>
            <a:r>
              <a:rPr sz="2000" spc="-220" dirty="0">
                <a:latin typeface="Arial Black"/>
                <a:cs typeface="Arial Black"/>
              </a:rPr>
              <a:t>Lahey	</a:t>
            </a:r>
            <a:r>
              <a:rPr sz="2000" spc="-225" dirty="0">
                <a:latin typeface="Arial Black"/>
                <a:cs typeface="Arial Black"/>
              </a:rPr>
              <a:t>in 1946 </a:t>
            </a:r>
            <a:r>
              <a:rPr sz="2000" spc="-254" dirty="0">
                <a:latin typeface="Arial Black"/>
                <a:cs typeface="Arial Black"/>
              </a:rPr>
              <a:t>recommended  </a:t>
            </a:r>
            <a:r>
              <a:rPr sz="2000" spc="-240" dirty="0">
                <a:latin typeface="Arial Black"/>
                <a:cs typeface="Arial Black"/>
              </a:rPr>
              <a:t>cricopharyngeal</a:t>
            </a:r>
            <a:r>
              <a:rPr sz="2000" spc="-114" dirty="0">
                <a:latin typeface="Arial Black"/>
                <a:cs typeface="Arial Black"/>
              </a:rPr>
              <a:t> </a:t>
            </a:r>
            <a:r>
              <a:rPr sz="2000" spc="-250" dirty="0">
                <a:latin typeface="Arial Black"/>
                <a:cs typeface="Arial Black"/>
              </a:rPr>
              <a:t>dilatation</a:t>
            </a:r>
            <a:endParaRPr sz="2000">
              <a:latin typeface="Arial Black"/>
              <a:cs typeface="Arial Black"/>
            </a:endParaRPr>
          </a:p>
          <a:p>
            <a:pPr marL="52705">
              <a:lnSpc>
                <a:spcPct val="100000"/>
              </a:lnSpc>
              <a:spcBef>
                <a:spcPts val="700"/>
              </a:spcBef>
            </a:pPr>
            <a:r>
              <a:rPr sz="2000" spc="-200" dirty="0">
                <a:latin typeface="Arial Black"/>
                <a:cs typeface="Arial Black"/>
              </a:rPr>
              <a:t>Early </a:t>
            </a:r>
            <a:r>
              <a:rPr sz="2000" spc="-275" dirty="0">
                <a:latin typeface="Arial Black"/>
                <a:cs typeface="Arial Black"/>
              </a:rPr>
              <a:t>treatment </a:t>
            </a:r>
            <a:r>
              <a:rPr sz="2000" spc="-260" dirty="0">
                <a:latin typeface="Arial Black"/>
                <a:cs typeface="Arial Black"/>
              </a:rPr>
              <a:t>method </a:t>
            </a:r>
            <a:r>
              <a:rPr sz="2000" spc="-225" dirty="0">
                <a:latin typeface="Arial Black"/>
                <a:cs typeface="Arial Black"/>
              </a:rPr>
              <a:t>for</a:t>
            </a:r>
            <a:r>
              <a:rPr sz="2000" spc="-150" dirty="0">
                <a:latin typeface="Arial Black"/>
                <a:cs typeface="Arial Black"/>
              </a:rPr>
              <a:t> </a:t>
            </a:r>
            <a:r>
              <a:rPr sz="2000" spc="-240" dirty="0">
                <a:latin typeface="Arial Black"/>
                <a:cs typeface="Arial Black"/>
              </a:rPr>
              <a:t>dilating</a:t>
            </a:r>
            <a:endParaRPr sz="2000">
              <a:latin typeface="Arial Black"/>
              <a:cs typeface="Arial Black"/>
            </a:endParaRPr>
          </a:p>
          <a:p>
            <a:pPr marL="52705" marR="675005" indent="-40640">
              <a:lnSpc>
                <a:spcPct val="100000"/>
              </a:lnSpc>
              <a:spcBef>
                <a:spcPts val="700"/>
              </a:spcBef>
            </a:pPr>
            <a:r>
              <a:rPr sz="2000" spc="-225" dirty="0">
                <a:latin typeface="Arial Black"/>
                <a:cs typeface="Arial Black"/>
              </a:rPr>
              <a:t>Cricopharyngeal sphincter- </a:t>
            </a:r>
            <a:r>
              <a:rPr sz="2000" spc="-220" dirty="0">
                <a:latin typeface="Arial Black"/>
                <a:cs typeface="Arial Black"/>
              </a:rPr>
              <a:t>using  </a:t>
            </a:r>
            <a:r>
              <a:rPr sz="2000" spc="-225" dirty="0">
                <a:latin typeface="Arial Black"/>
                <a:cs typeface="Arial Black"/>
              </a:rPr>
              <a:t>bouginage </a:t>
            </a:r>
            <a:r>
              <a:rPr sz="2000" spc="-220" dirty="0">
                <a:latin typeface="Arial Black"/>
                <a:cs typeface="Arial Black"/>
              </a:rPr>
              <a:t>or </a:t>
            </a:r>
            <a:r>
              <a:rPr sz="2000" spc="-254" dirty="0">
                <a:latin typeface="Arial Black"/>
                <a:cs typeface="Arial Black"/>
              </a:rPr>
              <a:t>hydrostatic</a:t>
            </a:r>
            <a:r>
              <a:rPr sz="2000" spc="95" dirty="0">
                <a:latin typeface="Arial Black"/>
                <a:cs typeface="Arial Black"/>
              </a:rPr>
              <a:t> </a:t>
            </a:r>
            <a:r>
              <a:rPr sz="2000" spc="-225" dirty="0">
                <a:latin typeface="Arial Black"/>
                <a:cs typeface="Arial Black"/>
              </a:rPr>
              <a:t>bag</a:t>
            </a:r>
            <a:endParaRPr sz="2000">
              <a:latin typeface="Arial Black"/>
              <a:cs typeface="Arial Black"/>
            </a:endParaRPr>
          </a:p>
          <a:p>
            <a:pPr marL="52705" marR="697865">
              <a:lnSpc>
                <a:spcPts val="3100"/>
              </a:lnSpc>
              <a:spcBef>
                <a:spcPts val="210"/>
              </a:spcBef>
            </a:pPr>
            <a:r>
              <a:rPr sz="2000" spc="-235" dirty="0">
                <a:latin typeface="Arial Black"/>
                <a:cs typeface="Arial Black"/>
              </a:rPr>
              <a:t>Temporary </a:t>
            </a:r>
            <a:r>
              <a:rPr sz="2000" spc="-225" dirty="0">
                <a:latin typeface="Arial Black"/>
                <a:cs typeface="Arial Black"/>
              </a:rPr>
              <a:t>relief </a:t>
            </a:r>
            <a:r>
              <a:rPr sz="2000" spc="-254" dirty="0">
                <a:latin typeface="Arial Black"/>
                <a:cs typeface="Arial Black"/>
              </a:rPr>
              <a:t>from </a:t>
            </a:r>
            <a:r>
              <a:rPr sz="2000" spc="-270" dirty="0">
                <a:latin typeface="Arial Black"/>
                <a:cs typeface="Arial Black"/>
              </a:rPr>
              <a:t>symptoms  </a:t>
            </a:r>
            <a:r>
              <a:rPr sz="2000" spc="-220" dirty="0">
                <a:latin typeface="Arial Black"/>
                <a:cs typeface="Arial Black"/>
              </a:rPr>
              <a:t>Risk of</a:t>
            </a:r>
            <a:r>
              <a:rPr sz="2000" spc="-25" dirty="0">
                <a:latin typeface="Arial Black"/>
                <a:cs typeface="Arial Black"/>
              </a:rPr>
              <a:t> </a:t>
            </a:r>
            <a:r>
              <a:rPr sz="2000" spc="-235" dirty="0">
                <a:latin typeface="Arial Black"/>
                <a:cs typeface="Arial Black"/>
              </a:rPr>
              <a:t>perforation</a:t>
            </a:r>
            <a:endParaRPr sz="2000">
              <a:latin typeface="Arial Black"/>
              <a:cs typeface="Arial Black"/>
            </a:endParaRPr>
          </a:p>
          <a:p>
            <a:pPr marL="52705" marR="5080">
              <a:lnSpc>
                <a:spcPct val="100000"/>
              </a:lnSpc>
              <a:spcBef>
                <a:spcPts val="480"/>
              </a:spcBef>
            </a:pPr>
            <a:r>
              <a:rPr sz="2000" spc="-204" dirty="0">
                <a:latin typeface="Arial Black"/>
                <a:cs typeface="Arial Black"/>
              </a:rPr>
              <a:t>Rarely </a:t>
            </a:r>
            <a:r>
              <a:rPr sz="2000" spc="-225" dirty="0">
                <a:latin typeface="Arial Black"/>
                <a:cs typeface="Arial Black"/>
              </a:rPr>
              <a:t>used </a:t>
            </a:r>
            <a:r>
              <a:rPr sz="2000" spc="-254" dirty="0">
                <a:latin typeface="Arial Black"/>
                <a:cs typeface="Arial Black"/>
              </a:rPr>
              <a:t>nowadays </a:t>
            </a:r>
            <a:r>
              <a:rPr sz="2000" spc="-280" dirty="0">
                <a:latin typeface="Arial Black"/>
                <a:cs typeface="Arial Black"/>
              </a:rPr>
              <a:t>except </a:t>
            </a:r>
            <a:r>
              <a:rPr sz="2000" spc="-285" dirty="0">
                <a:latin typeface="Arial Black"/>
                <a:cs typeface="Arial Black"/>
              </a:rPr>
              <a:t>to </a:t>
            </a:r>
            <a:r>
              <a:rPr sz="2000" spc="-245" dirty="0">
                <a:latin typeface="Arial Black"/>
                <a:cs typeface="Arial Black"/>
              </a:rPr>
              <a:t>dilate  </a:t>
            </a:r>
            <a:r>
              <a:rPr sz="2000" spc="-225" dirty="0">
                <a:latin typeface="Arial Black"/>
                <a:cs typeface="Arial Black"/>
              </a:rPr>
              <a:t>post-operative</a:t>
            </a:r>
            <a:r>
              <a:rPr sz="2000" spc="-120" dirty="0">
                <a:latin typeface="Arial Black"/>
                <a:cs typeface="Arial Black"/>
              </a:rPr>
              <a:t> </a:t>
            </a:r>
            <a:r>
              <a:rPr sz="2000" spc="-235" dirty="0">
                <a:latin typeface="Arial Black"/>
                <a:cs typeface="Arial Black"/>
              </a:rPr>
              <a:t>stenosis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562600" y="1543050"/>
            <a:ext cx="3505200" cy="33337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7340" y="574040"/>
            <a:ext cx="752094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315" dirty="0">
                <a:solidFill>
                  <a:srgbClr val="006FBF"/>
                </a:solidFill>
              </a:rPr>
              <a:t>2.Endoscopic </a:t>
            </a:r>
            <a:r>
              <a:rPr sz="2800" spc="-350" dirty="0">
                <a:solidFill>
                  <a:srgbClr val="006FBF"/>
                </a:solidFill>
              </a:rPr>
              <a:t>diathermy </a:t>
            </a:r>
            <a:r>
              <a:rPr sz="2800" spc="-285" dirty="0">
                <a:solidFill>
                  <a:srgbClr val="006FBF"/>
                </a:solidFill>
              </a:rPr>
              <a:t>(Dohlman’s</a:t>
            </a:r>
            <a:r>
              <a:rPr sz="2800" spc="-400" dirty="0">
                <a:solidFill>
                  <a:srgbClr val="006FBF"/>
                </a:solidFill>
              </a:rPr>
              <a:t> </a:t>
            </a:r>
            <a:r>
              <a:rPr sz="2800" spc="-300" dirty="0">
                <a:solidFill>
                  <a:srgbClr val="006FBF"/>
                </a:solidFill>
              </a:rPr>
              <a:t>operation):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307340" y="1525270"/>
            <a:ext cx="1612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65" dirty="0">
                <a:solidFill>
                  <a:srgbClr val="DC7F46"/>
                </a:solidFill>
                <a:latin typeface="Symbol"/>
                <a:cs typeface="Symbol"/>
              </a:rPr>
              <a:t></a:t>
            </a:r>
            <a:endParaRPr sz="1200">
              <a:latin typeface="Symbol"/>
              <a:cs typeface="Symbo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7340" y="2528570"/>
            <a:ext cx="1612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65" dirty="0">
                <a:solidFill>
                  <a:srgbClr val="DC7F46"/>
                </a:solidFill>
                <a:latin typeface="Symbol"/>
                <a:cs typeface="Symbol"/>
              </a:rPr>
              <a:t></a:t>
            </a:r>
            <a:endParaRPr sz="1200">
              <a:latin typeface="Symbol"/>
              <a:cs typeface="Symbo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7340" y="3227070"/>
            <a:ext cx="1612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65" dirty="0">
                <a:solidFill>
                  <a:srgbClr val="DC7F46"/>
                </a:solidFill>
                <a:latin typeface="Symbol"/>
                <a:cs typeface="Symbol"/>
              </a:rPr>
              <a:t></a:t>
            </a:r>
            <a:endParaRPr sz="1200">
              <a:latin typeface="Symbol"/>
              <a:cs typeface="Symbo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07340" y="3620770"/>
            <a:ext cx="1612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65" dirty="0">
                <a:solidFill>
                  <a:srgbClr val="DC7F46"/>
                </a:solidFill>
                <a:latin typeface="Symbol"/>
                <a:cs typeface="Symbol"/>
              </a:rPr>
              <a:t></a:t>
            </a:r>
            <a:endParaRPr sz="1200">
              <a:latin typeface="Symbol"/>
              <a:cs typeface="Symbo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07340" y="4624070"/>
            <a:ext cx="1612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65" dirty="0">
                <a:solidFill>
                  <a:srgbClr val="DC7F46"/>
                </a:solidFill>
                <a:latin typeface="Symbol"/>
                <a:cs typeface="Symbol"/>
              </a:rPr>
              <a:t></a:t>
            </a:r>
            <a:endParaRPr sz="1200">
              <a:latin typeface="Symbol"/>
              <a:cs typeface="Symbo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07340" y="5017770"/>
            <a:ext cx="1612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65" dirty="0">
                <a:solidFill>
                  <a:srgbClr val="DC7F46"/>
                </a:solidFill>
                <a:latin typeface="Symbol"/>
                <a:cs typeface="Symbol"/>
              </a:rPr>
              <a:t></a:t>
            </a:r>
            <a:endParaRPr sz="1200">
              <a:latin typeface="Symbol"/>
              <a:cs typeface="Symbo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26109" y="1480820"/>
            <a:ext cx="4163695" cy="4127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33679">
              <a:lnSpc>
                <a:spcPct val="100000"/>
              </a:lnSpc>
              <a:spcBef>
                <a:spcPts val="100"/>
              </a:spcBef>
            </a:pPr>
            <a:r>
              <a:rPr sz="2000" spc="-225" dirty="0">
                <a:latin typeface="Arial Black"/>
                <a:cs typeface="Arial Black"/>
              </a:rPr>
              <a:t>First </a:t>
            </a:r>
            <a:r>
              <a:rPr sz="2000" spc="-235" dirty="0">
                <a:latin typeface="Arial Black"/>
                <a:cs typeface="Arial Black"/>
              </a:rPr>
              <a:t>described </a:t>
            </a:r>
            <a:r>
              <a:rPr sz="2000" spc="-225" dirty="0">
                <a:latin typeface="Arial Black"/>
                <a:cs typeface="Arial Black"/>
              </a:rPr>
              <a:t>by Mosher in 1917  </a:t>
            </a:r>
            <a:r>
              <a:rPr sz="2000" spc="-220" dirty="0">
                <a:latin typeface="Arial Black"/>
                <a:cs typeface="Arial Black"/>
              </a:rPr>
              <a:t>using </a:t>
            </a:r>
            <a:r>
              <a:rPr sz="2000" spc="-160" dirty="0">
                <a:latin typeface="Arial Black"/>
                <a:cs typeface="Arial Black"/>
              </a:rPr>
              <a:t>scissors</a:t>
            </a:r>
            <a:r>
              <a:rPr sz="2000" spc="-160" dirty="0">
                <a:latin typeface="Symbol"/>
                <a:cs typeface="Symbol"/>
              </a:rPr>
              <a:t></a:t>
            </a:r>
            <a:r>
              <a:rPr sz="2000" spc="-160" dirty="0">
                <a:latin typeface="Arial Black"/>
                <a:cs typeface="Arial Black"/>
              </a:rPr>
              <a:t>abandoned </a:t>
            </a:r>
            <a:r>
              <a:rPr sz="2000" spc="-220" dirty="0">
                <a:latin typeface="Arial Black"/>
                <a:cs typeface="Arial Black"/>
              </a:rPr>
              <a:t>due </a:t>
            </a:r>
            <a:r>
              <a:rPr sz="2000" spc="-280" dirty="0">
                <a:latin typeface="Arial Black"/>
                <a:cs typeface="Arial Black"/>
              </a:rPr>
              <a:t>to  </a:t>
            </a:r>
            <a:r>
              <a:rPr sz="2000" spc="-260" dirty="0">
                <a:latin typeface="Arial Black"/>
                <a:cs typeface="Arial Black"/>
              </a:rPr>
              <a:t>complications</a:t>
            </a:r>
            <a:endParaRPr sz="2000">
              <a:latin typeface="Arial Black"/>
              <a:cs typeface="Arial Black"/>
            </a:endParaRPr>
          </a:p>
          <a:p>
            <a:pPr marL="12700" marR="5080">
              <a:lnSpc>
                <a:spcPct val="100000"/>
              </a:lnSpc>
              <a:spcBef>
                <a:spcPts val="700"/>
              </a:spcBef>
            </a:pPr>
            <a:r>
              <a:rPr sz="2000" spc="-225" dirty="0">
                <a:latin typeface="Arial Black"/>
                <a:cs typeface="Arial Black"/>
              </a:rPr>
              <a:t>Dohlman and </a:t>
            </a:r>
            <a:r>
              <a:rPr sz="2000" spc="-254" dirty="0">
                <a:latin typeface="Arial Black"/>
                <a:cs typeface="Arial Black"/>
              </a:rPr>
              <a:t>Mattsson </a:t>
            </a:r>
            <a:r>
              <a:rPr sz="2000" spc="-240" dirty="0">
                <a:latin typeface="Arial Black"/>
                <a:cs typeface="Arial Black"/>
              </a:rPr>
              <a:t>modified </a:t>
            </a:r>
            <a:r>
              <a:rPr sz="2000" spc="-225" dirty="0">
                <a:latin typeface="Arial Black"/>
                <a:cs typeface="Arial Black"/>
              </a:rPr>
              <a:t>and  </a:t>
            </a:r>
            <a:r>
              <a:rPr sz="2000" spc="-215" dirty="0">
                <a:latin typeface="Arial Black"/>
                <a:cs typeface="Arial Black"/>
              </a:rPr>
              <a:t>popularized </a:t>
            </a:r>
            <a:r>
              <a:rPr sz="2000" spc="-225" dirty="0">
                <a:latin typeface="Arial Black"/>
                <a:cs typeface="Arial Black"/>
              </a:rPr>
              <a:t>in</a:t>
            </a:r>
            <a:r>
              <a:rPr sz="2000" spc="-25" dirty="0">
                <a:latin typeface="Arial Black"/>
                <a:cs typeface="Arial Black"/>
              </a:rPr>
              <a:t> </a:t>
            </a:r>
            <a:r>
              <a:rPr sz="2000" spc="-225" dirty="0">
                <a:latin typeface="Arial Black"/>
                <a:cs typeface="Arial Black"/>
              </a:rPr>
              <a:t>1960</a:t>
            </a:r>
            <a:endParaRPr sz="20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2000" spc="-225" dirty="0">
                <a:latin typeface="Arial Black"/>
                <a:cs typeface="Arial Black"/>
              </a:rPr>
              <a:t>Short </a:t>
            </a:r>
            <a:r>
              <a:rPr sz="2000" spc="-235" dirty="0">
                <a:latin typeface="Arial Black"/>
                <a:cs typeface="Arial Black"/>
              </a:rPr>
              <a:t>operation </a:t>
            </a:r>
            <a:r>
              <a:rPr sz="2000" spc="-240" dirty="0">
                <a:latin typeface="Arial Black"/>
                <a:cs typeface="Arial Black"/>
              </a:rPr>
              <a:t>lasting </a:t>
            </a:r>
            <a:r>
              <a:rPr sz="2000" spc="-225" dirty="0">
                <a:latin typeface="Arial Black"/>
                <a:cs typeface="Arial Black"/>
              </a:rPr>
              <a:t>30</a:t>
            </a:r>
            <a:r>
              <a:rPr sz="2000" spc="210" dirty="0">
                <a:latin typeface="Arial Black"/>
                <a:cs typeface="Arial Black"/>
              </a:rPr>
              <a:t> </a:t>
            </a:r>
            <a:r>
              <a:rPr sz="2000" spc="-250" dirty="0">
                <a:latin typeface="Arial Black"/>
                <a:cs typeface="Arial Black"/>
              </a:rPr>
              <a:t>mins</a:t>
            </a:r>
            <a:endParaRPr sz="2000">
              <a:latin typeface="Arial Black"/>
              <a:cs typeface="Arial Black"/>
            </a:endParaRPr>
          </a:p>
          <a:p>
            <a:pPr marL="12700" marR="255270" algn="just">
              <a:lnSpc>
                <a:spcPct val="100000"/>
              </a:lnSpc>
              <a:spcBef>
                <a:spcPts val="700"/>
              </a:spcBef>
            </a:pPr>
            <a:r>
              <a:rPr sz="2000" spc="-185" dirty="0">
                <a:latin typeface="Arial Black"/>
                <a:cs typeface="Arial Black"/>
              </a:rPr>
              <a:t>Can </a:t>
            </a:r>
            <a:r>
              <a:rPr sz="2000" spc="-225" dirty="0">
                <a:latin typeface="Arial Black"/>
                <a:cs typeface="Arial Black"/>
              </a:rPr>
              <a:t>be </a:t>
            </a:r>
            <a:r>
              <a:rPr sz="2000" spc="-235" dirty="0">
                <a:latin typeface="Arial Black"/>
                <a:cs typeface="Arial Black"/>
              </a:rPr>
              <a:t>performed </a:t>
            </a:r>
            <a:r>
              <a:rPr sz="2000" spc="-225" dirty="0">
                <a:latin typeface="Arial Black"/>
                <a:cs typeface="Arial Black"/>
              </a:rPr>
              <a:t>under </a:t>
            </a:r>
            <a:r>
              <a:rPr sz="2000" spc="-190" dirty="0">
                <a:latin typeface="Arial Black"/>
                <a:cs typeface="Arial Black"/>
              </a:rPr>
              <a:t>LA, </a:t>
            </a:r>
            <a:r>
              <a:rPr sz="2000" spc="-225" dirty="0">
                <a:latin typeface="Arial Black"/>
                <a:cs typeface="Arial Black"/>
              </a:rPr>
              <a:t>if </a:t>
            </a:r>
            <a:r>
              <a:rPr sz="2000" spc="-170" dirty="0">
                <a:latin typeface="Arial Black"/>
                <a:cs typeface="Arial Black"/>
              </a:rPr>
              <a:t>GA  </a:t>
            </a:r>
            <a:r>
              <a:rPr sz="2000" spc="-254" dirty="0">
                <a:latin typeface="Arial Black"/>
                <a:cs typeface="Arial Black"/>
              </a:rPr>
              <a:t>contraindicated </a:t>
            </a:r>
            <a:r>
              <a:rPr sz="2000" spc="-210" dirty="0">
                <a:latin typeface="Arial Black"/>
                <a:cs typeface="Arial Black"/>
              </a:rPr>
              <a:t>(useful </a:t>
            </a:r>
            <a:r>
              <a:rPr sz="2000" spc="-225" dirty="0">
                <a:latin typeface="Arial Black"/>
                <a:cs typeface="Arial Black"/>
              </a:rPr>
              <a:t>in elderly </a:t>
            </a:r>
            <a:r>
              <a:rPr sz="2000" spc="-445" dirty="0">
                <a:latin typeface="Arial Black"/>
                <a:cs typeface="Arial Black"/>
              </a:rPr>
              <a:t>&amp;  </a:t>
            </a:r>
            <a:r>
              <a:rPr sz="2000" spc="-170" dirty="0">
                <a:latin typeface="Arial Black"/>
                <a:cs typeface="Arial Black"/>
              </a:rPr>
              <a:t>GA </a:t>
            </a:r>
            <a:r>
              <a:rPr sz="2000" spc="-250" dirty="0">
                <a:latin typeface="Arial Black"/>
                <a:cs typeface="Arial Black"/>
              </a:rPr>
              <a:t>unfit</a:t>
            </a:r>
            <a:r>
              <a:rPr sz="2000" spc="-65" dirty="0">
                <a:latin typeface="Arial Black"/>
                <a:cs typeface="Arial Black"/>
              </a:rPr>
              <a:t> </a:t>
            </a:r>
            <a:r>
              <a:rPr sz="2000" spc="-225" dirty="0">
                <a:latin typeface="Arial Black"/>
                <a:cs typeface="Arial Black"/>
              </a:rPr>
              <a:t>pts)</a:t>
            </a:r>
            <a:endParaRPr sz="2000">
              <a:latin typeface="Arial Black"/>
              <a:cs typeface="Arial Black"/>
            </a:endParaRPr>
          </a:p>
          <a:p>
            <a:pPr marL="12700" algn="just">
              <a:lnSpc>
                <a:spcPct val="100000"/>
              </a:lnSpc>
              <a:spcBef>
                <a:spcPts val="700"/>
              </a:spcBef>
            </a:pPr>
            <a:r>
              <a:rPr sz="2000" spc="-204" dirty="0">
                <a:latin typeface="Arial Black"/>
                <a:cs typeface="Arial Black"/>
              </a:rPr>
              <a:t>Doesn’t </a:t>
            </a:r>
            <a:r>
              <a:rPr sz="2000" spc="-245" dirty="0">
                <a:latin typeface="Arial Black"/>
                <a:cs typeface="Arial Black"/>
              </a:rPr>
              <a:t>remove </a:t>
            </a:r>
            <a:r>
              <a:rPr sz="2000" spc="-265" dirty="0">
                <a:latin typeface="Arial Black"/>
                <a:cs typeface="Arial Black"/>
              </a:rPr>
              <a:t>the</a:t>
            </a:r>
            <a:r>
              <a:rPr sz="2000" spc="-330" dirty="0">
                <a:latin typeface="Arial Black"/>
                <a:cs typeface="Arial Black"/>
              </a:rPr>
              <a:t> </a:t>
            </a:r>
            <a:r>
              <a:rPr sz="2000" spc="-245" dirty="0">
                <a:latin typeface="Arial Black"/>
                <a:cs typeface="Arial Black"/>
              </a:rPr>
              <a:t>pouch</a:t>
            </a:r>
            <a:endParaRPr sz="2000">
              <a:latin typeface="Arial Black"/>
              <a:cs typeface="Arial Black"/>
            </a:endParaRPr>
          </a:p>
          <a:p>
            <a:pPr marL="12700" marR="285115" algn="just">
              <a:lnSpc>
                <a:spcPct val="100000"/>
              </a:lnSpc>
              <a:spcBef>
                <a:spcPts val="700"/>
              </a:spcBef>
            </a:pPr>
            <a:r>
              <a:rPr sz="2000" spc="-210" dirty="0">
                <a:latin typeface="Arial Black"/>
                <a:cs typeface="Arial Black"/>
              </a:rPr>
              <a:t>Relieves </a:t>
            </a:r>
            <a:r>
              <a:rPr sz="2000" spc="-265" dirty="0">
                <a:latin typeface="Arial Black"/>
                <a:cs typeface="Arial Black"/>
              </a:rPr>
              <a:t>the symptoms </a:t>
            </a:r>
            <a:r>
              <a:rPr sz="2000" spc="-445" dirty="0">
                <a:latin typeface="Arial Black"/>
                <a:cs typeface="Arial Black"/>
              </a:rPr>
              <a:t>&amp; </a:t>
            </a:r>
            <a:r>
              <a:rPr sz="2000" spc="-235" dirty="0">
                <a:latin typeface="Arial Black"/>
                <a:cs typeface="Arial Black"/>
              </a:rPr>
              <a:t>restores  </a:t>
            </a:r>
            <a:r>
              <a:rPr sz="2000" spc="-270" dirty="0">
                <a:latin typeface="Arial Black"/>
                <a:cs typeface="Arial Black"/>
              </a:rPr>
              <a:t>swallowing </a:t>
            </a:r>
            <a:r>
              <a:rPr sz="2000" dirty="0">
                <a:latin typeface="Arial Black"/>
                <a:cs typeface="Arial Black"/>
              </a:rPr>
              <a:t>- </a:t>
            </a:r>
            <a:r>
              <a:rPr sz="2000" spc="-225" dirty="0">
                <a:latin typeface="Arial Black"/>
                <a:cs typeface="Arial Black"/>
              </a:rPr>
              <a:t>dividing</a:t>
            </a:r>
            <a:r>
              <a:rPr sz="2000" spc="-480" dirty="0">
                <a:latin typeface="Arial Black"/>
                <a:cs typeface="Arial Black"/>
              </a:rPr>
              <a:t> </a:t>
            </a:r>
            <a:r>
              <a:rPr sz="2000" spc="-265" dirty="0">
                <a:latin typeface="Arial Black"/>
                <a:cs typeface="Arial Black"/>
              </a:rPr>
              <a:t>the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26109" y="5582920"/>
            <a:ext cx="362902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spc="-240" dirty="0">
                <a:latin typeface="Arial Black"/>
                <a:cs typeface="Arial Black"/>
              </a:rPr>
              <a:t>cricopharyngeus </a:t>
            </a:r>
            <a:r>
              <a:rPr sz="2000" spc="-445" dirty="0">
                <a:latin typeface="Arial Black"/>
                <a:cs typeface="Arial Black"/>
              </a:rPr>
              <a:t>&amp; </a:t>
            </a:r>
            <a:r>
              <a:rPr sz="2000" spc="-254" dirty="0">
                <a:latin typeface="Arial Black"/>
                <a:cs typeface="Arial Black"/>
              </a:rPr>
              <a:t>widening </a:t>
            </a:r>
            <a:r>
              <a:rPr sz="2000" spc="-265" dirty="0">
                <a:latin typeface="Arial Black"/>
                <a:cs typeface="Arial Black"/>
              </a:rPr>
              <a:t>the  </a:t>
            </a:r>
            <a:r>
              <a:rPr sz="2000" spc="-270" dirty="0">
                <a:latin typeface="Arial Black"/>
                <a:cs typeface="Arial Black"/>
              </a:rPr>
              <a:t>mouth </a:t>
            </a:r>
            <a:r>
              <a:rPr sz="2000" spc="-220" dirty="0">
                <a:latin typeface="Arial Black"/>
                <a:cs typeface="Arial Black"/>
              </a:rPr>
              <a:t>of </a:t>
            </a:r>
            <a:r>
              <a:rPr sz="2000" spc="-265" dirty="0">
                <a:latin typeface="Arial Black"/>
                <a:cs typeface="Arial Black"/>
              </a:rPr>
              <a:t>the</a:t>
            </a:r>
            <a:r>
              <a:rPr sz="2000" spc="-270" dirty="0">
                <a:latin typeface="Arial Black"/>
                <a:cs typeface="Arial Black"/>
              </a:rPr>
              <a:t> </a:t>
            </a:r>
            <a:r>
              <a:rPr sz="2000" spc="-254" dirty="0">
                <a:latin typeface="Arial Black"/>
                <a:cs typeface="Arial Black"/>
              </a:rPr>
              <a:t>diverticulum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562600" y="1623060"/>
            <a:ext cx="3429000" cy="36944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725670" y="5596890"/>
            <a:ext cx="40855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006FBF"/>
                </a:solidFill>
                <a:latin typeface="Arial"/>
                <a:cs typeface="Arial"/>
              </a:rPr>
              <a:t>Endoscopic electrocautery</a:t>
            </a:r>
            <a:r>
              <a:rPr sz="1800" b="1" spc="-45" dirty="0">
                <a:solidFill>
                  <a:srgbClr val="006FB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006FBF"/>
                </a:solidFill>
                <a:latin typeface="Arial"/>
                <a:cs typeface="Arial"/>
              </a:rPr>
              <a:t>technique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0880" y="467359"/>
            <a:ext cx="545655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355" dirty="0">
                <a:solidFill>
                  <a:srgbClr val="6F2F9F"/>
                </a:solidFill>
              </a:rPr>
              <a:t>3.Endoscopic laser</a:t>
            </a:r>
            <a:r>
              <a:rPr sz="3200" spc="-55" dirty="0">
                <a:solidFill>
                  <a:srgbClr val="6F2F9F"/>
                </a:solidFill>
              </a:rPr>
              <a:t> </a:t>
            </a:r>
            <a:r>
              <a:rPr sz="3200" spc="-375" dirty="0">
                <a:solidFill>
                  <a:srgbClr val="6F2F9F"/>
                </a:solidFill>
              </a:rPr>
              <a:t>technique:</a:t>
            </a:r>
            <a:endParaRPr sz="3200"/>
          </a:p>
        </p:txBody>
      </p:sp>
      <p:sp>
        <p:nvSpPr>
          <p:cNvPr id="3" name="object 3"/>
          <p:cNvSpPr/>
          <p:nvPr/>
        </p:nvSpPr>
        <p:spPr>
          <a:xfrm>
            <a:off x="304800" y="1598930"/>
            <a:ext cx="4114800" cy="43281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724400" y="1600200"/>
            <a:ext cx="4038600" cy="4267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8340" y="375920"/>
            <a:ext cx="321373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0" spc="-45" dirty="0">
                <a:solidFill>
                  <a:srgbClr val="001F5F"/>
                </a:solidFill>
                <a:latin typeface="Bookman Old Style"/>
                <a:cs typeface="Bookman Old Style"/>
              </a:rPr>
              <a:t>Weak</a:t>
            </a:r>
            <a:r>
              <a:rPr sz="4400" b="0" spc="-1000" dirty="0">
                <a:solidFill>
                  <a:srgbClr val="001F5F"/>
                </a:solidFill>
                <a:latin typeface="Bookman Old Style"/>
                <a:cs typeface="Bookman Old Style"/>
              </a:rPr>
              <a:t> </a:t>
            </a:r>
            <a:r>
              <a:rPr sz="4400" b="0" spc="-240" dirty="0">
                <a:solidFill>
                  <a:srgbClr val="001F5F"/>
                </a:solidFill>
                <a:latin typeface="Bookman Old Style"/>
                <a:cs typeface="Bookman Old Style"/>
              </a:rPr>
              <a:t>areas </a:t>
            </a:r>
            <a:r>
              <a:rPr sz="4400" b="0" spc="-35" dirty="0">
                <a:solidFill>
                  <a:srgbClr val="001F5F"/>
                </a:solidFill>
                <a:latin typeface="Bookman Old Style"/>
                <a:cs typeface="Bookman Old Style"/>
              </a:rPr>
              <a:t>:</a:t>
            </a:r>
            <a:endParaRPr sz="4400">
              <a:latin typeface="Bookman Old Style"/>
              <a:cs typeface="Bookman Old Styl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7340" y="1527334"/>
            <a:ext cx="3919220" cy="5038725"/>
          </a:xfrm>
          <a:prstGeom prst="rect">
            <a:avLst/>
          </a:prstGeom>
        </p:spPr>
        <p:txBody>
          <a:bodyPr vert="horz" wrap="square" lIns="0" tIns="1181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30"/>
              </a:spcBef>
            </a:pPr>
            <a:r>
              <a:rPr sz="2900" b="0" spc="-10" dirty="0">
                <a:solidFill>
                  <a:srgbClr val="6F2F9F"/>
                </a:solidFill>
                <a:latin typeface="Bookman Old Style"/>
                <a:cs typeface="Bookman Old Style"/>
              </a:rPr>
              <a:t>LATERAL</a:t>
            </a:r>
            <a:r>
              <a:rPr sz="2900" b="0" spc="-405" dirty="0">
                <a:solidFill>
                  <a:srgbClr val="6F2F9F"/>
                </a:solidFill>
                <a:latin typeface="Bookman Old Style"/>
                <a:cs typeface="Bookman Old Style"/>
              </a:rPr>
              <a:t> </a:t>
            </a:r>
            <a:r>
              <a:rPr sz="2900" b="0" spc="-20" dirty="0">
                <a:solidFill>
                  <a:srgbClr val="6F2F9F"/>
                </a:solidFill>
                <a:latin typeface="Bookman Old Style"/>
                <a:cs typeface="Bookman Old Style"/>
              </a:rPr>
              <a:t>:</a:t>
            </a:r>
            <a:endParaRPr sz="2900">
              <a:latin typeface="Bookman Old Style"/>
              <a:cs typeface="Bookman Old Style"/>
            </a:endParaRPr>
          </a:p>
          <a:p>
            <a:pPr marL="330835" marR="1022985" indent="-318770">
              <a:lnSpc>
                <a:spcPct val="100000"/>
              </a:lnSpc>
              <a:spcBef>
                <a:spcPts val="690"/>
              </a:spcBef>
              <a:buAutoNum type="arabicPeriod"/>
              <a:tabLst>
                <a:tab pos="335280" algn="l"/>
              </a:tabLst>
            </a:pPr>
            <a:r>
              <a:rPr sz="2400" spc="-275" dirty="0">
                <a:solidFill>
                  <a:srgbClr val="006FBF"/>
                </a:solidFill>
                <a:latin typeface="Arial Black"/>
                <a:cs typeface="Arial Black"/>
              </a:rPr>
              <a:t>Above </a:t>
            </a:r>
            <a:r>
              <a:rPr sz="2400" spc="-315" dirty="0">
                <a:solidFill>
                  <a:srgbClr val="006FBF"/>
                </a:solidFill>
                <a:latin typeface="Arial Black"/>
                <a:cs typeface="Arial Black"/>
              </a:rPr>
              <a:t>the </a:t>
            </a:r>
            <a:r>
              <a:rPr sz="2400" spc="-275" dirty="0">
                <a:solidFill>
                  <a:srgbClr val="006FBF"/>
                </a:solidFill>
                <a:latin typeface="Arial Black"/>
                <a:cs typeface="Arial Black"/>
              </a:rPr>
              <a:t>superior  </a:t>
            </a:r>
            <a:r>
              <a:rPr sz="2400" spc="-320" dirty="0">
                <a:solidFill>
                  <a:srgbClr val="006FBF"/>
                </a:solidFill>
                <a:latin typeface="Arial Black"/>
                <a:cs typeface="Arial Black"/>
              </a:rPr>
              <a:t>constrictor</a:t>
            </a:r>
            <a:endParaRPr sz="2400">
              <a:latin typeface="Arial Black"/>
              <a:cs typeface="Arial Black"/>
            </a:endParaRPr>
          </a:p>
          <a:p>
            <a:pPr marL="330835" marR="393065" indent="-318770">
              <a:lnSpc>
                <a:spcPct val="100000"/>
              </a:lnSpc>
              <a:spcBef>
                <a:spcPts val="700"/>
              </a:spcBef>
              <a:buAutoNum type="arabicPeriod"/>
              <a:tabLst>
                <a:tab pos="352425" algn="l"/>
              </a:tabLst>
            </a:pPr>
            <a:r>
              <a:rPr sz="2400" spc="-330" dirty="0">
                <a:solidFill>
                  <a:srgbClr val="006FBF"/>
                </a:solidFill>
                <a:latin typeface="Arial Black"/>
                <a:cs typeface="Arial Black"/>
              </a:rPr>
              <a:t>Between </a:t>
            </a:r>
            <a:r>
              <a:rPr sz="2400" spc="-315" dirty="0">
                <a:solidFill>
                  <a:srgbClr val="006FBF"/>
                </a:solidFill>
                <a:latin typeface="Arial Black"/>
                <a:cs typeface="Arial Black"/>
              </a:rPr>
              <a:t>the </a:t>
            </a:r>
            <a:r>
              <a:rPr sz="2400" spc="-270" dirty="0">
                <a:solidFill>
                  <a:srgbClr val="006FBF"/>
                </a:solidFill>
                <a:latin typeface="Arial Black"/>
                <a:cs typeface="Arial Black"/>
              </a:rPr>
              <a:t>superior </a:t>
            </a:r>
            <a:r>
              <a:rPr sz="2400" spc="-535" dirty="0">
                <a:solidFill>
                  <a:srgbClr val="006FBF"/>
                </a:solidFill>
                <a:latin typeface="Arial Black"/>
                <a:cs typeface="Arial Black"/>
              </a:rPr>
              <a:t>&amp;  </a:t>
            </a:r>
            <a:r>
              <a:rPr sz="2400" spc="-290" dirty="0">
                <a:solidFill>
                  <a:srgbClr val="006FBF"/>
                </a:solidFill>
                <a:latin typeface="Arial Black"/>
                <a:cs typeface="Arial Black"/>
              </a:rPr>
              <a:t>middle</a:t>
            </a:r>
            <a:r>
              <a:rPr sz="2400" spc="-150" dirty="0">
                <a:solidFill>
                  <a:srgbClr val="006FBF"/>
                </a:solidFill>
                <a:latin typeface="Arial Black"/>
                <a:cs typeface="Arial Black"/>
              </a:rPr>
              <a:t> </a:t>
            </a:r>
            <a:r>
              <a:rPr sz="2400" spc="-315" dirty="0">
                <a:solidFill>
                  <a:srgbClr val="006FBF"/>
                </a:solidFill>
                <a:latin typeface="Arial Black"/>
                <a:cs typeface="Arial Black"/>
              </a:rPr>
              <a:t>constrictors</a:t>
            </a:r>
            <a:endParaRPr sz="2400">
              <a:latin typeface="Arial Black"/>
              <a:cs typeface="Arial Black"/>
            </a:endParaRPr>
          </a:p>
          <a:p>
            <a:pPr marL="330835" marR="594360" indent="-318770">
              <a:lnSpc>
                <a:spcPct val="100000"/>
              </a:lnSpc>
              <a:spcBef>
                <a:spcPts val="700"/>
              </a:spcBef>
              <a:buAutoNum type="arabicPeriod"/>
              <a:tabLst>
                <a:tab pos="352425" algn="l"/>
              </a:tabLst>
            </a:pPr>
            <a:r>
              <a:rPr sz="2400" spc="-330" dirty="0">
                <a:solidFill>
                  <a:srgbClr val="006FBF"/>
                </a:solidFill>
                <a:latin typeface="Arial Black"/>
                <a:cs typeface="Arial Black"/>
              </a:rPr>
              <a:t>Between </a:t>
            </a:r>
            <a:r>
              <a:rPr sz="2400" spc="-315" dirty="0">
                <a:solidFill>
                  <a:srgbClr val="006FBF"/>
                </a:solidFill>
                <a:latin typeface="Arial Black"/>
                <a:cs typeface="Arial Black"/>
              </a:rPr>
              <a:t>the </a:t>
            </a:r>
            <a:r>
              <a:rPr sz="2400" spc="-290" dirty="0">
                <a:solidFill>
                  <a:srgbClr val="006FBF"/>
                </a:solidFill>
                <a:latin typeface="Arial Black"/>
                <a:cs typeface="Arial Black"/>
              </a:rPr>
              <a:t>middle </a:t>
            </a:r>
            <a:r>
              <a:rPr sz="2400" spc="-535" dirty="0">
                <a:solidFill>
                  <a:srgbClr val="006FBF"/>
                </a:solidFill>
                <a:latin typeface="Arial Black"/>
                <a:cs typeface="Arial Black"/>
              </a:rPr>
              <a:t>&amp;  </a:t>
            </a:r>
            <a:r>
              <a:rPr sz="2400" spc="-270" dirty="0">
                <a:solidFill>
                  <a:srgbClr val="006FBF"/>
                </a:solidFill>
                <a:latin typeface="Arial Black"/>
                <a:cs typeface="Arial Black"/>
              </a:rPr>
              <a:t>inferior</a:t>
            </a:r>
            <a:r>
              <a:rPr sz="2400" spc="-140" dirty="0">
                <a:solidFill>
                  <a:srgbClr val="006FBF"/>
                </a:solidFill>
                <a:latin typeface="Arial Black"/>
                <a:cs typeface="Arial Black"/>
              </a:rPr>
              <a:t> </a:t>
            </a:r>
            <a:r>
              <a:rPr sz="2400" spc="-315" dirty="0">
                <a:solidFill>
                  <a:srgbClr val="006FBF"/>
                </a:solidFill>
                <a:latin typeface="Arial Black"/>
                <a:cs typeface="Arial Black"/>
              </a:rPr>
              <a:t>constrictors</a:t>
            </a:r>
            <a:endParaRPr sz="2400">
              <a:latin typeface="Arial Black"/>
              <a:cs typeface="Arial Black"/>
            </a:endParaRPr>
          </a:p>
          <a:p>
            <a:pPr marL="330835" marR="310515" indent="-318770">
              <a:lnSpc>
                <a:spcPct val="100000"/>
              </a:lnSpc>
              <a:spcBef>
                <a:spcPts val="700"/>
              </a:spcBef>
              <a:buAutoNum type="arabicPeriod"/>
              <a:tabLst>
                <a:tab pos="352425" algn="l"/>
              </a:tabLst>
            </a:pPr>
            <a:r>
              <a:rPr sz="2400" spc="-330" dirty="0">
                <a:solidFill>
                  <a:srgbClr val="006FBF"/>
                </a:solidFill>
                <a:latin typeface="Arial Black"/>
                <a:cs typeface="Arial Black"/>
              </a:rPr>
              <a:t>Below </a:t>
            </a:r>
            <a:r>
              <a:rPr sz="2400" spc="-270" dirty="0">
                <a:solidFill>
                  <a:srgbClr val="006FBF"/>
                </a:solidFill>
                <a:latin typeface="Arial Black"/>
                <a:cs typeface="Arial Black"/>
              </a:rPr>
              <a:t>cricopharyngeus- </a:t>
            </a:r>
            <a:r>
              <a:rPr sz="2400" spc="-270" dirty="0">
                <a:solidFill>
                  <a:srgbClr val="FF0000"/>
                </a:solidFill>
                <a:latin typeface="Arial Black"/>
                <a:cs typeface="Arial Black"/>
              </a:rPr>
              <a:t> Killian-jamieson’s</a:t>
            </a:r>
            <a:r>
              <a:rPr sz="2400" spc="-140" dirty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sz="2400" spc="-270" dirty="0">
                <a:solidFill>
                  <a:srgbClr val="FF0000"/>
                </a:solidFill>
                <a:latin typeface="Arial Black"/>
                <a:cs typeface="Arial Black"/>
              </a:rPr>
              <a:t>area</a:t>
            </a:r>
            <a:endParaRPr sz="2400">
              <a:latin typeface="Arial Black"/>
              <a:cs typeface="Arial Black"/>
            </a:endParaRPr>
          </a:p>
          <a:p>
            <a:pPr marL="330835" marR="5080" indent="22860">
              <a:lnSpc>
                <a:spcPct val="100000"/>
              </a:lnSpc>
              <a:spcBef>
                <a:spcPts val="690"/>
              </a:spcBef>
            </a:pPr>
            <a:r>
              <a:rPr sz="2400" spc="-270" dirty="0">
                <a:solidFill>
                  <a:srgbClr val="006FBF"/>
                </a:solidFill>
                <a:latin typeface="Arial Black"/>
                <a:cs typeface="Arial Black"/>
              </a:rPr>
              <a:t>(betn </a:t>
            </a:r>
            <a:r>
              <a:rPr sz="2400" spc="-275" dirty="0">
                <a:solidFill>
                  <a:srgbClr val="006FBF"/>
                </a:solidFill>
                <a:latin typeface="Arial Black"/>
                <a:cs typeface="Arial Black"/>
              </a:rPr>
              <a:t>oblique </a:t>
            </a:r>
            <a:r>
              <a:rPr sz="2400" spc="-535" dirty="0">
                <a:solidFill>
                  <a:srgbClr val="006FBF"/>
                </a:solidFill>
                <a:latin typeface="Arial Black"/>
                <a:cs typeface="Arial Black"/>
              </a:rPr>
              <a:t>&amp; </a:t>
            </a:r>
            <a:r>
              <a:rPr sz="2400" spc="-285" dirty="0">
                <a:solidFill>
                  <a:srgbClr val="006FBF"/>
                </a:solidFill>
                <a:latin typeface="Arial Black"/>
                <a:cs typeface="Arial Black"/>
              </a:rPr>
              <a:t>transverse  </a:t>
            </a:r>
            <a:r>
              <a:rPr sz="2400" spc="-270" dirty="0">
                <a:solidFill>
                  <a:srgbClr val="006FBF"/>
                </a:solidFill>
                <a:latin typeface="Arial Black"/>
                <a:cs typeface="Arial Black"/>
              </a:rPr>
              <a:t>fibers </a:t>
            </a:r>
            <a:r>
              <a:rPr sz="2400" spc="-275" dirty="0">
                <a:solidFill>
                  <a:srgbClr val="006FBF"/>
                </a:solidFill>
                <a:latin typeface="Arial Black"/>
                <a:cs typeface="Arial Black"/>
              </a:rPr>
              <a:t>of </a:t>
            </a:r>
            <a:r>
              <a:rPr sz="2400" spc="-290" dirty="0">
                <a:solidFill>
                  <a:srgbClr val="006FBF"/>
                </a:solidFill>
                <a:latin typeface="Arial Black"/>
                <a:cs typeface="Arial Black"/>
              </a:rPr>
              <a:t>cricopharyngeus  muscle)</a:t>
            </a:r>
            <a:endParaRPr sz="240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sz="half" idx="3"/>
          </p:nvPr>
        </p:nvSpPr>
        <p:spPr>
          <a:prstGeom prst="rect">
            <a:avLst/>
          </a:prstGeom>
        </p:spPr>
        <p:txBody>
          <a:bodyPr vert="horz" wrap="square" lIns="0" tIns="12001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44"/>
              </a:spcBef>
            </a:pPr>
            <a:r>
              <a:rPr spc="-40" dirty="0"/>
              <a:t>POSTERIOR:</a:t>
            </a:r>
          </a:p>
          <a:p>
            <a:pPr marL="351790" indent="-339090">
              <a:lnSpc>
                <a:spcPct val="100000"/>
              </a:lnSpc>
              <a:spcBef>
                <a:spcPts val="700"/>
              </a:spcBef>
              <a:buClr>
                <a:srgbClr val="006FBF"/>
              </a:buClr>
              <a:buAutoNum type="arabicPeriod"/>
              <a:tabLst>
                <a:tab pos="351790" algn="l"/>
              </a:tabLst>
            </a:pPr>
            <a:r>
              <a:rPr sz="2400" b="0" spc="-280" dirty="0">
                <a:solidFill>
                  <a:srgbClr val="FF0000"/>
                </a:solidFill>
                <a:latin typeface="Arial Black"/>
                <a:cs typeface="Arial Black"/>
              </a:rPr>
              <a:t>Laimer-Hackermann’s</a:t>
            </a:r>
            <a:r>
              <a:rPr sz="2400" b="0" spc="-170" dirty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sz="2400" b="0" spc="-270" dirty="0">
                <a:solidFill>
                  <a:srgbClr val="FF0000"/>
                </a:solidFill>
                <a:latin typeface="Arial Black"/>
                <a:cs typeface="Arial Black"/>
              </a:rPr>
              <a:t>area</a:t>
            </a:r>
            <a:endParaRPr sz="2400">
              <a:latin typeface="Arial Black"/>
              <a:cs typeface="Arial Black"/>
            </a:endParaRPr>
          </a:p>
          <a:p>
            <a:pPr marL="331470" marR="21590" indent="22860">
              <a:lnSpc>
                <a:spcPct val="100000"/>
              </a:lnSpc>
              <a:spcBef>
                <a:spcPts val="690"/>
              </a:spcBef>
            </a:pPr>
            <a:r>
              <a:rPr sz="2400" b="0" spc="-270" dirty="0">
                <a:solidFill>
                  <a:srgbClr val="006FBF"/>
                </a:solidFill>
                <a:latin typeface="Arial Black"/>
                <a:cs typeface="Arial Black"/>
              </a:rPr>
              <a:t>(betn </a:t>
            </a:r>
            <a:r>
              <a:rPr sz="2400" b="0" spc="-290" dirty="0">
                <a:solidFill>
                  <a:srgbClr val="006FBF"/>
                </a:solidFill>
                <a:latin typeface="Arial Black"/>
                <a:cs typeface="Arial Black"/>
              </a:rPr>
              <a:t>cricopharyngeus </a:t>
            </a:r>
            <a:r>
              <a:rPr sz="2400" b="0" spc="-535" dirty="0">
                <a:solidFill>
                  <a:srgbClr val="006FBF"/>
                </a:solidFill>
                <a:latin typeface="Arial Black"/>
                <a:cs typeface="Arial Black"/>
              </a:rPr>
              <a:t>&amp;  </a:t>
            </a:r>
            <a:r>
              <a:rPr sz="2400" b="0" spc="-270" dirty="0">
                <a:solidFill>
                  <a:srgbClr val="006FBF"/>
                </a:solidFill>
                <a:latin typeface="Arial Black"/>
                <a:cs typeface="Arial Black"/>
              </a:rPr>
              <a:t>superior </a:t>
            </a:r>
            <a:r>
              <a:rPr sz="2400" b="0" spc="-330" dirty="0">
                <a:solidFill>
                  <a:srgbClr val="006FBF"/>
                </a:solidFill>
                <a:latin typeface="Arial Black"/>
                <a:cs typeface="Arial Black"/>
              </a:rPr>
              <a:t>most </a:t>
            </a:r>
            <a:r>
              <a:rPr sz="2400" b="0" spc="-275" dirty="0">
                <a:solidFill>
                  <a:srgbClr val="006FBF"/>
                </a:solidFill>
                <a:latin typeface="Arial Black"/>
                <a:cs typeface="Arial Black"/>
              </a:rPr>
              <a:t>oesophageal  </a:t>
            </a:r>
            <a:r>
              <a:rPr sz="2400" b="0" spc="-305" dirty="0">
                <a:solidFill>
                  <a:srgbClr val="006FBF"/>
                </a:solidFill>
                <a:latin typeface="Arial Black"/>
                <a:cs typeface="Arial Black"/>
              </a:rPr>
              <a:t>circular</a:t>
            </a:r>
            <a:r>
              <a:rPr sz="2400" b="0" spc="-130" dirty="0">
                <a:solidFill>
                  <a:srgbClr val="006FBF"/>
                </a:solidFill>
                <a:latin typeface="Arial Black"/>
                <a:cs typeface="Arial Black"/>
              </a:rPr>
              <a:t> </a:t>
            </a:r>
            <a:r>
              <a:rPr sz="2400" b="0" spc="-290" dirty="0">
                <a:solidFill>
                  <a:srgbClr val="006FBF"/>
                </a:solidFill>
                <a:latin typeface="Arial Black"/>
                <a:cs typeface="Arial Black"/>
              </a:rPr>
              <a:t>muscle)</a:t>
            </a:r>
            <a:endParaRPr sz="2400">
              <a:latin typeface="Arial Black"/>
              <a:cs typeface="Arial Black"/>
            </a:endParaRPr>
          </a:p>
          <a:p>
            <a:pPr marL="351790" indent="-339090">
              <a:lnSpc>
                <a:spcPct val="100000"/>
              </a:lnSpc>
              <a:spcBef>
                <a:spcPts val="700"/>
              </a:spcBef>
              <a:buClr>
                <a:srgbClr val="006FBF"/>
              </a:buClr>
              <a:buAutoNum type="arabicPeriod" startAt="2"/>
              <a:tabLst>
                <a:tab pos="351790" algn="l"/>
              </a:tabLst>
            </a:pPr>
            <a:r>
              <a:rPr sz="2400" b="0" spc="-280" dirty="0">
                <a:solidFill>
                  <a:srgbClr val="FF0000"/>
                </a:solidFill>
                <a:latin typeface="Arial Black"/>
                <a:cs typeface="Arial Black"/>
              </a:rPr>
              <a:t>Killian’s</a:t>
            </a:r>
            <a:r>
              <a:rPr sz="2400" b="0" spc="-140" dirty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sz="2400" b="0" spc="-300" dirty="0">
                <a:solidFill>
                  <a:srgbClr val="FF0000"/>
                </a:solidFill>
                <a:latin typeface="Arial Black"/>
                <a:cs typeface="Arial Black"/>
              </a:rPr>
              <a:t>dehiscence</a:t>
            </a:r>
            <a:endParaRPr sz="2400">
              <a:latin typeface="Arial Black"/>
              <a:cs typeface="Arial Black"/>
            </a:endParaRPr>
          </a:p>
          <a:p>
            <a:pPr marL="331470" marR="339090" indent="22860">
              <a:lnSpc>
                <a:spcPct val="100000"/>
              </a:lnSpc>
              <a:spcBef>
                <a:spcPts val="700"/>
              </a:spcBef>
            </a:pPr>
            <a:r>
              <a:rPr sz="2400" b="0" spc="-270" dirty="0">
                <a:solidFill>
                  <a:srgbClr val="006FBF"/>
                </a:solidFill>
                <a:latin typeface="Arial Black"/>
                <a:cs typeface="Arial Black"/>
              </a:rPr>
              <a:t>(betn </a:t>
            </a:r>
            <a:r>
              <a:rPr sz="2400" b="0" spc="-280" dirty="0">
                <a:solidFill>
                  <a:srgbClr val="006FBF"/>
                </a:solidFill>
                <a:latin typeface="Arial Black"/>
                <a:cs typeface="Arial Black"/>
              </a:rPr>
              <a:t>thyropharyngeus </a:t>
            </a:r>
            <a:r>
              <a:rPr sz="2400" b="0" spc="-535" dirty="0">
                <a:solidFill>
                  <a:srgbClr val="006FBF"/>
                </a:solidFill>
                <a:latin typeface="Arial Black"/>
                <a:cs typeface="Arial Black"/>
              </a:rPr>
              <a:t>&amp;  </a:t>
            </a:r>
            <a:r>
              <a:rPr sz="2400" b="0" spc="-290" dirty="0">
                <a:solidFill>
                  <a:srgbClr val="006FBF"/>
                </a:solidFill>
                <a:latin typeface="Arial Black"/>
                <a:cs typeface="Arial Black"/>
              </a:rPr>
              <a:t>cricopharyngeus</a:t>
            </a:r>
            <a:r>
              <a:rPr sz="2400" b="0" spc="-145" dirty="0">
                <a:solidFill>
                  <a:srgbClr val="006FBF"/>
                </a:solidFill>
                <a:latin typeface="Arial Black"/>
                <a:cs typeface="Arial Black"/>
              </a:rPr>
              <a:t> </a:t>
            </a:r>
            <a:r>
              <a:rPr sz="2400" b="0" spc="-135" dirty="0">
                <a:solidFill>
                  <a:srgbClr val="006FBF"/>
                </a:solidFill>
                <a:latin typeface="Arial Black"/>
                <a:cs typeface="Arial Black"/>
              </a:rPr>
              <a:t>)</a:t>
            </a:r>
            <a:endParaRPr sz="24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9740" y="506729"/>
            <a:ext cx="8030209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265" dirty="0">
                <a:solidFill>
                  <a:srgbClr val="6F2F9F"/>
                </a:solidFill>
              </a:rPr>
              <a:t>4. </a:t>
            </a:r>
            <a:r>
              <a:rPr sz="3200" spc="-375" dirty="0">
                <a:solidFill>
                  <a:srgbClr val="6F2F9F"/>
                </a:solidFill>
              </a:rPr>
              <a:t>Endoscopic </a:t>
            </a:r>
            <a:r>
              <a:rPr sz="3200" spc="-385" dirty="0">
                <a:solidFill>
                  <a:srgbClr val="6F2F9F"/>
                </a:solidFill>
              </a:rPr>
              <a:t>staple</a:t>
            </a:r>
            <a:r>
              <a:rPr sz="3200" spc="45" dirty="0">
                <a:solidFill>
                  <a:srgbClr val="6F2F9F"/>
                </a:solidFill>
              </a:rPr>
              <a:t> </a:t>
            </a:r>
            <a:r>
              <a:rPr sz="3200" spc="-340" dirty="0">
                <a:solidFill>
                  <a:srgbClr val="6F2F9F"/>
                </a:solidFill>
              </a:rPr>
              <a:t>diverticulostomy(ESD):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383540" y="1449070"/>
            <a:ext cx="1612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65" dirty="0">
                <a:solidFill>
                  <a:srgbClr val="DC7F46"/>
                </a:solidFill>
                <a:latin typeface="Symbol"/>
                <a:cs typeface="Symbol"/>
              </a:rPr>
              <a:t></a:t>
            </a:r>
            <a:endParaRPr sz="1200">
              <a:latin typeface="Symbol"/>
              <a:cs typeface="Symbo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2309" y="1404620"/>
            <a:ext cx="461454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229" dirty="0">
                <a:latin typeface="Arial Black"/>
                <a:cs typeface="Arial Black"/>
              </a:rPr>
              <a:t>Modified </a:t>
            </a:r>
            <a:r>
              <a:rPr sz="2000" spc="-235" dirty="0">
                <a:latin typeface="Arial Black"/>
                <a:cs typeface="Arial Black"/>
              </a:rPr>
              <a:t>laryngoscope </a:t>
            </a:r>
            <a:r>
              <a:rPr sz="2000" spc="-190" dirty="0">
                <a:latin typeface="Arial Black"/>
                <a:cs typeface="Arial Black"/>
              </a:rPr>
              <a:t>(Weerda</a:t>
            </a:r>
            <a:r>
              <a:rPr sz="2000" spc="105" dirty="0">
                <a:latin typeface="Arial Black"/>
                <a:cs typeface="Arial Black"/>
              </a:rPr>
              <a:t> </a:t>
            </a:r>
            <a:r>
              <a:rPr sz="2000" spc="-225" dirty="0">
                <a:latin typeface="Arial Black"/>
                <a:cs typeface="Arial Black"/>
              </a:rPr>
              <a:t>bivalved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02309" y="1709420"/>
            <a:ext cx="464502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spc="-225" dirty="0">
                <a:latin typeface="Arial Black"/>
                <a:cs typeface="Arial Black"/>
              </a:rPr>
              <a:t>laryngoscope) </a:t>
            </a:r>
            <a:r>
              <a:rPr sz="2000" spc="-135" dirty="0">
                <a:latin typeface="Symbol"/>
                <a:cs typeface="Symbol"/>
              </a:rPr>
              <a:t></a:t>
            </a:r>
            <a:r>
              <a:rPr sz="2000" spc="-135" dirty="0">
                <a:latin typeface="Arial Black"/>
                <a:cs typeface="Arial Black"/>
              </a:rPr>
              <a:t>Visualization </a:t>
            </a:r>
            <a:r>
              <a:rPr sz="2000" spc="-225" dirty="0">
                <a:latin typeface="Arial Black"/>
                <a:cs typeface="Arial Black"/>
              </a:rPr>
              <a:t>of </a:t>
            </a:r>
            <a:r>
              <a:rPr sz="2000" spc="-265" dirty="0">
                <a:latin typeface="Arial Black"/>
                <a:cs typeface="Arial Black"/>
              </a:rPr>
              <a:t>the  </a:t>
            </a:r>
            <a:r>
              <a:rPr sz="2000" spc="-254" dirty="0">
                <a:latin typeface="Arial Black"/>
                <a:cs typeface="Arial Black"/>
              </a:rPr>
              <a:t>diverticulum </a:t>
            </a:r>
            <a:r>
              <a:rPr sz="2000" spc="-65" dirty="0">
                <a:latin typeface="Symbol"/>
                <a:cs typeface="Symbol"/>
              </a:rPr>
              <a:t></a:t>
            </a:r>
            <a:r>
              <a:rPr sz="2000" spc="-65" dirty="0">
                <a:latin typeface="Arial Black"/>
                <a:cs typeface="Arial Black"/>
              </a:rPr>
              <a:t>expose </a:t>
            </a:r>
            <a:r>
              <a:rPr sz="2000" spc="-280" dirty="0">
                <a:latin typeface="Arial Black"/>
                <a:cs typeface="Arial Black"/>
              </a:rPr>
              <a:t>common </a:t>
            </a:r>
            <a:r>
              <a:rPr sz="2000" spc="-285" dirty="0">
                <a:latin typeface="Arial Black"/>
                <a:cs typeface="Arial Black"/>
              </a:rPr>
              <a:t>wall </a:t>
            </a:r>
            <a:r>
              <a:rPr sz="2000" spc="-254" dirty="0">
                <a:latin typeface="Arial Black"/>
                <a:cs typeface="Arial Black"/>
              </a:rPr>
              <a:t>betn  </a:t>
            </a:r>
            <a:r>
              <a:rPr sz="2000" spc="-225" dirty="0">
                <a:latin typeface="Arial Black"/>
                <a:cs typeface="Arial Black"/>
              </a:rPr>
              <a:t>oesophageal </a:t>
            </a:r>
            <a:r>
              <a:rPr sz="2000" spc="-445" dirty="0">
                <a:latin typeface="Arial Black"/>
                <a:cs typeface="Arial Black"/>
              </a:rPr>
              <a:t>&amp; </a:t>
            </a:r>
            <a:r>
              <a:rPr sz="2000" spc="-245" dirty="0">
                <a:latin typeface="Arial Black"/>
                <a:cs typeface="Arial Black"/>
              </a:rPr>
              <a:t>diverticular</a:t>
            </a:r>
            <a:r>
              <a:rPr sz="2000" spc="-120" dirty="0">
                <a:latin typeface="Arial Black"/>
                <a:cs typeface="Arial Black"/>
              </a:rPr>
              <a:t> </a:t>
            </a:r>
            <a:r>
              <a:rPr sz="2000" spc="-250" dirty="0">
                <a:latin typeface="Arial Black"/>
                <a:cs typeface="Arial Black"/>
              </a:rPr>
              <a:t>lumen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83540" y="3150870"/>
            <a:ext cx="1612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65" dirty="0">
                <a:solidFill>
                  <a:srgbClr val="DC7F46"/>
                </a:solidFill>
                <a:latin typeface="Symbol"/>
                <a:cs typeface="Symbol"/>
              </a:rPr>
              <a:t></a:t>
            </a:r>
            <a:endParaRPr sz="1200">
              <a:latin typeface="Symbol"/>
              <a:cs typeface="Symbo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02309" y="3106420"/>
            <a:ext cx="4094479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spc="-229" dirty="0">
                <a:latin typeface="Arial Black"/>
                <a:cs typeface="Arial Black"/>
              </a:rPr>
              <a:t>Magnified </a:t>
            </a:r>
            <a:r>
              <a:rPr sz="2000" spc="-285" dirty="0">
                <a:latin typeface="Arial Black"/>
                <a:cs typeface="Arial Black"/>
              </a:rPr>
              <a:t>view </a:t>
            </a:r>
            <a:r>
              <a:rPr sz="2000" spc="-220" dirty="0">
                <a:latin typeface="Arial Black"/>
                <a:cs typeface="Arial Black"/>
              </a:rPr>
              <a:t>of </a:t>
            </a:r>
            <a:r>
              <a:rPr sz="2000" spc="-204" dirty="0">
                <a:latin typeface="Arial Black"/>
                <a:cs typeface="Arial Black"/>
              </a:rPr>
              <a:t>field-rigid </a:t>
            </a:r>
            <a:r>
              <a:rPr sz="2000" spc="-225" dirty="0">
                <a:latin typeface="Arial Black"/>
                <a:cs typeface="Arial Black"/>
              </a:rPr>
              <a:t>0 or 30  </a:t>
            </a:r>
            <a:r>
              <a:rPr sz="2000" spc="-220" dirty="0">
                <a:latin typeface="Arial Black"/>
                <a:cs typeface="Arial Black"/>
              </a:rPr>
              <a:t>degree </a:t>
            </a:r>
            <a:r>
              <a:rPr sz="2000" spc="-250" dirty="0">
                <a:latin typeface="Arial Black"/>
                <a:cs typeface="Arial Black"/>
              </a:rPr>
              <a:t>telescope </a:t>
            </a:r>
            <a:r>
              <a:rPr sz="2000" spc="-315" dirty="0">
                <a:latin typeface="Arial Black"/>
                <a:cs typeface="Arial Black"/>
              </a:rPr>
              <a:t>with </a:t>
            </a:r>
            <a:r>
              <a:rPr sz="2000" spc="-225" dirty="0">
                <a:latin typeface="Arial Black"/>
                <a:cs typeface="Arial Black"/>
              </a:rPr>
              <a:t>video</a:t>
            </a:r>
            <a:r>
              <a:rPr sz="2000" spc="-480" dirty="0">
                <a:latin typeface="Arial Black"/>
                <a:cs typeface="Arial Black"/>
              </a:rPr>
              <a:t> </a:t>
            </a:r>
            <a:r>
              <a:rPr sz="2000" spc="-260" dirty="0">
                <a:latin typeface="Arial Black"/>
                <a:cs typeface="Arial Black"/>
              </a:rPr>
              <a:t>camera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83540" y="4243070"/>
            <a:ext cx="1612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65" dirty="0">
                <a:solidFill>
                  <a:srgbClr val="DC7F46"/>
                </a:solidFill>
                <a:latin typeface="Symbol"/>
                <a:cs typeface="Symbol"/>
              </a:rPr>
              <a:t></a:t>
            </a:r>
            <a:endParaRPr sz="1200">
              <a:latin typeface="Symbol"/>
              <a:cs typeface="Symbo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02309" y="4198620"/>
            <a:ext cx="456374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spc="-150" dirty="0">
                <a:latin typeface="Arial Black"/>
                <a:cs typeface="Arial Black"/>
              </a:rPr>
              <a:t>2-0 </a:t>
            </a:r>
            <a:r>
              <a:rPr sz="2000" spc="-254" dirty="0">
                <a:latin typeface="Arial Black"/>
                <a:cs typeface="Arial Black"/>
              </a:rPr>
              <a:t>silk </a:t>
            </a:r>
            <a:r>
              <a:rPr sz="2000" spc="-260" dirty="0">
                <a:latin typeface="Arial Black"/>
                <a:cs typeface="Arial Black"/>
              </a:rPr>
              <a:t>retraction </a:t>
            </a:r>
            <a:r>
              <a:rPr sz="2000" spc="-240" dirty="0">
                <a:latin typeface="Arial Black"/>
                <a:cs typeface="Arial Black"/>
              </a:rPr>
              <a:t>sutures through lateral  </a:t>
            </a:r>
            <a:r>
              <a:rPr sz="2000" spc="-225" dirty="0">
                <a:latin typeface="Arial Black"/>
                <a:cs typeface="Arial Black"/>
              </a:rPr>
              <a:t>edges </a:t>
            </a:r>
            <a:r>
              <a:rPr sz="2000" spc="-220" dirty="0">
                <a:latin typeface="Arial Black"/>
                <a:cs typeface="Arial Black"/>
              </a:rPr>
              <a:t>of </a:t>
            </a:r>
            <a:r>
              <a:rPr sz="2000" spc="-280" dirty="0">
                <a:latin typeface="Arial Black"/>
                <a:cs typeface="Arial Black"/>
              </a:rPr>
              <a:t>common</a:t>
            </a:r>
            <a:r>
              <a:rPr sz="2000" spc="90" dirty="0">
                <a:latin typeface="Arial Black"/>
                <a:cs typeface="Arial Black"/>
              </a:rPr>
              <a:t> </a:t>
            </a:r>
            <a:r>
              <a:rPr sz="2000" spc="-285" dirty="0">
                <a:latin typeface="Arial Black"/>
                <a:cs typeface="Arial Black"/>
              </a:rPr>
              <a:t>wall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83540" y="5335270"/>
            <a:ext cx="1612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65" dirty="0">
                <a:solidFill>
                  <a:srgbClr val="DC7F46"/>
                </a:solidFill>
                <a:latin typeface="Symbol"/>
                <a:cs typeface="Symbol"/>
              </a:rPr>
              <a:t></a:t>
            </a:r>
            <a:endParaRPr sz="1200">
              <a:latin typeface="Symbol"/>
              <a:cs typeface="Symbo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02309" y="5289550"/>
            <a:ext cx="469328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spc="-225" dirty="0">
                <a:latin typeface="Arial Black"/>
                <a:cs typeface="Arial Black"/>
              </a:rPr>
              <a:t>Upper </a:t>
            </a:r>
            <a:r>
              <a:rPr sz="2000" spc="-220" dirty="0">
                <a:latin typeface="Arial Black"/>
                <a:cs typeface="Arial Black"/>
              </a:rPr>
              <a:t>blade </a:t>
            </a:r>
            <a:r>
              <a:rPr sz="2000" spc="-200" dirty="0">
                <a:latin typeface="Arial Black"/>
                <a:cs typeface="Arial Black"/>
              </a:rPr>
              <a:t>(long </a:t>
            </a:r>
            <a:r>
              <a:rPr sz="2000" spc="-225" dirty="0">
                <a:latin typeface="Arial Black"/>
                <a:cs typeface="Arial Black"/>
              </a:rPr>
              <a:t>beak) </a:t>
            </a:r>
            <a:r>
              <a:rPr sz="2000" spc="-254" dirty="0">
                <a:latin typeface="Arial Black"/>
                <a:cs typeface="Arial Black"/>
              </a:rPr>
              <a:t>into </a:t>
            </a:r>
            <a:r>
              <a:rPr sz="2000" spc="-225" dirty="0">
                <a:latin typeface="Arial Black"/>
                <a:cs typeface="Arial Black"/>
              </a:rPr>
              <a:t>oesophagus  </a:t>
            </a:r>
            <a:r>
              <a:rPr sz="2000" spc="-445" dirty="0">
                <a:latin typeface="Arial Black"/>
                <a:cs typeface="Arial Black"/>
              </a:rPr>
              <a:t>&amp; </a:t>
            </a:r>
            <a:r>
              <a:rPr sz="2000" spc="-270" dirty="0">
                <a:latin typeface="Arial Black"/>
                <a:cs typeface="Arial Black"/>
              </a:rPr>
              <a:t>lower </a:t>
            </a:r>
            <a:r>
              <a:rPr sz="2000" spc="-225" dirty="0">
                <a:latin typeface="Arial Black"/>
                <a:cs typeface="Arial Black"/>
              </a:rPr>
              <a:t>blade </a:t>
            </a:r>
            <a:r>
              <a:rPr sz="2000" spc="-220" dirty="0">
                <a:latin typeface="Arial Black"/>
                <a:cs typeface="Arial Black"/>
              </a:rPr>
              <a:t>(short </a:t>
            </a:r>
            <a:r>
              <a:rPr sz="2000" spc="-225" dirty="0">
                <a:latin typeface="Arial Black"/>
                <a:cs typeface="Arial Black"/>
              </a:rPr>
              <a:t>beak) </a:t>
            </a:r>
            <a:r>
              <a:rPr sz="2000" spc="-254" dirty="0">
                <a:latin typeface="Arial Black"/>
                <a:cs typeface="Arial Black"/>
              </a:rPr>
              <a:t>into </a:t>
            </a:r>
            <a:r>
              <a:rPr sz="2000" spc="-280" dirty="0">
                <a:latin typeface="Arial Black"/>
                <a:cs typeface="Arial Black"/>
              </a:rPr>
              <a:t>neck </a:t>
            </a:r>
            <a:r>
              <a:rPr sz="2000" spc="-220" dirty="0">
                <a:latin typeface="Arial Black"/>
                <a:cs typeface="Arial Black"/>
              </a:rPr>
              <a:t>of  </a:t>
            </a:r>
            <a:r>
              <a:rPr sz="2000" spc="-245" dirty="0">
                <a:latin typeface="Arial Black"/>
                <a:cs typeface="Arial Black"/>
              </a:rPr>
              <a:t>pouch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867400" y="1295400"/>
            <a:ext cx="3276600" cy="21983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638800" y="3810000"/>
            <a:ext cx="3505200" cy="22720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9740" y="1667509"/>
            <a:ext cx="1612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65" dirty="0">
                <a:solidFill>
                  <a:srgbClr val="DC7F46"/>
                </a:solidFill>
                <a:latin typeface="Symbol"/>
                <a:cs typeface="Symbol"/>
              </a:rPr>
              <a:t></a:t>
            </a:r>
            <a:endParaRPr sz="1200">
              <a:latin typeface="Symbol"/>
              <a:cs typeface="Symbo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78509" y="1609090"/>
            <a:ext cx="380428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15" dirty="0"/>
              <a:t>Suspension </a:t>
            </a:r>
            <a:r>
              <a:rPr spc="-235" dirty="0"/>
              <a:t>apparatus</a:t>
            </a:r>
            <a:r>
              <a:rPr spc="-40" dirty="0"/>
              <a:t> </a:t>
            </a:r>
            <a:r>
              <a:rPr spc="-260" dirty="0"/>
              <a:t>connected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59740" y="2039620"/>
            <a:ext cx="1612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65" dirty="0">
                <a:solidFill>
                  <a:srgbClr val="DC7F46"/>
                </a:solidFill>
                <a:latin typeface="Symbol"/>
                <a:cs typeface="Symbol"/>
              </a:rPr>
              <a:t></a:t>
            </a:r>
            <a:endParaRPr sz="1200">
              <a:latin typeface="Symbol"/>
              <a:cs typeface="Symbo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78509" y="1981200"/>
            <a:ext cx="3968750" cy="896619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 marR="5080">
              <a:lnSpc>
                <a:spcPts val="2230"/>
              </a:lnSpc>
              <a:spcBef>
                <a:spcPts val="315"/>
              </a:spcBef>
            </a:pPr>
            <a:r>
              <a:rPr sz="2000" spc="-245" dirty="0">
                <a:latin typeface="Arial Black"/>
                <a:cs typeface="Arial Black"/>
              </a:rPr>
              <a:t>Common </a:t>
            </a:r>
            <a:r>
              <a:rPr sz="2000" spc="-240" dirty="0">
                <a:latin typeface="Arial Black"/>
                <a:cs typeface="Arial Black"/>
              </a:rPr>
              <a:t>wall(cricopharyngeal </a:t>
            </a:r>
            <a:r>
              <a:rPr sz="2000" spc="-195" dirty="0">
                <a:latin typeface="Arial Black"/>
                <a:cs typeface="Arial Black"/>
              </a:rPr>
              <a:t>bar)  </a:t>
            </a:r>
            <a:r>
              <a:rPr sz="2000" spc="-225" dirty="0">
                <a:latin typeface="Arial Black"/>
                <a:cs typeface="Arial Black"/>
              </a:rPr>
              <a:t>divided </a:t>
            </a:r>
            <a:r>
              <a:rPr sz="2000" spc="-220" dirty="0">
                <a:latin typeface="Arial Black"/>
                <a:cs typeface="Arial Black"/>
              </a:rPr>
              <a:t>using </a:t>
            </a:r>
            <a:r>
              <a:rPr sz="2000" spc="-160" dirty="0">
                <a:latin typeface="Arial Black"/>
                <a:cs typeface="Arial Black"/>
              </a:rPr>
              <a:t>stapler</a:t>
            </a:r>
            <a:r>
              <a:rPr sz="2000" spc="-160" dirty="0">
                <a:latin typeface="Symbol"/>
                <a:cs typeface="Symbol"/>
              </a:rPr>
              <a:t></a:t>
            </a:r>
            <a:r>
              <a:rPr sz="2000" spc="-160" dirty="0">
                <a:latin typeface="Arial Black"/>
                <a:cs typeface="Arial Black"/>
              </a:rPr>
              <a:t>internal  </a:t>
            </a:r>
            <a:r>
              <a:rPr sz="2000" spc="-240" dirty="0">
                <a:latin typeface="Arial Black"/>
                <a:cs typeface="Arial Black"/>
              </a:rPr>
              <a:t>cricopharyngeal</a:t>
            </a:r>
            <a:r>
              <a:rPr sz="2000" spc="-130" dirty="0">
                <a:latin typeface="Arial Black"/>
                <a:cs typeface="Arial Black"/>
              </a:rPr>
              <a:t> </a:t>
            </a:r>
            <a:r>
              <a:rPr sz="2000" spc="-275" dirty="0">
                <a:latin typeface="Arial Black"/>
                <a:cs typeface="Arial Black"/>
              </a:rPr>
              <a:t>myotomy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59740" y="3348990"/>
            <a:ext cx="1612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65" dirty="0">
                <a:solidFill>
                  <a:srgbClr val="DC7F46"/>
                </a:solidFill>
                <a:latin typeface="Symbol"/>
                <a:cs typeface="Symbol"/>
              </a:rPr>
              <a:t></a:t>
            </a:r>
            <a:endParaRPr sz="1200">
              <a:latin typeface="Symbol"/>
              <a:cs typeface="Symbo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78509" y="3290570"/>
            <a:ext cx="3912870" cy="897890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700" marR="5080">
              <a:lnSpc>
                <a:spcPct val="93100"/>
              </a:lnSpc>
              <a:spcBef>
                <a:spcPts val="265"/>
              </a:spcBef>
            </a:pPr>
            <a:r>
              <a:rPr sz="2000" spc="-225" dirty="0">
                <a:latin typeface="Arial Black"/>
                <a:cs typeface="Arial Black"/>
              </a:rPr>
              <a:t>Stapler </a:t>
            </a:r>
            <a:r>
              <a:rPr sz="2000" spc="-240" dirty="0">
                <a:latin typeface="Arial Black"/>
                <a:cs typeface="Arial Black"/>
              </a:rPr>
              <a:t>simultaneously </a:t>
            </a:r>
            <a:r>
              <a:rPr sz="2000" spc="-280" dirty="0">
                <a:latin typeface="Arial Black"/>
                <a:cs typeface="Arial Black"/>
              </a:rPr>
              <a:t>cuts </a:t>
            </a:r>
            <a:r>
              <a:rPr sz="2000" spc="-445" dirty="0">
                <a:latin typeface="Arial Black"/>
                <a:cs typeface="Arial Black"/>
              </a:rPr>
              <a:t>&amp;  </a:t>
            </a:r>
            <a:r>
              <a:rPr sz="2000" spc="-240" dirty="0">
                <a:latin typeface="Arial Black"/>
                <a:cs typeface="Arial Black"/>
              </a:rPr>
              <a:t>staples </a:t>
            </a:r>
            <a:r>
              <a:rPr sz="2000" spc="-265" dirty="0">
                <a:latin typeface="Arial Black"/>
                <a:cs typeface="Arial Black"/>
              </a:rPr>
              <a:t>the </a:t>
            </a:r>
            <a:r>
              <a:rPr sz="2000" spc="-225" dirty="0">
                <a:latin typeface="Arial Black"/>
                <a:cs typeface="Arial Black"/>
              </a:rPr>
              <a:t>divided </a:t>
            </a:r>
            <a:r>
              <a:rPr sz="2000" spc="-254" dirty="0">
                <a:latin typeface="Arial Black"/>
                <a:cs typeface="Arial Black"/>
              </a:rPr>
              <a:t>mucosal </a:t>
            </a:r>
            <a:r>
              <a:rPr sz="2000" spc="-225" dirty="0">
                <a:latin typeface="Arial Black"/>
                <a:cs typeface="Arial Black"/>
              </a:rPr>
              <a:t>edges  </a:t>
            </a:r>
            <a:r>
              <a:rPr sz="2000" spc="-220" dirty="0">
                <a:latin typeface="Arial Black"/>
                <a:cs typeface="Arial Black"/>
              </a:rPr>
              <a:t>of </a:t>
            </a:r>
            <a:r>
              <a:rPr sz="2000" spc="-280" dirty="0">
                <a:latin typeface="Arial Black"/>
                <a:cs typeface="Arial Black"/>
              </a:rPr>
              <a:t>common</a:t>
            </a:r>
            <a:r>
              <a:rPr sz="2000" spc="-30" dirty="0">
                <a:latin typeface="Arial Black"/>
                <a:cs typeface="Arial Black"/>
              </a:rPr>
              <a:t> </a:t>
            </a:r>
            <a:r>
              <a:rPr sz="2000" spc="-285" dirty="0">
                <a:latin typeface="Arial Black"/>
                <a:cs typeface="Arial Black"/>
              </a:rPr>
              <a:t>wall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59740" y="4659629"/>
            <a:ext cx="1612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65" dirty="0">
                <a:solidFill>
                  <a:srgbClr val="DC7F46"/>
                </a:solidFill>
                <a:latin typeface="Symbol"/>
                <a:cs typeface="Symbol"/>
              </a:rPr>
              <a:t></a:t>
            </a:r>
            <a:endParaRPr sz="1200">
              <a:latin typeface="Symbol"/>
              <a:cs typeface="Symbo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78509" y="4601209"/>
            <a:ext cx="3286760" cy="613410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 marR="5080">
              <a:lnSpc>
                <a:spcPts val="2230"/>
              </a:lnSpc>
              <a:spcBef>
                <a:spcPts val="315"/>
              </a:spcBef>
            </a:pPr>
            <a:r>
              <a:rPr sz="2000" spc="-204" dirty="0">
                <a:latin typeface="Arial Black"/>
                <a:cs typeface="Arial Black"/>
              </a:rPr>
              <a:t>Single </a:t>
            </a:r>
            <a:r>
              <a:rPr sz="2000" spc="-250" dirty="0">
                <a:latin typeface="Arial Black"/>
                <a:cs typeface="Arial Black"/>
              </a:rPr>
              <a:t>lumen </a:t>
            </a:r>
            <a:r>
              <a:rPr sz="2000" spc="-254" dirty="0">
                <a:latin typeface="Arial Black"/>
                <a:cs typeface="Arial Black"/>
              </a:rPr>
              <a:t>created </a:t>
            </a:r>
            <a:r>
              <a:rPr sz="2000" spc="-290" dirty="0">
                <a:latin typeface="Arial Black"/>
                <a:cs typeface="Arial Black"/>
              </a:rPr>
              <a:t>without  </a:t>
            </a:r>
            <a:r>
              <a:rPr sz="2000" spc="-240" dirty="0">
                <a:latin typeface="Arial Black"/>
                <a:cs typeface="Arial Black"/>
              </a:rPr>
              <a:t>removal </a:t>
            </a:r>
            <a:r>
              <a:rPr sz="2000" spc="-220" dirty="0">
                <a:latin typeface="Arial Black"/>
                <a:cs typeface="Arial Black"/>
              </a:rPr>
              <a:t>of</a:t>
            </a:r>
            <a:r>
              <a:rPr sz="2000" spc="-10" dirty="0">
                <a:latin typeface="Arial Black"/>
                <a:cs typeface="Arial Black"/>
              </a:rPr>
              <a:t> </a:t>
            </a:r>
            <a:r>
              <a:rPr sz="2000" spc="-245" dirty="0">
                <a:latin typeface="Arial Black"/>
                <a:cs typeface="Arial Black"/>
              </a:rPr>
              <a:t>pouch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524500" y="1294130"/>
            <a:ext cx="3619500" cy="22771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486400" y="3505200"/>
            <a:ext cx="3657600" cy="24269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286000"/>
            <a:ext cx="3860800" cy="16332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810000" y="2284729"/>
            <a:ext cx="5334000" cy="20485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835660"/>
            <a:ext cx="9144000" cy="145668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3882390"/>
            <a:ext cx="3895090" cy="297561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882390" y="4339590"/>
            <a:ext cx="5261610" cy="251841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24600" y="1103630"/>
            <a:ext cx="2819400" cy="29349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3957320"/>
            <a:ext cx="3276600" cy="29006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200400" y="4038600"/>
            <a:ext cx="3162300" cy="2819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179820" y="4038600"/>
            <a:ext cx="2964179" cy="28194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1143000"/>
            <a:ext cx="3200400" cy="299974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200400" y="1143000"/>
            <a:ext cx="3124200" cy="28956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7340" y="1412240"/>
            <a:ext cx="1612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65" dirty="0">
                <a:solidFill>
                  <a:srgbClr val="DC7F46"/>
                </a:solidFill>
                <a:latin typeface="Symbol"/>
                <a:cs typeface="Symbol"/>
              </a:rPr>
              <a:t></a:t>
            </a:r>
            <a:endParaRPr sz="1200">
              <a:latin typeface="Symbol"/>
              <a:cs typeface="Symbo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35" dirty="0"/>
              <a:t>Endoscopic </a:t>
            </a:r>
            <a:r>
              <a:rPr spc="-245" dirty="0"/>
              <a:t>staple </a:t>
            </a:r>
            <a:r>
              <a:rPr spc="-254" dirty="0"/>
              <a:t>diverticulostomy</a:t>
            </a:r>
            <a:r>
              <a:rPr spc="-280" dirty="0"/>
              <a:t> </a:t>
            </a:r>
            <a:r>
              <a:rPr spc="-225" dirty="0"/>
              <a:t>is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26109" y="1637029"/>
            <a:ext cx="4107815" cy="985519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 marR="5080">
              <a:lnSpc>
                <a:spcPts val="2230"/>
              </a:lnSpc>
              <a:spcBef>
                <a:spcPts val="315"/>
              </a:spcBef>
            </a:pPr>
            <a:r>
              <a:rPr sz="2000" spc="-225" dirty="0">
                <a:latin typeface="Arial Black"/>
                <a:cs typeface="Arial Black"/>
              </a:rPr>
              <a:t>superior </a:t>
            </a:r>
            <a:r>
              <a:rPr sz="2000" spc="-280" dirty="0">
                <a:latin typeface="Arial Black"/>
                <a:cs typeface="Arial Black"/>
              </a:rPr>
              <a:t>to </a:t>
            </a:r>
            <a:r>
              <a:rPr sz="2000" spc="-250" dirty="0">
                <a:latin typeface="Arial Black"/>
                <a:cs typeface="Arial Black"/>
              </a:rPr>
              <a:t>external </a:t>
            </a:r>
            <a:r>
              <a:rPr sz="2000" spc="-220" dirty="0">
                <a:latin typeface="Arial Black"/>
                <a:cs typeface="Arial Black"/>
              </a:rPr>
              <a:t>as </a:t>
            </a:r>
            <a:r>
              <a:rPr sz="2000" spc="-285" dirty="0">
                <a:latin typeface="Arial Black"/>
                <a:cs typeface="Arial Black"/>
              </a:rPr>
              <a:t>well </a:t>
            </a:r>
            <a:r>
              <a:rPr sz="2000" spc="-220" dirty="0">
                <a:latin typeface="Arial Black"/>
                <a:cs typeface="Arial Black"/>
              </a:rPr>
              <a:t>as </a:t>
            </a:r>
            <a:r>
              <a:rPr sz="2000" spc="-225" dirty="0">
                <a:latin typeface="Arial Black"/>
                <a:cs typeface="Arial Black"/>
              </a:rPr>
              <a:t>other,  </a:t>
            </a:r>
            <a:r>
              <a:rPr sz="2000" spc="-245" dirty="0">
                <a:latin typeface="Arial Black"/>
                <a:cs typeface="Arial Black"/>
              </a:rPr>
              <a:t>endoscopic</a:t>
            </a:r>
            <a:r>
              <a:rPr sz="2000" spc="-114" dirty="0">
                <a:latin typeface="Arial Black"/>
                <a:cs typeface="Arial Black"/>
              </a:rPr>
              <a:t> </a:t>
            </a:r>
            <a:r>
              <a:rPr sz="2000" spc="-235" dirty="0">
                <a:latin typeface="Arial Black"/>
                <a:cs typeface="Arial Black"/>
              </a:rPr>
              <a:t>approaches</a:t>
            </a:r>
            <a:endParaRPr sz="2000">
              <a:latin typeface="Arial Black"/>
              <a:cs typeface="Arial Black"/>
            </a:endParaRPr>
          </a:p>
          <a:p>
            <a:pPr marL="1797050">
              <a:lnSpc>
                <a:spcPct val="100000"/>
              </a:lnSpc>
              <a:spcBef>
                <a:spcPts val="484"/>
              </a:spcBef>
            </a:pPr>
            <a:r>
              <a:rPr sz="2000" spc="-185" dirty="0">
                <a:solidFill>
                  <a:srgbClr val="00AFEF"/>
                </a:solidFill>
                <a:latin typeface="Arial Black"/>
                <a:cs typeface="Arial Black"/>
              </a:rPr>
              <a:t>(Chang </a:t>
            </a:r>
            <a:r>
              <a:rPr sz="2000" spc="-275" dirty="0">
                <a:solidFill>
                  <a:srgbClr val="00AFEF"/>
                </a:solidFill>
                <a:latin typeface="Arial Black"/>
                <a:cs typeface="Arial Black"/>
              </a:rPr>
              <a:t>et </a:t>
            </a:r>
            <a:r>
              <a:rPr sz="2000" spc="-185" dirty="0">
                <a:solidFill>
                  <a:srgbClr val="00AFEF"/>
                </a:solidFill>
                <a:latin typeface="Arial Black"/>
                <a:cs typeface="Arial Black"/>
              </a:rPr>
              <a:t>al, </a:t>
            </a:r>
            <a:r>
              <a:rPr sz="2000" spc="-225" dirty="0">
                <a:solidFill>
                  <a:srgbClr val="00AFEF"/>
                </a:solidFill>
                <a:latin typeface="Arial Black"/>
                <a:cs typeface="Arial Black"/>
              </a:rPr>
              <a:t>2003</a:t>
            </a:r>
            <a:r>
              <a:rPr sz="2000" spc="-285" dirty="0">
                <a:solidFill>
                  <a:srgbClr val="00AFEF"/>
                </a:solidFill>
                <a:latin typeface="Arial Black"/>
                <a:cs typeface="Arial Black"/>
              </a:rPr>
              <a:t> </a:t>
            </a:r>
            <a:r>
              <a:rPr sz="2000" spc="-114" dirty="0">
                <a:solidFill>
                  <a:srgbClr val="00AFEF"/>
                </a:solidFill>
                <a:latin typeface="Arial Black"/>
                <a:cs typeface="Arial Black"/>
              </a:rPr>
              <a:t>)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7340" y="3093720"/>
            <a:ext cx="1612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65" dirty="0">
                <a:solidFill>
                  <a:srgbClr val="DC7F46"/>
                </a:solidFill>
                <a:latin typeface="Symbol"/>
                <a:cs typeface="Symbol"/>
              </a:rPr>
              <a:t></a:t>
            </a:r>
            <a:endParaRPr sz="1200">
              <a:latin typeface="Symbol"/>
              <a:cs typeface="Symbo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26109" y="3035300"/>
            <a:ext cx="4418330" cy="1179830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 marR="5080">
              <a:lnSpc>
                <a:spcPts val="2230"/>
              </a:lnSpc>
              <a:spcBef>
                <a:spcPts val="315"/>
              </a:spcBef>
            </a:pPr>
            <a:r>
              <a:rPr sz="2000" spc="-235" dirty="0">
                <a:latin typeface="Arial Black"/>
                <a:cs typeface="Arial Black"/>
              </a:rPr>
              <a:t>Endoscopic </a:t>
            </a:r>
            <a:r>
              <a:rPr sz="2000" spc="-229" dirty="0">
                <a:latin typeface="Arial Black"/>
                <a:cs typeface="Arial Black"/>
              </a:rPr>
              <a:t>techniques-performed  </a:t>
            </a:r>
            <a:r>
              <a:rPr sz="2000" spc="-225" dirty="0">
                <a:latin typeface="Arial Black"/>
                <a:cs typeface="Arial Black"/>
              </a:rPr>
              <a:t>faster, </a:t>
            </a:r>
            <a:r>
              <a:rPr sz="2000" spc="-245" dirty="0">
                <a:latin typeface="Arial Black"/>
                <a:cs typeface="Arial Black"/>
              </a:rPr>
              <a:t>short </a:t>
            </a:r>
            <a:r>
              <a:rPr sz="2000" spc="-225" dirty="0">
                <a:latin typeface="Arial Black"/>
                <a:cs typeface="Arial Black"/>
              </a:rPr>
              <a:t>in </a:t>
            </a:r>
            <a:r>
              <a:rPr sz="2000" spc="-254" dirty="0">
                <a:latin typeface="Arial Black"/>
                <a:cs typeface="Arial Black"/>
              </a:rPr>
              <a:t>patient </a:t>
            </a:r>
            <a:r>
              <a:rPr sz="2000" spc="-235" dirty="0">
                <a:latin typeface="Arial Black"/>
                <a:cs typeface="Arial Black"/>
              </a:rPr>
              <a:t>stay,shorter  </a:t>
            </a:r>
            <a:r>
              <a:rPr sz="2000" spc="-254" dirty="0">
                <a:latin typeface="Arial Black"/>
                <a:cs typeface="Arial Black"/>
              </a:rPr>
              <a:t>anaesthetic </a:t>
            </a:r>
            <a:r>
              <a:rPr sz="2000" spc="-280" dirty="0">
                <a:latin typeface="Arial Black"/>
                <a:cs typeface="Arial Black"/>
              </a:rPr>
              <a:t>time </a:t>
            </a:r>
            <a:r>
              <a:rPr sz="2000" spc="-245" dirty="0">
                <a:latin typeface="Arial Black"/>
                <a:cs typeface="Arial Black"/>
              </a:rPr>
              <a:t>(important </a:t>
            </a:r>
            <a:r>
              <a:rPr sz="2000" spc="-225" dirty="0">
                <a:latin typeface="Arial Black"/>
                <a:cs typeface="Arial Black"/>
              </a:rPr>
              <a:t>in elderly </a:t>
            </a:r>
            <a:r>
              <a:rPr sz="2000" spc="-445" dirty="0">
                <a:latin typeface="Arial Black"/>
                <a:cs typeface="Arial Black"/>
              </a:rPr>
              <a:t>&amp;  </a:t>
            </a:r>
            <a:r>
              <a:rPr sz="2000" spc="-250" dirty="0">
                <a:latin typeface="Arial Black"/>
                <a:cs typeface="Arial Black"/>
              </a:rPr>
              <a:t>medically </a:t>
            </a:r>
            <a:r>
              <a:rPr sz="2000" spc="-215" dirty="0">
                <a:latin typeface="Arial Black"/>
                <a:cs typeface="Arial Black"/>
              </a:rPr>
              <a:t>infirm), </a:t>
            </a:r>
            <a:r>
              <a:rPr sz="2000" spc="-240" dirty="0">
                <a:latin typeface="Arial Black"/>
                <a:cs typeface="Arial Black"/>
              </a:rPr>
              <a:t>recover </a:t>
            </a:r>
            <a:r>
              <a:rPr sz="2000" spc="-254" dirty="0">
                <a:latin typeface="Arial Black"/>
                <a:cs typeface="Arial Black"/>
              </a:rPr>
              <a:t>more</a:t>
            </a:r>
            <a:r>
              <a:rPr sz="2000" spc="-160" dirty="0">
                <a:latin typeface="Arial Black"/>
                <a:cs typeface="Arial Black"/>
              </a:rPr>
              <a:t> </a:t>
            </a:r>
            <a:r>
              <a:rPr sz="2000" spc="-254" dirty="0">
                <a:latin typeface="Arial Black"/>
                <a:cs typeface="Arial Black"/>
              </a:rPr>
              <a:t>quickly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07340" y="4687570"/>
            <a:ext cx="1612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65" dirty="0">
                <a:solidFill>
                  <a:srgbClr val="DC7F46"/>
                </a:solidFill>
                <a:latin typeface="Symbol"/>
                <a:cs typeface="Symbol"/>
              </a:rPr>
              <a:t></a:t>
            </a:r>
            <a:endParaRPr sz="1200">
              <a:latin typeface="Symbol"/>
              <a:cs typeface="Symbo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07340" y="5342890"/>
            <a:ext cx="1612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65" dirty="0">
                <a:solidFill>
                  <a:srgbClr val="DC7F46"/>
                </a:solidFill>
                <a:latin typeface="Symbol"/>
                <a:cs typeface="Symbol"/>
              </a:rPr>
              <a:t></a:t>
            </a:r>
            <a:endParaRPr sz="1200">
              <a:latin typeface="Symbol"/>
              <a:cs typeface="Symbo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26109" y="4629150"/>
            <a:ext cx="4188460" cy="1268730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 marR="5080">
              <a:lnSpc>
                <a:spcPts val="2230"/>
              </a:lnSpc>
              <a:spcBef>
                <a:spcPts val="315"/>
              </a:spcBef>
            </a:pPr>
            <a:r>
              <a:rPr sz="2000" spc="-235" dirty="0">
                <a:latin typeface="Arial Black"/>
                <a:cs typeface="Arial Black"/>
              </a:rPr>
              <a:t>Simultaneously </a:t>
            </a:r>
            <a:r>
              <a:rPr sz="2000" spc="-225" dirty="0">
                <a:latin typeface="Arial Black"/>
                <a:cs typeface="Arial Black"/>
              </a:rPr>
              <a:t>divide </a:t>
            </a:r>
            <a:r>
              <a:rPr sz="2000" spc="-445" dirty="0">
                <a:latin typeface="Arial Black"/>
                <a:cs typeface="Arial Black"/>
              </a:rPr>
              <a:t>&amp; </a:t>
            </a:r>
            <a:r>
              <a:rPr sz="2000" spc="-265" dirty="0">
                <a:latin typeface="Arial Black"/>
                <a:cs typeface="Arial Black"/>
              </a:rPr>
              <a:t>“suture” </a:t>
            </a:r>
            <a:r>
              <a:rPr sz="2000" spc="-315" dirty="0">
                <a:latin typeface="Arial Black"/>
                <a:cs typeface="Arial Black"/>
              </a:rPr>
              <a:t>with  </a:t>
            </a:r>
            <a:r>
              <a:rPr sz="2000" spc="-155" dirty="0">
                <a:latin typeface="Arial Black"/>
                <a:cs typeface="Arial Black"/>
              </a:rPr>
              <a:t>staples</a:t>
            </a:r>
            <a:r>
              <a:rPr sz="2000" spc="-155" dirty="0">
                <a:latin typeface="Symbol"/>
                <a:cs typeface="Symbol"/>
              </a:rPr>
              <a:t></a:t>
            </a:r>
            <a:r>
              <a:rPr sz="2000" spc="-155" dirty="0">
                <a:latin typeface="Arial Black"/>
                <a:cs typeface="Arial Black"/>
              </a:rPr>
              <a:t>reduced </a:t>
            </a:r>
            <a:r>
              <a:rPr sz="2000" spc="-250" dirty="0">
                <a:latin typeface="Arial Black"/>
                <a:cs typeface="Arial Black"/>
              </a:rPr>
              <a:t>risk </a:t>
            </a:r>
            <a:r>
              <a:rPr sz="2000" spc="-220" dirty="0">
                <a:latin typeface="Arial Black"/>
                <a:cs typeface="Arial Black"/>
              </a:rPr>
              <a:t>of</a:t>
            </a:r>
            <a:r>
              <a:rPr sz="2000" spc="-390" dirty="0">
                <a:latin typeface="Arial Black"/>
                <a:cs typeface="Arial Black"/>
              </a:rPr>
              <a:t> </a:t>
            </a:r>
            <a:r>
              <a:rPr sz="2000" spc="-235" dirty="0">
                <a:latin typeface="Arial Black"/>
                <a:cs typeface="Arial Black"/>
              </a:rPr>
              <a:t>perforation</a:t>
            </a:r>
            <a:endParaRPr sz="2000">
              <a:latin typeface="Arial Black"/>
              <a:cs typeface="Arial Black"/>
            </a:endParaRPr>
          </a:p>
          <a:p>
            <a:pPr marL="12700" marR="562610">
              <a:lnSpc>
                <a:spcPts val="2230"/>
              </a:lnSpc>
              <a:spcBef>
                <a:spcPts val="700"/>
              </a:spcBef>
            </a:pPr>
            <a:r>
              <a:rPr sz="2000" spc="-225" dirty="0">
                <a:latin typeface="Arial Black"/>
                <a:cs typeface="Arial Black"/>
              </a:rPr>
              <a:t>No </a:t>
            </a:r>
            <a:r>
              <a:rPr sz="2000" spc="-254" dirty="0">
                <a:latin typeface="Arial Black"/>
                <a:cs typeface="Arial Black"/>
              </a:rPr>
              <a:t>thermal </a:t>
            </a:r>
            <a:r>
              <a:rPr sz="2000" spc="-245" dirty="0">
                <a:latin typeface="Arial Black"/>
                <a:cs typeface="Arial Black"/>
              </a:rPr>
              <a:t>damage </a:t>
            </a:r>
            <a:r>
              <a:rPr sz="2000" spc="-285" dirty="0">
                <a:latin typeface="Arial Black"/>
                <a:cs typeface="Arial Black"/>
              </a:rPr>
              <a:t>to </a:t>
            </a:r>
            <a:r>
              <a:rPr sz="2000" spc="-245" dirty="0">
                <a:latin typeface="Arial Black"/>
                <a:cs typeface="Arial Black"/>
              </a:rPr>
              <a:t>recurrent  </a:t>
            </a:r>
            <a:r>
              <a:rPr sz="2000" spc="-225" dirty="0">
                <a:latin typeface="Arial Black"/>
                <a:cs typeface="Arial Black"/>
              </a:rPr>
              <a:t>laryngeal</a:t>
            </a:r>
            <a:r>
              <a:rPr sz="2000" spc="-120" dirty="0">
                <a:latin typeface="Arial Black"/>
                <a:cs typeface="Arial Black"/>
              </a:rPr>
              <a:t> </a:t>
            </a:r>
            <a:r>
              <a:rPr sz="2000" spc="-225" dirty="0">
                <a:latin typeface="Arial Black"/>
                <a:cs typeface="Arial Black"/>
              </a:rPr>
              <a:t>nerve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342890" y="1676400"/>
            <a:ext cx="3572510" cy="4249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7340" y="1753870"/>
            <a:ext cx="1612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65" dirty="0">
                <a:solidFill>
                  <a:srgbClr val="DC7F46"/>
                </a:solidFill>
                <a:latin typeface="Symbol"/>
                <a:cs typeface="Symbol"/>
              </a:rPr>
              <a:t></a:t>
            </a:r>
            <a:endParaRPr sz="1200">
              <a:latin typeface="Symbol"/>
              <a:cs typeface="Symbo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26109" y="1695450"/>
            <a:ext cx="7271384" cy="613410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 marR="5080">
              <a:lnSpc>
                <a:spcPts val="2230"/>
              </a:lnSpc>
              <a:spcBef>
                <a:spcPts val="315"/>
              </a:spcBef>
            </a:pPr>
            <a:r>
              <a:rPr spc="-260" dirty="0"/>
              <a:t>Not </a:t>
            </a:r>
            <a:r>
              <a:rPr spc="-225" dirty="0"/>
              <a:t>only </a:t>
            </a:r>
            <a:r>
              <a:rPr spc="-229" dirty="0"/>
              <a:t>for </a:t>
            </a:r>
            <a:r>
              <a:rPr spc="-150" dirty="0"/>
              <a:t>ZD, </a:t>
            </a:r>
            <a:r>
              <a:rPr spc="-260" dirty="0"/>
              <a:t>but </a:t>
            </a:r>
            <a:r>
              <a:rPr spc="-225" dirty="0"/>
              <a:t>for </a:t>
            </a:r>
            <a:r>
              <a:rPr spc="-220" dirty="0"/>
              <a:t>all </a:t>
            </a:r>
            <a:r>
              <a:rPr spc="-245" dirty="0"/>
              <a:t>other </a:t>
            </a:r>
            <a:r>
              <a:rPr spc="-225" dirty="0"/>
              <a:t>hypopharyngeal and pharyngeal  </a:t>
            </a:r>
            <a:r>
              <a:rPr spc="-245" dirty="0"/>
              <a:t>diverticula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07340" y="2780029"/>
            <a:ext cx="1612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65" dirty="0">
                <a:solidFill>
                  <a:srgbClr val="DC7F46"/>
                </a:solidFill>
                <a:latin typeface="Symbol"/>
                <a:cs typeface="Symbol"/>
              </a:rPr>
              <a:t></a:t>
            </a:r>
            <a:endParaRPr sz="1200">
              <a:latin typeface="Symbol"/>
              <a:cs typeface="Symbo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26109" y="2721609"/>
            <a:ext cx="7384415" cy="613410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 marR="5080">
              <a:lnSpc>
                <a:spcPts val="2230"/>
              </a:lnSpc>
              <a:spcBef>
                <a:spcPts val="315"/>
              </a:spcBef>
            </a:pPr>
            <a:r>
              <a:rPr sz="2000" spc="-114" dirty="0">
                <a:latin typeface="Arial Black"/>
                <a:cs typeface="Arial Black"/>
              </a:rPr>
              <a:t>ESD </a:t>
            </a:r>
            <a:r>
              <a:rPr sz="2000" spc="-260" dirty="0">
                <a:latin typeface="Arial Black"/>
                <a:cs typeface="Arial Black"/>
              </a:rPr>
              <a:t>can </a:t>
            </a:r>
            <a:r>
              <a:rPr sz="2000" spc="-225" dirty="0">
                <a:latin typeface="Arial Black"/>
                <a:cs typeface="Arial Black"/>
              </a:rPr>
              <a:t>be </a:t>
            </a:r>
            <a:r>
              <a:rPr sz="2000" spc="-235" dirty="0">
                <a:latin typeface="Arial Black"/>
                <a:cs typeface="Arial Black"/>
              </a:rPr>
              <a:t>performed </a:t>
            </a:r>
            <a:r>
              <a:rPr sz="2000" spc="-225" dirty="0">
                <a:latin typeface="Arial Black"/>
                <a:cs typeface="Arial Black"/>
              </a:rPr>
              <a:t>in </a:t>
            </a:r>
            <a:r>
              <a:rPr sz="2000" spc="-265" dirty="0">
                <a:latin typeface="Arial Black"/>
                <a:cs typeface="Arial Black"/>
              </a:rPr>
              <a:t>pts </a:t>
            </a:r>
            <a:r>
              <a:rPr sz="2000" spc="-315" dirty="0">
                <a:latin typeface="Arial Black"/>
                <a:cs typeface="Arial Black"/>
              </a:rPr>
              <a:t>with </a:t>
            </a:r>
            <a:r>
              <a:rPr sz="2000" spc="-245" dirty="0">
                <a:latin typeface="Arial Black"/>
                <a:cs typeface="Arial Black"/>
              </a:rPr>
              <a:t>recurrence </a:t>
            </a:r>
            <a:r>
              <a:rPr sz="2000" spc="-220" dirty="0">
                <a:latin typeface="Arial Black"/>
                <a:cs typeface="Arial Black"/>
              </a:rPr>
              <a:t>of </a:t>
            </a:r>
            <a:r>
              <a:rPr sz="2000" spc="-250" dirty="0">
                <a:latin typeface="Arial Black"/>
                <a:cs typeface="Arial Black"/>
              </a:rPr>
              <a:t>diverticulum after  </a:t>
            </a:r>
            <a:r>
              <a:rPr sz="2000" spc="-254" dirty="0">
                <a:latin typeface="Arial Black"/>
                <a:cs typeface="Arial Black"/>
              </a:rPr>
              <a:t>external </a:t>
            </a:r>
            <a:r>
              <a:rPr sz="2000" spc="-225" dirty="0">
                <a:latin typeface="Arial Black"/>
                <a:cs typeface="Arial Black"/>
              </a:rPr>
              <a:t>or </a:t>
            </a:r>
            <a:r>
              <a:rPr sz="2000" spc="-245" dirty="0">
                <a:latin typeface="Arial Black"/>
                <a:cs typeface="Arial Black"/>
              </a:rPr>
              <a:t>endoscopic</a:t>
            </a:r>
            <a:r>
              <a:rPr sz="2000" spc="-275" dirty="0">
                <a:latin typeface="Arial Black"/>
                <a:cs typeface="Arial Black"/>
              </a:rPr>
              <a:t> </a:t>
            </a:r>
            <a:r>
              <a:rPr sz="2000" spc="-235" dirty="0">
                <a:latin typeface="Arial Black"/>
                <a:cs typeface="Arial Black"/>
              </a:rPr>
              <a:t>approaches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07340" y="3807459"/>
            <a:ext cx="1612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65" dirty="0">
                <a:solidFill>
                  <a:srgbClr val="DC7F46"/>
                </a:solidFill>
                <a:latin typeface="Symbol"/>
                <a:cs typeface="Symbol"/>
              </a:rPr>
              <a:t></a:t>
            </a:r>
            <a:endParaRPr sz="1200">
              <a:latin typeface="Symbol"/>
              <a:cs typeface="Symbo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26109" y="3681729"/>
            <a:ext cx="7748270" cy="11417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4450" marR="1211580" indent="-31750">
              <a:lnSpc>
                <a:spcPct val="122100"/>
              </a:lnSpc>
              <a:spcBef>
                <a:spcPts val="100"/>
              </a:spcBef>
            </a:pPr>
            <a:r>
              <a:rPr sz="2000" spc="-235" dirty="0">
                <a:latin typeface="Arial Black"/>
                <a:cs typeface="Arial Black"/>
              </a:rPr>
              <a:t>Endoscopic </a:t>
            </a:r>
            <a:r>
              <a:rPr sz="2000" spc="-225" dirty="0">
                <a:latin typeface="Arial Black"/>
                <a:cs typeface="Arial Black"/>
              </a:rPr>
              <a:t>and </a:t>
            </a:r>
            <a:r>
              <a:rPr sz="2000" spc="-254" dirty="0">
                <a:latin typeface="Arial Black"/>
                <a:cs typeface="Arial Black"/>
              </a:rPr>
              <a:t>external </a:t>
            </a:r>
            <a:r>
              <a:rPr sz="2000" spc="-235" dirty="0">
                <a:latin typeface="Arial Black"/>
                <a:cs typeface="Arial Black"/>
              </a:rPr>
              <a:t>approaches </a:t>
            </a:r>
            <a:r>
              <a:rPr sz="2000" spc="-220" dirty="0">
                <a:latin typeface="Arial Black"/>
                <a:cs typeface="Arial Black"/>
              </a:rPr>
              <a:t>are </a:t>
            </a:r>
            <a:r>
              <a:rPr sz="2000" spc="-225" dirty="0">
                <a:latin typeface="Arial Black"/>
                <a:cs typeface="Arial Black"/>
              </a:rPr>
              <a:t>equally </a:t>
            </a:r>
            <a:r>
              <a:rPr sz="2000" spc="-250" dirty="0">
                <a:latin typeface="Arial Black"/>
                <a:cs typeface="Arial Black"/>
              </a:rPr>
              <a:t>effective  </a:t>
            </a:r>
            <a:r>
              <a:rPr sz="2000" spc="-270" dirty="0">
                <a:latin typeface="Arial Black"/>
                <a:cs typeface="Arial Black"/>
              </a:rPr>
              <a:t>treatments</a:t>
            </a:r>
            <a:endParaRPr sz="2000">
              <a:latin typeface="Arial Black"/>
              <a:cs typeface="Arial Black"/>
            </a:endParaRPr>
          </a:p>
          <a:p>
            <a:pPr marL="1515745">
              <a:lnSpc>
                <a:spcPct val="100000"/>
              </a:lnSpc>
              <a:spcBef>
                <a:spcPts val="530"/>
              </a:spcBef>
            </a:pPr>
            <a:r>
              <a:rPr sz="2000" spc="-210" dirty="0">
                <a:solidFill>
                  <a:srgbClr val="00AFEF"/>
                </a:solidFill>
                <a:latin typeface="Arial Black"/>
                <a:cs typeface="Arial Black"/>
              </a:rPr>
              <a:t>(Overbeek </a:t>
            </a:r>
            <a:r>
              <a:rPr sz="2000" spc="-200" dirty="0">
                <a:solidFill>
                  <a:srgbClr val="00AFEF"/>
                </a:solidFill>
                <a:latin typeface="Arial Black"/>
                <a:cs typeface="Arial Black"/>
              </a:rPr>
              <a:t>1994, </a:t>
            </a:r>
            <a:r>
              <a:rPr sz="2000" spc="-225" dirty="0">
                <a:solidFill>
                  <a:srgbClr val="00AFEF"/>
                </a:solidFill>
                <a:latin typeface="Arial Black"/>
                <a:cs typeface="Arial Black"/>
              </a:rPr>
              <a:t>Liang </a:t>
            </a:r>
            <a:r>
              <a:rPr sz="2000" spc="-275" dirty="0">
                <a:solidFill>
                  <a:srgbClr val="00AFEF"/>
                </a:solidFill>
                <a:latin typeface="Arial Black"/>
                <a:cs typeface="Arial Black"/>
              </a:rPr>
              <a:t>et </a:t>
            </a:r>
            <a:r>
              <a:rPr sz="2000" spc="-195" dirty="0">
                <a:solidFill>
                  <a:srgbClr val="00AFEF"/>
                </a:solidFill>
                <a:latin typeface="Arial Black"/>
                <a:cs typeface="Arial Black"/>
              </a:rPr>
              <a:t>al,1995, </a:t>
            </a:r>
            <a:r>
              <a:rPr sz="2000" spc="-225" dirty="0">
                <a:solidFill>
                  <a:srgbClr val="00AFEF"/>
                </a:solidFill>
                <a:latin typeface="Arial Black"/>
                <a:cs typeface="Arial Black"/>
              </a:rPr>
              <a:t>and Bonafede</a:t>
            </a:r>
            <a:r>
              <a:rPr sz="2000" spc="90" dirty="0">
                <a:solidFill>
                  <a:srgbClr val="00AFEF"/>
                </a:solidFill>
                <a:latin typeface="Arial Black"/>
                <a:cs typeface="Arial Black"/>
              </a:rPr>
              <a:t> </a:t>
            </a:r>
            <a:r>
              <a:rPr sz="2000" spc="-200" dirty="0">
                <a:solidFill>
                  <a:srgbClr val="00AFEF"/>
                </a:solidFill>
                <a:latin typeface="Arial Black"/>
                <a:cs typeface="Arial Black"/>
              </a:rPr>
              <a:t>1997)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07340" y="5294629"/>
            <a:ext cx="1612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65" dirty="0">
                <a:solidFill>
                  <a:srgbClr val="DC7F46"/>
                </a:solidFill>
                <a:latin typeface="Symbol"/>
                <a:cs typeface="Symbol"/>
              </a:rPr>
              <a:t></a:t>
            </a:r>
            <a:endParaRPr sz="1200">
              <a:latin typeface="Symbol"/>
              <a:cs typeface="Symbo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26109" y="5236209"/>
            <a:ext cx="7446009" cy="985519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 marR="5080">
              <a:lnSpc>
                <a:spcPts val="2230"/>
              </a:lnSpc>
              <a:spcBef>
                <a:spcPts val="315"/>
              </a:spcBef>
              <a:tabLst>
                <a:tab pos="1949450" algn="l"/>
                <a:tab pos="4140200" algn="l"/>
              </a:tabLst>
            </a:pPr>
            <a:r>
              <a:rPr sz="2000" spc="-225" dirty="0">
                <a:latin typeface="Arial Black"/>
                <a:cs typeface="Arial Black"/>
              </a:rPr>
              <a:t>The</a:t>
            </a:r>
            <a:r>
              <a:rPr sz="2000" spc="-110" dirty="0">
                <a:latin typeface="Arial Black"/>
                <a:cs typeface="Arial Black"/>
              </a:rPr>
              <a:t> </a:t>
            </a:r>
            <a:r>
              <a:rPr sz="2000" spc="-245" dirty="0">
                <a:latin typeface="Arial Black"/>
                <a:cs typeface="Arial Black"/>
              </a:rPr>
              <a:t>endoscopic	</a:t>
            </a:r>
            <a:r>
              <a:rPr sz="2000" spc="-240" dirty="0">
                <a:latin typeface="Arial Black"/>
                <a:cs typeface="Arial Black"/>
              </a:rPr>
              <a:t>stapling</a:t>
            </a:r>
            <a:r>
              <a:rPr sz="2000" spc="-95" dirty="0">
                <a:latin typeface="Arial Black"/>
                <a:cs typeface="Arial Black"/>
              </a:rPr>
              <a:t> </a:t>
            </a:r>
            <a:r>
              <a:rPr sz="2000" spc="-250" dirty="0">
                <a:latin typeface="Arial Black"/>
                <a:cs typeface="Arial Black"/>
              </a:rPr>
              <a:t>technique	</a:t>
            </a:r>
            <a:r>
              <a:rPr sz="2000" spc="-225" dirty="0">
                <a:latin typeface="Arial Black"/>
                <a:cs typeface="Arial Black"/>
              </a:rPr>
              <a:t>appears </a:t>
            </a:r>
            <a:r>
              <a:rPr sz="2000" spc="-285" dirty="0">
                <a:latin typeface="Arial Black"/>
                <a:cs typeface="Arial Black"/>
              </a:rPr>
              <a:t>to </a:t>
            </a:r>
            <a:r>
              <a:rPr sz="2000" spc="-225" dirty="0">
                <a:latin typeface="Arial Black"/>
                <a:cs typeface="Arial Black"/>
              </a:rPr>
              <a:t>have </a:t>
            </a:r>
            <a:r>
              <a:rPr sz="2000" spc="-220" dirty="0">
                <a:latin typeface="Arial Black"/>
                <a:cs typeface="Arial Black"/>
              </a:rPr>
              <a:t>an </a:t>
            </a:r>
            <a:r>
              <a:rPr sz="2000" spc="-240" dirty="0">
                <a:latin typeface="Arial Black"/>
                <a:cs typeface="Arial Black"/>
              </a:rPr>
              <a:t>improved  </a:t>
            </a:r>
            <a:r>
              <a:rPr sz="2000" spc="-254" dirty="0">
                <a:latin typeface="Arial Black"/>
                <a:cs typeface="Arial Black"/>
              </a:rPr>
              <a:t>efficacy </a:t>
            </a:r>
            <a:r>
              <a:rPr sz="2000" spc="-225" dirty="0">
                <a:latin typeface="Arial Black"/>
                <a:cs typeface="Arial Black"/>
              </a:rPr>
              <a:t>and </a:t>
            </a:r>
            <a:r>
              <a:rPr sz="2000" spc="-245" dirty="0">
                <a:latin typeface="Arial Black"/>
                <a:cs typeface="Arial Black"/>
              </a:rPr>
              <a:t>safety </a:t>
            </a:r>
            <a:r>
              <a:rPr sz="2000" spc="-285" dirty="0">
                <a:latin typeface="Arial Black"/>
                <a:cs typeface="Arial Black"/>
              </a:rPr>
              <a:t>when </a:t>
            </a:r>
            <a:r>
              <a:rPr sz="2000" spc="-250" dirty="0">
                <a:latin typeface="Arial Black"/>
                <a:cs typeface="Arial Black"/>
              </a:rPr>
              <a:t>compared </a:t>
            </a:r>
            <a:r>
              <a:rPr sz="2000" spc="-315" dirty="0">
                <a:latin typeface="Arial Black"/>
                <a:cs typeface="Arial Black"/>
              </a:rPr>
              <a:t>with </a:t>
            </a:r>
            <a:r>
              <a:rPr sz="2000" spc="-265" dirty="0">
                <a:latin typeface="Arial Black"/>
                <a:cs typeface="Arial Black"/>
              </a:rPr>
              <a:t>the </a:t>
            </a:r>
            <a:r>
              <a:rPr sz="2000" spc="-150" dirty="0">
                <a:latin typeface="Arial Black"/>
                <a:cs typeface="Arial Black"/>
              </a:rPr>
              <a:t>CO2 </a:t>
            </a:r>
            <a:r>
              <a:rPr sz="2000" spc="-225" dirty="0">
                <a:latin typeface="Arial Black"/>
                <a:cs typeface="Arial Black"/>
              </a:rPr>
              <a:t>laser</a:t>
            </a:r>
            <a:r>
              <a:rPr sz="2000" spc="-145" dirty="0">
                <a:latin typeface="Arial Black"/>
                <a:cs typeface="Arial Black"/>
              </a:rPr>
              <a:t> </a:t>
            </a:r>
            <a:r>
              <a:rPr sz="2000" spc="-250" dirty="0">
                <a:latin typeface="Arial Black"/>
                <a:cs typeface="Arial Black"/>
              </a:rPr>
              <a:t>technique</a:t>
            </a:r>
            <a:endParaRPr sz="2000">
              <a:latin typeface="Arial Black"/>
              <a:cs typeface="Arial Black"/>
            </a:endParaRPr>
          </a:p>
          <a:p>
            <a:pPr marL="4671060">
              <a:lnSpc>
                <a:spcPct val="100000"/>
              </a:lnSpc>
              <a:spcBef>
                <a:spcPts val="484"/>
              </a:spcBef>
            </a:pPr>
            <a:r>
              <a:rPr sz="2000" spc="-215" dirty="0">
                <a:solidFill>
                  <a:srgbClr val="00AFEF"/>
                </a:solidFill>
                <a:latin typeface="Arial Black"/>
                <a:cs typeface="Arial Black"/>
              </a:rPr>
              <a:t>(Miller </a:t>
            </a:r>
            <a:r>
              <a:rPr sz="2000" spc="-280" dirty="0">
                <a:solidFill>
                  <a:srgbClr val="00AFEF"/>
                </a:solidFill>
                <a:latin typeface="Arial Black"/>
                <a:cs typeface="Arial Black"/>
              </a:rPr>
              <a:t>et</a:t>
            </a:r>
            <a:r>
              <a:rPr sz="2000" spc="-15" dirty="0">
                <a:solidFill>
                  <a:srgbClr val="00AFEF"/>
                </a:solidFill>
                <a:latin typeface="Arial Black"/>
                <a:cs typeface="Arial Black"/>
              </a:rPr>
              <a:t> </a:t>
            </a:r>
            <a:r>
              <a:rPr sz="2000" spc="-200" dirty="0">
                <a:solidFill>
                  <a:srgbClr val="00AFEF"/>
                </a:solidFill>
                <a:latin typeface="Arial Black"/>
                <a:cs typeface="Arial Black"/>
              </a:rPr>
              <a:t>al,2006)</a:t>
            </a:r>
            <a:endParaRPr sz="20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497840"/>
            <a:ext cx="594042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355" dirty="0">
                <a:solidFill>
                  <a:srgbClr val="006FBF"/>
                </a:solidFill>
              </a:rPr>
              <a:t>Limitations </a:t>
            </a:r>
            <a:r>
              <a:rPr sz="2800" spc="-315" dirty="0">
                <a:solidFill>
                  <a:srgbClr val="006FBF"/>
                </a:solidFill>
              </a:rPr>
              <a:t>of </a:t>
            </a:r>
            <a:r>
              <a:rPr sz="2800" spc="-345" dirty="0">
                <a:solidFill>
                  <a:srgbClr val="006FBF"/>
                </a:solidFill>
              </a:rPr>
              <a:t>endoscopic</a:t>
            </a:r>
            <a:r>
              <a:rPr sz="2800" spc="-434" dirty="0">
                <a:solidFill>
                  <a:srgbClr val="006FBF"/>
                </a:solidFill>
              </a:rPr>
              <a:t> </a:t>
            </a:r>
            <a:r>
              <a:rPr sz="2800" spc="-330" dirty="0">
                <a:solidFill>
                  <a:srgbClr val="006FBF"/>
                </a:solidFill>
              </a:rPr>
              <a:t>techniques: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459740" y="1678940"/>
            <a:ext cx="1612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65" dirty="0">
                <a:solidFill>
                  <a:srgbClr val="DC7F46"/>
                </a:solidFill>
                <a:latin typeface="Symbol"/>
                <a:cs typeface="Symbol"/>
              </a:rPr>
              <a:t></a:t>
            </a:r>
            <a:endParaRPr sz="1200">
              <a:latin typeface="Symbol"/>
              <a:cs typeface="Symbo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78509" y="1633220"/>
            <a:ext cx="4996180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spc="-225" dirty="0">
                <a:latin typeface="Arial Black"/>
                <a:cs typeface="Arial Black"/>
              </a:rPr>
              <a:t>Exposure </a:t>
            </a:r>
            <a:r>
              <a:rPr sz="2000" spc="-220" dirty="0">
                <a:latin typeface="Arial Black"/>
                <a:cs typeface="Arial Black"/>
              </a:rPr>
              <a:t>of </a:t>
            </a:r>
            <a:r>
              <a:rPr sz="2000" spc="-265" dirty="0">
                <a:latin typeface="Arial Black"/>
                <a:cs typeface="Arial Black"/>
              </a:rPr>
              <a:t>the </a:t>
            </a:r>
            <a:r>
              <a:rPr sz="2000" spc="-254" dirty="0">
                <a:latin typeface="Arial Black"/>
                <a:cs typeface="Arial Black"/>
              </a:rPr>
              <a:t>diverticulum </a:t>
            </a:r>
            <a:r>
              <a:rPr sz="2000" spc="-260" dirty="0">
                <a:latin typeface="Arial Black"/>
                <a:cs typeface="Arial Black"/>
              </a:rPr>
              <a:t>may </a:t>
            </a:r>
            <a:r>
              <a:rPr sz="2000" spc="-225" dirty="0">
                <a:latin typeface="Arial Black"/>
                <a:cs typeface="Arial Black"/>
              </a:rPr>
              <a:t>be </a:t>
            </a:r>
            <a:r>
              <a:rPr sz="2000" spc="-250" dirty="0">
                <a:latin typeface="Arial Black"/>
                <a:cs typeface="Arial Black"/>
              </a:rPr>
              <a:t>difficult  </a:t>
            </a:r>
            <a:r>
              <a:rPr sz="2000" spc="-220" dirty="0">
                <a:latin typeface="Arial Black"/>
                <a:cs typeface="Arial Black"/>
              </a:rPr>
              <a:t>or </a:t>
            </a:r>
            <a:r>
              <a:rPr sz="2000" spc="-235" dirty="0">
                <a:latin typeface="Arial Black"/>
                <a:cs typeface="Arial Black"/>
              </a:rPr>
              <a:t>impossible </a:t>
            </a:r>
            <a:r>
              <a:rPr sz="2000" dirty="0">
                <a:latin typeface="Arial Black"/>
                <a:cs typeface="Arial Black"/>
              </a:rPr>
              <a:t>– </a:t>
            </a:r>
            <a:r>
              <a:rPr sz="2000" spc="-225" dirty="0">
                <a:latin typeface="Arial Black"/>
                <a:cs typeface="Arial Black"/>
              </a:rPr>
              <a:t>kyphosis, large </a:t>
            </a:r>
            <a:r>
              <a:rPr sz="2000" spc="-250" dirty="0">
                <a:latin typeface="Arial Black"/>
                <a:cs typeface="Arial Black"/>
              </a:rPr>
              <a:t>cervical  </a:t>
            </a:r>
            <a:r>
              <a:rPr sz="2000" spc="-245" dirty="0">
                <a:latin typeface="Arial Black"/>
                <a:cs typeface="Arial Black"/>
              </a:rPr>
              <a:t>osteophytes </a:t>
            </a:r>
            <a:r>
              <a:rPr sz="2000" spc="-220" dirty="0">
                <a:latin typeface="Arial Black"/>
                <a:cs typeface="Arial Black"/>
              </a:rPr>
              <a:t>or </a:t>
            </a:r>
            <a:r>
              <a:rPr sz="2000" spc="-245" dirty="0">
                <a:latin typeface="Arial Black"/>
                <a:cs typeface="Arial Black"/>
              </a:rPr>
              <a:t>small </a:t>
            </a:r>
            <a:r>
              <a:rPr sz="2000" spc="-225" dirty="0">
                <a:latin typeface="Arial Black"/>
                <a:cs typeface="Arial Black"/>
              </a:rPr>
              <a:t>oropharyngeal  opening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9740" y="3380740"/>
            <a:ext cx="1612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65" dirty="0">
                <a:solidFill>
                  <a:srgbClr val="DC7F46"/>
                </a:solidFill>
                <a:latin typeface="Symbol"/>
                <a:cs typeface="Symbol"/>
              </a:rPr>
              <a:t></a:t>
            </a:r>
            <a:endParaRPr sz="1200">
              <a:latin typeface="Symbol"/>
              <a:cs typeface="Symbo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78509" y="3335020"/>
            <a:ext cx="423291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spc="-229" dirty="0">
                <a:latin typeface="Arial Black"/>
                <a:cs typeface="Arial Black"/>
              </a:rPr>
              <a:t>In </a:t>
            </a:r>
            <a:r>
              <a:rPr sz="2000" spc="-240" dirty="0">
                <a:latin typeface="Arial Black"/>
                <a:cs typeface="Arial Black"/>
              </a:rPr>
              <a:t>smaller </a:t>
            </a:r>
            <a:r>
              <a:rPr sz="2000" spc="-225" dirty="0">
                <a:latin typeface="Arial Black"/>
                <a:cs typeface="Arial Black"/>
              </a:rPr>
              <a:t>pouches(&lt;2cm) </a:t>
            </a:r>
            <a:r>
              <a:rPr sz="2000" spc="-245" dirty="0">
                <a:latin typeface="Arial Black"/>
                <a:cs typeface="Arial Black"/>
              </a:rPr>
              <a:t>insufficient  </a:t>
            </a:r>
            <a:r>
              <a:rPr sz="2000" spc="-240" dirty="0">
                <a:latin typeface="Arial Black"/>
                <a:cs typeface="Arial Black"/>
              </a:rPr>
              <a:t>cricopharyngeal </a:t>
            </a:r>
            <a:r>
              <a:rPr sz="2000" spc="-275" dirty="0">
                <a:latin typeface="Arial Black"/>
                <a:cs typeface="Arial Black"/>
              </a:rPr>
              <a:t>myotomy</a:t>
            </a:r>
            <a:r>
              <a:rPr sz="2000" spc="-5" dirty="0">
                <a:latin typeface="Arial Black"/>
                <a:cs typeface="Arial Black"/>
              </a:rPr>
              <a:t> </a:t>
            </a:r>
            <a:r>
              <a:rPr sz="2000" spc="-235" dirty="0">
                <a:latin typeface="Arial Black"/>
                <a:cs typeface="Arial Black"/>
              </a:rPr>
              <a:t>performed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59740" y="4471670"/>
            <a:ext cx="1612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65" dirty="0">
                <a:solidFill>
                  <a:srgbClr val="DC7F46"/>
                </a:solidFill>
                <a:latin typeface="Symbol"/>
                <a:cs typeface="Symbol"/>
              </a:rPr>
              <a:t></a:t>
            </a:r>
            <a:endParaRPr sz="1200">
              <a:latin typeface="Symbol"/>
              <a:cs typeface="Symbo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78509" y="4427220"/>
            <a:ext cx="490220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spc="-225" dirty="0">
                <a:latin typeface="Arial Black"/>
                <a:cs typeface="Arial Black"/>
              </a:rPr>
              <a:t>Pouch </a:t>
            </a:r>
            <a:r>
              <a:rPr sz="2000" spc="-260" dirty="0">
                <a:latin typeface="Arial Black"/>
                <a:cs typeface="Arial Black"/>
              </a:rPr>
              <a:t>can </a:t>
            </a:r>
            <a:r>
              <a:rPr sz="2000" spc="-220" dirty="0">
                <a:latin typeface="Arial Black"/>
                <a:cs typeface="Arial Black"/>
              </a:rPr>
              <a:t>be </a:t>
            </a:r>
            <a:r>
              <a:rPr sz="2000" spc="-250" dirty="0">
                <a:latin typeface="Arial Black"/>
                <a:cs typeface="Arial Black"/>
              </a:rPr>
              <a:t>inspected </a:t>
            </a:r>
            <a:r>
              <a:rPr sz="2000" spc="-235" dirty="0">
                <a:latin typeface="Arial Black"/>
                <a:cs typeface="Arial Black"/>
              </a:rPr>
              <a:t>throughly </a:t>
            </a:r>
            <a:r>
              <a:rPr sz="2000" spc="-445" dirty="0">
                <a:latin typeface="Arial Black"/>
                <a:cs typeface="Arial Black"/>
              </a:rPr>
              <a:t>&amp; </a:t>
            </a:r>
            <a:r>
              <a:rPr sz="2000" spc="-225" dirty="0">
                <a:latin typeface="Arial Black"/>
                <a:cs typeface="Arial Black"/>
              </a:rPr>
              <a:t>biopsy  </a:t>
            </a:r>
            <a:r>
              <a:rPr sz="2000" spc="-245" dirty="0">
                <a:latin typeface="Arial Black"/>
                <a:cs typeface="Arial Black"/>
              </a:rPr>
              <a:t>taken, </a:t>
            </a:r>
            <a:r>
              <a:rPr sz="2000" spc="-260" dirty="0">
                <a:latin typeface="Arial Black"/>
                <a:cs typeface="Arial Black"/>
              </a:rPr>
              <a:t>but </a:t>
            </a:r>
            <a:r>
              <a:rPr sz="2000" spc="-265" dirty="0">
                <a:latin typeface="Arial Black"/>
                <a:cs typeface="Arial Black"/>
              </a:rPr>
              <a:t>complete </a:t>
            </a:r>
            <a:r>
              <a:rPr sz="2000" spc="-250" dirty="0">
                <a:latin typeface="Arial Black"/>
                <a:cs typeface="Arial Black"/>
              </a:rPr>
              <a:t>specimen </a:t>
            </a:r>
            <a:r>
              <a:rPr sz="2000" spc="-225" dirty="0">
                <a:latin typeface="Arial Black"/>
                <a:cs typeface="Arial Black"/>
              </a:rPr>
              <a:t>for  </a:t>
            </a:r>
            <a:r>
              <a:rPr sz="2000" spc="-245" dirty="0">
                <a:latin typeface="Arial Black"/>
                <a:cs typeface="Arial Black"/>
              </a:rPr>
              <a:t>pathological </a:t>
            </a:r>
            <a:r>
              <a:rPr sz="2000" spc="-280" dirty="0">
                <a:latin typeface="Arial Black"/>
                <a:cs typeface="Arial Black"/>
              </a:rPr>
              <a:t>exam </a:t>
            </a:r>
            <a:r>
              <a:rPr sz="2000" spc="-260" dirty="0">
                <a:latin typeface="Arial Black"/>
                <a:cs typeface="Arial Black"/>
              </a:rPr>
              <a:t>not</a:t>
            </a:r>
            <a:r>
              <a:rPr sz="2000" spc="-220" dirty="0">
                <a:latin typeface="Arial Black"/>
                <a:cs typeface="Arial Black"/>
              </a:rPr>
              <a:t> </a:t>
            </a:r>
            <a:r>
              <a:rPr sz="2000" spc="-240" dirty="0">
                <a:latin typeface="Arial Black"/>
                <a:cs typeface="Arial Black"/>
              </a:rPr>
              <a:t>obtained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59740" y="5868670"/>
            <a:ext cx="1612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65" dirty="0">
                <a:solidFill>
                  <a:srgbClr val="DC7F46"/>
                </a:solidFill>
                <a:latin typeface="Symbol"/>
                <a:cs typeface="Symbol"/>
              </a:rPr>
              <a:t></a:t>
            </a:r>
            <a:endParaRPr sz="1200">
              <a:latin typeface="Symbol"/>
              <a:cs typeface="Symbo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78509" y="5824220"/>
            <a:ext cx="372808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spc="-240" dirty="0">
                <a:latin typeface="Arial Black"/>
                <a:cs typeface="Arial Black"/>
              </a:rPr>
              <a:t>Malignancy </a:t>
            </a:r>
            <a:r>
              <a:rPr sz="2000" spc="-215" dirty="0">
                <a:latin typeface="Arial Black"/>
                <a:cs typeface="Arial Black"/>
              </a:rPr>
              <a:t>–endoscopic </a:t>
            </a:r>
            <a:r>
              <a:rPr sz="2000" spc="-260" dirty="0">
                <a:latin typeface="Arial Black"/>
                <a:cs typeface="Arial Black"/>
              </a:rPr>
              <a:t>method  </a:t>
            </a:r>
            <a:r>
              <a:rPr sz="2000" spc="-254" dirty="0">
                <a:latin typeface="Arial Black"/>
                <a:cs typeface="Arial Black"/>
              </a:rPr>
              <a:t>contraindicated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238240" y="1295400"/>
            <a:ext cx="2905760" cy="25285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248400" y="3733800"/>
            <a:ext cx="2895600" cy="3124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2536" y="1865146"/>
            <a:ext cx="8269906" cy="42707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3670" y="576579"/>
            <a:ext cx="8956675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b="1" spc="-5" dirty="0">
                <a:solidFill>
                  <a:srgbClr val="6F2F9F"/>
                </a:solidFill>
                <a:latin typeface="Californian FB"/>
                <a:cs typeface="Californian FB"/>
              </a:rPr>
              <a:t>Advantages/disadvantages of Endoscopic vs External</a:t>
            </a:r>
            <a:r>
              <a:rPr sz="2700" b="1" spc="-50" dirty="0">
                <a:solidFill>
                  <a:srgbClr val="6F2F9F"/>
                </a:solidFill>
                <a:latin typeface="Californian FB"/>
                <a:cs typeface="Californian FB"/>
              </a:rPr>
              <a:t> </a:t>
            </a:r>
            <a:r>
              <a:rPr sz="2700" b="1" spc="-5" dirty="0">
                <a:solidFill>
                  <a:srgbClr val="6F2F9F"/>
                </a:solidFill>
                <a:latin typeface="Californian FB"/>
                <a:cs typeface="Californian FB"/>
              </a:rPr>
              <a:t>surgery</a:t>
            </a:r>
            <a:endParaRPr sz="2700">
              <a:latin typeface="Californian FB"/>
              <a:cs typeface="Californian FB"/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421640"/>
            <a:ext cx="780986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3296285" algn="l"/>
              </a:tabLst>
            </a:pPr>
            <a:r>
              <a:rPr sz="2400" b="0" spc="-145" dirty="0">
                <a:solidFill>
                  <a:srgbClr val="006FBF"/>
                </a:solidFill>
                <a:latin typeface="Bookman Old Style"/>
                <a:cs typeface="Bookman Old Style"/>
              </a:rPr>
              <a:t>Current</a:t>
            </a:r>
            <a:r>
              <a:rPr sz="2400" b="0" spc="-110" dirty="0">
                <a:solidFill>
                  <a:srgbClr val="006FBF"/>
                </a:solidFill>
                <a:latin typeface="Bookman Old Style"/>
                <a:cs typeface="Bookman Old Style"/>
              </a:rPr>
              <a:t> </a:t>
            </a:r>
            <a:r>
              <a:rPr sz="2400" b="0" spc="-150" dirty="0">
                <a:solidFill>
                  <a:srgbClr val="006FBF"/>
                </a:solidFill>
                <a:latin typeface="Bookman Old Style"/>
                <a:cs typeface="Bookman Old Style"/>
              </a:rPr>
              <a:t>management</a:t>
            </a:r>
            <a:r>
              <a:rPr sz="2400" b="0" spc="-110" dirty="0">
                <a:solidFill>
                  <a:srgbClr val="006FBF"/>
                </a:solidFill>
                <a:latin typeface="Bookman Old Style"/>
                <a:cs typeface="Bookman Old Style"/>
              </a:rPr>
              <a:t> </a:t>
            </a:r>
            <a:r>
              <a:rPr sz="2400" b="0" spc="-25" dirty="0">
                <a:solidFill>
                  <a:srgbClr val="006FBF"/>
                </a:solidFill>
                <a:latin typeface="Bookman Old Style"/>
                <a:cs typeface="Bookman Old Style"/>
              </a:rPr>
              <a:t>in</a:t>
            </a:r>
            <a:r>
              <a:rPr sz="2400" b="0" spc="-370" dirty="0">
                <a:solidFill>
                  <a:srgbClr val="006FBF"/>
                </a:solidFill>
                <a:latin typeface="Bookman Old Style"/>
                <a:cs typeface="Bookman Old Style"/>
              </a:rPr>
              <a:t> </a:t>
            </a:r>
            <a:r>
              <a:rPr sz="2400" b="0" spc="-120" dirty="0">
                <a:solidFill>
                  <a:srgbClr val="006FBF"/>
                </a:solidFill>
                <a:latin typeface="Bookman Old Style"/>
                <a:cs typeface="Bookman Old Style"/>
              </a:rPr>
              <a:t>pharyngeal</a:t>
            </a:r>
            <a:r>
              <a:rPr sz="2400" b="0" spc="-305" dirty="0">
                <a:solidFill>
                  <a:srgbClr val="006FBF"/>
                </a:solidFill>
                <a:latin typeface="Bookman Old Style"/>
                <a:cs typeface="Bookman Old Style"/>
              </a:rPr>
              <a:t> </a:t>
            </a:r>
            <a:r>
              <a:rPr sz="2400" b="0" spc="-105" dirty="0">
                <a:solidFill>
                  <a:srgbClr val="006FBF"/>
                </a:solidFill>
                <a:latin typeface="Bookman Old Style"/>
                <a:cs typeface="Bookman Old Style"/>
              </a:rPr>
              <a:t>pouch</a:t>
            </a:r>
            <a:r>
              <a:rPr sz="2400" b="0" spc="-370" dirty="0">
                <a:solidFill>
                  <a:srgbClr val="006FBF"/>
                </a:solidFill>
                <a:latin typeface="Bookman Old Style"/>
                <a:cs typeface="Bookman Old Style"/>
              </a:rPr>
              <a:t> </a:t>
            </a:r>
            <a:r>
              <a:rPr sz="2400" b="0" spc="-114" dirty="0">
                <a:solidFill>
                  <a:srgbClr val="006FBF"/>
                </a:solidFill>
                <a:latin typeface="Bookman Old Style"/>
                <a:cs typeface="Bookman Old Style"/>
              </a:rPr>
              <a:t>surgery</a:t>
            </a:r>
            <a:r>
              <a:rPr sz="2400" b="0" spc="-150" dirty="0">
                <a:solidFill>
                  <a:srgbClr val="006FBF"/>
                </a:solidFill>
                <a:latin typeface="Bookman Old Style"/>
                <a:cs typeface="Bookman Old Style"/>
              </a:rPr>
              <a:t> </a:t>
            </a:r>
            <a:r>
              <a:rPr sz="2400" b="0" spc="-105" dirty="0">
                <a:solidFill>
                  <a:srgbClr val="006FBF"/>
                </a:solidFill>
                <a:latin typeface="Bookman Old Style"/>
                <a:cs typeface="Bookman Old Style"/>
              </a:rPr>
              <a:t>by</a:t>
            </a:r>
            <a:r>
              <a:rPr sz="2400" b="0" spc="-155" dirty="0">
                <a:solidFill>
                  <a:srgbClr val="006FBF"/>
                </a:solidFill>
                <a:latin typeface="Bookman Old Style"/>
                <a:cs typeface="Bookman Old Style"/>
              </a:rPr>
              <a:t> </a:t>
            </a:r>
            <a:r>
              <a:rPr sz="2400" b="0" spc="135" dirty="0">
                <a:solidFill>
                  <a:srgbClr val="006FBF"/>
                </a:solidFill>
                <a:latin typeface="Bookman Old Style"/>
                <a:cs typeface="Bookman Old Style"/>
              </a:rPr>
              <a:t>UK  </a:t>
            </a:r>
            <a:r>
              <a:rPr sz="2400" b="0" spc="-95" dirty="0">
                <a:solidFill>
                  <a:srgbClr val="006FBF"/>
                </a:solidFill>
                <a:latin typeface="Bookman Old Style"/>
                <a:cs typeface="Bookman Old Style"/>
              </a:rPr>
              <a:t>Otorhinolaryngologists	</a:t>
            </a:r>
            <a:r>
              <a:rPr sz="2400" b="0" spc="-35" dirty="0">
                <a:solidFill>
                  <a:srgbClr val="006FBF"/>
                </a:solidFill>
                <a:latin typeface="Bookman Old Style"/>
                <a:cs typeface="Bookman Old Style"/>
              </a:rPr>
              <a:t>(Siddiq</a:t>
            </a:r>
            <a:r>
              <a:rPr sz="2400" b="0" spc="-295" dirty="0">
                <a:solidFill>
                  <a:srgbClr val="006FBF"/>
                </a:solidFill>
                <a:latin typeface="Bookman Old Style"/>
                <a:cs typeface="Bookman Old Style"/>
              </a:rPr>
              <a:t> </a:t>
            </a:r>
            <a:r>
              <a:rPr sz="2400" b="0" spc="280" dirty="0">
                <a:solidFill>
                  <a:srgbClr val="006FBF"/>
                </a:solidFill>
                <a:latin typeface="Bookman Old Style"/>
                <a:cs typeface="Bookman Old Style"/>
              </a:rPr>
              <a:t>M</a:t>
            </a:r>
            <a:r>
              <a:rPr sz="2400" b="0" spc="-459" dirty="0">
                <a:solidFill>
                  <a:srgbClr val="006FBF"/>
                </a:solidFill>
                <a:latin typeface="Bookman Old Style"/>
                <a:cs typeface="Bookman Old Style"/>
              </a:rPr>
              <a:t> </a:t>
            </a:r>
            <a:r>
              <a:rPr sz="2400" b="0" spc="-145" dirty="0">
                <a:solidFill>
                  <a:srgbClr val="006FBF"/>
                </a:solidFill>
                <a:latin typeface="Bookman Old Style"/>
                <a:cs typeface="Bookman Old Style"/>
              </a:rPr>
              <a:t>and</a:t>
            </a:r>
            <a:r>
              <a:rPr sz="2400" b="0" spc="-295" dirty="0">
                <a:solidFill>
                  <a:srgbClr val="006FBF"/>
                </a:solidFill>
                <a:latin typeface="Bookman Old Style"/>
                <a:cs typeface="Bookman Old Style"/>
              </a:rPr>
              <a:t> </a:t>
            </a:r>
            <a:r>
              <a:rPr sz="2400" b="0" spc="-35" dirty="0">
                <a:solidFill>
                  <a:srgbClr val="006FBF"/>
                </a:solidFill>
                <a:latin typeface="Bookman Old Style"/>
                <a:cs typeface="Bookman Old Style"/>
              </a:rPr>
              <a:t>Sood</a:t>
            </a:r>
            <a:r>
              <a:rPr sz="2400" b="0" spc="-290" dirty="0">
                <a:solidFill>
                  <a:srgbClr val="006FBF"/>
                </a:solidFill>
                <a:latin typeface="Bookman Old Style"/>
                <a:cs typeface="Bookman Old Style"/>
              </a:rPr>
              <a:t> </a:t>
            </a:r>
            <a:r>
              <a:rPr sz="2400" b="0" spc="-75" dirty="0">
                <a:solidFill>
                  <a:srgbClr val="006FBF"/>
                </a:solidFill>
                <a:latin typeface="Bookman Old Style"/>
                <a:cs typeface="Bookman Old Style"/>
              </a:rPr>
              <a:t>S,</a:t>
            </a:r>
            <a:r>
              <a:rPr sz="2400" b="0" spc="-185" dirty="0">
                <a:solidFill>
                  <a:srgbClr val="006FBF"/>
                </a:solidFill>
                <a:latin typeface="Bookman Old Style"/>
                <a:cs typeface="Bookman Old Style"/>
              </a:rPr>
              <a:t> </a:t>
            </a:r>
            <a:r>
              <a:rPr sz="2400" b="0" spc="-105" dirty="0">
                <a:solidFill>
                  <a:srgbClr val="006FBF"/>
                </a:solidFill>
                <a:latin typeface="Bookman Old Style"/>
                <a:cs typeface="Bookman Old Style"/>
              </a:rPr>
              <a:t>2004)</a:t>
            </a:r>
            <a:endParaRPr sz="2400">
              <a:latin typeface="Bookman Old Style"/>
              <a:cs typeface="Bookman Old Styl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90550" y="1504950"/>
            <a:ext cx="7876540" cy="43776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278379" y="6130290"/>
            <a:ext cx="425386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6F2F9F"/>
                </a:solidFill>
                <a:latin typeface="Arial"/>
                <a:cs typeface="Arial"/>
              </a:rPr>
              <a:t>Procedures performed </a:t>
            </a:r>
            <a:r>
              <a:rPr sz="2000" spc="-5" dirty="0">
                <a:solidFill>
                  <a:srgbClr val="6F2F9F"/>
                </a:solidFill>
                <a:latin typeface="Arial"/>
                <a:cs typeface="Arial"/>
              </a:rPr>
              <a:t>by</a:t>
            </a:r>
            <a:r>
              <a:rPr sz="2000" spc="-45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6F2F9F"/>
                </a:solidFill>
                <a:latin typeface="Arial"/>
                <a:cs typeface="Arial"/>
              </a:rPr>
              <a:t>consultants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2109" y="1503680"/>
            <a:ext cx="8327390" cy="45059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563620" y="6129020"/>
            <a:ext cx="20459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6F2F9F"/>
                </a:solidFill>
                <a:latin typeface="Arial"/>
                <a:cs typeface="Arial"/>
              </a:rPr>
              <a:t>Treatment of</a:t>
            </a:r>
            <a:r>
              <a:rPr sz="1800" spc="-40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6F2F9F"/>
                </a:solidFill>
                <a:latin typeface="Arial"/>
                <a:cs typeface="Arial"/>
              </a:rPr>
              <a:t>choice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022850" y="49530"/>
            <a:ext cx="3462020" cy="12788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454150" y="567690"/>
            <a:ext cx="106553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6F2F9F"/>
                </a:solidFill>
                <a:latin typeface="Arial"/>
                <a:cs typeface="Arial"/>
              </a:rPr>
              <a:t>A</a:t>
            </a:r>
            <a:r>
              <a:rPr sz="3200" spc="-5" dirty="0">
                <a:solidFill>
                  <a:srgbClr val="6F2F9F"/>
                </a:solidFill>
                <a:latin typeface="Arial"/>
                <a:cs typeface="Arial"/>
              </a:rPr>
              <a:t>u</a:t>
            </a:r>
            <a:r>
              <a:rPr sz="3200" spc="5" dirty="0">
                <a:solidFill>
                  <a:srgbClr val="6F2F9F"/>
                </a:solidFill>
                <a:latin typeface="Arial"/>
                <a:cs typeface="Arial"/>
              </a:rPr>
              <a:t>d</a:t>
            </a:r>
            <a:r>
              <a:rPr sz="3200" spc="-5" dirty="0">
                <a:solidFill>
                  <a:srgbClr val="6F2F9F"/>
                </a:solidFill>
                <a:latin typeface="Arial"/>
                <a:cs typeface="Arial"/>
              </a:rPr>
              <a:t>it: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5800" y="1524000"/>
            <a:ext cx="2000250" cy="28384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733800" y="1711393"/>
            <a:ext cx="2039620" cy="25051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896100" y="1827550"/>
            <a:ext cx="1866900" cy="223898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87069" y="4718050"/>
            <a:ext cx="1710055" cy="878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b="1" spc="-25" dirty="0">
                <a:latin typeface="Arial"/>
                <a:cs typeface="Arial"/>
              </a:rPr>
              <a:t>A. </a:t>
            </a:r>
            <a:r>
              <a:rPr sz="1400" b="1" dirty="0">
                <a:solidFill>
                  <a:srgbClr val="6F2F9F"/>
                </a:solidFill>
                <a:latin typeface="Arial"/>
                <a:cs typeface="Arial"/>
              </a:rPr>
              <a:t>Killian's triangle</a:t>
            </a:r>
            <a:r>
              <a:rPr sz="1400" b="1" dirty="0">
                <a:latin typeface="Arial"/>
                <a:cs typeface="Arial"/>
              </a:rPr>
              <a:t>: </a:t>
            </a:r>
            <a:r>
              <a:rPr sz="1400" b="1" dirty="0">
                <a:solidFill>
                  <a:srgbClr val="006FB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6FBF"/>
                </a:solidFill>
                <a:latin typeface="Arial"/>
                <a:cs typeface="Arial"/>
              </a:rPr>
              <a:t>Region </a:t>
            </a:r>
            <a:r>
              <a:rPr sz="1400" b="1" dirty="0">
                <a:solidFill>
                  <a:srgbClr val="006FBF"/>
                </a:solidFill>
                <a:latin typeface="Arial"/>
                <a:cs typeface="Arial"/>
              </a:rPr>
              <a:t>between</a:t>
            </a:r>
            <a:r>
              <a:rPr sz="1400" b="1" spc="-60" dirty="0">
                <a:solidFill>
                  <a:srgbClr val="006FB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6FBF"/>
                </a:solidFill>
                <a:latin typeface="Arial"/>
                <a:cs typeface="Arial"/>
              </a:rPr>
              <a:t>the  </a:t>
            </a:r>
            <a:r>
              <a:rPr sz="1400" b="1" spc="-15" dirty="0">
                <a:solidFill>
                  <a:srgbClr val="006FBF"/>
                </a:solidFill>
                <a:latin typeface="Arial"/>
                <a:cs typeface="Arial"/>
              </a:rPr>
              <a:t>thyropharyngeus </a:t>
            </a:r>
            <a:r>
              <a:rPr sz="1400" b="1" dirty="0">
                <a:solidFill>
                  <a:srgbClr val="006FBF"/>
                </a:solidFill>
                <a:latin typeface="Arial"/>
                <a:cs typeface="Arial"/>
              </a:rPr>
              <a:t>&amp;  </a:t>
            </a:r>
            <a:r>
              <a:rPr sz="1400" b="1" spc="-10" dirty="0">
                <a:solidFill>
                  <a:srgbClr val="006FBF"/>
                </a:solidFill>
                <a:latin typeface="Arial"/>
                <a:cs typeface="Arial"/>
              </a:rPr>
              <a:t>cricopharyngeus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277870" y="4758690"/>
            <a:ext cx="2459355" cy="10909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230504">
              <a:lnSpc>
                <a:spcPct val="99700"/>
              </a:lnSpc>
              <a:spcBef>
                <a:spcPts val="105"/>
              </a:spcBef>
            </a:pPr>
            <a:r>
              <a:rPr sz="1400" b="1" dirty="0">
                <a:latin typeface="Arial"/>
                <a:cs typeface="Arial"/>
              </a:rPr>
              <a:t>B. </a:t>
            </a:r>
            <a:r>
              <a:rPr sz="1400" b="1" spc="-5" dirty="0">
                <a:solidFill>
                  <a:srgbClr val="6F2F9F"/>
                </a:solidFill>
                <a:latin typeface="Arial"/>
                <a:cs typeface="Arial"/>
              </a:rPr>
              <a:t>Laimer's triangle: </a:t>
            </a:r>
            <a:r>
              <a:rPr sz="1400" b="1" spc="-5" dirty="0">
                <a:solidFill>
                  <a:srgbClr val="006FBF"/>
                </a:solidFill>
                <a:latin typeface="Arial"/>
                <a:cs typeface="Arial"/>
              </a:rPr>
              <a:t> Region </a:t>
            </a:r>
            <a:r>
              <a:rPr sz="1400" b="1" dirty="0">
                <a:solidFill>
                  <a:srgbClr val="006FBF"/>
                </a:solidFill>
                <a:latin typeface="Arial"/>
                <a:cs typeface="Arial"/>
              </a:rPr>
              <a:t>between </a:t>
            </a:r>
            <a:r>
              <a:rPr sz="1400" b="1" spc="-5" dirty="0">
                <a:solidFill>
                  <a:srgbClr val="006FBF"/>
                </a:solidFill>
                <a:latin typeface="Arial"/>
                <a:cs typeface="Arial"/>
              </a:rPr>
              <a:t>the  </a:t>
            </a:r>
            <a:r>
              <a:rPr sz="1400" b="1" spc="-10" dirty="0">
                <a:solidFill>
                  <a:srgbClr val="006FBF"/>
                </a:solidFill>
                <a:latin typeface="Arial"/>
                <a:cs typeface="Arial"/>
              </a:rPr>
              <a:t>cricopharyngeal </a:t>
            </a:r>
            <a:r>
              <a:rPr sz="1400" b="1" spc="-5" dirty="0">
                <a:solidFill>
                  <a:srgbClr val="006FBF"/>
                </a:solidFill>
                <a:latin typeface="Arial"/>
                <a:cs typeface="Arial"/>
              </a:rPr>
              <a:t>and</a:t>
            </a:r>
            <a:r>
              <a:rPr sz="1400" b="1" spc="-25" dirty="0">
                <a:solidFill>
                  <a:srgbClr val="006FB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6FBF"/>
                </a:solidFill>
                <a:latin typeface="Arial"/>
                <a:cs typeface="Arial"/>
              </a:rPr>
              <a:t>most</a:t>
            </a:r>
            <a:endParaRPr sz="14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400" b="1" spc="-5" dirty="0">
                <a:solidFill>
                  <a:srgbClr val="006FBF"/>
                </a:solidFill>
                <a:latin typeface="Arial"/>
                <a:cs typeface="Arial"/>
              </a:rPr>
              <a:t>superior esophageal circular  muscle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478270" y="4758690"/>
            <a:ext cx="2567305" cy="8775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99800"/>
              </a:lnSpc>
              <a:spcBef>
                <a:spcPts val="100"/>
              </a:spcBef>
            </a:pPr>
            <a:r>
              <a:rPr sz="1400" b="1" dirty="0">
                <a:latin typeface="Arial"/>
                <a:cs typeface="Arial"/>
              </a:rPr>
              <a:t>C. </a:t>
            </a:r>
            <a:r>
              <a:rPr sz="1400" b="1" dirty="0">
                <a:solidFill>
                  <a:srgbClr val="6F2F9F"/>
                </a:solidFill>
                <a:latin typeface="Arial"/>
                <a:cs typeface="Arial"/>
              </a:rPr>
              <a:t>Killian-Jamieson's </a:t>
            </a:r>
            <a:r>
              <a:rPr sz="1400" b="1" spc="-5" dirty="0">
                <a:solidFill>
                  <a:srgbClr val="6F2F9F"/>
                </a:solidFill>
                <a:latin typeface="Arial"/>
                <a:cs typeface="Arial"/>
              </a:rPr>
              <a:t>triangle: </a:t>
            </a:r>
            <a:r>
              <a:rPr sz="1400" b="1" spc="-5" dirty="0">
                <a:solidFill>
                  <a:srgbClr val="006FBF"/>
                </a:solidFill>
                <a:latin typeface="Arial"/>
                <a:cs typeface="Arial"/>
              </a:rPr>
              <a:t> Region </a:t>
            </a:r>
            <a:r>
              <a:rPr sz="1400" b="1" dirty="0">
                <a:solidFill>
                  <a:srgbClr val="006FBF"/>
                </a:solidFill>
                <a:latin typeface="Arial"/>
                <a:cs typeface="Arial"/>
              </a:rPr>
              <a:t>between </a:t>
            </a:r>
            <a:r>
              <a:rPr sz="1400" b="1" spc="-5" dirty="0">
                <a:solidFill>
                  <a:srgbClr val="006FBF"/>
                </a:solidFill>
                <a:latin typeface="Arial"/>
                <a:cs typeface="Arial"/>
              </a:rPr>
              <a:t>the oblique  and transverse fibers of the  </a:t>
            </a:r>
            <a:r>
              <a:rPr sz="1400" b="1" spc="-10" dirty="0">
                <a:solidFill>
                  <a:srgbClr val="006FBF"/>
                </a:solidFill>
                <a:latin typeface="Arial"/>
                <a:cs typeface="Arial"/>
              </a:rPr>
              <a:t>cricopharyngeal</a:t>
            </a:r>
            <a:r>
              <a:rPr sz="1400" b="1" spc="5" dirty="0">
                <a:solidFill>
                  <a:srgbClr val="006FB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6FBF"/>
                </a:solidFill>
                <a:latin typeface="Arial"/>
                <a:cs typeface="Arial"/>
              </a:rPr>
              <a:t>muscle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0880" y="467359"/>
            <a:ext cx="796544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385" dirty="0">
                <a:solidFill>
                  <a:srgbClr val="765E54"/>
                </a:solidFill>
              </a:rPr>
              <a:t>Complications </a:t>
            </a:r>
            <a:r>
              <a:rPr sz="3200" spc="-355" dirty="0">
                <a:solidFill>
                  <a:srgbClr val="765E54"/>
                </a:solidFill>
              </a:rPr>
              <a:t>of pharyngeal </a:t>
            </a:r>
            <a:r>
              <a:rPr sz="3200" spc="-390" dirty="0">
                <a:solidFill>
                  <a:srgbClr val="765E54"/>
                </a:solidFill>
              </a:rPr>
              <a:t>pouch</a:t>
            </a:r>
            <a:r>
              <a:rPr sz="3200" spc="-320" dirty="0">
                <a:solidFill>
                  <a:srgbClr val="765E54"/>
                </a:solidFill>
              </a:rPr>
              <a:t> </a:t>
            </a:r>
            <a:r>
              <a:rPr sz="3200" spc="-335" dirty="0">
                <a:solidFill>
                  <a:srgbClr val="765E54"/>
                </a:solidFill>
              </a:rPr>
              <a:t>surgery: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78739" y="1459229"/>
            <a:ext cx="188595" cy="2451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50" spc="190" dirty="0">
                <a:solidFill>
                  <a:srgbClr val="DC7F46"/>
                </a:solidFill>
                <a:latin typeface="Symbol"/>
                <a:cs typeface="Symbol"/>
              </a:rPr>
              <a:t></a:t>
            </a:r>
            <a:endParaRPr sz="1450">
              <a:latin typeface="Symbol"/>
              <a:cs typeface="Symbo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439" y="3398520"/>
            <a:ext cx="163195" cy="2451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</a:pPr>
            <a:r>
              <a:rPr sz="1450" spc="190" dirty="0">
                <a:solidFill>
                  <a:srgbClr val="DC7F46"/>
                </a:solidFill>
                <a:latin typeface="Symbol"/>
                <a:cs typeface="Symbol"/>
              </a:rPr>
              <a:t></a:t>
            </a:r>
            <a:endParaRPr sz="1450">
              <a:latin typeface="Symbol"/>
              <a:cs typeface="Symbo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739" y="1297940"/>
            <a:ext cx="5913120" cy="5407660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L="330835">
              <a:lnSpc>
                <a:spcPct val="100000"/>
              </a:lnSpc>
              <a:spcBef>
                <a:spcPts val="940"/>
              </a:spcBef>
            </a:pPr>
            <a:r>
              <a:rPr sz="2400" b="0" spc="-95" dirty="0">
                <a:solidFill>
                  <a:srgbClr val="006FBF"/>
                </a:solidFill>
                <a:latin typeface="Bookman Old Style"/>
                <a:cs typeface="Bookman Old Style"/>
              </a:rPr>
              <a:t>Immediate:</a:t>
            </a:r>
            <a:endParaRPr sz="2400">
              <a:latin typeface="Bookman Old Style"/>
              <a:cs typeface="Bookman Old Style"/>
            </a:endParaRPr>
          </a:p>
          <a:p>
            <a:pPr marL="331470" indent="-318770">
              <a:lnSpc>
                <a:spcPct val="100000"/>
              </a:lnSpc>
              <a:spcBef>
                <a:spcPts val="700"/>
              </a:spcBef>
              <a:buClr>
                <a:srgbClr val="DC7F46"/>
              </a:buClr>
              <a:buSzPct val="60000"/>
              <a:buAutoNum type="arabicPeriod"/>
              <a:tabLst>
                <a:tab pos="330835" algn="l"/>
                <a:tab pos="331470" algn="l"/>
              </a:tabLst>
            </a:pPr>
            <a:r>
              <a:rPr sz="2000" spc="-225" dirty="0">
                <a:solidFill>
                  <a:srgbClr val="00AFEF"/>
                </a:solidFill>
                <a:latin typeface="Arial Black"/>
                <a:cs typeface="Arial Black"/>
              </a:rPr>
              <a:t>Haemorrhage: </a:t>
            </a:r>
            <a:r>
              <a:rPr sz="2000" spc="-210" dirty="0">
                <a:solidFill>
                  <a:srgbClr val="00AFEF"/>
                </a:solidFill>
                <a:latin typeface="Arial Black"/>
                <a:cs typeface="Arial Black"/>
              </a:rPr>
              <a:t>Slippage </a:t>
            </a:r>
            <a:r>
              <a:rPr sz="2000" spc="-220" dirty="0">
                <a:solidFill>
                  <a:srgbClr val="00AFEF"/>
                </a:solidFill>
                <a:latin typeface="Arial Black"/>
                <a:cs typeface="Arial Black"/>
              </a:rPr>
              <a:t>of</a:t>
            </a:r>
            <a:r>
              <a:rPr sz="2000" spc="60" dirty="0">
                <a:solidFill>
                  <a:srgbClr val="00AFEF"/>
                </a:solidFill>
                <a:latin typeface="Arial Black"/>
                <a:cs typeface="Arial Black"/>
              </a:rPr>
              <a:t> </a:t>
            </a:r>
            <a:r>
              <a:rPr sz="2000" spc="-240" dirty="0">
                <a:solidFill>
                  <a:srgbClr val="00AFEF"/>
                </a:solidFill>
                <a:latin typeface="Arial Black"/>
                <a:cs typeface="Arial Black"/>
              </a:rPr>
              <a:t>ligature</a:t>
            </a:r>
            <a:endParaRPr sz="2000">
              <a:latin typeface="Arial Black"/>
              <a:cs typeface="Arial Black"/>
            </a:endParaRPr>
          </a:p>
          <a:p>
            <a:pPr marL="330835" marR="239395" indent="-318770">
              <a:lnSpc>
                <a:spcPct val="100000"/>
              </a:lnSpc>
              <a:spcBef>
                <a:spcPts val="700"/>
              </a:spcBef>
              <a:buClr>
                <a:srgbClr val="DC7F46"/>
              </a:buClr>
              <a:buSzPct val="60000"/>
              <a:buAutoNum type="arabicPeriod"/>
              <a:tabLst>
                <a:tab pos="330835" algn="l"/>
                <a:tab pos="331470" algn="l"/>
              </a:tabLst>
            </a:pPr>
            <a:r>
              <a:rPr sz="2000" spc="-235" dirty="0">
                <a:solidFill>
                  <a:srgbClr val="00AFEF"/>
                </a:solidFill>
                <a:latin typeface="Arial Black"/>
                <a:cs typeface="Arial Black"/>
              </a:rPr>
              <a:t>Pneumothorax: Mobilisation </a:t>
            </a:r>
            <a:r>
              <a:rPr sz="2000" spc="-220" dirty="0">
                <a:solidFill>
                  <a:srgbClr val="00AFEF"/>
                </a:solidFill>
                <a:latin typeface="Arial Black"/>
                <a:cs typeface="Arial Black"/>
              </a:rPr>
              <a:t>of </a:t>
            </a:r>
            <a:r>
              <a:rPr sz="2000" spc="-225" dirty="0">
                <a:solidFill>
                  <a:srgbClr val="00AFEF"/>
                </a:solidFill>
                <a:latin typeface="Arial Black"/>
                <a:cs typeface="Arial Black"/>
              </a:rPr>
              <a:t>large </a:t>
            </a:r>
            <a:r>
              <a:rPr sz="2000" spc="-245" dirty="0">
                <a:solidFill>
                  <a:srgbClr val="00AFEF"/>
                </a:solidFill>
                <a:latin typeface="Arial Black"/>
                <a:cs typeface="Arial Black"/>
              </a:rPr>
              <a:t>pouch </a:t>
            </a:r>
            <a:r>
              <a:rPr sz="2000" spc="-315" dirty="0">
                <a:solidFill>
                  <a:srgbClr val="00AFEF"/>
                </a:solidFill>
                <a:latin typeface="Arial Black"/>
                <a:cs typeface="Arial Black"/>
              </a:rPr>
              <a:t>with  </a:t>
            </a:r>
            <a:r>
              <a:rPr sz="2000" spc="-225" dirty="0">
                <a:solidFill>
                  <a:srgbClr val="00AFEF"/>
                </a:solidFill>
                <a:latin typeface="Arial Black"/>
                <a:cs typeface="Arial Black"/>
              </a:rPr>
              <a:t>adhesions</a:t>
            </a:r>
            <a:endParaRPr sz="2000">
              <a:latin typeface="Arial Black"/>
              <a:cs typeface="Arial Black"/>
            </a:endParaRPr>
          </a:p>
          <a:p>
            <a:pPr marL="331470" indent="-318770">
              <a:lnSpc>
                <a:spcPct val="100000"/>
              </a:lnSpc>
              <a:spcBef>
                <a:spcPts val="700"/>
              </a:spcBef>
              <a:buClr>
                <a:srgbClr val="DC7F46"/>
              </a:buClr>
              <a:buSzPct val="60000"/>
              <a:buAutoNum type="arabicPeriod"/>
              <a:tabLst>
                <a:tab pos="330835" algn="l"/>
                <a:tab pos="331470" algn="l"/>
              </a:tabLst>
            </a:pPr>
            <a:r>
              <a:rPr sz="2000" spc="-225" dirty="0">
                <a:solidFill>
                  <a:srgbClr val="00AFEF"/>
                </a:solidFill>
                <a:latin typeface="Arial Black"/>
                <a:cs typeface="Arial Black"/>
              </a:rPr>
              <a:t>Surgical </a:t>
            </a:r>
            <a:r>
              <a:rPr sz="2000" spc="-235" dirty="0">
                <a:solidFill>
                  <a:srgbClr val="00AFEF"/>
                </a:solidFill>
                <a:latin typeface="Arial Black"/>
                <a:cs typeface="Arial Black"/>
              </a:rPr>
              <a:t>emphysema: </a:t>
            </a:r>
            <a:r>
              <a:rPr sz="2000" spc="-240" dirty="0">
                <a:solidFill>
                  <a:srgbClr val="00AFEF"/>
                </a:solidFill>
                <a:latin typeface="Arial Black"/>
                <a:cs typeface="Arial Black"/>
              </a:rPr>
              <a:t>Mucosal</a:t>
            </a:r>
            <a:r>
              <a:rPr sz="2000" spc="100" dirty="0">
                <a:solidFill>
                  <a:srgbClr val="00AFEF"/>
                </a:solidFill>
                <a:latin typeface="Arial Black"/>
                <a:cs typeface="Arial Black"/>
              </a:rPr>
              <a:t> </a:t>
            </a:r>
            <a:r>
              <a:rPr sz="2000" spc="-254" dirty="0">
                <a:solidFill>
                  <a:srgbClr val="00AFEF"/>
                </a:solidFill>
                <a:latin typeface="Arial Black"/>
                <a:cs typeface="Arial Black"/>
              </a:rPr>
              <a:t>tear</a:t>
            </a:r>
            <a:endParaRPr sz="2000">
              <a:latin typeface="Arial Black"/>
              <a:cs typeface="Arial Black"/>
            </a:endParaRPr>
          </a:p>
          <a:p>
            <a:pPr marL="330835">
              <a:lnSpc>
                <a:spcPct val="100000"/>
              </a:lnSpc>
              <a:spcBef>
                <a:spcPts val="690"/>
              </a:spcBef>
            </a:pPr>
            <a:r>
              <a:rPr sz="2400" b="0" spc="-105" dirty="0">
                <a:solidFill>
                  <a:srgbClr val="006FBF"/>
                </a:solidFill>
                <a:latin typeface="Bookman Old Style"/>
                <a:cs typeface="Bookman Old Style"/>
              </a:rPr>
              <a:t>Early:</a:t>
            </a:r>
            <a:endParaRPr sz="2400">
              <a:latin typeface="Bookman Old Style"/>
              <a:cs typeface="Bookman Old Style"/>
            </a:endParaRPr>
          </a:p>
          <a:p>
            <a:pPr marL="331470" indent="-318770">
              <a:lnSpc>
                <a:spcPct val="100000"/>
              </a:lnSpc>
              <a:spcBef>
                <a:spcPts val="700"/>
              </a:spcBef>
              <a:buClr>
                <a:srgbClr val="DC7F46"/>
              </a:buClr>
              <a:buSzPct val="60000"/>
              <a:buAutoNum type="arabicPeriod"/>
              <a:tabLst>
                <a:tab pos="330835" algn="l"/>
                <a:tab pos="331470" algn="l"/>
              </a:tabLst>
            </a:pPr>
            <a:r>
              <a:rPr sz="2000" spc="-225" dirty="0">
                <a:solidFill>
                  <a:srgbClr val="00AFEF"/>
                </a:solidFill>
                <a:latin typeface="Arial Black"/>
                <a:cs typeface="Arial Black"/>
              </a:rPr>
              <a:t>Secondary haemorrhage: Usually </a:t>
            </a:r>
            <a:r>
              <a:rPr sz="2000" spc="-220" dirty="0">
                <a:solidFill>
                  <a:srgbClr val="00AFEF"/>
                </a:solidFill>
                <a:latin typeface="Arial Black"/>
                <a:cs typeface="Arial Black"/>
              </a:rPr>
              <a:t>due </a:t>
            </a:r>
            <a:r>
              <a:rPr sz="2000" spc="-280" dirty="0">
                <a:solidFill>
                  <a:srgbClr val="00AFEF"/>
                </a:solidFill>
                <a:latin typeface="Arial Black"/>
                <a:cs typeface="Arial Black"/>
              </a:rPr>
              <a:t>to</a:t>
            </a:r>
            <a:r>
              <a:rPr sz="2000" spc="-65" dirty="0">
                <a:solidFill>
                  <a:srgbClr val="00AFEF"/>
                </a:solidFill>
                <a:latin typeface="Arial Black"/>
                <a:cs typeface="Arial Black"/>
              </a:rPr>
              <a:t> </a:t>
            </a:r>
            <a:r>
              <a:rPr sz="2000" spc="-250" dirty="0">
                <a:solidFill>
                  <a:srgbClr val="00AFEF"/>
                </a:solidFill>
                <a:latin typeface="Arial Black"/>
                <a:cs typeface="Arial Black"/>
              </a:rPr>
              <a:t>infection</a:t>
            </a:r>
            <a:endParaRPr sz="2000">
              <a:latin typeface="Arial Black"/>
              <a:cs typeface="Arial Black"/>
            </a:endParaRPr>
          </a:p>
          <a:p>
            <a:pPr marL="330835" marR="201295" indent="-318770">
              <a:lnSpc>
                <a:spcPct val="100000"/>
              </a:lnSpc>
              <a:spcBef>
                <a:spcPts val="700"/>
              </a:spcBef>
              <a:buClr>
                <a:srgbClr val="DC7F46"/>
              </a:buClr>
              <a:buSzPct val="60000"/>
              <a:buAutoNum type="arabicPeriod"/>
              <a:tabLst>
                <a:tab pos="330835" algn="l"/>
                <a:tab pos="331470" algn="l"/>
              </a:tabLst>
            </a:pPr>
            <a:r>
              <a:rPr sz="2000" spc="-210" dirty="0">
                <a:solidFill>
                  <a:srgbClr val="00AFEF"/>
                </a:solidFill>
                <a:latin typeface="Arial Black"/>
                <a:cs typeface="Arial Black"/>
              </a:rPr>
              <a:t>Hoarseness: </a:t>
            </a:r>
            <a:r>
              <a:rPr sz="2000" spc="-225" dirty="0">
                <a:solidFill>
                  <a:srgbClr val="00AFEF"/>
                </a:solidFill>
                <a:latin typeface="Arial Black"/>
                <a:cs typeface="Arial Black"/>
              </a:rPr>
              <a:t>Risk of </a:t>
            </a:r>
            <a:r>
              <a:rPr sz="2000" spc="-245" dirty="0">
                <a:solidFill>
                  <a:srgbClr val="00AFEF"/>
                </a:solidFill>
                <a:latin typeface="Arial Black"/>
                <a:cs typeface="Arial Black"/>
              </a:rPr>
              <a:t>damage </a:t>
            </a:r>
            <a:r>
              <a:rPr sz="2000" spc="-285" dirty="0">
                <a:solidFill>
                  <a:srgbClr val="00AFEF"/>
                </a:solidFill>
                <a:latin typeface="Arial Black"/>
                <a:cs typeface="Arial Black"/>
              </a:rPr>
              <a:t>to </a:t>
            </a:r>
            <a:r>
              <a:rPr sz="2000" spc="-185" dirty="0">
                <a:solidFill>
                  <a:srgbClr val="00AFEF"/>
                </a:solidFill>
                <a:latin typeface="Arial Black"/>
                <a:cs typeface="Arial Black"/>
              </a:rPr>
              <a:t>RLN </a:t>
            </a:r>
            <a:r>
              <a:rPr sz="2000" spc="-225" dirty="0">
                <a:solidFill>
                  <a:srgbClr val="00AFEF"/>
                </a:solidFill>
                <a:latin typeface="Arial Black"/>
                <a:cs typeface="Arial Black"/>
              </a:rPr>
              <a:t>in </a:t>
            </a:r>
            <a:r>
              <a:rPr sz="2000" spc="-250" dirty="0">
                <a:solidFill>
                  <a:srgbClr val="00AFEF"/>
                </a:solidFill>
                <a:latin typeface="Arial Black"/>
                <a:cs typeface="Arial Black"/>
              </a:rPr>
              <a:t>external  </a:t>
            </a:r>
            <a:r>
              <a:rPr sz="2000" spc="-200" dirty="0">
                <a:solidFill>
                  <a:srgbClr val="00AFEF"/>
                </a:solidFill>
                <a:latin typeface="Arial Black"/>
                <a:cs typeface="Arial Black"/>
              </a:rPr>
              <a:t>approach(3-5%)</a:t>
            </a:r>
            <a:endParaRPr sz="2000">
              <a:latin typeface="Arial Black"/>
              <a:cs typeface="Arial Black"/>
            </a:endParaRPr>
          </a:p>
          <a:p>
            <a:pPr marL="330835" marR="90170" indent="-318770">
              <a:lnSpc>
                <a:spcPct val="100000"/>
              </a:lnSpc>
              <a:spcBef>
                <a:spcPts val="700"/>
              </a:spcBef>
              <a:buClr>
                <a:srgbClr val="DC7F46"/>
              </a:buClr>
              <a:buSzPct val="60000"/>
              <a:buAutoNum type="arabicPeriod"/>
              <a:tabLst>
                <a:tab pos="330835" algn="l"/>
                <a:tab pos="331470" algn="l"/>
              </a:tabLst>
            </a:pPr>
            <a:r>
              <a:rPr sz="2000" spc="-204" dirty="0">
                <a:solidFill>
                  <a:srgbClr val="00AFEF"/>
                </a:solidFill>
                <a:latin typeface="Arial Black"/>
                <a:cs typeface="Arial Black"/>
              </a:rPr>
              <a:t>Wound </a:t>
            </a:r>
            <a:r>
              <a:rPr sz="2000" spc="-250" dirty="0">
                <a:solidFill>
                  <a:srgbClr val="00AFEF"/>
                </a:solidFill>
                <a:latin typeface="Arial Black"/>
                <a:cs typeface="Arial Black"/>
              </a:rPr>
              <a:t>infection </a:t>
            </a:r>
            <a:r>
              <a:rPr sz="2000" spc="-225" dirty="0">
                <a:solidFill>
                  <a:srgbClr val="00AFEF"/>
                </a:solidFill>
                <a:latin typeface="Arial Black"/>
                <a:cs typeface="Arial Black"/>
              </a:rPr>
              <a:t>or </a:t>
            </a:r>
            <a:r>
              <a:rPr sz="2000" spc="-220" dirty="0">
                <a:solidFill>
                  <a:srgbClr val="00AFEF"/>
                </a:solidFill>
                <a:latin typeface="Arial Black"/>
                <a:cs typeface="Arial Black"/>
              </a:rPr>
              <a:t>abscess: </a:t>
            </a:r>
            <a:r>
              <a:rPr sz="2000" spc="-210" dirty="0">
                <a:solidFill>
                  <a:srgbClr val="00AFEF"/>
                </a:solidFill>
                <a:latin typeface="Arial Black"/>
                <a:cs typeface="Arial Black"/>
              </a:rPr>
              <a:t>Spillage </a:t>
            </a:r>
            <a:r>
              <a:rPr sz="2000" spc="-220" dirty="0">
                <a:solidFill>
                  <a:srgbClr val="00AFEF"/>
                </a:solidFill>
                <a:latin typeface="Arial Black"/>
                <a:cs typeface="Arial Black"/>
              </a:rPr>
              <a:t>of </a:t>
            </a:r>
            <a:r>
              <a:rPr sz="2000" spc="-265" dirty="0">
                <a:solidFill>
                  <a:srgbClr val="00AFEF"/>
                </a:solidFill>
                <a:latin typeface="Arial Black"/>
                <a:cs typeface="Arial Black"/>
              </a:rPr>
              <a:t>contents  </a:t>
            </a:r>
            <a:r>
              <a:rPr sz="2000" spc="-225" dirty="0">
                <a:solidFill>
                  <a:srgbClr val="00AFEF"/>
                </a:solidFill>
                <a:latin typeface="Arial Black"/>
                <a:cs typeface="Arial Black"/>
              </a:rPr>
              <a:t>during surgery </a:t>
            </a:r>
            <a:r>
              <a:rPr sz="2000" spc="-220" dirty="0">
                <a:solidFill>
                  <a:srgbClr val="00AFEF"/>
                </a:solidFill>
                <a:latin typeface="Arial Black"/>
                <a:cs typeface="Arial Black"/>
              </a:rPr>
              <a:t>or </a:t>
            </a:r>
            <a:r>
              <a:rPr sz="2000" spc="-240" dirty="0">
                <a:solidFill>
                  <a:srgbClr val="00AFEF"/>
                </a:solidFill>
                <a:latin typeface="Arial Black"/>
                <a:cs typeface="Arial Black"/>
              </a:rPr>
              <a:t>through </a:t>
            </a:r>
            <a:r>
              <a:rPr sz="2000" spc="-245" dirty="0">
                <a:solidFill>
                  <a:srgbClr val="00AFEF"/>
                </a:solidFill>
                <a:latin typeface="Arial Black"/>
                <a:cs typeface="Arial Black"/>
              </a:rPr>
              <a:t>suture</a:t>
            </a:r>
            <a:r>
              <a:rPr sz="2000" spc="-85" dirty="0">
                <a:solidFill>
                  <a:srgbClr val="00AFEF"/>
                </a:solidFill>
                <a:latin typeface="Arial Black"/>
                <a:cs typeface="Arial Black"/>
              </a:rPr>
              <a:t> </a:t>
            </a:r>
            <a:r>
              <a:rPr sz="2000" spc="-180" dirty="0">
                <a:solidFill>
                  <a:srgbClr val="00AFEF"/>
                </a:solidFill>
                <a:latin typeface="Arial Black"/>
                <a:cs typeface="Arial Black"/>
              </a:rPr>
              <a:t>line(1.5-5%)</a:t>
            </a:r>
            <a:endParaRPr sz="2000">
              <a:latin typeface="Arial Black"/>
              <a:cs typeface="Arial Black"/>
            </a:endParaRPr>
          </a:p>
          <a:p>
            <a:pPr marL="331470" indent="-318770">
              <a:lnSpc>
                <a:spcPct val="100000"/>
              </a:lnSpc>
              <a:spcBef>
                <a:spcPts val="700"/>
              </a:spcBef>
              <a:buClr>
                <a:srgbClr val="DC7F46"/>
              </a:buClr>
              <a:buSzPct val="60000"/>
              <a:buAutoNum type="arabicPeriod"/>
              <a:tabLst>
                <a:tab pos="330835" algn="l"/>
                <a:tab pos="331470" algn="l"/>
              </a:tabLst>
            </a:pPr>
            <a:r>
              <a:rPr sz="2000" spc="-210" dirty="0">
                <a:solidFill>
                  <a:srgbClr val="00AFEF"/>
                </a:solidFill>
                <a:latin typeface="Arial Black"/>
                <a:cs typeface="Arial Black"/>
              </a:rPr>
              <a:t>Fistula: </a:t>
            </a:r>
            <a:r>
              <a:rPr sz="2000" spc="-225" dirty="0">
                <a:solidFill>
                  <a:srgbClr val="00AFEF"/>
                </a:solidFill>
                <a:latin typeface="Arial Black"/>
                <a:cs typeface="Arial Black"/>
              </a:rPr>
              <a:t>Secondary </a:t>
            </a:r>
            <a:r>
              <a:rPr sz="2000" spc="-285" dirty="0">
                <a:solidFill>
                  <a:srgbClr val="00AFEF"/>
                </a:solidFill>
                <a:latin typeface="Arial Black"/>
                <a:cs typeface="Arial Black"/>
              </a:rPr>
              <a:t>to</a:t>
            </a:r>
            <a:r>
              <a:rPr sz="2000" spc="70" dirty="0">
                <a:solidFill>
                  <a:srgbClr val="00AFEF"/>
                </a:solidFill>
                <a:latin typeface="Arial Black"/>
                <a:cs typeface="Arial Black"/>
              </a:rPr>
              <a:t> </a:t>
            </a:r>
            <a:r>
              <a:rPr sz="2000" spc="-210" dirty="0">
                <a:solidFill>
                  <a:srgbClr val="00AFEF"/>
                </a:solidFill>
                <a:latin typeface="Arial Black"/>
                <a:cs typeface="Arial Black"/>
              </a:rPr>
              <a:t>infection(1-8%)</a:t>
            </a:r>
            <a:endParaRPr sz="2000">
              <a:latin typeface="Arial Black"/>
              <a:cs typeface="Arial Black"/>
            </a:endParaRPr>
          </a:p>
          <a:p>
            <a:pPr marL="331470" indent="-318770">
              <a:lnSpc>
                <a:spcPct val="100000"/>
              </a:lnSpc>
              <a:spcBef>
                <a:spcPts val="700"/>
              </a:spcBef>
              <a:buClr>
                <a:srgbClr val="DC7F46"/>
              </a:buClr>
              <a:buSzPct val="60000"/>
              <a:buAutoNum type="arabicPeriod"/>
              <a:tabLst>
                <a:tab pos="330835" algn="l"/>
                <a:tab pos="331470" algn="l"/>
              </a:tabLst>
            </a:pPr>
            <a:r>
              <a:rPr sz="2000" spc="-235" dirty="0">
                <a:solidFill>
                  <a:srgbClr val="00AFEF"/>
                </a:solidFill>
                <a:latin typeface="Arial Black"/>
                <a:cs typeface="Arial Black"/>
              </a:rPr>
              <a:t>Mediastinitis:</a:t>
            </a:r>
            <a:r>
              <a:rPr sz="2000" spc="-130" dirty="0">
                <a:solidFill>
                  <a:srgbClr val="00AFEF"/>
                </a:solidFill>
                <a:latin typeface="Arial Black"/>
                <a:cs typeface="Arial Black"/>
              </a:rPr>
              <a:t> </a:t>
            </a:r>
            <a:r>
              <a:rPr sz="2000" spc="-240" dirty="0">
                <a:solidFill>
                  <a:srgbClr val="00AFEF"/>
                </a:solidFill>
                <a:latin typeface="Arial Black"/>
                <a:cs typeface="Arial Black"/>
              </a:rPr>
              <a:t>Leakage</a:t>
            </a:r>
            <a:endParaRPr sz="2000">
              <a:latin typeface="Arial Black"/>
              <a:cs typeface="Arial Black"/>
            </a:endParaRPr>
          </a:p>
          <a:p>
            <a:pPr marL="331470" indent="-318770">
              <a:lnSpc>
                <a:spcPct val="100000"/>
              </a:lnSpc>
              <a:spcBef>
                <a:spcPts val="690"/>
              </a:spcBef>
              <a:buClr>
                <a:srgbClr val="DC7F46"/>
              </a:buClr>
              <a:buSzPct val="60000"/>
              <a:buAutoNum type="arabicPeriod"/>
              <a:tabLst>
                <a:tab pos="330835" algn="l"/>
                <a:tab pos="331470" algn="l"/>
              </a:tabLst>
            </a:pPr>
            <a:r>
              <a:rPr sz="2000" spc="-225" dirty="0">
                <a:solidFill>
                  <a:srgbClr val="00AFEF"/>
                </a:solidFill>
                <a:latin typeface="Arial Black"/>
                <a:cs typeface="Arial Black"/>
              </a:rPr>
              <a:t>Aerocele:</a:t>
            </a:r>
            <a:r>
              <a:rPr sz="2000" spc="-125" dirty="0">
                <a:solidFill>
                  <a:srgbClr val="00AFEF"/>
                </a:solidFill>
                <a:latin typeface="Arial Black"/>
                <a:cs typeface="Arial Black"/>
              </a:rPr>
              <a:t> </a:t>
            </a:r>
            <a:r>
              <a:rPr sz="2000" spc="-235" dirty="0">
                <a:solidFill>
                  <a:srgbClr val="00AFEF"/>
                </a:solidFill>
                <a:latin typeface="Arial Black"/>
                <a:cs typeface="Arial Black"/>
              </a:rPr>
              <a:t>Sup.mediastinum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324600" y="1219200"/>
            <a:ext cx="2819400" cy="2933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7340" y="468629"/>
            <a:ext cx="6824980" cy="5481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1470" indent="-318770">
              <a:lnSpc>
                <a:spcPct val="100000"/>
              </a:lnSpc>
              <a:spcBef>
                <a:spcPts val="100"/>
              </a:spcBef>
              <a:buClr>
                <a:srgbClr val="DC7F46"/>
              </a:buClr>
              <a:buSzPct val="60344"/>
              <a:buFont typeface="Symbol"/>
              <a:buChar char=""/>
              <a:tabLst>
                <a:tab pos="331470" algn="l"/>
              </a:tabLst>
            </a:pPr>
            <a:r>
              <a:rPr sz="2900" b="0" spc="-50" dirty="0">
                <a:solidFill>
                  <a:srgbClr val="006FBF"/>
                </a:solidFill>
                <a:latin typeface="Bookman Old Style"/>
                <a:cs typeface="Bookman Old Style"/>
              </a:rPr>
              <a:t>Late:</a:t>
            </a:r>
            <a:endParaRPr sz="2900">
              <a:latin typeface="Bookman Old Style"/>
              <a:cs typeface="Bookman Old Style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4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330835" algn="l"/>
              </a:tabLst>
            </a:pPr>
            <a:r>
              <a:rPr sz="1050" spc="-80" dirty="0">
                <a:solidFill>
                  <a:srgbClr val="DC7F46"/>
                </a:solidFill>
                <a:latin typeface="Arial Black"/>
                <a:cs typeface="Arial Black"/>
              </a:rPr>
              <a:t>1.	</a:t>
            </a:r>
            <a:r>
              <a:rPr sz="1800" spc="-215" dirty="0">
                <a:solidFill>
                  <a:srgbClr val="00AF4F"/>
                </a:solidFill>
                <a:latin typeface="Arial Black"/>
                <a:cs typeface="Arial Black"/>
              </a:rPr>
              <a:t>Persistent </a:t>
            </a:r>
            <a:r>
              <a:rPr sz="1800" spc="-200" dirty="0">
                <a:solidFill>
                  <a:srgbClr val="00AF4F"/>
                </a:solidFill>
                <a:latin typeface="Arial Black"/>
                <a:cs typeface="Arial Black"/>
              </a:rPr>
              <a:t>hoarseness: </a:t>
            </a:r>
            <a:r>
              <a:rPr sz="1800" spc="-195" dirty="0">
                <a:latin typeface="Arial Black"/>
                <a:cs typeface="Arial Black"/>
              </a:rPr>
              <a:t>Division </a:t>
            </a:r>
            <a:r>
              <a:rPr sz="1800" spc="-210" dirty="0">
                <a:latin typeface="Arial Black"/>
                <a:cs typeface="Arial Black"/>
              </a:rPr>
              <a:t>of </a:t>
            </a:r>
            <a:r>
              <a:rPr sz="1800" spc="-225" dirty="0">
                <a:latin typeface="Arial Black"/>
                <a:cs typeface="Arial Black"/>
              </a:rPr>
              <a:t>recurrent </a:t>
            </a:r>
            <a:r>
              <a:rPr sz="1800" spc="-210" dirty="0">
                <a:latin typeface="Arial Black"/>
                <a:cs typeface="Arial Black"/>
              </a:rPr>
              <a:t>laryngeal</a:t>
            </a:r>
            <a:r>
              <a:rPr sz="1800" spc="-310" dirty="0">
                <a:latin typeface="Arial Black"/>
                <a:cs typeface="Arial Black"/>
              </a:rPr>
              <a:t> </a:t>
            </a:r>
            <a:r>
              <a:rPr sz="1800" spc="-210" dirty="0">
                <a:latin typeface="Arial Black"/>
                <a:cs typeface="Arial Black"/>
              </a:rPr>
              <a:t>nerve</a:t>
            </a:r>
            <a:endParaRPr sz="18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550"/>
              </a:spcBef>
              <a:tabLst>
                <a:tab pos="330835" algn="l"/>
              </a:tabLst>
            </a:pPr>
            <a:r>
              <a:rPr sz="1050" spc="-80" dirty="0">
                <a:solidFill>
                  <a:srgbClr val="DC7F46"/>
                </a:solidFill>
                <a:latin typeface="Arial Black"/>
                <a:cs typeface="Arial Black"/>
              </a:rPr>
              <a:t>2.	</a:t>
            </a:r>
            <a:r>
              <a:rPr sz="1800" spc="-215" dirty="0">
                <a:solidFill>
                  <a:srgbClr val="00AF4F"/>
                </a:solidFill>
                <a:latin typeface="Arial Black"/>
                <a:cs typeface="Arial Black"/>
              </a:rPr>
              <a:t>Stricture: </a:t>
            </a:r>
            <a:r>
              <a:rPr sz="1800" spc="-220" dirty="0">
                <a:latin typeface="Arial Black"/>
                <a:cs typeface="Arial Black"/>
              </a:rPr>
              <a:t>Excising </a:t>
            </a:r>
            <a:r>
              <a:rPr sz="1800" spc="-240" dirty="0">
                <a:latin typeface="Arial Black"/>
                <a:cs typeface="Arial Black"/>
              </a:rPr>
              <a:t>too </a:t>
            </a:r>
            <a:r>
              <a:rPr sz="1800" spc="-254" dirty="0">
                <a:latin typeface="Arial Black"/>
                <a:cs typeface="Arial Black"/>
              </a:rPr>
              <a:t>much</a:t>
            </a:r>
            <a:r>
              <a:rPr sz="1800" spc="-85" dirty="0">
                <a:latin typeface="Arial Black"/>
                <a:cs typeface="Arial Black"/>
              </a:rPr>
              <a:t> </a:t>
            </a:r>
            <a:r>
              <a:rPr sz="1800" spc="-240" dirty="0">
                <a:latin typeface="Arial Black"/>
                <a:cs typeface="Arial Black"/>
              </a:rPr>
              <a:t>mucosa</a:t>
            </a:r>
            <a:endParaRPr sz="18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550"/>
              </a:spcBef>
              <a:tabLst>
                <a:tab pos="330835" algn="l"/>
              </a:tabLst>
            </a:pPr>
            <a:r>
              <a:rPr sz="1050" spc="-80" dirty="0">
                <a:solidFill>
                  <a:srgbClr val="DC7F46"/>
                </a:solidFill>
                <a:latin typeface="Arial Black"/>
                <a:cs typeface="Arial Black"/>
              </a:rPr>
              <a:t>3.	</a:t>
            </a:r>
            <a:r>
              <a:rPr sz="1800" spc="-210" dirty="0">
                <a:solidFill>
                  <a:srgbClr val="00AF4F"/>
                </a:solidFill>
                <a:latin typeface="Arial Black"/>
                <a:cs typeface="Arial Black"/>
              </a:rPr>
              <a:t>Recurrence:</a:t>
            </a:r>
            <a:endParaRPr sz="1800">
              <a:latin typeface="Arial Black"/>
              <a:cs typeface="Arial Black"/>
            </a:endParaRPr>
          </a:p>
          <a:p>
            <a:pPr marL="330835" marR="632460" indent="129539">
              <a:lnSpc>
                <a:spcPts val="2010"/>
              </a:lnSpc>
              <a:spcBef>
                <a:spcPts val="750"/>
              </a:spcBef>
            </a:pPr>
            <a:r>
              <a:rPr sz="1800" spc="-225" dirty="0">
                <a:latin typeface="Arial Black"/>
                <a:cs typeface="Arial Black"/>
              </a:rPr>
              <a:t>-Symptomatic </a:t>
            </a:r>
            <a:r>
              <a:rPr sz="1800" spc="-210" dirty="0">
                <a:latin typeface="Arial Black"/>
                <a:cs typeface="Arial Black"/>
              </a:rPr>
              <a:t>relief </a:t>
            </a:r>
            <a:r>
              <a:rPr sz="1800" spc="-225" dirty="0">
                <a:latin typeface="Arial Black"/>
                <a:cs typeface="Arial Black"/>
              </a:rPr>
              <a:t>after </a:t>
            </a:r>
            <a:r>
              <a:rPr sz="1800" spc="-204" dirty="0">
                <a:latin typeface="Arial Black"/>
                <a:cs typeface="Arial Black"/>
              </a:rPr>
              <a:t>surgery </a:t>
            </a:r>
            <a:r>
              <a:rPr sz="1800" spc="-220" dirty="0">
                <a:latin typeface="Arial Black"/>
                <a:cs typeface="Arial Black"/>
              </a:rPr>
              <a:t>(external </a:t>
            </a:r>
            <a:r>
              <a:rPr sz="1800" spc="-210" dirty="0">
                <a:latin typeface="Arial Black"/>
                <a:cs typeface="Arial Black"/>
              </a:rPr>
              <a:t>or </a:t>
            </a:r>
            <a:r>
              <a:rPr sz="1800" spc="-229" dirty="0">
                <a:latin typeface="Arial Black"/>
                <a:cs typeface="Arial Black"/>
              </a:rPr>
              <a:t>endoscopic  </a:t>
            </a:r>
            <a:r>
              <a:rPr sz="1800" spc="-195" dirty="0">
                <a:latin typeface="Arial Black"/>
                <a:cs typeface="Arial Black"/>
              </a:rPr>
              <a:t>approach)-90% </a:t>
            </a:r>
            <a:r>
              <a:rPr sz="1800" spc="-204" dirty="0">
                <a:latin typeface="Arial Black"/>
                <a:cs typeface="Arial Black"/>
              </a:rPr>
              <a:t>in </a:t>
            </a:r>
            <a:r>
              <a:rPr sz="1800" spc="-225" dirty="0">
                <a:latin typeface="Arial Black"/>
                <a:cs typeface="Arial Black"/>
              </a:rPr>
              <a:t>short</a:t>
            </a:r>
            <a:r>
              <a:rPr sz="1800" spc="90" dirty="0">
                <a:latin typeface="Arial Black"/>
                <a:cs typeface="Arial Black"/>
              </a:rPr>
              <a:t> </a:t>
            </a:r>
            <a:r>
              <a:rPr sz="1800" spc="-254" dirty="0">
                <a:latin typeface="Arial Black"/>
                <a:cs typeface="Arial Black"/>
              </a:rPr>
              <a:t>term</a:t>
            </a:r>
            <a:endParaRPr sz="1800">
              <a:latin typeface="Arial Black"/>
              <a:cs typeface="Arial Black"/>
            </a:endParaRPr>
          </a:p>
          <a:p>
            <a:pPr marL="461009">
              <a:lnSpc>
                <a:spcPct val="100000"/>
              </a:lnSpc>
              <a:spcBef>
                <a:spcPts val="509"/>
              </a:spcBef>
            </a:pPr>
            <a:r>
              <a:rPr sz="1800" spc="-155" dirty="0">
                <a:latin typeface="Arial Black"/>
                <a:cs typeface="Arial Black"/>
              </a:rPr>
              <a:t>-All </a:t>
            </a:r>
            <a:r>
              <a:rPr sz="1800" spc="-235" dirty="0">
                <a:latin typeface="Arial Black"/>
                <a:cs typeface="Arial Black"/>
              </a:rPr>
              <a:t>methods </a:t>
            </a:r>
            <a:r>
              <a:rPr sz="1800" spc="-204" dirty="0">
                <a:latin typeface="Arial Black"/>
                <a:cs typeface="Arial Black"/>
              </a:rPr>
              <a:t>have</a:t>
            </a:r>
            <a:r>
              <a:rPr sz="1800" spc="-295" dirty="0">
                <a:latin typeface="Arial Black"/>
                <a:cs typeface="Arial Black"/>
              </a:rPr>
              <a:t> </a:t>
            </a:r>
            <a:r>
              <a:rPr sz="1800" spc="-225" dirty="0">
                <a:latin typeface="Arial Black"/>
                <a:cs typeface="Arial Black"/>
              </a:rPr>
              <a:t>recurrence</a:t>
            </a:r>
            <a:endParaRPr sz="1800">
              <a:latin typeface="Arial Black"/>
              <a:cs typeface="Arial Black"/>
            </a:endParaRPr>
          </a:p>
          <a:p>
            <a:pPr marL="461009">
              <a:lnSpc>
                <a:spcPct val="100000"/>
              </a:lnSpc>
              <a:spcBef>
                <a:spcPts val="560"/>
              </a:spcBef>
            </a:pPr>
            <a:r>
              <a:rPr sz="1800" spc="-135" dirty="0">
                <a:latin typeface="Arial Black"/>
                <a:cs typeface="Arial Black"/>
              </a:rPr>
              <a:t>-If </a:t>
            </a:r>
            <a:r>
              <a:rPr sz="1800" spc="-220" dirty="0">
                <a:latin typeface="Arial Black"/>
                <a:cs typeface="Arial Black"/>
              </a:rPr>
              <a:t>cricopharyngeal </a:t>
            </a:r>
            <a:r>
              <a:rPr sz="1800" spc="-254" dirty="0">
                <a:latin typeface="Arial Black"/>
                <a:cs typeface="Arial Black"/>
              </a:rPr>
              <a:t>myotomy </a:t>
            </a:r>
            <a:r>
              <a:rPr sz="1800" spc="-240" dirty="0">
                <a:latin typeface="Arial Black"/>
                <a:cs typeface="Arial Black"/>
              </a:rPr>
              <a:t>not </a:t>
            </a:r>
            <a:r>
              <a:rPr sz="1800" spc="-170" dirty="0">
                <a:latin typeface="Arial Black"/>
                <a:cs typeface="Arial Black"/>
              </a:rPr>
              <a:t>done- </a:t>
            </a:r>
            <a:r>
              <a:rPr sz="1800" spc="-210" dirty="0">
                <a:latin typeface="Arial Black"/>
                <a:cs typeface="Arial Black"/>
              </a:rPr>
              <a:t>higher</a:t>
            </a:r>
            <a:r>
              <a:rPr sz="1800" spc="-305" dirty="0">
                <a:latin typeface="Arial Black"/>
                <a:cs typeface="Arial Black"/>
              </a:rPr>
              <a:t> </a:t>
            </a:r>
            <a:r>
              <a:rPr sz="1800" spc="-225" dirty="0">
                <a:latin typeface="Arial Black"/>
                <a:cs typeface="Arial Black"/>
              </a:rPr>
              <a:t>recurrence</a:t>
            </a:r>
            <a:endParaRPr sz="1800">
              <a:latin typeface="Arial Black"/>
              <a:cs typeface="Arial Black"/>
            </a:endParaRPr>
          </a:p>
          <a:p>
            <a:pPr marL="330835" marR="1809114" indent="129539">
              <a:lnSpc>
                <a:spcPts val="2020"/>
              </a:lnSpc>
              <a:spcBef>
                <a:spcPts val="735"/>
              </a:spcBef>
            </a:pPr>
            <a:r>
              <a:rPr sz="1800" spc="-180" dirty="0">
                <a:latin typeface="Arial Black"/>
                <a:cs typeface="Arial Black"/>
              </a:rPr>
              <a:t>-Higher </a:t>
            </a:r>
            <a:r>
              <a:rPr sz="1800" spc="-204" dirty="0">
                <a:latin typeface="Arial Black"/>
                <a:cs typeface="Arial Black"/>
              </a:rPr>
              <a:t>for </a:t>
            </a:r>
            <a:r>
              <a:rPr sz="1800" spc="-229" dirty="0">
                <a:latin typeface="Arial Black"/>
                <a:cs typeface="Arial Black"/>
              </a:rPr>
              <a:t>endoscopic </a:t>
            </a:r>
            <a:r>
              <a:rPr sz="1800" spc="-195" dirty="0">
                <a:latin typeface="Arial Black"/>
                <a:cs typeface="Arial Black"/>
              </a:rPr>
              <a:t>diathermy(6-7%) </a:t>
            </a:r>
            <a:r>
              <a:rPr sz="1800" spc="-229" dirty="0">
                <a:latin typeface="Arial Black"/>
                <a:cs typeface="Arial Black"/>
              </a:rPr>
              <a:t>than  </a:t>
            </a:r>
            <a:r>
              <a:rPr sz="1800" spc="-210" dirty="0">
                <a:latin typeface="Arial Black"/>
                <a:cs typeface="Arial Black"/>
              </a:rPr>
              <a:t>diverticulectomy(0.5-4%)</a:t>
            </a:r>
            <a:endParaRPr sz="1800">
              <a:latin typeface="Arial Black"/>
              <a:cs typeface="Arial Black"/>
            </a:endParaRPr>
          </a:p>
          <a:p>
            <a:pPr marL="330835" marR="761365" indent="129539">
              <a:lnSpc>
                <a:spcPts val="2010"/>
              </a:lnSpc>
              <a:spcBef>
                <a:spcPts val="695"/>
              </a:spcBef>
            </a:pPr>
            <a:r>
              <a:rPr sz="1800" spc="-200" dirty="0">
                <a:latin typeface="Arial Black"/>
                <a:cs typeface="Arial Black"/>
              </a:rPr>
              <a:t>-Recurrences </a:t>
            </a:r>
            <a:r>
              <a:rPr sz="1800" spc="-240" dirty="0">
                <a:latin typeface="Arial Black"/>
                <a:cs typeface="Arial Black"/>
              </a:rPr>
              <a:t>can </a:t>
            </a:r>
            <a:r>
              <a:rPr sz="1800" spc="-204" dirty="0">
                <a:latin typeface="Arial Black"/>
                <a:cs typeface="Arial Black"/>
              </a:rPr>
              <a:t>easily </a:t>
            </a:r>
            <a:r>
              <a:rPr sz="1800" spc="-210" dirty="0">
                <a:latin typeface="Arial Black"/>
                <a:cs typeface="Arial Black"/>
              </a:rPr>
              <a:t>be </a:t>
            </a:r>
            <a:r>
              <a:rPr sz="1800" spc="-235" dirty="0">
                <a:latin typeface="Arial Black"/>
                <a:cs typeface="Arial Black"/>
              </a:rPr>
              <a:t>treated </a:t>
            </a:r>
            <a:r>
              <a:rPr sz="1800" spc="-220" dirty="0">
                <a:latin typeface="Arial Black"/>
                <a:cs typeface="Arial Black"/>
              </a:rPr>
              <a:t>endoscopically </a:t>
            </a:r>
            <a:r>
              <a:rPr sz="1800" spc="-235" dirty="0">
                <a:latin typeface="Arial Black"/>
                <a:cs typeface="Arial Black"/>
              </a:rPr>
              <a:t>than  </a:t>
            </a:r>
            <a:r>
              <a:rPr sz="1800" spc="-229" dirty="0">
                <a:latin typeface="Arial Black"/>
                <a:cs typeface="Arial Black"/>
              </a:rPr>
              <a:t>externally</a:t>
            </a:r>
            <a:endParaRPr sz="1800">
              <a:latin typeface="Arial Black"/>
              <a:cs typeface="Arial Black"/>
            </a:endParaRPr>
          </a:p>
          <a:p>
            <a:pPr marL="330835" marR="5080" indent="129539">
              <a:lnSpc>
                <a:spcPts val="2010"/>
              </a:lnSpc>
              <a:spcBef>
                <a:spcPts val="710"/>
              </a:spcBef>
            </a:pPr>
            <a:r>
              <a:rPr sz="1800" spc="-135" dirty="0">
                <a:latin typeface="Arial Black"/>
                <a:cs typeface="Arial Black"/>
              </a:rPr>
              <a:t>-If </a:t>
            </a:r>
            <a:r>
              <a:rPr sz="1800" spc="-235" dirty="0">
                <a:latin typeface="Arial Black"/>
                <a:cs typeface="Arial Black"/>
              </a:rPr>
              <a:t>patient </a:t>
            </a:r>
            <a:r>
              <a:rPr sz="1800" spc="-210" dirty="0">
                <a:latin typeface="Arial Black"/>
                <a:cs typeface="Arial Black"/>
              </a:rPr>
              <a:t>has </a:t>
            </a:r>
            <a:r>
              <a:rPr sz="1800" spc="-229" dirty="0">
                <a:latin typeface="Arial Black"/>
                <a:cs typeface="Arial Black"/>
              </a:rPr>
              <a:t>recurrent </a:t>
            </a:r>
            <a:r>
              <a:rPr sz="1800" spc="-245" dirty="0">
                <a:latin typeface="Arial Black"/>
                <a:cs typeface="Arial Black"/>
              </a:rPr>
              <a:t>symptoms </a:t>
            </a:r>
            <a:r>
              <a:rPr sz="1800" spc="-225" dirty="0">
                <a:latin typeface="Arial Black"/>
                <a:cs typeface="Arial Black"/>
              </a:rPr>
              <a:t>after </a:t>
            </a:r>
            <a:r>
              <a:rPr sz="1800" spc="-229" dirty="0">
                <a:latin typeface="Arial Black"/>
                <a:cs typeface="Arial Black"/>
              </a:rPr>
              <a:t>endoscopic </a:t>
            </a:r>
            <a:r>
              <a:rPr sz="1800" spc="-210" dirty="0">
                <a:latin typeface="Arial Black"/>
                <a:cs typeface="Arial Black"/>
              </a:rPr>
              <a:t>procedure,  </a:t>
            </a:r>
            <a:r>
              <a:rPr sz="1800" spc="-245" dirty="0">
                <a:latin typeface="Arial Black"/>
                <a:cs typeface="Arial Black"/>
              </a:rPr>
              <a:t>contrast </a:t>
            </a:r>
            <a:r>
              <a:rPr sz="1800" spc="-220" dirty="0">
                <a:latin typeface="Arial Black"/>
                <a:cs typeface="Arial Black"/>
              </a:rPr>
              <a:t>studies </a:t>
            </a:r>
            <a:r>
              <a:rPr sz="1800" spc="-204" dirty="0">
                <a:latin typeface="Arial Black"/>
                <a:cs typeface="Arial Black"/>
              </a:rPr>
              <a:t>are rarely</a:t>
            </a:r>
            <a:r>
              <a:rPr sz="1800" spc="-125" dirty="0">
                <a:latin typeface="Arial Black"/>
                <a:cs typeface="Arial Black"/>
              </a:rPr>
              <a:t> </a:t>
            </a:r>
            <a:r>
              <a:rPr sz="1800" spc="-210" dirty="0">
                <a:latin typeface="Arial Black"/>
                <a:cs typeface="Arial Black"/>
              </a:rPr>
              <a:t>helpful</a:t>
            </a:r>
            <a:endParaRPr sz="1800">
              <a:latin typeface="Arial Black"/>
              <a:cs typeface="Arial Black"/>
            </a:endParaRPr>
          </a:p>
          <a:p>
            <a:pPr marL="4428490">
              <a:lnSpc>
                <a:spcPct val="100000"/>
              </a:lnSpc>
              <a:spcBef>
                <a:spcPts val="509"/>
              </a:spcBef>
            </a:pPr>
            <a:r>
              <a:rPr sz="1800" spc="-215" dirty="0">
                <a:solidFill>
                  <a:srgbClr val="00AFEF"/>
                </a:solidFill>
                <a:latin typeface="Arial Black"/>
                <a:cs typeface="Arial Black"/>
              </a:rPr>
              <a:t>(Jaramilo </a:t>
            </a:r>
            <a:r>
              <a:rPr sz="1800" spc="-260" dirty="0">
                <a:solidFill>
                  <a:srgbClr val="00AFEF"/>
                </a:solidFill>
                <a:latin typeface="Arial Black"/>
                <a:cs typeface="Arial Black"/>
              </a:rPr>
              <a:t>et </a:t>
            </a:r>
            <a:r>
              <a:rPr sz="1800" spc="-175" dirty="0">
                <a:solidFill>
                  <a:srgbClr val="00AFEF"/>
                </a:solidFill>
                <a:latin typeface="Arial Black"/>
                <a:cs typeface="Arial Black"/>
              </a:rPr>
              <a:t>al,</a:t>
            </a:r>
            <a:r>
              <a:rPr sz="1800" spc="-185" dirty="0">
                <a:solidFill>
                  <a:srgbClr val="00AFEF"/>
                </a:solidFill>
                <a:latin typeface="Arial Black"/>
                <a:cs typeface="Arial Black"/>
              </a:rPr>
              <a:t> </a:t>
            </a:r>
            <a:r>
              <a:rPr sz="1800" spc="-190" dirty="0">
                <a:solidFill>
                  <a:srgbClr val="00AFEF"/>
                </a:solidFill>
                <a:latin typeface="Arial Black"/>
                <a:cs typeface="Arial Black"/>
              </a:rPr>
              <a:t>2001)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315200" y="1219200"/>
            <a:ext cx="1828800" cy="32905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7340" y="537209"/>
            <a:ext cx="416877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0" spc="-145" dirty="0">
                <a:solidFill>
                  <a:srgbClr val="006FBF"/>
                </a:solidFill>
                <a:latin typeface="Bookman Old Style"/>
                <a:cs typeface="Bookman Old Style"/>
              </a:rPr>
              <a:t>Future </a:t>
            </a:r>
            <a:r>
              <a:rPr sz="2800" b="0" spc="-165" dirty="0">
                <a:solidFill>
                  <a:srgbClr val="006FBF"/>
                </a:solidFill>
                <a:latin typeface="Bookman Old Style"/>
                <a:cs typeface="Bookman Old Style"/>
              </a:rPr>
              <a:t>and</a:t>
            </a:r>
            <a:r>
              <a:rPr sz="2800" b="0" spc="-434" dirty="0">
                <a:solidFill>
                  <a:srgbClr val="006FBF"/>
                </a:solidFill>
                <a:latin typeface="Bookman Old Style"/>
                <a:cs typeface="Bookman Old Style"/>
              </a:rPr>
              <a:t> </a:t>
            </a:r>
            <a:r>
              <a:rPr sz="2800" b="0" spc="-110" dirty="0">
                <a:solidFill>
                  <a:srgbClr val="006FBF"/>
                </a:solidFill>
                <a:latin typeface="Bookman Old Style"/>
                <a:cs typeface="Bookman Old Style"/>
              </a:rPr>
              <a:t>Controversies:</a:t>
            </a:r>
            <a:endParaRPr sz="2800">
              <a:latin typeface="Bookman Old Style"/>
              <a:cs typeface="Bookman Old Styl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3540" y="1537970"/>
            <a:ext cx="1612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65" dirty="0">
                <a:solidFill>
                  <a:srgbClr val="DC7F46"/>
                </a:solidFill>
                <a:latin typeface="Symbol"/>
                <a:cs typeface="Symbol"/>
              </a:rPr>
              <a:t></a:t>
            </a:r>
            <a:endParaRPr sz="1200">
              <a:latin typeface="Symbol"/>
              <a:cs typeface="Symbo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3540" y="2236470"/>
            <a:ext cx="1612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65" dirty="0">
                <a:solidFill>
                  <a:srgbClr val="DC7F46"/>
                </a:solidFill>
                <a:latin typeface="Symbol"/>
                <a:cs typeface="Symbol"/>
              </a:rPr>
              <a:t></a:t>
            </a:r>
            <a:endParaRPr sz="1200">
              <a:latin typeface="Symbol"/>
              <a:cs typeface="Symbo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3540" y="2934970"/>
            <a:ext cx="1612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65" dirty="0">
                <a:solidFill>
                  <a:srgbClr val="DC7F46"/>
                </a:solidFill>
                <a:latin typeface="Symbol"/>
                <a:cs typeface="Symbol"/>
              </a:rPr>
              <a:t></a:t>
            </a:r>
            <a:endParaRPr sz="1200">
              <a:latin typeface="Symbol"/>
              <a:cs typeface="Symbo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83540" y="3633470"/>
            <a:ext cx="1612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65" dirty="0">
                <a:solidFill>
                  <a:srgbClr val="DC7F46"/>
                </a:solidFill>
                <a:latin typeface="Symbol"/>
                <a:cs typeface="Symbol"/>
              </a:rPr>
              <a:t></a:t>
            </a:r>
            <a:endParaRPr sz="1200">
              <a:latin typeface="Symbol"/>
              <a:cs typeface="Symbo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83540" y="4420870"/>
            <a:ext cx="1612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65" dirty="0">
                <a:solidFill>
                  <a:srgbClr val="DC7F46"/>
                </a:solidFill>
                <a:latin typeface="Symbol"/>
                <a:cs typeface="Symbol"/>
              </a:rPr>
              <a:t></a:t>
            </a:r>
            <a:endParaRPr sz="1200">
              <a:latin typeface="Symbol"/>
              <a:cs typeface="Symbo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02309" y="1493520"/>
            <a:ext cx="7938134" cy="36055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795655">
              <a:lnSpc>
                <a:spcPct val="100000"/>
              </a:lnSpc>
              <a:spcBef>
                <a:spcPts val="100"/>
              </a:spcBef>
            </a:pPr>
            <a:r>
              <a:rPr sz="2000" spc="-225" dirty="0">
                <a:latin typeface="Arial Black"/>
                <a:cs typeface="Arial Black"/>
              </a:rPr>
              <a:t>A </a:t>
            </a:r>
            <a:r>
              <a:rPr sz="2000" spc="-265" dirty="0">
                <a:latin typeface="Arial Black"/>
                <a:cs typeface="Arial Black"/>
              </a:rPr>
              <a:t>complete </a:t>
            </a:r>
            <a:r>
              <a:rPr sz="2000" spc="-229" dirty="0">
                <a:latin typeface="Arial Black"/>
                <a:cs typeface="Arial Black"/>
              </a:rPr>
              <a:t>understanding </a:t>
            </a:r>
            <a:r>
              <a:rPr sz="2000" spc="-220" dirty="0">
                <a:latin typeface="Arial Black"/>
                <a:cs typeface="Arial Black"/>
              </a:rPr>
              <a:t>of </a:t>
            </a:r>
            <a:r>
              <a:rPr sz="2000" spc="-265" dirty="0">
                <a:latin typeface="Arial Black"/>
                <a:cs typeface="Arial Black"/>
              </a:rPr>
              <a:t>the </a:t>
            </a:r>
            <a:r>
              <a:rPr sz="2000" spc="-240" dirty="0">
                <a:latin typeface="Arial Black"/>
                <a:cs typeface="Arial Black"/>
              </a:rPr>
              <a:t>aetiology </a:t>
            </a:r>
            <a:r>
              <a:rPr sz="2000" spc="-225" dirty="0">
                <a:latin typeface="Arial Black"/>
                <a:cs typeface="Arial Black"/>
              </a:rPr>
              <a:t>of pharyngeal </a:t>
            </a:r>
            <a:r>
              <a:rPr sz="2000" spc="-245" dirty="0">
                <a:latin typeface="Arial Black"/>
                <a:cs typeface="Arial Black"/>
              </a:rPr>
              <a:t>pouch  </a:t>
            </a:r>
            <a:r>
              <a:rPr sz="2000" spc="-250" dirty="0">
                <a:latin typeface="Arial Black"/>
                <a:cs typeface="Arial Black"/>
              </a:rPr>
              <a:t>formation </a:t>
            </a:r>
            <a:r>
              <a:rPr sz="2000" spc="-225" dirty="0">
                <a:latin typeface="Arial Black"/>
                <a:cs typeface="Arial Black"/>
              </a:rPr>
              <a:t>is </a:t>
            </a:r>
            <a:r>
              <a:rPr sz="2000" spc="-260" dirty="0">
                <a:latin typeface="Arial Black"/>
                <a:cs typeface="Arial Black"/>
              </a:rPr>
              <a:t>not</a:t>
            </a:r>
            <a:r>
              <a:rPr sz="2000" spc="-300" dirty="0">
                <a:latin typeface="Arial Black"/>
                <a:cs typeface="Arial Black"/>
              </a:rPr>
              <a:t> </a:t>
            </a:r>
            <a:r>
              <a:rPr sz="2000" spc="-225" dirty="0">
                <a:latin typeface="Arial Black"/>
                <a:cs typeface="Arial Black"/>
              </a:rPr>
              <a:t>available</a:t>
            </a:r>
            <a:endParaRPr sz="2000">
              <a:latin typeface="Arial Black"/>
              <a:cs typeface="Arial Black"/>
            </a:endParaRPr>
          </a:p>
          <a:p>
            <a:pPr marL="12700" marR="161925">
              <a:lnSpc>
                <a:spcPct val="100000"/>
              </a:lnSpc>
              <a:spcBef>
                <a:spcPts val="700"/>
              </a:spcBef>
            </a:pPr>
            <a:r>
              <a:rPr sz="2000" spc="-225" dirty="0">
                <a:latin typeface="Arial Black"/>
                <a:cs typeface="Arial Black"/>
              </a:rPr>
              <a:t>Further </a:t>
            </a:r>
            <a:r>
              <a:rPr sz="2000" spc="-240" dirty="0">
                <a:latin typeface="Arial Black"/>
                <a:cs typeface="Arial Black"/>
              </a:rPr>
              <a:t>studies focused </a:t>
            </a:r>
            <a:r>
              <a:rPr sz="2000" spc="-220" dirty="0">
                <a:latin typeface="Arial Black"/>
                <a:cs typeface="Arial Black"/>
              </a:rPr>
              <a:t>on </a:t>
            </a:r>
            <a:r>
              <a:rPr sz="2000" spc="-265" dirty="0">
                <a:latin typeface="Arial Black"/>
                <a:cs typeface="Arial Black"/>
              </a:rPr>
              <a:t>the </a:t>
            </a:r>
            <a:r>
              <a:rPr sz="2000" spc="-254" dirty="0">
                <a:latin typeface="Arial Black"/>
                <a:cs typeface="Arial Black"/>
              </a:rPr>
              <a:t>function </a:t>
            </a:r>
            <a:r>
              <a:rPr sz="2000" spc="-225" dirty="0">
                <a:latin typeface="Arial Black"/>
                <a:cs typeface="Arial Black"/>
              </a:rPr>
              <a:t>of </a:t>
            </a:r>
            <a:r>
              <a:rPr sz="2000" spc="-265" dirty="0">
                <a:latin typeface="Arial Black"/>
                <a:cs typeface="Arial Black"/>
              </a:rPr>
              <a:t>the </a:t>
            </a:r>
            <a:r>
              <a:rPr sz="2000" spc="-110" dirty="0">
                <a:latin typeface="Arial Black"/>
                <a:cs typeface="Arial Black"/>
              </a:rPr>
              <a:t>CP </a:t>
            </a:r>
            <a:r>
              <a:rPr sz="2000" spc="-260" dirty="0">
                <a:latin typeface="Arial Black"/>
                <a:cs typeface="Arial Black"/>
              </a:rPr>
              <a:t>muscle </a:t>
            </a:r>
            <a:r>
              <a:rPr sz="2000" spc="-220" dirty="0">
                <a:latin typeface="Arial Black"/>
                <a:cs typeface="Arial Black"/>
              </a:rPr>
              <a:t>are </a:t>
            </a:r>
            <a:r>
              <a:rPr sz="2000" spc="-245" dirty="0">
                <a:latin typeface="Arial Black"/>
                <a:cs typeface="Arial Black"/>
              </a:rPr>
              <a:t>likely </a:t>
            </a:r>
            <a:r>
              <a:rPr sz="2000" spc="-285" dirty="0">
                <a:latin typeface="Arial Black"/>
                <a:cs typeface="Arial Black"/>
              </a:rPr>
              <a:t>to  </a:t>
            </a:r>
            <a:r>
              <a:rPr sz="2000" spc="-220" dirty="0">
                <a:latin typeface="Arial Black"/>
                <a:cs typeface="Arial Black"/>
              </a:rPr>
              <a:t>be</a:t>
            </a:r>
            <a:r>
              <a:rPr sz="2000" spc="-125" dirty="0">
                <a:latin typeface="Arial Black"/>
                <a:cs typeface="Arial Black"/>
              </a:rPr>
              <a:t> </a:t>
            </a:r>
            <a:r>
              <a:rPr sz="2000" spc="-240" dirty="0">
                <a:latin typeface="Arial Black"/>
                <a:cs typeface="Arial Black"/>
              </a:rPr>
              <a:t>fruitful</a:t>
            </a:r>
            <a:endParaRPr sz="2000">
              <a:latin typeface="Arial Black"/>
              <a:cs typeface="Arial Black"/>
            </a:endParaRPr>
          </a:p>
          <a:p>
            <a:pPr marL="12700" marR="511809">
              <a:lnSpc>
                <a:spcPct val="100000"/>
              </a:lnSpc>
              <a:spcBef>
                <a:spcPts val="700"/>
              </a:spcBef>
            </a:pPr>
            <a:r>
              <a:rPr sz="2000" spc="-225" dirty="0">
                <a:latin typeface="Arial Black"/>
                <a:cs typeface="Arial Black"/>
              </a:rPr>
              <a:t>The final role for </a:t>
            </a:r>
            <a:r>
              <a:rPr sz="2000" spc="-245" dirty="0">
                <a:latin typeface="Arial Black"/>
                <a:cs typeface="Arial Black"/>
              </a:rPr>
              <a:t>endoscopic </a:t>
            </a:r>
            <a:r>
              <a:rPr sz="2000" spc="-235" dirty="0">
                <a:latin typeface="Arial Black"/>
                <a:cs typeface="Arial Black"/>
              </a:rPr>
              <a:t>procedures </a:t>
            </a:r>
            <a:r>
              <a:rPr sz="2000" spc="-275" dirty="0">
                <a:latin typeface="Arial Black"/>
                <a:cs typeface="Arial Black"/>
              </a:rPr>
              <a:t>(with </a:t>
            </a:r>
            <a:r>
              <a:rPr sz="2000" spc="-265" dirty="0">
                <a:latin typeface="Arial Black"/>
                <a:cs typeface="Arial Black"/>
              </a:rPr>
              <a:t>the </a:t>
            </a:r>
            <a:r>
              <a:rPr sz="2000" spc="-225" dirty="0">
                <a:latin typeface="Arial Black"/>
                <a:cs typeface="Arial Black"/>
              </a:rPr>
              <a:t>laser or stapler)  </a:t>
            </a:r>
            <a:r>
              <a:rPr sz="2000" spc="-285" dirty="0">
                <a:latin typeface="Arial Black"/>
                <a:cs typeface="Arial Black"/>
              </a:rPr>
              <a:t>awaits </a:t>
            </a:r>
            <a:r>
              <a:rPr sz="2000" spc="-240" dirty="0">
                <a:latin typeface="Arial Black"/>
                <a:cs typeface="Arial Black"/>
              </a:rPr>
              <a:t>further </a:t>
            </a:r>
            <a:r>
              <a:rPr sz="2000" spc="-225" dirty="0">
                <a:latin typeface="Arial Black"/>
                <a:cs typeface="Arial Black"/>
              </a:rPr>
              <a:t>analysis and longer-term </a:t>
            </a:r>
            <a:r>
              <a:rPr sz="2000" spc="-229" dirty="0">
                <a:latin typeface="Arial Black"/>
                <a:cs typeface="Arial Black"/>
              </a:rPr>
              <a:t>follow-up</a:t>
            </a:r>
            <a:r>
              <a:rPr sz="2000" spc="-275" dirty="0">
                <a:latin typeface="Arial Black"/>
                <a:cs typeface="Arial Black"/>
              </a:rPr>
              <a:t> </a:t>
            </a:r>
            <a:r>
              <a:rPr sz="2000" spc="-225" dirty="0">
                <a:latin typeface="Arial Black"/>
                <a:cs typeface="Arial Black"/>
              </a:rPr>
              <a:t>studies.</a:t>
            </a:r>
            <a:endParaRPr sz="20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2000" spc="-225" dirty="0">
                <a:latin typeface="Arial Black"/>
                <a:cs typeface="Arial Black"/>
              </a:rPr>
              <a:t>Flexible </a:t>
            </a:r>
            <a:r>
              <a:rPr sz="2000" spc="-245" dirty="0">
                <a:latin typeface="Arial Black"/>
                <a:cs typeface="Arial Black"/>
              </a:rPr>
              <a:t>endoscopic </a:t>
            </a:r>
            <a:r>
              <a:rPr sz="2000" spc="-240" dirty="0">
                <a:latin typeface="Arial Black"/>
                <a:cs typeface="Arial Black"/>
              </a:rPr>
              <a:t>cricopharyngeal</a:t>
            </a:r>
            <a:r>
              <a:rPr sz="2000" spc="-305" dirty="0">
                <a:latin typeface="Arial Black"/>
                <a:cs typeface="Arial Black"/>
              </a:rPr>
              <a:t> </a:t>
            </a:r>
            <a:r>
              <a:rPr sz="2000" spc="-275" dirty="0">
                <a:latin typeface="Arial Black"/>
                <a:cs typeface="Arial Black"/>
              </a:rPr>
              <a:t>myotomy</a:t>
            </a:r>
            <a:endParaRPr sz="2000">
              <a:latin typeface="Arial Black"/>
              <a:cs typeface="Arial Black"/>
            </a:endParaRPr>
          </a:p>
          <a:p>
            <a:pPr marL="5441950">
              <a:lnSpc>
                <a:spcPct val="100000"/>
              </a:lnSpc>
              <a:spcBef>
                <a:spcPts val="690"/>
              </a:spcBef>
              <a:tabLst>
                <a:tab pos="7840345" algn="l"/>
              </a:tabLst>
            </a:pPr>
            <a:r>
              <a:rPr sz="2000" spc="-114" dirty="0">
                <a:solidFill>
                  <a:srgbClr val="00AFEF"/>
                </a:solidFill>
                <a:latin typeface="Arial Black"/>
                <a:cs typeface="Arial Black"/>
              </a:rPr>
              <a:t>(R</a:t>
            </a:r>
            <a:r>
              <a:rPr sz="2000" spc="-220" dirty="0">
                <a:solidFill>
                  <a:srgbClr val="00AFEF"/>
                </a:solidFill>
                <a:latin typeface="Arial Black"/>
                <a:cs typeface="Arial Black"/>
              </a:rPr>
              <a:t>e</a:t>
            </a:r>
            <a:r>
              <a:rPr sz="2000" spc="-330" dirty="0">
                <a:solidFill>
                  <a:srgbClr val="00AFEF"/>
                </a:solidFill>
                <a:latin typeface="Arial Black"/>
                <a:cs typeface="Arial Black"/>
              </a:rPr>
              <a:t>c</a:t>
            </a:r>
            <a:r>
              <a:rPr sz="2000" spc="-229" dirty="0">
                <a:solidFill>
                  <a:srgbClr val="00AFEF"/>
                </a:solidFill>
                <a:latin typeface="Arial Black"/>
                <a:cs typeface="Arial Black"/>
              </a:rPr>
              <a:t>i</a:t>
            </a:r>
            <a:r>
              <a:rPr sz="2000" spc="-220" dirty="0">
                <a:solidFill>
                  <a:srgbClr val="00AFEF"/>
                </a:solidFill>
                <a:latin typeface="Arial Black"/>
                <a:cs typeface="Arial Black"/>
              </a:rPr>
              <a:t>p</a:t>
            </a:r>
            <a:r>
              <a:rPr sz="2000" spc="-225" dirty="0">
                <a:solidFill>
                  <a:srgbClr val="00AFEF"/>
                </a:solidFill>
                <a:latin typeface="Arial Black"/>
                <a:cs typeface="Arial Black"/>
              </a:rPr>
              <a:t>i</a:t>
            </a:r>
            <a:r>
              <a:rPr sz="2000" spc="-125" dirty="0">
                <a:solidFill>
                  <a:srgbClr val="00AFEF"/>
                </a:solidFill>
                <a:latin typeface="Arial Black"/>
                <a:cs typeface="Arial Black"/>
              </a:rPr>
              <a:t> </a:t>
            </a:r>
            <a:r>
              <a:rPr sz="2000" spc="-220" dirty="0">
                <a:solidFill>
                  <a:srgbClr val="00AFEF"/>
                </a:solidFill>
                <a:latin typeface="Arial Black"/>
                <a:cs typeface="Arial Black"/>
              </a:rPr>
              <a:t>e</a:t>
            </a:r>
            <a:r>
              <a:rPr sz="2000" spc="-335" dirty="0">
                <a:solidFill>
                  <a:srgbClr val="00AFEF"/>
                </a:solidFill>
                <a:latin typeface="Arial Black"/>
                <a:cs typeface="Arial Black"/>
              </a:rPr>
              <a:t>t</a:t>
            </a:r>
            <a:r>
              <a:rPr sz="2000" spc="-125" dirty="0">
                <a:solidFill>
                  <a:srgbClr val="00AFEF"/>
                </a:solidFill>
                <a:latin typeface="Arial Black"/>
                <a:cs typeface="Arial Black"/>
              </a:rPr>
              <a:t> </a:t>
            </a:r>
            <a:r>
              <a:rPr sz="2000" spc="-220" dirty="0">
                <a:solidFill>
                  <a:srgbClr val="00AFEF"/>
                </a:solidFill>
                <a:latin typeface="Arial Black"/>
                <a:cs typeface="Arial Black"/>
              </a:rPr>
              <a:t>a</a:t>
            </a:r>
            <a:r>
              <a:rPr sz="2000" spc="-225" dirty="0">
                <a:solidFill>
                  <a:srgbClr val="00AFEF"/>
                </a:solidFill>
                <a:latin typeface="Arial Black"/>
                <a:cs typeface="Arial Black"/>
              </a:rPr>
              <a:t>l</a:t>
            </a:r>
            <a:r>
              <a:rPr sz="2000" spc="-114" dirty="0">
                <a:solidFill>
                  <a:srgbClr val="00AFEF"/>
                </a:solidFill>
                <a:latin typeface="Arial Black"/>
                <a:cs typeface="Arial Black"/>
              </a:rPr>
              <a:t>,</a:t>
            </a:r>
            <a:r>
              <a:rPr sz="2000" spc="-125" dirty="0">
                <a:solidFill>
                  <a:srgbClr val="00AFEF"/>
                </a:solidFill>
                <a:latin typeface="Arial Black"/>
                <a:cs typeface="Arial Black"/>
              </a:rPr>
              <a:t> </a:t>
            </a:r>
            <a:r>
              <a:rPr sz="2000" spc="-220" dirty="0">
                <a:solidFill>
                  <a:srgbClr val="00AFEF"/>
                </a:solidFill>
                <a:latin typeface="Arial Black"/>
                <a:cs typeface="Arial Black"/>
              </a:rPr>
              <a:t>2</a:t>
            </a:r>
            <a:r>
              <a:rPr sz="2000" spc="-229" dirty="0">
                <a:solidFill>
                  <a:srgbClr val="00AFEF"/>
                </a:solidFill>
                <a:latin typeface="Arial Black"/>
                <a:cs typeface="Arial Black"/>
              </a:rPr>
              <a:t>0</a:t>
            </a:r>
            <a:r>
              <a:rPr sz="2000" spc="-220" dirty="0">
                <a:solidFill>
                  <a:srgbClr val="00AFEF"/>
                </a:solidFill>
                <a:latin typeface="Arial Black"/>
                <a:cs typeface="Arial Black"/>
              </a:rPr>
              <a:t>1</a:t>
            </a:r>
            <a:r>
              <a:rPr sz="2000" spc="-225" dirty="0">
                <a:solidFill>
                  <a:srgbClr val="00AFEF"/>
                </a:solidFill>
                <a:latin typeface="Arial Black"/>
                <a:cs typeface="Arial Black"/>
              </a:rPr>
              <a:t>0</a:t>
            </a:r>
            <a:r>
              <a:rPr sz="2000" dirty="0">
                <a:solidFill>
                  <a:srgbClr val="00AFEF"/>
                </a:solidFill>
                <a:latin typeface="Arial Black"/>
                <a:cs typeface="Arial Black"/>
              </a:rPr>
              <a:t>	</a:t>
            </a:r>
            <a:r>
              <a:rPr sz="2000" spc="-114" dirty="0">
                <a:solidFill>
                  <a:srgbClr val="00AFEF"/>
                </a:solidFill>
                <a:latin typeface="Arial Black"/>
                <a:cs typeface="Arial Black"/>
              </a:rPr>
              <a:t>)</a:t>
            </a:r>
            <a:endParaRPr sz="20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2000" spc="-250" dirty="0">
                <a:latin typeface="Arial Black"/>
                <a:cs typeface="Arial Black"/>
              </a:rPr>
              <a:t>Harmonic </a:t>
            </a:r>
            <a:r>
              <a:rPr sz="2000" spc="-240" dirty="0">
                <a:latin typeface="Arial Black"/>
                <a:cs typeface="Arial Black"/>
              </a:rPr>
              <a:t>scalpel </a:t>
            </a:r>
            <a:r>
              <a:rPr sz="2000" spc="-225" dirty="0">
                <a:latin typeface="Arial Black"/>
                <a:cs typeface="Arial Black"/>
              </a:rPr>
              <a:t>in </a:t>
            </a:r>
            <a:r>
              <a:rPr sz="2000" spc="-265" dirty="0">
                <a:latin typeface="Arial Black"/>
                <a:cs typeface="Arial Black"/>
              </a:rPr>
              <a:t>the </a:t>
            </a:r>
            <a:r>
              <a:rPr sz="2000" spc="-275" dirty="0">
                <a:latin typeface="Arial Black"/>
                <a:cs typeface="Arial Black"/>
              </a:rPr>
              <a:t>treatment </a:t>
            </a:r>
            <a:r>
              <a:rPr sz="2000" spc="-225" dirty="0">
                <a:latin typeface="Arial Black"/>
                <a:cs typeface="Arial Black"/>
              </a:rPr>
              <a:t>of </a:t>
            </a:r>
            <a:r>
              <a:rPr sz="2000" spc="-235" dirty="0">
                <a:latin typeface="Arial Black"/>
                <a:cs typeface="Arial Black"/>
              </a:rPr>
              <a:t>Zenker's</a:t>
            </a:r>
            <a:r>
              <a:rPr sz="2000" spc="-114" dirty="0">
                <a:latin typeface="Arial Black"/>
                <a:cs typeface="Arial Black"/>
              </a:rPr>
              <a:t> </a:t>
            </a:r>
            <a:r>
              <a:rPr sz="2000" spc="-250" dirty="0">
                <a:latin typeface="Arial Black"/>
                <a:cs typeface="Arial Black"/>
              </a:rPr>
              <a:t>diverticulum</a:t>
            </a:r>
            <a:endParaRPr sz="2000">
              <a:latin typeface="Arial Black"/>
              <a:cs typeface="Arial Black"/>
            </a:endParaRPr>
          </a:p>
          <a:p>
            <a:pPr marL="5721985">
              <a:lnSpc>
                <a:spcPct val="100000"/>
              </a:lnSpc>
              <a:spcBef>
                <a:spcPts val="700"/>
              </a:spcBef>
            </a:pPr>
            <a:r>
              <a:rPr sz="2000" spc="-204" dirty="0">
                <a:solidFill>
                  <a:srgbClr val="00AFEF"/>
                </a:solidFill>
                <a:latin typeface="Arial Black"/>
                <a:cs typeface="Arial Black"/>
              </a:rPr>
              <a:t>(Fama </a:t>
            </a:r>
            <a:r>
              <a:rPr sz="2000" spc="-280" dirty="0">
                <a:solidFill>
                  <a:srgbClr val="00AFEF"/>
                </a:solidFill>
                <a:latin typeface="Arial Black"/>
                <a:cs typeface="Arial Black"/>
              </a:rPr>
              <a:t>et </a:t>
            </a:r>
            <a:r>
              <a:rPr sz="2000" spc="-190" dirty="0">
                <a:solidFill>
                  <a:srgbClr val="00AFEF"/>
                </a:solidFill>
                <a:latin typeface="Arial Black"/>
                <a:cs typeface="Arial Black"/>
              </a:rPr>
              <a:t>al,</a:t>
            </a:r>
            <a:r>
              <a:rPr sz="2000" spc="-290" dirty="0">
                <a:solidFill>
                  <a:srgbClr val="00AFEF"/>
                </a:solidFill>
                <a:latin typeface="Arial Black"/>
                <a:cs typeface="Arial Black"/>
              </a:rPr>
              <a:t> </a:t>
            </a:r>
            <a:r>
              <a:rPr sz="2000" spc="-200" dirty="0">
                <a:solidFill>
                  <a:srgbClr val="00AFEF"/>
                </a:solidFill>
                <a:latin typeface="Arial Black"/>
                <a:cs typeface="Arial Black"/>
              </a:rPr>
              <a:t>2009)</a:t>
            </a:r>
            <a:endParaRPr sz="20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49069" y="185420"/>
            <a:ext cx="3765550" cy="2219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09270">
              <a:lnSpc>
                <a:spcPct val="100000"/>
              </a:lnSpc>
              <a:spcBef>
                <a:spcPts val="100"/>
              </a:spcBef>
            </a:pPr>
            <a:r>
              <a:rPr sz="7200" spc="-130" dirty="0">
                <a:solidFill>
                  <a:srgbClr val="FFFFFF"/>
                </a:solidFill>
                <a:latin typeface="Times New Roman"/>
                <a:cs typeface="Times New Roman"/>
              </a:rPr>
              <a:t>Po</a:t>
            </a:r>
            <a:r>
              <a:rPr sz="7200" spc="35" dirty="0">
                <a:solidFill>
                  <a:srgbClr val="FFFFFF"/>
                </a:solidFill>
                <a:latin typeface="Times New Roman"/>
                <a:cs typeface="Times New Roman"/>
              </a:rPr>
              <a:t>k</a:t>
            </a:r>
            <a:r>
              <a:rPr sz="7200" spc="25" dirty="0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sz="7200" spc="254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7200" spc="18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7200" spc="-1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7200" spc="-204" dirty="0">
                <a:solidFill>
                  <a:srgbClr val="FFFFFF"/>
                </a:solidFill>
                <a:latin typeface="Times New Roman"/>
                <a:cs typeface="Times New Roman"/>
              </a:rPr>
              <a:t>,  </a:t>
            </a:r>
            <a:r>
              <a:rPr sz="7200" spc="-110" dirty="0">
                <a:solidFill>
                  <a:srgbClr val="FFFFFF"/>
                </a:solidFill>
                <a:latin typeface="Times New Roman"/>
                <a:cs typeface="Times New Roman"/>
              </a:rPr>
              <a:t>Nepal</a:t>
            </a:r>
            <a:endParaRPr sz="7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0880" y="467359"/>
            <a:ext cx="226314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385" dirty="0">
                <a:solidFill>
                  <a:srgbClr val="765E54"/>
                </a:solidFill>
              </a:rPr>
              <a:t>Introduction: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307340" y="1687829"/>
            <a:ext cx="188595" cy="2451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50" spc="190" dirty="0">
                <a:solidFill>
                  <a:srgbClr val="DC7F46"/>
                </a:solidFill>
                <a:latin typeface="Symbol"/>
                <a:cs typeface="Symbol"/>
              </a:rPr>
              <a:t></a:t>
            </a:r>
            <a:endParaRPr sz="1450">
              <a:latin typeface="Symbol"/>
              <a:cs typeface="Symbo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6109" y="1633220"/>
            <a:ext cx="55886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991360" algn="l"/>
              </a:tabLst>
            </a:pPr>
            <a:r>
              <a:rPr sz="2400" spc="-260" dirty="0">
                <a:solidFill>
                  <a:srgbClr val="001F5F"/>
                </a:solidFill>
                <a:latin typeface="Arial Black"/>
                <a:cs typeface="Arial Black"/>
              </a:rPr>
              <a:t>Oesophageal	</a:t>
            </a:r>
            <a:r>
              <a:rPr sz="2400" spc="-300" dirty="0">
                <a:solidFill>
                  <a:srgbClr val="001F5F"/>
                </a:solidFill>
                <a:latin typeface="Arial Black"/>
                <a:cs typeface="Arial Black"/>
              </a:rPr>
              <a:t>diverticula </a:t>
            </a:r>
            <a:r>
              <a:rPr sz="2400" dirty="0">
                <a:solidFill>
                  <a:srgbClr val="001F5F"/>
                </a:solidFill>
                <a:latin typeface="Arial Black"/>
                <a:cs typeface="Arial Black"/>
              </a:rPr>
              <a:t>–</a:t>
            </a:r>
            <a:r>
              <a:rPr sz="2400" spc="-340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2400" spc="-300" dirty="0">
                <a:solidFill>
                  <a:srgbClr val="001F5F"/>
                </a:solidFill>
                <a:latin typeface="Arial Black"/>
                <a:cs typeface="Arial Black"/>
              </a:rPr>
              <a:t>classifications</a:t>
            </a:r>
            <a:endParaRPr sz="2400">
              <a:latin typeface="Arial Black"/>
              <a:cs typeface="Arial Blac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7340" y="2595879"/>
            <a:ext cx="188595" cy="2451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50" spc="190" dirty="0">
                <a:solidFill>
                  <a:srgbClr val="DC7F46"/>
                </a:solidFill>
                <a:latin typeface="Symbol"/>
                <a:cs typeface="Symbol"/>
              </a:rPr>
              <a:t></a:t>
            </a:r>
            <a:endParaRPr sz="1450">
              <a:latin typeface="Symbol"/>
              <a:cs typeface="Symbo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07340" y="4413250"/>
            <a:ext cx="188595" cy="2451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50" spc="190" dirty="0">
                <a:solidFill>
                  <a:srgbClr val="DC7F46"/>
                </a:solidFill>
                <a:latin typeface="Symbol"/>
                <a:cs typeface="Symbol"/>
              </a:rPr>
              <a:t></a:t>
            </a:r>
            <a:endParaRPr sz="1450">
              <a:latin typeface="Symbol"/>
              <a:cs typeface="Symbo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26109" y="2454910"/>
            <a:ext cx="5231130" cy="3204210"/>
          </a:xfrm>
          <a:prstGeom prst="rect">
            <a:avLst/>
          </a:prstGeom>
        </p:spPr>
        <p:txBody>
          <a:bodyPr vert="horz" wrap="square" lIns="0" tIns="1003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90"/>
              </a:spcBef>
            </a:pPr>
            <a:r>
              <a:rPr sz="2400" spc="-300" dirty="0">
                <a:solidFill>
                  <a:srgbClr val="001F5F"/>
                </a:solidFill>
                <a:latin typeface="Arial Black"/>
                <a:cs typeface="Arial Black"/>
              </a:rPr>
              <a:t>1.Anatomic </a:t>
            </a:r>
            <a:r>
              <a:rPr sz="2400" spc="-305" dirty="0">
                <a:solidFill>
                  <a:srgbClr val="001F5F"/>
                </a:solidFill>
                <a:latin typeface="Arial Black"/>
                <a:cs typeface="Arial Black"/>
              </a:rPr>
              <a:t>location</a:t>
            </a:r>
            <a:r>
              <a:rPr sz="2400" spc="-475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2400" spc="-135" dirty="0">
                <a:solidFill>
                  <a:srgbClr val="001F5F"/>
                </a:solidFill>
                <a:latin typeface="Arial Black"/>
                <a:cs typeface="Arial Black"/>
              </a:rPr>
              <a:t>:</a:t>
            </a:r>
            <a:endParaRPr sz="2400">
              <a:latin typeface="Arial Black"/>
              <a:cs typeface="Arial Black"/>
            </a:endParaRPr>
          </a:p>
          <a:p>
            <a:pPr marL="205740">
              <a:lnSpc>
                <a:spcPct val="100000"/>
              </a:lnSpc>
              <a:spcBef>
                <a:spcPts val="690"/>
              </a:spcBef>
            </a:pPr>
            <a:r>
              <a:rPr sz="2400" spc="-240" dirty="0">
                <a:solidFill>
                  <a:srgbClr val="00AF4F"/>
                </a:solidFill>
                <a:latin typeface="Arial Black"/>
                <a:cs typeface="Arial Black"/>
              </a:rPr>
              <a:t>-Pharyngo-oesophageal</a:t>
            </a:r>
            <a:endParaRPr sz="2400">
              <a:latin typeface="Arial Black"/>
              <a:cs typeface="Arial Black"/>
            </a:endParaRPr>
          </a:p>
          <a:p>
            <a:pPr marL="205740">
              <a:lnSpc>
                <a:spcPct val="100000"/>
              </a:lnSpc>
              <a:spcBef>
                <a:spcPts val="700"/>
              </a:spcBef>
            </a:pPr>
            <a:r>
              <a:rPr sz="2400" spc="-225" dirty="0">
                <a:solidFill>
                  <a:srgbClr val="00AF4F"/>
                </a:solidFill>
                <a:latin typeface="Arial Black"/>
                <a:cs typeface="Arial Black"/>
              </a:rPr>
              <a:t>-Middle, </a:t>
            </a:r>
            <a:r>
              <a:rPr sz="2400" spc="-320" dirty="0">
                <a:solidFill>
                  <a:srgbClr val="00AF4F"/>
                </a:solidFill>
                <a:latin typeface="Arial Black"/>
                <a:cs typeface="Arial Black"/>
              </a:rPr>
              <a:t>thoracic </a:t>
            </a:r>
            <a:r>
              <a:rPr sz="2400" spc="-275" dirty="0">
                <a:solidFill>
                  <a:srgbClr val="00AF4F"/>
                </a:solidFill>
                <a:latin typeface="Arial Black"/>
                <a:cs typeface="Arial Black"/>
              </a:rPr>
              <a:t>or</a:t>
            </a:r>
            <a:r>
              <a:rPr sz="2400" spc="-320" dirty="0">
                <a:solidFill>
                  <a:srgbClr val="00AF4F"/>
                </a:solidFill>
                <a:latin typeface="Arial Black"/>
                <a:cs typeface="Arial Black"/>
              </a:rPr>
              <a:t> </a:t>
            </a:r>
            <a:r>
              <a:rPr sz="2400" spc="-265" dirty="0">
                <a:solidFill>
                  <a:srgbClr val="00AF4F"/>
                </a:solidFill>
                <a:latin typeface="Arial Black"/>
                <a:cs typeface="Arial Black"/>
              </a:rPr>
              <a:t>mid-oesophageal</a:t>
            </a:r>
            <a:endParaRPr sz="2400">
              <a:latin typeface="Arial Black"/>
              <a:cs typeface="Arial Black"/>
            </a:endParaRPr>
          </a:p>
          <a:p>
            <a:pPr marL="12700" marR="2059305" indent="193040">
              <a:lnSpc>
                <a:spcPct val="124000"/>
              </a:lnSpc>
              <a:spcBef>
                <a:spcPts val="5"/>
              </a:spcBef>
            </a:pPr>
            <a:r>
              <a:rPr sz="2400" spc="-275" dirty="0">
                <a:solidFill>
                  <a:srgbClr val="00AF4F"/>
                </a:solidFill>
                <a:latin typeface="Arial Black"/>
                <a:cs typeface="Arial Black"/>
              </a:rPr>
              <a:t>-Lower or Epiphrenic  </a:t>
            </a:r>
            <a:r>
              <a:rPr sz="2400" spc="-285" dirty="0">
                <a:solidFill>
                  <a:srgbClr val="001F5F"/>
                </a:solidFill>
                <a:latin typeface="Arial Black"/>
                <a:cs typeface="Arial Black"/>
              </a:rPr>
              <a:t>2.Mechanism </a:t>
            </a:r>
            <a:r>
              <a:rPr sz="2400" spc="-275" dirty="0">
                <a:solidFill>
                  <a:srgbClr val="001F5F"/>
                </a:solidFill>
                <a:latin typeface="Arial Black"/>
                <a:cs typeface="Arial Black"/>
              </a:rPr>
              <a:t>of origin</a:t>
            </a:r>
            <a:r>
              <a:rPr sz="2400" spc="-350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2400" spc="-135" dirty="0">
                <a:solidFill>
                  <a:srgbClr val="001F5F"/>
                </a:solidFill>
                <a:latin typeface="Arial Black"/>
                <a:cs typeface="Arial Black"/>
              </a:rPr>
              <a:t>:</a:t>
            </a:r>
            <a:endParaRPr sz="2400">
              <a:latin typeface="Arial Black"/>
              <a:cs typeface="Arial Black"/>
            </a:endParaRPr>
          </a:p>
          <a:p>
            <a:pPr marL="205740">
              <a:lnSpc>
                <a:spcPct val="100000"/>
              </a:lnSpc>
              <a:spcBef>
                <a:spcPts val="700"/>
              </a:spcBef>
            </a:pPr>
            <a:r>
              <a:rPr sz="2400" spc="-270" dirty="0">
                <a:solidFill>
                  <a:srgbClr val="00AF4F"/>
                </a:solidFill>
                <a:latin typeface="Arial Black"/>
                <a:cs typeface="Arial Black"/>
              </a:rPr>
              <a:t>-Traction</a:t>
            </a:r>
            <a:r>
              <a:rPr sz="2400" spc="-145" dirty="0">
                <a:solidFill>
                  <a:srgbClr val="00AF4F"/>
                </a:solidFill>
                <a:latin typeface="Arial Black"/>
                <a:cs typeface="Arial Black"/>
              </a:rPr>
              <a:t> </a:t>
            </a:r>
            <a:r>
              <a:rPr sz="2400" spc="-295" dirty="0">
                <a:solidFill>
                  <a:srgbClr val="00AF4F"/>
                </a:solidFill>
                <a:latin typeface="Arial Black"/>
                <a:cs typeface="Arial Black"/>
              </a:rPr>
              <a:t>diverticula</a:t>
            </a:r>
            <a:endParaRPr sz="2400">
              <a:latin typeface="Arial Black"/>
              <a:cs typeface="Arial Black"/>
            </a:endParaRPr>
          </a:p>
          <a:p>
            <a:pPr marL="205740">
              <a:lnSpc>
                <a:spcPct val="100000"/>
              </a:lnSpc>
              <a:spcBef>
                <a:spcPts val="700"/>
              </a:spcBef>
            </a:pPr>
            <a:r>
              <a:rPr sz="2400" spc="-225" dirty="0">
                <a:solidFill>
                  <a:srgbClr val="00AF4F"/>
                </a:solidFill>
                <a:latin typeface="Arial Black"/>
                <a:cs typeface="Arial Black"/>
              </a:rPr>
              <a:t>-Pulsion</a:t>
            </a:r>
            <a:r>
              <a:rPr sz="2400" spc="-145" dirty="0">
                <a:solidFill>
                  <a:srgbClr val="00AF4F"/>
                </a:solidFill>
                <a:latin typeface="Arial Black"/>
                <a:cs typeface="Arial Black"/>
              </a:rPr>
              <a:t> </a:t>
            </a:r>
            <a:r>
              <a:rPr sz="2400" spc="-295" dirty="0">
                <a:solidFill>
                  <a:srgbClr val="00AF4F"/>
                </a:solidFill>
                <a:latin typeface="Arial Black"/>
                <a:cs typeface="Arial Black"/>
              </a:rPr>
              <a:t>diverticula</a:t>
            </a:r>
            <a:endParaRPr sz="2400">
              <a:latin typeface="Arial Black"/>
              <a:cs typeface="Arial Black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400800" y="1752600"/>
            <a:ext cx="2667000" cy="4724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3294</Words>
  <Application>Microsoft Office PowerPoint</Application>
  <PresentationFormat>On-screen Show (4:3)</PresentationFormat>
  <Paragraphs>698</Paragraphs>
  <Slides>83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83</vt:i4>
      </vt:variant>
    </vt:vector>
  </HeadingPairs>
  <TitlesOfParts>
    <vt:vector size="84" baseType="lpstr">
      <vt:lpstr>Office Theme</vt:lpstr>
      <vt:lpstr>PHARYNGEAL POUCH</vt:lpstr>
      <vt:lpstr>CONTENTS:</vt:lpstr>
      <vt:lpstr>Embryology and Anatomy:</vt:lpstr>
      <vt:lpstr>Slide 4</vt:lpstr>
      <vt:lpstr>Three pharyngeal constrictor muscles:</vt:lpstr>
      <vt:lpstr>Pharyngeal Constrictor muscles:</vt:lpstr>
      <vt:lpstr>Weak areas :</vt:lpstr>
      <vt:lpstr>Slide 8</vt:lpstr>
      <vt:lpstr>Introduction:</vt:lpstr>
      <vt:lpstr>Traction diverticula:</vt:lpstr>
      <vt:lpstr>Pulsion diverticula:</vt:lpstr>
      <vt:lpstr>Pharyngo-oesophageal diverticula:</vt:lpstr>
      <vt:lpstr>Pharyngo-oesophageal diverticula:</vt:lpstr>
      <vt:lpstr>May present at any age</vt:lpstr>
      <vt:lpstr>Classification of pharyngeal diverticula:</vt:lpstr>
      <vt:lpstr>Lateral pouches:</vt:lpstr>
      <vt:lpstr>Lateral pouches:</vt:lpstr>
      <vt:lpstr>Congenital lateral pharyngeal diverticula:</vt:lpstr>
      <vt:lpstr>Acquired lateral pharyngeal diverticula:</vt:lpstr>
      <vt:lpstr>1.Normal bulges:</vt:lpstr>
      <vt:lpstr>2.Traumatic:</vt:lpstr>
      <vt:lpstr>3. Pharyngoceles (Raised intra-pharyngeal pressure)</vt:lpstr>
      <vt:lpstr>Predisposing factors: Younger patients- playing wind instruments, violent  sneezing, or coughing</vt:lpstr>
      <vt:lpstr>Signs:</vt:lpstr>
      <vt:lpstr>Posterior Pouches:</vt:lpstr>
      <vt:lpstr>Congenital posterior pharyngeal pouch:</vt:lpstr>
      <vt:lpstr>Acquired posterior pharyngeal pouch:</vt:lpstr>
      <vt:lpstr>Abdominal radiograph- air in  stomach oesophageal atresia</vt:lpstr>
      <vt:lpstr>2. Diverticulum  resulting from raised intrapharyngo -oesophageal pressure:</vt:lpstr>
      <vt:lpstr>3. Posterior pharyngeal pulsion diverticulum:  (Zenker’s diverticulum)</vt:lpstr>
      <vt:lpstr>Slide 31</vt:lpstr>
      <vt:lpstr>Found almost exclusively in humans</vt:lpstr>
      <vt:lpstr>Incidence:</vt:lpstr>
      <vt:lpstr>First case described by Abraham Ludlow,</vt:lpstr>
      <vt:lpstr>Aetiology:</vt:lpstr>
      <vt:lpstr>1. Spasm of the cricopharyngeus muscle:</vt:lpstr>
      <vt:lpstr>3. The second swallow (due to pharyngeal laxity):</vt:lpstr>
      <vt:lpstr>2. Lack of inhibitory stimuli to the cricopharyngeus:</vt:lpstr>
      <vt:lpstr>4. Neuromuscular incoordination and congenital weakness:</vt:lpstr>
      <vt:lpstr>Risk factors:</vt:lpstr>
      <vt:lpstr>Pulmonary complications: Aspiration</vt:lpstr>
      <vt:lpstr>Symptoms:</vt:lpstr>
      <vt:lpstr>Slide 43</vt:lpstr>
      <vt:lpstr>Signs:</vt:lpstr>
      <vt:lpstr>Differential diagnosis of dysphagia:</vt:lpstr>
      <vt:lpstr>Investigations:</vt:lpstr>
      <vt:lpstr>Barium swallow:</vt:lpstr>
      <vt:lpstr> Contrast video-fluoroscopy:</vt:lpstr>
      <vt:lpstr>Slide 49</vt:lpstr>
      <vt:lpstr>Plain radiograph of neck</vt:lpstr>
      <vt:lpstr>Slide 51</vt:lpstr>
      <vt:lpstr>Rigid or flexible oesophagoscopy:</vt:lpstr>
      <vt:lpstr> CT scan:</vt:lpstr>
      <vt:lpstr>Slide 54</vt:lpstr>
      <vt:lpstr>Slide 55</vt:lpstr>
      <vt:lpstr>Pathology:</vt:lpstr>
      <vt:lpstr>Complications of Zenker’s Diverticulum:</vt:lpstr>
      <vt:lpstr>Treatment:</vt:lpstr>
      <vt:lpstr>Slide 59</vt:lpstr>
      <vt:lpstr>Surgical treatment methods:</vt:lpstr>
      <vt:lpstr>External approaches:</vt:lpstr>
      <vt:lpstr>The recurrent laryngeal nerve identified,</vt:lpstr>
      <vt:lpstr>2. Cricopharyngeal Myotomy:</vt:lpstr>
      <vt:lpstr>3. Diveritculopexy:</vt:lpstr>
      <vt:lpstr>4. Inversion:</vt:lpstr>
      <vt:lpstr>Endoscopic treatment methods</vt:lpstr>
      <vt:lpstr>Endoscopic treatment methods:</vt:lpstr>
      <vt:lpstr>2.Endoscopic diathermy (Dohlman’s operation):</vt:lpstr>
      <vt:lpstr>3.Endoscopic laser technique:</vt:lpstr>
      <vt:lpstr>4. Endoscopic staple diverticulostomy(ESD):</vt:lpstr>
      <vt:lpstr>Suspension apparatus connected</vt:lpstr>
      <vt:lpstr>Slide 72</vt:lpstr>
      <vt:lpstr>Slide 73</vt:lpstr>
      <vt:lpstr>Endoscopic staple diverticulostomy is</vt:lpstr>
      <vt:lpstr>Not only for ZD, but for all other hypopharyngeal and pharyngeal  diverticula</vt:lpstr>
      <vt:lpstr>Limitations of endoscopic techniques:</vt:lpstr>
      <vt:lpstr>Advantages/disadvantages of Endoscopic vs External surgery</vt:lpstr>
      <vt:lpstr>Current management in pharyngeal pouch surgery by UK  Otorhinolaryngologists (Siddiq M and Sood S, 2004)</vt:lpstr>
      <vt:lpstr>Audit:</vt:lpstr>
      <vt:lpstr>Complications of pharyngeal pouch surgery:</vt:lpstr>
      <vt:lpstr>Slide 81</vt:lpstr>
      <vt:lpstr>Future and Controversies:</vt:lpstr>
      <vt:lpstr>Pokhara,  Nepal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PHARYNGEAL POUCH</dc:title>
  <cp:lastModifiedBy>gayatri chekuri</cp:lastModifiedBy>
  <cp:revision>1</cp:revision>
  <dcterms:created xsi:type="dcterms:W3CDTF">2020-01-06T05:24:15Z</dcterms:created>
  <dcterms:modified xsi:type="dcterms:W3CDTF">2020-01-06T05:24:48Z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2015-07-08T00:00:00Z</vt:filetime>
  </property>
  <property fmtid="{D5CDD505-2E9C-101B-9397-08002B2CF9AE}" pid="3" name="Creator">
    <vt:lpwstr>pdftk 1.44 - www.pdftk.com</vt:lpwstr>
  </property>
  <property fmtid="{D5CDD505-2E9C-101B-9397-08002B2CF9AE}" pid="4" name="LastSaved">
    <vt:filetime>2020-01-06T00:00:00Z</vt:filetime>
  </property>
</Properties>
</file>