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52"/>
  </p:notesMasterIdLst>
  <p:sldIdLst>
    <p:sldId id="256" r:id="rId2"/>
    <p:sldId id="312" r:id="rId3"/>
    <p:sldId id="313" r:id="rId4"/>
    <p:sldId id="314" r:id="rId5"/>
    <p:sldId id="316" r:id="rId6"/>
    <p:sldId id="317" r:id="rId7"/>
    <p:sldId id="318" r:id="rId8"/>
    <p:sldId id="319" r:id="rId9"/>
    <p:sldId id="327" r:id="rId10"/>
    <p:sldId id="321" r:id="rId11"/>
    <p:sldId id="322" r:id="rId12"/>
    <p:sldId id="257" r:id="rId13"/>
    <p:sldId id="258" r:id="rId14"/>
    <p:sldId id="259" r:id="rId15"/>
    <p:sldId id="270" r:id="rId16"/>
    <p:sldId id="280" r:id="rId17"/>
    <p:sldId id="281" r:id="rId18"/>
    <p:sldId id="282" r:id="rId19"/>
    <p:sldId id="283" r:id="rId20"/>
    <p:sldId id="284" r:id="rId21"/>
    <p:sldId id="285" r:id="rId22"/>
    <p:sldId id="286" r:id="rId23"/>
    <p:sldId id="296" r:id="rId24"/>
    <p:sldId id="297" r:id="rId25"/>
    <p:sldId id="299" r:id="rId26"/>
    <p:sldId id="302" r:id="rId27"/>
    <p:sldId id="303" r:id="rId28"/>
    <p:sldId id="287" r:id="rId29"/>
    <p:sldId id="288" r:id="rId30"/>
    <p:sldId id="289" r:id="rId31"/>
    <p:sldId id="325" r:id="rId32"/>
    <p:sldId id="328" r:id="rId33"/>
    <p:sldId id="262" r:id="rId34"/>
    <p:sldId id="263" r:id="rId35"/>
    <p:sldId id="266" r:id="rId36"/>
    <p:sldId id="264" r:id="rId37"/>
    <p:sldId id="272" r:id="rId38"/>
    <p:sldId id="273" r:id="rId39"/>
    <p:sldId id="274" r:id="rId40"/>
    <p:sldId id="275" r:id="rId41"/>
    <p:sldId id="276" r:id="rId42"/>
    <p:sldId id="277" r:id="rId43"/>
    <p:sldId id="304" r:id="rId44"/>
    <p:sldId id="305" r:id="rId45"/>
    <p:sldId id="278" r:id="rId46"/>
    <p:sldId id="279" r:id="rId47"/>
    <p:sldId id="308" r:id="rId48"/>
    <p:sldId id="309" r:id="rId49"/>
    <p:sldId id="310" r:id="rId50"/>
    <p:sldId id="32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98BB5B-EAC4-46C8-A945-D86D00013586}" type="datetimeFigureOut">
              <a:rPr lang="en-US" smtClean="0"/>
              <a:pPr/>
              <a:t>1/5/2020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6E710C-2C28-4E5C-8600-F89D5D3D2DB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466D8B8-B92C-4F83-BB63-C2B13A2E3C50}" type="datetimeFigureOut">
              <a:rPr lang="en-US" smtClean="0"/>
              <a:pPr/>
              <a:t>1/5/2020</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5D2279B3-909A-493D-A5DE-67C2EC45CCD5}"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66D8B8-B92C-4F83-BB63-C2B13A2E3C50}" type="datetimeFigureOut">
              <a:rPr lang="en-US" smtClean="0"/>
              <a:pPr/>
              <a:t>1/5/2020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2279B3-909A-493D-A5DE-67C2EC45CCD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66D8B8-B92C-4F83-BB63-C2B13A2E3C50}" type="datetimeFigureOut">
              <a:rPr lang="en-US" smtClean="0"/>
              <a:pPr/>
              <a:t>1/5/2020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2279B3-909A-493D-A5DE-67C2EC45CCD5}"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701800"/>
            <a:ext cx="6227100" cy="54544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6241345"/>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6241345"/>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66D8B8-B92C-4F83-BB63-C2B13A2E3C50}" type="datetimeFigureOut">
              <a:rPr lang="en-US" smtClean="0"/>
              <a:pPr/>
              <a:t>1/5/2020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2279B3-909A-493D-A5DE-67C2EC45CCD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66D8B8-B92C-4F83-BB63-C2B13A2E3C50}" type="datetimeFigureOut">
              <a:rPr lang="en-US" smtClean="0"/>
              <a:pPr/>
              <a:t>1/5/2020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2279B3-909A-493D-A5DE-67C2EC45CCD5}"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66D8B8-B92C-4F83-BB63-C2B13A2E3C50}" type="datetimeFigureOut">
              <a:rPr lang="en-US" smtClean="0"/>
              <a:pPr/>
              <a:t>1/5/2020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D2279B3-909A-493D-A5DE-67C2EC45CCD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466D8B8-B92C-4F83-BB63-C2B13A2E3C50}" type="datetimeFigureOut">
              <a:rPr lang="en-US" smtClean="0"/>
              <a:pPr/>
              <a:t>1/5/2020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D2279B3-909A-493D-A5DE-67C2EC45CCD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466D8B8-B92C-4F83-BB63-C2B13A2E3C50}" type="datetimeFigureOut">
              <a:rPr lang="en-US" smtClean="0"/>
              <a:pPr/>
              <a:t>1/5/2020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D2279B3-909A-493D-A5DE-67C2EC45CCD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66D8B8-B92C-4F83-BB63-C2B13A2E3C50}" type="datetimeFigureOut">
              <a:rPr lang="en-US" smtClean="0"/>
              <a:pPr/>
              <a:t>1/5/2020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D2279B3-909A-493D-A5DE-67C2EC45CCD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66D8B8-B92C-4F83-BB63-C2B13A2E3C50}" type="datetimeFigureOut">
              <a:rPr lang="en-US" smtClean="0"/>
              <a:pPr/>
              <a:t>1/5/2020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D2279B3-909A-493D-A5DE-67C2EC45CCD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466D8B8-B92C-4F83-BB63-C2B13A2E3C50}" type="datetimeFigureOut">
              <a:rPr lang="en-US" smtClean="0"/>
              <a:pPr/>
              <a:t>1/5/2020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5D2279B3-909A-493D-A5DE-67C2EC45CCD5}"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466D8B8-B92C-4F83-BB63-C2B13A2E3C50}" type="datetimeFigureOut">
              <a:rPr lang="en-US" smtClean="0"/>
              <a:pPr/>
              <a:t>1/5/2020</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D2279B3-909A-493D-A5DE-67C2EC45CCD5}"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1"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PHYSIOLOGY OF HEARING</a:t>
            </a:r>
            <a:endParaRPr lang="en-IN" dirty="0"/>
          </a:p>
        </p:txBody>
      </p:sp>
      <p:sp>
        <p:nvSpPr>
          <p:cNvPr id="3" name="Subtitle 2"/>
          <p:cNvSpPr>
            <a:spLocks noGrp="1"/>
          </p:cNvSpPr>
          <p:nvPr>
            <p:ph type="subTitle" idx="1"/>
          </p:nvPr>
        </p:nvSpPr>
        <p:spPr>
          <a:xfrm>
            <a:off x="500034" y="4714884"/>
            <a:ext cx="7854696" cy="1752600"/>
          </a:xfrm>
        </p:spPr>
        <p:txBody>
          <a:bodyPr/>
          <a:lstStyle/>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Role of middle ear muscles in sound transmission of middle ear</a:t>
            </a:r>
            <a:endParaRPr lang="en-IN" b="1" u="sng" dirty="0"/>
          </a:p>
        </p:txBody>
      </p:sp>
      <p:sp>
        <p:nvSpPr>
          <p:cNvPr id="3" name="Content Placeholder 2"/>
          <p:cNvSpPr>
            <a:spLocks noGrp="1"/>
          </p:cNvSpPr>
          <p:nvPr>
            <p:ph idx="1"/>
          </p:nvPr>
        </p:nvSpPr>
        <p:spPr/>
        <p:txBody>
          <a:bodyPr>
            <a:normAutofit fontScale="85000" lnSpcReduction="10000"/>
          </a:bodyPr>
          <a:lstStyle/>
          <a:p>
            <a:r>
              <a:rPr lang="en-US" dirty="0" smtClean="0"/>
              <a:t>1) </a:t>
            </a:r>
            <a:r>
              <a:rPr lang="en-US" b="1" i="1" dirty="0" smtClean="0">
                <a:solidFill>
                  <a:schemeClr val="accent1">
                    <a:lumMod val="75000"/>
                  </a:schemeClr>
                </a:solidFill>
              </a:rPr>
              <a:t>Tensor tympani </a:t>
            </a:r>
            <a:r>
              <a:rPr lang="en-US" dirty="0" smtClean="0"/>
              <a:t>muscle inserts on top of handle of </a:t>
            </a:r>
            <a:r>
              <a:rPr lang="en-US" dirty="0" err="1" smtClean="0"/>
              <a:t>malleus</a:t>
            </a:r>
            <a:r>
              <a:rPr lang="en-US" dirty="0" smtClean="0"/>
              <a:t>. When it </a:t>
            </a:r>
            <a:r>
              <a:rPr lang="en-US" dirty="0" err="1" smtClean="0"/>
              <a:t>contracts,it</a:t>
            </a:r>
            <a:r>
              <a:rPr lang="en-US" dirty="0" smtClean="0"/>
              <a:t> </a:t>
            </a:r>
            <a:r>
              <a:rPr lang="en-US" b="1" i="1" dirty="0" smtClean="0">
                <a:solidFill>
                  <a:schemeClr val="accent1">
                    <a:lumMod val="75000"/>
                  </a:schemeClr>
                </a:solidFill>
              </a:rPr>
              <a:t>pulls the </a:t>
            </a:r>
            <a:r>
              <a:rPr lang="en-US" b="1" i="1" dirty="0" err="1" smtClean="0">
                <a:solidFill>
                  <a:schemeClr val="accent1">
                    <a:lumMod val="75000"/>
                  </a:schemeClr>
                </a:solidFill>
              </a:rPr>
              <a:t>malleus</a:t>
            </a:r>
            <a:r>
              <a:rPr lang="en-US" b="1" i="1" dirty="0" smtClean="0">
                <a:solidFill>
                  <a:schemeClr val="accent1">
                    <a:lumMod val="75000"/>
                  </a:schemeClr>
                </a:solidFill>
              </a:rPr>
              <a:t> </a:t>
            </a:r>
            <a:r>
              <a:rPr lang="en-US" dirty="0" smtClean="0"/>
              <a:t>medially and </a:t>
            </a:r>
            <a:r>
              <a:rPr lang="en-US" dirty="0" err="1" smtClean="0"/>
              <a:t>anteriorly</a:t>
            </a:r>
            <a:r>
              <a:rPr lang="en-US" dirty="0" smtClean="0"/>
              <a:t>. This is nearly at right angles to the normal direction of vibration of </a:t>
            </a:r>
            <a:r>
              <a:rPr lang="en-US" dirty="0" err="1" smtClean="0"/>
              <a:t>ossicles.</a:t>
            </a:r>
            <a:r>
              <a:rPr lang="en-US" b="1" i="1" dirty="0" err="1" smtClean="0">
                <a:solidFill>
                  <a:schemeClr val="accent1">
                    <a:lumMod val="75000"/>
                  </a:schemeClr>
                </a:solidFill>
              </a:rPr>
              <a:t>Increases</a:t>
            </a:r>
            <a:r>
              <a:rPr lang="en-US" b="1" i="1" dirty="0" smtClean="0">
                <a:solidFill>
                  <a:schemeClr val="accent1">
                    <a:lumMod val="75000"/>
                  </a:schemeClr>
                </a:solidFill>
              </a:rPr>
              <a:t> stiffness </a:t>
            </a:r>
            <a:r>
              <a:rPr lang="en-US" dirty="0" smtClean="0"/>
              <a:t>of middle ear cavity.</a:t>
            </a:r>
          </a:p>
          <a:p>
            <a:endParaRPr lang="en-US" dirty="0" smtClean="0"/>
          </a:p>
          <a:p>
            <a:r>
              <a:rPr lang="en-US" dirty="0" smtClean="0"/>
              <a:t>2) </a:t>
            </a:r>
            <a:r>
              <a:rPr lang="en-US" b="1" i="1" dirty="0" err="1" smtClean="0">
                <a:solidFill>
                  <a:schemeClr val="accent1">
                    <a:lumMod val="75000"/>
                  </a:schemeClr>
                </a:solidFill>
              </a:rPr>
              <a:t>Stapedius</a:t>
            </a:r>
            <a:r>
              <a:rPr lang="en-US" b="1" i="1" dirty="0" smtClean="0">
                <a:solidFill>
                  <a:schemeClr val="accent1">
                    <a:lumMod val="75000"/>
                  </a:schemeClr>
                </a:solidFill>
              </a:rPr>
              <a:t> </a:t>
            </a:r>
            <a:r>
              <a:rPr lang="en-US" dirty="0" smtClean="0"/>
              <a:t>muscle inserts to the posterior aspect of stapes. Contraction of </a:t>
            </a:r>
            <a:r>
              <a:rPr lang="en-US" dirty="0" err="1" smtClean="0"/>
              <a:t>stapedius</a:t>
            </a:r>
            <a:r>
              <a:rPr lang="en-US" dirty="0" smtClean="0"/>
              <a:t> rocks the stapes to the </a:t>
            </a:r>
            <a:r>
              <a:rPr lang="en-US" dirty="0" err="1" smtClean="0"/>
              <a:t>ovalwindow,reducing</a:t>
            </a:r>
            <a:r>
              <a:rPr lang="en-US" dirty="0" smtClean="0"/>
              <a:t> its pumping action in response to sound.</a:t>
            </a:r>
          </a:p>
          <a:p>
            <a:r>
              <a:rPr lang="en-US" dirty="0" smtClean="0"/>
              <a:t>Contraction of these muscles reduces the conduction of low frequency </a:t>
            </a:r>
            <a:r>
              <a:rPr lang="en-US" dirty="0" err="1" smtClean="0"/>
              <a:t>sound.It</a:t>
            </a:r>
            <a:r>
              <a:rPr lang="en-US" dirty="0" smtClean="0"/>
              <a:t> also decreases the pts hearing sensitivity to his/her speech.</a:t>
            </a:r>
          </a:p>
          <a:p>
            <a:r>
              <a:rPr lang="en-US" dirty="0" smtClean="0"/>
              <a:t>Contraction of </a:t>
            </a:r>
            <a:r>
              <a:rPr lang="en-US" dirty="0" err="1" smtClean="0"/>
              <a:t>stapedius</a:t>
            </a:r>
            <a:r>
              <a:rPr lang="en-US" dirty="0" smtClean="0"/>
              <a:t> muscles occurs reflectively to loud </a:t>
            </a:r>
            <a:r>
              <a:rPr lang="en-US" dirty="0" err="1" smtClean="0"/>
              <a:t>noises.Protects</a:t>
            </a:r>
            <a:r>
              <a:rPr lang="en-US" dirty="0" smtClean="0"/>
              <a:t> inner ear from deleterious effects of loud noises.</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PHYSIOLOGY OF BONE CONDUCTION</a:t>
            </a:r>
            <a:endParaRPr lang="en-IN" b="1" u="sng" dirty="0"/>
          </a:p>
        </p:txBody>
      </p:sp>
      <p:sp>
        <p:nvSpPr>
          <p:cNvPr id="3" name="Content Placeholder 2"/>
          <p:cNvSpPr>
            <a:spLocks noGrp="1"/>
          </p:cNvSpPr>
          <p:nvPr>
            <p:ph idx="1"/>
          </p:nvPr>
        </p:nvSpPr>
        <p:spPr/>
        <p:txBody>
          <a:bodyPr>
            <a:normAutofit/>
          </a:bodyPr>
          <a:lstStyle/>
          <a:p>
            <a:r>
              <a:rPr lang="en-US" dirty="0" smtClean="0"/>
              <a:t>Sound conduction via bone is one imp way in which one hears his/her </a:t>
            </a:r>
            <a:r>
              <a:rPr lang="en-US" dirty="0" err="1" smtClean="0"/>
              <a:t>voice.It</a:t>
            </a:r>
            <a:r>
              <a:rPr lang="en-US" dirty="0" smtClean="0"/>
              <a:t> also maintains some level of residual hearing in pts with conductive hearing loss.</a:t>
            </a:r>
          </a:p>
          <a:p>
            <a:r>
              <a:rPr lang="en-US" dirty="0" smtClean="0"/>
              <a:t>Cochlea is embedded in a bony cavity in temporal bone. Vibrations of entire skull can cause fluid vibration within the cochlea itself. Vibration of skull could vibrate </a:t>
            </a:r>
            <a:r>
              <a:rPr lang="en-US" dirty="0" err="1" smtClean="0"/>
              <a:t>csf</a:t>
            </a:r>
            <a:r>
              <a:rPr lang="en-US" dirty="0" smtClean="0"/>
              <a:t>. Cochlear fluids are in continuity with </a:t>
            </a:r>
            <a:r>
              <a:rPr lang="en-US" dirty="0" err="1" smtClean="0"/>
              <a:t>csf</a:t>
            </a:r>
            <a:r>
              <a:rPr lang="en-US" dirty="0" smtClean="0"/>
              <a:t> via cochlear aqueduct. Bone vibrations may also be transmitted by the air inside the external canal which in turn can cause vibrations of ear drum.</a:t>
            </a:r>
          </a:p>
          <a:p>
            <a:pPr>
              <a:buNone/>
            </a:pP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HEARING</a:t>
            </a:r>
            <a:endParaRPr lang="en-IN" dirty="0"/>
          </a:p>
        </p:txBody>
      </p:sp>
      <p:sp>
        <p:nvSpPr>
          <p:cNvPr id="3" name="Content Placeholder 2"/>
          <p:cNvSpPr>
            <a:spLocks noGrp="1"/>
          </p:cNvSpPr>
          <p:nvPr>
            <p:ph idx="1"/>
          </p:nvPr>
        </p:nvSpPr>
        <p:spPr>
          <a:xfrm>
            <a:off x="428596" y="1928802"/>
            <a:ext cx="8229600" cy="4389120"/>
          </a:xfrm>
        </p:spPr>
        <p:txBody>
          <a:bodyPr>
            <a:normAutofit lnSpcReduction="10000"/>
          </a:bodyPr>
          <a:lstStyle/>
          <a:p>
            <a:r>
              <a:rPr lang="en-US" dirty="0" smtClean="0"/>
              <a:t>Any vibrating object causes waves of compression &amp; </a:t>
            </a:r>
          </a:p>
          <a:p>
            <a:pPr>
              <a:buNone/>
            </a:pPr>
            <a:r>
              <a:rPr lang="en-US" dirty="0" smtClean="0"/>
              <a:t>rarefaction &amp; is capable of producing sound.</a:t>
            </a:r>
          </a:p>
          <a:p>
            <a:pPr>
              <a:buNone/>
            </a:pPr>
            <a:r>
              <a:rPr lang="en-US" dirty="0" smtClean="0"/>
              <a:t>Sound signal is collected by the </a:t>
            </a:r>
            <a:r>
              <a:rPr lang="en-US" dirty="0" err="1" smtClean="0"/>
              <a:t>pinna</a:t>
            </a:r>
            <a:r>
              <a:rPr lang="en-US" dirty="0" smtClean="0"/>
              <a:t> , passes through the external auditory canal &amp; strikes tympanic membrane.</a:t>
            </a:r>
          </a:p>
          <a:p>
            <a:pPr>
              <a:buNone/>
            </a:pPr>
            <a:r>
              <a:rPr lang="en-US" dirty="0" smtClean="0"/>
              <a:t>Vibrations of tympanic membrane are transmitted through a chain of </a:t>
            </a:r>
            <a:r>
              <a:rPr lang="en-US" dirty="0" err="1" smtClean="0"/>
              <a:t>ossicles</a:t>
            </a:r>
            <a:r>
              <a:rPr lang="en-US" dirty="0" smtClean="0"/>
              <a:t> coupled to TM.</a:t>
            </a:r>
          </a:p>
          <a:p>
            <a:pPr>
              <a:buNone/>
            </a:pPr>
            <a:r>
              <a:rPr lang="en-US" b="1" dirty="0" smtClean="0">
                <a:solidFill>
                  <a:schemeClr val="accent2">
                    <a:lumMod val="75000"/>
                  </a:schemeClr>
                </a:solidFill>
              </a:rPr>
              <a:t>Movements of stapes footplate cause pressure changes in Labyrinthine fluids, which moves the basilar membrane</a:t>
            </a:r>
            <a:r>
              <a:rPr lang="en-US" dirty="0" smtClean="0"/>
              <a:t>—This stimulates the hair cells of </a:t>
            </a:r>
            <a:r>
              <a:rPr lang="en-US" dirty="0" smtClean="0">
                <a:solidFill>
                  <a:schemeClr val="accent2">
                    <a:lumMod val="75000"/>
                  </a:schemeClr>
                </a:solidFill>
              </a:rPr>
              <a:t>ORGAN OF CORTI.</a:t>
            </a:r>
          </a:p>
          <a:p>
            <a:pPr>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357158" y="1857364"/>
            <a:ext cx="8229600" cy="4643470"/>
          </a:xfrm>
        </p:spPr>
        <p:txBody>
          <a:bodyPr>
            <a:normAutofit lnSpcReduction="10000"/>
          </a:bodyPr>
          <a:lstStyle/>
          <a:p>
            <a:r>
              <a:rPr lang="en-US" dirty="0" smtClean="0"/>
              <a:t>HAIR CELLS of </a:t>
            </a:r>
            <a:r>
              <a:rPr lang="en-US" dirty="0" smtClean="0">
                <a:solidFill>
                  <a:schemeClr val="accent2">
                    <a:lumMod val="75000"/>
                  </a:schemeClr>
                </a:solidFill>
              </a:rPr>
              <a:t>ORGAN OF CORTI </a:t>
            </a:r>
            <a:r>
              <a:rPr lang="en-US" dirty="0" smtClean="0"/>
              <a:t>acts as transducers and convert </a:t>
            </a:r>
            <a:r>
              <a:rPr lang="en-US" dirty="0" smtClean="0">
                <a:solidFill>
                  <a:schemeClr val="accent2">
                    <a:lumMod val="75000"/>
                  </a:schemeClr>
                </a:solidFill>
              </a:rPr>
              <a:t>the mechanical energy into electrical impulses </a:t>
            </a:r>
            <a:r>
              <a:rPr lang="en-US" dirty="0" smtClean="0"/>
              <a:t>which travel along the auditory </a:t>
            </a:r>
            <a:r>
              <a:rPr lang="en-US" dirty="0" err="1" smtClean="0"/>
              <a:t>nerve.The</a:t>
            </a:r>
            <a:r>
              <a:rPr lang="en-US" dirty="0" smtClean="0"/>
              <a:t> mechanism of hearing can be broadly divided into</a:t>
            </a:r>
          </a:p>
          <a:p>
            <a:r>
              <a:rPr lang="en-US" b="1" dirty="0" smtClean="0">
                <a:solidFill>
                  <a:schemeClr val="accent2">
                    <a:lumMod val="75000"/>
                  </a:schemeClr>
                </a:solidFill>
              </a:rPr>
              <a:t>1) MECHANICAL CONDUCTION OF SOUND(conductive apparatus)</a:t>
            </a:r>
          </a:p>
          <a:p>
            <a:r>
              <a:rPr lang="en-US" b="1" dirty="0" smtClean="0">
                <a:solidFill>
                  <a:schemeClr val="accent2">
                    <a:lumMod val="75000"/>
                  </a:schemeClr>
                </a:solidFill>
              </a:rPr>
              <a:t>2</a:t>
            </a:r>
            <a:r>
              <a:rPr lang="en-IN" b="1" dirty="0" smtClean="0">
                <a:solidFill>
                  <a:schemeClr val="accent2">
                    <a:lumMod val="75000"/>
                  </a:schemeClr>
                </a:solidFill>
              </a:rPr>
              <a:t>)TRANSDUCTION OF MECHANICAL ENERGY TO ELECTRICAL IMPULSES(sensory system of cochlea)(INNER EAR)</a:t>
            </a:r>
          </a:p>
          <a:p>
            <a:r>
              <a:rPr lang="en-US" b="1" dirty="0" smtClean="0">
                <a:solidFill>
                  <a:schemeClr val="accent2">
                    <a:lumMod val="75000"/>
                  </a:schemeClr>
                </a:solidFill>
              </a:rPr>
              <a:t>3)CONDUCTION OF ELECTRICAL IMPULSES TO THE BRAIN(neural pathway)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organ of corti.jpg"/>
          <p:cNvPicPr>
            <a:picLocks noGrp="1" noChangeAspect="1"/>
          </p:cNvPicPr>
          <p:nvPr>
            <p:ph idx="1"/>
          </p:nvPr>
        </p:nvPicPr>
        <p:blipFill>
          <a:blip r:embed="rId2" cstate="print"/>
          <a:stretch>
            <a:fillRect/>
          </a:stretch>
        </p:blipFill>
        <p:spPr>
          <a:xfrm>
            <a:off x="762000" y="2224881"/>
            <a:ext cx="7620000" cy="3810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116"/>
          <p:cNvPicPr>
            <a:picLocks noChangeAspect="1" noChangeArrowheads="1"/>
          </p:cNvPicPr>
          <p:nvPr/>
        </p:nvPicPr>
        <p:blipFill>
          <a:blip r:embed="rId2" cstate="print"/>
          <a:srcRect/>
          <a:stretch>
            <a:fillRect/>
          </a:stretch>
        </p:blipFill>
        <p:spPr bwMode="auto">
          <a:xfrm>
            <a:off x="177800" y="1857364"/>
            <a:ext cx="8966200" cy="405288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chlea1.PNG"/>
          <p:cNvPicPr>
            <a:picLocks noChangeAspect="1"/>
          </p:cNvPicPr>
          <p:nvPr/>
        </p:nvPicPr>
        <p:blipFill>
          <a:blip r:embed="rId2" cstate="print"/>
          <a:stretch>
            <a:fillRect/>
          </a:stretch>
        </p:blipFill>
        <p:spPr>
          <a:xfrm>
            <a:off x="928662" y="1274559"/>
            <a:ext cx="7267565" cy="429758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chlea2.PNG"/>
          <p:cNvPicPr>
            <a:picLocks noChangeAspect="1"/>
          </p:cNvPicPr>
          <p:nvPr/>
        </p:nvPicPr>
        <p:blipFill>
          <a:blip r:embed="rId2" cstate="print"/>
          <a:stretch>
            <a:fillRect/>
          </a:stretch>
        </p:blipFill>
        <p:spPr>
          <a:xfrm>
            <a:off x="545292" y="1071546"/>
            <a:ext cx="8053416" cy="471490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clea 3.PNG"/>
          <p:cNvPicPr>
            <a:picLocks noChangeAspect="1"/>
          </p:cNvPicPr>
          <p:nvPr/>
        </p:nvPicPr>
        <p:blipFill>
          <a:blip r:embed="rId2" cstate="print"/>
          <a:stretch>
            <a:fillRect/>
          </a:stretch>
        </p:blipFill>
        <p:spPr>
          <a:xfrm>
            <a:off x="857224" y="1428736"/>
            <a:ext cx="7358113" cy="441486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rgan of corti.PNG"/>
          <p:cNvPicPr>
            <a:picLocks noChangeAspect="1"/>
          </p:cNvPicPr>
          <p:nvPr/>
        </p:nvPicPr>
        <p:blipFill>
          <a:blip r:embed="rId2" cstate="print"/>
          <a:stretch>
            <a:fillRect/>
          </a:stretch>
        </p:blipFill>
        <p:spPr>
          <a:xfrm>
            <a:off x="571472" y="1142984"/>
            <a:ext cx="8101708" cy="48814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PHYSICAL PROPERTIES OF SOUND</a:t>
            </a:r>
            <a:endParaRPr lang="en-IN" b="1" u="sng" dirty="0"/>
          </a:p>
        </p:txBody>
      </p:sp>
      <p:sp>
        <p:nvSpPr>
          <p:cNvPr id="3" name="Content Placeholder 2"/>
          <p:cNvSpPr>
            <a:spLocks noGrp="1"/>
          </p:cNvSpPr>
          <p:nvPr>
            <p:ph idx="1"/>
          </p:nvPr>
        </p:nvSpPr>
        <p:spPr/>
        <p:txBody>
          <a:bodyPr>
            <a:normAutofit fontScale="85000" lnSpcReduction="10000"/>
          </a:bodyPr>
          <a:lstStyle/>
          <a:p>
            <a:r>
              <a:rPr lang="en-US" dirty="0" smtClean="0"/>
              <a:t>Sound has 2 basic properties : </a:t>
            </a:r>
            <a:r>
              <a:rPr lang="en-US" b="1" dirty="0" smtClean="0">
                <a:solidFill>
                  <a:srgbClr val="FF0000"/>
                </a:solidFill>
              </a:rPr>
              <a:t>INTENSITY &amp; FREQUENCY</a:t>
            </a:r>
            <a:r>
              <a:rPr lang="en-US" dirty="0" smtClean="0"/>
              <a:t>. </a:t>
            </a:r>
          </a:p>
          <a:p>
            <a:r>
              <a:rPr lang="en-US" dirty="0" smtClean="0"/>
              <a:t>INTENSITY is the subjective correlate of </a:t>
            </a:r>
            <a:r>
              <a:rPr lang="en-US" dirty="0" smtClean="0">
                <a:solidFill>
                  <a:schemeClr val="accent1">
                    <a:lumMod val="75000"/>
                  </a:schemeClr>
                </a:solidFill>
              </a:rPr>
              <a:t>loudness</a:t>
            </a:r>
            <a:r>
              <a:rPr lang="en-US" dirty="0" smtClean="0"/>
              <a:t>.</a:t>
            </a:r>
            <a:r>
              <a:rPr lang="en-US" dirty="0" smtClean="0">
                <a:solidFill>
                  <a:schemeClr val="accent1">
                    <a:lumMod val="75000"/>
                  </a:schemeClr>
                </a:solidFill>
              </a:rPr>
              <a:t> </a:t>
            </a:r>
            <a:r>
              <a:rPr lang="en-US" i="1" dirty="0" smtClean="0">
                <a:solidFill>
                  <a:schemeClr val="accent1">
                    <a:lumMod val="75000"/>
                  </a:schemeClr>
                </a:solidFill>
              </a:rPr>
              <a:t>INTENSITY </a:t>
            </a:r>
            <a:r>
              <a:rPr lang="en-US" i="1" dirty="0" smtClean="0"/>
              <a:t>is defined as</a:t>
            </a:r>
            <a:r>
              <a:rPr lang="en-US" i="1" dirty="0" smtClean="0">
                <a:solidFill>
                  <a:schemeClr val="accent1">
                    <a:lumMod val="75000"/>
                  </a:schemeClr>
                </a:solidFill>
              </a:rPr>
              <a:t> power </a:t>
            </a:r>
            <a:r>
              <a:rPr lang="en-US" i="1" dirty="0" smtClean="0"/>
              <a:t>transmitted by sound waves through a </a:t>
            </a:r>
            <a:r>
              <a:rPr lang="en-US" i="1" dirty="0" smtClean="0">
                <a:solidFill>
                  <a:schemeClr val="accent1">
                    <a:lumMod val="75000"/>
                  </a:schemeClr>
                </a:solidFill>
              </a:rPr>
              <a:t>unit area.</a:t>
            </a:r>
          </a:p>
          <a:p>
            <a:endParaRPr lang="en-US" dirty="0" smtClean="0"/>
          </a:p>
          <a:p>
            <a:r>
              <a:rPr lang="en-US" dirty="0" smtClean="0"/>
              <a:t>FREQUENCY is the subjective correlate of pitch.      </a:t>
            </a:r>
          </a:p>
          <a:p>
            <a:endParaRPr lang="en-US" dirty="0" smtClean="0"/>
          </a:p>
          <a:p>
            <a:r>
              <a:rPr lang="en-US" dirty="0" smtClean="0"/>
              <a:t>PRESSURE &amp; INTENSITY OF SOUND WAVES</a:t>
            </a:r>
          </a:p>
          <a:p>
            <a:pPr>
              <a:buNone/>
            </a:pPr>
            <a:r>
              <a:rPr lang="en-US" dirty="0" smtClean="0"/>
              <a:t>  Peak pressure of sound wave (P)</a:t>
            </a:r>
          </a:p>
          <a:p>
            <a:pPr>
              <a:buNone/>
            </a:pPr>
            <a:r>
              <a:rPr lang="en-US" b="1" dirty="0" smtClean="0">
                <a:solidFill>
                  <a:schemeClr val="accent1">
                    <a:lumMod val="75000"/>
                  </a:schemeClr>
                </a:solidFill>
              </a:rPr>
              <a:t>   P=R V(R is the </a:t>
            </a:r>
            <a:r>
              <a:rPr lang="en-US" b="1" dirty="0" err="1" smtClean="0">
                <a:solidFill>
                  <a:schemeClr val="accent1">
                    <a:lumMod val="75000"/>
                  </a:schemeClr>
                </a:solidFill>
              </a:rPr>
              <a:t>impedence</a:t>
            </a:r>
            <a:r>
              <a:rPr lang="en-US" b="1" dirty="0" smtClean="0">
                <a:solidFill>
                  <a:schemeClr val="accent1">
                    <a:lumMod val="75000"/>
                  </a:schemeClr>
                </a:solidFill>
              </a:rPr>
              <a:t> of the medium)(V is the peak velocity of air)</a:t>
            </a:r>
          </a:p>
          <a:p>
            <a:pPr>
              <a:buNone/>
            </a:pPr>
            <a:r>
              <a:rPr lang="en-US" dirty="0" err="1" smtClean="0"/>
              <a:t>Impedence</a:t>
            </a:r>
            <a:r>
              <a:rPr lang="en-US" dirty="0" smtClean="0"/>
              <a:t> is the resistance offered by medium for sound transmission.</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rg of corti2.PNG"/>
          <p:cNvPicPr>
            <a:picLocks noChangeAspect="1"/>
          </p:cNvPicPr>
          <p:nvPr/>
        </p:nvPicPr>
        <p:blipFill>
          <a:blip r:embed="rId2" cstate="print"/>
          <a:stretch>
            <a:fillRect/>
          </a:stretch>
        </p:blipFill>
        <p:spPr>
          <a:xfrm>
            <a:off x="646955" y="1142984"/>
            <a:ext cx="8218063" cy="478634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rg of corti 3.PNG"/>
          <p:cNvPicPr>
            <a:picLocks noChangeAspect="1"/>
          </p:cNvPicPr>
          <p:nvPr/>
        </p:nvPicPr>
        <p:blipFill>
          <a:blip r:embed="rId2" cstate="print"/>
          <a:stretch>
            <a:fillRect/>
          </a:stretch>
        </p:blipFill>
        <p:spPr>
          <a:xfrm>
            <a:off x="800298" y="1428736"/>
            <a:ext cx="7786740" cy="457203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rg of cot.PNG"/>
          <p:cNvPicPr>
            <a:picLocks noChangeAspect="1"/>
          </p:cNvPicPr>
          <p:nvPr/>
        </p:nvPicPr>
        <p:blipFill>
          <a:blip r:embed="rId2" cstate="print"/>
          <a:stretch>
            <a:fillRect/>
          </a:stretch>
        </p:blipFill>
        <p:spPr>
          <a:xfrm>
            <a:off x="664342" y="1142984"/>
            <a:ext cx="8181660" cy="478634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6146" name="Picture 2" descr="C:\Users\user\Desktop\anatomy of inner ear\IMG_20170813_004202.jpg"/>
          <p:cNvPicPr>
            <a:picLocks noChangeAspect="1" noChangeArrowheads="1"/>
          </p:cNvPicPr>
          <p:nvPr/>
        </p:nvPicPr>
        <p:blipFill>
          <a:blip r:embed="rId3" cstate="print"/>
          <a:srcRect/>
          <a:stretch>
            <a:fillRect/>
          </a:stretch>
        </p:blipFill>
        <p:spPr bwMode="auto">
          <a:xfrm>
            <a:off x="4114801" y="4175760"/>
            <a:ext cx="5029201" cy="2682240"/>
          </a:xfrm>
          <a:prstGeom prst="rect">
            <a:avLst/>
          </a:prstGeom>
          <a:noFill/>
        </p:spPr>
      </p:pic>
      <p:pic>
        <p:nvPicPr>
          <p:cNvPr id="6147" name="Picture 3" descr="C:\Users\user\Desktop\anatomy of inner ear\IMG_20170813_004144.jpg"/>
          <p:cNvPicPr>
            <a:picLocks noChangeAspect="1" noChangeArrowheads="1"/>
          </p:cNvPicPr>
          <p:nvPr/>
        </p:nvPicPr>
        <p:blipFill>
          <a:blip r:embed="rId4" cstate="print"/>
          <a:srcRect/>
          <a:stretch>
            <a:fillRect/>
          </a:stretch>
        </p:blipFill>
        <p:spPr bwMode="auto">
          <a:xfrm>
            <a:off x="4119586" y="0"/>
            <a:ext cx="5024415" cy="4241800"/>
          </a:xfrm>
          <a:prstGeom prst="rect">
            <a:avLst/>
          </a:prstGeom>
          <a:noFill/>
        </p:spPr>
      </p:pic>
      <p:sp>
        <p:nvSpPr>
          <p:cNvPr id="5" name="TextBox 4"/>
          <p:cNvSpPr txBox="1"/>
          <p:nvPr/>
        </p:nvSpPr>
        <p:spPr>
          <a:xfrm>
            <a:off x="685800" y="0"/>
            <a:ext cx="3352800" cy="523220"/>
          </a:xfrm>
          <a:prstGeom prst="rect">
            <a:avLst/>
          </a:prstGeom>
          <a:noFill/>
        </p:spPr>
        <p:txBody>
          <a:bodyPr wrap="square" rtlCol="0">
            <a:spAutoFit/>
          </a:bodyPr>
          <a:lstStyle/>
          <a:p>
            <a:r>
              <a:rPr lang="en-US" sz="2800" dirty="0" smtClean="0">
                <a:solidFill>
                  <a:schemeClr val="tx1"/>
                </a:solidFill>
                <a:latin typeface="Oswald" charset="0"/>
              </a:rPr>
              <a:t>ORGAN OF CORTI</a:t>
            </a:r>
            <a:endParaRPr lang="en-US" sz="2800" dirty="0">
              <a:solidFill>
                <a:schemeClr val="tx1"/>
              </a:solidFill>
              <a:latin typeface="Oswald" charset="0"/>
            </a:endParaRPr>
          </a:p>
        </p:txBody>
      </p:sp>
      <p:sp>
        <p:nvSpPr>
          <p:cNvPr id="6" name="TextBox 5"/>
          <p:cNvSpPr txBox="1"/>
          <p:nvPr/>
        </p:nvSpPr>
        <p:spPr>
          <a:xfrm>
            <a:off x="152400" y="787401"/>
            <a:ext cx="3733800" cy="4801314"/>
          </a:xfrm>
          <a:prstGeom prst="rect">
            <a:avLst/>
          </a:prstGeom>
          <a:noFill/>
        </p:spPr>
        <p:txBody>
          <a:bodyPr wrap="square" rtlCol="0">
            <a:spAutoFit/>
          </a:bodyPr>
          <a:lstStyle/>
          <a:p>
            <a:r>
              <a:rPr lang="en-US" sz="2400" dirty="0" smtClean="0">
                <a:solidFill>
                  <a:schemeClr val="tx1"/>
                </a:solidFill>
                <a:latin typeface="Oswald" charset="0"/>
              </a:rPr>
              <a:t>The end organ of hearing</a:t>
            </a:r>
          </a:p>
          <a:p>
            <a:endParaRPr lang="en-US" sz="2400" dirty="0" smtClean="0">
              <a:solidFill>
                <a:schemeClr val="tx1"/>
              </a:solidFill>
              <a:latin typeface="Oswald" charset="0"/>
            </a:endParaRPr>
          </a:p>
          <a:p>
            <a:pPr algn="ctr">
              <a:buFont typeface="Wingdings" pitchFamily="2" charset="2"/>
              <a:buChar char="Ø"/>
            </a:pPr>
            <a:r>
              <a:rPr lang="en-US" sz="2400" dirty="0" smtClean="0">
                <a:solidFill>
                  <a:schemeClr val="tx1"/>
                </a:solidFill>
                <a:latin typeface="Oswald" charset="0"/>
              </a:rPr>
              <a:t>  Contains </a:t>
            </a:r>
            <a:r>
              <a:rPr lang="en-US" sz="2400" dirty="0" err="1" smtClean="0">
                <a:solidFill>
                  <a:schemeClr val="tx1"/>
                </a:solidFill>
                <a:latin typeface="Oswald" charset="0"/>
              </a:rPr>
              <a:t>stereocillia</a:t>
            </a:r>
            <a:r>
              <a:rPr lang="en-US" sz="2400" dirty="0" smtClean="0">
                <a:solidFill>
                  <a:schemeClr val="tx1"/>
                </a:solidFill>
                <a:latin typeface="Oswald" charset="0"/>
              </a:rPr>
              <a:t> &amp; receptor cells </a:t>
            </a:r>
          </a:p>
          <a:p>
            <a:pPr algn="ctr"/>
            <a:endParaRPr lang="en-US" sz="2400" dirty="0" smtClean="0">
              <a:solidFill>
                <a:schemeClr val="tx1"/>
              </a:solidFill>
              <a:latin typeface="Oswald" charset="0"/>
            </a:endParaRPr>
          </a:p>
          <a:p>
            <a:pPr algn="ctr">
              <a:buFont typeface="Wingdings" pitchFamily="2" charset="2"/>
              <a:buChar char="Ø"/>
            </a:pPr>
            <a:r>
              <a:rPr lang="en-US" sz="2400" dirty="0" smtClean="0">
                <a:solidFill>
                  <a:schemeClr val="tx1"/>
                </a:solidFill>
                <a:latin typeface="Oswald" charset="0"/>
              </a:rPr>
              <a:t> 3 rows of OHC, 1 row IHC</a:t>
            </a:r>
          </a:p>
          <a:p>
            <a:pPr algn="ctr"/>
            <a:endParaRPr lang="en-US" sz="2400" dirty="0" smtClean="0">
              <a:solidFill>
                <a:schemeClr val="tx1"/>
              </a:solidFill>
              <a:latin typeface="Oswald" charset="0"/>
            </a:endParaRPr>
          </a:p>
          <a:p>
            <a:pPr algn="ctr">
              <a:buFont typeface="Wingdings" pitchFamily="2" charset="2"/>
              <a:buChar char="Ø"/>
            </a:pPr>
            <a:r>
              <a:rPr lang="en-US" sz="2400" dirty="0" smtClean="0">
                <a:solidFill>
                  <a:schemeClr val="tx1"/>
                </a:solidFill>
                <a:latin typeface="Oswald" charset="0"/>
              </a:rPr>
              <a:t> </a:t>
            </a:r>
            <a:r>
              <a:rPr lang="en-US" sz="2400" dirty="0" err="1" smtClean="0">
                <a:solidFill>
                  <a:schemeClr val="tx1"/>
                </a:solidFill>
                <a:latin typeface="Oswald" charset="0"/>
              </a:rPr>
              <a:t>Tectorial</a:t>
            </a:r>
            <a:r>
              <a:rPr lang="en-US" sz="2400" dirty="0" smtClean="0">
                <a:solidFill>
                  <a:schemeClr val="tx1"/>
                </a:solidFill>
                <a:latin typeface="Oswald" charset="0"/>
              </a:rPr>
              <a:t> membrane &amp; Basilar membranes</a:t>
            </a:r>
          </a:p>
          <a:p>
            <a:pPr algn="ctr"/>
            <a:endParaRPr lang="en-US" sz="2400" dirty="0" smtClean="0">
              <a:solidFill>
                <a:schemeClr val="tx1"/>
              </a:solidFill>
              <a:latin typeface="Oswald" charset="0"/>
            </a:endParaRPr>
          </a:p>
          <a:p>
            <a:pPr algn="ctr">
              <a:buFont typeface="Wingdings" pitchFamily="2" charset="2"/>
              <a:buChar char="Ø"/>
            </a:pPr>
            <a:r>
              <a:rPr lang="en-US" sz="2400" dirty="0" smtClean="0">
                <a:solidFill>
                  <a:schemeClr val="tx1"/>
                </a:solidFill>
                <a:latin typeface="Oswald" charset="0"/>
              </a:rPr>
              <a:t>Cochlear fluids</a:t>
            </a:r>
          </a:p>
          <a:p>
            <a:r>
              <a:rPr lang="en-US" dirty="0" smtClean="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TextBox 2"/>
          <p:cNvSpPr txBox="1"/>
          <p:nvPr/>
        </p:nvSpPr>
        <p:spPr>
          <a:xfrm>
            <a:off x="914400" y="177801"/>
            <a:ext cx="3810000" cy="1077218"/>
          </a:xfrm>
          <a:prstGeom prst="rect">
            <a:avLst/>
          </a:prstGeom>
          <a:noFill/>
        </p:spPr>
        <p:txBody>
          <a:bodyPr wrap="square" rtlCol="0">
            <a:spAutoFit/>
          </a:bodyPr>
          <a:lstStyle/>
          <a:p>
            <a:r>
              <a:rPr lang="en-US" sz="3200" dirty="0" smtClean="0">
                <a:solidFill>
                  <a:schemeClr val="tx1"/>
                </a:solidFill>
                <a:latin typeface="Oswald" charset="0"/>
              </a:rPr>
              <a:t>INNER EAR FLUIDS</a:t>
            </a:r>
            <a:endParaRPr lang="en-US" sz="3200" dirty="0">
              <a:solidFill>
                <a:schemeClr val="tx1"/>
              </a:solidFill>
              <a:latin typeface="Oswald" charset="0"/>
            </a:endParaRPr>
          </a:p>
        </p:txBody>
      </p:sp>
      <p:pic>
        <p:nvPicPr>
          <p:cNvPr id="5122" name="Picture 2" descr="C:\Users\user\Desktop\anatomy of inner ear\IMG_20170812_234124.jpg"/>
          <p:cNvPicPr>
            <a:picLocks noChangeAspect="1" noChangeArrowheads="1"/>
          </p:cNvPicPr>
          <p:nvPr/>
        </p:nvPicPr>
        <p:blipFill>
          <a:blip r:embed="rId3" cstate="print"/>
          <a:srcRect/>
          <a:stretch>
            <a:fillRect/>
          </a:stretch>
        </p:blipFill>
        <p:spPr bwMode="auto">
          <a:xfrm>
            <a:off x="4495800" y="3937000"/>
            <a:ext cx="4648200" cy="2921000"/>
          </a:xfrm>
          <a:prstGeom prst="rect">
            <a:avLst/>
          </a:prstGeom>
          <a:noFill/>
        </p:spPr>
      </p:pic>
      <p:pic>
        <p:nvPicPr>
          <p:cNvPr id="5123" name="Picture 3" descr="C:\Users\user\Desktop\anatomy of inner ear\IMG_20170813_004231.jpg"/>
          <p:cNvPicPr>
            <a:picLocks noChangeAspect="1" noChangeArrowheads="1"/>
          </p:cNvPicPr>
          <p:nvPr/>
        </p:nvPicPr>
        <p:blipFill>
          <a:blip r:embed="rId4" cstate="print"/>
          <a:stretch>
            <a:fillRect/>
          </a:stretch>
        </p:blipFill>
        <p:spPr bwMode="auto">
          <a:xfrm>
            <a:off x="5029201" y="0"/>
            <a:ext cx="4114800" cy="3937000"/>
          </a:xfrm>
          <a:prstGeom prst="rect">
            <a:avLst/>
          </a:prstGeom>
          <a:noFill/>
        </p:spPr>
      </p:pic>
      <p:pic>
        <p:nvPicPr>
          <p:cNvPr id="5124" name="Picture 4" descr="C:\Users\user\Desktop\anatomy of inner ear\IMG_20170813_004256.jpg"/>
          <p:cNvPicPr>
            <a:picLocks noChangeAspect="1" noChangeArrowheads="1"/>
          </p:cNvPicPr>
          <p:nvPr/>
        </p:nvPicPr>
        <p:blipFill>
          <a:blip r:embed="rId5" cstate="print"/>
          <a:srcRect/>
          <a:stretch>
            <a:fillRect/>
          </a:stretch>
        </p:blipFill>
        <p:spPr bwMode="auto">
          <a:xfrm>
            <a:off x="0" y="4343400"/>
            <a:ext cx="4397190" cy="1828800"/>
          </a:xfrm>
          <a:prstGeom prst="rect">
            <a:avLst/>
          </a:prstGeom>
          <a:noFill/>
        </p:spPr>
      </p:pic>
      <p:sp>
        <p:nvSpPr>
          <p:cNvPr id="8" name="TextBox 7"/>
          <p:cNvSpPr txBox="1"/>
          <p:nvPr/>
        </p:nvSpPr>
        <p:spPr>
          <a:xfrm>
            <a:off x="0" y="1193800"/>
            <a:ext cx="5029200" cy="2954655"/>
          </a:xfrm>
          <a:prstGeom prst="rect">
            <a:avLst/>
          </a:prstGeom>
          <a:noFill/>
        </p:spPr>
        <p:txBody>
          <a:bodyPr wrap="square" rtlCol="0">
            <a:spAutoFit/>
          </a:bodyPr>
          <a:lstStyle/>
          <a:p>
            <a:pPr algn="ctr">
              <a:buFont typeface="Wingdings" pitchFamily="2" charset="2"/>
              <a:buChar char="Ø"/>
            </a:pPr>
            <a:r>
              <a:rPr lang="en-US" sz="2400" dirty="0" err="1" smtClean="0">
                <a:solidFill>
                  <a:schemeClr val="tx1"/>
                </a:solidFill>
                <a:latin typeface="Oswald" charset="0"/>
              </a:rPr>
              <a:t>Perilymph</a:t>
            </a:r>
            <a:r>
              <a:rPr lang="en-US" sz="2400" dirty="0" smtClean="0">
                <a:solidFill>
                  <a:schemeClr val="tx1"/>
                </a:solidFill>
                <a:latin typeface="Oswald" charset="0"/>
              </a:rPr>
              <a:t> – between Bony and      Membranous Cochlea , from plasma &amp; </a:t>
            </a:r>
            <a:r>
              <a:rPr lang="en-US" sz="2400" dirty="0" err="1" smtClean="0">
                <a:solidFill>
                  <a:schemeClr val="tx1"/>
                </a:solidFill>
                <a:latin typeface="Oswald" charset="0"/>
              </a:rPr>
              <a:t>csf</a:t>
            </a:r>
            <a:endParaRPr lang="en-US" sz="2400" dirty="0" smtClean="0">
              <a:solidFill>
                <a:schemeClr val="tx1"/>
              </a:solidFill>
              <a:latin typeface="Oswald" charset="0"/>
            </a:endParaRPr>
          </a:p>
          <a:p>
            <a:pPr algn="ctr"/>
            <a:endParaRPr lang="en-US" sz="2400" dirty="0" smtClean="0">
              <a:solidFill>
                <a:schemeClr val="tx1"/>
              </a:solidFill>
              <a:latin typeface="Oswald" charset="0"/>
            </a:endParaRPr>
          </a:p>
          <a:p>
            <a:pPr algn="ctr">
              <a:buFont typeface="Wingdings" pitchFamily="2" charset="2"/>
              <a:buChar char="Ø"/>
            </a:pPr>
            <a:r>
              <a:rPr lang="en-US" sz="2400" dirty="0" err="1" smtClean="0">
                <a:solidFill>
                  <a:schemeClr val="tx1"/>
                </a:solidFill>
                <a:latin typeface="Oswald" charset="0"/>
              </a:rPr>
              <a:t>Endolymph</a:t>
            </a:r>
            <a:r>
              <a:rPr lang="en-US" sz="2400" dirty="0" smtClean="0">
                <a:solidFill>
                  <a:schemeClr val="tx1"/>
                </a:solidFill>
                <a:latin typeface="Oswald" charset="0"/>
              </a:rPr>
              <a:t> – fills the entire Membranous labyrinth ,produced by </a:t>
            </a:r>
            <a:r>
              <a:rPr lang="en-US" sz="2400" dirty="0" err="1" smtClean="0">
                <a:solidFill>
                  <a:schemeClr val="tx1"/>
                </a:solidFill>
                <a:latin typeface="Oswald" charset="0"/>
              </a:rPr>
              <a:t>stria</a:t>
            </a:r>
            <a:r>
              <a:rPr lang="en-US" sz="2400" dirty="0" smtClean="0">
                <a:solidFill>
                  <a:schemeClr val="tx1"/>
                </a:solidFill>
                <a:latin typeface="Oswald" charset="0"/>
              </a:rPr>
              <a:t> </a:t>
            </a:r>
            <a:r>
              <a:rPr lang="en-US" sz="2400" dirty="0" err="1" smtClean="0">
                <a:solidFill>
                  <a:schemeClr val="tx1"/>
                </a:solidFill>
                <a:latin typeface="Oswald" charset="0"/>
              </a:rPr>
              <a:t>vascularis</a:t>
            </a:r>
            <a:r>
              <a:rPr lang="en-US" sz="2400" dirty="0" smtClean="0">
                <a:solidFill>
                  <a:schemeClr val="tx1"/>
                </a:solidFill>
                <a:latin typeface="Oswald" charset="0"/>
              </a:rPr>
              <a:t>.</a:t>
            </a: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2" name="Picture 2" descr="C:\Users\user\Desktop\anatomy of inner ear\New folder\Screenshot_2017-08-14-23-07-34-078_net.slideshare.mobile.png"/>
          <p:cNvPicPr>
            <a:picLocks noChangeAspect="1" noChangeArrowheads="1"/>
          </p:cNvPicPr>
          <p:nvPr/>
        </p:nvPicPr>
        <p:blipFill>
          <a:blip r:embed="rId3" cstate="print"/>
          <a:srcRect/>
          <a:stretch>
            <a:fillRect/>
          </a:stretch>
        </p:blipFill>
        <p:spPr bwMode="auto">
          <a:xfrm>
            <a:off x="4800600" y="0"/>
            <a:ext cx="4343400" cy="6858000"/>
          </a:xfrm>
          <a:prstGeom prst="rect">
            <a:avLst/>
          </a:prstGeom>
          <a:noFill/>
        </p:spPr>
      </p:pic>
      <p:sp>
        <p:nvSpPr>
          <p:cNvPr id="3" name="TextBox 2"/>
          <p:cNvSpPr txBox="1"/>
          <p:nvPr/>
        </p:nvSpPr>
        <p:spPr>
          <a:xfrm>
            <a:off x="228600" y="177801"/>
            <a:ext cx="4419600" cy="5078313"/>
          </a:xfrm>
          <a:prstGeom prst="rect">
            <a:avLst/>
          </a:prstGeom>
          <a:noFill/>
        </p:spPr>
        <p:txBody>
          <a:bodyPr wrap="square" rtlCol="0">
            <a:spAutoFit/>
          </a:bodyPr>
          <a:lstStyle/>
          <a:p>
            <a:r>
              <a:rPr lang="en-US" sz="1800" b="1" dirty="0" smtClean="0">
                <a:latin typeface="Oswald" charset="0"/>
              </a:rPr>
              <a:t>Afferent </a:t>
            </a:r>
            <a:r>
              <a:rPr lang="en-US" sz="1800" b="1" dirty="0" err="1" smtClean="0">
                <a:latin typeface="Oswald" charset="0"/>
              </a:rPr>
              <a:t>fibres</a:t>
            </a:r>
            <a:r>
              <a:rPr lang="en-US" sz="1800" b="1" dirty="0" smtClean="0">
                <a:latin typeface="Oswald" charset="0"/>
              </a:rPr>
              <a:t> </a:t>
            </a:r>
            <a:r>
              <a:rPr lang="en-US" sz="1800" dirty="0" smtClean="0">
                <a:latin typeface="Oswald" charset="0"/>
              </a:rPr>
              <a:t>( that go to the brain )</a:t>
            </a:r>
          </a:p>
          <a:p>
            <a:r>
              <a:rPr lang="en-US" sz="1800" dirty="0" smtClean="0">
                <a:latin typeface="Oswald" charset="0"/>
              </a:rPr>
              <a:t>innervate the Inner hair cells</a:t>
            </a:r>
          </a:p>
          <a:p>
            <a:endParaRPr lang="en-US" sz="1800" b="1" dirty="0" smtClean="0">
              <a:latin typeface="Oswald" charset="0"/>
            </a:endParaRPr>
          </a:p>
          <a:p>
            <a:r>
              <a:rPr lang="en-US" sz="1800" b="1" dirty="0" smtClean="0">
                <a:latin typeface="Oswald" charset="0"/>
              </a:rPr>
              <a:t>Efferent </a:t>
            </a:r>
            <a:r>
              <a:rPr lang="en-US" sz="1800" b="1" dirty="0" err="1" smtClean="0">
                <a:latin typeface="Oswald" charset="0"/>
              </a:rPr>
              <a:t>fibres</a:t>
            </a:r>
            <a:r>
              <a:rPr lang="en-US" sz="1800" b="1" dirty="0" smtClean="0">
                <a:latin typeface="Oswald" charset="0"/>
              </a:rPr>
              <a:t> </a:t>
            </a:r>
            <a:r>
              <a:rPr lang="en-US" sz="1800" dirty="0" smtClean="0">
                <a:latin typeface="Oswald" charset="0"/>
              </a:rPr>
              <a:t>innervate the Outer hair cells </a:t>
            </a:r>
          </a:p>
          <a:p>
            <a:endParaRPr lang="en-US" sz="1800" dirty="0" smtClean="0">
              <a:latin typeface="Oswald" charset="0"/>
            </a:endParaRPr>
          </a:p>
          <a:p>
            <a:r>
              <a:rPr lang="en-US" sz="1800" dirty="0" smtClean="0">
                <a:latin typeface="Oswald" charset="0"/>
              </a:rPr>
              <a:t>Inner hair cells are </a:t>
            </a:r>
            <a:r>
              <a:rPr lang="en-US" sz="1800" b="1" dirty="0" smtClean="0">
                <a:latin typeface="Oswald" charset="0"/>
              </a:rPr>
              <a:t>sensory</a:t>
            </a:r>
            <a:r>
              <a:rPr lang="en-US" sz="1800" dirty="0" smtClean="0">
                <a:latin typeface="Oswald" charset="0"/>
              </a:rPr>
              <a:t> cells responsible for 95% </a:t>
            </a:r>
          </a:p>
          <a:p>
            <a:r>
              <a:rPr lang="en-US" sz="1800" dirty="0" smtClean="0">
                <a:latin typeface="Oswald" charset="0"/>
              </a:rPr>
              <a:t>Information to the brain</a:t>
            </a:r>
          </a:p>
          <a:p>
            <a:endParaRPr lang="en-US" sz="1800" dirty="0" smtClean="0">
              <a:latin typeface="Oswald" charset="0"/>
            </a:endParaRPr>
          </a:p>
          <a:p>
            <a:r>
              <a:rPr lang="en-US" sz="1800" dirty="0" smtClean="0">
                <a:latin typeface="Oswald" charset="0"/>
              </a:rPr>
              <a:t>Outer hair cells are </a:t>
            </a:r>
            <a:r>
              <a:rPr lang="en-US" sz="1800" b="1" dirty="0" smtClean="0">
                <a:latin typeface="Oswald" charset="0"/>
              </a:rPr>
              <a:t>motor</a:t>
            </a:r>
            <a:r>
              <a:rPr lang="en-US" sz="1800" dirty="0" smtClean="0">
                <a:latin typeface="Oswald" charset="0"/>
              </a:rPr>
              <a:t> cells that amplify the movements of the Basilar membrane in response to a stimulus </a:t>
            </a:r>
          </a:p>
          <a:p>
            <a:endParaRPr lang="en-US" sz="1800" dirty="0" smtClean="0">
              <a:latin typeface="Oswald" charset="0"/>
            </a:endParaRPr>
          </a:p>
          <a:p>
            <a:r>
              <a:rPr lang="en-US" sz="1800" dirty="0" smtClean="0">
                <a:latin typeface="Oswald" charset="0"/>
              </a:rPr>
              <a:t>Some of this energy is transmitted to the middle ear which can be recorded as </a:t>
            </a:r>
            <a:r>
              <a:rPr lang="en-US" sz="1800" b="1" dirty="0" err="1" smtClean="0">
                <a:latin typeface="Oswald" charset="0"/>
              </a:rPr>
              <a:t>otoaccoustic</a:t>
            </a:r>
            <a:r>
              <a:rPr lang="en-US" sz="1800" b="1" dirty="0" smtClean="0">
                <a:latin typeface="Oswald" charset="0"/>
              </a:rPr>
              <a:t> emission</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5" name="TextBox 4"/>
          <p:cNvSpPr txBox="1"/>
          <p:nvPr/>
        </p:nvSpPr>
        <p:spPr>
          <a:xfrm>
            <a:off x="381000" y="482601"/>
            <a:ext cx="4572000" cy="5262979"/>
          </a:xfrm>
          <a:prstGeom prst="rect">
            <a:avLst/>
          </a:prstGeom>
          <a:noFill/>
        </p:spPr>
        <p:txBody>
          <a:bodyPr wrap="square" rtlCol="0">
            <a:spAutoFit/>
          </a:bodyPr>
          <a:lstStyle/>
          <a:p>
            <a:pPr>
              <a:buFont typeface="Arial" pitchFamily="34" charset="0"/>
              <a:buChar char="•"/>
            </a:pPr>
            <a:r>
              <a:rPr lang="en-US" dirty="0" smtClean="0"/>
              <a:t> </a:t>
            </a:r>
            <a:r>
              <a:rPr lang="en-US" sz="2400" dirty="0" smtClean="0">
                <a:latin typeface="Oswald" charset="0"/>
              </a:rPr>
              <a:t>Each hair cell has 50 to 100 small </a:t>
            </a:r>
            <a:r>
              <a:rPr lang="en-US" sz="2400" b="1" dirty="0" err="1" smtClean="0">
                <a:latin typeface="Oswald" charset="0"/>
              </a:rPr>
              <a:t>Stereocillia</a:t>
            </a:r>
            <a:r>
              <a:rPr lang="en-US" sz="2400" dirty="0" smtClean="0">
                <a:latin typeface="Oswald" charset="0"/>
              </a:rPr>
              <a:t> and a single larger </a:t>
            </a:r>
            <a:r>
              <a:rPr lang="en-US" sz="2400" dirty="0" err="1" smtClean="0">
                <a:latin typeface="Oswald" charset="0"/>
              </a:rPr>
              <a:t>cillium</a:t>
            </a:r>
            <a:r>
              <a:rPr lang="en-US" sz="2400" dirty="0" smtClean="0">
                <a:latin typeface="Oswald" charset="0"/>
              </a:rPr>
              <a:t> called a </a:t>
            </a:r>
            <a:r>
              <a:rPr lang="en-US" sz="2400" b="1" dirty="0" err="1" smtClean="0">
                <a:latin typeface="Oswald" charset="0"/>
              </a:rPr>
              <a:t>Kinocillium</a:t>
            </a:r>
            <a:r>
              <a:rPr lang="en-US" sz="2400" dirty="0" smtClean="0">
                <a:latin typeface="Oswald" charset="0"/>
              </a:rPr>
              <a:t>, which only exists in a rudimentary form in the hair cells of the cochlea .</a:t>
            </a:r>
          </a:p>
          <a:p>
            <a:pPr>
              <a:buFont typeface="Arial" pitchFamily="34" charset="0"/>
              <a:buChar char="•"/>
            </a:pPr>
            <a:endParaRPr lang="en-US" sz="2400" dirty="0" smtClean="0">
              <a:latin typeface="Oswald" charset="0"/>
            </a:endParaRPr>
          </a:p>
          <a:p>
            <a:pPr>
              <a:buFont typeface="Arial" pitchFamily="34" charset="0"/>
              <a:buChar char="•"/>
            </a:pPr>
            <a:endParaRPr lang="en-US" sz="2400" dirty="0" smtClean="0">
              <a:latin typeface="Oswald" charset="0"/>
            </a:endParaRPr>
          </a:p>
          <a:p>
            <a:pPr>
              <a:buFont typeface="Arial" pitchFamily="34" charset="0"/>
              <a:buChar char="•"/>
            </a:pPr>
            <a:endParaRPr lang="en-US" sz="2400" dirty="0" smtClean="0">
              <a:latin typeface="Oswald" charset="0"/>
            </a:endParaRPr>
          </a:p>
          <a:p>
            <a:pPr>
              <a:buFont typeface="Arial" pitchFamily="34" charset="0"/>
              <a:buChar char="•"/>
            </a:pPr>
            <a:r>
              <a:rPr lang="en-US" sz="2400" dirty="0" smtClean="0">
                <a:latin typeface="Oswald" charset="0"/>
              </a:rPr>
              <a:t>The </a:t>
            </a:r>
            <a:r>
              <a:rPr lang="en-US" sz="2400" dirty="0" err="1" smtClean="0">
                <a:latin typeface="Oswald" charset="0"/>
              </a:rPr>
              <a:t>Stereocillia</a:t>
            </a:r>
            <a:r>
              <a:rPr lang="en-US" sz="2400" dirty="0" smtClean="0">
                <a:latin typeface="Oswald" charset="0"/>
              </a:rPr>
              <a:t> are arranged by length , with the longest </a:t>
            </a:r>
            <a:r>
              <a:rPr lang="en-US" sz="2400" dirty="0" err="1" smtClean="0">
                <a:latin typeface="Oswald" charset="0"/>
              </a:rPr>
              <a:t>stereocillia</a:t>
            </a:r>
            <a:r>
              <a:rPr lang="en-US" sz="2400" dirty="0" smtClean="0">
                <a:latin typeface="Oswald" charset="0"/>
              </a:rPr>
              <a:t> located close to the </a:t>
            </a:r>
            <a:r>
              <a:rPr lang="en-US" sz="2400" dirty="0" err="1" smtClean="0">
                <a:latin typeface="Oswald" charset="0"/>
              </a:rPr>
              <a:t>kinocillium</a:t>
            </a:r>
            <a:r>
              <a:rPr lang="en-US" sz="2400" dirty="0" smtClean="0">
                <a:latin typeface="Oswald" charset="0"/>
              </a:rPr>
              <a:t> and are connected by tip links.</a:t>
            </a:r>
          </a:p>
        </p:txBody>
      </p:sp>
      <p:pic>
        <p:nvPicPr>
          <p:cNvPr id="1026" name="Picture 2" descr="C:\Users\user\Desktop\anatomy of inner ear\IMG_20170812_233442.jpg"/>
          <p:cNvPicPr>
            <a:picLocks noChangeAspect="1" noChangeArrowheads="1"/>
          </p:cNvPicPr>
          <p:nvPr/>
        </p:nvPicPr>
        <p:blipFill>
          <a:blip r:embed="rId3" cstate="print"/>
          <a:srcRect/>
          <a:stretch>
            <a:fillRect/>
          </a:stretch>
        </p:blipFill>
        <p:spPr bwMode="auto">
          <a:xfrm>
            <a:off x="4953000" y="0"/>
            <a:ext cx="4191000"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482601"/>
            <a:ext cx="4724400" cy="5509200"/>
          </a:xfrm>
          <a:prstGeom prst="rect">
            <a:avLst/>
          </a:prstGeom>
          <a:noFill/>
        </p:spPr>
        <p:txBody>
          <a:bodyPr wrap="square" rtlCol="0">
            <a:spAutoFit/>
          </a:bodyPr>
          <a:lstStyle/>
          <a:p>
            <a:r>
              <a:rPr lang="en-US" sz="3200" dirty="0" smtClean="0">
                <a:latin typeface="Oswald" charset="0"/>
              </a:rPr>
              <a:t>Movement of the </a:t>
            </a:r>
            <a:r>
              <a:rPr lang="en-US" sz="3200" dirty="0" err="1" smtClean="0">
                <a:latin typeface="Oswald" charset="0"/>
              </a:rPr>
              <a:t>stereocillia</a:t>
            </a:r>
            <a:r>
              <a:rPr lang="en-US" sz="3200" dirty="0" smtClean="0">
                <a:latin typeface="Oswald" charset="0"/>
              </a:rPr>
              <a:t> hair bundle </a:t>
            </a:r>
            <a:r>
              <a:rPr lang="en-US" sz="3200" i="1" dirty="0" smtClean="0">
                <a:latin typeface="Oswald" charset="0"/>
              </a:rPr>
              <a:t>towards</a:t>
            </a:r>
            <a:r>
              <a:rPr lang="en-US" sz="3200" dirty="0" smtClean="0">
                <a:latin typeface="Oswald" charset="0"/>
              </a:rPr>
              <a:t> the </a:t>
            </a:r>
            <a:r>
              <a:rPr lang="en-US" sz="3200" dirty="0" err="1" smtClean="0">
                <a:latin typeface="Oswald" charset="0"/>
              </a:rPr>
              <a:t>Kinocillium</a:t>
            </a:r>
            <a:r>
              <a:rPr lang="en-US" sz="3200" dirty="0" smtClean="0">
                <a:latin typeface="Oswald" charset="0"/>
              </a:rPr>
              <a:t> causes </a:t>
            </a:r>
            <a:r>
              <a:rPr lang="en-US" sz="3200" i="1" dirty="0" smtClean="0">
                <a:latin typeface="Oswald" charset="0"/>
              </a:rPr>
              <a:t>depolarization ( excitatory </a:t>
            </a:r>
            <a:r>
              <a:rPr lang="en-US" sz="3200" dirty="0" smtClean="0">
                <a:latin typeface="Oswald" charset="0"/>
              </a:rPr>
              <a:t>) sensory response whereas movement </a:t>
            </a:r>
            <a:r>
              <a:rPr lang="en-US" sz="3200" i="1" dirty="0" smtClean="0">
                <a:latin typeface="Oswald" charset="0"/>
              </a:rPr>
              <a:t>away </a:t>
            </a:r>
            <a:r>
              <a:rPr lang="en-US" sz="3200" dirty="0" smtClean="0">
                <a:latin typeface="Oswald" charset="0"/>
              </a:rPr>
              <a:t>from the </a:t>
            </a:r>
            <a:r>
              <a:rPr lang="en-US" sz="3200" dirty="0" err="1" smtClean="0">
                <a:latin typeface="Oswald" charset="0"/>
              </a:rPr>
              <a:t>kinocillium</a:t>
            </a:r>
            <a:r>
              <a:rPr lang="en-US" sz="3200" dirty="0" smtClean="0">
                <a:latin typeface="Oswald" charset="0"/>
              </a:rPr>
              <a:t> causes </a:t>
            </a:r>
            <a:r>
              <a:rPr lang="en-US" sz="3200" i="1" dirty="0" err="1" smtClean="0">
                <a:latin typeface="Oswald" charset="0"/>
              </a:rPr>
              <a:t>hyperpolarization</a:t>
            </a:r>
            <a:r>
              <a:rPr lang="en-US" sz="3200" i="1" dirty="0" smtClean="0">
                <a:latin typeface="Oswald" charset="0"/>
              </a:rPr>
              <a:t> ( inhibitory ) </a:t>
            </a:r>
            <a:r>
              <a:rPr lang="en-US" sz="3200" dirty="0" smtClean="0">
                <a:latin typeface="Oswald" charset="0"/>
              </a:rPr>
              <a:t>sensory response.</a:t>
            </a:r>
            <a:endParaRPr lang="en-US" sz="3200" dirty="0">
              <a:latin typeface="Oswald" charset="0"/>
            </a:endParaRPr>
          </a:p>
        </p:txBody>
      </p:sp>
      <p:pic>
        <p:nvPicPr>
          <p:cNvPr id="8194" name="Picture 2" descr="C:\Users\user\Desktop\anatomy of inner ear\New folder\Screenshot_2017-08-14-23-32-35-399_net.slideshare.mobile.png"/>
          <p:cNvPicPr>
            <a:picLocks noChangeAspect="1" noChangeArrowheads="1"/>
          </p:cNvPicPr>
          <p:nvPr/>
        </p:nvPicPr>
        <p:blipFill>
          <a:blip r:embed="rId2" cstate="print"/>
          <a:srcRect/>
          <a:stretch>
            <a:fillRect/>
          </a:stretch>
        </p:blipFill>
        <p:spPr bwMode="auto">
          <a:xfrm>
            <a:off x="5334000" y="0"/>
            <a:ext cx="381000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ereocilia.PNG"/>
          <p:cNvPicPr>
            <a:picLocks noChangeAspect="1"/>
          </p:cNvPicPr>
          <p:nvPr/>
        </p:nvPicPr>
        <p:blipFill>
          <a:blip r:embed="rId2" cstate="print"/>
          <a:stretch>
            <a:fillRect/>
          </a:stretch>
        </p:blipFill>
        <p:spPr>
          <a:xfrm>
            <a:off x="714348" y="1142984"/>
            <a:ext cx="7943183" cy="457203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ereo 2.PNG"/>
          <p:cNvPicPr>
            <a:picLocks noChangeAspect="1"/>
          </p:cNvPicPr>
          <p:nvPr/>
        </p:nvPicPr>
        <p:blipFill>
          <a:blip r:embed="rId2" cstate="print"/>
          <a:stretch>
            <a:fillRect/>
          </a:stretch>
        </p:blipFill>
        <p:spPr>
          <a:xfrm>
            <a:off x="1285852" y="857232"/>
            <a:ext cx="6010487" cy="2571768"/>
          </a:xfrm>
          <a:prstGeom prst="rect">
            <a:avLst/>
          </a:prstGeom>
        </p:spPr>
      </p:pic>
      <p:pic>
        <p:nvPicPr>
          <p:cNvPr id="3" name="Picture 2" descr="stereocilia open.PNG"/>
          <p:cNvPicPr>
            <a:picLocks noChangeAspect="1"/>
          </p:cNvPicPr>
          <p:nvPr/>
        </p:nvPicPr>
        <p:blipFill>
          <a:blip r:embed="rId3" cstate="print"/>
          <a:stretch>
            <a:fillRect/>
          </a:stretch>
        </p:blipFill>
        <p:spPr>
          <a:xfrm>
            <a:off x="1285852" y="3571876"/>
            <a:ext cx="6072230" cy="300079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INTENSITY</a:t>
            </a:r>
            <a:endParaRPr lang="en-IN" b="1" u="sng" dirty="0"/>
          </a:p>
        </p:txBody>
      </p:sp>
      <p:sp>
        <p:nvSpPr>
          <p:cNvPr id="3" name="Content Placeholder 2"/>
          <p:cNvSpPr>
            <a:spLocks noGrp="1"/>
          </p:cNvSpPr>
          <p:nvPr>
            <p:ph idx="1"/>
          </p:nvPr>
        </p:nvSpPr>
        <p:spPr/>
        <p:txBody>
          <a:bodyPr/>
          <a:lstStyle/>
          <a:p>
            <a:r>
              <a:rPr lang="en-US" b="1" dirty="0" smtClean="0">
                <a:solidFill>
                  <a:schemeClr val="accent1">
                    <a:lumMod val="75000"/>
                  </a:schemeClr>
                </a:solidFill>
              </a:rPr>
              <a:t>INTENSITY = PEAK PRESSURE * PEAK VELOCITY/2</a:t>
            </a:r>
          </a:p>
          <a:p>
            <a:pPr>
              <a:buNone/>
            </a:pPr>
            <a:r>
              <a:rPr lang="en-US" i="1" dirty="0" smtClean="0"/>
              <a:t>If the intensity of the sound wave is constant, the peak velocity and peak pressure are also constant. This relationship </a:t>
            </a:r>
            <a:r>
              <a:rPr lang="en-US" i="1" dirty="0" err="1" smtClean="0"/>
              <a:t>doesnot</a:t>
            </a:r>
            <a:r>
              <a:rPr lang="en-US" i="1" dirty="0" smtClean="0"/>
              <a:t> depend on the frequency of sound wave.</a:t>
            </a:r>
          </a:p>
          <a:p>
            <a:pPr>
              <a:buNone/>
            </a:pPr>
            <a:r>
              <a:rPr lang="en-US" b="1" dirty="0" smtClean="0">
                <a:solidFill>
                  <a:schemeClr val="tx2"/>
                </a:solidFill>
              </a:rPr>
              <a:t>DECIBEL</a:t>
            </a:r>
          </a:p>
          <a:p>
            <a:pPr>
              <a:buNone/>
            </a:pPr>
            <a:r>
              <a:rPr lang="en-US" i="1" dirty="0" smtClean="0"/>
              <a:t>Sound pressure levels are usually measured in decibels. A difference in 1dB is the minimum perceptible change in volume of sound</a:t>
            </a:r>
            <a:r>
              <a:rPr lang="en-US" dirty="0"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ero3.PNG"/>
          <p:cNvPicPr>
            <a:picLocks noChangeAspect="1"/>
          </p:cNvPicPr>
          <p:nvPr/>
        </p:nvPicPr>
        <p:blipFill>
          <a:blip r:embed="rId2" cstate="print"/>
          <a:stretch>
            <a:fillRect/>
          </a:stretch>
        </p:blipFill>
        <p:spPr>
          <a:xfrm>
            <a:off x="917072" y="1142984"/>
            <a:ext cx="7652506" cy="478634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TRANSDUCTION OF HAIR CELLS</a:t>
            </a:r>
            <a:endParaRPr lang="en-IN" b="1" u="sng" dirty="0"/>
          </a:p>
        </p:txBody>
      </p:sp>
      <p:sp>
        <p:nvSpPr>
          <p:cNvPr id="3" name="Content Placeholder 2"/>
          <p:cNvSpPr>
            <a:spLocks noGrp="1"/>
          </p:cNvSpPr>
          <p:nvPr>
            <p:ph idx="1"/>
          </p:nvPr>
        </p:nvSpPr>
        <p:spPr/>
        <p:txBody>
          <a:bodyPr>
            <a:normAutofit fontScale="92500" lnSpcReduction="20000"/>
          </a:bodyPr>
          <a:lstStyle/>
          <a:p>
            <a:r>
              <a:rPr lang="en-US" b="1" i="1" dirty="0" smtClean="0">
                <a:solidFill>
                  <a:schemeClr val="accent1">
                    <a:lumMod val="50000"/>
                  </a:schemeClr>
                </a:solidFill>
              </a:rPr>
              <a:t>There are fine links running upwards from the tips of shorter </a:t>
            </a:r>
            <a:r>
              <a:rPr lang="en-US" b="1" i="1" dirty="0" err="1" smtClean="0">
                <a:solidFill>
                  <a:schemeClr val="accent1">
                    <a:lumMod val="50000"/>
                  </a:schemeClr>
                </a:solidFill>
              </a:rPr>
              <a:t>stereocilia</a:t>
            </a:r>
            <a:r>
              <a:rPr lang="en-US" b="1" i="1" dirty="0" smtClean="0">
                <a:solidFill>
                  <a:schemeClr val="accent1">
                    <a:lumMod val="50000"/>
                  </a:schemeClr>
                </a:solidFill>
              </a:rPr>
              <a:t> on the hair </a:t>
            </a:r>
            <a:r>
              <a:rPr lang="en-US" b="1" i="1" dirty="0" err="1" smtClean="0">
                <a:solidFill>
                  <a:schemeClr val="accent1">
                    <a:lumMod val="50000"/>
                  </a:schemeClr>
                </a:solidFill>
              </a:rPr>
              <a:t>cell,which</a:t>
            </a:r>
            <a:r>
              <a:rPr lang="en-US" b="1" i="1" dirty="0" smtClean="0">
                <a:solidFill>
                  <a:schemeClr val="accent1">
                    <a:lumMod val="50000"/>
                  </a:schemeClr>
                </a:solidFill>
              </a:rPr>
              <a:t> join the adjacent taller </a:t>
            </a:r>
            <a:r>
              <a:rPr lang="en-US" b="1" i="1" dirty="0" err="1" smtClean="0">
                <a:solidFill>
                  <a:schemeClr val="accent1">
                    <a:lumMod val="50000"/>
                  </a:schemeClr>
                </a:solidFill>
              </a:rPr>
              <a:t>stereocilia</a:t>
            </a:r>
            <a:r>
              <a:rPr lang="en-US" b="1" i="1" dirty="0" smtClean="0">
                <a:solidFill>
                  <a:schemeClr val="accent1">
                    <a:lumMod val="50000"/>
                  </a:schemeClr>
                </a:solidFill>
              </a:rPr>
              <a:t>. When </a:t>
            </a:r>
            <a:r>
              <a:rPr lang="en-US" b="1" i="1" dirty="0" err="1" smtClean="0">
                <a:solidFill>
                  <a:schemeClr val="accent1">
                    <a:lumMod val="50000"/>
                  </a:schemeClr>
                </a:solidFill>
              </a:rPr>
              <a:t>stereocilia</a:t>
            </a:r>
            <a:r>
              <a:rPr lang="en-US" b="1" i="1" dirty="0" smtClean="0">
                <a:solidFill>
                  <a:schemeClr val="accent1">
                    <a:lumMod val="50000"/>
                  </a:schemeClr>
                </a:solidFill>
              </a:rPr>
              <a:t> are deflected in the direction of the tallest </a:t>
            </a:r>
            <a:r>
              <a:rPr lang="en-US" b="1" i="1" dirty="0" err="1" smtClean="0">
                <a:solidFill>
                  <a:schemeClr val="accent1">
                    <a:lumMod val="50000"/>
                  </a:schemeClr>
                </a:solidFill>
              </a:rPr>
              <a:t>stereocilia,the</a:t>
            </a:r>
            <a:r>
              <a:rPr lang="en-US" b="1" i="1" dirty="0" smtClean="0">
                <a:solidFill>
                  <a:schemeClr val="accent1">
                    <a:lumMod val="50000"/>
                  </a:schemeClr>
                </a:solidFill>
              </a:rPr>
              <a:t> links are placed under </a:t>
            </a:r>
            <a:r>
              <a:rPr lang="en-US" b="1" i="1" dirty="0" err="1" smtClean="0">
                <a:solidFill>
                  <a:schemeClr val="accent1">
                    <a:lumMod val="50000"/>
                  </a:schemeClr>
                </a:solidFill>
              </a:rPr>
              <a:t>tension.This</a:t>
            </a:r>
            <a:r>
              <a:rPr lang="en-US" b="1" i="1" dirty="0" smtClean="0">
                <a:solidFill>
                  <a:schemeClr val="accent1">
                    <a:lumMod val="50000"/>
                  </a:schemeClr>
                </a:solidFill>
              </a:rPr>
              <a:t> opens ion channel in the cell membrane.</a:t>
            </a:r>
          </a:p>
          <a:p>
            <a:r>
              <a:rPr lang="en-US" b="1" i="1" dirty="0" smtClean="0">
                <a:solidFill>
                  <a:schemeClr val="accent1">
                    <a:lumMod val="50000"/>
                  </a:schemeClr>
                </a:solidFill>
              </a:rPr>
              <a:t>This causes K influx &amp; </a:t>
            </a:r>
            <a:r>
              <a:rPr lang="en-US" b="1" i="1" dirty="0" err="1" smtClean="0">
                <a:solidFill>
                  <a:schemeClr val="accent1">
                    <a:lumMod val="50000"/>
                  </a:schemeClr>
                </a:solidFill>
              </a:rPr>
              <a:t>depolarisation</a:t>
            </a:r>
            <a:r>
              <a:rPr lang="en-US" b="1" i="1" dirty="0" smtClean="0">
                <a:solidFill>
                  <a:schemeClr val="accent1">
                    <a:lumMod val="50000"/>
                  </a:schemeClr>
                </a:solidFill>
              </a:rPr>
              <a:t> of inner hair cells &amp; opening of voltage gated calcium channels .</a:t>
            </a:r>
          </a:p>
          <a:p>
            <a:r>
              <a:rPr lang="en-US" b="1" i="1" dirty="0" smtClean="0">
                <a:solidFill>
                  <a:schemeClr val="accent1">
                    <a:lumMod val="50000"/>
                  </a:schemeClr>
                </a:solidFill>
              </a:rPr>
              <a:t>In response to this stimulus, neurotransmitter(glutamate) is released in the synapses at the base of inner hair cells.</a:t>
            </a:r>
          </a:p>
          <a:p>
            <a:r>
              <a:rPr lang="en-US" b="1" i="1" dirty="0" smtClean="0">
                <a:solidFill>
                  <a:schemeClr val="accent1">
                    <a:lumMod val="50000"/>
                  </a:schemeClr>
                </a:solidFill>
              </a:rPr>
              <a:t>This gives rise to </a:t>
            </a:r>
            <a:r>
              <a:rPr lang="en-US" b="1" i="1" dirty="0" smtClean="0">
                <a:solidFill>
                  <a:schemeClr val="bg2">
                    <a:lumMod val="50000"/>
                  </a:schemeClr>
                </a:solidFill>
              </a:rPr>
              <a:t>ACTION POTENTIAL </a:t>
            </a:r>
            <a:r>
              <a:rPr lang="en-US" b="1" i="1" dirty="0" smtClean="0">
                <a:solidFill>
                  <a:schemeClr val="accent1">
                    <a:lumMod val="50000"/>
                  </a:schemeClr>
                </a:solidFill>
              </a:rPr>
              <a:t>in the Auditory nerve fibers.</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28596" y="500042"/>
            <a:ext cx="8229600" cy="6357958"/>
          </a:xfrm>
        </p:spPr>
        <p:txBody>
          <a:bodyPr>
            <a:normAutofit fontScale="85000" lnSpcReduction="20000"/>
          </a:bodyPr>
          <a:lstStyle/>
          <a:p>
            <a:r>
              <a:rPr lang="en-US" dirty="0" err="1" smtClean="0"/>
              <a:t>Stria</a:t>
            </a:r>
            <a:r>
              <a:rPr lang="en-US" dirty="0" smtClean="0"/>
              <a:t> </a:t>
            </a:r>
            <a:r>
              <a:rPr lang="en-US" dirty="0" err="1" smtClean="0"/>
              <a:t>vascularis</a:t>
            </a:r>
            <a:r>
              <a:rPr lang="en-US" dirty="0" smtClean="0"/>
              <a:t> contain a high concentration of Na K </a:t>
            </a:r>
            <a:r>
              <a:rPr lang="en-US" dirty="0" err="1" smtClean="0"/>
              <a:t>ATPase</a:t>
            </a:r>
            <a:r>
              <a:rPr lang="en-US" dirty="0" smtClean="0"/>
              <a:t>, </a:t>
            </a:r>
            <a:r>
              <a:rPr lang="en-US" dirty="0" err="1" smtClean="0"/>
              <a:t>adenyl</a:t>
            </a:r>
            <a:r>
              <a:rPr lang="en-US" dirty="0" smtClean="0"/>
              <a:t> </a:t>
            </a:r>
            <a:r>
              <a:rPr lang="en-US" dirty="0" err="1" smtClean="0"/>
              <a:t>cyclase</a:t>
            </a:r>
            <a:r>
              <a:rPr lang="en-US" dirty="0" smtClean="0"/>
              <a:t> and carbonic </a:t>
            </a:r>
            <a:r>
              <a:rPr lang="en-US" dirty="0" err="1" smtClean="0"/>
              <a:t>anhydrase.These</a:t>
            </a:r>
            <a:r>
              <a:rPr lang="en-US" dirty="0" smtClean="0"/>
              <a:t> enzymes are a/s with active pumping of ions and transport of fluid into </a:t>
            </a:r>
            <a:r>
              <a:rPr lang="en-US" dirty="0" err="1" smtClean="0"/>
              <a:t>endolymph.Endolymph</a:t>
            </a:r>
            <a:r>
              <a:rPr lang="en-US" dirty="0" smtClean="0"/>
              <a:t> has high K </a:t>
            </a:r>
            <a:r>
              <a:rPr lang="en-US" dirty="0" err="1" smtClean="0"/>
              <a:t>content.The</a:t>
            </a:r>
            <a:r>
              <a:rPr lang="en-US" dirty="0" smtClean="0"/>
              <a:t> K ions of </a:t>
            </a:r>
            <a:r>
              <a:rPr lang="en-US" dirty="0" err="1" smtClean="0"/>
              <a:t>endolymph</a:t>
            </a:r>
            <a:r>
              <a:rPr lang="en-US" dirty="0" smtClean="0"/>
              <a:t> flow into sensory hair cells through the </a:t>
            </a:r>
            <a:r>
              <a:rPr lang="en-US" dirty="0" err="1" smtClean="0"/>
              <a:t>mechanotransduction</a:t>
            </a:r>
            <a:r>
              <a:rPr lang="en-US" dirty="0" smtClean="0"/>
              <a:t> channels and then into </a:t>
            </a:r>
            <a:r>
              <a:rPr lang="en-US" dirty="0" err="1" smtClean="0"/>
              <a:t>perilymph</a:t>
            </a:r>
            <a:r>
              <a:rPr lang="en-US" dirty="0" smtClean="0"/>
              <a:t> via </a:t>
            </a:r>
            <a:r>
              <a:rPr lang="en-US" dirty="0" err="1" smtClean="0"/>
              <a:t>basolateral</a:t>
            </a:r>
            <a:r>
              <a:rPr lang="en-US" dirty="0" smtClean="0"/>
              <a:t> K channels in hair </a:t>
            </a:r>
            <a:r>
              <a:rPr lang="en-US" dirty="0" err="1" smtClean="0"/>
              <a:t>cells.There</a:t>
            </a:r>
            <a:r>
              <a:rPr lang="en-US" dirty="0" smtClean="0"/>
              <a:t> are 3 types of K channels in hair cells</a:t>
            </a:r>
          </a:p>
          <a:p>
            <a:r>
              <a:rPr lang="en-US" b="1" dirty="0" smtClean="0">
                <a:solidFill>
                  <a:srgbClr val="FF0000"/>
                </a:solidFill>
              </a:rPr>
              <a:t>1) KCNQ1</a:t>
            </a:r>
          </a:p>
          <a:p>
            <a:r>
              <a:rPr lang="en-US" b="1" dirty="0" smtClean="0">
                <a:solidFill>
                  <a:srgbClr val="FF0000"/>
                </a:solidFill>
              </a:rPr>
              <a:t>2) KCNE1</a:t>
            </a:r>
          </a:p>
          <a:p>
            <a:r>
              <a:rPr lang="en-US" b="1" dirty="0" smtClean="0">
                <a:solidFill>
                  <a:srgbClr val="FF0000"/>
                </a:solidFill>
              </a:rPr>
              <a:t>3) KCNQ4</a:t>
            </a:r>
          </a:p>
          <a:p>
            <a:r>
              <a:rPr lang="en-US" dirty="0" smtClean="0"/>
              <a:t>Genetic mutations involving these channels can lead to defects in K recycling causing </a:t>
            </a:r>
            <a:r>
              <a:rPr lang="en-US" dirty="0" err="1" smtClean="0"/>
              <a:t>sensorineural</a:t>
            </a:r>
            <a:r>
              <a:rPr lang="en-US" dirty="0" smtClean="0"/>
              <a:t> hearing loss.   Abnormalities in gap junctions could also cause defective recycling of K ions causing SN hearing </a:t>
            </a:r>
            <a:r>
              <a:rPr lang="en-US" dirty="0" err="1" smtClean="0"/>
              <a:t>loss.Three</a:t>
            </a:r>
            <a:r>
              <a:rPr lang="en-US" dirty="0" smtClean="0"/>
              <a:t> types of proteins are involved in these gap junctions-</a:t>
            </a:r>
            <a:r>
              <a:rPr lang="en-US" dirty="0" err="1" smtClean="0"/>
              <a:t>connexin</a:t>
            </a:r>
            <a:r>
              <a:rPr lang="en-US" dirty="0" smtClean="0"/>
              <a:t> 26,connexin 30,connexin 31.</a:t>
            </a:r>
          </a:p>
          <a:p>
            <a:r>
              <a:rPr lang="en-US" dirty="0" smtClean="0"/>
              <a:t> Mutations in the gene for </a:t>
            </a:r>
            <a:r>
              <a:rPr lang="en-US" dirty="0" err="1" smtClean="0"/>
              <a:t>connexin</a:t>
            </a:r>
            <a:r>
              <a:rPr lang="en-US" dirty="0" smtClean="0"/>
              <a:t> 26 account for half of all cases of </a:t>
            </a:r>
            <a:r>
              <a:rPr lang="en-US" b="1" dirty="0" err="1" smtClean="0">
                <a:solidFill>
                  <a:schemeClr val="bg2">
                    <a:lumMod val="50000"/>
                  </a:schemeClr>
                </a:solidFill>
              </a:rPr>
              <a:t>autosomal</a:t>
            </a:r>
            <a:r>
              <a:rPr lang="en-US" b="1" dirty="0" smtClean="0">
                <a:solidFill>
                  <a:schemeClr val="bg2">
                    <a:lumMod val="50000"/>
                  </a:schemeClr>
                </a:solidFill>
              </a:rPr>
              <a:t> non </a:t>
            </a:r>
            <a:r>
              <a:rPr lang="en-US" b="1" dirty="0" err="1" smtClean="0">
                <a:solidFill>
                  <a:schemeClr val="bg2">
                    <a:lumMod val="50000"/>
                  </a:schemeClr>
                </a:solidFill>
              </a:rPr>
              <a:t>syndromic</a:t>
            </a:r>
            <a:r>
              <a:rPr lang="en-US" b="1" dirty="0" smtClean="0">
                <a:solidFill>
                  <a:schemeClr val="bg2">
                    <a:lumMod val="50000"/>
                  </a:schemeClr>
                </a:solidFill>
              </a:rPr>
              <a:t> </a:t>
            </a:r>
            <a:r>
              <a:rPr lang="en-US" b="1" dirty="0" err="1" smtClean="0">
                <a:solidFill>
                  <a:schemeClr val="bg2">
                    <a:lumMod val="50000"/>
                  </a:schemeClr>
                </a:solidFill>
              </a:rPr>
              <a:t>prelingual</a:t>
            </a:r>
            <a:r>
              <a:rPr lang="en-US" b="1" dirty="0" smtClean="0">
                <a:solidFill>
                  <a:schemeClr val="bg2">
                    <a:lumMod val="50000"/>
                  </a:schemeClr>
                </a:solidFill>
              </a:rPr>
              <a:t> hearing impairment.</a:t>
            </a:r>
          </a:p>
          <a:p>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1)MECHANICAL CONDUCTION OF SOUND</a:t>
            </a:r>
            <a:endParaRPr lang="en-IN" b="1" u="sng" dirty="0"/>
          </a:p>
        </p:txBody>
      </p:sp>
      <p:sp>
        <p:nvSpPr>
          <p:cNvPr id="3" name="Content Placeholder 2"/>
          <p:cNvSpPr>
            <a:spLocks noGrp="1"/>
          </p:cNvSpPr>
          <p:nvPr>
            <p:ph idx="1"/>
          </p:nvPr>
        </p:nvSpPr>
        <p:spPr/>
        <p:txBody>
          <a:bodyPr/>
          <a:lstStyle/>
          <a:p>
            <a:r>
              <a:rPr lang="en-US" dirty="0" smtClean="0"/>
              <a:t>Air conducted sounds has to travel to </a:t>
            </a:r>
            <a:r>
              <a:rPr lang="en-US" dirty="0" smtClean="0">
                <a:solidFill>
                  <a:schemeClr val="accent2">
                    <a:lumMod val="75000"/>
                  </a:schemeClr>
                </a:solidFill>
              </a:rPr>
              <a:t>cochlear </a:t>
            </a:r>
            <a:r>
              <a:rPr lang="en-US" dirty="0" smtClean="0"/>
              <a:t>fluids.</a:t>
            </a:r>
          </a:p>
          <a:p>
            <a:r>
              <a:rPr lang="en-US" dirty="0" smtClean="0"/>
              <a:t>Nature has compensated for the loss of sound energy by interposing the middle ear which converts sound of greater amplitude but </a:t>
            </a:r>
            <a:r>
              <a:rPr lang="en-US" i="1" dirty="0" smtClean="0">
                <a:solidFill>
                  <a:schemeClr val="accent2">
                    <a:lumMod val="75000"/>
                  </a:schemeClr>
                </a:solidFill>
              </a:rPr>
              <a:t>lesser force </a:t>
            </a:r>
            <a:r>
              <a:rPr lang="en-US" dirty="0" smtClean="0"/>
              <a:t>to that of lesser amplitude but </a:t>
            </a:r>
            <a:r>
              <a:rPr lang="en-US" i="1" dirty="0" smtClean="0">
                <a:solidFill>
                  <a:schemeClr val="accent2">
                    <a:lumMod val="75000"/>
                  </a:schemeClr>
                </a:solidFill>
              </a:rPr>
              <a:t>greater force</a:t>
            </a:r>
            <a:r>
              <a:rPr lang="en-US" dirty="0" smtClean="0"/>
              <a:t>. </a:t>
            </a:r>
          </a:p>
          <a:p>
            <a:r>
              <a:rPr lang="en-US" dirty="0" smtClean="0"/>
              <a:t>This </a:t>
            </a:r>
            <a:r>
              <a:rPr lang="en-US" dirty="0" err="1" smtClean="0"/>
              <a:t>fuction</a:t>
            </a:r>
            <a:r>
              <a:rPr lang="en-US" dirty="0" smtClean="0"/>
              <a:t> of middle ear is called </a:t>
            </a:r>
            <a:r>
              <a:rPr lang="en-US" i="1" dirty="0" smtClean="0">
                <a:solidFill>
                  <a:schemeClr val="accent2">
                    <a:lumMod val="75000"/>
                  </a:schemeClr>
                </a:solidFill>
              </a:rPr>
              <a:t>impedance</a:t>
            </a:r>
            <a:r>
              <a:rPr lang="en-US" dirty="0" smtClean="0"/>
              <a:t> matching mechanism or </a:t>
            </a:r>
            <a:r>
              <a:rPr lang="en-US" i="1" dirty="0" smtClean="0">
                <a:solidFill>
                  <a:schemeClr val="accent2">
                    <a:lumMod val="75000"/>
                  </a:schemeClr>
                </a:solidFill>
              </a:rPr>
              <a:t>transformer</a:t>
            </a:r>
            <a:r>
              <a:rPr lang="en-US" dirty="0" smtClean="0"/>
              <a:t> action.</a:t>
            </a:r>
          </a:p>
          <a:p>
            <a:r>
              <a:rPr lang="en-US" dirty="0" smtClean="0"/>
              <a:t>It is accomplished by </a:t>
            </a:r>
            <a:r>
              <a:rPr lang="en-US" b="1" dirty="0" smtClean="0">
                <a:solidFill>
                  <a:schemeClr val="accent2">
                    <a:lumMod val="75000"/>
                  </a:schemeClr>
                </a:solidFill>
              </a:rPr>
              <a:t>1) lever action of </a:t>
            </a:r>
            <a:r>
              <a:rPr lang="en-US" b="1" dirty="0" err="1" smtClean="0">
                <a:solidFill>
                  <a:schemeClr val="accent2">
                    <a:lumMod val="75000"/>
                  </a:schemeClr>
                </a:solidFill>
              </a:rPr>
              <a:t>ossicles</a:t>
            </a:r>
            <a:r>
              <a:rPr lang="en-US" b="1" dirty="0" smtClean="0">
                <a:solidFill>
                  <a:schemeClr val="accent2">
                    <a:lumMod val="75000"/>
                  </a:schemeClr>
                </a:solidFill>
              </a:rPr>
              <a:t> 2) hydraulic action of tympanic membrane 3)curved membrane effect.</a:t>
            </a:r>
            <a:endParaRPr lang="en-IN"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1</a:t>
            </a:r>
            <a:r>
              <a:rPr lang="en-US" b="1" u="sng" dirty="0" smtClean="0"/>
              <a:t>) lever action of the </a:t>
            </a:r>
            <a:r>
              <a:rPr lang="en-US" b="1" u="sng" dirty="0" err="1" smtClean="0"/>
              <a:t>ossicles</a:t>
            </a:r>
            <a:endParaRPr lang="en-IN" b="1" u="sng" dirty="0" smtClean="0"/>
          </a:p>
          <a:p>
            <a:pPr>
              <a:buNone/>
            </a:pPr>
            <a:r>
              <a:rPr lang="en-US" dirty="0" smtClean="0"/>
              <a:t>        handle of </a:t>
            </a:r>
            <a:r>
              <a:rPr lang="en-US" dirty="0" err="1" smtClean="0"/>
              <a:t>malleus</a:t>
            </a:r>
            <a:r>
              <a:rPr lang="en-US" dirty="0" smtClean="0"/>
              <a:t> is 1.3 times longer than the long process of </a:t>
            </a:r>
            <a:r>
              <a:rPr lang="en-US" dirty="0" err="1" smtClean="0"/>
              <a:t>incus</a:t>
            </a:r>
            <a:r>
              <a:rPr lang="en-US" dirty="0" smtClean="0"/>
              <a:t> providing a mechanical advantage of 1.3.</a:t>
            </a:r>
          </a:p>
          <a:p>
            <a:pPr>
              <a:buNone/>
            </a:pPr>
            <a:r>
              <a:rPr lang="en-US" dirty="0" smtClean="0"/>
              <a:t>2</a:t>
            </a:r>
            <a:r>
              <a:rPr lang="en-US" b="1" u="sng" dirty="0" smtClean="0"/>
              <a:t>) Hydraulic action of tympanic membrane</a:t>
            </a:r>
          </a:p>
          <a:p>
            <a:pPr>
              <a:buNone/>
            </a:pPr>
            <a:r>
              <a:rPr lang="en-US" dirty="0" smtClean="0"/>
              <a:t>           the area of TM is much larger than the </a:t>
            </a:r>
            <a:r>
              <a:rPr lang="en-US" dirty="0" err="1" smtClean="0"/>
              <a:t>areaof</a:t>
            </a:r>
            <a:r>
              <a:rPr lang="en-US" dirty="0" smtClean="0"/>
              <a:t> stapes </a:t>
            </a:r>
            <a:r>
              <a:rPr lang="en-US" dirty="0" err="1" smtClean="0"/>
              <a:t>footplate,avge</a:t>
            </a:r>
            <a:r>
              <a:rPr lang="en-US" dirty="0" smtClean="0"/>
              <a:t> ratio between the two being 21:1.</a:t>
            </a:r>
          </a:p>
          <a:p>
            <a:pPr>
              <a:buNone/>
            </a:pPr>
            <a:r>
              <a:rPr lang="en-US" dirty="0" smtClean="0"/>
              <a:t>     As effective vibratory area of TM is only 2/3</a:t>
            </a:r>
            <a:r>
              <a:rPr lang="en-US" baseline="30000" dirty="0" smtClean="0"/>
              <a:t>rd</a:t>
            </a:r>
            <a:r>
              <a:rPr lang="en-US" dirty="0" smtClean="0"/>
              <a:t> ,the effective areal ratio is reduced to 14:1 and this is the mechanical advantage provided by TM.</a:t>
            </a:r>
          </a:p>
          <a:p>
            <a:pPr>
              <a:buNone/>
            </a:pPr>
            <a:r>
              <a:rPr lang="en-US" dirty="0" smtClean="0"/>
              <a:t>THE PRODUCT OF AREAL RATIO &amp; LEVER ACTION IS </a:t>
            </a:r>
          </a:p>
          <a:p>
            <a:pPr>
              <a:buNone/>
            </a:pPr>
            <a:r>
              <a:rPr lang="en-US" dirty="0" smtClean="0"/>
              <a:t>18: 1</a:t>
            </a:r>
          </a:p>
          <a:p>
            <a:pPr>
              <a:buNone/>
            </a:pPr>
            <a:endParaRPr lang="en-US" dirty="0" smtClean="0"/>
          </a:p>
        </p:txBody>
      </p:sp>
      <p:pic>
        <p:nvPicPr>
          <p:cNvPr id="4" name="Picture 4" descr="1114"/>
          <p:cNvPicPr>
            <a:picLocks noChangeAspect="1" noChangeArrowheads="1"/>
          </p:cNvPicPr>
          <p:nvPr/>
        </p:nvPicPr>
        <p:blipFill>
          <a:blip r:embed="rId2" cstate="print"/>
          <a:srcRect/>
          <a:stretch>
            <a:fillRect/>
          </a:stretch>
        </p:blipFill>
        <p:spPr bwMode="auto">
          <a:xfrm>
            <a:off x="5286380" y="0"/>
            <a:ext cx="3857620" cy="2357429"/>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685800" y="801688"/>
          <a:ext cx="7696200" cy="5310187"/>
        </p:xfrm>
        <a:graphic>
          <a:graphicData uri="http://schemas.openxmlformats.org/presentationml/2006/ole">
            <p:oleObj spid="_x0000_s1026" name="Drawing" r:id="rId3" imgW="6791400" imgH="4686480" progId="">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a:buNone/>
            </a:pPr>
            <a:r>
              <a:rPr lang="en-US" dirty="0" smtClean="0"/>
              <a:t>3</a:t>
            </a:r>
            <a:r>
              <a:rPr lang="en-US" b="1" u="sng" dirty="0" smtClean="0"/>
              <a:t>) Curved membrane effect</a:t>
            </a:r>
          </a:p>
          <a:p>
            <a:pPr>
              <a:buNone/>
            </a:pPr>
            <a:r>
              <a:rPr lang="en-US" dirty="0" smtClean="0"/>
              <a:t>      movements of TM are more at periphery than at the centre where handle of </a:t>
            </a:r>
            <a:r>
              <a:rPr lang="en-US" dirty="0" err="1" smtClean="0"/>
              <a:t>malleus</a:t>
            </a:r>
            <a:r>
              <a:rPr lang="en-US" dirty="0" smtClean="0"/>
              <a:t> is attached. This produces some leverage.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92500"/>
          </a:bodyPr>
          <a:lstStyle/>
          <a:p>
            <a:r>
              <a:rPr lang="en-US" b="1" u="sng" dirty="0" smtClean="0"/>
              <a:t>Phase difference between oval &amp; round window</a:t>
            </a:r>
          </a:p>
          <a:p>
            <a:pPr>
              <a:buNone/>
            </a:pPr>
            <a:r>
              <a:rPr lang="en-US" dirty="0" smtClean="0"/>
              <a:t>      Sound waves striking the TM do not reach the oval and round windows simultaneously. There is a preferential pathway to the oval window because of the </a:t>
            </a:r>
            <a:r>
              <a:rPr lang="en-US" dirty="0" err="1" smtClean="0"/>
              <a:t>ossicular</a:t>
            </a:r>
            <a:r>
              <a:rPr lang="en-US" dirty="0" smtClean="0"/>
              <a:t> chain. </a:t>
            </a:r>
            <a:r>
              <a:rPr lang="en-US" i="1" dirty="0" smtClean="0">
                <a:solidFill>
                  <a:schemeClr val="accent1">
                    <a:lumMod val="75000"/>
                  </a:schemeClr>
                </a:solidFill>
              </a:rPr>
              <a:t>Thus when oval window is receiving wave of </a:t>
            </a:r>
            <a:r>
              <a:rPr lang="en-US" i="1" dirty="0" err="1" smtClean="0">
                <a:solidFill>
                  <a:schemeClr val="accent1">
                    <a:lumMod val="75000"/>
                  </a:schemeClr>
                </a:solidFill>
              </a:rPr>
              <a:t>compression,the</a:t>
            </a:r>
            <a:r>
              <a:rPr lang="en-US" i="1" dirty="0" smtClean="0">
                <a:solidFill>
                  <a:schemeClr val="accent1">
                    <a:lumMod val="75000"/>
                  </a:schemeClr>
                </a:solidFill>
              </a:rPr>
              <a:t> round window is at phase of </a:t>
            </a:r>
            <a:r>
              <a:rPr lang="en-US" i="1" dirty="0" err="1" smtClean="0">
                <a:solidFill>
                  <a:schemeClr val="accent1">
                    <a:lumMod val="75000"/>
                  </a:schemeClr>
                </a:solidFill>
              </a:rPr>
              <a:t>rarefraction</a:t>
            </a:r>
            <a:r>
              <a:rPr lang="en-US" i="1" dirty="0" smtClean="0">
                <a:solidFill>
                  <a:schemeClr val="accent1">
                    <a:lumMod val="75000"/>
                  </a:schemeClr>
                </a:solidFill>
              </a:rPr>
              <a:t>. </a:t>
            </a:r>
          </a:p>
          <a:p>
            <a:pPr>
              <a:buNone/>
            </a:pPr>
            <a:r>
              <a:rPr lang="en-US" dirty="0" smtClean="0"/>
              <a:t>If the sounds were to strike both the windows </a:t>
            </a:r>
            <a:r>
              <a:rPr lang="en-US" dirty="0" err="1" smtClean="0"/>
              <a:t>simultanously</a:t>
            </a:r>
            <a:r>
              <a:rPr lang="en-US" dirty="0" smtClean="0"/>
              <a:t>, they would cancel each other with no movement of </a:t>
            </a:r>
            <a:r>
              <a:rPr lang="en-US" dirty="0" err="1" smtClean="0"/>
              <a:t>perilymph</a:t>
            </a:r>
            <a:r>
              <a:rPr lang="en-US" dirty="0" smtClean="0"/>
              <a:t> &amp; no </a:t>
            </a:r>
            <a:r>
              <a:rPr lang="en-US" dirty="0" err="1" smtClean="0"/>
              <a:t>hearing.This</a:t>
            </a:r>
            <a:r>
              <a:rPr lang="en-US" dirty="0" smtClean="0"/>
              <a:t> acoustic </a:t>
            </a:r>
            <a:r>
              <a:rPr lang="en-US" dirty="0" err="1" smtClean="0"/>
              <a:t>seperation</a:t>
            </a:r>
            <a:r>
              <a:rPr lang="en-US" dirty="0" smtClean="0"/>
              <a:t> is achieved by presence of intact TM &amp; a cushion of air in the middle ear around the round window.</a:t>
            </a:r>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Natural resonance of external &amp; middle ear</a:t>
            </a:r>
            <a:endParaRPr lang="en-IN" dirty="0"/>
          </a:p>
        </p:txBody>
      </p:sp>
      <p:sp>
        <p:nvSpPr>
          <p:cNvPr id="3" name="Content Placeholder 2"/>
          <p:cNvSpPr>
            <a:spLocks noGrp="1"/>
          </p:cNvSpPr>
          <p:nvPr>
            <p:ph idx="1"/>
          </p:nvPr>
        </p:nvSpPr>
        <p:spPr/>
        <p:txBody>
          <a:bodyPr/>
          <a:lstStyle/>
          <a:p>
            <a:r>
              <a:rPr lang="en-US" dirty="0" err="1" smtClean="0"/>
              <a:t>Inherant</a:t>
            </a:r>
            <a:r>
              <a:rPr lang="en-US" dirty="0" smtClean="0"/>
              <a:t> anatomic ,physiologic properties of ext &amp; middle ear allow certain frequencies of sound to pass more easily to inner ear due to natural resonances.</a:t>
            </a:r>
          </a:p>
          <a:p>
            <a:r>
              <a:rPr lang="en-US" dirty="0" smtClean="0"/>
              <a:t> Natural resonance of </a:t>
            </a:r>
            <a:r>
              <a:rPr lang="en-US" b="1" dirty="0" smtClean="0">
                <a:solidFill>
                  <a:schemeClr val="accent1">
                    <a:lumMod val="75000"/>
                  </a:schemeClr>
                </a:solidFill>
              </a:rPr>
              <a:t>EAC is 3000 </a:t>
            </a:r>
            <a:r>
              <a:rPr lang="en-US" dirty="0" err="1" smtClean="0">
                <a:solidFill>
                  <a:schemeClr val="accent1">
                    <a:lumMod val="75000"/>
                  </a:schemeClr>
                </a:solidFill>
              </a:rPr>
              <a:t>hz</a:t>
            </a:r>
            <a:r>
              <a:rPr lang="en-US" dirty="0" smtClean="0">
                <a:solidFill>
                  <a:schemeClr val="accent1">
                    <a:lumMod val="75000"/>
                  </a:schemeClr>
                </a:solidFill>
              </a:rPr>
              <a:t>.</a:t>
            </a:r>
          </a:p>
          <a:p>
            <a:r>
              <a:rPr lang="en-US" dirty="0" smtClean="0">
                <a:solidFill>
                  <a:schemeClr val="accent1">
                    <a:lumMod val="75000"/>
                  </a:schemeClr>
                </a:solidFill>
              </a:rPr>
              <a:t> </a:t>
            </a:r>
            <a:r>
              <a:rPr lang="en-US" b="1" dirty="0" smtClean="0">
                <a:solidFill>
                  <a:schemeClr val="accent1">
                    <a:lumMod val="75000"/>
                  </a:schemeClr>
                </a:solidFill>
              </a:rPr>
              <a:t>Middle ear is 800 </a:t>
            </a:r>
            <a:r>
              <a:rPr lang="en-US" b="1" dirty="0" err="1" smtClean="0">
                <a:solidFill>
                  <a:schemeClr val="accent1">
                    <a:lumMod val="75000"/>
                  </a:schemeClr>
                </a:solidFill>
              </a:rPr>
              <a:t>hz</a:t>
            </a:r>
            <a:endParaRPr lang="en-US" b="1" dirty="0" smtClean="0">
              <a:solidFill>
                <a:schemeClr val="accent1">
                  <a:lumMod val="75000"/>
                </a:schemeClr>
              </a:solidFill>
            </a:endParaRPr>
          </a:p>
          <a:p>
            <a:r>
              <a:rPr lang="en-US" dirty="0" smtClean="0">
                <a:solidFill>
                  <a:schemeClr val="accent1">
                    <a:lumMod val="75000"/>
                  </a:schemeClr>
                </a:solidFill>
              </a:rPr>
              <a:t> </a:t>
            </a:r>
            <a:r>
              <a:rPr lang="en-US" b="1" dirty="0" err="1" smtClean="0">
                <a:solidFill>
                  <a:schemeClr val="accent1">
                    <a:lumMod val="75000"/>
                  </a:schemeClr>
                </a:solidFill>
              </a:rPr>
              <a:t>Ossicular</a:t>
            </a:r>
            <a:r>
              <a:rPr lang="en-US" b="1" dirty="0" smtClean="0">
                <a:solidFill>
                  <a:schemeClr val="accent1">
                    <a:lumMod val="75000"/>
                  </a:schemeClr>
                </a:solidFill>
              </a:rPr>
              <a:t> chain is 500-2000 </a:t>
            </a:r>
            <a:r>
              <a:rPr lang="en-US" b="1" dirty="0" err="1" smtClean="0">
                <a:solidFill>
                  <a:schemeClr val="accent1">
                    <a:lumMod val="75000"/>
                  </a:schemeClr>
                </a:solidFill>
              </a:rPr>
              <a:t>hz</a:t>
            </a:r>
            <a:endParaRPr lang="en-US" b="1" dirty="0" smtClean="0">
              <a:solidFill>
                <a:schemeClr val="accent1">
                  <a:lumMod val="75000"/>
                </a:schemeClr>
              </a:solidFill>
            </a:endParaRPr>
          </a:p>
          <a:p>
            <a:endParaRPr lang="en-US" dirty="0" smtClean="0"/>
          </a:p>
          <a:p>
            <a:r>
              <a:rPr lang="en-US" dirty="0" smtClean="0"/>
              <a:t>So greatest sensitivity of sound transmission is between </a:t>
            </a:r>
            <a:r>
              <a:rPr lang="en-US" b="1" dirty="0" smtClean="0">
                <a:solidFill>
                  <a:schemeClr val="accent1">
                    <a:lumMod val="75000"/>
                  </a:schemeClr>
                </a:solidFill>
              </a:rPr>
              <a:t>500-3000 </a:t>
            </a:r>
            <a:r>
              <a:rPr lang="en-US" b="1" dirty="0" err="1" smtClean="0">
                <a:solidFill>
                  <a:schemeClr val="accent1">
                    <a:lumMod val="75000"/>
                  </a:schemeClr>
                </a:solidFill>
              </a:rPr>
              <a:t>hz</a:t>
            </a:r>
            <a:r>
              <a:rPr lang="en-US" b="1" dirty="0" smtClean="0">
                <a:solidFill>
                  <a:schemeClr val="accent1">
                    <a:lumMod val="75000"/>
                  </a:schemeClr>
                </a:solidFill>
              </a:rPr>
              <a:t>.</a:t>
            </a:r>
            <a:endParaRPr lang="en-IN"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2) Transduction of mechanical energy to electrical impulses</a:t>
            </a:r>
            <a:endParaRPr lang="en-IN" b="1" u="sng" dirty="0"/>
          </a:p>
        </p:txBody>
      </p:sp>
      <p:sp>
        <p:nvSpPr>
          <p:cNvPr id="3" name="Content Placeholder 2"/>
          <p:cNvSpPr>
            <a:spLocks noGrp="1"/>
          </p:cNvSpPr>
          <p:nvPr>
            <p:ph idx="1"/>
          </p:nvPr>
        </p:nvSpPr>
        <p:spPr/>
        <p:txBody>
          <a:bodyPr/>
          <a:lstStyle/>
          <a:p>
            <a:r>
              <a:rPr lang="en-US" dirty="0" smtClean="0"/>
              <a:t>Movement of stapes footplate is transmitted to cochlear fluids which moves basilar membrane &amp; set up shearing force between </a:t>
            </a:r>
            <a:r>
              <a:rPr lang="en-US" dirty="0" err="1" smtClean="0"/>
              <a:t>tectorial</a:t>
            </a:r>
            <a:r>
              <a:rPr lang="en-US" dirty="0" smtClean="0"/>
              <a:t> membrane and hair cells. The distortion of hair cells give rise to cochlear </a:t>
            </a:r>
            <a:r>
              <a:rPr lang="en-US" dirty="0" err="1" smtClean="0"/>
              <a:t>microphonics</a:t>
            </a:r>
            <a:r>
              <a:rPr lang="en-US" dirty="0" smtClean="0"/>
              <a:t> which trigger nerve impulse.</a:t>
            </a:r>
          </a:p>
          <a:p>
            <a:r>
              <a:rPr lang="en-US" dirty="0" smtClean="0">
                <a:solidFill>
                  <a:schemeClr val="accent1">
                    <a:lumMod val="75000"/>
                  </a:schemeClr>
                </a:solidFill>
              </a:rPr>
              <a:t> Higher frequencies are represented on basal turn of cochlea , lower ones towards the apex.</a:t>
            </a:r>
            <a:endParaRPr lang="en-IN"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ROLE OF EXTERNAL EAR IN SOUND TRANSMISSION</a:t>
            </a:r>
            <a:endParaRPr lang="en-IN" b="1" u="sng" dirty="0"/>
          </a:p>
        </p:txBody>
      </p:sp>
      <p:pic>
        <p:nvPicPr>
          <p:cNvPr id="4" name="Picture 4" descr="1111"/>
          <p:cNvPicPr>
            <a:picLocks noGrp="1" noChangeAspect="1" noChangeArrowheads="1"/>
          </p:cNvPicPr>
          <p:nvPr>
            <p:ph idx="1"/>
          </p:nvPr>
        </p:nvPicPr>
        <p:blipFill>
          <a:blip r:embed="rId2" cstate="print"/>
          <a:srcRect/>
          <a:stretch>
            <a:fillRect/>
          </a:stretch>
        </p:blipFill>
        <p:spPr bwMode="auto">
          <a:xfrm>
            <a:off x="4857752" y="1214422"/>
            <a:ext cx="3884846" cy="2571768"/>
          </a:xfrm>
          <a:prstGeom prst="rect">
            <a:avLst/>
          </a:prstGeom>
          <a:noFill/>
        </p:spPr>
      </p:pic>
      <p:sp>
        <p:nvSpPr>
          <p:cNvPr id="5" name="TextBox 4"/>
          <p:cNvSpPr txBox="1"/>
          <p:nvPr/>
        </p:nvSpPr>
        <p:spPr>
          <a:xfrm>
            <a:off x="428596" y="2143116"/>
            <a:ext cx="3714776" cy="1754326"/>
          </a:xfrm>
          <a:prstGeom prst="rect">
            <a:avLst/>
          </a:prstGeom>
          <a:noFill/>
        </p:spPr>
        <p:txBody>
          <a:bodyPr wrap="square" rtlCol="0">
            <a:spAutoFit/>
          </a:bodyPr>
          <a:lstStyle/>
          <a:p>
            <a:r>
              <a:rPr lang="en-US" dirty="0" smtClean="0"/>
              <a:t>THE EXTERNAL EAR COMPONENTS ARE</a:t>
            </a:r>
          </a:p>
          <a:p>
            <a:pPr marL="342900" indent="-342900">
              <a:buAutoNum type="alphaUcParenR"/>
            </a:pPr>
            <a:r>
              <a:rPr lang="en-US" dirty="0" smtClean="0"/>
              <a:t>PINNA</a:t>
            </a:r>
          </a:p>
          <a:p>
            <a:pPr marL="342900" indent="-342900">
              <a:buAutoNum type="alphaUcParenR"/>
            </a:pPr>
            <a:r>
              <a:rPr lang="en-US" dirty="0" smtClean="0"/>
              <a:t> CONCHA</a:t>
            </a:r>
          </a:p>
          <a:p>
            <a:pPr marL="342900" indent="-342900">
              <a:buAutoNum type="alphaUcParenR"/>
            </a:pPr>
            <a:r>
              <a:rPr lang="en-US" dirty="0" smtClean="0"/>
              <a:t> EXTERNAL AUDITOTY CANAL</a:t>
            </a:r>
          </a:p>
        </p:txBody>
      </p:sp>
      <p:sp>
        <p:nvSpPr>
          <p:cNvPr id="6" name="TextBox 5"/>
          <p:cNvSpPr txBox="1"/>
          <p:nvPr/>
        </p:nvSpPr>
        <p:spPr>
          <a:xfrm>
            <a:off x="357158" y="3929066"/>
            <a:ext cx="7858180" cy="2308324"/>
          </a:xfrm>
          <a:prstGeom prst="rect">
            <a:avLst/>
          </a:prstGeom>
          <a:noFill/>
        </p:spPr>
        <p:txBody>
          <a:bodyPr wrap="square" rtlCol="0">
            <a:spAutoFit/>
          </a:bodyPr>
          <a:lstStyle/>
          <a:p>
            <a:endParaRPr lang="en-US" dirty="0" smtClean="0"/>
          </a:p>
          <a:p>
            <a:r>
              <a:rPr lang="en-US" dirty="0" smtClean="0">
                <a:solidFill>
                  <a:schemeClr val="accent1">
                    <a:lumMod val="75000"/>
                  </a:schemeClr>
                </a:solidFill>
              </a:rPr>
              <a:t>1)INCREASES THE PRESSURE AT THE EAR DRUM LEVEL IN A FEQUENCY SENSITIVE WAY BY ACTING AS A RESONATOR</a:t>
            </a:r>
          </a:p>
          <a:p>
            <a:r>
              <a:rPr lang="en-US" dirty="0" smtClean="0">
                <a:solidFill>
                  <a:schemeClr val="accent1">
                    <a:lumMod val="75000"/>
                  </a:schemeClr>
                </a:solidFill>
              </a:rPr>
              <a:t>2)INCREASES PRESSURE IN A WAY THAT DEPENDS ON THE DIRECTION OF THE SOUND SOURCE, HELPS IN LOCALISATION OF SOUND</a:t>
            </a:r>
          </a:p>
          <a:p>
            <a:r>
              <a:rPr lang="en-US" dirty="0" smtClean="0">
                <a:solidFill>
                  <a:schemeClr val="accent1">
                    <a:lumMod val="75000"/>
                  </a:schemeClr>
                </a:solidFill>
              </a:rPr>
              <a:t>3)THE PINNA CONCHA SYSTEM ACTS LIKE A TRUMPET,CATCHING SOUND OVER A LARGE AREA &amp; CONCENTRATING IT IN SMALLER AREA .THIS INCREASES THE TOTAL ENERGY AVAILABLE TO THE EARDRUM.</a:t>
            </a:r>
            <a:endParaRPr lang="en-IN"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fferent aspects of organ of Corti.png"/>
          <p:cNvPicPr>
            <a:picLocks noChangeAspect="1"/>
          </p:cNvPicPr>
          <p:nvPr/>
        </p:nvPicPr>
        <p:blipFill>
          <a:blip r:embed="rId2" cstate="print"/>
          <a:stretch>
            <a:fillRect/>
          </a:stretch>
        </p:blipFill>
        <p:spPr>
          <a:xfrm>
            <a:off x="785786" y="928670"/>
            <a:ext cx="7487310" cy="5464341"/>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3) Neural pathways</a:t>
            </a:r>
            <a:endParaRPr lang="en-IN" b="1" u="sng" dirty="0"/>
          </a:p>
        </p:txBody>
      </p:sp>
      <p:sp>
        <p:nvSpPr>
          <p:cNvPr id="3" name="Content Placeholder 2"/>
          <p:cNvSpPr>
            <a:spLocks noGrp="1"/>
          </p:cNvSpPr>
          <p:nvPr>
            <p:ph idx="1"/>
          </p:nvPr>
        </p:nvSpPr>
        <p:spPr/>
        <p:txBody>
          <a:bodyPr/>
          <a:lstStyle/>
          <a:p>
            <a:r>
              <a:rPr lang="en-US" dirty="0" smtClean="0"/>
              <a:t>Hair cells get </a:t>
            </a:r>
            <a:r>
              <a:rPr lang="en-US" dirty="0" err="1" smtClean="0"/>
              <a:t>innervation</a:t>
            </a:r>
            <a:r>
              <a:rPr lang="en-US" dirty="0" smtClean="0"/>
              <a:t> from the bipolar cells of spiral ganglion. Central axons of these cells collect to form cochlear nerve which goes to ventral &amp; dorsal cochlear nuclei.</a:t>
            </a:r>
          </a:p>
          <a:p>
            <a:endParaRPr lang="en-US" dirty="0" smtClean="0"/>
          </a:p>
          <a:p>
            <a:r>
              <a:rPr lang="en-US" dirty="0" smtClean="0"/>
              <a:t>From cochlear nuclei , it travels to </a:t>
            </a:r>
          </a:p>
          <a:p>
            <a:pPr>
              <a:buNone/>
            </a:pPr>
            <a:r>
              <a:rPr lang="en-US" b="1" i="1" dirty="0" smtClean="0"/>
              <a:t>Superior </a:t>
            </a:r>
            <a:r>
              <a:rPr lang="en-US" b="1" i="1" dirty="0" err="1" smtClean="0"/>
              <a:t>olivary</a:t>
            </a:r>
            <a:r>
              <a:rPr lang="en-US" b="1" i="1" dirty="0" smtClean="0"/>
              <a:t> nucleus- lateral </a:t>
            </a:r>
            <a:r>
              <a:rPr lang="en-US" b="1" i="1" dirty="0" err="1" smtClean="0"/>
              <a:t>lemniscus</a:t>
            </a:r>
            <a:r>
              <a:rPr lang="en-US" b="1" i="1" dirty="0" smtClean="0"/>
              <a:t>- inferior </a:t>
            </a:r>
            <a:r>
              <a:rPr lang="en-US" b="1" i="1" dirty="0" err="1" smtClean="0"/>
              <a:t>colliculus</a:t>
            </a:r>
            <a:r>
              <a:rPr lang="en-US" b="1" i="1" dirty="0" smtClean="0"/>
              <a:t> – medial </a:t>
            </a:r>
            <a:r>
              <a:rPr lang="en-US" b="1" i="1" dirty="0" err="1" smtClean="0"/>
              <a:t>geniculate</a:t>
            </a:r>
            <a:r>
              <a:rPr lang="en-US" b="1" i="1" dirty="0" smtClean="0"/>
              <a:t> body – auditory cortex of temporal lobe</a:t>
            </a:r>
            <a:r>
              <a:rPr lang="en-US" dirty="0" smtClean="0"/>
              <a:t>. ( </a:t>
            </a:r>
            <a:r>
              <a:rPr lang="en-US" b="1" i="1" dirty="0" smtClean="0">
                <a:solidFill>
                  <a:schemeClr val="accent2">
                    <a:lumMod val="75000"/>
                  </a:schemeClr>
                </a:solidFill>
              </a:rPr>
              <a:t>O L I    M A </a:t>
            </a:r>
            <a:r>
              <a:rPr lang="en-US" dirty="0" smtClean="0"/>
              <a:t>)</a:t>
            </a:r>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Picture 4" descr="1136"/>
          <p:cNvPicPr>
            <a:picLocks noGrp="1" noChangeAspect="1" noChangeArrowheads="1"/>
          </p:cNvPicPr>
          <p:nvPr>
            <p:ph idx="1"/>
          </p:nvPr>
        </p:nvPicPr>
        <p:blipFill>
          <a:blip r:embed="rId2" cstate="print"/>
          <a:srcRect/>
          <a:stretch>
            <a:fillRect/>
          </a:stretch>
        </p:blipFill>
        <p:spPr bwMode="auto">
          <a:xfrm>
            <a:off x="214282" y="0"/>
            <a:ext cx="4943060" cy="4389437"/>
          </a:xfrm>
          <a:prstGeom prst="rect">
            <a:avLst/>
          </a:prstGeom>
          <a:noFill/>
        </p:spPr>
      </p:pic>
      <p:pic>
        <p:nvPicPr>
          <p:cNvPr id="5" name="Picture 4" descr="1138"/>
          <p:cNvPicPr>
            <a:picLocks noChangeAspect="1" noChangeArrowheads="1"/>
          </p:cNvPicPr>
          <p:nvPr/>
        </p:nvPicPr>
        <p:blipFill>
          <a:blip r:embed="rId3" cstate="print"/>
          <a:srcRect/>
          <a:stretch>
            <a:fillRect/>
          </a:stretch>
        </p:blipFill>
        <p:spPr bwMode="auto">
          <a:xfrm>
            <a:off x="4143369" y="3486692"/>
            <a:ext cx="5000631" cy="337130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5" name="TextBox 4"/>
          <p:cNvSpPr txBox="1"/>
          <p:nvPr/>
        </p:nvSpPr>
        <p:spPr>
          <a:xfrm>
            <a:off x="0" y="177801"/>
            <a:ext cx="6096000" cy="1077218"/>
          </a:xfrm>
          <a:prstGeom prst="rect">
            <a:avLst/>
          </a:prstGeom>
          <a:noFill/>
        </p:spPr>
        <p:txBody>
          <a:bodyPr wrap="square" rtlCol="0">
            <a:spAutoFit/>
          </a:bodyPr>
          <a:lstStyle/>
          <a:p>
            <a:r>
              <a:rPr lang="en-US" sz="3200" dirty="0" smtClean="0">
                <a:solidFill>
                  <a:schemeClr val="tx1"/>
                </a:solidFill>
                <a:latin typeface="Oswald" charset="0"/>
              </a:rPr>
              <a:t>CENTRAL AUDITORY PATHWAY</a:t>
            </a:r>
            <a:endParaRPr lang="en-US" sz="3200" dirty="0">
              <a:solidFill>
                <a:schemeClr val="tx1"/>
              </a:solidFill>
              <a:latin typeface="Oswald" charset="0"/>
            </a:endParaRPr>
          </a:p>
        </p:txBody>
      </p:sp>
      <p:pic>
        <p:nvPicPr>
          <p:cNvPr id="12290" name="Picture 2" descr="C:\Users\user\Desktop\anatomy of inner ear\New folder\Screenshot_2017-08-14-23-11-32-384_net.slideshare.mobile.png"/>
          <p:cNvPicPr>
            <a:picLocks noChangeAspect="1" noChangeArrowheads="1"/>
          </p:cNvPicPr>
          <p:nvPr/>
        </p:nvPicPr>
        <p:blipFill>
          <a:blip r:embed="rId3" cstate="print"/>
          <a:srcRect/>
          <a:stretch>
            <a:fillRect/>
          </a:stretch>
        </p:blipFill>
        <p:spPr bwMode="auto">
          <a:xfrm>
            <a:off x="5105401" y="381000"/>
            <a:ext cx="4038601" cy="6477000"/>
          </a:xfrm>
          <a:prstGeom prst="rect">
            <a:avLst/>
          </a:prstGeom>
          <a:noFill/>
        </p:spPr>
      </p:pic>
      <p:sp>
        <p:nvSpPr>
          <p:cNvPr id="7" name="TextBox 6"/>
          <p:cNvSpPr txBox="1"/>
          <p:nvPr/>
        </p:nvSpPr>
        <p:spPr>
          <a:xfrm>
            <a:off x="152400" y="1092200"/>
            <a:ext cx="4800600" cy="5355312"/>
          </a:xfrm>
          <a:prstGeom prst="rect">
            <a:avLst/>
          </a:prstGeom>
          <a:noFill/>
        </p:spPr>
        <p:txBody>
          <a:bodyPr wrap="square" rtlCol="0">
            <a:spAutoFit/>
          </a:bodyPr>
          <a:lstStyle/>
          <a:p>
            <a:r>
              <a:rPr lang="en-US" sz="1800" dirty="0" smtClean="0">
                <a:solidFill>
                  <a:schemeClr val="tx1"/>
                </a:solidFill>
                <a:latin typeface="Oswald" charset="0"/>
              </a:rPr>
              <a:t>                         Cochlear Nerve ( cochlea)</a:t>
            </a:r>
          </a:p>
          <a:p>
            <a:endParaRPr lang="en-US" sz="1800" dirty="0" smtClean="0">
              <a:solidFill>
                <a:schemeClr val="tx1"/>
              </a:solidFill>
              <a:latin typeface="Oswald" charset="0"/>
            </a:endParaRPr>
          </a:p>
          <a:p>
            <a:endParaRPr lang="en-US" sz="1800" dirty="0" smtClean="0">
              <a:solidFill>
                <a:schemeClr val="tx1"/>
              </a:solidFill>
              <a:latin typeface="Oswald" charset="0"/>
            </a:endParaRPr>
          </a:p>
          <a:p>
            <a:r>
              <a:rPr lang="en-US" sz="1800" dirty="0" smtClean="0">
                <a:solidFill>
                  <a:schemeClr val="tx1"/>
                </a:solidFill>
                <a:latin typeface="Oswald" charset="0"/>
              </a:rPr>
              <a:t>                      Cochlear Nucleus (Brain stem)</a:t>
            </a:r>
          </a:p>
          <a:p>
            <a:endParaRPr lang="en-US" sz="1800" dirty="0" smtClean="0">
              <a:solidFill>
                <a:schemeClr val="tx1"/>
              </a:solidFill>
              <a:latin typeface="Oswald" charset="0"/>
            </a:endParaRPr>
          </a:p>
          <a:p>
            <a:r>
              <a:rPr lang="en-US" sz="1800" dirty="0" smtClean="0">
                <a:solidFill>
                  <a:schemeClr val="tx1"/>
                </a:solidFill>
                <a:latin typeface="Oswald" charset="0"/>
              </a:rPr>
              <a:t>                              Auditory Nerve</a:t>
            </a:r>
          </a:p>
          <a:p>
            <a:endParaRPr lang="en-US" sz="1800" dirty="0" smtClean="0">
              <a:solidFill>
                <a:schemeClr val="tx1"/>
              </a:solidFill>
              <a:latin typeface="Oswald" charset="0"/>
            </a:endParaRPr>
          </a:p>
          <a:p>
            <a:endParaRPr lang="en-US" sz="1800" dirty="0" smtClean="0">
              <a:solidFill>
                <a:schemeClr val="tx1"/>
              </a:solidFill>
              <a:latin typeface="Oswald" charset="0"/>
            </a:endParaRPr>
          </a:p>
          <a:p>
            <a:r>
              <a:rPr lang="en-US" sz="1800" dirty="0" smtClean="0">
                <a:solidFill>
                  <a:schemeClr val="tx1"/>
                </a:solidFill>
                <a:latin typeface="Oswald" charset="0"/>
              </a:rPr>
              <a:t>                     Red                 Green</a:t>
            </a:r>
          </a:p>
          <a:p>
            <a:endParaRPr lang="en-US" sz="1800" dirty="0" smtClean="0">
              <a:solidFill>
                <a:schemeClr val="tx1"/>
              </a:solidFill>
              <a:latin typeface="Oswald" charset="0"/>
            </a:endParaRPr>
          </a:p>
          <a:p>
            <a:endParaRPr lang="en-US" sz="1800" dirty="0" smtClean="0">
              <a:solidFill>
                <a:schemeClr val="tx1"/>
              </a:solidFill>
              <a:latin typeface="Oswald" charset="0"/>
            </a:endParaRPr>
          </a:p>
          <a:p>
            <a:r>
              <a:rPr lang="en-US" sz="1800" dirty="0" smtClean="0">
                <a:solidFill>
                  <a:schemeClr val="tx1"/>
                </a:solidFill>
                <a:latin typeface="Oswald" charset="0"/>
              </a:rPr>
              <a:t>                   Ventral                Dorsal </a:t>
            </a:r>
          </a:p>
          <a:p>
            <a:r>
              <a:rPr lang="en-US" sz="1800" dirty="0" smtClean="0">
                <a:solidFill>
                  <a:schemeClr val="tx1"/>
                </a:solidFill>
                <a:latin typeface="Oswald" charset="0"/>
              </a:rPr>
              <a:t>           Cochlear Nucleus      </a:t>
            </a:r>
            <a:r>
              <a:rPr lang="en-US" sz="1800" dirty="0" err="1" smtClean="0">
                <a:solidFill>
                  <a:schemeClr val="tx1"/>
                </a:solidFill>
                <a:latin typeface="Oswald" charset="0"/>
              </a:rPr>
              <a:t>Nucleus</a:t>
            </a:r>
            <a:endParaRPr lang="en-US" sz="1800" dirty="0" smtClean="0">
              <a:solidFill>
                <a:schemeClr val="tx1"/>
              </a:solidFill>
              <a:latin typeface="Oswald" charset="0"/>
            </a:endParaRPr>
          </a:p>
          <a:p>
            <a:r>
              <a:rPr lang="en-US" dirty="0" smtClean="0"/>
              <a:t>                         </a:t>
            </a:r>
          </a:p>
          <a:p>
            <a:endParaRPr lang="en-US" dirty="0" smtClean="0"/>
          </a:p>
          <a:p>
            <a:endParaRPr lang="en-US" dirty="0" smtClean="0"/>
          </a:p>
          <a:p>
            <a:endParaRPr lang="en-US" dirty="0" smtClean="0"/>
          </a:p>
          <a:p>
            <a:r>
              <a:rPr lang="en-US" dirty="0" smtClean="0"/>
              <a:t>                   </a:t>
            </a:r>
          </a:p>
          <a:p>
            <a:r>
              <a:rPr lang="en-US" dirty="0" smtClean="0"/>
              <a:t>                       </a:t>
            </a:r>
            <a:endParaRPr lang="en-US" dirty="0"/>
          </a:p>
        </p:txBody>
      </p:sp>
      <p:cxnSp>
        <p:nvCxnSpPr>
          <p:cNvPr id="9" name="Straight Arrow Connector 8"/>
          <p:cNvCxnSpPr/>
          <p:nvPr/>
        </p:nvCxnSpPr>
        <p:spPr>
          <a:xfrm rot="5400000">
            <a:off x="2235994" y="1802606"/>
            <a:ext cx="406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1752600" y="3530600"/>
            <a:ext cx="381000" cy="203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2552700" y="35687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1321594" y="4749006"/>
            <a:ext cx="406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2642394" y="4799806"/>
            <a:ext cx="508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2" name="Picture 2" descr="C:\Users\user\Desktop\anatomy of inner ear\New folder\Screenshot_2017-08-14-23-11-32-384_net.slideshare.mobile.png"/>
          <p:cNvPicPr>
            <a:picLocks noChangeAspect="1" noChangeArrowheads="1"/>
          </p:cNvPicPr>
          <p:nvPr/>
        </p:nvPicPr>
        <p:blipFill>
          <a:blip r:embed="rId3" cstate="print"/>
          <a:srcRect/>
          <a:stretch>
            <a:fillRect/>
          </a:stretch>
        </p:blipFill>
        <p:spPr bwMode="auto">
          <a:xfrm>
            <a:off x="5105401" y="381000"/>
            <a:ext cx="4038601" cy="6477000"/>
          </a:xfrm>
          <a:prstGeom prst="rect">
            <a:avLst/>
          </a:prstGeom>
          <a:noFill/>
        </p:spPr>
      </p:pic>
      <p:sp>
        <p:nvSpPr>
          <p:cNvPr id="3" name="TextBox 2"/>
          <p:cNvSpPr txBox="1"/>
          <p:nvPr/>
        </p:nvSpPr>
        <p:spPr>
          <a:xfrm>
            <a:off x="304800" y="279401"/>
            <a:ext cx="4572000" cy="6555641"/>
          </a:xfrm>
          <a:prstGeom prst="rect">
            <a:avLst/>
          </a:prstGeom>
          <a:noFill/>
        </p:spPr>
        <p:txBody>
          <a:bodyPr wrap="square" rtlCol="0">
            <a:spAutoFit/>
          </a:bodyPr>
          <a:lstStyle/>
          <a:p>
            <a:r>
              <a:rPr lang="en-US" sz="1600" dirty="0" smtClean="0">
                <a:solidFill>
                  <a:schemeClr val="tx1"/>
                </a:solidFill>
                <a:latin typeface="Oswald" charset="0"/>
              </a:rPr>
              <a:t>      Ventral                                            Dorsal</a:t>
            </a:r>
          </a:p>
          <a:p>
            <a:r>
              <a:rPr lang="en-US" sz="1600" dirty="0" smtClean="0">
                <a:solidFill>
                  <a:schemeClr val="tx1"/>
                </a:solidFill>
                <a:latin typeface="Oswald" charset="0"/>
              </a:rPr>
              <a:t>      Nucleus                                         </a:t>
            </a:r>
            <a:r>
              <a:rPr lang="en-US" sz="1600" dirty="0" err="1" smtClean="0">
                <a:solidFill>
                  <a:schemeClr val="tx1"/>
                </a:solidFill>
                <a:latin typeface="Oswald" charset="0"/>
              </a:rPr>
              <a:t>Nucleus</a:t>
            </a:r>
            <a:endParaRPr lang="en-US" sz="1600" dirty="0" smtClean="0">
              <a:solidFill>
                <a:schemeClr val="tx1"/>
              </a:solidFill>
              <a:latin typeface="Oswald" charset="0"/>
            </a:endParaRPr>
          </a:p>
          <a:p>
            <a:endParaRPr lang="en-US" sz="1600" dirty="0" smtClean="0">
              <a:solidFill>
                <a:schemeClr val="tx1"/>
              </a:solidFill>
              <a:latin typeface="Oswald" charset="0"/>
            </a:endParaRPr>
          </a:p>
          <a:p>
            <a:endParaRPr lang="en-US" sz="1600" dirty="0" smtClean="0">
              <a:solidFill>
                <a:schemeClr val="tx1"/>
              </a:solidFill>
              <a:latin typeface="Oswald" charset="0"/>
            </a:endParaRPr>
          </a:p>
          <a:p>
            <a:r>
              <a:rPr lang="en-US" sz="1600" dirty="0" smtClean="0">
                <a:solidFill>
                  <a:schemeClr val="tx1"/>
                </a:solidFill>
                <a:latin typeface="Oswald" charset="0"/>
              </a:rPr>
              <a:t>           </a:t>
            </a:r>
          </a:p>
          <a:p>
            <a:r>
              <a:rPr lang="en-US" sz="1600" dirty="0" smtClean="0">
                <a:solidFill>
                  <a:schemeClr val="tx1"/>
                </a:solidFill>
                <a:latin typeface="Oswald" charset="0"/>
              </a:rPr>
              <a:t>      Superior                                   Thalamus &amp;</a:t>
            </a:r>
          </a:p>
          <a:p>
            <a:r>
              <a:rPr lang="en-US" sz="1600" dirty="0" smtClean="0">
                <a:solidFill>
                  <a:schemeClr val="tx1"/>
                </a:solidFill>
                <a:latin typeface="Oswald" charset="0"/>
              </a:rPr>
              <a:t>   </a:t>
            </a:r>
            <a:r>
              <a:rPr lang="en-US" sz="1600" smtClean="0">
                <a:solidFill>
                  <a:schemeClr val="tx1"/>
                </a:solidFill>
                <a:latin typeface="Oswald" charset="0"/>
              </a:rPr>
              <a:t>Colliculus</a:t>
            </a:r>
            <a:r>
              <a:rPr lang="en-US" sz="1600" dirty="0" smtClean="0">
                <a:solidFill>
                  <a:schemeClr val="tx1"/>
                </a:solidFill>
                <a:latin typeface="Oswald" charset="0"/>
              </a:rPr>
              <a:t>  </a:t>
            </a:r>
            <a:r>
              <a:rPr lang="en-US" sz="1600" smtClean="0">
                <a:solidFill>
                  <a:schemeClr val="tx1"/>
                </a:solidFill>
                <a:latin typeface="Oswald" charset="0"/>
              </a:rPr>
              <a:t>&amp;                                      Cortex</a:t>
            </a:r>
            <a:endParaRPr lang="en-US" sz="1600" dirty="0" smtClean="0">
              <a:solidFill>
                <a:schemeClr val="tx1"/>
              </a:solidFill>
              <a:latin typeface="Oswald" charset="0"/>
            </a:endParaRPr>
          </a:p>
          <a:p>
            <a:r>
              <a:rPr lang="en-US" sz="1600" dirty="0" smtClean="0">
                <a:solidFill>
                  <a:schemeClr val="tx1"/>
                </a:solidFill>
                <a:latin typeface="Oswald" charset="0"/>
              </a:rPr>
              <a:t>Inferior </a:t>
            </a:r>
            <a:r>
              <a:rPr lang="en-US" sz="1600" smtClean="0">
                <a:solidFill>
                  <a:schemeClr val="tx1"/>
                </a:solidFill>
                <a:latin typeface="Oswald" charset="0"/>
              </a:rPr>
              <a:t>Colliculus                          Minute differences in   </a:t>
            </a:r>
            <a:endParaRPr lang="en-US" sz="1600" dirty="0" smtClean="0">
              <a:solidFill>
                <a:schemeClr val="tx1"/>
              </a:solidFill>
              <a:latin typeface="Oswald" charset="0"/>
            </a:endParaRPr>
          </a:p>
          <a:p>
            <a:r>
              <a:rPr lang="en-US" sz="1600" smtClean="0">
                <a:solidFill>
                  <a:schemeClr val="tx1"/>
                </a:solidFill>
                <a:latin typeface="Oswald" charset="0"/>
              </a:rPr>
              <a:t>through Lateral lemniscus            timing &amp; loudness in  </a:t>
            </a:r>
            <a:endParaRPr lang="en-US" sz="1600" dirty="0" smtClean="0">
              <a:solidFill>
                <a:schemeClr val="tx1"/>
              </a:solidFill>
              <a:latin typeface="Oswald" charset="0"/>
            </a:endParaRPr>
          </a:p>
          <a:p>
            <a:r>
              <a:rPr lang="en-US" sz="1600" smtClean="0">
                <a:solidFill>
                  <a:schemeClr val="tx1"/>
                </a:solidFill>
                <a:latin typeface="Oswald" charset="0"/>
              </a:rPr>
              <a:t>Then to theMedial Geniculate        each ear is localised</a:t>
            </a:r>
            <a:endParaRPr lang="en-US" sz="1600" dirty="0" smtClean="0">
              <a:solidFill>
                <a:schemeClr val="tx1"/>
              </a:solidFill>
              <a:latin typeface="Oswald" charset="0"/>
            </a:endParaRPr>
          </a:p>
          <a:p>
            <a:r>
              <a:rPr lang="en-US" sz="1600" smtClean="0">
                <a:solidFill>
                  <a:schemeClr val="tx1"/>
                </a:solidFill>
                <a:latin typeface="Oswald" charset="0"/>
              </a:rPr>
              <a:t> body                                               by Dorsal cochlear </a:t>
            </a:r>
          </a:p>
          <a:p>
            <a:r>
              <a:rPr lang="en-US" sz="1600" smtClean="0">
                <a:solidFill>
                  <a:schemeClr val="tx1"/>
                </a:solidFill>
                <a:latin typeface="Oswald" charset="0"/>
              </a:rPr>
              <a:t>                                                        Nucleus</a:t>
            </a:r>
            <a:endParaRPr lang="en-US" sz="1600" dirty="0" smtClean="0">
              <a:solidFill>
                <a:schemeClr val="tx1"/>
              </a:solidFill>
              <a:latin typeface="Oswald" charset="0"/>
            </a:endParaRPr>
          </a:p>
          <a:p>
            <a:endParaRPr lang="en-US" sz="1600" dirty="0" smtClean="0">
              <a:solidFill>
                <a:schemeClr val="tx1"/>
              </a:solidFill>
              <a:latin typeface="Oswald" charset="0"/>
            </a:endParaRPr>
          </a:p>
          <a:p>
            <a:endParaRPr lang="en-US" sz="1600" dirty="0" smtClean="0">
              <a:solidFill>
                <a:schemeClr val="tx1"/>
              </a:solidFill>
              <a:latin typeface="Oswald" charset="0"/>
            </a:endParaRPr>
          </a:p>
          <a:p>
            <a:endParaRPr lang="en-US" sz="1600" dirty="0" smtClean="0">
              <a:solidFill>
                <a:schemeClr val="tx1"/>
              </a:solidFill>
              <a:latin typeface="Oswald" charset="0"/>
            </a:endParaRPr>
          </a:p>
          <a:p>
            <a:r>
              <a:rPr lang="en-US" sz="1600" dirty="0" smtClean="0">
                <a:solidFill>
                  <a:schemeClr val="tx1"/>
                </a:solidFill>
                <a:latin typeface="Oswald" charset="0"/>
              </a:rPr>
              <a:t>Auditory cortex</a:t>
            </a:r>
          </a:p>
          <a:p>
            <a:r>
              <a:rPr lang="en-US" sz="1600" smtClean="0">
                <a:solidFill>
                  <a:schemeClr val="tx1"/>
                </a:solidFill>
                <a:latin typeface="Oswald" charset="0"/>
              </a:rPr>
              <a:t>Temporal lobe)</a:t>
            </a:r>
          </a:p>
          <a:p>
            <a:endParaRPr lang="en-US" sz="1600" smtClean="0">
              <a:solidFill>
                <a:schemeClr val="tx1"/>
              </a:solidFill>
              <a:latin typeface="Oswald" charset="0"/>
            </a:endParaRPr>
          </a:p>
          <a:p>
            <a:r>
              <a:rPr lang="en-US" sz="1600" smtClean="0">
                <a:solidFill>
                  <a:schemeClr val="tx1"/>
                </a:solidFill>
                <a:latin typeface="Oswald" charset="0"/>
              </a:rPr>
              <a:t>Efferents are derived from the Superior colliculus and make direct connection with Outer hair cells.</a:t>
            </a:r>
            <a:r>
              <a:rPr lang="en-US" smtClean="0"/>
              <a:t>.</a:t>
            </a:r>
            <a:endParaRPr lang="en-US" dirty="0" smtClean="0"/>
          </a:p>
          <a:p>
            <a:endParaRPr lang="en-US" dirty="0" smtClean="0"/>
          </a:p>
        </p:txBody>
      </p:sp>
      <p:cxnSp>
        <p:nvCxnSpPr>
          <p:cNvPr id="5" name="Straight Arrow Connector 4"/>
          <p:cNvCxnSpPr/>
          <p:nvPr/>
        </p:nvCxnSpPr>
        <p:spPr>
          <a:xfrm rot="5400000">
            <a:off x="660400" y="1346465"/>
            <a:ext cx="508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3276600" y="1397265"/>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686594" y="4241006"/>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ELECTRICAL POTENTIALS OF COCHLEA &amp; CN 8</a:t>
            </a:r>
            <a:endParaRPr lang="en-IN" b="1" dirty="0"/>
          </a:p>
        </p:txBody>
      </p:sp>
      <p:sp>
        <p:nvSpPr>
          <p:cNvPr id="3" name="Content Placeholder 2"/>
          <p:cNvSpPr>
            <a:spLocks noGrp="1"/>
          </p:cNvSpPr>
          <p:nvPr>
            <p:ph idx="1"/>
          </p:nvPr>
        </p:nvSpPr>
        <p:spPr/>
        <p:txBody>
          <a:bodyPr>
            <a:normAutofit fontScale="77500" lnSpcReduction="20000"/>
          </a:bodyPr>
          <a:lstStyle/>
          <a:p>
            <a:r>
              <a:rPr lang="en-US" b="1" dirty="0" smtClean="0">
                <a:solidFill>
                  <a:schemeClr val="accent2">
                    <a:lumMod val="75000"/>
                  </a:schemeClr>
                </a:solidFill>
              </a:rPr>
              <a:t>FROM COCHLEA</a:t>
            </a:r>
          </a:p>
          <a:p>
            <a:r>
              <a:rPr lang="en-US" dirty="0" smtClean="0"/>
              <a:t>1) ENDOCOCHLEAR POTENTIAL  - direct current potential recorded from </a:t>
            </a:r>
            <a:r>
              <a:rPr lang="en-US" dirty="0" err="1" smtClean="0"/>
              <a:t>scala</a:t>
            </a:r>
            <a:r>
              <a:rPr lang="en-US" dirty="0" smtClean="0"/>
              <a:t> media. Generated by </a:t>
            </a:r>
            <a:r>
              <a:rPr lang="en-US" dirty="0" err="1" smtClean="0"/>
              <a:t>stria</a:t>
            </a:r>
            <a:r>
              <a:rPr lang="en-US" dirty="0" smtClean="0"/>
              <a:t> </a:t>
            </a:r>
            <a:r>
              <a:rPr lang="en-US" dirty="0" err="1" smtClean="0"/>
              <a:t>vasularis</a:t>
            </a:r>
            <a:r>
              <a:rPr lang="en-US" dirty="0" smtClean="0"/>
              <a:t> by Na K </a:t>
            </a:r>
            <a:r>
              <a:rPr lang="en-US" dirty="0" err="1" smtClean="0"/>
              <a:t>ATPase</a:t>
            </a:r>
            <a:r>
              <a:rPr lang="en-US" dirty="0" smtClean="0"/>
              <a:t> pump. Provides energy for cochlear transduction. Even present at rest, do not require stimulus.</a:t>
            </a:r>
          </a:p>
          <a:p>
            <a:r>
              <a:rPr lang="en-US" dirty="0" smtClean="0"/>
              <a:t>2) COCHLEAR MICROPHONIC – when basilar membrane moves in response to sound stimulus, electrical resistance at tips of hair cells changes- allowing flow of K+ through hair cells  &amp; produces voltage fluctuation called cochlear </a:t>
            </a:r>
            <a:r>
              <a:rPr lang="en-US" dirty="0" err="1" smtClean="0"/>
              <a:t>microphonics</a:t>
            </a:r>
            <a:r>
              <a:rPr lang="en-US" dirty="0" smtClean="0"/>
              <a:t>.</a:t>
            </a:r>
          </a:p>
          <a:p>
            <a:r>
              <a:rPr lang="en-US" dirty="0" smtClean="0"/>
              <a:t>3) SUMMATING POTENTIAL – DC potential produced by hair cells. May be –</a:t>
            </a:r>
            <a:r>
              <a:rPr lang="en-US" dirty="0" err="1" smtClean="0"/>
              <a:t>ve</a:t>
            </a:r>
            <a:r>
              <a:rPr lang="en-US" dirty="0" smtClean="0"/>
              <a:t> or + </a:t>
            </a:r>
            <a:r>
              <a:rPr lang="en-US" dirty="0" err="1" smtClean="0"/>
              <a:t>ve</a:t>
            </a:r>
            <a:r>
              <a:rPr lang="en-US" dirty="0" smtClean="0"/>
              <a:t>. It is superimposed on CN 8 Action potential.</a:t>
            </a:r>
          </a:p>
          <a:p>
            <a:endParaRPr lang="en-US" b="1" dirty="0" smtClean="0"/>
          </a:p>
          <a:p>
            <a:r>
              <a:rPr lang="en-US" b="1" dirty="0" smtClean="0">
                <a:solidFill>
                  <a:schemeClr val="accent2">
                    <a:lumMod val="75000"/>
                  </a:schemeClr>
                </a:solidFill>
              </a:rPr>
              <a:t>FROM CN 8 FIBRES</a:t>
            </a:r>
          </a:p>
          <a:p>
            <a:r>
              <a:rPr lang="en-US" dirty="0" smtClean="0"/>
              <a:t>4) COMPOND ACTION POTENTIAL  - all or none response of auditory nerve </a:t>
            </a:r>
            <a:r>
              <a:rPr lang="en-US" dirty="0" err="1" smtClean="0"/>
              <a:t>fibres</a:t>
            </a:r>
            <a:r>
              <a:rPr lang="en-US" dirty="0" smtClean="0"/>
              <a:t>.</a:t>
            </a:r>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Theories of hearing</a:t>
            </a:r>
            <a:endParaRPr lang="en-IN" b="1" i="1" u="sng" dirty="0"/>
          </a:p>
        </p:txBody>
      </p:sp>
      <p:sp>
        <p:nvSpPr>
          <p:cNvPr id="3" name="Content Placeholder 2"/>
          <p:cNvSpPr>
            <a:spLocks noGrp="1"/>
          </p:cNvSpPr>
          <p:nvPr>
            <p:ph idx="1"/>
          </p:nvPr>
        </p:nvSpPr>
        <p:spPr>
          <a:xfrm>
            <a:off x="457200" y="1968838"/>
            <a:ext cx="8229600" cy="4389120"/>
          </a:xfrm>
        </p:spPr>
        <p:txBody>
          <a:bodyPr/>
          <a:lstStyle/>
          <a:p>
            <a:r>
              <a:rPr lang="en-US" b="1" u="sng" dirty="0" smtClean="0"/>
              <a:t>1) PLACE THEORY (HELMHOLTZ)</a:t>
            </a:r>
          </a:p>
          <a:p>
            <a:pPr>
              <a:buNone/>
            </a:pPr>
            <a:r>
              <a:rPr lang="en-US" dirty="0" smtClean="0"/>
              <a:t>Also known as resonance theory. Helmholtz proposed that </a:t>
            </a:r>
            <a:r>
              <a:rPr lang="en-US" dirty="0" smtClean="0">
                <a:solidFill>
                  <a:schemeClr val="accent1">
                    <a:lumMod val="75000"/>
                  </a:schemeClr>
                </a:solidFill>
              </a:rPr>
              <a:t>basilar membrane was constructed of different segments</a:t>
            </a:r>
            <a:r>
              <a:rPr lang="en-US" dirty="0" smtClean="0"/>
              <a:t>, that resonated in response to different frequencies.</a:t>
            </a:r>
          </a:p>
          <a:p>
            <a:pPr>
              <a:buNone/>
            </a:pPr>
            <a:r>
              <a:rPr lang="en-US" dirty="0" smtClean="0"/>
              <a:t>Pitch reception of sound depends upon a separate vibration point on basilar membrane for each frequency.</a:t>
            </a:r>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b="1" u="sng" dirty="0" smtClean="0"/>
              <a:t>2) TELEPHONE THEORY</a:t>
            </a:r>
          </a:p>
          <a:p>
            <a:pPr>
              <a:buNone/>
            </a:pPr>
            <a:r>
              <a:rPr lang="en-US" dirty="0" smtClean="0"/>
              <a:t>     According to this theory, the discrimination of pitch depends upon the </a:t>
            </a:r>
            <a:r>
              <a:rPr lang="en-US" dirty="0" smtClean="0">
                <a:solidFill>
                  <a:schemeClr val="accent1">
                    <a:lumMod val="75000"/>
                  </a:schemeClr>
                </a:solidFill>
              </a:rPr>
              <a:t>rate of firing of individual nerve </a:t>
            </a:r>
            <a:r>
              <a:rPr lang="en-US" dirty="0" err="1" smtClean="0">
                <a:solidFill>
                  <a:schemeClr val="accent1">
                    <a:lumMod val="75000"/>
                  </a:schemeClr>
                </a:solidFill>
              </a:rPr>
              <a:t>fibres</a:t>
            </a:r>
            <a:r>
              <a:rPr lang="en-US" dirty="0" smtClean="0"/>
              <a:t> &amp; frequency is </a:t>
            </a:r>
            <a:r>
              <a:rPr lang="en-US" dirty="0" err="1" smtClean="0"/>
              <a:t>analysed</a:t>
            </a:r>
            <a:r>
              <a:rPr lang="en-US" dirty="0" smtClean="0"/>
              <a:t> by central nervous system.</a:t>
            </a:r>
          </a:p>
          <a:p>
            <a:pPr>
              <a:buNone/>
            </a:pPr>
            <a:r>
              <a:rPr lang="en-US" dirty="0" smtClean="0"/>
              <a:t>Here the sounds of all frequencies are transmitted as in </a:t>
            </a:r>
            <a:r>
              <a:rPr lang="en-US" dirty="0" smtClean="0">
                <a:solidFill>
                  <a:schemeClr val="accent1">
                    <a:lumMod val="75000"/>
                  </a:schemeClr>
                </a:solidFill>
              </a:rPr>
              <a:t>telephone cable </a:t>
            </a:r>
            <a:r>
              <a:rPr lang="en-US" dirty="0" smtClean="0"/>
              <a:t>&amp; frequency analysis is performed at higher level(brain)</a:t>
            </a:r>
            <a:endParaRPr lang="en-IN"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b="1" u="sng" dirty="0" smtClean="0"/>
              <a:t>3) VOLLEY THEORY OF WEVER</a:t>
            </a:r>
          </a:p>
          <a:p>
            <a:pPr>
              <a:buNone/>
            </a:pPr>
            <a:r>
              <a:rPr lang="en-US" dirty="0" smtClean="0"/>
              <a:t>     </a:t>
            </a:r>
            <a:r>
              <a:rPr lang="en-US" dirty="0" smtClean="0">
                <a:solidFill>
                  <a:schemeClr val="accent1">
                    <a:lumMod val="75000"/>
                  </a:schemeClr>
                </a:solidFill>
              </a:rPr>
              <a:t>Combination</a:t>
            </a:r>
            <a:r>
              <a:rPr lang="en-US" dirty="0" smtClean="0"/>
              <a:t> of both place and telephone theories. </a:t>
            </a:r>
          </a:p>
          <a:p>
            <a:pPr>
              <a:buNone/>
            </a:pPr>
            <a:r>
              <a:rPr lang="en-US" dirty="0" smtClean="0"/>
              <a:t>According to this theory, higher frequencies are perceived by place mechanism , lower frequencies by telephone mechanism.</a:t>
            </a:r>
            <a:endParaRPr lang="en-IN"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92500" lnSpcReduction="10000"/>
          </a:bodyPr>
          <a:lstStyle/>
          <a:p>
            <a:r>
              <a:rPr lang="en-US" b="1" u="sng" dirty="0" smtClean="0"/>
              <a:t>4) TRAVELLING WAVE THEORY (VON BEKESY)</a:t>
            </a:r>
          </a:p>
          <a:p>
            <a:pPr>
              <a:buNone/>
            </a:pPr>
            <a:r>
              <a:rPr lang="en-US" dirty="0" smtClean="0"/>
              <a:t>       This work of Von Bekesy was awarded </a:t>
            </a:r>
            <a:r>
              <a:rPr lang="en-US" dirty="0" err="1" smtClean="0"/>
              <a:t>nobel</a:t>
            </a:r>
            <a:r>
              <a:rPr lang="en-US" dirty="0" smtClean="0"/>
              <a:t> prize.</a:t>
            </a:r>
          </a:p>
          <a:p>
            <a:pPr>
              <a:buNone/>
            </a:pPr>
            <a:r>
              <a:rPr lang="en-US" dirty="0" smtClean="0"/>
              <a:t>Sound waves starting at the oval window produce vibrations which travel along the basilar membrane.</a:t>
            </a:r>
          </a:p>
          <a:p>
            <a:pPr>
              <a:buNone/>
            </a:pPr>
            <a:r>
              <a:rPr lang="en-US" dirty="0" smtClean="0"/>
              <a:t>As the wave moves along the membrane, </a:t>
            </a:r>
            <a:r>
              <a:rPr lang="en-US" dirty="0" smtClean="0">
                <a:solidFill>
                  <a:schemeClr val="accent1">
                    <a:lumMod val="75000"/>
                  </a:schemeClr>
                </a:solidFill>
              </a:rPr>
              <a:t>its amplitude increases until it reaches a maximum and then falls off sharply until the wave dies out.</a:t>
            </a:r>
          </a:p>
          <a:p>
            <a:pPr>
              <a:buNone/>
            </a:pPr>
            <a:r>
              <a:rPr lang="en-US" dirty="0" smtClean="0"/>
              <a:t>That point at which the wave reaches the greatest amplitude is the point at which frequency of sound is detected by ear. Higher frequencies are represented at the base of the cochlea, lower frequencies at apex.</a:t>
            </a: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112"/>
          <p:cNvPicPr>
            <a:picLocks noChangeAspect="1" noChangeArrowheads="1"/>
          </p:cNvPicPr>
          <p:nvPr/>
        </p:nvPicPr>
        <p:blipFill>
          <a:blip r:embed="rId2" cstate="print"/>
          <a:srcRect/>
          <a:stretch>
            <a:fillRect/>
          </a:stretch>
        </p:blipFill>
        <p:spPr bwMode="auto">
          <a:xfrm>
            <a:off x="5286380" y="214290"/>
            <a:ext cx="3642460" cy="3224218"/>
          </a:xfrm>
          <a:prstGeom prst="rect">
            <a:avLst/>
          </a:prstGeom>
          <a:noFill/>
        </p:spPr>
      </p:pic>
      <p:sp>
        <p:nvSpPr>
          <p:cNvPr id="3" name="TextBox 2"/>
          <p:cNvSpPr txBox="1"/>
          <p:nvPr/>
        </p:nvSpPr>
        <p:spPr>
          <a:xfrm>
            <a:off x="357158" y="857232"/>
            <a:ext cx="4643470" cy="3970318"/>
          </a:xfrm>
          <a:prstGeom prst="rect">
            <a:avLst/>
          </a:prstGeom>
          <a:noFill/>
        </p:spPr>
        <p:txBody>
          <a:bodyPr wrap="square" rtlCol="0">
            <a:spAutoFit/>
          </a:bodyPr>
          <a:lstStyle/>
          <a:p>
            <a:r>
              <a:rPr lang="en-US" dirty="0" smtClean="0"/>
              <a:t>ROLE OF EXTERNAL EAR IN SOUND LOCALISATION</a:t>
            </a:r>
          </a:p>
          <a:p>
            <a:endParaRPr lang="en-US" dirty="0" smtClean="0"/>
          </a:p>
          <a:p>
            <a:r>
              <a:rPr lang="en-US" dirty="0" smtClean="0"/>
              <a:t>If a tube blocked at one end and open at the other is placed in a sound </a:t>
            </a:r>
            <a:r>
              <a:rPr lang="en-US" dirty="0" err="1" smtClean="0"/>
              <a:t>field,the</a:t>
            </a:r>
            <a:r>
              <a:rPr lang="en-US" dirty="0" smtClean="0"/>
              <a:t> pressure will be high at the closed end and low at the open </a:t>
            </a:r>
            <a:r>
              <a:rPr lang="en-US" dirty="0" err="1" smtClean="0"/>
              <a:t>end.The</a:t>
            </a:r>
            <a:r>
              <a:rPr lang="en-US" dirty="0" smtClean="0"/>
              <a:t> tube also adds resonance to the incident sound making the sound frequencies of 3 kHz </a:t>
            </a:r>
            <a:r>
              <a:rPr lang="en-US" dirty="0" err="1" smtClean="0"/>
              <a:t>stronger.THIS</a:t>
            </a:r>
            <a:r>
              <a:rPr lang="en-US" dirty="0" smtClean="0"/>
              <a:t> PHENOMENON is seen in HUMAN EXTERNAL EAR. This particular resonance is known </a:t>
            </a:r>
            <a:r>
              <a:rPr lang="en-US" b="1" dirty="0" smtClean="0"/>
              <a:t>as </a:t>
            </a:r>
            <a:r>
              <a:rPr lang="en-US" b="1" dirty="0" smtClean="0">
                <a:solidFill>
                  <a:schemeClr val="accent1">
                    <a:lumMod val="75000"/>
                  </a:schemeClr>
                </a:solidFill>
              </a:rPr>
              <a:t>“QUARTER WAVE RESONANCE”</a:t>
            </a:r>
            <a:r>
              <a:rPr lang="en-US" dirty="0" smtClean="0"/>
              <a:t>. This phenomenon adds to the clarity  of hearing to spoken sounds.</a:t>
            </a:r>
            <a:endParaRPr lang="en-IN" dirty="0"/>
          </a:p>
        </p:txBody>
      </p:sp>
      <p:sp>
        <p:nvSpPr>
          <p:cNvPr id="4" name="Flowchart: Direct Access Storage 3"/>
          <p:cNvSpPr/>
          <p:nvPr/>
        </p:nvSpPr>
        <p:spPr>
          <a:xfrm>
            <a:off x="357158" y="4857760"/>
            <a:ext cx="4071966" cy="1471618"/>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p:cNvSpPr txBox="1"/>
          <p:nvPr/>
        </p:nvSpPr>
        <p:spPr>
          <a:xfrm>
            <a:off x="5357818" y="3286124"/>
            <a:ext cx="3286148" cy="3416320"/>
          </a:xfrm>
          <a:prstGeom prst="rect">
            <a:avLst/>
          </a:prstGeom>
          <a:noFill/>
        </p:spPr>
        <p:txBody>
          <a:bodyPr wrap="square" rtlCol="0">
            <a:spAutoFit/>
          </a:bodyPr>
          <a:lstStyle/>
          <a:p>
            <a:r>
              <a:rPr lang="en-US" dirty="0" smtClean="0"/>
              <a:t>The external ear by dampening low frequency sounds serves to block the endogenous noise produced by the body(Air inside the lungs, blood flowing inside the blood vessels etc)</a:t>
            </a:r>
          </a:p>
          <a:p>
            <a:endParaRPr lang="en-US" dirty="0" smtClean="0"/>
          </a:p>
          <a:p>
            <a:r>
              <a:rPr lang="en-US" dirty="0" smtClean="0"/>
              <a:t>Another important resonance present in external is termed as </a:t>
            </a:r>
            <a:r>
              <a:rPr lang="en-US" b="1" dirty="0" smtClean="0">
                <a:solidFill>
                  <a:schemeClr val="accent1">
                    <a:lumMod val="75000"/>
                  </a:schemeClr>
                </a:solidFill>
              </a:rPr>
              <a:t>BROAD RESONANCE</a:t>
            </a:r>
            <a:r>
              <a:rPr lang="en-US" dirty="0" smtClean="0"/>
              <a:t>. This adds about 10dB for sound frequencies </a:t>
            </a:r>
            <a:r>
              <a:rPr lang="en-US" dirty="0" err="1" smtClean="0"/>
              <a:t>aroung</a:t>
            </a:r>
            <a:r>
              <a:rPr lang="en-US" dirty="0" smtClean="0"/>
              <a:t> 5 kHz.</a:t>
            </a:r>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IN" dirty="0"/>
          </a:p>
        </p:txBody>
      </p:sp>
      <p:sp>
        <p:nvSpPr>
          <p:cNvPr id="6" name="Subtitle 5"/>
          <p:cNvSpPr>
            <a:spLocks noGrp="1"/>
          </p:cNvSpPr>
          <p:nvPr>
            <p:ph type="subTitle" idx="1"/>
          </p:nvPr>
        </p:nvSpPr>
        <p:spPr/>
        <p:txBody>
          <a:bodyPr/>
          <a:lstStyle/>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Role of ear drum in sound conduction</a:t>
            </a:r>
            <a:endParaRPr lang="en-IN" b="1" u="sng" dirty="0"/>
          </a:p>
        </p:txBody>
      </p:sp>
      <p:sp>
        <p:nvSpPr>
          <p:cNvPr id="3" name="Content Placeholder 2"/>
          <p:cNvSpPr>
            <a:spLocks noGrp="1"/>
          </p:cNvSpPr>
          <p:nvPr>
            <p:ph idx="1"/>
          </p:nvPr>
        </p:nvSpPr>
        <p:spPr/>
        <p:txBody>
          <a:bodyPr>
            <a:normAutofit/>
          </a:bodyPr>
          <a:lstStyle/>
          <a:p>
            <a:r>
              <a:rPr lang="en-US" dirty="0" smtClean="0"/>
              <a:t>The eardrum conducts sound from external ear to middle ear. Ear drum moved like a stiff plate </a:t>
            </a:r>
            <a:r>
              <a:rPr lang="en-US" dirty="0" err="1" smtClean="0"/>
              <a:t>upto</a:t>
            </a:r>
            <a:r>
              <a:rPr lang="en-US" dirty="0" smtClean="0"/>
              <a:t> frequencies of 2 kHz. The inferior edge of the drum is flaccid and moves the most. At frequencies above 6 kHz the vibrating pattern becomes more complex. This reduces the efficiency of sound transfer mechanism.</a:t>
            </a:r>
          </a:p>
          <a:p>
            <a:r>
              <a:rPr lang="en-US" dirty="0" smtClean="0"/>
              <a:t>The handle of </a:t>
            </a:r>
            <a:r>
              <a:rPr lang="en-US" dirty="0" err="1" smtClean="0"/>
              <a:t>malleus</a:t>
            </a:r>
            <a:r>
              <a:rPr lang="en-US" dirty="0" smtClean="0"/>
              <a:t> is attached to the centre of the ear </a:t>
            </a:r>
            <a:r>
              <a:rPr lang="en-US" dirty="0" err="1" smtClean="0"/>
              <a:t>drum.This</a:t>
            </a:r>
            <a:r>
              <a:rPr lang="en-US" dirty="0" smtClean="0"/>
              <a:t> allows sound vibrations on any portion of the ear drum to be transmitted to the </a:t>
            </a:r>
            <a:r>
              <a:rPr lang="en-US" dirty="0" err="1" smtClean="0"/>
              <a:t>ossicles</a:t>
            </a:r>
            <a:r>
              <a:rPr lang="en-US" dirty="0" smtClean="0"/>
              <a:t>.</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ROLE OF MIDDLE EAR IN SOUND CONDUCTION</a:t>
            </a:r>
            <a:endParaRPr lang="en-IN" b="1" u="sng" dirty="0"/>
          </a:p>
        </p:txBody>
      </p:sp>
      <p:sp>
        <p:nvSpPr>
          <p:cNvPr id="3" name="Content Placeholder 2"/>
          <p:cNvSpPr>
            <a:spLocks noGrp="1"/>
          </p:cNvSpPr>
          <p:nvPr>
            <p:ph idx="1"/>
          </p:nvPr>
        </p:nvSpPr>
        <p:spPr/>
        <p:txBody>
          <a:bodyPr>
            <a:normAutofit fontScale="85000" lnSpcReduction="20000"/>
          </a:bodyPr>
          <a:lstStyle/>
          <a:p>
            <a:r>
              <a:rPr lang="en-US" i="1" dirty="0" smtClean="0"/>
              <a:t>The</a:t>
            </a:r>
            <a:r>
              <a:rPr lang="en-US" dirty="0" smtClean="0"/>
              <a:t> middle ear acts as an acoustic </a:t>
            </a:r>
            <a:r>
              <a:rPr lang="en-US" dirty="0" err="1" smtClean="0"/>
              <a:t>transformer,facilitating</a:t>
            </a:r>
            <a:r>
              <a:rPr lang="en-US" dirty="0" smtClean="0"/>
              <a:t> </a:t>
            </a:r>
            <a:r>
              <a:rPr lang="en-US" b="1" i="1" dirty="0" smtClean="0">
                <a:solidFill>
                  <a:schemeClr val="accent1">
                    <a:lumMod val="75000"/>
                  </a:schemeClr>
                </a:solidFill>
              </a:rPr>
              <a:t>impedance matching </a:t>
            </a:r>
            <a:r>
              <a:rPr lang="en-US" dirty="0" smtClean="0"/>
              <a:t>between the external and internal ear structures. </a:t>
            </a:r>
          </a:p>
          <a:p>
            <a:r>
              <a:rPr lang="en-US" dirty="0" smtClean="0"/>
              <a:t>Middle ear will convert </a:t>
            </a:r>
            <a:r>
              <a:rPr lang="en-US" b="1" i="1" dirty="0" smtClean="0">
                <a:solidFill>
                  <a:schemeClr val="accent1">
                    <a:lumMod val="75000"/>
                  </a:schemeClr>
                </a:solidFill>
              </a:rPr>
              <a:t>low </a:t>
            </a:r>
            <a:r>
              <a:rPr lang="en-US" b="1" i="1" dirty="0" err="1" smtClean="0">
                <a:solidFill>
                  <a:schemeClr val="accent1">
                    <a:lumMod val="75000"/>
                  </a:schemeClr>
                </a:solidFill>
              </a:rPr>
              <a:t>pressure,high</a:t>
            </a:r>
            <a:r>
              <a:rPr lang="en-US" b="1" i="1" dirty="0" smtClean="0">
                <a:solidFill>
                  <a:schemeClr val="accent1">
                    <a:lumMod val="75000"/>
                  </a:schemeClr>
                </a:solidFill>
              </a:rPr>
              <a:t> displacement </a:t>
            </a:r>
            <a:r>
              <a:rPr lang="en-US" dirty="0" smtClean="0"/>
              <a:t>vibrations into </a:t>
            </a:r>
            <a:r>
              <a:rPr lang="en-US" b="1" i="1" dirty="0" smtClean="0">
                <a:solidFill>
                  <a:schemeClr val="accent1">
                    <a:lumMod val="75000"/>
                  </a:schemeClr>
                </a:solidFill>
              </a:rPr>
              <a:t>high</a:t>
            </a:r>
            <a:r>
              <a:rPr lang="en-US" b="1" i="1" dirty="0" smtClean="0"/>
              <a:t> </a:t>
            </a:r>
            <a:r>
              <a:rPr lang="en-US" b="1" i="1" dirty="0" err="1" smtClean="0">
                <a:solidFill>
                  <a:schemeClr val="accent1">
                    <a:lumMod val="75000"/>
                  </a:schemeClr>
                </a:solidFill>
              </a:rPr>
              <a:t>pressure,low</a:t>
            </a:r>
            <a:r>
              <a:rPr lang="en-US" b="1" i="1" dirty="0" smtClean="0">
                <a:solidFill>
                  <a:schemeClr val="accent1">
                    <a:lumMod val="75000"/>
                  </a:schemeClr>
                </a:solidFill>
              </a:rPr>
              <a:t> displacement </a:t>
            </a:r>
            <a:r>
              <a:rPr lang="en-US" dirty="0" smtClean="0"/>
              <a:t>vibrations suitable for driving cochlear fluids. </a:t>
            </a:r>
          </a:p>
          <a:p>
            <a:r>
              <a:rPr lang="en-US" dirty="0" smtClean="0"/>
              <a:t>It also </a:t>
            </a:r>
            <a:r>
              <a:rPr lang="en-US" b="1" i="1" dirty="0" smtClean="0">
                <a:solidFill>
                  <a:schemeClr val="accent1">
                    <a:lumMod val="75000"/>
                  </a:schemeClr>
                </a:solidFill>
              </a:rPr>
              <a:t>protects</a:t>
            </a:r>
            <a:r>
              <a:rPr lang="en-US" dirty="0" smtClean="0"/>
              <a:t> the cochlea from the deleterious effects of environmental agents. </a:t>
            </a:r>
          </a:p>
          <a:p>
            <a:r>
              <a:rPr lang="en-US" dirty="0" smtClean="0"/>
              <a:t>The middle ear apparatus couples sound preferentially to only one window of the </a:t>
            </a:r>
            <a:r>
              <a:rPr lang="en-US" dirty="0" err="1" smtClean="0"/>
              <a:t>cochlea,thus</a:t>
            </a:r>
            <a:r>
              <a:rPr lang="en-US" dirty="0" smtClean="0"/>
              <a:t> producing a </a:t>
            </a:r>
            <a:r>
              <a:rPr lang="en-US" b="1" i="1" dirty="0" smtClean="0">
                <a:solidFill>
                  <a:schemeClr val="accent1">
                    <a:lumMod val="75000"/>
                  </a:schemeClr>
                </a:solidFill>
              </a:rPr>
              <a:t>differential pressure between round and oval window</a:t>
            </a:r>
            <a:r>
              <a:rPr lang="en-US" dirty="0" smtClean="0"/>
              <a:t>, that causes movement of cochlea fluid. This movement is perceived by the hair cells of the cochlea.</a:t>
            </a:r>
          </a:p>
          <a:p>
            <a:r>
              <a:rPr lang="en-US" dirty="0" smtClean="0"/>
              <a:t>The middle ear transformer mechanism ensures that upto50% of the incident sound energy is transmitted to cochlea.</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14422"/>
            <a:ext cx="9144000" cy="4955203"/>
          </a:xfrm>
          <a:prstGeom prst="rect">
            <a:avLst/>
          </a:prstGeom>
          <a:noFill/>
        </p:spPr>
        <p:txBody>
          <a:bodyPr wrap="square" rtlCol="0">
            <a:spAutoFit/>
          </a:bodyPr>
          <a:lstStyle/>
          <a:p>
            <a:r>
              <a:rPr lang="en-US" sz="3200" b="1" u="sng" dirty="0" smtClean="0"/>
              <a:t>FREQUENCY RESOLUTION EFFECT OF MIDDLE EAR CAVITY</a:t>
            </a:r>
          </a:p>
          <a:p>
            <a:endParaRPr lang="en-US" dirty="0" smtClean="0"/>
          </a:p>
          <a:p>
            <a:endParaRPr lang="en-US" dirty="0" smtClean="0"/>
          </a:p>
          <a:p>
            <a:endParaRPr lang="en-US" dirty="0" smtClean="0"/>
          </a:p>
          <a:p>
            <a:endParaRPr lang="en-US" dirty="0" smtClean="0"/>
          </a:p>
          <a:p>
            <a:r>
              <a:rPr lang="en-US" dirty="0" smtClean="0"/>
              <a:t>1)Low frequency transmission in the middle ear is affected by the elastic stiffness of various components of middle ear cavity.</a:t>
            </a:r>
          </a:p>
          <a:p>
            <a:endParaRPr lang="en-US" dirty="0" smtClean="0"/>
          </a:p>
          <a:p>
            <a:endParaRPr lang="en-US" dirty="0" smtClean="0"/>
          </a:p>
          <a:p>
            <a:endParaRPr lang="en-US" dirty="0" smtClean="0"/>
          </a:p>
          <a:p>
            <a:endParaRPr lang="en-US" dirty="0" smtClean="0"/>
          </a:p>
          <a:p>
            <a:r>
              <a:rPr lang="en-US" dirty="0" smtClean="0"/>
              <a:t>2)The elastic stiffness is contributed by various ligaments holding the </a:t>
            </a:r>
            <a:r>
              <a:rPr lang="en-US" dirty="0" err="1" smtClean="0"/>
              <a:t>ossicles</a:t>
            </a:r>
            <a:r>
              <a:rPr lang="en-US" dirty="0" smtClean="0"/>
              <a:t> in </a:t>
            </a:r>
            <a:r>
              <a:rPr lang="en-US" dirty="0" err="1" smtClean="0"/>
              <a:t>place.One</a:t>
            </a:r>
            <a:r>
              <a:rPr lang="en-US" dirty="0" smtClean="0"/>
              <a:t> important ligament is annular ligament. This ligament fixes the circumference of the foot plate of the stapes in the oval window. This ligament has been found to cause stiffness of the system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935480"/>
            <a:ext cx="8115328" cy="3136594"/>
          </a:xfrm>
        </p:spPr>
        <p:txBody>
          <a:bodyPr>
            <a:normAutofit fontScale="77500" lnSpcReduction="20000"/>
          </a:bodyPr>
          <a:lstStyle/>
          <a:p>
            <a:r>
              <a:rPr lang="en-US" dirty="0" smtClean="0"/>
              <a:t>3)Presence of air in the middle ear cavity also adds to the stiffness component. When the ear drum moves in response to sound </a:t>
            </a:r>
            <a:r>
              <a:rPr lang="en-US" dirty="0" err="1" smtClean="0"/>
              <a:t>waves,air</a:t>
            </a:r>
            <a:r>
              <a:rPr lang="en-US" dirty="0" smtClean="0"/>
              <a:t> inside the middle ear cavity is compressed, thereby reducing the movement of ear drum. This in effect reduces the conduction of low frequency sounds.</a:t>
            </a:r>
          </a:p>
          <a:p>
            <a:endParaRPr lang="en-US" dirty="0" smtClean="0"/>
          </a:p>
          <a:p>
            <a:endParaRPr lang="en-US" dirty="0" smtClean="0"/>
          </a:p>
          <a:p>
            <a:r>
              <a:rPr lang="en-US" dirty="0" smtClean="0"/>
              <a:t>4)Mass effect is important in limiting </a:t>
            </a:r>
            <a:r>
              <a:rPr lang="en-US" dirty="0" err="1" smtClean="0"/>
              <a:t>ossicular</a:t>
            </a:r>
            <a:r>
              <a:rPr lang="en-US" dirty="0" smtClean="0"/>
              <a:t> movements in high frequencies. The mass effect increases during edematous condition of middle ear </a:t>
            </a:r>
            <a:r>
              <a:rPr lang="en-US" dirty="0" err="1" smtClean="0"/>
              <a:t>cavity,which</a:t>
            </a:r>
            <a:r>
              <a:rPr lang="en-US" dirty="0" smtClean="0"/>
              <a:t> depresses conduction of high freq sound.</a:t>
            </a:r>
            <a:endParaRPr lang="en-IN" dirty="0" smtClean="0"/>
          </a:p>
          <a:p>
            <a:endParaRPr lang="en-IN"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714</TotalTime>
  <Words>2556</Words>
  <Application>Microsoft Office PowerPoint</Application>
  <PresentationFormat>On-screen Show (4:3)</PresentationFormat>
  <Paragraphs>212</Paragraphs>
  <Slides>50</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Flow</vt:lpstr>
      <vt:lpstr>Drawing</vt:lpstr>
      <vt:lpstr>PHYSIOLOGY OF HEARING</vt:lpstr>
      <vt:lpstr>PHYSICAL PROPERTIES OF SOUND</vt:lpstr>
      <vt:lpstr>INTENSITY</vt:lpstr>
      <vt:lpstr>ROLE OF EXTERNAL EAR IN SOUND TRANSMISSION</vt:lpstr>
      <vt:lpstr>Slide 5</vt:lpstr>
      <vt:lpstr>Role of ear drum in sound conduction</vt:lpstr>
      <vt:lpstr>ROLE OF MIDDLE EAR IN SOUND CONDUCTION</vt:lpstr>
      <vt:lpstr>Slide 8</vt:lpstr>
      <vt:lpstr>Slide 9</vt:lpstr>
      <vt:lpstr>Role of middle ear muscles in sound transmission of middle ear</vt:lpstr>
      <vt:lpstr>PHYSIOLOGY OF BONE CONDUCTION</vt:lpstr>
      <vt:lpstr>MECHANISM OF HEARING</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TRANSDUCTION OF HAIR CELLS</vt:lpstr>
      <vt:lpstr>Slide 32</vt:lpstr>
      <vt:lpstr>1)MECHANICAL CONDUCTION OF SOUND</vt:lpstr>
      <vt:lpstr>Slide 34</vt:lpstr>
      <vt:lpstr>Slide 35</vt:lpstr>
      <vt:lpstr>Slide 36</vt:lpstr>
      <vt:lpstr>Slide 37</vt:lpstr>
      <vt:lpstr>Natural resonance of external &amp; middle ear</vt:lpstr>
      <vt:lpstr>2) Transduction of mechanical energy to electrical impulses</vt:lpstr>
      <vt:lpstr>Slide 40</vt:lpstr>
      <vt:lpstr>3) Neural pathways</vt:lpstr>
      <vt:lpstr>Slide 42</vt:lpstr>
      <vt:lpstr>Slide 43</vt:lpstr>
      <vt:lpstr>Slide 44</vt:lpstr>
      <vt:lpstr>ELECTRICAL POTENTIALS OF COCHLEA &amp; CN 8</vt:lpstr>
      <vt:lpstr>Theories of hearing</vt:lpstr>
      <vt:lpstr>Slide 47</vt:lpstr>
      <vt:lpstr>Slide 48</vt:lpstr>
      <vt:lpstr>Slide 49</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OF HEARING</dc:title>
  <dc:creator>Samsung</dc:creator>
  <cp:lastModifiedBy>GOWRI</cp:lastModifiedBy>
  <cp:revision>83</cp:revision>
  <dcterms:created xsi:type="dcterms:W3CDTF">2017-08-15T16:39:53Z</dcterms:created>
  <dcterms:modified xsi:type="dcterms:W3CDTF">2020-01-05T09:25:34Z</dcterms:modified>
</cp:coreProperties>
</file>