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0320" y="12700"/>
            <a:ext cx="8896350" cy="6780530"/>
          </a:xfrm>
          <a:custGeom>
            <a:avLst/>
            <a:gdLst/>
            <a:ahLst/>
            <a:cxnLst/>
            <a:rect l="l" t="t" r="r" b="b"/>
            <a:pathLst>
              <a:path w="8896350" h="6780530">
                <a:moveTo>
                  <a:pt x="6300470" y="0"/>
                </a:moveTo>
                <a:lnTo>
                  <a:pt x="0" y="1826260"/>
                </a:lnTo>
                <a:lnTo>
                  <a:pt x="4842509" y="6780530"/>
                </a:lnTo>
                <a:lnTo>
                  <a:pt x="8896350" y="2108200"/>
                </a:lnTo>
                <a:lnTo>
                  <a:pt x="6300470" y="0"/>
                </a:lnTo>
                <a:close/>
              </a:path>
            </a:pathLst>
          </a:custGeom>
          <a:solidFill>
            <a:srgbClr val="FFEE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80670" y="280670"/>
            <a:ext cx="3572510" cy="1615440"/>
          </a:xfrm>
          <a:custGeom>
            <a:avLst/>
            <a:gdLst/>
            <a:ahLst/>
            <a:cxnLst/>
            <a:rect l="l" t="t" r="r" b="b"/>
            <a:pathLst>
              <a:path w="3572510" h="1615439">
                <a:moveTo>
                  <a:pt x="3562888" y="1532889"/>
                </a:moveTo>
                <a:lnTo>
                  <a:pt x="3098800" y="1532889"/>
                </a:lnTo>
                <a:lnTo>
                  <a:pt x="3531869" y="1615439"/>
                </a:lnTo>
                <a:lnTo>
                  <a:pt x="3572509" y="1540509"/>
                </a:lnTo>
                <a:lnTo>
                  <a:pt x="3562888" y="1532889"/>
                </a:lnTo>
                <a:close/>
              </a:path>
              <a:path w="3572510" h="1615439">
                <a:moveTo>
                  <a:pt x="320040" y="0"/>
                </a:moveTo>
                <a:lnTo>
                  <a:pt x="102869" y="78739"/>
                </a:lnTo>
                <a:lnTo>
                  <a:pt x="0" y="323850"/>
                </a:lnTo>
                <a:lnTo>
                  <a:pt x="125729" y="604519"/>
                </a:lnTo>
                <a:lnTo>
                  <a:pt x="2564130" y="1595119"/>
                </a:lnTo>
                <a:lnTo>
                  <a:pt x="3098800" y="1532889"/>
                </a:lnTo>
                <a:lnTo>
                  <a:pt x="3562888" y="1532889"/>
                </a:lnTo>
                <a:lnTo>
                  <a:pt x="3194050" y="1240789"/>
                </a:lnTo>
                <a:lnTo>
                  <a:pt x="2500630" y="819150"/>
                </a:lnTo>
                <a:lnTo>
                  <a:pt x="320040" y="0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62890" y="414019"/>
            <a:ext cx="3562350" cy="1598930"/>
          </a:xfrm>
          <a:custGeom>
            <a:avLst/>
            <a:gdLst/>
            <a:ahLst/>
            <a:cxnLst/>
            <a:rect l="l" t="t" r="r" b="b"/>
            <a:pathLst>
              <a:path w="3562350" h="1598930">
                <a:moveTo>
                  <a:pt x="3550389" y="1532889"/>
                </a:moveTo>
                <a:lnTo>
                  <a:pt x="3032760" y="1532889"/>
                </a:lnTo>
                <a:lnTo>
                  <a:pt x="3515360" y="1598929"/>
                </a:lnTo>
                <a:lnTo>
                  <a:pt x="3562350" y="1543050"/>
                </a:lnTo>
                <a:lnTo>
                  <a:pt x="3550389" y="1532889"/>
                </a:lnTo>
                <a:close/>
              </a:path>
              <a:path w="3562350" h="1598930">
                <a:moveTo>
                  <a:pt x="307340" y="0"/>
                </a:moveTo>
                <a:lnTo>
                  <a:pt x="104139" y="62229"/>
                </a:lnTo>
                <a:lnTo>
                  <a:pt x="0" y="292100"/>
                </a:lnTo>
                <a:lnTo>
                  <a:pt x="93979" y="580389"/>
                </a:lnTo>
                <a:lnTo>
                  <a:pt x="2571750" y="1579879"/>
                </a:lnTo>
                <a:lnTo>
                  <a:pt x="3032760" y="1532889"/>
                </a:lnTo>
                <a:lnTo>
                  <a:pt x="3550389" y="1532889"/>
                </a:lnTo>
                <a:lnTo>
                  <a:pt x="3208020" y="1242059"/>
                </a:lnTo>
                <a:lnTo>
                  <a:pt x="2989580" y="1010919"/>
                </a:lnTo>
                <a:lnTo>
                  <a:pt x="30734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51840" y="546100"/>
            <a:ext cx="2363470" cy="1459230"/>
          </a:xfrm>
          <a:custGeom>
            <a:avLst/>
            <a:gdLst/>
            <a:ahLst/>
            <a:cxnLst/>
            <a:rect l="l" t="t" r="r" b="b"/>
            <a:pathLst>
              <a:path w="2363470" h="1459230">
                <a:moveTo>
                  <a:pt x="176529" y="0"/>
                </a:moveTo>
                <a:lnTo>
                  <a:pt x="0" y="247650"/>
                </a:lnTo>
                <a:lnTo>
                  <a:pt x="0" y="635000"/>
                </a:lnTo>
                <a:lnTo>
                  <a:pt x="2076450" y="1459229"/>
                </a:lnTo>
                <a:lnTo>
                  <a:pt x="2115820" y="1042670"/>
                </a:lnTo>
                <a:lnTo>
                  <a:pt x="2363470" y="824229"/>
                </a:lnTo>
                <a:lnTo>
                  <a:pt x="176529" y="0"/>
                </a:lnTo>
                <a:close/>
              </a:path>
            </a:pathLst>
          </a:custGeom>
          <a:solidFill>
            <a:srgbClr val="FFB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182620" y="1482089"/>
            <a:ext cx="336550" cy="340360"/>
          </a:xfrm>
          <a:custGeom>
            <a:avLst/>
            <a:gdLst/>
            <a:ahLst/>
            <a:cxnLst/>
            <a:rect l="l" t="t" r="r" b="b"/>
            <a:pathLst>
              <a:path w="336550" h="340360">
                <a:moveTo>
                  <a:pt x="246380" y="0"/>
                </a:moveTo>
                <a:lnTo>
                  <a:pt x="88900" y="129539"/>
                </a:lnTo>
                <a:lnTo>
                  <a:pt x="0" y="340360"/>
                </a:lnTo>
                <a:lnTo>
                  <a:pt x="179069" y="314960"/>
                </a:lnTo>
                <a:lnTo>
                  <a:pt x="231140" y="165100"/>
                </a:lnTo>
                <a:lnTo>
                  <a:pt x="336550" y="53339"/>
                </a:lnTo>
                <a:lnTo>
                  <a:pt x="24638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195579" y="234950"/>
            <a:ext cx="3788410" cy="1715770"/>
          </a:xfrm>
          <a:custGeom>
            <a:avLst/>
            <a:gdLst/>
            <a:ahLst/>
            <a:cxnLst/>
            <a:rect l="l" t="t" r="r" b="b"/>
            <a:pathLst>
              <a:path w="3788410" h="1715770">
                <a:moveTo>
                  <a:pt x="3731133" y="1628139"/>
                </a:moveTo>
                <a:lnTo>
                  <a:pt x="3197860" y="1628139"/>
                </a:lnTo>
                <a:lnTo>
                  <a:pt x="3634740" y="1715770"/>
                </a:lnTo>
                <a:lnTo>
                  <a:pt x="3731133" y="1628139"/>
                </a:lnTo>
                <a:close/>
              </a:path>
              <a:path w="3788410" h="1715770">
                <a:moveTo>
                  <a:pt x="487680" y="0"/>
                </a:moveTo>
                <a:lnTo>
                  <a:pt x="350520" y="0"/>
                </a:lnTo>
                <a:lnTo>
                  <a:pt x="140970" y="100329"/>
                </a:lnTo>
                <a:lnTo>
                  <a:pt x="0" y="405129"/>
                </a:lnTo>
                <a:lnTo>
                  <a:pt x="149860" y="697229"/>
                </a:lnTo>
                <a:lnTo>
                  <a:pt x="2658110" y="1690370"/>
                </a:lnTo>
                <a:lnTo>
                  <a:pt x="3197860" y="1628139"/>
                </a:lnTo>
                <a:lnTo>
                  <a:pt x="3731133" y="1628139"/>
                </a:lnTo>
                <a:lnTo>
                  <a:pt x="3775837" y="1587500"/>
                </a:lnTo>
                <a:lnTo>
                  <a:pt x="2741930" y="1587500"/>
                </a:lnTo>
                <a:lnTo>
                  <a:pt x="2753541" y="1541779"/>
                </a:lnTo>
                <a:lnTo>
                  <a:pt x="2561590" y="1541779"/>
                </a:lnTo>
                <a:lnTo>
                  <a:pt x="240029" y="604520"/>
                </a:lnTo>
                <a:lnTo>
                  <a:pt x="179070" y="419100"/>
                </a:lnTo>
                <a:lnTo>
                  <a:pt x="231140" y="185420"/>
                </a:lnTo>
                <a:lnTo>
                  <a:pt x="487680" y="0"/>
                </a:lnTo>
                <a:close/>
              </a:path>
              <a:path w="3788410" h="1715770">
                <a:moveTo>
                  <a:pt x="3177540" y="1535429"/>
                </a:moveTo>
                <a:lnTo>
                  <a:pt x="2741930" y="1587500"/>
                </a:lnTo>
                <a:lnTo>
                  <a:pt x="3775837" y="1587500"/>
                </a:lnTo>
                <a:lnTo>
                  <a:pt x="3784219" y="1579879"/>
                </a:lnTo>
                <a:lnTo>
                  <a:pt x="3549650" y="1579879"/>
                </a:lnTo>
                <a:lnTo>
                  <a:pt x="3177540" y="1535429"/>
                </a:lnTo>
                <a:close/>
              </a:path>
              <a:path w="3788410" h="1715770">
                <a:moveTo>
                  <a:pt x="3211830" y="998220"/>
                </a:moveTo>
                <a:lnTo>
                  <a:pt x="3078480" y="1027429"/>
                </a:lnTo>
                <a:lnTo>
                  <a:pt x="3237230" y="1294129"/>
                </a:lnTo>
                <a:lnTo>
                  <a:pt x="3549650" y="1579879"/>
                </a:lnTo>
                <a:lnTo>
                  <a:pt x="3784219" y="1579879"/>
                </a:lnTo>
                <a:lnTo>
                  <a:pt x="3788410" y="1576070"/>
                </a:lnTo>
                <a:lnTo>
                  <a:pt x="3378200" y="1294129"/>
                </a:lnTo>
                <a:lnTo>
                  <a:pt x="3211830" y="998220"/>
                </a:lnTo>
                <a:close/>
              </a:path>
              <a:path w="3788410" h="1715770">
                <a:moveTo>
                  <a:pt x="3008630" y="1049020"/>
                </a:moveTo>
                <a:lnTo>
                  <a:pt x="2791460" y="1075689"/>
                </a:lnTo>
                <a:lnTo>
                  <a:pt x="2620010" y="1282700"/>
                </a:lnTo>
                <a:lnTo>
                  <a:pt x="2561590" y="1541779"/>
                </a:lnTo>
                <a:lnTo>
                  <a:pt x="2753541" y="1541779"/>
                </a:lnTo>
                <a:lnTo>
                  <a:pt x="2823210" y="1267460"/>
                </a:lnTo>
                <a:lnTo>
                  <a:pt x="3008630" y="10490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514350" y="250190"/>
            <a:ext cx="2677160" cy="975360"/>
          </a:xfrm>
          <a:custGeom>
            <a:avLst/>
            <a:gdLst/>
            <a:ahLst/>
            <a:cxnLst/>
            <a:rect l="l" t="t" r="r" b="b"/>
            <a:pathLst>
              <a:path w="2677160" h="975360">
                <a:moveTo>
                  <a:pt x="224790" y="0"/>
                </a:moveTo>
                <a:lnTo>
                  <a:pt x="0" y="53339"/>
                </a:lnTo>
                <a:lnTo>
                  <a:pt x="2420620" y="975359"/>
                </a:lnTo>
                <a:lnTo>
                  <a:pt x="2677160" y="955039"/>
                </a:lnTo>
                <a:lnTo>
                  <a:pt x="22479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648969" y="398779"/>
            <a:ext cx="360680" cy="651510"/>
          </a:xfrm>
          <a:custGeom>
            <a:avLst/>
            <a:gdLst/>
            <a:ahLst/>
            <a:cxnLst/>
            <a:rect l="l" t="t" r="r" b="b"/>
            <a:pathLst>
              <a:path w="360680" h="651510">
                <a:moveTo>
                  <a:pt x="261620" y="0"/>
                </a:moveTo>
                <a:lnTo>
                  <a:pt x="43179" y="205740"/>
                </a:lnTo>
                <a:lnTo>
                  <a:pt x="0" y="447040"/>
                </a:lnTo>
                <a:lnTo>
                  <a:pt x="73659" y="609600"/>
                </a:lnTo>
                <a:lnTo>
                  <a:pt x="212089" y="651510"/>
                </a:lnTo>
                <a:lnTo>
                  <a:pt x="171449" y="298450"/>
                </a:lnTo>
                <a:lnTo>
                  <a:pt x="360680" y="33020"/>
                </a:lnTo>
                <a:lnTo>
                  <a:pt x="2616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342389" y="850900"/>
            <a:ext cx="1097280" cy="577850"/>
          </a:xfrm>
          <a:custGeom>
            <a:avLst/>
            <a:gdLst/>
            <a:ahLst/>
            <a:cxnLst/>
            <a:rect l="l" t="t" r="r" b="b"/>
            <a:pathLst>
              <a:path w="1097280" h="577850">
                <a:moveTo>
                  <a:pt x="111759" y="156210"/>
                </a:moveTo>
                <a:lnTo>
                  <a:pt x="240029" y="317500"/>
                </a:lnTo>
                <a:lnTo>
                  <a:pt x="610870" y="527050"/>
                </a:lnTo>
                <a:lnTo>
                  <a:pt x="1046479" y="577850"/>
                </a:lnTo>
                <a:lnTo>
                  <a:pt x="1084007" y="473710"/>
                </a:lnTo>
                <a:lnTo>
                  <a:pt x="988060" y="473710"/>
                </a:lnTo>
                <a:lnTo>
                  <a:pt x="731520" y="448310"/>
                </a:lnTo>
                <a:lnTo>
                  <a:pt x="312420" y="284479"/>
                </a:lnTo>
                <a:lnTo>
                  <a:pt x="111759" y="156210"/>
                </a:lnTo>
                <a:close/>
              </a:path>
              <a:path w="1097280" h="577850">
                <a:moveTo>
                  <a:pt x="0" y="0"/>
                </a:moveTo>
                <a:lnTo>
                  <a:pt x="31750" y="66039"/>
                </a:lnTo>
                <a:lnTo>
                  <a:pt x="359409" y="128270"/>
                </a:lnTo>
                <a:lnTo>
                  <a:pt x="727710" y="266700"/>
                </a:lnTo>
                <a:lnTo>
                  <a:pt x="988060" y="473710"/>
                </a:lnTo>
                <a:lnTo>
                  <a:pt x="1084007" y="473710"/>
                </a:lnTo>
                <a:lnTo>
                  <a:pt x="1097280" y="436879"/>
                </a:lnTo>
                <a:lnTo>
                  <a:pt x="883920" y="233679"/>
                </a:lnTo>
                <a:lnTo>
                  <a:pt x="382270" y="3302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7834630" y="4530090"/>
            <a:ext cx="883919" cy="675640"/>
          </a:xfrm>
          <a:custGeom>
            <a:avLst/>
            <a:gdLst/>
            <a:ahLst/>
            <a:cxnLst/>
            <a:rect l="l" t="t" r="r" b="b"/>
            <a:pathLst>
              <a:path w="883920" h="675639">
                <a:moveTo>
                  <a:pt x="751840" y="0"/>
                </a:moveTo>
                <a:lnTo>
                  <a:pt x="148590" y="427990"/>
                </a:lnTo>
                <a:lnTo>
                  <a:pt x="85090" y="563880"/>
                </a:lnTo>
                <a:lnTo>
                  <a:pt x="0" y="654050"/>
                </a:lnTo>
                <a:lnTo>
                  <a:pt x="142240" y="631190"/>
                </a:lnTo>
                <a:lnTo>
                  <a:pt x="347979" y="530860"/>
                </a:lnTo>
                <a:lnTo>
                  <a:pt x="869950" y="138430"/>
                </a:lnTo>
                <a:lnTo>
                  <a:pt x="883920" y="74930"/>
                </a:lnTo>
                <a:lnTo>
                  <a:pt x="839470" y="13970"/>
                </a:lnTo>
                <a:lnTo>
                  <a:pt x="751840" y="0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7813040" y="4503420"/>
            <a:ext cx="880110" cy="675640"/>
          </a:xfrm>
          <a:custGeom>
            <a:avLst/>
            <a:gdLst/>
            <a:ahLst/>
            <a:cxnLst/>
            <a:rect l="l" t="t" r="r" b="b"/>
            <a:pathLst>
              <a:path w="880109" h="675639">
                <a:moveTo>
                  <a:pt x="755650" y="0"/>
                </a:moveTo>
                <a:lnTo>
                  <a:pt x="144779" y="434339"/>
                </a:lnTo>
                <a:lnTo>
                  <a:pt x="87629" y="551179"/>
                </a:lnTo>
                <a:lnTo>
                  <a:pt x="0" y="655319"/>
                </a:lnTo>
                <a:lnTo>
                  <a:pt x="6350" y="675639"/>
                </a:lnTo>
                <a:lnTo>
                  <a:pt x="132079" y="636269"/>
                </a:lnTo>
                <a:lnTo>
                  <a:pt x="220979" y="619759"/>
                </a:lnTo>
                <a:lnTo>
                  <a:pt x="864869" y="138429"/>
                </a:lnTo>
                <a:lnTo>
                  <a:pt x="880109" y="80009"/>
                </a:lnTo>
                <a:lnTo>
                  <a:pt x="839469" y="21589"/>
                </a:lnTo>
                <a:lnTo>
                  <a:pt x="755650" y="0"/>
                </a:lnTo>
                <a:close/>
              </a:path>
            </a:pathLst>
          </a:custGeom>
          <a:solidFill>
            <a:srgbClr val="6F3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7954009" y="4569459"/>
            <a:ext cx="638810" cy="530860"/>
          </a:xfrm>
          <a:custGeom>
            <a:avLst/>
            <a:gdLst/>
            <a:ahLst/>
            <a:cxnLst/>
            <a:rect l="l" t="t" r="r" b="b"/>
            <a:pathLst>
              <a:path w="638809" h="530860">
                <a:moveTo>
                  <a:pt x="509270" y="0"/>
                </a:moveTo>
                <a:lnTo>
                  <a:pt x="0" y="367029"/>
                </a:lnTo>
                <a:lnTo>
                  <a:pt x="96520" y="439419"/>
                </a:lnTo>
                <a:lnTo>
                  <a:pt x="113030" y="530859"/>
                </a:lnTo>
                <a:lnTo>
                  <a:pt x="638810" y="138429"/>
                </a:lnTo>
                <a:lnTo>
                  <a:pt x="604520" y="59689"/>
                </a:lnTo>
                <a:lnTo>
                  <a:pt x="509270" y="0"/>
                </a:lnTo>
                <a:close/>
              </a:path>
            </a:pathLst>
          </a:custGeom>
          <a:solidFill>
            <a:srgbClr val="FFB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7927340" y="5046979"/>
            <a:ext cx="64769" cy="1231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7819390" y="4509770"/>
            <a:ext cx="910590" cy="727710"/>
          </a:xfrm>
          <a:custGeom>
            <a:avLst/>
            <a:gdLst/>
            <a:ahLst/>
            <a:cxnLst/>
            <a:rect l="l" t="t" r="r" b="b"/>
            <a:pathLst>
              <a:path w="910590" h="727710">
                <a:moveTo>
                  <a:pt x="764539" y="0"/>
                </a:moveTo>
                <a:lnTo>
                  <a:pt x="151129" y="443229"/>
                </a:lnTo>
                <a:lnTo>
                  <a:pt x="86359" y="580389"/>
                </a:lnTo>
                <a:lnTo>
                  <a:pt x="0" y="670559"/>
                </a:lnTo>
                <a:lnTo>
                  <a:pt x="11429" y="727709"/>
                </a:lnTo>
                <a:lnTo>
                  <a:pt x="140969" y="674369"/>
                </a:lnTo>
                <a:lnTo>
                  <a:pt x="239304" y="674369"/>
                </a:lnTo>
                <a:lnTo>
                  <a:pt x="240664" y="670559"/>
                </a:lnTo>
                <a:lnTo>
                  <a:pt x="45719" y="670559"/>
                </a:lnTo>
                <a:lnTo>
                  <a:pt x="111759" y="589279"/>
                </a:lnTo>
                <a:lnTo>
                  <a:pt x="163829" y="478789"/>
                </a:lnTo>
                <a:lnTo>
                  <a:pt x="237489" y="478789"/>
                </a:lnTo>
                <a:lnTo>
                  <a:pt x="200659" y="441959"/>
                </a:lnTo>
                <a:lnTo>
                  <a:pt x="773429" y="34289"/>
                </a:lnTo>
                <a:lnTo>
                  <a:pt x="875876" y="34289"/>
                </a:lnTo>
                <a:lnTo>
                  <a:pt x="858519" y="7619"/>
                </a:lnTo>
                <a:lnTo>
                  <a:pt x="764539" y="0"/>
                </a:lnTo>
                <a:close/>
              </a:path>
              <a:path w="910590" h="727710">
                <a:moveTo>
                  <a:pt x="239304" y="674369"/>
                </a:moveTo>
                <a:lnTo>
                  <a:pt x="140969" y="674369"/>
                </a:lnTo>
                <a:lnTo>
                  <a:pt x="237489" y="679449"/>
                </a:lnTo>
                <a:lnTo>
                  <a:pt x="239304" y="674369"/>
                </a:lnTo>
                <a:close/>
              </a:path>
              <a:path w="910590" h="727710">
                <a:moveTo>
                  <a:pt x="161289" y="640079"/>
                </a:moveTo>
                <a:lnTo>
                  <a:pt x="45719" y="670559"/>
                </a:lnTo>
                <a:lnTo>
                  <a:pt x="240664" y="670559"/>
                </a:lnTo>
                <a:lnTo>
                  <a:pt x="250189" y="643889"/>
                </a:lnTo>
                <a:lnTo>
                  <a:pt x="161289" y="640079"/>
                </a:lnTo>
                <a:close/>
              </a:path>
              <a:path w="910590" h="727710">
                <a:moveTo>
                  <a:pt x="237489" y="478789"/>
                </a:moveTo>
                <a:lnTo>
                  <a:pt x="163829" y="478789"/>
                </a:lnTo>
                <a:lnTo>
                  <a:pt x="229869" y="546099"/>
                </a:lnTo>
                <a:lnTo>
                  <a:pt x="255269" y="623569"/>
                </a:lnTo>
                <a:lnTo>
                  <a:pt x="280669" y="567689"/>
                </a:lnTo>
                <a:lnTo>
                  <a:pt x="255269" y="496569"/>
                </a:lnTo>
                <a:lnTo>
                  <a:pt x="237489" y="478789"/>
                </a:lnTo>
                <a:close/>
              </a:path>
              <a:path w="910590" h="727710">
                <a:moveTo>
                  <a:pt x="875876" y="34289"/>
                </a:moveTo>
                <a:lnTo>
                  <a:pt x="773429" y="34289"/>
                </a:lnTo>
                <a:lnTo>
                  <a:pt x="828039" y="48259"/>
                </a:lnTo>
                <a:lnTo>
                  <a:pt x="877569" y="96519"/>
                </a:lnTo>
                <a:lnTo>
                  <a:pt x="883919" y="185419"/>
                </a:lnTo>
                <a:lnTo>
                  <a:pt x="904239" y="152399"/>
                </a:lnTo>
                <a:lnTo>
                  <a:pt x="910589" y="87629"/>
                </a:lnTo>
                <a:lnTo>
                  <a:pt x="875876" y="342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8097519" y="4645659"/>
            <a:ext cx="615950" cy="499109"/>
          </a:xfrm>
          <a:custGeom>
            <a:avLst/>
            <a:gdLst/>
            <a:ahLst/>
            <a:cxnLst/>
            <a:rect l="l" t="t" r="r" b="b"/>
            <a:pathLst>
              <a:path w="615950" h="499110">
                <a:moveTo>
                  <a:pt x="615950" y="0"/>
                </a:moveTo>
                <a:lnTo>
                  <a:pt x="33020" y="434339"/>
                </a:lnTo>
                <a:lnTo>
                  <a:pt x="0" y="499109"/>
                </a:lnTo>
                <a:lnTo>
                  <a:pt x="595629" y="60959"/>
                </a:lnTo>
                <a:lnTo>
                  <a:pt x="6159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8481059" y="4584700"/>
            <a:ext cx="149860" cy="1562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8163559" y="4754879"/>
            <a:ext cx="295910" cy="196850"/>
          </a:xfrm>
          <a:custGeom>
            <a:avLst/>
            <a:gdLst/>
            <a:ahLst/>
            <a:cxnLst/>
            <a:rect l="l" t="t" r="r" b="b"/>
            <a:pathLst>
              <a:path w="295909" h="196850">
                <a:moveTo>
                  <a:pt x="241300" y="6350"/>
                </a:moveTo>
                <a:lnTo>
                  <a:pt x="182880" y="11430"/>
                </a:lnTo>
                <a:lnTo>
                  <a:pt x="77470" y="67310"/>
                </a:lnTo>
                <a:lnTo>
                  <a:pt x="0" y="162560"/>
                </a:lnTo>
                <a:lnTo>
                  <a:pt x="26670" y="196850"/>
                </a:lnTo>
                <a:lnTo>
                  <a:pt x="107950" y="176530"/>
                </a:lnTo>
                <a:lnTo>
                  <a:pt x="123788" y="165100"/>
                </a:lnTo>
                <a:lnTo>
                  <a:pt x="34290" y="165100"/>
                </a:lnTo>
                <a:lnTo>
                  <a:pt x="78740" y="107950"/>
                </a:lnTo>
                <a:lnTo>
                  <a:pt x="180340" y="34290"/>
                </a:lnTo>
                <a:lnTo>
                  <a:pt x="241300" y="6350"/>
                </a:lnTo>
                <a:close/>
              </a:path>
              <a:path w="295909" h="196850">
                <a:moveTo>
                  <a:pt x="274320" y="0"/>
                </a:moveTo>
                <a:lnTo>
                  <a:pt x="210820" y="68580"/>
                </a:lnTo>
                <a:lnTo>
                  <a:pt x="123190" y="134620"/>
                </a:lnTo>
                <a:lnTo>
                  <a:pt x="34290" y="165100"/>
                </a:lnTo>
                <a:lnTo>
                  <a:pt x="123788" y="165100"/>
                </a:lnTo>
                <a:lnTo>
                  <a:pt x="231140" y="87630"/>
                </a:lnTo>
                <a:lnTo>
                  <a:pt x="295910" y="2540"/>
                </a:lnTo>
                <a:lnTo>
                  <a:pt x="2743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901700" y="5054600"/>
            <a:ext cx="6807200" cy="723900"/>
          </a:xfrm>
          <a:custGeom>
            <a:avLst/>
            <a:gdLst/>
            <a:ahLst/>
            <a:cxnLst/>
            <a:rect l="l" t="t" r="r" b="b"/>
            <a:pathLst>
              <a:path w="6807200" h="723900">
                <a:moveTo>
                  <a:pt x="0" y="0"/>
                </a:moveTo>
                <a:lnTo>
                  <a:pt x="55112" y="18844"/>
                </a:lnTo>
                <a:lnTo>
                  <a:pt x="123349" y="44096"/>
                </a:lnTo>
                <a:lnTo>
                  <a:pt x="161851" y="58750"/>
                </a:lnTo>
                <a:lnTo>
                  <a:pt x="202990" y="74555"/>
                </a:lnTo>
                <a:lnTo>
                  <a:pt x="246551" y="91361"/>
                </a:lnTo>
                <a:lnTo>
                  <a:pt x="292318" y="109018"/>
                </a:lnTo>
                <a:lnTo>
                  <a:pt x="340077" y="127376"/>
                </a:lnTo>
                <a:lnTo>
                  <a:pt x="389613" y="146284"/>
                </a:lnTo>
                <a:lnTo>
                  <a:pt x="440711" y="165593"/>
                </a:lnTo>
                <a:lnTo>
                  <a:pt x="493157" y="185151"/>
                </a:lnTo>
                <a:lnTo>
                  <a:pt x="546734" y="204810"/>
                </a:lnTo>
                <a:lnTo>
                  <a:pt x="601230" y="224418"/>
                </a:lnTo>
                <a:lnTo>
                  <a:pt x="656427" y="243826"/>
                </a:lnTo>
                <a:lnTo>
                  <a:pt x="712113" y="262882"/>
                </a:lnTo>
                <a:lnTo>
                  <a:pt x="768072" y="281438"/>
                </a:lnTo>
                <a:lnTo>
                  <a:pt x="824088" y="299343"/>
                </a:lnTo>
                <a:lnTo>
                  <a:pt x="879948" y="316447"/>
                </a:lnTo>
                <a:lnTo>
                  <a:pt x="935436" y="332598"/>
                </a:lnTo>
                <a:lnTo>
                  <a:pt x="990338" y="347648"/>
                </a:lnTo>
                <a:lnTo>
                  <a:pt x="1044439" y="361447"/>
                </a:lnTo>
                <a:lnTo>
                  <a:pt x="1097523" y="373842"/>
                </a:lnTo>
                <a:lnTo>
                  <a:pt x="1149376" y="384686"/>
                </a:lnTo>
                <a:lnTo>
                  <a:pt x="1199783" y="393827"/>
                </a:lnTo>
                <a:lnTo>
                  <a:pt x="1248529" y="401115"/>
                </a:lnTo>
                <a:lnTo>
                  <a:pt x="1295400" y="406400"/>
                </a:lnTo>
                <a:lnTo>
                  <a:pt x="1347388" y="409715"/>
                </a:lnTo>
                <a:lnTo>
                  <a:pt x="1400082" y="410298"/>
                </a:lnTo>
                <a:lnTo>
                  <a:pt x="1453351" y="408396"/>
                </a:lnTo>
                <a:lnTo>
                  <a:pt x="1507066" y="404253"/>
                </a:lnTo>
                <a:lnTo>
                  <a:pt x="1561099" y="398115"/>
                </a:lnTo>
                <a:lnTo>
                  <a:pt x="1615320" y="390227"/>
                </a:lnTo>
                <a:lnTo>
                  <a:pt x="1669601" y="380834"/>
                </a:lnTo>
                <a:lnTo>
                  <a:pt x="1723813" y="370181"/>
                </a:lnTo>
                <a:lnTo>
                  <a:pt x="1777826" y="358514"/>
                </a:lnTo>
                <a:lnTo>
                  <a:pt x="1831511" y="346078"/>
                </a:lnTo>
                <a:lnTo>
                  <a:pt x="1884741" y="333119"/>
                </a:lnTo>
                <a:lnTo>
                  <a:pt x="1937385" y="319881"/>
                </a:lnTo>
                <a:lnTo>
                  <a:pt x="1989314" y="306610"/>
                </a:lnTo>
                <a:lnTo>
                  <a:pt x="2040400" y="293551"/>
                </a:lnTo>
                <a:lnTo>
                  <a:pt x="2090514" y="280950"/>
                </a:lnTo>
                <a:lnTo>
                  <a:pt x="2139526" y="269051"/>
                </a:lnTo>
                <a:lnTo>
                  <a:pt x="2187308" y="258101"/>
                </a:lnTo>
                <a:lnTo>
                  <a:pt x="2233731" y="248344"/>
                </a:lnTo>
                <a:lnTo>
                  <a:pt x="2278666" y="240026"/>
                </a:lnTo>
                <a:lnTo>
                  <a:pt x="2321983" y="233391"/>
                </a:lnTo>
                <a:lnTo>
                  <a:pt x="2363554" y="228686"/>
                </a:lnTo>
                <a:lnTo>
                  <a:pt x="2403250" y="226156"/>
                </a:lnTo>
                <a:lnTo>
                  <a:pt x="2440941" y="226045"/>
                </a:lnTo>
                <a:lnTo>
                  <a:pt x="2476500" y="228600"/>
                </a:lnTo>
                <a:lnTo>
                  <a:pt x="2524695" y="237954"/>
                </a:lnTo>
                <a:lnTo>
                  <a:pt x="2566908" y="253489"/>
                </a:lnTo>
                <a:lnTo>
                  <a:pt x="2603881" y="274269"/>
                </a:lnTo>
                <a:lnTo>
                  <a:pt x="2636361" y="299362"/>
                </a:lnTo>
                <a:lnTo>
                  <a:pt x="2665090" y="327834"/>
                </a:lnTo>
                <a:lnTo>
                  <a:pt x="2690812" y="358750"/>
                </a:lnTo>
                <a:lnTo>
                  <a:pt x="2714272" y="391176"/>
                </a:lnTo>
                <a:lnTo>
                  <a:pt x="2736215" y="424180"/>
                </a:lnTo>
                <a:lnTo>
                  <a:pt x="2757383" y="456826"/>
                </a:lnTo>
                <a:lnTo>
                  <a:pt x="2778521" y="488181"/>
                </a:lnTo>
                <a:lnTo>
                  <a:pt x="2823686" y="543282"/>
                </a:lnTo>
                <a:lnTo>
                  <a:pt x="2877661" y="582012"/>
                </a:lnTo>
                <a:lnTo>
                  <a:pt x="2946400" y="596900"/>
                </a:lnTo>
                <a:lnTo>
                  <a:pt x="2975610" y="594755"/>
                </a:lnTo>
                <a:lnTo>
                  <a:pt x="3031567" y="576935"/>
                </a:lnTo>
                <a:lnTo>
                  <a:pt x="3086004" y="544443"/>
                </a:lnTo>
                <a:lnTo>
                  <a:pt x="3141039" y="501320"/>
                </a:lnTo>
                <a:lnTo>
                  <a:pt x="3198793" y="451609"/>
                </a:lnTo>
                <a:lnTo>
                  <a:pt x="3229351" y="425545"/>
                </a:lnTo>
                <a:lnTo>
                  <a:pt x="3261384" y="399349"/>
                </a:lnTo>
                <a:lnTo>
                  <a:pt x="3295157" y="373528"/>
                </a:lnTo>
                <a:lnTo>
                  <a:pt x="3330934" y="348585"/>
                </a:lnTo>
                <a:lnTo>
                  <a:pt x="3368980" y="325025"/>
                </a:lnTo>
                <a:lnTo>
                  <a:pt x="3409561" y="303355"/>
                </a:lnTo>
                <a:lnTo>
                  <a:pt x="3452940" y="284080"/>
                </a:lnTo>
                <a:lnTo>
                  <a:pt x="3499384" y="267704"/>
                </a:lnTo>
                <a:lnTo>
                  <a:pt x="3549157" y="254733"/>
                </a:lnTo>
                <a:lnTo>
                  <a:pt x="3602524" y="245671"/>
                </a:lnTo>
                <a:lnTo>
                  <a:pt x="3659750" y="241025"/>
                </a:lnTo>
                <a:lnTo>
                  <a:pt x="3721100" y="241300"/>
                </a:lnTo>
                <a:lnTo>
                  <a:pt x="3793219" y="247829"/>
                </a:lnTo>
                <a:lnTo>
                  <a:pt x="3831943" y="253506"/>
                </a:lnTo>
                <a:lnTo>
                  <a:pt x="3872319" y="260668"/>
                </a:lnTo>
                <a:lnTo>
                  <a:pt x="3914258" y="269221"/>
                </a:lnTo>
                <a:lnTo>
                  <a:pt x="3957665" y="279072"/>
                </a:lnTo>
                <a:lnTo>
                  <a:pt x="4002451" y="290129"/>
                </a:lnTo>
                <a:lnTo>
                  <a:pt x="4048522" y="302299"/>
                </a:lnTo>
                <a:lnTo>
                  <a:pt x="4095787" y="315488"/>
                </a:lnTo>
                <a:lnTo>
                  <a:pt x="4144155" y="329603"/>
                </a:lnTo>
                <a:lnTo>
                  <a:pt x="4193532" y="344552"/>
                </a:lnTo>
                <a:lnTo>
                  <a:pt x="4243828" y="360241"/>
                </a:lnTo>
                <a:lnTo>
                  <a:pt x="4294951" y="376578"/>
                </a:lnTo>
                <a:lnTo>
                  <a:pt x="4346809" y="393469"/>
                </a:lnTo>
                <a:lnTo>
                  <a:pt x="4399310" y="410822"/>
                </a:lnTo>
                <a:lnTo>
                  <a:pt x="4452361" y="428543"/>
                </a:lnTo>
                <a:lnTo>
                  <a:pt x="4505872" y="446539"/>
                </a:lnTo>
                <a:lnTo>
                  <a:pt x="4559750" y="464718"/>
                </a:lnTo>
                <a:lnTo>
                  <a:pt x="4613904" y="482986"/>
                </a:lnTo>
                <a:lnTo>
                  <a:pt x="4668242" y="501251"/>
                </a:lnTo>
                <a:lnTo>
                  <a:pt x="4722671" y="519419"/>
                </a:lnTo>
                <a:lnTo>
                  <a:pt x="4777100" y="537397"/>
                </a:lnTo>
                <a:lnTo>
                  <a:pt x="4831438" y="555093"/>
                </a:lnTo>
                <a:lnTo>
                  <a:pt x="4885592" y="572413"/>
                </a:lnTo>
                <a:lnTo>
                  <a:pt x="4939470" y="589264"/>
                </a:lnTo>
                <a:lnTo>
                  <a:pt x="4992981" y="605554"/>
                </a:lnTo>
                <a:lnTo>
                  <a:pt x="5046033" y="621190"/>
                </a:lnTo>
                <a:lnTo>
                  <a:pt x="5098533" y="636077"/>
                </a:lnTo>
                <a:lnTo>
                  <a:pt x="5150391" y="650124"/>
                </a:lnTo>
                <a:lnTo>
                  <a:pt x="5201514" y="663238"/>
                </a:lnTo>
                <a:lnTo>
                  <a:pt x="5251810" y="675325"/>
                </a:lnTo>
                <a:lnTo>
                  <a:pt x="5301188" y="686292"/>
                </a:lnTo>
                <a:lnTo>
                  <a:pt x="5349555" y="696046"/>
                </a:lnTo>
                <a:lnTo>
                  <a:pt x="5396820" y="704495"/>
                </a:lnTo>
                <a:lnTo>
                  <a:pt x="5442892" y="711545"/>
                </a:lnTo>
                <a:lnTo>
                  <a:pt x="5487677" y="717104"/>
                </a:lnTo>
                <a:lnTo>
                  <a:pt x="5531085" y="721078"/>
                </a:lnTo>
                <a:lnTo>
                  <a:pt x="5573023" y="723374"/>
                </a:lnTo>
                <a:lnTo>
                  <a:pt x="5613400" y="723900"/>
                </a:lnTo>
                <a:lnTo>
                  <a:pt x="5670411" y="721664"/>
                </a:lnTo>
                <a:lnTo>
                  <a:pt x="5727093" y="716241"/>
                </a:lnTo>
                <a:lnTo>
                  <a:pt x="5783367" y="707858"/>
                </a:lnTo>
                <a:lnTo>
                  <a:pt x="5839154" y="696746"/>
                </a:lnTo>
                <a:lnTo>
                  <a:pt x="5894376" y="683135"/>
                </a:lnTo>
                <a:lnTo>
                  <a:pt x="5948955" y="667253"/>
                </a:lnTo>
                <a:lnTo>
                  <a:pt x="6002811" y="649331"/>
                </a:lnTo>
                <a:lnTo>
                  <a:pt x="6055866" y="629597"/>
                </a:lnTo>
                <a:lnTo>
                  <a:pt x="6108041" y="608282"/>
                </a:lnTo>
                <a:lnTo>
                  <a:pt x="6159258" y="585616"/>
                </a:lnTo>
                <a:lnTo>
                  <a:pt x="6209439" y="561827"/>
                </a:lnTo>
                <a:lnTo>
                  <a:pt x="6258504" y="537145"/>
                </a:lnTo>
                <a:lnTo>
                  <a:pt x="6306375" y="511800"/>
                </a:lnTo>
                <a:lnTo>
                  <a:pt x="6352974" y="486022"/>
                </a:lnTo>
                <a:lnTo>
                  <a:pt x="6398221" y="460039"/>
                </a:lnTo>
                <a:lnTo>
                  <a:pt x="6442039" y="434082"/>
                </a:lnTo>
                <a:lnTo>
                  <a:pt x="6484349" y="408380"/>
                </a:lnTo>
                <a:lnTo>
                  <a:pt x="6525071" y="383163"/>
                </a:lnTo>
                <a:lnTo>
                  <a:pt x="6564129" y="358660"/>
                </a:lnTo>
                <a:lnTo>
                  <a:pt x="6601442" y="335101"/>
                </a:lnTo>
                <a:lnTo>
                  <a:pt x="6636932" y="312716"/>
                </a:lnTo>
                <a:lnTo>
                  <a:pt x="6670522" y="291733"/>
                </a:lnTo>
                <a:lnTo>
                  <a:pt x="6731682" y="254895"/>
                </a:lnTo>
                <a:lnTo>
                  <a:pt x="6784295" y="226424"/>
                </a:lnTo>
                <a:lnTo>
                  <a:pt x="6807200" y="215900"/>
                </a:lnTo>
              </a:path>
            </a:pathLst>
          </a:custGeom>
          <a:ln w="76194">
            <a:solidFill>
              <a:srgbClr val="6F3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901700" y="50546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-38097"/>
                </a:moveTo>
                <a:lnTo>
                  <a:pt x="0" y="38097"/>
                </a:lnTo>
              </a:path>
            </a:pathLst>
          </a:custGeom>
          <a:ln w="76194">
            <a:solidFill>
              <a:srgbClr val="6F3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7708900" y="57835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-38097"/>
                </a:moveTo>
                <a:lnTo>
                  <a:pt x="0" y="38097"/>
                </a:lnTo>
              </a:path>
            </a:pathLst>
          </a:custGeom>
          <a:ln w="76194">
            <a:solidFill>
              <a:srgbClr val="6F3C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4076700" y="1954529"/>
            <a:ext cx="889000" cy="356870"/>
          </a:xfrm>
          <a:custGeom>
            <a:avLst/>
            <a:gdLst/>
            <a:ahLst/>
            <a:cxnLst/>
            <a:rect l="l" t="t" r="r" b="b"/>
            <a:pathLst>
              <a:path w="889000" h="356869">
                <a:moveTo>
                  <a:pt x="0" y="26670"/>
                </a:moveTo>
                <a:lnTo>
                  <a:pt x="48724" y="53696"/>
                </a:lnTo>
                <a:lnTo>
                  <a:pt x="97190" y="80274"/>
                </a:lnTo>
                <a:lnTo>
                  <a:pt x="145138" y="105799"/>
                </a:lnTo>
                <a:lnTo>
                  <a:pt x="192308" y="129672"/>
                </a:lnTo>
                <a:lnTo>
                  <a:pt x="238442" y="151288"/>
                </a:lnTo>
                <a:lnTo>
                  <a:pt x="283281" y="170047"/>
                </a:lnTo>
                <a:lnTo>
                  <a:pt x="326565" y="185347"/>
                </a:lnTo>
                <a:lnTo>
                  <a:pt x="368035" y="196585"/>
                </a:lnTo>
                <a:lnTo>
                  <a:pt x="407433" y="203160"/>
                </a:lnTo>
                <a:lnTo>
                  <a:pt x="444500" y="204470"/>
                </a:lnTo>
                <a:lnTo>
                  <a:pt x="482620" y="195325"/>
                </a:lnTo>
                <a:lnTo>
                  <a:pt x="517668" y="173836"/>
                </a:lnTo>
                <a:lnTo>
                  <a:pt x="550051" y="143839"/>
                </a:lnTo>
                <a:lnTo>
                  <a:pt x="580175" y="109169"/>
                </a:lnTo>
                <a:lnTo>
                  <a:pt x="608450" y="73663"/>
                </a:lnTo>
                <a:lnTo>
                  <a:pt x="635282" y="41157"/>
                </a:lnTo>
                <a:lnTo>
                  <a:pt x="661079" y="15487"/>
                </a:lnTo>
                <a:lnTo>
                  <a:pt x="686249" y="489"/>
                </a:lnTo>
                <a:lnTo>
                  <a:pt x="711200" y="0"/>
                </a:lnTo>
                <a:lnTo>
                  <a:pt x="739154" y="20439"/>
                </a:lnTo>
                <a:lnTo>
                  <a:pt x="766484" y="58261"/>
                </a:lnTo>
                <a:lnTo>
                  <a:pt x="792683" y="108227"/>
                </a:lnTo>
                <a:lnTo>
                  <a:pt x="817245" y="165100"/>
                </a:lnTo>
                <a:lnTo>
                  <a:pt x="839663" y="223639"/>
                </a:lnTo>
                <a:lnTo>
                  <a:pt x="859432" y="278606"/>
                </a:lnTo>
                <a:lnTo>
                  <a:pt x="876046" y="324762"/>
                </a:lnTo>
                <a:lnTo>
                  <a:pt x="889000" y="356870"/>
                </a:lnTo>
              </a:path>
            </a:pathLst>
          </a:custGeom>
          <a:ln w="11429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4076700" y="1873253"/>
            <a:ext cx="0" cy="114300"/>
          </a:xfrm>
          <a:custGeom>
            <a:avLst/>
            <a:gdLst/>
            <a:ahLst/>
            <a:cxnLst/>
            <a:rect l="l" t="t" r="r" b="b"/>
            <a:pathLst>
              <a:path h="114300">
                <a:moveTo>
                  <a:pt x="0" y="0"/>
                </a:moveTo>
                <a:lnTo>
                  <a:pt x="0" y="114292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4965700" y="2254253"/>
            <a:ext cx="0" cy="114300"/>
          </a:xfrm>
          <a:custGeom>
            <a:avLst/>
            <a:gdLst/>
            <a:ahLst/>
            <a:cxnLst/>
            <a:rect l="l" t="t" r="r" b="b"/>
            <a:pathLst>
              <a:path h="114300">
                <a:moveTo>
                  <a:pt x="0" y="0"/>
                </a:moveTo>
                <a:lnTo>
                  <a:pt x="0" y="114292"/>
                </a:lnTo>
              </a:path>
            </a:pathLst>
          </a:custGeom>
          <a:ln w="3175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235200" y="2547620"/>
            <a:ext cx="4673600" cy="9385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FF0000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736089" y="4084320"/>
            <a:ext cx="5671820" cy="878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1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1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1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814309" y="111760"/>
            <a:ext cx="1130300" cy="2043430"/>
          </a:xfrm>
          <a:custGeom>
            <a:avLst/>
            <a:gdLst/>
            <a:ahLst/>
            <a:cxnLst/>
            <a:rect l="l" t="t" r="r" b="b"/>
            <a:pathLst>
              <a:path w="1130300" h="2043430">
                <a:moveTo>
                  <a:pt x="114300" y="0"/>
                </a:moveTo>
                <a:lnTo>
                  <a:pt x="0" y="60960"/>
                </a:lnTo>
                <a:lnTo>
                  <a:pt x="758190" y="1720850"/>
                </a:lnTo>
                <a:lnTo>
                  <a:pt x="923290" y="1845310"/>
                </a:lnTo>
                <a:lnTo>
                  <a:pt x="1087120" y="2034540"/>
                </a:lnTo>
                <a:lnTo>
                  <a:pt x="1130300" y="2043430"/>
                </a:lnTo>
                <a:lnTo>
                  <a:pt x="1061720" y="1803400"/>
                </a:lnTo>
                <a:lnTo>
                  <a:pt x="1084580" y="1649730"/>
                </a:lnTo>
                <a:lnTo>
                  <a:pt x="341630" y="10160"/>
                </a:lnTo>
                <a:lnTo>
                  <a:pt x="114300" y="0"/>
                </a:lnTo>
                <a:close/>
              </a:path>
            </a:pathLst>
          </a:custGeom>
          <a:solidFill>
            <a:srgbClr val="6F3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866380" y="231140"/>
            <a:ext cx="972819" cy="1530350"/>
          </a:xfrm>
          <a:custGeom>
            <a:avLst/>
            <a:gdLst/>
            <a:ahLst/>
            <a:cxnLst/>
            <a:rect l="l" t="t" r="r" b="b"/>
            <a:pathLst>
              <a:path w="972820" h="1530350">
                <a:moveTo>
                  <a:pt x="340360" y="0"/>
                </a:moveTo>
                <a:lnTo>
                  <a:pt x="90170" y="33019"/>
                </a:lnTo>
                <a:lnTo>
                  <a:pt x="0" y="74929"/>
                </a:lnTo>
                <a:lnTo>
                  <a:pt x="662940" y="1530349"/>
                </a:lnTo>
                <a:lnTo>
                  <a:pt x="797560" y="1416049"/>
                </a:lnTo>
                <a:lnTo>
                  <a:pt x="972820" y="1394459"/>
                </a:lnTo>
                <a:lnTo>
                  <a:pt x="340360" y="0"/>
                </a:lnTo>
                <a:close/>
              </a:path>
            </a:pathLst>
          </a:custGeom>
          <a:solidFill>
            <a:srgbClr val="FFB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8100" y="5563870"/>
            <a:ext cx="1729739" cy="1031240"/>
          </a:xfrm>
          <a:custGeom>
            <a:avLst/>
            <a:gdLst/>
            <a:ahLst/>
            <a:cxnLst/>
            <a:rect l="l" t="t" r="r" b="b"/>
            <a:pathLst>
              <a:path w="1729739" h="1031240">
                <a:moveTo>
                  <a:pt x="1255712" y="996949"/>
                </a:moveTo>
                <a:lnTo>
                  <a:pt x="1094740" y="996949"/>
                </a:lnTo>
                <a:lnTo>
                  <a:pt x="1247140" y="1031239"/>
                </a:lnTo>
                <a:lnTo>
                  <a:pt x="1259840" y="1000759"/>
                </a:lnTo>
                <a:lnTo>
                  <a:pt x="1255712" y="996949"/>
                </a:lnTo>
                <a:close/>
              </a:path>
              <a:path w="1729739" h="1031240">
                <a:moveTo>
                  <a:pt x="111759" y="372109"/>
                </a:moveTo>
                <a:lnTo>
                  <a:pt x="36830" y="403859"/>
                </a:lnTo>
                <a:lnTo>
                  <a:pt x="0" y="505459"/>
                </a:lnTo>
                <a:lnTo>
                  <a:pt x="43180" y="618489"/>
                </a:lnTo>
                <a:lnTo>
                  <a:pt x="904240" y="1022349"/>
                </a:lnTo>
                <a:lnTo>
                  <a:pt x="1094740" y="996949"/>
                </a:lnTo>
                <a:lnTo>
                  <a:pt x="1255712" y="996949"/>
                </a:lnTo>
                <a:lnTo>
                  <a:pt x="1127760" y="878839"/>
                </a:lnTo>
                <a:lnTo>
                  <a:pt x="1103210" y="706119"/>
                </a:lnTo>
                <a:lnTo>
                  <a:pt x="882650" y="706119"/>
                </a:lnTo>
                <a:lnTo>
                  <a:pt x="111759" y="372109"/>
                </a:lnTo>
                <a:close/>
              </a:path>
              <a:path w="1729739" h="1031240">
                <a:moveTo>
                  <a:pt x="861060" y="0"/>
                </a:moveTo>
                <a:lnTo>
                  <a:pt x="760730" y="22859"/>
                </a:lnTo>
                <a:lnTo>
                  <a:pt x="704850" y="83819"/>
                </a:lnTo>
                <a:lnTo>
                  <a:pt x="744220" y="226059"/>
                </a:lnTo>
                <a:lnTo>
                  <a:pt x="524510" y="350519"/>
                </a:lnTo>
                <a:lnTo>
                  <a:pt x="781050" y="375919"/>
                </a:lnTo>
                <a:lnTo>
                  <a:pt x="882650" y="706119"/>
                </a:lnTo>
                <a:lnTo>
                  <a:pt x="1103210" y="706119"/>
                </a:lnTo>
                <a:lnTo>
                  <a:pt x="1056640" y="378459"/>
                </a:lnTo>
                <a:lnTo>
                  <a:pt x="1699260" y="261619"/>
                </a:lnTo>
                <a:lnTo>
                  <a:pt x="1727810" y="167639"/>
                </a:lnTo>
                <a:lnTo>
                  <a:pt x="1013460" y="167639"/>
                </a:lnTo>
                <a:lnTo>
                  <a:pt x="967740" y="25399"/>
                </a:lnTo>
                <a:lnTo>
                  <a:pt x="861060" y="0"/>
                </a:lnTo>
                <a:close/>
              </a:path>
              <a:path w="1729739" h="1031240">
                <a:moveTo>
                  <a:pt x="1666239" y="80009"/>
                </a:moveTo>
                <a:lnTo>
                  <a:pt x="1013460" y="167639"/>
                </a:lnTo>
                <a:lnTo>
                  <a:pt x="1727810" y="167639"/>
                </a:lnTo>
                <a:lnTo>
                  <a:pt x="1729739" y="161289"/>
                </a:lnTo>
                <a:lnTo>
                  <a:pt x="1666239" y="80009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621789" y="5687059"/>
            <a:ext cx="113030" cy="204470"/>
          </a:xfrm>
          <a:custGeom>
            <a:avLst/>
            <a:gdLst/>
            <a:ahLst/>
            <a:cxnLst/>
            <a:rect l="l" t="t" r="r" b="b"/>
            <a:pathLst>
              <a:path w="113030" h="204470">
                <a:moveTo>
                  <a:pt x="95249" y="0"/>
                </a:moveTo>
                <a:lnTo>
                  <a:pt x="0" y="5079"/>
                </a:lnTo>
                <a:lnTo>
                  <a:pt x="6349" y="204469"/>
                </a:lnTo>
                <a:lnTo>
                  <a:pt x="113029" y="184149"/>
                </a:lnTo>
                <a:lnTo>
                  <a:pt x="95249" y="0"/>
                </a:lnTo>
                <a:close/>
              </a:path>
            </a:pathLst>
          </a:custGeom>
          <a:solidFill>
            <a:srgbClr val="FFEE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1750" y="5990590"/>
            <a:ext cx="1257300" cy="651510"/>
          </a:xfrm>
          <a:custGeom>
            <a:avLst/>
            <a:gdLst/>
            <a:ahLst/>
            <a:cxnLst/>
            <a:rect l="l" t="t" r="r" b="b"/>
            <a:pathLst>
              <a:path w="1257300" h="651509">
                <a:moveTo>
                  <a:pt x="1253370" y="624840"/>
                </a:moveTo>
                <a:lnTo>
                  <a:pt x="1070610" y="624840"/>
                </a:lnTo>
                <a:lnTo>
                  <a:pt x="1240790" y="651510"/>
                </a:lnTo>
                <a:lnTo>
                  <a:pt x="1257300" y="628650"/>
                </a:lnTo>
                <a:lnTo>
                  <a:pt x="1253370" y="624840"/>
                </a:lnTo>
                <a:close/>
              </a:path>
              <a:path w="1257300" h="651509">
                <a:moveTo>
                  <a:pt x="107950" y="0"/>
                </a:moveTo>
                <a:lnTo>
                  <a:pt x="35560" y="25400"/>
                </a:lnTo>
                <a:lnTo>
                  <a:pt x="0" y="119380"/>
                </a:lnTo>
                <a:lnTo>
                  <a:pt x="33019" y="236220"/>
                </a:lnTo>
                <a:lnTo>
                  <a:pt x="908050" y="643890"/>
                </a:lnTo>
                <a:lnTo>
                  <a:pt x="1070610" y="624840"/>
                </a:lnTo>
                <a:lnTo>
                  <a:pt x="1253370" y="624840"/>
                </a:lnTo>
                <a:lnTo>
                  <a:pt x="1131570" y="506730"/>
                </a:lnTo>
                <a:lnTo>
                  <a:pt x="1055370" y="411480"/>
                </a:lnTo>
                <a:lnTo>
                  <a:pt x="10795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204470" y="6045200"/>
            <a:ext cx="834390" cy="593090"/>
          </a:xfrm>
          <a:custGeom>
            <a:avLst/>
            <a:gdLst/>
            <a:ahLst/>
            <a:cxnLst/>
            <a:rect l="l" t="t" r="r" b="b"/>
            <a:pathLst>
              <a:path w="834390" h="593090">
                <a:moveTo>
                  <a:pt x="62229" y="0"/>
                </a:moveTo>
                <a:lnTo>
                  <a:pt x="0" y="100329"/>
                </a:lnTo>
                <a:lnTo>
                  <a:pt x="0" y="257809"/>
                </a:lnTo>
                <a:lnTo>
                  <a:pt x="732790" y="593090"/>
                </a:lnTo>
                <a:lnTo>
                  <a:pt x="746760" y="424180"/>
                </a:lnTo>
                <a:lnTo>
                  <a:pt x="834389" y="335280"/>
                </a:lnTo>
                <a:lnTo>
                  <a:pt x="62229" y="0"/>
                </a:lnTo>
                <a:close/>
              </a:path>
            </a:pathLst>
          </a:custGeom>
          <a:solidFill>
            <a:srgbClr val="FFB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769619" y="5607050"/>
            <a:ext cx="214629" cy="19304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1017269" y="6609080"/>
            <a:ext cx="120650" cy="177800"/>
          </a:xfrm>
          <a:custGeom>
            <a:avLst/>
            <a:gdLst/>
            <a:ahLst/>
            <a:cxnLst/>
            <a:rect l="l" t="t" r="r" b="b"/>
            <a:pathLst>
              <a:path w="120650" h="177800">
                <a:moveTo>
                  <a:pt x="57150" y="0"/>
                </a:moveTo>
                <a:lnTo>
                  <a:pt x="0" y="6350"/>
                </a:lnTo>
                <a:lnTo>
                  <a:pt x="120650" y="177800"/>
                </a:lnTo>
                <a:lnTo>
                  <a:pt x="120650" y="2540"/>
                </a:lnTo>
                <a:lnTo>
                  <a:pt x="57150" y="0"/>
                </a:lnTo>
                <a:close/>
              </a:path>
            </a:pathLst>
          </a:custGeom>
          <a:solidFill>
            <a:srgbClr val="00B1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800100" y="5726429"/>
            <a:ext cx="306070" cy="608330"/>
          </a:xfrm>
          <a:custGeom>
            <a:avLst/>
            <a:gdLst/>
            <a:ahLst/>
            <a:cxnLst/>
            <a:rect l="l" t="t" r="r" b="b"/>
            <a:pathLst>
              <a:path w="306069" h="608329">
                <a:moveTo>
                  <a:pt x="68580" y="0"/>
                </a:moveTo>
                <a:lnTo>
                  <a:pt x="0" y="62230"/>
                </a:lnTo>
                <a:lnTo>
                  <a:pt x="120650" y="538480"/>
                </a:lnTo>
                <a:lnTo>
                  <a:pt x="220980" y="572770"/>
                </a:lnTo>
                <a:lnTo>
                  <a:pt x="306069" y="608330"/>
                </a:lnTo>
                <a:lnTo>
                  <a:pt x="184150" y="3810"/>
                </a:lnTo>
                <a:lnTo>
                  <a:pt x="68580" y="0"/>
                </a:lnTo>
                <a:close/>
              </a:path>
            </a:pathLst>
          </a:custGeom>
          <a:solidFill>
            <a:srgbClr val="FFB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060450" y="5698490"/>
            <a:ext cx="577850" cy="276860"/>
          </a:xfrm>
          <a:custGeom>
            <a:avLst/>
            <a:gdLst/>
            <a:ahLst/>
            <a:cxnLst/>
            <a:rect l="l" t="t" r="r" b="b"/>
            <a:pathLst>
              <a:path w="577850" h="276860">
                <a:moveTo>
                  <a:pt x="548640" y="0"/>
                </a:moveTo>
                <a:lnTo>
                  <a:pt x="0" y="83820"/>
                </a:lnTo>
                <a:lnTo>
                  <a:pt x="21590" y="276860"/>
                </a:lnTo>
                <a:lnTo>
                  <a:pt x="567689" y="187960"/>
                </a:lnTo>
                <a:lnTo>
                  <a:pt x="577850" y="34290"/>
                </a:lnTo>
                <a:lnTo>
                  <a:pt x="548640" y="0"/>
                </a:lnTo>
                <a:close/>
              </a:path>
            </a:pathLst>
          </a:custGeom>
          <a:solidFill>
            <a:srgbClr val="FFB7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551180" y="5862320"/>
            <a:ext cx="247650" cy="106680"/>
          </a:xfrm>
          <a:custGeom>
            <a:avLst/>
            <a:gdLst/>
            <a:ahLst/>
            <a:cxnLst/>
            <a:rect l="l" t="t" r="r" b="b"/>
            <a:pathLst>
              <a:path w="247650" h="106679">
                <a:moveTo>
                  <a:pt x="215900" y="0"/>
                </a:moveTo>
                <a:lnTo>
                  <a:pt x="0" y="62229"/>
                </a:lnTo>
                <a:lnTo>
                  <a:pt x="247650" y="106679"/>
                </a:lnTo>
                <a:lnTo>
                  <a:pt x="215900" y="0"/>
                </a:lnTo>
                <a:close/>
              </a:path>
            </a:pathLst>
          </a:custGeom>
          <a:solidFill>
            <a:srgbClr val="FFEE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791209" y="5694679"/>
            <a:ext cx="250190" cy="13715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1009650" y="6567169"/>
            <a:ext cx="182880" cy="21209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1593850" y="5654040"/>
            <a:ext cx="68580" cy="18669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120650" y="5924550"/>
            <a:ext cx="944880" cy="397510"/>
          </a:xfrm>
          <a:custGeom>
            <a:avLst/>
            <a:gdLst/>
            <a:ahLst/>
            <a:cxnLst/>
            <a:rect l="l" t="t" r="r" b="b"/>
            <a:pathLst>
              <a:path w="944880" h="397510">
                <a:moveTo>
                  <a:pt x="78739" y="0"/>
                </a:moveTo>
                <a:lnTo>
                  <a:pt x="0" y="20319"/>
                </a:lnTo>
                <a:lnTo>
                  <a:pt x="854710" y="397509"/>
                </a:lnTo>
                <a:lnTo>
                  <a:pt x="944880" y="388620"/>
                </a:lnTo>
                <a:lnTo>
                  <a:pt x="787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412750" y="6168390"/>
            <a:ext cx="387350" cy="236220"/>
          </a:xfrm>
          <a:custGeom>
            <a:avLst/>
            <a:gdLst/>
            <a:ahLst/>
            <a:cxnLst/>
            <a:rect l="l" t="t" r="r" b="b"/>
            <a:pathLst>
              <a:path w="387350" h="236220">
                <a:moveTo>
                  <a:pt x="39370" y="63500"/>
                </a:moveTo>
                <a:lnTo>
                  <a:pt x="85090" y="129540"/>
                </a:lnTo>
                <a:lnTo>
                  <a:pt x="215900" y="214630"/>
                </a:lnTo>
                <a:lnTo>
                  <a:pt x="369570" y="236220"/>
                </a:lnTo>
                <a:lnTo>
                  <a:pt x="382711" y="193040"/>
                </a:lnTo>
                <a:lnTo>
                  <a:pt x="349250" y="193040"/>
                </a:lnTo>
                <a:lnTo>
                  <a:pt x="259079" y="182880"/>
                </a:lnTo>
                <a:lnTo>
                  <a:pt x="110490" y="115570"/>
                </a:lnTo>
                <a:lnTo>
                  <a:pt x="39370" y="63500"/>
                </a:lnTo>
                <a:close/>
              </a:path>
              <a:path w="387350" h="236220">
                <a:moveTo>
                  <a:pt x="0" y="0"/>
                </a:moveTo>
                <a:lnTo>
                  <a:pt x="11429" y="26670"/>
                </a:lnTo>
                <a:lnTo>
                  <a:pt x="127000" y="52070"/>
                </a:lnTo>
                <a:lnTo>
                  <a:pt x="256540" y="109220"/>
                </a:lnTo>
                <a:lnTo>
                  <a:pt x="349250" y="193040"/>
                </a:lnTo>
                <a:lnTo>
                  <a:pt x="382711" y="193040"/>
                </a:lnTo>
                <a:lnTo>
                  <a:pt x="387350" y="177800"/>
                </a:lnTo>
                <a:lnTo>
                  <a:pt x="312420" y="95250"/>
                </a:lnTo>
                <a:lnTo>
                  <a:pt x="134620" y="1397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896619" y="5842000"/>
            <a:ext cx="170180" cy="377190"/>
          </a:xfrm>
          <a:custGeom>
            <a:avLst/>
            <a:gdLst/>
            <a:ahLst/>
            <a:cxnLst/>
            <a:rect l="l" t="t" r="r" b="b"/>
            <a:pathLst>
              <a:path w="170180" h="377189">
                <a:moveTo>
                  <a:pt x="19050" y="0"/>
                </a:moveTo>
                <a:lnTo>
                  <a:pt x="0" y="44450"/>
                </a:lnTo>
                <a:lnTo>
                  <a:pt x="24130" y="271780"/>
                </a:lnTo>
                <a:lnTo>
                  <a:pt x="77470" y="377190"/>
                </a:lnTo>
                <a:lnTo>
                  <a:pt x="170180" y="355600"/>
                </a:lnTo>
                <a:lnTo>
                  <a:pt x="85090" y="257809"/>
                </a:lnTo>
                <a:lnTo>
                  <a:pt x="63500" y="151130"/>
                </a:lnTo>
                <a:lnTo>
                  <a:pt x="72390" y="19050"/>
                </a:lnTo>
                <a:lnTo>
                  <a:pt x="190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1061719" y="6426200"/>
            <a:ext cx="119380" cy="13716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7620" y="5918200"/>
            <a:ext cx="1337310" cy="698500"/>
          </a:xfrm>
          <a:custGeom>
            <a:avLst/>
            <a:gdLst/>
            <a:ahLst/>
            <a:cxnLst/>
            <a:rect l="l" t="t" r="r" b="b"/>
            <a:pathLst>
              <a:path w="1337310" h="698500">
                <a:moveTo>
                  <a:pt x="1316679" y="662940"/>
                </a:moveTo>
                <a:lnTo>
                  <a:pt x="1129030" y="662940"/>
                </a:lnTo>
                <a:lnTo>
                  <a:pt x="1282700" y="698500"/>
                </a:lnTo>
                <a:lnTo>
                  <a:pt x="1316679" y="662940"/>
                </a:lnTo>
                <a:close/>
              </a:path>
              <a:path w="1337310" h="698500">
                <a:moveTo>
                  <a:pt x="171450" y="0"/>
                </a:moveTo>
                <a:lnTo>
                  <a:pt x="123190" y="0"/>
                </a:lnTo>
                <a:lnTo>
                  <a:pt x="49530" y="40640"/>
                </a:lnTo>
                <a:lnTo>
                  <a:pt x="0" y="165100"/>
                </a:lnTo>
                <a:lnTo>
                  <a:pt x="53340" y="284480"/>
                </a:lnTo>
                <a:lnTo>
                  <a:pt x="938530" y="688340"/>
                </a:lnTo>
                <a:lnTo>
                  <a:pt x="1129030" y="662940"/>
                </a:lnTo>
                <a:lnTo>
                  <a:pt x="1316679" y="662940"/>
                </a:lnTo>
                <a:lnTo>
                  <a:pt x="1332455" y="646430"/>
                </a:lnTo>
                <a:lnTo>
                  <a:pt x="967740" y="646430"/>
                </a:lnTo>
                <a:lnTo>
                  <a:pt x="971808" y="627380"/>
                </a:lnTo>
                <a:lnTo>
                  <a:pt x="904240" y="627380"/>
                </a:lnTo>
                <a:lnTo>
                  <a:pt x="85089" y="245109"/>
                </a:lnTo>
                <a:lnTo>
                  <a:pt x="63500" y="170179"/>
                </a:lnTo>
                <a:lnTo>
                  <a:pt x="81280" y="74930"/>
                </a:lnTo>
                <a:lnTo>
                  <a:pt x="171450" y="0"/>
                </a:lnTo>
                <a:close/>
              </a:path>
              <a:path w="1337310" h="698500">
                <a:moveTo>
                  <a:pt x="1121410" y="624840"/>
                </a:moveTo>
                <a:lnTo>
                  <a:pt x="967740" y="646430"/>
                </a:lnTo>
                <a:lnTo>
                  <a:pt x="1332455" y="646430"/>
                </a:lnTo>
                <a:lnTo>
                  <a:pt x="1336096" y="642620"/>
                </a:lnTo>
                <a:lnTo>
                  <a:pt x="1252220" y="642620"/>
                </a:lnTo>
                <a:lnTo>
                  <a:pt x="1121410" y="624840"/>
                </a:lnTo>
                <a:close/>
              </a:path>
              <a:path w="1337310" h="698500">
                <a:moveTo>
                  <a:pt x="1134110" y="406400"/>
                </a:moveTo>
                <a:lnTo>
                  <a:pt x="1087120" y="417830"/>
                </a:lnTo>
                <a:lnTo>
                  <a:pt x="1141730" y="527050"/>
                </a:lnTo>
                <a:lnTo>
                  <a:pt x="1252220" y="642620"/>
                </a:lnTo>
                <a:lnTo>
                  <a:pt x="1336096" y="642620"/>
                </a:lnTo>
                <a:lnTo>
                  <a:pt x="1337310" y="641350"/>
                </a:lnTo>
                <a:lnTo>
                  <a:pt x="1192530" y="527050"/>
                </a:lnTo>
                <a:lnTo>
                  <a:pt x="1134110" y="406400"/>
                </a:lnTo>
                <a:close/>
              </a:path>
              <a:path w="1337310" h="698500">
                <a:moveTo>
                  <a:pt x="1061720" y="426720"/>
                </a:moveTo>
                <a:lnTo>
                  <a:pt x="985520" y="438150"/>
                </a:lnTo>
                <a:lnTo>
                  <a:pt x="924560" y="521970"/>
                </a:lnTo>
                <a:lnTo>
                  <a:pt x="904240" y="627380"/>
                </a:lnTo>
                <a:lnTo>
                  <a:pt x="971808" y="627380"/>
                </a:lnTo>
                <a:lnTo>
                  <a:pt x="995680" y="515620"/>
                </a:lnTo>
                <a:lnTo>
                  <a:pt x="1061720" y="4267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167639" y="5985509"/>
            <a:ext cx="127000" cy="265430"/>
          </a:xfrm>
          <a:custGeom>
            <a:avLst/>
            <a:gdLst/>
            <a:ahLst/>
            <a:cxnLst/>
            <a:rect l="l" t="t" r="r" b="b"/>
            <a:pathLst>
              <a:path w="127000" h="265429">
                <a:moveTo>
                  <a:pt x="92710" y="0"/>
                </a:moveTo>
                <a:lnTo>
                  <a:pt x="15240" y="83819"/>
                </a:lnTo>
                <a:lnTo>
                  <a:pt x="0" y="181609"/>
                </a:lnTo>
                <a:lnTo>
                  <a:pt x="26670" y="247649"/>
                </a:lnTo>
                <a:lnTo>
                  <a:pt x="74930" y="265429"/>
                </a:lnTo>
                <a:lnTo>
                  <a:pt x="60960" y="120649"/>
                </a:lnTo>
                <a:lnTo>
                  <a:pt x="127000" y="12699"/>
                </a:lnTo>
                <a:lnTo>
                  <a:pt x="927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712469" y="5539740"/>
            <a:ext cx="511809" cy="943610"/>
          </a:xfrm>
          <a:custGeom>
            <a:avLst/>
            <a:gdLst/>
            <a:ahLst/>
            <a:cxnLst/>
            <a:rect l="l" t="t" r="r" b="b"/>
            <a:pathLst>
              <a:path w="511809" h="943610">
                <a:moveTo>
                  <a:pt x="319316" y="48260"/>
                </a:moveTo>
                <a:lnTo>
                  <a:pt x="180339" y="48260"/>
                </a:lnTo>
                <a:lnTo>
                  <a:pt x="283210" y="77470"/>
                </a:lnTo>
                <a:lnTo>
                  <a:pt x="441960" y="866140"/>
                </a:lnTo>
                <a:lnTo>
                  <a:pt x="511810" y="943610"/>
                </a:lnTo>
                <a:lnTo>
                  <a:pt x="319316" y="48260"/>
                </a:lnTo>
                <a:close/>
              </a:path>
              <a:path w="511809" h="943610">
                <a:moveTo>
                  <a:pt x="205739" y="0"/>
                </a:moveTo>
                <a:lnTo>
                  <a:pt x="64770" y="30480"/>
                </a:lnTo>
                <a:lnTo>
                  <a:pt x="0" y="99060"/>
                </a:lnTo>
                <a:lnTo>
                  <a:pt x="173989" y="711200"/>
                </a:lnTo>
                <a:lnTo>
                  <a:pt x="243839" y="734060"/>
                </a:lnTo>
                <a:lnTo>
                  <a:pt x="60959" y="111760"/>
                </a:lnTo>
                <a:lnTo>
                  <a:pt x="95250" y="58420"/>
                </a:lnTo>
                <a:lnTo>
                  <a:pt x="180339" y="48260"/>
                </a:lnTo>
                <a:lnTo>
                  <a:pt x="319316" y="48260"/>
                </a:lnTo>
                <a:lnTo>
                  <a:pt x="318770" y="45720"/>
                </a:lnTo>
                <a:lnTo>
                  <a:pt x="20573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916939" y="5793740"/>
            <a:ext cx="152400" cy="401320"/>
          </a:xfrm>
          <a:custGeom>
            <a:avLst/>
            <a:gdLst/>
            <a:ahLst/>
            <a:cxnLst/>
            <a:rect l="l" t="t" r="r" b="b"/>
            <a:pathLst>
              <a:path w="152400" h="401320">
                <a:moveTo>
                  <a:pt x="50800" y="0"/>
                </a:moveTo>
                <a:lnTo>
                  <a:pt x="0" y="21590"/>
                </a:lnTo>
                <a:lnTo>
                  <a:pt x="60959" y="154940"/>
                </a:lnTo>
                <a:lnTo>
                  <a:pt x="90169" y="252730"/>
                </a:lnTo>
                <a:lnTo>
                  <a:pt x="92709" y="401320"/>
                </a:lnTo>
                <a:lnTo>
                  <a:pt x="152400" y="401320"/>
                </a:lnTo>
                <a:lnTo>
                  <a:pt x="148590" y="287020"/>
                </a:lnTo>
                <a:lnTo>
                  <a:pt x="128269" y="165100"/>
                </a:lnTo>
                <a:lnTo>
                  <a:pt x="78740" y="46990"/>
                </a:lnTo>
                <a:lnTo>
                  <a:pt x="508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520700" y="5761990"/>
            <a:ext cx="309880" cy="215900"/>
          </a:xfrm>
          <a:custGeom>
            <a:avLst/>
            <a:gdLst/>
            <a:ahLst/>
            <a:cxnLst/>
            <a:rect l="l" t="t" r="r" b="b"/>
            <a:pathLst>
              <a:path w="309880" h="215900">
                <a:moveTo>
                  <a:pt x="236220" y="0"/>
                </a:moveTo>
                <a:lnTo>
                  <a:pt x="204470" y="13970"/>
                </a:lnTo>
                <a:lnTo>
                  <a:pt x="200659" y="53340"/>
                </a:lnTo>
                <a:lnTo>
                  <a:pt x="0" y="135890"/>
                </a:lnTo>
                <a:lnTo>
                  <a:pt x="0" y="177800"/>
                </a:lnTo>
                <a:lnTo>
                  <a:pt x="224790" y="180340"/>
                </a:lnTo>
                <a:lnTo>
                  <a:pt x="254000" y="215900"/>
                </a:lnTo>
                <a:lnTo>
                  <a:pt x="309880" y="213360"/>
                </a:lnTo>
                <a:lnTo>
                  <a:pt x="303530" y="152400"/>
                </a:lnTo>
                <a:lnTo>
                  <a:pt x="91440" y="140970"/>
                </a:lnTo>
                <a:lnTo>
                  <a:pt x="264159" y="71120"/>
                </a:lnTo>
                <a:lnTo>
                  <a:pt x="2362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1043939" y="5617209"/>
            <a:ext cx="748030" cy="335280"/>
          </a:xfrm>
          <a:custGeom>
            <a:avLst/>
            <a:gdLst/>
            <a:ahLst/>
            <a:cxnLst/>
            <a:rect l="l" t="t" r="r" b="b"/>
            <a:pathLst>
              <a:path w="748030" h="335279">
                <a:moveTo>
                  <a:pt x="722841" y="44449"/>
                </a:moveTo>
                <a:lnTo>
                  <a:pt x="668020" y="44449"/>
                </a:lnTo>
                <a:lnTo>
                  <a:pt x="709929" y="114299"/>
                </a:lnTo>
                <a:lnTo>
                  <a:pt x="685799" y="191769"/>
                </a:lnTo>
                <a:lnTo>
                  <a:pt x="41909" y="303529"/>
                </a:lnTo>
                <a:lnTo>
                  <a:pt x="45719" y="335279"/>
                </a:lnTo>
                <a:lnTo>
                  <a:pt x="718820" y="223519"/>
                </a:lnTo>
                <a:lnTo>
                  <a:pt x="748029" y="143509"/>
                </a:lnTo>
                <a:lnTo>
                  <a:pt x="736599" y="60959"/>
                </a:lnTo>
                <a:lnTo>
                  <a:pt x="722841" y="44449"/>
                </a:lnTo>
                <a:close/>
              </a:path>
              <a:path w="748030" h="335279">
                <a:moveTo>
                  <a:pt x="685799" y="0"/>
                </a:moveTo>
                <a:lnTo>
                  <a:pt x="0" y="102869"/>
                </a:lnTo>
                <a:lnTo>
                  <a:pt x="0" y="146049"/>
                </a:lnTo>
                <a:lnTo>
                  <a:pt x="668020" y="44449"/>
                </a:lnTo>
                <a:lnTo>
                  <a:pt x="722841" y="44449"/>
                </a:lnTo>
                <a:lnTo>
                  <a:pt x="68579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1137919" y="5723890"/>
            <a:ext cx="389890" cy="137160"/>
          </a:xfrm>
          <a:custGeom>
            <a:avLst/>
            <a:gdLst/>
            <a:ahLst/>
            <a:cxnLst/>
            <a:rect l="l" t="t" r="r" b="b"/>
            <a:pathLst>
              <a:path w="389890" h="137160">
                <a:moveTo>
                  <a:pt x="381567" y="41910"/>
                </a:moveTo>
                <a:lnTo>
                  <a:pt x="331470" y="41910"/>
                </a:lnTo>
                <a:lnTo>
                  <a:pt x="213360" y="87630"/>
                </a:lnTo>
                <a:lnTo>
                  <a:pt x="113030" y="100330"/>
                </a:lnTo>
                <a:lnTo>
                  <a:pt x="0" y="100330"/>
                </a:lnTo>
                <a:lnTo>
                  <a:pt x="53340" y="137160"/>
                </a:lnTo>
                <a:lnTo>
                  <a:pt x="176530" y="132080"/>
                </a:lnTo>
                <a:lnTo>
                  <a:pt x="334010" y="92710"/>
                </a:lnTo>
                <a:lnTo>
                  <a:pt x="381567" y="41910"/>
                </a:lnTo>
                <a:close/>
              </a:path>
              <a:path w="389890" h="137160">
                <a:moveTo>
                  <a:pt x="201930" y="0"/>
                </a:moveTo>
                <a:lnTo>
                  <a:pt x="87630" y="10160"/>
                </a:lnTo>
                <a:lnTo>
                  <a:pt x="12700" y="60960"/>
                </a:lnTo>
                <a:lnTo>
                  <a:pt x="90170" y="76200"/>
                </a:lnTo>
                <a:lnTo>
                  <a:pt x="219710" y="41910"/>
                </a:lnTo>
                <a:lnTo>
                  <a:pt x="381567" y="41910"/>
                </a:lnTo>
                <a:lnTo>
                  <a:pt x="389890" y="33020"/>
                </a:lnTo>
                <a:lnTo>
                  <a:pt x="353060" y="2540"/>
                </a:lnTo>
                <a:lnTo>
                  <a:pt x="2019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8680450" y="4159250"/>
            <a:ext cx="325120" cy="2265680"/>
          </a:xfrm>
          <a:custGeom>
            <a:avLst/>
            <a:gdLst/>
            <a:ahLst/>
            <a:cxnLst/>
            <a:rect l="l" t="t" r="r" b="b"/>
            <a:pathLst>
              <a:path w="325120" h="2265679">
                <a:moveTo>
                  <a:pt x="325120" y="0"/>
                </a:moveTo>
                <a:lnTo>
                  <a:pt x="241300" y="292100"/>
                </a:lnTo>
                <a:lnTo>
                  <a:pt x="143509" y="417830"/>
                </a:lnTo>
                <a:lnTo>
                  <a:pt x="33020" y="494030"/>
                </a:lnTo>
                <a:lnTo>
                  <a:pt x="0" y="655319"/>
                </a:lnTo>
                <a:lnTo>
                  <a:pt x="12700" y="801369"/>
                </a:lnTo>
                <a:lnTo>
                  <a:pt x="143509" y="1099820"/>
                </a:lnTo>
                <a:lnTo>
                  <a:pt x="172720" y="1211580"/>
                </a:lnTo>
                <a:lnTo>
                  <a:pt x="156209" y="1289050"/>
                </a:lnTo>
                <a:lnTo>
                  <a:pt x="76200" y="1351280"/>
                </a:lnTo>
                <a:lnTo>
                  <a:pt x="54609" y="1435100"/>
                </a:lnTo>
                <a:lnTo>
                  <a:pt x="76200" y="1560830"/>
                </a:lnTo>
                <a:lnTo>
                  <a:pt x="168909" y="1762760"/>
                </a:lnTo>
                <a:lnTo>
                  <a:pt x="190500" y="1930400"/>
                </a:lnTo>
                <a:lnTo>
                  <a:pt x="165100" y="2042160"/>
                </a:lnTo>
                <a:lnTo>
                  <a:pt x="33020" y="2189480"/>
                </a:lnTo>
                <a:lnTo>
                  <a:pt x="41909" y="2265680"/>
                </a:lnTo>
                <a:lnTo>
                  <a:pt x="143509" y="2180590"/>
                </a:lnTo>
                <a:lnTo>
                  <a:pt x="223520" y="2076450"/>
                </a:lnTo>
                <a:lnTo>
                  <a:pt x="257809" y="1882139"/>
                </a:lnTo>
                <a:lnTo>
                  <a:pt x="220979" y="1700530"/>
                </a:lnTo>
                <a:lnTo>
                  <a:pt x="130809" y="1511300"/>
                </a:lnTo>
                <a:lnTo>
                  <a:pt x="127000" y="1421130"/>
                </a:lnTo>
                <a:lnTo>
                  <a:pt x="228600" y="1323340"/>
                </a:lnTo>
                <a:lnTo>
                  <a:pt x="223520" y="1149350"/>
                </a:lnTo>
                <a:lnTo>
                  <a:pt x="114300" y="877569"/>
                </a:lnTo>
                <a:lnTo>
                  <a:pt x="67309" y="723900"/>
                </a:lnTo>
                <a:lnTo>
                  <a:pt x="72390" y="577850"/>
                </a:lnTo>
                <a:lnTo>
                  <a:pt x="165100" y="521969"/>
                </a:lnTo>
                <a:lnTo>
                  <a:pt x="250190" y="424180"/>
                </a:lnTo>
                <a:lnTo>
                  <a:pt x="313690" y="264160"/>
                </a:lnTo>
                <a:lnTo>
                  <a:pt x="325120" y="0"/>
                </a:lnTo>
                <a:close/>
              </a:path>
            </a:pathLst>
          </a:custGeom>
          <a:solidFill>
            <a:srgbClr val="6F3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8740140" y="2115820"/>
            <a:ext cx="326390" cy="2592070"/>
          </a:xfrm>
          <a:custGeom>
            <a:avLst/>
            <a:gdLst/>
            <a:ahLst/>
            <a:cxnLst/>
            <a:rect l="l" t="t" r="r" b="b"/>
            <a:pathLst>
              <a:path w="326390" h="2592070">
                <a:moveTo>
                  <a:pt x="326389" y="0"/>
                </a:moveTo>
                <a:lnTo>
                  <a:pt x="241300" y="335279"/>
                </a:lnTo>
                <a:lnTo>
                  <a:pt x="144779" y="478789"/>
                </a:lnTo>
                <a:lnTo>
                  <a:pt x="34289" y="566419"/>
                </a:lnTo>
                <a:lnTo>
                  <a:pt x="0" y="749300"/>
                </a:lnTo>
                <a:lnTo>
                  <a:pt x="13969" y="916939"/>
                </a:lnTo>
                <a:lnTo>
                  <a:pt x="144779" y="1259839"/>
                </a:lnTo>
                <a:lnTo>
                  <a:pt x="173989" y="1386839"/>
                </a:lnTo>
                <a:lnTo>
                  <a:pt x="157479" y="1475739"/>
                </a:lnTo>
                <a:lnTo>
                  <a:pt x="77469" y="1545589"/>
                </a:lnTo>
                <a:lnTo>
                  <a:pt x="55879" y="1643379"/>
                </a:lnTo>
                <a:lnTo>
                  <a:pt x="77469" y="1786889"/>
                </a:lnTo>
                <a:lnTo>
                  <a:pt x="170179" y="2018029"/>
                </a:lnTo>
                <a:lnTo>
                  <a:pt x="191769" y="2208529"/>
                </a:lnTo>
                <a:lnTo>
                  <a:pt x="166369" y="2338069"/>
                </a:lnTo>
                <a:lnTo>
                  <a:pt x="34289" y="2505710"/>
                </a:lnTo>
                <a:lnTo>
                  <a:pt x="43179" y="2592069"/>
                </a:lnTo>
                <a:lnTo>
                  <a:pt x="144779" y="2495549"/>
                </a:lnTo>
                <a:lnTo>
                  <a:pt x="224789" y="2376169"/>
                </a:lnTo>
                <a:lnTo>
                  <a:pt x="259079" y="2153919"/>
                </a:lnTo>
                <a:lnTo>
                  <a:pt x="220979" y="1946909"/>
                </a:lnTo>
                <a:lnTo>
                  <a:pt x="132079" y="1731009"/>
                </a:lnTo>
                <a:lnTo>
                  <a:pt x="127000" y="1626869"/>
                </a:lnTo>
                <a:lnTo>
                  <a:pt x="229869" y="1515109"/>
                </a:lnTo>
                <a:lnTo>
                  <a:pt x="224789" y="1315719"/>
                </a:lnTo>
                <a:lnTo>
                  <a:pt x="115569" y="1004569"/>
                </a:lnTo>
                <a:lnTo>
                  <a:pt x="68579" y="828039"/>
                </a:lnTo>
                <a:lnTo>
                  <a:pt x="72389" y="660400"/>
                </a:lnTo>
                <a:lnTo>
                  <a:pt x="166369" y="596900"/>
                </a:lnTo>
                <a:lnTo>
                  <a:pt x="251459" y="485139"/>
                </a:lnTo>
                <a:lnTo>
                  <a:pt x="313689" y="303529"/>
                </a:lnTo>
                <a:lnTo>
                  <a:pt x="326389" y="0"/>
                </a:lnTo>
                <a:close/>
              </a:path>
            </a:pathLst>
          </a:custGeom>
          <a:solidFill>
            <a:srgbClr val="6F3C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8491219" y="1775460"/>
            <a:ext cx="341630" cy="354330"/>
          </a:xfrm>
          <a:custGeom>
            <a:avLst/>
            <a:gdLst/>
            <a:ahLst/>
            <a:cxnLst/>
            <a:rect l="l" t="t" r="r" b="b"/>
            <a:pathLst>
              <a:path w="341629" h="354330">
                <a:moveTo>
                  <a:pt x="25400" y="0"/>
                </a:moveTo>
                <a:lnTo>
                  <a:pt x="0" y="41910"/>
                </a:lnTo>
                <a:lnTo>
                  <a:pt x="152400" y="153669"/>
                </a:lnTo>
                <a:lnTo>
                  <a:pt x="330200" y="354329"/>
                </a:lnTo>
                <a:lnTo>
                  <a:pt x="341629" y="323850"/>
                </a:lnTo>
                <a:lnTo>
                  <a:pt x="189229" y="137160"/>
                </a:lnTo>
                <a:lnTo>
                  <a:pt x="254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7852409" y="102870"/>
            <a:ext cx="280670" cy="146050"/>
          </a:xfrm>
          <a:custGeom>
            <a:avLst/>
            <a:gdLst/>
            <a:ahLst/>
            <a:cxnLst/>
            <a:rect l="l" t="t" r="r" b="b"/>
            <a:pathLst>
              <a:path w="280670" h="146050">
                <a:moveTo>
                  <a:pt x="209550" y="0"/>
                </a:moveTo>
                <a:lnTo>
                  <a:pt x="91440" y="34289"/>
                </a:lnTo>
                <a:lnTo>
                  <a:pt x="196850" y="59689"/>
                </a:lnTo>
                <a:lnTo>
                  <a:pt x="39370" y="110489"/>
                </a:lnTo>
                <a:lnTo>
                  <a:pt x="0" y="146050"/>
                </a:lnTo>
                <a:lnTo>
                  <a:pt x="156210" y="113029"/>
                </a:lnTo>
                <a:lnTo>
                  <a:pt x="280670" y="105409"/>
                </a:lnTo>
                <a:lnTo>
                  <a:pt x="2095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8056880" y="519430"/>
            <a:ext cx="372110" cy="715010"/>
          </a:xfrm>
          <a:custGeom>
            <a:avLst/>
            <a:gdLst/>
            <a:ahLst/>
            <a:cxnLst/>
            <a:rect l="l" t="t" r="r" b="b"/>
            <a:pathLst>
              <a:path w="372109" h="715010">
                <a:moveTo>
                  <a:pt x="22860" y="87630"/>
                </a:moveTo>
                <a:lnTo>
                  <a:pt x="44450" y="278130"/>
                </a:lnTo>
                <a:lnTo>
                  <a:pt x="151129" y="520700"/>
                </a:lnTo>
                <a:lnTo>
                  <a:pt x="264160" y="689610"/>
                </a:lnTo>
                <a:lnTo>
                  <a:pt x="336550" y="715010"/>
                </a:lnTo>
                <a:lnTo>
                  <a:pt x="363812" y="656590"/>
                </a:lnTo>
                <a:lnTo>
                  <a:pt x="298450" y="656590"/>
                </a:lnTo>
                <a:lnTo>
                  <a:pt x="226060" y="591820"/>
                </a:lnTo>
                <a:lnTo>
                  <a:pt x="100329" y="345440"/>
                </a:lnTo>
                <a:lnTo>
                  <a:pt x="22860" y="87630"/>
                </a:lnTo>
                <a:close/>
              </a:path>
              <a:path w="372109" h="715010">
                <a:moveTo>
                  <a:pt x="103605" y="39370"/>
                </a:moveTo>
                <a:lnTo>
                  <a:pt x="50800" y="39370"/>
                </a:lnTo>
                <a:lnTo>
                  <a:pt x="138429" y="152400"/>
                </a:lnTo>
                <a:lnTo>
                  <a:pt x="231140" y="316230"/>
                </a:lnTo>
                <a:lnTo>
                  <a:pt x="307340" y="544830"/>
                </a:lnTo>
                <a:lnTo>
                  <a:pt x="298450" y="656590"/>
                </a:lnTo>
                <a:lnTo>
                  <a:pt x="363812" y="656590"/>
                </a:lnTo>
                <a:lnTo>
                  <a:pt x="372110" y="638810"/>
                </a:lnTo>
                <a:lnTo>
                  <a:pt x="320040" y="439420"/>
                </a:lnTo>
                <a:lnTo>
                  <a:pt x="220979" y="214630"/>
                </a:lnTo>
                <a:lnTo>
                  <a:pt x="139700" y="73660"/>
                </a:lnTo>
                <a:lnTo>
                  <a:pt x="103605" y="39370"/>
                </a:lnTo>
                <a:close/>
              </a:path>
              <a:path w="372109" h="715010">
                <a:moveTo>
                  <a:pt x="5079" y="0"/>
                </a:moveTo>
                <a:lnTo>
                  <a:pt x="0" y="67310"/>
                </a:lnTo>
                <a:lnTo>
                  <a:pt x="50800" y="39370"/>
                </a:lnTo>
                <a:lnTo>
                  <a:pt x="103605" y="39370"/>
                </a:lnTo>
                <a:lnTo>
                  <a:pt x="63500" y="1270"/>
                </a:lnTo>
                <a:lnTo>
                  <a:pt x="507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7776209" y="267970"/>
            <a:ext cx="680720" cy="1480820"/>
          </a:xfrm>
          <a:custGeom>
            <a:avLst/>
            <a:gdLst/>
            <a:ahLst/>
            <a:cxnLst/>
            <a:rect l="l" t="t" r="r" b="b"/>
            <a:pathLst>
              <a:path w="680720" h="1480820">
                <a:moveTo>
                  <a:pt x="0" y="0"/>
                </a:moveTo>
                <a:lnTo>
                  <a:pt x="666750" y="1480819"/>
                </a:lnTo>
                <a:lnTo>
                  <a:pt x="680720" y="1395729"/>
                </a:lnTo>
                <a:lnTo>
                  <a:pt x="41910" y="127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7729219" y="40640"/>
            <a:ext cx="1168400" cy="2089150"/>
          </a:xfrm>
          <a:custGeom>
            <a:avLst/>
            <a:gdLst/>
            <a:ahLst/>
            <a:cxnLst/>
            <a:rect l="l" t="t" r="r" b="b"/>
            <a:pathLst>
              <a:path w="1168400" h="2089150">
                <a:moveTo>
                  <a:pt x="1104688" y="1870709"/>
                </a:moveTo>
                <a:lnTo>
                  <a:pt x="1059179" y="1870709"/>
                </a:lnTo>
                <a:lnTo>
                  <a:pt x="1111250" y="2031999"/>
                </a:lnTo>
                <a:lnTo>
                  <a:pt x="1096009" y="2086609"/>
                </a:lnTo>
                <a:lnTo>
                  <a:pt x="1168400" y="2089149"/>
                </a:lnTo>
                <a:lnTo>
                  <a:pt x="1104688" y="1870709"/>
                </a:lnTo>
                <a:close/>
              </a:path>
              <a:path w="1168400" h="2089150">
                <a:moveTo>
                  <a:pt x="1111443" y="1741169"/>
                </a:moveTo>
                <a:lnTo>
                  <a:pt x="1040129" y="1741169"/>
                </a:lnTo>
                <a:lnTo>
                  <a:pt x="977900" y="1790699"/>
                </a:lnTo>
                <a:lnTo>
                  <a:pt x="1028700" y="1828799"/>
                </a:lnTo>
                <a:lnTo>
                  <a:pt x="914400" y="1866899"/>
                </a:lnTo>
                <a:lnTo>
                  <a:pt x="957579" y="1899919"/>
                </a:lnTo>
                <a:lnTo>
                  <a:pt x="1059179" y="1870709"/>
                </a:lnTo>
                <a:lnTo>
                  <a:pt x="1104688" y="1870709"/>
                </a:lnTo>
                <a:lnTo>
                  <a:pt x="1097279" y="1845309"/>
                </a:lnTo>
                <a:lnTo>
                  <a:pt x="1111443" y="1741169"/>
                </a:lnTo>
                <a:close/>
              </a:path>
              <a:path w="1168400" h="2089150">
                <a:moveTo>
                  <a:pt x="1069869" y="1578609"/>
                </a:moveTo>
                <a:lnTo>
                  <a:pt x="877570" y="1578609"/>
                </a:lnTo>
                <a:lnTo>
                  <a:pt x="996950" y="1598929"/>
                </a:lnTo>
                <a:lnTo>
                  <a:pt x="815339" y="1676399"/>
                </a:lnTo>
                <a:lnTo>
                  <a:pt x="746759" y="1775459"/>
                </a:lnTo>
                <a:lnTo>
                  <a:pt x="975359" y="1678939"/>
                </a:lnTo>
                <a:lnTo>
                  <a:pt x="1115411" y="1678939"/>
                </a:lnTo>
                <a:lnTo>
                  <a:pt x="1069869" y="1578609"/>
                </a:lnTo>
                <a:close/>
              </a:path>
              <a:path w="1168400" h="2089150">
                <a:moveTo>
                  <a:pt x="1115411" y="1678939"/>
                </a:moveTo>
                <a:lnTo>
                  <a:pt x="975359" y="1678939"/>
                </a:lnTo>
                <a:lnTo>
                  <a:pt x="933450" y="1748789"/>
                </a:lnTo>
                <a:lnTo>
                  <a:pt x="1040129" y="1741169"/>
                </a:lnTo>
                <a:lnTo>
                  <a:pt x="1111443" y="1741169"/>
                </a:lnTo>
                <a:lnTo>
                  <a:pt x="1118870" y="1686559"/>
                </a:lnTo>
                <a:lnTo>
                  <a:pt x="1115411" y="1678939"/>
                </a:lnTo>
                <a:close/>
              </a:path>
              <a:path w="1168400" h="2089150">
                <a:moveTo>
                  <a:pt x="380397" y="59689"/>
                </a:moveTo>
                <a:lnTo>
                  <a:pt x="132079" y="59689"/>
                </a:lnTo>
                <a:lnTo>
                  <a:pt x="322579" y="63500"/>
                </a:lnTo>
                <a:lnTo>
                  <a:pt x="972820" y="1501139"/>
                </a:lnTo>
                <a:lnTo>
                  <a:pt x="822959" y="1559559"/>
                </a:lnTo>
                <a:lnTo>
                  <a:pt x="749300" y="1639569"/>
                </a:lnTo>
                <a:lnTo>
                  <a:pt x="877570" y="1578609"/>
                </a:lnTo>
                <a:lnTo>
                  <a:pt x="1069869" y="1578609"/>
                </a:lnTo>
                <a:lnTo>
                  <a:pt x="380397" y="59689"/>
                </a:lnTo>
                <a:close/>
              </a:path>
              <a:path w="1168400" h="2089150">
                <a:moveTo>
                  <a:pt x="128270" y="0"/>
                </a:moveTo>
                <a:lnTo>
                  <a:pt x="0" y="96519"/>
                </a:lnTo>
                <a:lnTo>
                  <a:pt x="132079" y="59689"/>
                </a:lnTo>
                <a:lnTo>
                  <a:pt x="380397" y="59689"/>
                </a:lnTo>
                <a:lnTo>
                  <a:pt x="361950" y="19050"/>
                </a:lnTo>
                <a:lnTo>
                  <a:pt x="1282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k object 48"/>
          <p:cNvSpPr/>
          <p:nvPr/>
        </p:nvSpPr>
        <p:spPr>
          <a:xfrm>
            <a:off x="8394700" y="1452880"/>
            <a:ext cx="302260" cy="142240"/>
          </a:xfrm>
          <a:custGeom>
            <a:avLst/>
            <a:gdLst/>
            <a:ahLst/>
            <a:cxnLst/>
            <a:rect l="l" t="t" r="r" b="b"/>
            <a:pathLst>
              <a:path w="302259" h="142240">
                <a:moveTo>
                  <a:pt x="287020" y="0"/>
                </a:moveTo>
                <a:lnTo>
                  <a:pt x="152400" y="11430"/>
                </a:lnTo>
                <a:lnTo>
                  <a:pt x="0" y="107950"/>
                </a:lnTo>
                <a:lnTo>
                  <a:pt x="30479" y="142240"/>
                </a:lnTo>
                <a:lnTo>
                  <a:pt x="102870" y="69850"/>
                </a:lnTo>
                <a:lnTo>
                  <a:pt x="302259" y="29210"/>
                </a:lnTo>
                <a:lnTo>
                  <a:pt x="2870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8322309" y="1309369"/>
            <a:ext cx="320040" cy="154940"/>
          </a:xfrm>
          <a:custGeom>
            <a:avLst/>
            <a:gdLst/>
            <a:ahLst/>
            <a:cxnLst/>
            <a:rect l="l" t="t" r="r" b="b"/>
            <a:pathLst>
              <a:path w="320040" h="154940">
                <a:moveTo>
                  <a:pt x="290830" y="0"/>
                </a:moveTo>
                <a:lnTo>
                  <a:pt x="135890" y="33019"/>
                </a:lnTo>
                <a:lnTo>
                  <a:pt x="0" y="106679"/>
                </a:lnTo>
                <a:lnTo>
                  <a:pt x="17780" y="154939"/>
                </a:lnTo>
                <a:lnTo>
                  <a:pt x="132080" y="69850"/>
                </a:lnTo>
                <a:lnTo>
                  <a:pt x="320040" y="62229"/>
                </a:lnTo>
                <a:lnTo>
                  <a:pt x="2908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k object 50"/>
          <p:cNvSpPr/>
          <p:nvPr/>
        </p:nvSpPr>
        <p:spPr>
          <a:xfrm>
            <a:off x="7890509" y="372109"/>
            <a:ext cx="330200" cy="148590"/>
          </a:xfrm>
          <a:custGeom>
            <a:avLst/>
            <a:gdLst/>
            <a:ahLst/>
            <a:cxnLst/>
            <a:rect l="l" t="t" r="r" b="b"/>
            <a:pathLst>
              <a:path w="330200" h="148590">
                <a:moveTo>
                  <a:pt x="303530" y="0"/>
                </a:moveTo>
                <a:lnTo>
                  <a:pt x="121920" y="26669"/>
                </a:lnTo>
                <a:lnTo>
                  <a:pt x="0" y="105410"/>
                </a:lnTo>
                <a:lnTo>
                  <a:pt x="22860" y="148589"/>
                </a:lnTo>
                <a:lnTo>
                  <a:pt x="125730" y="68579"/>
                </a:lnTo>
                <a:lnTo>
                  <a:pt x="330200" y="55879"/>
                </a:lnTo>
                <a:lnTo>
                  <a:pt x="3035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k object 51"/>
          <p:cNvSpPr/>
          <p:nvPr/>
        </p:nvSpPr>
        <p:spPr>
          <a:xfrm>
            <a:off x="7835900" y="256540"/>
            <a:ext cx="326390" cy="152400"/>
          </a:xfrm>
          <a:custGeom>
            <a:avLst/>
            <a:gdLst/>
            <a:ahLst/>
            <a:cxnLst/>
            <a:rect l="l" t="t" r="r" b="b"/>
            <a:pathLst>
              <a:path w="326390" h="152400">
                <a:moveTo>
                  <a:pt x="300990" y="0"/>
                </a:moveTo>
                <a:lnTo>
                  <a:pt x="87629" y="41909"/>
                </a:lnTo>
                <a:lnTo>
                  <a:pt x="0" y="107949"/>
                </a:lnTo>
                <a:lnTo>
                  <a:pt x="29209" y="152399"/>
                </a:lnTo>
                <a:lnTo>
                  <a:pt x="115570" y="80009"/>
                </a:lnTo>
                <a:lnTo>
                  <a:pt x="326390" y="41909"/>
                </a:lnTo>
                <a:lnTo>
                  <a:pt x="30099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k object 52"/>
          <p:cNvSpPr/>
          <p:nvPr/>
        </p:nvSpPr>
        <p:spPr>
          <a:xfrm>
            <a:off x="7730490" y="133350"/>
            <a:ext cx="67310" cy="152400"/>
          </a:xfrm>
          <a:custGeom>
            <a:avLst/>
            <a:gdLst/>
            <a:ahLst/>
            <a:cxnLst/>
            <a:rect l="l" t="t" r="r" b="b"/>
            <a:pathLst>
              <a:path w="67309" h="152400">
                <a:moveTo>
                  <a:pt x="0" y="0"/>
                </a:moveTo>
                <a:lnTo>
                  <a:pt x="67309" y="15240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78509" y="218596"/>
            <a:ext cx="7586980" cy="4673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1" i="1">
                <a:solidFill>
                  <a:schemeClr val="tx1"/>
                </a:solidFill>
                <a:latin typeface="Comic Sans MS"/>
                <a:cs typeface="Comic Sans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64540" y="1863090"/>
            <a:ext cx="7614919" cy="40500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5275"/>
              </a:lnSpc>
              <a:spcBef>
                <a:spcPts val="100"/>
              </a:spcBef>
            </a:pPr>
            <a:r>
              <a:rPr spc="-5" dirty="0"/>
              <a:t>Styloid</a:t>
            </a:r>
            <a:r>
              <a:rPr spc="-45" dirty="0"/>
              <a:t> </a:t>
            </a:r>
            <a:r>
              <a:rPr spc="-5" dirty="0"/>
              <a:t>apparatus</a:t>
            </a:r>
          </a:p>
          <a:p>
            <a:pPr algn="ctr">
              <a:lnSpc>
                <a:spcPts val="1914"/>
              </a:lnSpc>
            </a:pPr>
            <a:endParaRPr sz="1600"/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xfrm>
            <a:off x="1736089" y="4084320"/>
            <a:ext cx="567182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96670" marR="5080" indent="-1283970">
              <a:lnSpc>
                <a:spcPct val="100000"/>
              </a:lnSpc>
              <a:spcBef>
                <a:spcPts val="100"/>
              </a:spcBef>
            </a:pPr>
            <a:endParaRPr spc="-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1869" y="1023620"/>
            <a:ext cx="625094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i="0" spc="-5" dirty="0">
                <a:latin typeface="Comic Sans MS"/>
                <a:cs typeface="Comic Sans MS"/>
              </a:rPr>
              <a:t>Stylopharyngeus</a:t>
            </a:r>
            <a:r>
              <a:rPr sz="4400" b="0" i="0" spc="-45" dirty="0">
                <a:latin typeface="Comic Sans MS"/>
                <a:cs typeface="Comic Sans MS"/>
              </a:rPr>
              <a:t> </a:t>
            </a:r>
            <a:r>
              <a:rPr sz="4400" b="0" i="0" dirty="0">
                <a:latin typeface="Comic Sans MS"/>
                <a:cs typeface="Comic Sans MS"/>
              </a:rPr>
              <a:t>muscle</a:t>
            </a:r>
            <a:endParaRPr sz="4400">
              <a:latin typeface="Comic Sans MS"/>
              <a:cs typeface="Comic Sans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2452370"/>
            <a:ext cx="7454265" cy="3051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999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  <a:tab pos="5828030" algn="l"/>
              </a:tabLst>
            </a:pPr>
            <a:r>
              <a:rPr sz="3200" spc="-5" dirty="0">
                <a:latin typeface="Comic Sans MS"/>
                <a:cs typeface="Comic Sans MS"/>
              </a:rPr>
              <a:t>Longest of three muscles; it arises  from medial </a:t>
            </a:r>
            <a:r>
              <a:rPr sz="3200" dirty="0">
                <a:latin typeface="Comic Sans MS"/>
                <a:cs typeface="Comic Sans MS"/>
              </a:rPr>
              <a:t>side </a:t>
            </a:r>
            <a:r>
              <a:rPr sz="3200" spc="-5" dirty="0">
                <a:latin typeface="Comic Sans MS"/>
                <a:cs typeface="Comic Sans MS"/>
              </a:rPr>
              <a:t>of</a:t>
            </a:r>
            <a:r>
              <a:rPr sz="3200" spc="5" dirty="0">
                <a:latin typeface="Comic Sans MS"/>
                <a:cs typeface="Comic Sans MS"/>
              </a:rPr>
              <a:t> </a:t>
            </a:r>
            <a:r>
              <a:rPr sz="3200" spc="-5" dirty="0">
                <a:latin typeface="Comic Sans MS"/>
                <a:cs typeface="Comic Sans MS"/>
              </a:rPr>
              <a:t>base</a:t>
            </a:r>
            <a:r>
              <a:rPr sz="3200" dirty="0">
                <a:latin typeface="Comic Sans MS"/>
                <a:cs typeface="Comic Sans MS"/>
              </a:rPr>
              <a:t> </a:t>
            </a:r>
            <a:r>
              <a:rPr sz="3200" spc="-5" dirty="0">
                <a:latin typeface="Comic Sans MS"/>
                <a:cs typeface="Comic Sans MS"/>
              </a:rPr>
              <a:t>of	styloid  process </a:t>
            </a:r>
            <a:r>
              <a:rPr sz="3200" dirty="0">
                <a:latin typeface="Comic Sans MS"/>
                <a:cs typeface="Comic Sans MS"/>
              </a:rPr>
              <a:t>&amp; </a:t>
            </a:r>
            <a:r>
              <a:rPr sz="3200" spc="-5" dirty="0">
                <a:latin typeface="Comic Sans MS"/>
                <a:cs typeface="Comic Sans MS"/>
              </a:rPr>
              <a:t>descends </a:t>
            </a:r>
            <a:r>
              <a:rPr sz="3200" dirty="0">
                <a:latin typeface="Comic Sans MS"/>
                <a:cs typeface="Comic Sans MS"/>
              </a:rPr>
              <a:t>to </a:t>
            </a:r>
            <a:r>
              <a:rPr sz="3200" spc="-5" dirty="0">
                <a:latin typeface="Comic Sans MS"/>
                <a:cs typeface="Comic Sans MS"/>
              </a:rPr>
              <a:t>insert on to  posterior border of lamina of thyroid  cartilage.</a:t>
            </a:r>
            <a:endParaRPr sz="3200">
              <a:latin typeface="Comic Sans MS"/>
              <a:cs typeface="Comic Sans MS"/>
            </a:endParaRPr>
          </a:p>
          <a:p>
            <a:pPr marL="355600" indent="-342900">
              <a:lnSpc>
                <a:spcPct val="100000"/>
              </a:lnSpc>
              <a:spcBef>
                <a:spcPts val="81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omic Sans MS"/>
                <a:cs typeface="Comic Sans MS"/>
              </a:rPr>
              <a:t>NS: </a:t>
            </a:r>
            <a:r>
              <a:rPr sz="3200" dirty="0">
                <a:latin typeface="Comic Sans MS"/>
                <a:cs typeface="Comic Sans MS"/>
              </a:rPr>
              <a:t>CN. </a:t>
            </a:r>
            <a:r>
              <a:rPr sz="3200" spc="-5" dirty="0">
                <a:latin typeface="Comic Sans MS"/>
                <a:cs typeface="Comic Sans MS"/>
              </a:rPr>
              <a:t>IX </a:t>
            </a:r>
            <a:r>
              <a:rPr sz="3200" dirty="0">
                <a:latin typeface="Comic Sans MS"/>
                <a:cs typeface="Comic Sans MS"/>
              </a:rPr>
              <a:t>, </a:t>
            </a:r>
            <a:r>
              <a:rPr sz="3200" spc="-5" dirty="0">
                <a:latin typeface="Comic Sans MS"/>
                <a:cs typeface="Comic Sans MS"/>
              </a:rPr>
              <a:t>glossopharyngeal</a:t>
            </a:r>
            <a:r>
              <a:rPr sz="3200" dirty="0">
                <a:latin typeface="Comic Sans MS"/>
                <a:cs typeface="Comic Sans MS"/>
              </a:rPr>
              <a:t> </a:t>
            </a:r>
            <a:r>
              <a:rPr sz="3200" spc="-5" dirty="0">
                <a:latin typeface="Comic Sans MS"/>
                <a:cs typeface="Comic Sans MS"/>
              </a:rPr>
              <a:t>nerve.</a:t>
            </a:r>
            <a:endParaRPr sz="32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74930"/>
            <a:ext cx="9144000" cy="67678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53360" y="1023620"/>
            <a:ext cx="273494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i="0" spc="-5" dirty="0">
                <a:latin typeface="Comic Sans MS"/>
                <a:cs typeface="Comic Sans MS"/>
              </a:rPr>
              <a:t>AC</a:t>
            </a:r>
            <a:r>
              <a:rPr sz="4400" b="0" i="0" spc="-15" dirty="0">
                <a:latin typeface="Comic Sans MS"/>
                <a:cs typeface="Comic Sans MS"/>
              </a:rPr>
              <a:t>T</a:t>
            </a:r>
            <a:r>
              <a:rPr sz="4400" b="0" i="0" spc="10" dirty="0">
                <a:latin typeface="Comic Sans MS"/>
                <a:cs typeface="Comic Sans MS"/>
              </a:rPr>
              <a:t>I</a:t>
            </a:r>
            <a:r>
              <a:rPr sz="4400" b="0" i="0" spc="-5" dirty="0">
                <a:latin typeface="Comic Sans MS"/>
                <a:cs typeface="Comic Sans MS"/>
              </a:rPr>
              <a:t>O</a:t>
            </a:r>
            <a:r>
              <a:rPr sz="4400" b="0" i="0" dirty="0">
                <a:latin typeface="Comic Sans MS"/>
                <a:cs typeface="Comic Sans MS"/>
              </a:rPr>
              <a:t>NS</a:t>
            </a:r>
            <a:endParaRPr sz="4400">
              <a:latin typeface="Comic Sans MS"/>
              <a:cs typeface="Comic Sans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1800494"/>
            <a:ext cx="7147559" cy="4257675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355600" marR="295275" indent="-342900">
              <a:lnSpc>
                <a:spcPts val="3440"/>
              </a:lnSpc>
              <a:spcBef>
                <a:spcPts val="660"/>
              </a:spcBef>
              <a:buSzPct val="96969"/>
              <a:buFont typeface="Comic Sans MS"/>
              <a:buChar char="•"/>
              <a:tabLst>
                <a:tab pos="354965" algn="l"/>
                <a:tab pos="355600" algn="l"/>
                <a:tab pos="5076190" algn="l"/>
              </a:tabLst>
            </a:pPr>
            <a:r>
              <a:rPr sz="3300" b="1" i="1" spc="-55" dirty="0">
                <a:latin typeface="Comic Sans MS"/>
                <a:cs typeface="Comic Sans MS"/>
              </a:rPr>
              <a:t>Styloglossus</a:t>
            </a:r>
            <a:r>
              <a:rPr sz="3300" b="1" i="1" spc="-25" dirty="0">
                <a:latin typeface="Comic Sans MS"/>
                <a:cs typeface="Comic Sans MS"/>
              </a:rPr>
              <a:t> </a:t>
            </a:r>
            <a:r>
              <a:rPr sz="3300" b="1" i="1" spc="-45" dirty="0">
                <a:latin typeface="Comic Sans MS"/>
                <a:cs typeface="Comic Sans MS"/>
              </a:rPr>
              <a:t>muscle</a:t>
            </a:r>
            <a:r>
              <a:rPr sz="3200" spc="-45" dirty="0">
                <a:latin typeface="Comic Sans MS"/>
                <a:cs typeface="Comic Sans MS"/>
              </a:rPr>
              <a:t>:</a:t>
            </a:r>
            <a:r>
              <a:rPr sz="3200" spc="15" dirty="0">
                <a:latin typeface="Comic Sans MS"/>
                <a:cs typeface="Comic Sans MS"/>
              </a:rPr>
              <a:t> </a:t>
            </a:r>
            <a:r>
              <a:rPr sz="3200" spc="-5" dirty="0">
                <a:latin typeface="Comic Sans MS"/>
                <a:cs typeface="Comic Sans MS"/>
              </a:rPr>
              <a:t>It	</a:t>
            </a:r>
            <a:r>
              <a:rPr sz="3200" dirty="0">
                <a:latin typeface="Comic Sans MS"/>
                <a:cs typeface="Comic Sans MS"/>
              </a:rPr>
              <a:t>draws  </a:t>
            </a:r>
            <a:r>
              <a:rPr sz="3200" spc="-5" dirty="0">
                <a:latin typeface="Comic Sans MS"/>
                <a:cs typeface="Comic Sans MS"/>
              </a:rPr>
              <a:t>tongue backwards(retract</a:t>
            </a:r>
            <a:r>
              <a:rPr sz="3200" spc="5" dirty="0">
                <a:latin typeface="Comic Sans MS"/>
                <a:cs typeface="Comic Sans MS"/>
              </a:rPr>
              <a:t> </a:t>
            </a:r>
            <a:r>
              <a:rPr sz="3200" spc="-5" dirty="0">
                <a:latin typeface="Comic Sans MS"/>
                <a:cs typeface="Comic Sans MS"/>
              </a:rPr>
              <a:t>tongue)</a:t>
            </a:r>
            <a:endParaRPr sz="32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Comic Sans MS"/>
              <a:buChar char="•"/>
            </a:pPr>
            <a:endParaRPr sz="5250">
              <a:latin typeface="Times New Roman"/>
              <a:cs typeface="Times New Roman"/>
            </a:endParaRPr>
          </a:p>
          <a:p>
            <a:pPr marL="355600" marR="105410" indent="-342900">
              <a:lnSpc>
                <a:spcPts val="3440"/>
              </a:lnSpc>
              <a:buSzPct val="96969"/>
              <a:buFont typeface="Comic Sans MS"/>
              <a:buChar char="•"/>
              <a:tabLst>
                <a:tab pos="354965" algn="l"/>
                <a:tab pos="355600" algn="l"/>
              </a:tabLst>
            </a:pPr>
            <a:r>
              <a:rPr sz="3300" b="1" i="1" spc="-55" dirty="0">
                <a:latin typeface="Comic Sans MS"/>
                <a:cs typeface="Comic Sans MS"/>
              </a:rPr>
              <a:t>Stylohoid </a:t>
            </a:r>
            <a:r>
              <a:rPr sz="3300" b="1" i="1" spc="-25" dirty="0">
                <a:latin typeface="Comic Sans MS"/>
                <a:cs typeface="Comic Sans MS"/>
              </a:rPr>
              <a:t>muscle</a:t>
            </a:r>
            <a:r>
              <a:rPr sz="3200" spc="-25" dirty="0">
                <a:latin typeface="Comic Sans MS"/>
                <a:cs typeface="Comic Sans MS"/>
              </a:rPr>
              <a:t>:raises </a:t>
            </a:r>
            <a:r>
              <a:rPr sz="3200" spc="-5" dirty="0">
                <a:latin typeface="Comic Sans MS"/>
                <a:cs typeface="Comic Sans MS"/>
              </a:rPr>
              <a:t>hyoid bone  upwards</a:t>
            </a:r>
            <a:endParaRPr sz="32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Comic Sans MS"/>
              <a:buChar char="•"/>
            </a:pPr>
            <a:endParaRPr sz="5300">
              <a:latin typeface="Times New Roman"/>
              <a:cs typeface="Times New Roman"/>
            </a:endParaRPr>
          </a:p>
          <a:p>
            <a:pPr marL="355600" marR="5080" indent="-342900">
              <a:lnSpc>
                <a:spcPts val="3429"/>
              </a:lnSpc>
              <a:buSzPct val="96969"/>
              <a:buFont typeface="Comic Sans MS"/>
              <a:buChar char="•"/>
              <a:tabLst>
                <a:tab pos="354965" algn="l"/>
                <a:tab pos="355600" algn="l"/>
              </a:tabLst>
            </a:pPr>
            <a:r>
              <a:rPr sz="3300" b="1" i="1" spc="-55" dirty="0">
                <a:latin typeface="Comic Sans MS"/>
                <a:cs typeface="Comic Sans MS"/>
              </a:rPr>
              <a:t>Stylophryngeus </a:t>
            </a:r>
            <a:r>
              <a:rPr sz="3300" b="1" i="1" spc="-45" dirty="0">
                <a:latin typeface="Comic Sans MS"/>
                <a:cs typeface="Comic Sans MS"/>
              </a:rPr>
              <a:t>muscle</a:t>
            </a:r>
            <a:r>
              <a:rPr sz="3200" spc="-45" dirty="0">
                <a:latin typeface="Comic Sans MS"/>
                <a:cs typeface="Comic Sans MS"/>
              </a:rPr>
              <a:t>: </a:t>
            </a:r>
            <a:r>
              <a:rPr sz="3200" spc="-5" dirty="0">
                <a:latin typeface="Comic Sans MS"/>
                <a:cs typeface="Comic Sans MS"/>
              </a:rPr>
              <a:t>lifts </a:t>
            </a:r>
            <a:r>
              <a:rPr sz="3200" dirty="0">
                <a:latin typeface="Comic Sans MS"/>
                <a:cs typeface="Comic Sans MS"/>
              </a:rPr>
              <a:t>larynx  </a:t>
            </a:r>
            <a:r>
              <a:rPr sz="3200" spc="-5" dirty="0">
                <a:latin typeface="Comic Sans MS"/>
                <a:cs typeface="Comic Sans MS"/>
              </a:rPr>
              <a:t>during swallowing </a:t>
            </a:r>
            <a:r>
              <a:rPr sz="3200" dirty="0">
                <a:latin typeface="Comic Sans MS"/>
                <a:cs typeface="Comic Sans MS"/>
              </a:rPr>
              <a:t>&amp; </a:t>
            </a:r>
            <a:r>
              <a:rPr sz="3200" spc="-5" dirty="0">
                <a:latin typeface="Comic Sans MS"/>
                <a:cs typeface="Comic Sans MS"/>
              </a:rPr>
              <a:t>phonation</a:t>
            </a:r>
            <a:endParaRPr sz="32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540" y="1384300"/>
            <a:ext cx="7682865" cy="4127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The styloid </a:t>
            </a:r>
            <a:r>
              <a:rPr sz="3200" dirty="0">
                <a:latin typeface="Times New Roman"/>
                <a:cs typeface="Times New Roman"/>
              </a:rPr>
              <a:t>process, stylohyoid </a:t>
            </a:r>
            <a:r>
              <a:rPr sz="3200" spc="-5" dirty="0">
                <a:latin typeface="Times New Roman"/>
                <a:cs typeface="Times New Roman"/>
              </a:rPr>
              <a:t>ligament,  lesser </a:t>
            </a:r>
            <a:r>
              <a:rPr sz="3200" dirty="0">
                <a:latin typeface="Times New Roman"/>
                <a:cs typeface="Times New Roman"/>
              </a:rPr>
              <a:t>cornu, and superior half of </a:t>
            </a:r>
            <a:r>
              <a:rPr sz="3200" spc="-5" dirty="0">
                <a:latin typeface="Times New Roman"/>
                <a:cs typeface="Times New Roman"/>
              </a:rPr>
              <a:t>the </a:t>
            </a:r>
            <a:r>
              <a:rPr sz="3200" dirty="0">
                <a:latin typeface="Times New Roman"/>
                <a:cs typeface="Times New Roman"/>
              </a:rPr>
              <a:t>body of  </a:t>
            </a:r>
            <a:r>
              <a:rPr sz="3200" spc="-5" dirty="0">
                <a:latin typeface="Times New Roman"/>
                <a:cs typeface="Times New Roman"/>
              </a:rPr>
              <a:t>the </a:t>
            </a:r>
            <a:r>
              <a:rPr sz="3200" dirty="0">
                <a:latin typeface="Times New Roman"/>
                <a:cs typeface="Times New Roman"/>
              </a:rPr>
              <a:t>hyoid bone are </a:t>
            </a:r>
            <a:r>
              <a:rPr sz="3200" spc="-5" dirty="0">
                <a:latin typeface="Times New Roman"/>
                <a:cs typeface="Times New Roman"/>
              </a:rPr>
              <a:t>all </a:t>
            </a:r>
            <a:r>
              <a:rPr sz="3200" dirty="0">
                <a:latin typeface="Times New Roman"/>
                <a:cs typeface="Times New Roman"/>
              </a:rPr>
              <a:t>skeletal </a:t>
            </a:r>
            <a:r>
              <a:rPr sz="3200" spc="-5" dirty="0">
                <a:latin typeface="Times New Roman"/>
                <a:cs typeface="Times New Roman"/>
              </a:rPr>
              <a:t>derivatives </a:t>
            </a:r>
            <a:r>
              <a:rPr sz="3200" dirty="0">
                <a:latin typeface="Times New Roman"/>
                <a:cs typeface="Times New Roman"/>
              </a:rPr>
              <a:t>of  </a:t>
            </a:r>
            <a:r>
              <a:rPr sz="3200" spc="-5" dirty="0">
                <a:latin typeface="Times New Roman"/>
                <a:cs typeface="Times New Roman"/>
              </a:rPr>
              <a:t>the </a:t>
            </a:r>
            <a:r>
              <a:rPr sz="3200" dirty="0">
                <a:latin typeface="Times New Roman"/>
                <a:cs typeface="Times New Roman"/>
              </a:rPr>
              <a:t>2nd branchial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arch.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Char char="•"/>
            </a:pPr>
            <a:endParaRPr sz="4700">
              <a:latin typeface="Times New Roman"/>
              <a:cs typeface="Times New Roman"/>
            </a:endParaRPr>
          </a:p>
          <a:p>
            <a:pPr marL="355600" marR="644525" indent="-342900">
              <a:lnSpc>
                <a:spcPct val="999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The </a:t>
            </a:r>
            <a:r>
              <a:rPr sz="3200" dirty="0">
                <a:latin typeface="Times New Roman"/>
                <a:cs typeface="Times New Roman"/>
              </a:rPr>
              <a:t>greater cornu </a:t>
            </a:r>
            <a:r>
              <a:rPr sz="3200" spc="-5" dirty="0">
                <a:latin typeface="Times New Roman"/>
                <a:cs typeface="Times New Roman"/>
              </a:rPr>
              <a:t>and inferior </a:t>
            </a:r>
            <a:r>
              <a:rPr sz="3200" dirty="0">
                <a:latin typeface="Times New Roman"/>
                <a:cs typeface="Times New Roman"/>
              </a:rPr>
              <a:t>half of </a:t>
            </a:r>
            <a:r>
              <a:rPr sz="3200" spc="-5" dirty="0">
                <a:latin typeface="Times New Roman"/>
                <a:cs typeface="Times New Roman"/>
              </a:rPr>
              <a:t>the  </a:t>
            </a:r>
            <a:r>
              <a:rPr sz="3200" dirty="0">
                <a:latin typeface="Times New Roman"/>
                <a:cs typeface="Times New Roman"/>
              </a:rPr>
              <a:t>hyoid body are derivatives of </a:t>
            </a:r>
            <a:r>
              <a:rPr sz="3200" spc="-5" dirty="0">
                <a:latin typeface="Times New Roman"/>
                <a:cs typeface="Times New Roman"/>
              </a:rPr>
              <a:t>the </a:t>
            </a:r>
            <a:r>
              <a:rPr sz="3200" dirty="0">
                <a:latin typeface="Times New Roman"/>
                <a:cs typeface="Times New Roman"/>
              </a:rPr>
              <a:t>3rd  branchial</a:t>
            </a:r>
            <a:r>
              <a:rPr sz="3200" spc="-15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arch.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4679" y="170179"/>
            <a:ext cx="446913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27660" algn="ctr">
              <a:lnSpc>
                <a:spcPct val="100000"/>
              </a:lnSpc>
              <a:spcBef>
                <a:spcPts val="100"/>
              </a:spcBef>
            </a:pPr>
            <a:r>
              <a:rPr sz="4400" b="0" i="0" spc="-5" dirty="0">
                <a:latin typeface="Comic Sans MS"/>
                <a:cs typeface="Comic Sans MS"/>
              </a:rPr>
              <a:t>Ligaments</a:t>
            </a:r>
            <a:endParaRPr sz="44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sz="2800" b="0" i="0" spc="-5" dirty="0">
                <a:latin typeface="Comic Sans MS"/>
                <a:cs typeface="Comic Sans MS"/>
              </a:rPr>
              <a:t>Attached to styloid</a:t>
            </a:r>
            <a:r>
              <a:rPr sz="2800" b="0" i="0" spc="-55" dirty="0">
                <a:latin typeface="Comic Sans MS"/>
                <a:cs typeface="Comic Sans MS"/>
              </a:rPr>
              <a:t> </a:t>
            </a:r>
            <a:r>
              <a:rPr sz="2800" b="0" i="0" spc="-5" dirty="0">
                <a:latin typeface="Comic Sans MS"/>
                <a:cs typeface="Comic Sans MS"/>
              </a:rPr>
              <a:t>prcess</a:t>
            </a:r>
            <a:endParaRPr sz="2800">
              <a:latin typeface="Comic Sans MS"/>
              <a:cs typeface="Comic Sans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1863090"/>
            <a:ext cx="7335520" cy="4050029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355600" marR="496570" indent="-342900">
              <a:lnSpc>
                <a:spcPts val="3350"/>
              </a:lnSpc>
              <a:spcBef>
                <a:spcPts val="219"/>
              </a:spcBef>
              <a:buChar char="•"/>
              <a:tabLst>
                <a:tab pos="354965" algn="l"/>
                <a:tab pos="355600" algn="l"/>
                <a:tab pos="2152015" algn="l"/>
              </a:tabLst>
            </a:pPr>
            <a:r>
              <a:rPr sz="2800" spc="-5" dirty="0">
                <a:latin typeface="Comic Sans MS"/>
                <a:cs typeface="Comic Sans MS"/>
              </a:rPr>
              <a:t>Stylohoid	ligament: </a:t>
            </a:r>
            <a:r>
              <a:rPr sz="2800" dirty="0">
                <a:latin typeface="Comic Sans MS"/>
                <a:cs typeface="Comic Sans MS"/>
              </a:rPr>
              <a:t>from </a:t>
            </a:r>
            <a:r>
              <a:rPr sz="2800" spc="-5" dirty="0">
                <a:latin typeface="Comic Sans MS"/>
                <a:cs typeface="Comic Sans MS"/>
              </a:rPr>
              <a:t>tip of</a:t>
            </a:r>
            <a:r>
              <a:rPr sz="2800" spc="-60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styloid  process to whole length </a:t>
            </a:r>
            <a:r>
              <a:rPr sz="2800" dirty="0">
                <a:latin typeface="Comic Sans MS"/>
                <a:cs typeface="Comic Sans MS"/>
              </a:rPr>
              <a:t>of </a:t>
            </a:r>
            <a:r>
              <a:rPr sz="2800" spc="-5" dirty="0">
                <a:latin typeface="Comic Sans MS"/>
                <a:cs typeface="Comic Sans MS"/>
              </a:rPr>
              <a:t>hyoid</a:t>
            </a:r>
            <a:r>
              <a:rPr sz="2800" spc="-15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bone.</a:t>
            </a:r>
            <a:endParaRPr sz="2800">
              <a:latin typeface="Comic Sans MS"/>
              <a:cs typeface="Comic Sans MS"/>
            </a:endParaRPr>
          </a:p>
          <a:p>
            <a:pPr marL="355600" marR="5080" indent="-342900">
              <a:lnSpc>
                <a:spcPct val="100000"/>
              </a:lnSpc>
              <a:spcBef>
                <a:spcPts val="340"/>
              </a:spcBef>
              <a:buFont typeface="Times New Roman"/>
              <a:buChar char="•"/>
              <a:tabLst>
                <a:tab pos="354965" algn="l"/>
                <a:tab pos="355600" algn="l"/>
                <a:tab pos="2700020" algn="l"/>
              </a:tabLst>
            </a:pPr>
            <a:r>
              <a:rPr sz="1800" i="1" spc="-5" dirty="0">
                <a:latin typeface="Times New Roman"/>
                <a:cs typeface="Times New Roman"/>
              </a:rPr>
              <a:t>The periosteum </a:t>
            </a:r>
            <a:r>
              <a:rPr sz="1800" i="1" dirty="0">
                <a:latin typeface="Times New Roman"/>
                <a:cs typeface="Times New Roman"/>
              </a:rPr>
              <a:t>of the </a:t>
            </a:r>
            <a:r>
              <a:rPr sz="1800" i="1" spc="-5" dirty="0">
                <a:latin typeface="Times New Roman"/>
                <a:cs typeface="Times New Roman"/>
              </a:rPr>
              <a:t>styloid process is </a:t>
            </a:r>
            <a:r>
              <a:rPr sz="1800" i="1" dirty="0">
                <a:latin typeface="Times New Roman"/>
                <a:cs typeface="Times New Roman"/>
              </a:rPr>
              <a:t>continued </a:t>
            </a:r>
            <a:r>
              <a:rPr sz="1800" i="1" spc="-5" dirty="0">
                <a:latin typeface="Times New Roman"/>
                <a:cs typeface="Times New Roman"/>
              </a:rPr>
              <a:t>beyond that structure,  maintaining</a:t>
            </a:r>
            <a:r>
              <a:rPr sz="1800" i="1" spc="2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its</a:t>
            </a:r>
            <a:r>
              <a:rPr sz="1800" i="1" spc="20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forward	</a:t>
            </a:r>
            <a:r>
              <a:rPr sz="1800" i="1" dirty="0">
                <a:latin typeface="Times New Roman"/>
                <a:cs typeface="Times New Roman"/>
              </a:rPr>
              <a:t>and </a:t>
            </a:r>
            <a:r>
              <a:rPr sz="1800" i="1" spc="-5" dirty="0">
                <a:latin typeface="Times New Roman"/>
                <a:cs typeface="Times New Roman"/>
              </a:rPr>
              <a:t>downward course, to reach </a:t>
            </a:r>
            <a:r>
              <a:rPr sz="1800" i="1" dirty="0">
                <a:latin typeface="Times New Roman"/>
                <a:cs typeface="Times New Roman"/>
              </a:rPr>
              <a:t>the </a:t>
            </a:r>
            <a:r>
              <a:rPr sz="1800" i="1" spc="-5" dirty="0">
                <a:latin typeface="Times New Roman"/>
                <a:cs typeface="Times New Roman"/>
              </a:rPr>
              <a:t>periosteum </a:t>
            </a:r>
            <a:r>
              <a:rPr sz="1800" i="1" spc="-10" dirty="0">
                <a:latin typeface="Times New Roman"/>
                <a:cs typeface="Times New Roman"/>
              </a:rPr>
              <a:t>of  </a:t>
            </a:r>
            <a:r>
              <a:rPr sz="1800" i="1" spc="-5" dirty="0">
                <a:latin typeface="Times New Roman"/>
                <a:cs typeface="Times New Roman"/>
              </a:rPr>
              <a:t>the lesser horn </a:t>
            </a:r>
            <a:r>
              <a:rPr sz="1800" i="1" dirty="0">
                <a:latin typeface="Times New Roman"/>
                <a:cs typeface="Times New Roman"/>
              </a:rPr>
              <a:t>of the </a:t>
            </a:r>
            <a:r>
              <a:rPr sz="1800" i="1" spc="-5" dirty="0">
                <a:latin typeface="Times New Roman"/>
                <a:cs typeface="Times New Roman"/>
              </a:rPr>
              <a:t>hyoid </a:t>
            </a:r>
            <a:r>
              <a:rPr sz="1800" i="1" dirty="0">
                <a:latin typeface="Times New Roman"/>
                <a:cs typeface="Times New Roman"/>
              </a:rPr>
              <a:t>bone. </a:t>
            </a:r>
            <a:r>
              <a:rPr sz="1800" i="1" spc="-5" dirty="0">
                <a:latin typeface="Times New Roman"/>
                <a:cs typeface="Times New Roman"/>
              </a:rPr>
              <a:t>This connective tissue </a:t>
            </a:r>
            <a:r>
              <a:rPr sz="1800" i="1" dirty="0">
                <a:latin typeface="Times New Roman"/>
                <a:cs typeface="Times New Roman"/>
              </a:rPr>
              <a:t>band </a:t>
            </a:r>
            <a:r>
              <a:rPr sz="1800" i="1" spc="-5" dirty="0">
                <a:latin typeface="Times New Roman"/>
                <a:cs typeface="Times New Roman"/>
              </a:rPr>
              <a:t>linking the tip  </a:t>
            </a:r>
            <a:r>
              <a:rPr sz="1800" i="1" dirty="0">
                <a:latin typeface="Times New Roman"/>
                <a:cs typeface="Times New Roman"/>
              </a:rPr>
              <a:t>of </a:t>
            </a:r>
            <a:r>
              <a:rPr sz="1800" i="1" spc="-5" dirty="0">
                <a:latin typeface="Times New Roman"/>
                <a:cs typeface="Times New Roman"/>
              </a:rPr>
              <a:t>the styloid </a:t>
            </a:r>
            <a:r>
              <a:rPr sz="1800" i="1" dirty="0">
                <a:latin typeface="Times New Roman"/>
                <a:cs typeface="Times New Roman"/>
              </a:rPr>
              <a:t>process to the hyoid bone is </a:t>
            </a:r>
            <a:r>
              <a:rPr sz="1800" i="1" spc="-5" dirty="0">
                <a:latin typeface="Times New Roman"/>
                <a:cs typeface="Times New Roman"/>
              </a:rPr>
              <a:t>called the </a:t>
            </a:r>
            <a:r>
              <a:rPr sz="1800" b="1" i="1" spc="-5" dirty="0">
                <a:latin typeface="Times New Roman"/>
                <a:cs typeface="Times New Roman"/>
              </a:rPr>
              <a:t>stylohyoid ligament </a:t>
            </a:r>
            <a:r>
              <a:rPr sz="1800" i="1" dirty="0">
                <a:latin typeface="Times New Roman"/>
                <a:cs typeface="Times New Roman"/>
              </a:rPr>
              <a:t>It  </a:t>
            </a:r>
            <a:r>
              <a:rPr sz="1800" i="1" spc="-5" dirty="0">
                <a:latin typeface="Times New Roman"/>
                <a:cs typeface="Times New Roman"/>
              </a:rPr>
              <a:t>may partially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ossify.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355600" marR="299085" indent="-342900">
              <a:lnSpc>
                <a:spcPct val="100000"/>
              </a:lnSpc>
              <a:spcBef>
                <a:spcPts val="136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10" dirty="0">
                <a:latin typeface="Comic Sans MS"/>
                <a:cs typeface="Comic Sans MS"/>
              </a:rPr>
              <a:t>Stylomandibular </a:t>
            </a:r>
            <a:r>
              <a:rPr sz="2800" spc="-5" dirty="0">
                <a:latin typeface="Comic Sans MS"/>
                <a:cs typeface="Comic Sans MS"/>
              </a:rPr>
              <a:t>ligament: </a:t>
            </a:r>
            <a:r>
              <a:rPr sz="2800" dirty="0">
                <a:latin typeface="Comic Sans MS"/>
                <a:cs typeface="Comic Sans MS"/>
              </a:rPr>
              <a:t>from </a:t>
            </a:r>
            <a:r>
              <a:rPr sz="2800" spc="-5" dirty="0">
                <a:latin typeface="Comic Sans MS"/>
                <a:cs typeface="Comic Sans MS"/>
              </a:rPr>
              <a:t>styloid  process to posterior border </a:t>
            </a:r>
            <a:r>
              <a:rPr sz="2800" dirty="0">
                <a:latin typeface="Comic Sans MS"/>
                <a:cs typeface="Comic Sans MS"/>
              </a:rPr>
              <a:t>of </a:t>
            </a:r>
            <a:r>
              <a:rPr sz="2800" spc="-5" dirty="0">
                <a:latin typeface="Comic Sans MS"/>
                <a:cs typeface="Comic Sans MS"/>
              </a:rPr>
              <a:t>ramus </a:t>
            </a:r>
            <a:r>
              <a:rPr sz="2800" dirty="0">
                <a:latin typeface="Comic Sans MS"/>
                <a:cs typeface="Comic Sans MS"/>
              </a:rPr>
              <a:t>of  </a:t>
            </a:r>
            <a:r>
              <a:rPr sz="2800" spc="-10" dirty="0">
                <a:latin typeface="Comic Sans MS"/>
                <a:cs typeface="Comic Sans MS"/>
              </a:rPr>
              <a:t>mandible above </a:t>
            </a:r>
            <a:r>
              <a:rPr sz="2800" spc="-5" dirty="0">
                <a:latin typeface="Comic Sans MS"/>
                <a:cs typeface="Comic Sans MS"/>
              </a:rPr>
              <a:t>its</a:t>
            </a:r>
            <a:r>
              <a:rPr sz="2800" spc="15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angle.</a:t>
            </a:r>
            <a:endParaRPr sz="28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8509" y="218596"/>
            <a:ext cx="7581265" cy="4673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65" dirty="0"/>
              <a:t>Other </a:t>
            </a:r>
            <a:r>
              <a:rPr spc="-60" dirty="0"/>
              <a:t>structures </a:t>
            </a:r>
            <a:r>
              <a:rPr spc="-55" dirty="0"/>
              <a:t>related to </a:t>
            </a:r>
            <a:r>
              <a:rPr spc="-50" dirty="0"/>
              <a:t>styloid</a:t>
            </a:r>
            <a:r>
              <a:rPr spc="-30" dirty="0"/>
              <a:t> </a:t>
            </a:r>
            <a:r>
              <a:rPr spc="-60" dirty="0"/>
              <a:t>process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698862"/>
            <a:ext cx="6519545" cy="5929630"/>
          </a:xfrm>
          <a:prstGeom prst="rect">
            <a:avLst/>
          </a:prstGeom>
        </p:spPr>
        <p:txBody>
          <a:bodyPr vert="horz" wrap="square" lIns="0" tIns="11112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omic Sans MS"/>
                <a:cs typeface="Comic Sans MS"/>
              </a:rPr>
              <a:t>The parotid</a:t>
            </a:r>
            <a:r>
              <a:rPr sz="3200" spc="-15" dirty="0">
                <a:latin typeface="Comic Sans MS"/>
                <a:cs typeface="Comic Sans MS"/>
              </a:rPr>
              <a:t> </a:t>
            </a:r>
            <a:r>
              <a:rPr sz="3200" spc="-5" dirty="0">
                <a:latin typeface="Comic Sans MS"/>
                <a:cs typeface="Comic Sans MS"/>
              </a:rPr>
              <a:t>gland:</a:t>
            </a:r>
            <a:endParaRPr sz="3200">
              <a:latin typeface="Comic Sans MS"/>
              <a:cs typeface="Comic Sans MS"/>
            </a:endParaRPr>
          </a:p>
          <a:p>
            <a:pPr marL="755650" lvl="1" indent="-285750">
              <a:lnSpc>
                <a:spcPct val="100000"/>
              </a:lnSpc>
              <a:spcBef>
                <a:spcPts val="680"/>
              </a:spcBef>
              <a:buChar char="–"/>
              <a:tabLst>
                <a:tab pos="755650" algn="l"/>
              </a:tabLst>
            </a:pPr>
            <a:r>
              <a:rPr sz="2800" spc="-5" dirty="0">
                <a:latin typeface="Comic Sans MS"/>
                <a:cs typeface="Comic Sans MS"/>
              </a:rPr>
              <a:t>covers it</a:t>
            </a:r>
            <a:r>
              <a:rPr sz="2800" spc="-15" dirty="0">
                <a:latin typeface="Comic Sans MS"/>
                <a:cs typeface="Comic Sans MS"/>
              </a:rPr>
              <a:t> </a:t>
            </a:r>
            <a:r>
              <a:rPr sz="2800" spc="-5" dirty="0">
                <a:latin typeface="Comic Sans MS"/>
                <a:cs typeface="Comic Sans MS"/>
              </a:rPr>
              <a:t>superficially.</a:t>
            </a:r>
            <a:endParaRPr sz="2800">
              <a:latin typeface="Comic Sans MS"/>
              <a:cs typeface="Comic Sans MS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Font typeface="Comic Sans MS"/>
              <a:buChar char="–"/>
            </a:pPr>
            <a:endParaRPr sz="52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omic Sans MS"/>
                <a:cs typeface="Comic Sans MS"/>
              </a:rPr>
              <a:t>The facial nerve:</a:t>
            </a:r>
            <a:endParaRPr sz="3200">
              <a:latin typeface="Comic Sans MS"/>
              <a:cs typeface="Comic Sans MS"/>
            </a:endParaRPr>
          </a:p>
          <a:p>
            <a:pPr marL="755650" lvl="1" indent="-285750">
              <a:lnSpc>
                <a:spcPct val="100000"/>
              </a:lnSpc>
              <a:spcBef>
                <a:spcPts val="690"/>
              </a:spcBef>
              <a:buChar char="–"/>
              <a:tabLst>
                <a:tab pos="755650" algn="l"/>
              </a:tabLst>
            </a:pPr>
            <a:r>
              <a:rPr sz="2800" spc="-5" dirty="0">
                <a:latin typeface="Comic Sans MS"/>
                <a:cs typeface="Comic Sans MS"/>
              </a:rPr>
              <a:t>crosses lateral </a:t>
            </a:r>
            <a:r>
              <a:rPr sz="2800" spc="-10" dirty="0">
                <a:latin typeface="Comic Sans MS"/>
                <a:cs typeface="Comic Sans MS"/>
              </a:rPr>
              <a:t>surface </a:t>
            </a:r>
            <a:r>
              <a:rPr sz="2800" dirty="0">
                <a:latin typeface="Comic Sans MS"/>
                <a:cs typeface="Comic Sans MS"/>
              </a:rPr>
              <a:t>of </a:t>
            </a:r>
            <a:r>
              <a:rPr sz="2800" spc="-5" dirty="0">
                <a:latin typeface="Comic Sans MS"/>
                <a:cs typeface="Comic Sans MS"/>
              </a:rPr>
              <a:t>its</a:t>
            </a:r>
            <a:r>
              <a:rPr sz="2800" spc="-45" dirty="0">
                <a:latin typeface="Comic Sans MS"/>
                <a:cs typeface="Comic Sans MS"/>
              </a:rPr>
              <a:t> </a:t>
            </a:r>
            <a:r>
              <a:rPr sz="2800" dirty="0">
                <a:latin typeface="Comic Sans MS"/>
                <a:cs typeface="Comic Sans MS"/>
              </a:rPr>
              <a:t>root.</a:t>
            </a:r>
            <a:endParaRPr sz="2800">
              <a:latin typeface="Comic Sans MS"/>
              <a:cs typeface="Comic Sans MS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Font typeface="Comic Sans MS"/>
              <a:buChar char="–"/>
            </a:pPr>
            <a:endParaRPr sz="52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omic Sans MS"/>
                <a:cs typeface="Comic Sans MS"/>
              </a:rPr>
              <a:t>The external carotid</a:t>
            </a:r>
            <a:r>
              <a:rPr sz="3200" spc="-15" dirty="0">
                <a:latin typeface="Comic Sans MS"/>
                <a:cs typeface="Comic Sans MS"/>
              </a:rPr>
              <a:t> </a:t>
            </a:r>
            <a:r>
              <a:rPr sz="3200" dirty="0">
                <a:latin typeface="Comic Sans MS"/>
                <a:cs typeface="Comic Sans MS"/>
              </a:rPr>
              <a:t>artery:</a:t>
            </a:r>
            <a:endParaRPr sz="3200">
              <a:latin typeface="Comic Sans MS"/>
              <a:cs typeface="Comic Sans MS"/>
            </a:endParaRPr>
          </a:p>
          <a:p>
            <a:pPr marL="755650" lvl="1" indent="-285750">
              <a:lnSpc>
                <a:spcPct val="100000"/>
              </a:lnSpc>
              <a:spcBef>
                <a:spcPts val="690"/>
              </a:spcBef>
              <a:buChar char="–"/>
              <a:tabLst>
                <a:tab pos="755650" algn="l"/>
              </a:tabLst>
            </a:pPr>
            <a:r>
              <a:rPr sz="2800" spc="-5" dirty="0">
                <a:latin typeface="Comic Sans MS"/>
                <a:cs typeface="Comic Sans MS"/>
              </a:rPr>
              <a:t>lies superficial to it.</a:t>
            </a:r>
            <a:endParaRPr sz="2800">
              <a:latin typeface="Comic Sans MS"/>
              <a:cs typeface="Comic Sans MS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Font typeface="Comic Sans MS"/>
              <a:buChar char="–"/>
            </a:pPr>
            <a:endParaRPr sz="52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omic Sans MS"/>
                <a:cs typeface="Comic Sans MS"/>
              </a:rPr>
              <a:t>The internal carotid</a:t>
            </a:r>
            <a:r>
              <a:rPr sz="3200" spc="-20" dirty="0">
                <a:latin typeface="Comic Sans MS"/>
                <a:cs typeface="Comic Sans MS"/>
              </a:rPr>
              <a:t> </a:t>
            </a:r>
            <a:r>
              <a:rPr sz="3200" dirty="0">
                <a:latin typeface="Comic Sans MS"/>
                <a:cs typeface="Comic Sans MS"/>
              </a:rPr>
              <a:t>artery:</a:t>
            </a:r>
            <a:endParaRPr sz="32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44039" y="261620"/>
            <a:ext cx="454723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i="0" spc="-5" dirty="0">
                <a:latin typeface="Comic Sans MS"/>
                <a:cs typeface="Comic Sans MS"/>
              </a:rPr>
              <a:t>Learnig</a:t>
            </a:r>
            <a:r>
              <a:rPr sz="4400" b="0" i="0" spc="-55" dirty="0">
                <a:latin typeface="Comic Sans MS"/>
                <a:cs typeface="Comic Sans MS"/>
              </a:rPr>
              <a:t> </a:t>
            </a:r>
            <a:r>
              <a:rPr sz="4400" b="0" i="0" spc="-5" dirty="0">
                <a:latin typeface="Comic Sans MS"/>
                <a:cs typeface="Comic Sans MS"/>
              </a:rPr>
              <a:t>outcomes</a:t>
            </a:r>
            <a:endParaRPr sz="4400">
              <a:latin typeface="Comic Sans MS"/>
              <a:cs typeface="Comic Sans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1480820"/>
            <a:ext cx="8284209" cy="4104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050" indent="-51435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526415" algn="l"/>
                <a:tab pos="527050" algn="l"/>
              </a:tabLst>
            </a:pPr>
            <a:r>
              <a:rPr sz="3200" spc="-5" dirty="0">
                <a:latin typeface="Comic Sans MS"/>
                <a:cs typeface="Comic Sans MS"/>
              </a:rPr>
              <a:t>Define styloid</a:t>
            </a:r>
            <a:r>
              <a:rPr sz="3200" dirty="0">
                <a:latin typeface="Comic Sans MS"/>
                <a:cs typeface="Comic Sans MS"/>
              </a:rPr>
              <a:t> apparatus</a:t>
            </a:r>
            <a:endParaRPr sz="32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Comic Sans MS"/>
              <a:buAutoNum type="arabicPeriod"/>
            </a:pPr>
            <a:endParaRPr sz="5250">
              <a:latin typeface="Times New Roman"/>
              <a:cs typeface="Times New Roman"/>
            </a:endParaRPr>
          </a:p>
          <a:p>
            <a:pPr marL="527050" indent="-514350">
              <a:lnSpc>
                <a:spcPct val="100000"/>
              </a:lnSpc>
              <a:buAutoNum type="arabicPeriod"/>
              <a:tabLst>
                <a:tab pos="527050" algn="l"/>
              </a:tabLst>
            </a:pPr>
            <a:r>
              <a:rPr sz="3200" spc="-5" dirty="0">
                <a:latin typeface="Comic Sans MS"/>
                <a:cs typeface="Comic Sans MS"/>
              </a:rPr>
              <a:t>List the components of styloid</a:t>
            </a:r>
            <a:r>
              <a:rPr sz="3200" spc="-30" dirty="0">
                <a:latin typeface="Comic Sans MS"/>
                <a:cs typeface="Comic Sans MS"/>
              </a:rPr>
              <a:t> </a:t>
            </a:r>
            <a:r>
              <a:rPr sz="3200" dirty="0">
                <a:latin typeface="Comic Sans MS"/>
                <a:cs typeface="Comic Sans MS"/>
              </a:rPr>
              <a:t>apparatus</a:t>
            </a:r>
            <a:endParaRPr sz="32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Comic Sans MS"/>
              <a:buAutoNum type="arabicPeriod"/>
            </a:pPr>
            <a:endParaRPr sz="5250">
              <a:latin typeface="Times New Roman"/>
              <a:cs typeface="Times New Roman"/>
            </a:endParaRPr>
          </a:p>
          <a:p>
            <a:pPr marL="527050" marR="1581150" indent="-514350">
              <a:lnSpc>
                <a:spcPct val="100000"/>
              </a:lnSpc>
              <a:buAutoNum type="arabicPeriod"/>
              <a:tabLst>
                <a:tab pos="527050" algn="l"/>
              </a:tabLst>
            </a:pPr>
            <a:r>
              <a:rPr sz="3200" spc="-5" dirty="0">
                <a:latin typeface="Comic Sans MS"/>
                <a:cs typeface="Comic Sans MS"/>
              </a:rPr>
              <a:t>Knowledge of realatios of other  surrounding structures with</a:t>
            </a:r>
            <a:r>
              <a:rPr sz="3200" dirty="0">
                <a:latin typeface="Comic Sans MS"/>
                <a:cs typeface="Comic Sans MS"/>
              </a:rPr>
              <a:t> this</a:t>
            </a:r>
            <a:endParaRPr sz="3200">
              <a:latin typeface="Comic Sans MS"/>
              <a:cs typeface="Comic Sans MS"/>
            </a:endParaRPr>
          </a:p>
          <a:p>
            <a:pPr marL="378460">
              <a:lnSpc>
                <a:spcPct val="100000"/>
              </a:lnSpc>
              <a:spcBef>
                <a:spcPts val="800"/>
              </a:spcBef>
            </a:pPr>
            <a:r>
              <a:rPr sz="3200" spc="-5" dirty="0">
                <a:latin typeface="Comic Sans MS"/>
                <a:cs typeface="Comic Sans MS"/>
              </a:rPr>
              <a:t>anatomical </a:t>
            </a:r>
            <a:r>
              <a:rPr sz="3200" dirty="0">
                <a:latin typeface="Comic Sans MS"/>
                <a:cs typeface="Comic Sans MS"/>
              </a:rPr>
              <a:t>landmark</a:t>
            </a:r>
            <a:endParaRPr sz="32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54200" y="1023620"/>
            <a:ext cx="452882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i="0" spc="-5" dirty="0">
                <a:latin typeface="Times New Roman"/>
                <a:cs typeface="Times New Roman"/>
              </a:rPr>
              <a:t>The </a:t>
            </a:r>
            <a:r>
              <a:rPr sz="4400" i="0" dirty="0">
                <a:latin typeface="Times New Roman"/>
                <a:cs typeface="Times New Roman"/>
              </a:rPr>
              <a:t>styloid</a:t>
            </a:r>
            <a:r>
              <a:rPr sz="4400" i="0" spc="-65" dirty="0">
                <a:latin typeface="Times New Roman"/>
                <a:cs typeface="Times New Roman"/>
              </a:rPr>
              <a:t> </a:t>
            </a:r>
            <a:r>
              <a:rPr sz="4400" i="0" spc="-5" dirty="0">
                <a:latin typeface="Times New Roman"/>
                <a:cs typeface="Times New Roman"/>
              </a:rPr>
              <a:t>process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1861820"/>
            <a:ext cx="7479665" cy="3539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The </a:t>
            </a:r>
            <a:r>
              <a:rPr sz="3200" b="1" spc="-5" dirty="0">
                <a:latin typeface="Times New Roman"/>
                <a:cs typeface="Times New Roman"/>
              </a:rPr>
              <a:t>styloid </a:t>
            </a:r>
            <a:r>
              <a:rPr sz="3200" b="1" dirty="0">
                <a:latin typeface="Times New Roman"/>
                <a:cs typeface="Times New Roman"/>
              </a:rPr>
              <a:t>process </a:t>
            </a:r>
            <a:r>
              <a:rPr sz="3200" spc="-5" dirty="0">
                <a:latin typeface="Times New Roman"/>
                <a:cs typeface="Times New Roman"/>
              </a:rPr>
              <a:t>is </a:t>
            </a:r>
            <a:r>
              <a:rPr sz="3200" dirty="0">
                <a:latin typeface="Times New Roman"/>
                <a:cs typeface="Times New Roman"/>
              </a:rPr>
              <a:t>a deeply placed  </a:t>
            </a:r>
            <a:r>
              <a:rPr sz="3200" spc="-5" dirty="0">
                <a:latin typeface="Times New Roman"/>
                <a:cs typeface="Times New Roman"/>
              </a:rPr>
              <a:t>spike-like </a:t>
            </a:r>
            <a:r>
              <a:rPr sz="3200" dirty="0">
                <a:latin typeface="Times New Roman"/>
                <a:cs typeface="Times New Roman"/>
              </a:rPr>
              <a:t>bone </a:t>
            </a:r>
            <a:r>
              <a:rPr sz="3200" spc="-5" dirty="0">
                <a:latin typeface="Times New Roman"/>
                <a:cs typeface="Times New Roman"/>
              </a:rPr>
              <a:t>that </a:t>
            </a:r>
            <a:r>
              <a:rPr sz="3200" dirty="0">
                <a:latin typeface="Times New Roman"/>
                <a:cs typeface="Times New Roman"/>
              </a:rPr>
              <a:t>projects downward and  </a:t>
            </a:r>
            <a:r>
              <a:rPr sz="3200" spc="-5" dirty="0">
                <a:latin typeface="Times New Roman"/>
                <a:cs typeface="Times New Roman"/>
              </a:rPr>
              <a:t>forward from </a:t>
            </a:r>
            <a:r>
              <a:rPr sz="3200" dirty="0">
                <a:latin typeface="Times New Roman"/>
                <a:cs typeface="Times New Roman"/>
              </a:rPr>
              <a:t>a </a:t>
            </a:r>
            <a:r>
              <a:rPr sz="3200" spc="-5" dirty="0">
                <a:latin typeface="Times New Roman"/>
                <a:cs typeface="Times New Roman"/>
              </a:rPr>
              <a:t>site </a:t>
            </a:r>
            <a:r>
              <a:rPr sz="3200" dirty="0">
                <a:latin typeface="Times New Roman"/>
                <a:cs typeface="Times New Roman"/>
              </a:rPr>
              <a:t>on </a:t>
            </a:r>
            <a:r>
              <a:rPr sz="3200" spc="-5" dirty="0">
                <a:latin typeface="Times New Roman"/>
                <a:cs typeface="Times New Roman"/>
              </a:rPr>
              <a:t>the </a:t>
            </a:r>
            <a:r>
              <a:rPr sz="3200" dirty="0">
                <a:latin typeface="Times New Roman"/>
                <a:cs typeface="Times New Roman"/>
              </a:rPr>
              <a:t>skull just lateral  </a:t>
            </a:r>
            <a:r>
              <a:rPr sz="3200" spc="-5" dirty="0">
                <a:latin typeface="Times New Roman"/>
                <a:cs typeface="Times New Roman"/>
              </a:rPr>
              <a:t>to the </a:t>
            </a:r>
            <a:r>
              <a:rPr sz="3200" dirty="0">
                <a:latin typeface="Times New Roman"/>
                <a:cs typeface="Times New Roman"/>
              </a:rPr>
              <a:t>jugular</a:t>
            </a:r>
            <a:r>
              <a:rPr sz="3200" spc="5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foramen.</a:t>
            </a:r>
            <a:endParaRPr sz="3200">
              <a:latin typeface="Times New Roman"/>
              <a:cs typeface="Times New Roman"/>
            </a:endParaRPr>
          </a:p>
          <a:p>
            <a:pPr marL="355600" marR="417830" indent="-342900">
              <a:lnSpc>
                <a:spcPct val="100000"/>
              </a:lnSpc>
              <a:spcBef>
                <a:spcPts val="79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Times New Roman"/>
                <a:cs typeface="Times New Roman"/>
              </a:rPr>
              <a:t>The styloid </a:t>
            </a:r>
            <a:r>
              <a:rPr sz="3200" dirty="0">
                <a:latin typeface="Times New Roman"/>
                <a:cs typeface="Times New Roman"/>
              </a:rPr>
              <a:t>process </a:t>
            </a:r>
            <a:r>
              <a:rPr sz="3200" spc="-5" dirty="0">
                <a:latin typeface="Times New Roman"/>
                <a:cs typeface="Times New Roman"/>
              </a:rPr>
              <a:t>is </a:t>
            </a:r>
            <a:r>
              <a:rPr sz="3200" dirty="0">
                <a:latin typeface="Times New Roman"/>
                <a:cs typeface="Times New Roman"/>
              </a:rPr>
              <a:t>2 </a:t>
            </a:r>
            <a:r>
              <a:rPr sz="3200" spc="-5" dirty="0">
                <a:latin typeface="Times New Roman"/>
                <a:cs typeface="Times New Roman"/>
              </a:rPr>
              <a:t>to </a:t>
            </a:r>
            <a:r>
              <a:rPr sz="3200" dirty="0">
                <a:latin typeface="Times New Roman"/>
                <a:cs typeface="Times New Roman"/>
              </a:rPr>
              <a:t>3 cm </a:t>
            </a:r>
            <a:r>
              <a:rPr sz="3200" spc="-5" dirty="0">
                <a:latin typeface="Times New Roman"/>
                <a:cs typeface="Times New Roman"/>
              </a:rPr>
              <a:t>in </a:t>
            </a:r>
            <a:r>
              <a:rPr sz="3200" dirty="0">
                <a:latin typeface="Times New Roman"/>
                <a:cs typeface="Times New Roman"/>
              </a:rPr>
              <a:t>length  and ends deep </a:t>
            </a:r>
            <a:r>
              <a:rPr sz="3200" spc="-5" dirty="0">
                <a:latin typeface="Times New Roman"/>
                <a:cs typeface="Times New Roman"/>
              </a:rPr>
              <a:t>to the </a:t>
            </a:r>
            <a:r>
              <a:rPr sz="3200" dirty="0">
                <a:latin typeface="Times New Roman"/>
                <a:cs typeface="Times New Roman"/>
              </a:rPr>
              <a:t>back edge of </a:t>
            </a:r>
            <a:r>
              <a:rPr sz="3200" spc="-5" dirty="0">
                <a:latin typeface="Times New Roman"/>
                <a:cs typeface="Times New Roman"/>
              </a:rPr>
              <a:t>the  mandibular ramus </a:t>
            </a:r>
            <a:r>
              <a:rPr sz="3200" dirty="0">
                <a:latin typeface="Times New Roman"/>
                <a:cs typeface="Times New Roman"/>
              </a:rPr>
              <a:t>at </a:t>
            </a:r>
            <a:r>
              <a:rPr sz="3200" spc="-5" dirty="0">
                <a:latin typeface="Times New Roman"/>
                <a:cs typeface="Times New Roman"/>
              </a:rPr>
              <a:t>its</a:t>
            </a:r>
            <a:r>
              <a:rPr sz="3200" spc="-10" dirty="0">
                <a:latin typeface="Times New Roman"/>
                <a:cs typeface="Times New Roman"/>
              </a:rPr>
              <a:t> </a:t>
            </a:r>
            <a:r>
              <a:rPr sz="3200" spc="-5" dirty="0">
                <a:latin typeface="Times New Roman"/>
                <a:cs typeface="Times New Roman"/>
              </a:rPr>
              <a:t>midpoint.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7110" y="1023620"/>
            <a:ext cx="621855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i="0" dirty="0">
                <a:latin typeface="Comic Sans MS"/>
                <a:cs typeface="Comic Sans MS"/>
              </a:rPr>
              <a:t>3 muscles &amp; 2</a:t>
            </a:r>
            <a:r>
              <a:rPr sz="4400" b="0" i="0" spc="-80" dirty="0">
                <a:latin typeface="Comic Sans MS"/>
                <a:cs typeface="Comic Sans MS"/>
              </a:rPr>
              <a:t> </a:t>
            </a:r>
            <a:r>
              <a:rPr sz="4400" b="0" i="0" spc="-5" dirty="0">
                <a:latin typeface="Comic Sans MS"/>
                <a:cs typeface="Comic Sans MS"/>
              </a:rPr>
              <a:t>ligaments</a:t>
            </a:r>
            <a:endParaRPr sz="4400">
              <a:latin typeface="Comic Sans MS"/>
              <a:cs typeface="Comic Sans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1764029"/>
            <a:ext cx="5148580" cy="3637279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omic Sans MS"/>
                <a:cs typeface="Comic Sans MS"/>
              </a:rPr>
              <a:t>Styloglossus</a:t>
            </a:r>
            <a:r>
              <a:rPr sz="3200" spc="-10" dirty="0">
                <a:latin typeface="Comic Sans MS"/>
                <a:cs typeface="Comic Sans MS"/>
              </a:rPr>
              <a:t> </a:t>
            </a:r>
            <a:r>
              <a:rPr sz="3200" spc="-5" dirty="0">
                <a:latin typeface="Comic Sans MS"/>
                <a:cs typeface="Comic Sans MS"/>
              </a:rPr>
              <a:t>muscle</a:t>
            </a:r>
            <a:endParaRPr sz="3200">
              <a:latin typeface="Comic Sans MS"/>
              <a:cs typeface="Comic Sans MS"/>
            </a:endParaRPr>
          </a:p>
          <a:p>
            <a:pPr marL="355600" indent="-342900">
              <a:lnSpc>
                <a:spcPct val="100000"/>
              </a:lnSpc>
              <a:spcBef>
                <a:spcPts val="79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omic Sans MS"/>
                <a:cs typeface="Comic Sans MS"/>
              </a:rPr>
              <a:t>Stylohoid muscle</a:t>
            </a:r>
            <a:endParaRPr sz="3200">
              <a:latin typeface="Comic Sans MS"/>
              <a:cs typeface="Comic Sans MS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omic Sans MS"/>
                <a:cs typeface="Comic Sans MS"/>
              </a:rPr>
              <a:t>Stylophryngeus</a:t>
            </a:r>
            <a:r>
              <a:rPr sz="3200" spc="-10" dirty="0">
                <a:latin typeface="Comic Sans MS"/>
                <a:cs typeface="Comic Sans MS"/>
              </a:rPr>
              <a:t> </a:t>
            </a:r>
            <a:r>
              <a:rPr sz="3200" dirty="0">
                <a:latin typeface="Comic Sans MS"/>
                <a:cs typeface="Comic Sans MS"/>
              </a:rPr>
              <a:t>muscle.</a:t>
            </a:r>
            <a:endParaRPr sz="32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Comic Sans MS"/>
              <a:buChar char="•"/>
            </a:pPr>
            <a:endParaRPr sz="52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  <a:tab pos="2407920" algn="l"/>
              </a:tabLst>
            </a:pPr>
            <a:r>
              <a:rPr sz="3200" spc="-5" dirty="0">
                <a:latin typeface="Comic Sans MS"/>
                <a:cs typeface="Comic Sans MS"/>
              </a:rPr>
              <a:t>Stylohoid	ligament</a:t>
            </a:r>
            <a:endParaRPr sz="3200">
              <a:latin typeface="Comic Sans MS"/>
              <a:cs typeface="Comic Sans MS"/>
            </a:endParaRPr>
          </a:p>
          <a:p>
            <a:pPr marL="355600" indent="-342900">
              <a:lnSpc>
                <a:spcPct val="100000"/>
              </a:lnSpc>
              <a:spcBef>
                <a:spcPts val="80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omic Sans MS"/>
                <a:cs typeface="Comic Sans MS"/>
              </a:rPr>
              <a:t>Stylomandibular</a:t>
            </a:r>
            <a:r>
              <a:rPr sz="3200" spc="-30" dirty="0">
                <a:latin typeface="Comic Sans MS"/>
                <a:cs typeface="Comic Sans MS"/>
              </a:rPr>
              <a:t> </a:t>
            </a:r>
            <a:r>
              <a:rPr sz="3200" spc="-5" dirty="0">
                <a:latin typeface="Comic Sans MS"/>
                <a:cs typeface="Comic Sans MS"/>
              </a:rPr>
              <a:t>ligament</a:t>
            </a:r>
            <a:endParaRPr sz="32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4000" y="455930"/>
            <a:ext cx="6477000" cy="60883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28212" y="113489"/>
            <a:ext cx="4219884" cy="666344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47800" y="15240"/>
            <a:ext cx="6553200" cy="68427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9080" y="1023620"/>
            <a:ext cx="517842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i="0" spc="-5" dirty="0">
                <a:latin typeface="Comic Sans MS"/>
                <a:cs typeface="Comic Sans MS"/>
              </a:rPr>
              <a:t>Styloglossus</a:t>
            </a:r>
            <a:r>
              <a:rPr sz="4400" b="0" i="0" spc="-40" dirty="0">
                <a:latin typeface="Comic Sans MS"/>
                <a:cs typeface="Comic Sans MS"/>
              </a:rPr>
              <a:t> </a:t>
            </a:r>
            <a:r>
              <a:rPr sz="4400" b="0" i="0" dirty="0">
                <a:latin typeface="Comic Sans MS"/>
                <a:cs typeface="Comic Sans MS"/>
              </a:rPr>
              <a:t>muscle</a:t>
            </a:r>
            <a:endParaRPr sz="4400">
              <a:latin typeface="Comic Sans MS"/>
              <a:cs typeface="Comic Sans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2452370"/>
            <a:ext cx="7440295" cy="305181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55600" marR="43180" indent="-342900">
              <a:lnSpc>
                <a:spcPts val="3829"/>
              </a:lnSpc>
              <a:spcBef>
                <a:spcPts val="23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omic Sans MS"/>
                <a:cs typeface="Comic Sans MS"/>
              </a:rPr>
              <a:t>Arises from tip of styloid process,  </a:t>
            </a:r>
            <a:r>
              <a:rPr sz="3200" dirty="0">
                <a:latin typeface="Comic Sans MS"/>
                <a:cs typeface="Comic Sans MS"/>
              </a:rPr>
              <a:t>runs downwards &amp; forwards </a:t>
            </a:r>
            <a:r>
              <a:rPr sz="3200" spc="-5" dirty="0">
                <a:latin typeface="Comic Sans MS"/>
                <a:cs typeface="Comic Sans MS"/>
              </a:rPr>
              <a:t>to insert  into whole length </a:t>
            </a:r>
            <a:r>
              <a:rPr sz="3200" dirty="0">
                <a:latin typeface="Comic Sans MS"/>
                <a:cs typeface="Comic Sans MS"/>
              </a:rPr>
              <a:t>of </a:t>
            </a:r>
            <a:r>
              <a:rPr sz="3200" spc="-5" dirty="0">
                <a:latin typeface="Comic Sans MS"/>
                <a:cs typeface="Comic Sans MS"/>
              </a:rPr>
              <a:t>side of</a:t>
            </a:r>
            <a:r>
              <a:rPr sz="3200" spc="-20" dirty="0">
                <a:latin typeface="Comic Sans MS"/>
                <a:cs typeface="Comic Sans MS"/>
              </a:rPr>
              <a:t> </a:t>
            </a:r>
            <a:r>
              <a:rPr sz="3200" spc="-5" dirty="0">
                <a:latin typeface="Comic Sans MS"/>
                <a:cs typeface="Comic Sans MS"/>
              </a:rPr>
              <a:t>tongue</a:t>
            </a:r>
            <a:endParaRPr sz="3200">
              <a:latin typeface="Comic Sans MS"/>
              <a:cs typeface="Comic Sans MS"/>
            </a:endParaRPr>
          </a:p>
          <a:p>
            <a:pPr marL="355600" marR="5080">
              <a:lnSpc>
                <a:spcPts val="3840"/>
              </a:lnSpc>
            </a:pPr>
            <a:r>
              <a:rPr sz="3200" dirty="0">
                <a:latin typeface="Comic Sans MS"/>
                <a:cs typeface="Comic Sans MS"/>
              </a:rPr>
              <a:t>( </a:t>
            </a:r>
            <a:r>
              <a:rPr sz="3200" spc="-5" dirty="0">
                <a:latin typeface="Comic Sans MS"/>
                <a:cs typeface="Comic Sans MS"/>
              </a:rPr>
              <a:t>intermingling with vertical fibres of  hyuoglossus</a:t>
            </a:r>
            <a:endParaRPr sz="3200">
              <a:latin typeface="Comic Sans MS"/>
              <a:cs typeface="Comic Sans MS"/>
            </a:endParaRPr>
          </a:p>
          <a:p>
            <a:pPr marL="355600" indent="-342900">
              <a:lnSpc>
                <a:spcPct val="100000"/>
              </a:lnSpc>
              <a:spcBef>
                <a:spcPts val="68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omic Sans MS"/>
                <a:cs typeface="Comic Sans MS"/>
              </a:rPr>
              <a:t>N.S. CNXII, hypoglossal</a:t>
            </a:r>
            <a:r>
              <a:rPr sz="3200" dirty="0">
                <a:latin typeface="Comic Sans MS"/>
                <a:cs typeface="Comic Sans MS"/>
              </a:rPr>
              <a:t> nerve</a:t>
            </a:r>
            <a:endParaRPr sz="32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3729" y="1023620"/>
            <a:ext cx="442785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i="0" spc="-5" dirty="0">
                <a:latin typeface="Comic Sans MS"/>
                <a:cs typeface="Comic Sans MS"/>
              </a:rPr>
              <a:t>Stylohoid</a:t>
            </a:r>
            <a:r>
              <a:rPr sz="4400" b="0" i="0" spc="-60" dirty="0">
                <a:latin typeface="Comic Sans MS"/>
                <a:cs typeface="Comic Sans MS"/>
              </a:rPr>
              <a:t> </a:t>
            </a:r>
            <a:r>
              <a:rPr sz="4400" b="0" i="0" dirty="0">
                <a:latin typeface="Comic Sans MS"/>
                <a:cs typeface="Comic Sans MS"/>
              </a:rPr>
              <a:t>muscle</a:t>
            </a:r>
            <a:endParaRPr sz="4400">
              <a:latin typeface="Comic Sans MS"/>
              <a:cs typeface="Comic Sans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1864359"/>
            <a:ext cx="7522209" cy="315341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5600" marR="5080" indent="-342900">
              <a:lnSpc>
                <a:spcPct val="99700"/>
              </a:lnSpc>
              <a:spcBef>
                <a:spcPts val="110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omic Sans MS"/>
                <a:cs typeface="Comic Sans MS"/>
              </a:rPr>
              <a:t>Arises from middle of styloid process  </a:t>
            </a:r>
            <a:r>
              <a:rPr sz="3200" dirty="0">
                <a:latin typeface="Comic Sans MS"/>
                <a:cs typeface="Comic Sans MS"/>
              </a:rPr>
              <a:t>&amp; </a:t>
            </a:r>
            <a:r>
              <a:rPr sz="3200" spc="-5" dirty="0">
                <a:latin typeface="Comic Sans MS"/>
                <a:cs typeface="Comic Sans MS"/>
              </a:rPr>
              <a:t>is inserted into hyoid bone </a:t>
            </a:r>
            <a:r>
              <a:rPr sz="3200" dirty="0">
                <a:latin typeface="Comic Sans MS"/>
                <a:cs typeface="Comic Sans MS"/>
              </a:rPr>
              <a:t>at  </a:t>
            </a:r>
            <a:r>
              <a:rPr sz="3200" spc="-5" dirty="0">
                <a:latin typeface="Comic Sans MS"/>
                <a:cs typeface="Comic Sans MS"/>
              </a:rPr>
              <a:t>junction of body </a:t>
            </a:r>
            <a:r>
              <a:rPr sz="3200" dirty="0">
                <a:latin typeface="Comic Sans MS"/>
                <a:cs typeface="Comic Sans MS"/>
              </a:rPr>
              <a:t>&amp; </a:t>
            </a:r>
            <a:r>
              <a:rPr sz="3200" spc="-5" dirty="0">
                <a:latin typeface="Comic Sans MS"/>
                <a:cs typeface="Comic Sans MS"/>
              </a:rPr>
              <a:t>greater horn.</a:t>
            </a:r>
            <a:endParaRPr sz="3200">
              <a:latin typeface="Comic Sans MS"/>
              <a:cs typeface="Comic Sans MS"/>
            </a:endParaRPr>
          </a:p>
          <a:p>
            <a:pPr marL="355600" marR="991235" indent="-342900">
              <a:lnSpc>
                <a:spcPts val="3820"/>
              </a:lnSpc>
              <a:spcBef>
                <a:spcPts val="95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spc="-5" dirty="0">
                <a:latin typeface="Comic Sans MS"/>
                <a:cs typeface="Comic Sans MS"/>
              </a:rPr>
              <a:t>It is closely related to posterior  belly of</a:t>
            </a:r>
            <a:r>
              <a:rPr sz="3200" spc="-10" dirty="0">
                <a:latin typeface="Comic Sans MS"/>
                <a:cs typeface="Comic Sans MS"/>
              </a:rPr>
              <a:t> </a:t>
            </a:r>
            <a:r>
              <a:rPr sz="3200" spc="-5" dirty="0">
                <a:latin typeface="Comic Sans MS"/>
                <a:cs typeface="Comic Sans MS"/>
              </a:rPr>
              <a:t>digastric.</a:t>
            </a:r>
            <a:endParaRPr sz="3200">
              <a:latin typeface="Comic Sans MS"/>
              <a:cs typeface="Comic Sans MS"/>
            </a:endParaRPr>
          </a:p>
          <a:p>
            <a:pPr marL="355600" indent="-342900">
              <a:lnSpc>
                <a:spcPct val="100000"/>
              </a:lnSpc>
              <a:spcBef>
                <a:spcPts val="695"/>
              </a:spcBef>
              <a:buChar char="•"/>
              <a:tabLst>
                <a:tab pos="354965" algn="l"/>
                <a:tab pos="355600" algn="l"/>
              </a:tabLst>
            </a:pPr>
            <a:r>
              <a:rPr sz="3200" dirty="0">
                <a:latin typeface="Comic Sans MS"/>
                <a:cs typeface="Comic Sans MS"/>
              </a:rPr>
              <a:t>NS </a:t>
            </a:r>
            <a:r>
              <a:rPr sz="3200" spc="-5" dirty="0">
                <a:latin typeface="Comic Sans MS"/>
                <a:cs typeface="Comic Sans MS"/>
              </a:rPr>
              <a:t>CNVII, </a:t>
            </a:r>
            <a:r>
              <a:rPr sz="3200" dirty="0">
                <a:latin typeface="Comic Sans MS"/>
                <a:cs typeface="Comic Sans MS"/>
              </a:rPr>
              <a:t>facial</a:t>
            </a:r>
            <a:r>
              <a:rPr sz="3200" spc="-25" dirty="0">
                <a:latin typeface="Comic Sans MS"/>
                <a:cs typeface="Comic Sans MS"/>
              </a:rPr>
              <a:t> </a:t>
            </a:r>
            <a:r>
              <a:rPr sz="3200" dirty="0">
                <a:latin typeface="Comic Sans MS"/>
                <a:cs typeface="Comic Sans MS"/>
              </a:rPr>
              <a:t>nerve</a:t>
            </a:r>
            <a:endParaRPr sz="32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278</Words>
  <Application>Microsoft Office PowerPoint</Application>
  <PresentationFormat>On-screen Show (4:3)</PresentationFormat>
  <Paragraphs>55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Styloid apparatus </vt:lpstr>
      <vt:lpstr>Learnig outcomes</vt:lpstr>
      <vt:lpstr>The styloid process</vt:lpstr>
      <vt:lpstr>3 muscles &amp; 2 ligaments</vt:lpstr>
      <vt:lpstr>Slide 5</vt:lpstr>
      <vt:lpstr>Slide 6</vt:lpstr>
      <vt:lpstr>Slide 7</vt:lpstr>
      <vt:lpstr>Styloglossus muscle</vt:lpstr>
      <vt:lpstr>Stylohoid muscle</vt:lpstr>
      <vt:lpstr>Stylopharyngeus muscle</vt:lpstr>
      <vt:lpstr>Slide 11</vt:lpstr>
      <vt:lpstr>ACTIONS</vt:lpstr>
      <vt:lpstr>Slide 13</vt:lpstr>
      <vt:lpstr>Ligaments Attached to styloid prcess</vt:lpstr>
      <vt:lpstr>Other structures related to styloid process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Styloid apparatus </dc:title>
  <cp:lastModifiedBy>gayatri chekuri</cp:lastModifiedBy>
  <cp:revision>1</cp:revision>
  <dcterms:created xsi:type="dcterms:W3CDTF">2020-01-06T05:27:26Z</dcterms:created>
  <dcterms:modified xsi:type="dcterms:W3CDTF">2020-01-06T05:28:13Z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2018-06-24T00:00:00Z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2020-01-06T00:00:00Z</vt:filetime>
  </property>
</Properties>
</file>