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81377" y="483234"/>
            <a:ext cx="4381245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20977"/>
            <a:ext cx="8072119" cy="158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7225" y="2937459"/>
            <a:ext cx="19627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75" dirty="0">
                <a:solidFill>
                  <a:srgbClr val="000000"/>
                </a:solidFill>
              </a:rPr>
              <a:t>T</a:t>
            </a:r>
            <a:r>
              <a:rPr dirty="0">
                <a:solidFill>
                  <a:srgbClr val="000000"/>
                </a:solidFill>
              </a:rPr>
              <a:t>innitus</a:t>
            </a:r>
          </a:p>
        </p:txBody>
      </p:sp>
      <p:sp>
        <p:nvSpPr>
          <p:cNvPr id="3" name="object 3"/>
          <p:cNvSpPr/>
          <p:nvPr/>
        </p:nvSpPr>
        <p:spPr>
          <a:xfrm>
            <a:off x="3348228" y="0"/>
            <a:ext cx="5795771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08921"/>
            <a:ext cx="7284084" cy="639889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4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Pharmacotherapy</a:t>
            </a:r>
            <a:endParaRPr sz="32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90"/>
              </a:spcBef>
              <a:buFont typeface="Arial"/>
              <a:buChar char="–"/>
              <a:tabLst>
                <a:tab pos="756920" algn="l"/>
              </a:tabLst>
            </a:pPr>
            <a:r>
              <a:rPr sz="2800" b="1" spc="-5" dirty="0">
                <a:solidFill>
                  <a:srgbClr val="1F487C"/>
                </a:solidFill>
                <a:latin typeface="Arial"/>
                <a:cs typeface="Arial"/>
              </a:rPr>
              <a:t>Acute</a:t>
            </a:r>
            <a:r>
              <a:rPr sz="2800" b="1" spc="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F487C"/>
                </a:solidFill>
                <a:latin typeface="Arial"/>
                <a:cs typeface="Arial"/>
              </a:rPr>
              <a:t>tinnitus</a:t>
            </a:r>
            <a:endParaRPr sz="2800">
              <a:latin typeface="Arial"/>
              <a:cs typeface="Arial"/>
            </a:endParaRPr>
          </a:p>
          <a:p>
            <a:pPr marL="1155700" lvl="2" indent="-229235">
              <a:lnSpc>
                <a:spcPct val="100000"/>
              </a:lnSpc>
              <a:spcBef>
                <a:spcPts val="595"/>
              </a:spcBef>
              <a:buChar char="•"/>
              <a:tabLst>
                <a:tab pos="1156335" algn="l"/>
              </a:tabLst>
            </a:pPr>
            <a:r>
              <a:rPr sz="2400" dirty="0">
                <a:solidFill>
                  <a:srgbClr val="1F487C"/>
                </a:solidFill>
                <a:latin typeface="Arial"/>
                <a:cs typeface="Arial"/>
              </a:rPr>
              <a:t>Systemic</a:t>
            </a:r>
            <a:r>
              <a:rPr sz="2400" spc="-5" dirty="0">
                <a:solidFill>
                  <a:srgbClr val="1F487C"/>
                </a:solidFill>
                <a:latin typeface="Arial"/>
                <a:cs typeface="Arial"/>
              </a:rPr>
              <a:t> Delivery</a:t>
            </a:r>
            <a:endParaRPr sz="2400">
              <a:latin typeface="Arial"/>
              <a:cs typeface="Arial"/>
            </a:endParaRPr>
          </a:p>
          <a:p>
            <a:pPr marL="1612900" lvl="3" indent="-229235">
              <a:lnSpc>
                <a:spcPct val="100000"/>
              </a:lnSpc>
              <a:spcBef>
                <a:spcPts val="484"/>
              </a:spcBef>
              <a:buChar char="–"/>
              <a:tabLst>
                <a:tab pos="1613535" algn="l"/>
              </a:tabLst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Corticosteroids</a:t>
            </a:r>
            <a:endParaRPr sz="2000">
              <a:latin typeface="Arial"/>
              <a:cs typeface="Arial"/>
            </a:endParaRPr>
          </a:p>
          <a:p>
            <a:pPr marL="1612900" lvl="3" indent="-229235">
              <a:lnSpc>
                <a:spcPct val="100000"/>
              </a:lnSpc>
              <a:spcBef>
                <a:spcPts val="480"/>
              </a:spcBef>
              <a:buChar char="–"/>
              <a:tabLst>
                <a:tab pos="1613535" algn="l"/>
              </a:tabLst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Rheological</a:t>
            </a:r>
            <a:r>
              <a:rPr sz="2000" spc="-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therapy</a:t>
            </a:r>
            <a:endParaRPr sz="2000">
              <a:latin typeface="Arial"/>
              <a:cs typeface="Arial"/>
            </a:endParaRPr>
          </a:p>
          <a:p>
            <a:pPr marL="1612900" lvl="3" indent="-229235">
              <a:lnSpc>
                <a:spcPct val="100000"/>
              </a:lnSpc>
              <a:spcBef>
                <a:spcPts val="480"/>
              </a:spcBef>
              <a:buChar char="–"/>
              <a:tabLst>
                <a:tab pos="1613535" algn="l"/>
              </a:tabLst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Nootropics</a:t>
            </a:r>
            <a:endParaRPr sz="2000">
              <a:latin typeface="Arial"/>
              <a:cs typeface="Arial"/>
            </a:endParaRPr>
          </a:p>
          <a:p>
            <a:pPr marL="1612900" lvl="3" indent="-229235">
              <a:lnSpc>
                <a:spcPct val="100000"/>
              </a:lnSpc>
              <a:spcBef>
                <a:spcPts val="480"/>
              </a:spcBef>
              <a:buChar char="–"/>
              <a:tabLst>
                <a:tab pos="1613535" algn="l"/>
              </a:tabLst>
            </a:pP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Lidocaine</a:t>
            </a:r>
            <a:endParaRPr sz="2000">
              <a:latin typeface="Arial"/>
              <a:cs typeface="Arial"/>
            </a:endParaRPr>
          </a:p>
          <a:p>
            <a:pPr lvl="3">
              <a:lnSpc>
                <a:spcPct val="100000"/>
              </a:lnSpc>
              <a:buClr>
                <a:srgbClr val="1F487C"/>
              </a:buClr>
              <a:buFont typeface="Arial"/>
              <a:buChar char="–"/>
            </a:pPr>
            <a:endParaRPr sz="3000">
              <a:latin typeface="Arial"/>
              <a:cs typeface="Arial"/>
            </a:endParaRPr>
          </a:p>
          <a:p>
            <a:pPr marL="1155700" lvl="2" indent="-229235">
              <a:lnSpc>
                <a:spcPct val="100000"/>
              </a:lnSpc>
              <a:spcBef>
                <a:spcPts val="5"/>
              </a:spcBef>
              <a:buChar char="•"/>
              <a:tabLst>
                <a:tab pos="1156335" algn="l"/>
              </a:tabLst>
            </a:pPr>
            <a:r>
              <a:rPr sz="2400" spc="-5" dirty="0">
                <a:solidFill>
                  <a:srgbClr val="1F487C"/>
                </a:solidFill>
                <a:latin typeface="Arial"/>
                <a:cs typeface="Arial"/>
              </a:rPr>
              <a:t>Local</a:t>
            </a:r>
            <a:r>
              <a:rPr sz="2400" spc="-3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F487C"/>
                </a:solidFill>
                <a:latin typeface="Arial"/>
                <a:cs typeface="Arial"/>
              </a:rPr>
              <a:t>Therapy</a:t>
            </a:r>
            <a:endParaRPr sz="2400">
              <a:latin typeface="Arial"/>
              <a:cs typeface="Arial"/>
            </a:endParaRPr>
          </a:p>
          <a:p>
            <a:pPr marL="1612900" lvl="3" indent="-229235">
              <a:lnSpc>
                <a:spcPct val="100000"/>
              </a:lnSpc>
              <a:spcBef>
                <a:spcPts val="484"/>
              </a:spcBef>
              <a:buChar char="–"/>
              <a:tabLst>
                <a:tab pos="1613535" algn="l"/>
              </a:tabLst>
            </a:pPr>
            <a:r>
              <a:rPr sz="2000" spc="-30" dirty="0">
                <a:solidFill>
                  <a:srgbClr val="1F487C"/>
                </a:solidFill>
                <a:latin typeface="Arial"/>
                <a:cs typeface="Arial"/>
              </a:rPr>
              <a:t>Topical</a:t>
            </a:r>
            <a:r>
              <a:rPr sz="2000" spc="-2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1F487C"/>
                </a:solidFill>
                <a:latin typeface="Arial"/>
                <a:cs typeface="Arial"/>
              </a:rPr>
              <a:t>Corticosteroids</a:t>
            </a:r>
            <a:endParaRPr sz="2000">
              <a:latin typeface="Arial"/>
              <a:cs typeface="Arial"/>
            </a:endParaRPr>
          </a:p>
          <a:p>
            <a:pPr lvl="3">
              <a:lnSpc>
                <a:spcPct val="100000"/>
              </a:lnSpc>
              <a:spcBef>
                <a:spcPts val="25"/>
              </a:spcBef>
              <a:buClr>
                <a:srgbClr val="1F487C"/>
              </a:buClr>
              <a:buFont typeface="Arial"/>
              <a:buChar char="–"/>
            </a:pPr>
            <a:endParaRPr sz="305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920" algn="l"/>
              </a:tabLst>
            </a:pPr>
            <a:r>
              <a:rPr sz="2800" b="1" spc="-5" dirty="0">
                <a:solidFill>
                  <a:srgbClr val="1F487C"/>
                </a:solidFill>
                <a:latin typeface="Arial"/>
                <a:cs typeface="Arial"/>
              </a:rPr>
              <a:t>Chronic</a:t>
            </a:r>
            <a:r>
              <a:rPr sz="2800" b="1" spc="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F487C"/>
                </a:solidFill>
                <a:latin typeface="Arial"/>
                <a:cs typeface="Arial"/>
              </a:rPr>
              <a:t>tinnitus</a:t>
            </a:r>
            <a:endParaRPr sz="2800">
              <a:latin typeface="Arial"/>
              <a:cs typeface="Arial"/>
            </a:endParaRPr>
          </a:p>
          <a:p>
            <a:pPr marL="1155700" lvl="2" indent="-229235">
              <a:lnSpc>
                <a:spcPct val="100000"/>
              </a:lnSpc>
              <a:spcBef>
                <a:spcPts val="590"/>
              </a:spcBef>
              <a:buChar char="•"/>
              <a:tabLst>
                <a:tab pos="1156335" algn="l"/>
              </a:tabLst>
            </a:pPr>
            <a:r>
              <a:rPr sz="2400" spc="-5" dirty="0">
                <a:solidFill>
                  <a:srgbClr val="1F487C"/>
                </a:solidFill>
                <a:latin typeface="Arial"/>
                <a:cs typeface="Arial"/>
              </a:rPr>
              <a:t>Antidepressants</a:t>
            </a:r>
            <a:endParaRPr sz="2400">
              <a:latin typeface="Arial"/>
              <a:cs typeface="Arial"/>
            </a:endParaRPr>
          </a:p>
          <a:p>
            <a:pPr marL="1155700" lvl="2" indent="-229235">
              <a:lnSpc>
                <a:spcPct val="100000"/>
              </a:lnSpc>
              <a:spcBef>
                <a:spcPts val="580"/>
              </a:spcBef>
              <a:buChar char="•"/>
              <a:tabLst>
                <a:tab pos="1156335" algn="l"/>
              </a:tabLst>
            </a:pPr>
            <a:r>
              <a:rPr sz="2400" spc="-5" dirty="0">
                <a:solidFill>
                  <a:srgbClr val="1F487C"/>
                </a:solidFill>
                <a:latin typeface="Arial"/>
                <a:cs typeface="Arial"/>
              </a:rPr>
              <a:t>Anticonvulsants</a:t>
            </a:r>
            <a:endParaRPr sz="2400">
              <a:latin typeface="Arial"/>
              <a:cs typeface="Arial"/>
            </a:endParaRPr>
          </a:p>
          <a:p>
            <a:pPr marL="1155700" lvl="2" indent="-229235">
              <a:lnSpc>
                <a:spcPct val="100000"/>
              </a:lnSpc>
              <a:spcBef>
                <a:spcPts val="575"/>
              </a:spcBef>
              <a:buChar char="•"/>
              <a:tabLst>
                <a:tab pos="1156335" algn="l"/>
                <a:tab pos="5578475" algn="l"/>
              </a:tabLst>
            </a:pPr>
            <a:r>
              <a:rPr sz="2400" dirty="0">
                <a:solidFill>
                  <a:srgbClr val="1F487C"/>
                </a:solidFill>
                <a:latin typeface="Arial"/>
                <a:cs typeface="Arial"/>
              </a:rPr>
              <a:t>Glutamate</a:t>
            </a:r>
            <a:r>
              <a:rPr sz="2400" spc="1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F487C"/>
                </a:solidFill>
                <a:latin typeface="Arial"/>
                <a:cs typeface="Arial"/>
              </a:rPr>
              <a:t>receptor</a:t>
            </a:r>
            <a:r>
              <a:rPr sz="2400" spc="3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F487C"/>
                </a:solidFill>
                <a:latin typeface="Arial"/>
                <a:cs typeface="Arial"/>
              </a:rPr>
              <a:t>antagonists	(Caroverine)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951053" y="457301"/>
            <a:ext cx="3162817" cy="26008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08921"/>
            <a:ext cx="5673090" cy="573849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4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Others</a:t>
            </a:r>
            <a:endParaRPr sz="32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90"/>
              </a:spcBef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Misoprostol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Betahistine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Nimlodipine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Furosemide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Pramipexole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Zinc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spc="-10" dirty="0">
                <a:solidFill>
                  <a:srgbClr val="1F487C"/>
                </a:solidFill>
                <a:latin typeface="Arial"/>
                <a:cs typeface="Arial"/>
              </a:rPr>
              <a:t>Vitamin</a:t>
            </a:r>
            <a:r>
              <a:rPr sz="2800" spc="-8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F487C"/>
                </a:solidFill>
                <a:latin typeface="Arial"/>
                <a:cs typeface="Arial"/>
              </a:rPr>
              <a:t>tablets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Antihistamines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Antioxidants ( Ginkgo biloba</a:t>
            </a:r>
            <a:r>
              <a:rPr sz="2800" spc="4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)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Botulinum toxin and </a:t>
            </a:r>
            <a:r>
              <a:rPr sz="2800" dirty="0">
                <a:solidFill>
                  <a:srgbClr val="1F487C"/>
                </a:solidFill>
                <a:latin typeface="Arial"/>
                <a:cs typeface="Arial"/>
              </a:rPr>
              <a:t>so</a:t>
            </a: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1F487C"/>
                </a:solidFill>
                <a:latin typeface="Arial"/>
                <a:cs typeface="Arial"/>
              </a:rPr>
              <a:t>on…….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24317" y="143035"/>
            <a:ext cx="2299214" cy="25651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4430" y="483234"/>
            <a:ext cx="72358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Other modalities of</a:t>
            </a:r>
            <a:r>
              <a:rPr spc="-70" dirty="0"/>
              <a:t> </a:t>
            </a:r>
            <a:r>
              <a:rPr dirty="0"/>
              <a:t>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8540" y="1567456"/>
            <a:ext cx="4641850" cy="434213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HBO</a:t>
            </a:r>
            <a:r>
              <a:rPr sz="2800" spc="-1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F487C"/>
                </a:solidFill>
                <a:latin typeface="Arial"/>
                <a:cs typeface="Arial"/>
              </a:rPr>
              <a:t>therapy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Sound </a:t>
            </a:r>
            <a:r>
              <a:rPr sz="2800" dirty="0">
                <a:solidFill>
                  <a:srgbClr val="1F487C"/>
                </a:solidFill>
                <a:latin typeface="Arial"/>
                <a:cs typeface="Arial"/>
              </a:rPr>
              <a:t>therapy devices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solidFill>
                  <a:srgbClr val="1F487C"/>
                </a:solidFill>
                <a:latin typeface="Arial"/>
                <a:cs typeface="Arial"/>
              </a:rPr>
              <a:t>Tinnitus </a:t>
            </a:r>
            <a:r>
              <a:rPr sz="2800" dirty="0">
                <a:solidFill>
                  <a:srgbClr val="1F487C"/>
                </a:solidFill>
                <a:latin typeface="Arial"/>
                <a:cs typeface="Arial"/>
              </a:rPr>
              <a:t>retraining</a:t>
            </a:r>
            <a:r>
              <a:rPr sz="2800" spc="-2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F487C"/>
                </a:solidFill>
                <a:latin typeface="Arial"/>
                <a:cs typeface="Arial"/>
              </a:rPr>
              <a:t>therapy</a:t>
            </a:r>
            <a:endParaRPr sz="28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sz="2400" dirty="0">
                <a:solidFill>
                  <a:srgbClr val="1F487C"/>
                </a:solidFill>
                <a:latin typeface="Arial"/>
                <a:cs typeface="Arial"/>
              </a:rPr>
              <a:t>Maskers</a:t>
            </a:r>
            <a:endParaRPr sz="24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5" dirty="0">
                <a:solidFill>
                  <a:srgbClr val="1F487C"/>
                </a:solidFill>
                <a:latin typeface="Arial"/>
                <a:cs typeface="Arial"/>
              </a:rPr>
              <a:t>Noise</a:t>
            </a:r>
            <a:r>
              <a:rPr sz="2400" spc="1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F487C"/>
                </a:solidFill>
                <a:latin typeface="Arial"/>
                <a:cs typeface="Arial"/>
              </a:rPr>
              <a:t>Generators</a:t>
            </a:r>
            <a:endParaRPr sz="24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spc="-5" dirty="0">
                <a:solidFill>
                  <a:srgbClr val="1F487C"/>
                </a:solidFill>
                <a:latin typeface="Arial"/>
                <a:cs typeface="Arial"/>
              </a:rPr>
              <a:t>Hearing</a:t>
            </a:r>
            <a:r>
              <a:rPr sz="2400" spc="-114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F487C"/>
                </a:solidFill>
                <a:latin typeface="Arial"/>
                <a:cs typeface="Arial"/>
              </a:rPr>
              <a:t>Aids</a:t>
            </a:r>
            <a:endParaRPr sz="24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15" dirty="0">
                <a:solidFill>
                  <a:srgbClr val="1F487C"/>
                </a:solidFill>
                <a:latin typeface="Arial"/>
                <a:cs typeface="Arial"/>
              </a:rPr>
              <a:t>Tinnitus</a:t>
            </a:r>
            <a:r>
              <a:rPr sz="2400" spc="1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F487C"/>
                </a:solidFill>
                <a:latin typeface="Arial"/>
                <a:cs typeface="Arial"/>
              </a:rPr>
              <a:t>instruments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6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Cognitive Behavior</a:t>
            </a:r>
            <a:r>
              <a:rPr sz="2800" dirty="0">
                <a:solidFill>
                  <a:srgbClr val="1F487C"/>
                </a:solidFill>
                <a:latin typeface="Arial"/>
                <a:cs typeface="Arial"/>
              </a:rPr>
              <a:t> therapy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Music</a:t>
            </a:r>
            <a:r>
              <a:rPr sz="2800" spc="-4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Therapy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5"/>
              </a:spcBef>
            </a:pPr>
            <a:r>
              <a:rPr dirty="0"/>
              <a:t>Recent</a:t>
            </a:r>
            <a:r>
              <a:rPr spc="-305" dirty="0"/>
              <a:t> </a:t>
            </a:r>
            <a:r>
              <a:rPr dirty="0"/>
              <a:t>Advances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0977"/>
            <a:ext cx="7691120" cy="1587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287905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Acoustic Coordinated</a:t>
            </a:r>
            <a:r>
              <a:rPr sz="3200" spc="-9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Reset  Neuromodulation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1F487C"/>
                </a:solidFill>
                <a:latin typeface="Arial"/>
                <a:cs typeface="Arial"/>
              </a:rPr>
              <a:t>Magnetic and </a:t>
            </a: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Electrical Brain</a:t>
            </a:r>
            <a:r>
              <a:rPr sz="3200" spc="-1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stimulation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442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52694" y="468883"/>
            <a:ext cx="26682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Thank</a:t>
            </a:r>
            <a:r>
              <a:rPr spc="-170" dirty="0"/>
              <a:t> </a:t>
            </a:r>
            <a:r>
              <a:rPr spc="-135" dirty="0"/>
              <a:t>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4534" y="900811"/>
            <a:ext cx="23583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1F487C"/>
                </a:solidFill>
              </a:rPr>
              <a:t>Definit</a:t>
            </a:r>
            <a:r>
              <a:rPr spc="10" dirty="0">
                <a:solidFill>
                  <a:srgbClr val="1F487C"/>
                </a:solidFill>
              </a:rPr>
              <a:t>i</a:t>
            </a:r>
            <a:r>
              <a:rPr dirty="0">
                <a:solidFill>
                  <a:srgbClr val="1F487C"/>
                </a:solidFill>
              </a:rPr>
              <a:t>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538222"/>
            <a:ext cx="8017509" cy="334264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-342900" algn="just">
              <a:lnSpc>
                <a:spcPts val="3460"/>
              </a:lnSpc>
              <a:spcBef>
                <a:spcPts val="535"/>
              </a:spcBef>
              <a:buChar char="•"/>
              <a:tabLst>
                <a:tab pos="355600" algn="l"/>
              </a:tabLst>
            </a:pPr>
            <a:r>
              <a:rPr sz="3200" spc="-15" dirty="0">
                <a:latin typeface="Arial"/>
                <a:cs typeface="Arial"/>
              </a:rPr>
              <a:t>Tinnitus </a:t>
            </a:r>
            <a:r>
              <a:rPr sz="3200" dirty="0">
                <a:latin typeface="Arial"/>
                <a:cs typeface="Arial"/>
              </a:rPr>
              <a:t>is the description of a </a:t>
            </a:r>
            <a:r>
              <a:rPr sz="3200" spc="-5" dirty="0">
                <a:solidFill>
                  <a:srgbClr val="C0504D"/>
                </a:solidFill>
                <a:latin typeface="Arial"/>
                <a:cs typeface="Arial"/>
              </a:rPr>
              <a:t>noise </a:t>
            </a:r>
            <a:r>
              <a:rPr sz="3200" spc="-5" dirty="0">
                <a:latin typeface="Arial"/>
                <a:cs typeface="Arial"/>
              </a:rPr>
              <a:t>inside 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10" dirty="0">
                <a:latin typeface="Arial"/>
                <a:cs typeface="Arial"/>
              </a:rPr>
              <a:t>person’s </a:t>
            </a:r>
            <a:r>
              <a:rPr sz="3200" spc="-5" dirty="0">
                <a:latin typeface="Arial"/>
                <a:cs typeface="Arial"/>
              </a:rPr>
              <a:t>head in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absence of auditory  </a:t>
            </a:r>
            <a:r>
              <a:rPr sz="3200" dirty="0">
                <a:latin typeface="Arial"/>
                <a:cs typeface="Arial"/>
              </a:rPr>
              <a:t>stimulation.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4300">
              <a:latin typeface="Arial"/>
              <a:cs typeface="Arial"/>
            </a:endParaRPr>
          </a:p>
          <a:p>
            <a:pPr marL="355600" marR="448945" indent="-342900">
              <a:lnSpc>
                <a:spcPts val="346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Arial"/>
                <a:cs typeface="Arial"/>
              </a:rPr>
              <a:t>Tinnitus </a:t>
            </a:r>
            <a:r>
              <a:rPr sz="3200" dirty="0">
                <a:latin typeface="Arial"/>
                <a:cs typeface="Arial"/>
              </a:rPr>
              <a:t>is not a disease, but </a:t>
            </a:r>
            <a:r>
              <a:rPr sz="3200" dirty="0">
                <a:solidFill>
                  <a:srgbClr val="C0504D"/>
                </a:solidFill>
                <a:latin typeface="Arial"/>
                <a:cs typeface="Arial"/>
              </a:rPr>
              <a:t>a</a:t>
            </a:r>
            <a:r>
              <a:rPr sz="3200" spc="-140" dirty="0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C0504D"/>
                </a:solidFill>
                <a:latin typeface="Arial"/>
                <a:cs typeface="Arial"/>
              </a:rPr>
              <a:t>condition 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that can result from a </a:t>
            </a:r>
            <a:r>
              <a:rPr sz="3200" dirty="0">
                <a:solidFill>
                  <a:srgbClr val="C0504D"/>
                </a:solidFill>
                <a:latin typeface="Arial"/>
                <a:cs typeface="Arial"/>
              </a:rPr>
              <a:t>wide </a:t>
            </a:r>
            <a:r>
              <a:rPr sz="3200" spc="-5" dirty="0">
                <a:solidFill>
                  <a:srgbClr val="C0504D"/>
                </a:solidFill>
                <a:latin typeface="Arial"/>
                <a:cs typeface="Arial"/>
              </a:rPr>
              <a:t>range </a:t>
            </a:r>
            <a:r>
              <a:rPr sz="3200" dirty="0">
                <a:solidFill>
                  <a:srgbClr val="C0504D"/>
                </a:solidFill>
                <a:latin typeface="Arial"/>
                <a:cs typeface="Arial"/>
              </a:rPr>
              <a:t>of  underlying</a:t>
            </a:r>
            <a:r>
              <a:rPr sz="3200" spc="-25" dirty="0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C0504D"/>
                </a:solidFill>
                <a:latin typeface="Arial"/>
                <a:cs typeface="Arial"/>
              </a:rPr>
              <a:t>causes.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603359" y="333756"/>
            <a:ext cx="2243526" cy="20101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7841" y="483234"/>
            <a:ext cx="40709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0" dirty="0">
                <a:solidFill>
                  <a:srgbClr val="1F487C"/>
                </a:solidFill>
              </a:rPr>
              <a:t>Types </a:t>
            </a:r>
            <a:r>
              <a:rPr dirty="0">
                <a:solidFill>
                  <a:srgbClr val="1F487C"/>
                </a:solidFill>
              </a:rPr>
              <a:t>of</a:t>
            </a:r>
            <a:r>
              <a:rPr spc="5" dirty="0">
                <a:solidFill>
                  <a:srgbClr val="1F487C"/>
                </a:solidFill>
              </a:rPr>
              <a:t> </a:t>
            </a:r>
            <a:r>
              <a:rPr dirty="0">
                <a:solidFill>
                  <a:srgbClr val="1F487C"/>
                </a:solidFill>
              </a:rPr>
              <a:t>tinnitus</a:t>
            </a:r>
          </a:p>
        </p:txBody>
      </p:sp>
      <p:sp>
        <p:nvSpPr>
          <p:cNvPr id="3" name="object 3"/>
          <p:cNvSpPr/>
          <p:nvPr/>
        </p:nvSpPr>
        <p:spPr>
          <a:xfrm>
            <a:off x="637031" y="1483233"/>
            <a:ext cx="100736" cy="1007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75944" y="1373124"/>
            <a:ext cx="1796414" cy="382905"/>
          </a:xfrm>
          <a:custGeom>
            <a:avLst/>
            <a:gdLst/>
            <a:ahLst/>
            <a:cxnLst/>
            <a:rect l="l" t="t" r="r" b="b"/>
            <a:pathLst>
              <a:path w="1796414" h="382905">
                <a:moveTo>
                  <a:pt x="139763" y="3683"/>
                </a:moveTo>
                <a:lnTo>
                  <a:pt x="91155" y="10451"/>
                </a:lnTo>
                <a:lnTo>
                  <a:pt x="48340" y="33801"/>
                </a:lnTo>
                <a:lnTo>
                  <a:pt x="18117" y="71364"/>
                </a:lnTo>
                <a:lnTo>
                  <a:pt x="3030" y="116125"/>
                </a:lnTo>
                <a:lnTo>
                  <a:pt x="0" y="157099"/>
                </a:lnTo>
                <a:lnTo>
                  <a:pt x="2638" y="189964"/>
                </a:lnTo>
                <a:lnTo>
                  <a:pt x="22208" y="244359"/>
                </a:lnTo>
                <a:lnTo>
                  <a:pt x="60103" y="283154"/>
                </a:lnTo>
                <a:lnTo>
                  <a:pt x="111905" y="302585"/>
                </a:lnTo>
                <a:lnTo>
                  <a:pt x="142747" y="304800"/>
                </a:lnTo>
                <a:lnTo>
                  <a:pt x="173197" y="302113"/>
                </a:lnTo>
                <a:lnTo>
                  <a:pt x="200383" y="294449"/>
                </a:lnTo>
                <a:lnTo>
                  <a:pt x="224308" y="281832"/>
                </a:lnTo>
                <a:lnTo>
                  <a:pt x="244970" y="264287"/>
                </a:lnTo>
                <a:lnTo>
                  <a:pt x="252363" y="254508"/>
                </a:lnTo>
                <a:lnTo>
                  <a:pt x="142176" y="254508"/>
                </a:lnTo>
                <a:lnTo>
                  <a:pt x="125352" y="253081"/>
                </a:lnTo>
                <a:lnTo>
                  <a:pt x="83972" y="229488"/>
                </a:lnTo>
                <a:lnTo>
                  <a:pt x="62176" y="177821"/>
                </a:lnTo>
                <a:lnTo>
                  <a:pt x="60578" y="154559"/>
                </a:lnTo>
                <a:lnTo>
                  <a:pt x="61800" y="131058"/>
                </a:lnTo>
                <a:lnTo>
                  <a:pt x="72659" y="93390"/>
                </a:lnTo>
                <a:lnTo>
                  <a:pt x="107934" y="60356"/>
                </a:lnTo>
                <a:lnTo>
                  <a:pt x="140715" y="53848"/>
                </a:lnTo>
                <a:lnTo>
                  <a:pt x="251720" y="53848"/>
                </a:lnTo>
                <a:lnTo>
                  <a:pt x="243065" y="42799"/>
                </a:lnTo>
                <a:lnTo>
                  <a:pt x="222007" y="25489"/>
                </a:lnTo>
                <a:lnTo>
                  <a:pt x="197772" y="13192"/>
                </a:lnTo>
                <a:lnTo>
                  <a:pt x="170357" y="5919"/>
                </a:lnTo>
                <a:lnTo>
                  <a:pt x="139763" y="3683"/>
                </a:lnTo>
                <a:close/>
              </a:path>
              <a:path w="1796414" h="382905">
                <a:moveTo>
                  <a:pt x="251720" y="53848"/>
                </a:moveTo>
                <a:lnTo>
                  <a:pt x="140715" y="53848"/>
                </a:lnTo>
                <a:lnTo>
                  <a:pt x="158008" y="55298"/>
                </a:lnTo>
                <a:lnTo>
                  <a:pt x="173521" y="59832"/>
                </a:lnTo>
                <a:lnTo>
                  <a:pt x="208918" y="91914"/>
                </a:lnTo>
                <a:lnTo>
                  <a:pt x="220163" y="129200"/>
                </a:lnTo>
                <a:lnTo>
                  <a:pt x="221703" y="152653"/>
                </a:lnTo>
                <a:lnTo>
                  <a:pt x="220470" y="176418"/>
                </a:lnTo>
                <a:lnTo>
                  <a:pt x="209470" y="214518"/>
                </a:lnTo>
                <a:lnTo>
                  <a:pt x="174142" y="247967"/>
                </a:lnTo>
                <a:lnTo>
                  <a:pt x="142176" y="254508"/>
                </a:lnTo>
                <a:lnTo>
                  <a:pt x="252363" y="254508"/>
                </a:lnTo>
                <a:lnTo>
                  <a:pt x="261589" y="242304"/>
                </a:lnTo>
                <a:lnTo>
                  <a:pt x="273384" y="216535"/>
                </a:lnTo>
                <a:lnTo>
                  <a:pt x="280358" y="186955"/>
                </a:lnTo>
                <a:lnTo>
                  <a:pt x="282446" y="154559"/>
                </a:lnTo>
                <a:lnTo>
                  <a:pt x="282441" y="152653"/>
                </a:lnTo>
                <a:lnTo>
                  <a:pt x="279853" y="119969"/>
                </a:lnTo>
                <a:lnTo>
                  <a:pt x="272394" y="90312"/>
                </a:lnTo>
                <a:lnTo>
                  <a:pt x="260131" y="64585"/>
                </a:lnTo>
                <a:lnTo>
                  <a:pt x="251720" y="53848"/>
                </a:lnTo>
                <a:close/>
              </a:path>
              <a:path w="1796414" h="382905">
                <a:moveTo>
                  <a:pt x="540054" y="328929"/>
                </a:moveTo>
                <a:lnTo>
                  <a:pt x="530656" y="376681"/>
                </a:lnTo>
                <a:lnTo>
                  <a:pt x="538149" y="378587"/>
                </a:lnTo>
                <a:lnTo>
                  <a:pt x="545007" y="380111"/>
                </a:lnTo>
                <a:lnTo>
                  <a:pt x="551484" y="381000"/>
                </a:lnTo>
                <a:lnTo>
                  <a:pt x="557834" y="382015"/>
                </a:lnTo>
                <a:lnTo>
                  <a:pt x="563930" y="382397"/>
                </a:lnTo>
                <a:lnTo>
                  <a:pt x="569391" y="382397"/>
                </a:lnTo>
                <a:lnTo>
                  <a:pt x="607618" y="372745"/>
                </a:lnTo>
                <a:lnTo>
                  <a:pt x="629921" y="336925"/>
                </a:lnTo>
                <a:lnTo>
                  <a:pt x="630679" y="330708"/>
                </a:lnTo>
                <a:lnTo>
                  <a:pt x="551992" y="330708"/>
                </a:lnTo>
                <a:lnTo>
                  <a:pt x="545134" y="329946"/>
                </a:lnTo>
                <a:lnTo>
                  <a:pt x="542721" y="329438"/>
                </a:lnTo>
                <a:lnTo>
                  <a:pt x="540054" y="328929"/>
                </a:lnTo>
                <a:close/>
              </a:path>
              <a:path w="1796414" h="382905">
                <a:moveTo>
                  <a:pt x="631113" y="85343"/>
                </a:moveTo>
                <a:lnTo>
                  <a:pt x="575233" y="85725"/>
                </a:lnTo>
                <a:lnTo>
                  <a:pt x="576541" y="258445"/>
                </a:lnTo>
                <a:lnTo>
                  <a:pt x="576660" y="298576"/>
                </a:lnTo>
                <a:lnTo>
                  <a:pt x="554024" y="330708"/>
                </a:lnTo>
                <a:lnTo>
                  <a:pt x="630679" y="330708"/>
                </a:lnTo>
                <a:lnTo>
                  <a:pt x="631478" y="324151"/>
                </a:lnTo>
                <a:lnTo>
                  <a:pt x="632346" y="308401"/>
                </a:lnTo>
                <a:lnTo>
                  <a:pt x="632465" y="294878"/>
                </a:lnTo>
                <a:lnTo>
                  <a:pt x="632357" y="267208"/>
                </a:lnTo>
                <a:lnTo>
                  <a:pt x="631113" y="85343"/>
                </a:lnTo>
                <a:close/>
              </a:path>
              <a:path w="1796414" h="382905">
                <a:moveTo>
                  <a:pt x="511116" y="267208"/>
                </a:moveTo>
                <a:lnTo>
                  <a:pt x="378764" y="267208"/>
                </a:lnTo>
                <a:lnTo>
                  <a:pt x="385527" y="275425"/>
                </a:lnTo>
                <a:lnTo>
                  <a:pt x="418126" y="297529"/>
                </a:lnTo>
                <a:lnTo>
                  <a:pt x="445058" y="302387"/>
                </a:lnTo>
                <a:lnTo>
                  <a:pt x="462729" y="300460"/>
                </a:lnTo>
                <a:lnTo>
                  <a:pt x="478983" y="294878"/>
                </a:lnTo>
                <a:lnTo>
                  <a:pt x="493832" y="285652"/>
                </a:lnTo>
                <a:lnTo>
                  <a:pt x="507288" y="272796"/>
                </a:lnTo>
                <a:lnTo>
                  <a:pt x="511116" y="267208"/>
                </a:lnTo>
                <a:close/>
              </a:path>
              <a:path w="1796414" h="382905">
                <a:moveTo>
                  <a:pt x="380923" y="6858"/>
                </a:moveTo>
                <a:lnTo>
                  <a:pt x="325043" y="7238"/>
                </a:lnTo>
                <a:lnTo>
                  <a:pt x="327202" y="298576"/>
                </a:lnTo>
                <a:lnTo>
                  <a:pt x="379018" y="298196"/>
                </a:lnTo>
                <a:lnTo>
                  <a:pt x="378764" y="267208"/>
                </a:lnTo>
                <a:lnTo>
                  <a:pt x="511116" y="267208"/>
                </a:lnTo>
                <a:lnTo>
                  <a:pt x="517118" y="258445"/>
                </a:lnTo>
                <a:lnTo>
                  <a:pt x="431215" y="258445"/>
                </a:lnTo>
                <a:lnTo>
                  <a:pt x="419787" y="257137"/>
                </a:lnTo>
                <a:lnTo>
                  <a:pt x="387884" y="227591"/>
                </a:lnTo>
                <a:lnTo>
                  <a:pt x="381812" y="188087"/>
                </a:lnTo>
                <a:lnTo>
                  <a:pt x="382550" y="173182"/>
                </a:lnTo>
                <a:lnTo>
                  <a:pt x="401787" y="133679"/>
                </a:lnTo>
                <a:lnTo>
                  <a:pt x="428040" y="124713"/>
                </a:lnTo>
                <a:lnTo>
                  <a:pt x="517726" y="124713"/>
                </a:lnTo>
                <a:lnTo>
                  <a:pt x="508392" y="111760"/>
                </a:lnTo>
                <a:lnTo>
                  <a:pt x="381685" y="111760"/>
                </a:lnTo>
                <a:lnTo>
                  <a:pt x="380923" y="6858"/>
                </a:lnTo>
                <a:close/>
              </a:path>
              <a:path w="1796414" h="382905">
                <a:moveTo>
                  <a:pt x="517726" y="124713"/>
                </a:moveTo>
                <a:lnTo>
                  <a:pt x="428040" y="124713"/>
                </a:lnTo>
                <a:lnTo>
                  <a:pt x="437799" y="125638"/>
                </a:lnTo>
                <a:lnTo>
                  <a:pt x="446678" y="128587"/>
                </a:lnTo>
                <a:lnTo>
                  <a:pt x="471712" y="161448"/>
                </a:lnTo>
                <a:lnTo>
                  <a:pt x="475157" y="192531"/>
                </a:lnTo>
                <a:lnTo>
                  <a:pt x="474514" y="208367"/>
                </a:lnTo>
                <a:lnTo>
                  <a:pt x="455772" y="249372"/>
                </a:lnTo>
                <a:lnTo>
                  <a:pt x="431215" y="258445"/>
                </a:lnTo>
                <a:lnTo>
                  <a:pt x="517118" y="258445"/>
                </a:lnTo>
                <a:lnTo>
                  <a:pt x="518433" y="256526"/>
                </a:lnTo>
                <a:lnTo>
                  <a:pt x="526338" y="237220"/>
                </a:lnTo>
                <a:lnTo>
                  <a:pt x="531006" y="214842"/>
                </a:lnTo>
                <a:lnTo>
                  <a:pt x="532434" y="189356"/>
                </a:lnTo>
                <a:lnTo>
                  <a:pt x="530674" y="164782"/>
                </a:lnTo>
                <a:lnTo>
                  <a:pt x="525783" y="143255"/>
                </a:lnTo>
                <a:lnTo>
                  <a:pt x="517772" y="124777"/>
                </a:lnTo>
                <a:close/>
              </a:path>
              <a:path w="1796414" h="382905">
                <a:moveTo>
                  <a:pt x="442645" y="81914"/>
                </a:moveTo>
                <a:lnTo>
                  <a:pt x="425548" y="83863"/>
                </a:lnTo>
                <a:lnTo>
                  <a:pt x="409689" y="89503"/>
                </a:lnTo>
                <a:lnTo>
                  <a:pt x="395068" y="98809"/>
                </a:lnTo>
                <a:lnTo>
                  <a:pt x="381685" y="111760"/>
                </a:lnTo>
                <a:lnTo>
                  <a:pt x="508392" y="111760"/>
                </a:lnTo>
                <a:lnTo>
                  <a:pt x="477888" y="88582"/>
                </a:lnTo>
                <a:lnTo>
                  <a:pt x="442645" y="81914"/>
                </a:lnTo>
                <a:close/>
              </a:path>
              <a:path w="1796414" h="382905">
                <a:moveTo>
                  <a:pt x="630478" y="5079"/>
                </a:moveTo>
                <a:lnTo>
                  <a:pt x="574598" y="5461"/>
                </a:lnTo>
                <a:lnTo>
                  <a:pt x="574979" y="57150"/>
                </a:lnTo>
                <a:lnTo>
                  <a:pt x="630859" y="56641"/>
                </a:lnTo>
                <a:lnTo>
                  <a:pt x="630478" y="5079"/>
                </a:lnTo>
                <a:close/>
              </a:path>
              <a:path w="1796414" h="382905">
                <a:moveTo>
                  <a:pt x="769670" y="79501"/>
                </a:moveTo>
                <a:lnTo>
                  <a:pt x="731396" y="87233"/>
                </a:lnTo>
                <a:lnTo>
                  <a:pt x="700455" y="109727"/>
                </a:lnTo>
                <a:lnTo>
                  <a:pt x="680199" y="145256"/>
                </a:lnTo>
                <a:lnTo>
                  <a:pt x="673658" y="192024"/>
                </a:lnTo>
                <a:lnTo>
                  <a:pt x="675137" y="213054"/>
                </a:lnTo>
                <a:lnTo>
                  <a:pt x="695121" y="264667"/>
                </a:lnTo>
                <a:lnTo>
                  <a:pt x="728856" y="291369"/>
                </a:lnTo>
                <a:lnTo>
                  <a:pt x="776782" y="299974"/>
                </a:lnTo>
                <a:lnTo>
                  <a:pt x="793455" y="298878"/>
                </a:lnTo>
                <a:lnTo>
                  <a:pt x="834567" y="283590"/>
                </a:lnTo>
                <a:lnTo>
                  <a:pt x="857761" y="258317"/>
                </a:lnTo>
                <a:lnTo>
                  <a:pt x="777036" y="258317"/>
                </a:lnTo>
                <a:lnTo>
                  <a:pt x="767799" y="257534"/>
                </a:lnTo>
                <a:lnTo>
                  <a:pt x="734872" y="228234"/>
                </a:lnTo>
                <a:lnTo>
                  <a:pt x="731062" y="206121"/>
                </a:lnTo>
                <a:lnTo>
                  <a:pt x="870889" y="205104"/>
                </a:lnTo>
                <a:lnTo>
                  <a:pt x="869508" y="175099"/>
                </a:lnTo>
                <a:lnTo>
                  <a:pt x="868912" y="171958"/>
                </a:lnTo>
                <a:lnTo>
                  <a:pt x="731697" y="171958"/>
                </a:lnTo>
                <a:lnTo>
                  <a:pt x="732342" y="161123"/>
                </a:lnTo>
                <a:lnTo>
                  <a:pt x="756685" y="125682"/>
                </a:lnTo>
                <a:lnTo>
                  <a:pt x="773353" y="122174"/>
                </a:lnTo>
                <a:lnTo>
                  <a:pt x="852459" y="122174"/>
                </a:lnTo>
                <a:lnTo>
                  <a:pt x="844219" y="110109"/>
                </a:lnTo>
                <a:lnTo>
                  <a:pt x="829213" y="96611"/>
                </a:lnTo>
                <a:lnTo>
                  <a:pt x="811803" y="86994"/>
                </a:lnTo>
                <a:lnTo>
                  <a:pt x="791963" y="81283"/>
                </a:lnTo>
                <a:lnTo>
                  <a:pt x="769670" y="79501"/>
                </a:lnTo>
                <a:close/>
              </a:path>
              <a:path w="1796414" h="382905">
                <a:moveTo>
                  <a:pt x="812469" y="227837"/>
                </a:moveTo>
                <a:lnTo>
                  <a:pt x="785799" y="258190"/>
                </a:lnTo>
                <a:lnTo>
                  <a:pt x="777036" y="258317"/>
                </a:lnTo>
                <a:lnTo>
                  <a:pt x="857761" y="258317"/>
                </a:lnTo>
                <a:lnTo>
                  <a:pt x="862071" y="251158"/>
                </a:lnTo>
                <a:lnTo>
                  <a:pt x="868095" y="236727"/>
                </a:lnTo>
                <a:lnTo>
                  <a:pt x="812469" y="227837"/>
                </a:lnTo>
                <a:close/>
              </a:path>
              <a:path w="1796414" h="382905">
                <a:moveTo>
                  <a:pt x="852459" y="122174"/>
                </a:moveTo>
                <a:lnTo>
                  <a:pt x="773353" y="122174"/>
                </a:lnTo>
                <a:lnTo>
                  <a:pt x="781541" y="122939"/>
                </a:lnTo>
                <a:lnTo>
                  <a:pt x="789133" y="125253"/>
                </a:lnTo>
                <a:lnTo>
                  <a:pt x="814116" y="159962"/>
                </a:lnTo>
                <a:lnTo>
                  <a:pt x="815263" y="171323"/>
                </a:lnTo>
                <a:lnTo>
                  <a:pt x="731697" y="171958"/>
                </a:lnTo>
                <a:lnTo>
                  <a:pt x="868912" y="171958"/>
                </a:lnTo>
                <a:lnTo>
                  <a:pt x="864603" y="149272"/>
                </a:lnTo>
                <a:lnTo>
                  <a:pt x="856173" y="127613"/>
                </a:lnTo>
                <a:lnTo>
                  <a:pt x="852459" y="122174"/>
                </a:lnTo>
                <a:close/>
              </a:path>
              <a:path w="1796414" h="382905">
                <a:moveTo>
                  <a:pt x="1004747" y="77850"/>
                </a:moveTo>
                <a:lnTo>
                  <a:pt x="962567" y="85407"/>
                </a:lnTo>
                <a:lnTo>
                  <a:pt x="930198" y="107441"/>
                </a:lnTo>
                <a:lnTo>
                  <a:pt x="909720" y="142494"/>
                </a:lnTo>
                <a:lnTo>
                  <a:pt x="903147" y="188975"/>
                </a:lnTo>
                <a:lnTo>
                  <a:pt x="905052" y="213437"/>
                </a:lnTo>
                <a:lnTo>
                  <a:pt x="919149" y="253787"/>
                </a:lnTo>
                <a:lnTo>
                  <a:pt x="946339" y="282392"/>
                </a:lnTo>
                <a:lnTo>
                  <a:pt x="983384" y="296679"/>
                </a:lnTo>
                <a:lnTo>
                  <a:pt x="1005382" y="298323"/>
                </a:lnTo>
                <a:lnTo>
                  <a:pt x="1024647" y="297015"/>
                </a:lnTo>
                <a:lnTo>
                  <a:pt x="1070152" y="278638"/>
                </a:lnTo>
                <a:lnTo>
                  <a:pt x="1091039" y="252856"/>
                </a:lnTo>
                <a:lnTo>
                  <a:pt x="1007541" y="252856"/>
                </a:lnTo>
                <a:lnTo>
                  <a:pt x="997475" y="251975"/>
                </a:lnTo>
                <a:lnTo>
                  <a:pt x="963996" y="216662"/>
                </a:lnTo>
                <a:lnTo>
                  <a:pt x="960551" y="184658"/>
                </a:lnTo>
                <a:lnTo>
                  <a:pt x="961240" y="168991"/>
                </a:lnTo>
                <a:lnTo>
                  <a:pt x="979331" y="130042"/>
                </a:lnTo>
                <a:lnTo>
                  <a:pt x="1005763" y="121665"/>
                </a:lnTo>
                <a:lnTo>
                  <a:pt x="1089603" y="121665"/>
                </a:lnTo>
                <a:lnTo>
                  <a:pt x="1085805" y="114744"/>
                </a:lnTo>
                <a:lnTo>
                  <a:pt x="1053682" y="86816"/>
                </a:lnTo>
                <a:lnTo>
                  <a:pt x="1023011" y="78728"/>
                </a:lnTo>
                <a:lnTo>
                  <a:pt x="1004747" y="77850"/>
                </a:lnTo>
                <a:close/>
              </a:path>
              <a:path w="1796414" h="382905">
                <a:moveTo>
                  <a:pt x="1047673" y="212471"/>
                </a:moveTo>
                <a:lnTo>
                  <a:pt x="1028169" y="247588"/>
                </a:lnTo>
                <a:lnTo>
                  <a:pt x="1007541" y="252856"/>
                </a:lnTo>
                <a:lnTo>
                  <a:pt x="1091039" y="252856"/>
                </a:lnTo>
                <a:lnTo>
                  <a:pt x="1097370" y="239097"/>
                </a:lnTo>
                <a:lnTo>
                  <a:pt x="1102537" y="221361"/>
                </a:lnTo>
                <a:lnTo>
                  <a:pt x="1047673" y="212471"/>
                </a:lnTo>
                <a:close/>
              </a:path>
              <a:path w="1796414" h="382905">
                <a:moveTo>
                  <a:pt x="1089603" y="121665"/>
                </a:moveTo>
                <a:lnTo>
                  <a:pt x="1005763" y="121665"/>
                </a:lnTo>
                <a:lnTo>
                  <a:pt x="1013290" y="122170"/>
                </a:lnTo>
                <a:lnTo>
                  <a:pt x="1020067" y="123698"/>
                </a:lnTo>
                <a:lnTo>
                  <a:pt x="1044244" y="154686"/>
                </a:lnTo>
                <a:lnTo>
                  <a:pt x="1099235" y="144272"/>
                </a:lnTo>
                <a:lnTo>
                  <a:pt x="1093306" y="128412"/>
                </a:lnTo>
                <a:lnTo>
                  <a:pt x="1089603" y="121665"/>
                </a:lnTo>
                <a:close/>
              </a:path>
              <a:path w="1796414" h="382905">
                <a:moveTo>
                  <a:pt x="1199187" y="126111"/>
                </a:moveTo>
                <a:lnTo>
                  <a:pt x="1143177" y="126111"/>
                </a:lnTo>
                <a:lnTo>
                  <a:pt x="1143812" y="218059"/>
                </a:lnTo>
                <a:lnTo>
                  <a:pt x="1145971" y="257428"/>
                </a:lnTo>
                <a:lnTo>
                  <a:pt x="1171879" y="292100"/>
                </a:lnTo>
                <a:lnTo>
                  <a:pt x="1199057" y="296925"/>
                </a:lnTo>
                <a:lnTo>
                  <a:pt x="1211033" y="296326"/>
                </a:lnTo>
                <a:lnTo>
                  <a:pt x="1222378" y="294703"/>
                </a:lnTo>
                <a:lnTo>
                  <a:pt x="1233079" y="292032"/>
                </a:lnTo>
                <a:lnTo>
                  <a:pt x="1243126" y="288289"/>
                </a:lnTo>
                <a:lnTo>
                  <a:pt x="1238702" y="250571"/>
                </a:lnTo>
                <a:lnTo>
                  <a:pt x="1211884" y="250571"/>
                </a:lnTo>
                <a:lnTo>
                  <a:pt x="1208709" y="249681"/>
                </a:lnTo>
                <a:lnTo>
                  <a:pt x="1206169" y="247776"/>
                </a:lnTo>
                <a:lnTo>
                  <a:pt x="1203629" y="245999"/>
                </a:lnTo>
                <a:lnTo>
                  <a:pt x="1201851" y="243712"/>
                </a:lnTo>
                <a:lnTo>
                  <a:pt x="1199819" y="210692"/>
                </a:lnTo>
                <a:lnTo>
                  <a:pt x="1199187" y="126111"/>
                </a:lnTo>
                <a:close/>
              </a:path>
              <a:path w="1796414" h="382905">
                <a:moveTo>
                  <a:pt x="1238046" y="244983"/>
                </a:moveTo>
                <a:lnTo>
                  <a:pt x="1228267" y="248665"/>
                </a:lnTo>
                <a:lnTo>
                  <a:pt x="1220774" y="250443"/>
                </a:lnTo>
                <a:lnTo>
                  <a:pt x="1215567" y="250571"/>
                </a:lnTo>
                <a:lnTo>
                  <a:pt x="1238702" y="250571"/>
                </a:lnTo>
                <a:lnTo>
                  <a:pt x="1238046" y="244983"/>
                </a:lnTo>
                <a:close/>
              </a:path>
              <a:path w="1796414" h="382905">
                <a:moveTo>
                  <a:pt x="1198422" y="6730"/>
                </a:moveTo>
                <a:lnTo>
                  <a:pt x="1142542" y="39624"/>
                </a:lnTo>
                <a:lnTo>
                  <a:pt x="1142923" y="81534"/>
                </a:lnTo>
                <a:lnTo>
                  <a:pt x="1117269" y="81787"/>
                </a:lnTo>
                <a:lnTo>
                  <a:pt x="1117523" y="126237"/>
                </a:lnTo>
                <a:lnTo>
                  <a:pt x="1199187" y="126111"/>
                </a:lnTo>
                <a:lnTo>
                  <a:pt x="1199184" y="125729"/>
                </a:lnTo>
                <a:lnTo>
                  <a:pt x="1237411" y="125349"/>
                </a:lnTo>
                <a:lnTo>
                  <a:pt x="1237032" y="81152"/>
                </a:lnTo>
                <a:lnTo>
                  <a:pt x="1198930" y="81152"/>
                </a:lnTo>
                <a:lnTo>
                  <a:pt x="1198422" y="6730"/>
                </a:lnTo>
                <a:close/>
              </a:path>
              <a:path w="1796414" h="382905">
                <a:moveTo>
                  <a:pt x="1237030" y="80899"/>
                </a:moveTo>
                <a:lnTo>
                  <a:pt x="1198930" y="81152"/>
                </a:lnTo>
                <a:lnTo>
                  <a:pt x="1237032" y="81152"/>
                </a:lnTo>
                <a:lnTo>
                  <a:pt x="1237030" y="80899"/>
                </a:lnTo>
                <a:close/>
              </a:path>
              <a:path w="1796414" h="382905">
                <a:moveTo>
                  <a:pt x="1331137" y="0"/>
                </a:moveTo>
                <a:lnTo>
                  <a:pt x="1275384" y="380"/>
                </a:lnTo>
                <a:lnTo>
                  <a:pt x="1275765" y="52070"/>
                </a:lnTo>
                <a:lnTo>
                  <a:pt x="1331518" y="51562"/>
                </a:lnTo>
                <a:lnTo>
                  <a:pt x="1331137" y="0"/>
                </a:lnTo>
                <a:close/>
              </a:path>
              <a:path w="1796414" h="382905">
                <a:moveTo>
                  <a:pt x="1331772" y="80263"/>
                </a:moveTo>
                <a:lnTo>
                  <a:pt x="1275892" y="80645"/>
                </a:lnTo>
                <a:lnTo>
                  <a:pt x="1277416" y="291591"/>
                </a:lnTo>
                <a:lnTo>
                  <a:pt x="1333296" y="291211"/>
                </a:lnTo>
                <a:lnTo>
                  <a:pt x="1331772" y="80263"/>
                </a:lnTo>
                <a:close/>
              </a:path>
              <a:path w="1796414" h="382905">
                <a:moveTo>
                  <a:pt x="1420291" y="79628"/>
                </a:moveTo>
                <a:lnTo>
                  <a:pt x="1361617" y="80010"/>
                </a:lnTo>
                <a:lnTo>
                  <a:pt x="1448231" y="290322"/>
                </a:lnTo>
                <a:lnTo>
                  <a:pt x="1498523" y="290067"/>
                </a:lnTo>
                <a:lnTo>
                  <a:pt x="1524639" y="222885"/>
                </a:lnTo>
                <a:lnTo>
                  <a:pt x="1472615" y="222885"/>
                </a:lnTo>
                <a:lnTo>
                  <a:pt x="1460756" y="186816"/>
                </a:lnTo>
                <a:lnTo>
                  <a:pt x="1420291" y="79628"/>
                </a:lnTo>
                <a:close/>
              </a:path>
              <a:path w="1796414" h="382905">
                <a:moveTo>
                  <a:pt x="1580819" y="78359"/>
                </a:moveTo>
                <a:lnTo>
                  <a:pt x="1523415" y="78866"/>
                </a:lnTo>
                <a:lnTo>
                  <a:pt x="1484002" y="186943"/>
                </a:lnTo>
                <a:lnTo>
                  <a:pt x="1477441" y="207645"/>
                </a:lnTo>
                <a:lnTo>
                  <a:pt x="1475536" y="213740"/>
                </a:lnTo>
                <a:lnTo>
                  <a:pt x="1472615" y="222885"/>
                </a:lnTo>
                <a:lnTo>
                  <a:pt x="1524639" y="222885"/>
                </a:lnTo>
                <a:lnTo>
                  <a:pt x="1580819" y="78359"/>
                </a:lnTo>
                <a:close/>
              </a:path>
              <a:path w="1796414" h="382905">
                <a:moveTo>
                  <a:pt x="1694611" y="72771"/>
                </a:moveTo>
                <a:lnTo>
                  <a:pt x="1656400" y="80502"/>
                </a:lnTo>
                <a:lnTo>
                  <a:pt x="1625523" y="102997"/>
                </a:lnTo>
                <a:lnTo>
                  <a:pt x="1605219" y="138541"/>
                </a:lnTo>
                <a:lnTo>
                  <a:pt x="1598726" y="185420"/>
                </a:lnTo>
                <a:lnTo>
                  <a:pt x="1600203" y="206394"/>
                </a:lnTo>
                <a:lnTo>
                  <a:pt x="1620062" y="257937"/>
                </a:lnTo>
                <a:lnTo>
                  <a:pt x="1653908" y="284686"/>
                </a:lnTo>
                <a:lnTo>
                  <a:pt x="1701850" y="293242"/>
                </a:lnTo>
                <a:lnTo>
                  <a:pt x="1718469" y="292147"/>
                </a:lnTo>
                <a:lnTo>
                  <a:pt x="1759635" y="276860"/>
                </a:lnTo>
                <a:lnTo>
                  <a:pt x="1782829" y="251587"/>
                </a:lnTo>
                <a:lnTo>
                  <a:pt x="1702104" y="251587"/>
                </a:lnTo>
                <a:lnTo>
                  <a:pt x="1692867" y="250803"/>
                </a:lnTo>
                <a:lnTo>
                  <a:pt x="1659877" y="221519"/>
                </a:lnTo>
                <a:lnTo>
                  <a:pt x="1656003" y="199516"/>
                </a:lnTo>
                <a:lnTo>
                  <a:pt x="1795957" y="198500"/>
                </a:lnTo>
                <a:lnTo>
                  <a:pt x="1794556" y="168475"/>
                </a:lnTo>
                <a:lnTo>
                  <a:pt x="1793935" y="165226"/>
                </a:lnTo>
                <a:lnTo>
                  <a:pt x="1656765" y="165226"/>
                </a:lnTo>
                <a:lnTo>
                  <a:pt x="1657339" y="154392"/>
                </a:lnTo>
                <a:lnTo>
                  <a:pt x="1681753" y="118951"/>
                </a:lnTo>
                <a:lnTo>
                  <a:pt x="1698421" y="115442"/>
                </a:lnTo>
                <a:lnTo>
                  <a:pt x="1777404" y="115442"/>
                </a:lnTo>
                <a:lnTo>
                  <a:pt x="1769160" y="103377"/>
                </a:lnTo>
                <a:lnTo>
                  <a:pt x="1754226" y="89880"/>
                </a:lnTo>
                <a:lnTo>
                  <a:pt x="1736839" y="80263"/>
                </a:lnTo>
                <a:lnTo>
                  <a:pt x="1716975" y="74552"/>
                </a:lnTo>
                <a:lnTo>
                  <a:pt x="1694611" y="72771"/>
                </a:lnTo>
                <a:close/>
              </a:path>
              <a:path w="1796414" h="382905">
                <a:moveTo>
                  <a:pt x="1737537" y="221106"/>
                </a:moveTo>
                <a:lnTo>
                  <a:pt x="1710867" y="251460"/>
                </a:lnTo>
                <a:lnTo>
                  <a:pt x="1702104" y="251587"/>
                </a:lnTo>
                <a:lnTo>
                  <a:pt x="1782829" y="251587"/>
                </a:lnTo>
                <a:lnTo>
                  <a:pt x="1787139" y="244427"/>
                </a:lnTo>
                <a:lnTo>
                  <a:pt x="1793163" y="229997"/>
                </a:lnTo>
                <a:lnTo>
                  <a:pt x="1737537" y="221106"/>
                </a:lnTo>
                <a:close/>
              </a:path>
              <a:path w="1796414" h="382905">
                <a:moveTo>
                  <a:pt x="1777404" y="115442"/>
                </a:moveTo>
                <a:lnTo>
                  <a:pt x="1698421" y="115442"/>
                </a:lnTo>
                <a:lnTo>
                  <a:pt x="1706609" y="116208"/>
                </a:lnTo>
                <a:lnTo>
                  <a:pt x="1714201" y="118522"/>
                </a:lnTo>
                <a:lnTo>
                  <a:pt x="1739131" y="153285"/>
                </a:lnTo>
                <a:lnTo>
                  <a:pt x="1740204" y="164718"/>
                </a:lnTo>
                <a:lnTo>
                  <a:pt x="1656765" y="165226"/>
                </a:lnTo>
                <a:lnTo>
                  <a:pt x="1793935" y="165226"/>
                </a:lnTo>
                <a:lnTo>
                  <a:pt x="1789607" y="142605"/>
                </a:lnTo>
                <a:lnTo>
                  <a:pt x="1781134" y="120902"/>
                </a:lnTo>
                <a:lnTo>
                  <a:pt x="1777404" y="115442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24733" y="1619503"/>
            <a:ext cx="41275" cy="41275"/>
          </a:xfrm>
          <a:custGeom>
            <a:avLst/>
            <a:gdLst/>
            <a:ahLst/>
            <a:cxnLst/>
            <a:rect l="l" t="t" r="r" b="b"/>
            <a:pathLst>
              <a:path w="41275" h="41275">
                <a:moveTo>
                  <a:pt x="40767" y="0"/>
                </a:moveTo>
                <a:lnTo>
                  <a:pt x="0" y="381"/>
                </a:lnTo>
                <a:lnTo>
                  <a:pt x="254" y="41021"/>
                </a:lnTo>
                <a:lnTo>
                  <a:pt x="41021" y="40767"/>
                </a:lnTo>
                <a:lnTo>
                  <a:pt x="40767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93762" y="1807082"/>
            <a:ext cx="7090803" cy="345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76122" y="2235707"/>
            <a:ext cx="7050405" cy="3634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81900" y="2668142"/>
            <a:ext cx="7206678" cy="3627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57402" y="4287265"/>
            <a:ext cx="100723" cy="10071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84275" y="3087370"/>
            <a:ext cx="7379436" cy="35382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93686" y="4175633"/>
            <a:ext cx="2001520" cy="382905"/>
          </a:xfrm>
          <a:custGeom>
            <a:avLst/>
            <a:gdLst/>
            <a:ahLst/>
            <a:cxnLst/>
            <a:rect l="l" t="t" r="r" b="b"/>
            <a:pathLst>
              <a:path w="2001520" h="382904">
                <a:moveTo>
                  <a:pt x="57175" y="201676"/>
                </a:moveTo>
                <a:lnTo>
                  <a:pt x="0" y="207772"/>
                </a:lnTo>
                <a:lnTo>
                  <a:pt x="4536" y="230681"/>
                </a:lnTo>
                <a:lnTo>
                  <a:pt x="12031" y="250650"/>
                </a:lnTo>
                <a:lnTo>
                  <a:pt x="35902" y="281813"/>
                </a:lnTo>
                <a:lnTo>
                  <a:pt x="72053" y="300751"/>
                </a:lnTo>
                <a:lnTo>
                  <a:pt x="120929" y="306832"/>
                </a:lnTo>
                <a:lnTo>
                  <a:pt x="139115" y="305996"/>
                </a:lnTo>
                <a:lnTo>
                  <a:pt x="184226" y="295656"/>
                </a:lnTo>
                <a:lnTo>
                  <a:pt x="215728" y="273153"/>
                </a:lnTo>
                <a:lnTo>
                  <a:pt x="226477" y="257048"/>
                </a:lnTo>
                <a:lnTo>
                  <a:pt x="121158" y="257048"/>
                </a:lnTo>
                <a:lnTo>
                  <a:pt x="108430" y="256305"/>
                </a:lnTo>
                <a:lnTo>
                  <a:pt x="71159" y="236198"/>
                </a:lnTo>
                <a:lnTo>
                  <a:pt x="60520" y="215104"/>
                </a:lnTo>
                <a:lnTo>
                  <a:pt x="57175" y="201676"/>
                </a:lnTo>
                <a:close/>
              </a:path>
              <a:path w="2001520" h="382904">
                <a:moveTo>
                  <a:pt x="115354" y="5461"/>
                </a:moveTo>
                <a:lnTo>
                  <a:pt x="70566" y="11479"/>
                </a:lnTo>
                <a:lnTo>
                  <a:pt x="28907" y="36576"/>
                </a:lnTo>
                <a:lnTo>
                  <a:pt x="10359" y="76549"/>
                </a:lnTo>
                <a:lnTo>
                  <a:pt x="9652" y="87376"/>
                </a:lnTo>
                <a:lnTo>
                  <a:pt x="11454" y="104022"/>
                </a:lnTo>
                <a:lnTo>
                  <a:pt x="36906" y="145796"/>
                </a:lnTo>
                <a:lnTo>
                  <a:pt x="81547" y="168120"/>
                </a:lnTo>
                <a:lnTo>
                  <a:pt x="120225" y="178258"/>
                </a:lnTo>
                <a:lnTo>
                  <a:pt x="133677" y="181721"/>
                </a:lnTo>
                <a:lnTo>
                  <a:pt x="175983" y="203835"/>
                </a:lnTo>
                <a:lnTo>
                  <a:pt x="178092" y="216535"/>
                </a:lnTo>
                <a:lnTo>
                  <a:pt x="177246" y="224369"/>
                </a:lnTo>
                <a:lnTo>
                  <a:pt x="146050" y="253888"/>
                </a:lnTo>
                <a:lnTo>
                  <a:pt x="121158" y="257048"/>
                </a:lnTo>
                <a:lnTo>
                  <a:pt x="226477" y="257048"/>
                </a:lnTo>
                <a:lnTo>
                  <a:pt x="229335" y="251743"/>
                </a:lnTo>
                <a:lnTo>
                  <a:pt x="233597" y="240204"/>
                </a:lnTo>
                <a:lnTo>
                  <a:pt x="236116" y="228260"/>
                </a:lnTo>
                <a:lnTo>
                  <a:pt x="236853" y="216535"/>
                </a:lnTo>
                <a:lnTo>
                  <a:pt x="236843" y="215104"/>
                </a:lnTo>
                <a:lnTo>
                  <a:pt x="224942" y="169672"/>
                </a:lnTo>
                <a:lnTo>
                  <a:pt x="192532" y="140208"/>
                </a:lnTo>
                <a:lnTo>
                  <a:pt x="149005" y="124688"/>
                </a:lnTo>
                <a:lnTo>
                  <a:pt x="109400" y="114855"/>
                </a:lnTo>
                <a:lnTo>
                  <a:pt x="93867" y="110045"/>
                </a:lnTo>
                <a:lnTo>
                  <a:pt x="65798" y="75565"/>
                </a:lnTo>
                <a:lnTo>
                  <a:pt x="68872" y="69469"/>
                </a:lnTo>
                <a:lnTo>
                  <a:pt x="115112" y="54102"/>
                </a:lnTo>
                <a:lnTo>
                  <a:pt x="217834" y="54102"/>
                </a:lnTo>
                <a:lnTo>
                  <a:pt x="210390" y="41759"/>
                </a:lnTo>
                <a:lnTo>
                  <a:pt x="198081" y="28829"/>
                </a:lnTo>
                <a:lnTo>
                  <a:pt x="182453" y="18426"/>
                </a:lnTo>
                <a:lnTo>
                  <a:pt x="163456" y="11049"/>
                </a:lnTo>
                <a:lnTo>
                  <a:pt x="141090" y="6719"/>
                </a:lnTo>
                <a:lnTo>
                  <a:pt x="115354" y="5461"/>
                </a:lnTo>
                <a:close/>
              </a:path>
              <a:path w="2001520" h="382904">
                <a:moveTo>
                  <a:pt x="217834" y="54102"/>
                </a:moveTo>
                <a:lnTo>
                  <a:pt x="115112" y="54102"/>
                </a:lnTo>
                <a:lnTo>
                  <a:pt x="126761" y="54625"/>
                </a:lnTo>
                <a:lnTo>
                  <a:pt x="136866" y="56388"/>
                </a:lnTo>
                <a:lnTo>
                  <a:pt x="166366" y="85379"/>
                </a:lnTo>
                <a:lnTo>
                  <a:pt x="168871" y="95758"/>
                </a:lnTo>
                <a:lnTo>
                  <a:pt x="227660" y="92837"/>
                </a:lnTo>
                <a:lnTo>
                  <a:pt x="225181" y="73763"/>
                </a:lnTo>
                <a:lnTo>
                  <a:pt x="219424" y="56737"/>
                </a:lnTo>
                <a:lnTo>
                  <a:pt x="217834" y="54102"/>
                </a:lnTo>
                <a:close/>
              </a:path>
              <a:path w="2001520" h="382904">
                <a:moveTo>
                  <a:pt x="339559" y="89027"/>
                </a:moveTo>
                <a:lnTo>
                  <a:pt x="283679" y="89408"/>
                </a:lnTo>
                <a:lnTo>
                  <a:pt x="284695" y="222885"/>
                </a:lnTo>
                <a:lnTo>
                  <a:pt x="285265" y="237009"/>
                </a:lnTo>
                <a:lnTo>
                  <a:pt x="296973" y="277528"/>
                </a:lnTo>
                <a:lnTo>
                  <a:pt x="335226" y="302498"/>
                </a:lnTo>
                <a:lnTo>
                  <a:pt x="355434" y="304673"/>
                </a:lnTo>
                <a:lnTo>
                  <a:pt x="365698" y="303980"/>
                </a:lnTo>
                <a:lnTo>
                  <a:pt x="403940" y="289256"/>
                </a:lnTo>
                <a:lnTo>
                  <a:pt x="425157" y="267843"/>
                </a:lnTo>
                <a:lnTo>
                  <a:pt x="477002" y="267843"/>
                </a:lnTo>
                <a:lnTo>
                  <a:pt x="476961" y="262128"/>
                </a:lnTo>
                <a:lnTo>
                  <a:pt x="367499" y="262128"/>
                </a:lnTo>
                <a:lnTo>
                  <a:pt x="360514" y="260223"/>
                </a:lnTo>
                <a:lnTo>
                  <a:pt x="355053" y="256286"/>
                </a:lnTo>
                <a:lnTo>
                  <a:pt x="349592" y="252476"/>
                </a:lnTo>
                <a:lnTo>
                  <a:pt x="345782" y="247142"/>
                </a:lnTo>
                <a:lnTo>
                  <a:pt x="340607" y="206051"/>
                </a:lnTo>
                <a:lnTo>
                  <a:pt x="340321" y="185928"/>
                </a:lnTo>
                <a:lnTo>
                  <a:pt x="339559" y="89027"/>
                </a:lnTo>
                <a:close/>
              </a:path>
              <a:path w="2001520" h="382904">
                <a:moveTo>
                  <a:pt x="477002" y="267843"/>
                </a:moveTo>
                <a:lnTo>
                  <a:pt x="425157" y="267843"/>
                </a:lnTo>
                <a:lnTo>
                  <a:pt x="425284" y="299339"/>
                </a:lnTo>
                <a:lnTo>
                  <a:pt x="477227" y="299085"/>
                </a:lnTo>
                <a:lnTo>
                  <a:pt x="477002" y="267843"/>
                </a:lnTo>
                <a:close/>
              </a:path>
              <a:path w="2001520" h="382904">
                <a:moveTo>
                  <a:pt x="475703" y="88011"/>
                </a:moveTo>
                <a:lnTo>
                  <a:pt x="419823" y="88392"/>
                </a:lnTo>
                <a:lnTo>
                  <a:pt x="420458" y="177419"/>
                </a:lnTo>
                <a:lnTo>
                  <a:pt x="420365" y="197973"/>
                </a:lnTo>
                <a:lnTo>
                  <a:pt x="413981" y="242189"/>
                </a:lnTo>
                <a:lnTo>
                  <a:pt x="375754" y="262001"/>
                </a:lnTo>
                <a:lnTo>
                  <a:pt x="367499" y="262128"/>
                </a:lnTo>
                <a:lnTo>
                  <a:pt x="476961" y="262128"/>
                </a:lnTo>
                <a:lnTo>
                  <a:pt x="475703" y="88011"/>
                </a:lnTo>
                <a:close/>
              </a:path>
              <a:path w="2001520" h="382904">
                <a:moveTo>
                  <a:pt x="745324" y="329057"/>
                </a:moveTo>
                <a:lnTo>
                  <a:pt x="735926" y="376809"/>
                </a:lnTo>
                <a:lnTo>
                  <a:pt x="743419" y="378714"/>
                </a:lnTo>
                <a:lnTo>
                  <a:pt x="750277" y="380238"/>
                </a:lnTo>
                <a:lnTo>
                  <a:pt x="756754" y="381127"/>
                </a:lnTo>
                <a:lnTo>
                  <a:pt x="763231" y="382143"/>
                </a:lnTo>
                <a:lnTo>
                  <a:pt x="769200" y="382524"/>
                </a:lnTo>
                <a:lnTo>
                  <a:pt x="774788" y="382524"/>
                </a:lnTo>
                <a:lnTo>
                  <a:pt x="812888" y="372872"/>
                </a:lnTo>
                <a:lnTo>
                  <a:pt x="835193" y="336998"/>
                </a:lnTo>
                <a:lnTo>
                  <a:pt x="835967" y="330708"/>
                </a:lnTo>
                <a:lnTo>
                  <a:pt x="757262" y="330708"/>
                </a:lnTo>
                <a:lnTo>
                  <a:pt x="755103" y="330581"/>
                </a:lnTo>
                <a:lnTo>
                  <a:pt x="752817" y="330327"/>
                </a:lnTo>
                <a:lnTo>
                  <a:pt x="750531" y="329946"/>
                </a:lnTo>
                <a:lnTo>
                  <a:pt x="747991" y="329565"/>
                </a:lnTo>
                <a:lnTo>
                  <a:pt x="745324" y="329057"/>
                </a:lnTo>
                <a:close/>
              </a:path>
              <a:path w="2001520" h="382904">
                <a:moveTo>
                  <a:pt x="836383" y="85344"/>
                </a:moveTo>
                <a:lnTo>
                  <a:pt x="780503" y="85852"/>
                </a:lnTo>
                <a:lnTo>
                  <a:pt x="781921" y="272923"/>
                </a:lnTo>
                <a:lnTo>
                  <a:pt x="782014" y="293751"/>
                </a:lnTo>
                <a:lnTo>
                  <a:pt x="765009" y="330708"/>
                </a:lnTo>
                <a:lnTo>
                  <a:pt x="835967" y="330708"/>
                </a:lnTo>
                <a:lnTo>
                  <a:pt x="836764" y="324231"/>
                </a:lnTo>
                <a:lnTo>
                  <a:pt x="837669" y="308510"/>
                </a:lnTo>
                <a:lnTo>
                  <a:pt x="837796" y="298577"/>
                </a:lnTo>
                <a:lnTo>
                  <a:pt x="837675" y="258572"/>
                </a:lnTo>
                <a:lnTo>
                  <a:pt x="836383" y="85344"/>
                </a:lnTo>
                <a:close/>
              </a:path>
              <a:path w="2001520" h="382904">
                <a:moveTo>
                  <a:pt x="716469" y="267208"/>
                </a:moveTo>
                <a:lnTo>
                  <a:pt x="584161" y="267208"/>
                </a:lnTo>
                <a:lnTo>
                  <a:pt x="590853" y="275498"/>
                </a:lnTo>
                <a:lnTo>
                  <a:pt x="623450" y="297656"/>
                </a:lnTo>
                <a:lnTo>
                  <a:pt x="650328" y="302514"/>
                </a:lnTo>
                <a:lnTo>
                  <a:pt x="667999" y="300587"/>
                </a:lnTo>
                <a:lnTo>
                  <a:pt x="684253" y="295005"/>
                </a:lnTo>
                <a:lnTo>
                  <a:pt x="699102" y="285779"/>
                </a:lnTo>
                <a:lnTo>
                  <a:pt x="712558" y="272923"/>
                </a:lnTo>
                <a:lnTo>
                  <a:pt x="716469" y="267208"/>
                </a:lnTo>
                <a:close/>
              </a:path>
              <a:path w="2001520" h="382904">
                <a:moveTo>
                  <a:pt x="586193" y="6985"/>
                </a:moveTo>
                <a:lnTo>
                  <a:pt x="530313" y="7366"/>
                </a:lnTo>
                <a:lnTo>
                  <a:pt x="532472" y="298577"/>
                </a:lnTo>
                <a:lnTo>
                  <a:pt x="584288" y="298196"/>
                </a:lnTo>
                <a:lnTo>
                  <a:pt x="584161" y="267208"/>
                </a:lnTo>
                <a:lnTo>
                  <a:pt x="716469" y="267208"/>
                </a:lnTo>
                <a:lnTo>
                  <a:pt x="722378" y="258572"/>
                </a:lnTo>
                <a:lnTo>
                  <a:pt x="636485" y="258572"/>
                </a:lnTo>
                <a:lnTo>
                  <a:pt x="625057" y="257264"/>
                </a:lnTo>
                <a:lnTo>
                  <a:pt x="593155" y="227716"/>
                </a:lnTo>
                <a:lnTo>
                  <a:pt x="587082" y="188087"/>
                </a:lnTo>
                <a:lnTo>
                  <a:pt x="587821" y="173255"/>
                </a:lnTo>
                <a:lnTo>
                  <a:pt x="607111" y="133806"/>
                </a:lnTo>
                <a:lnTo>
                  <a:pt x="633310" y="124841"/>
                </a:lnTo>
                <a:lnTo>
                  <a:pt x="723045" y="124841"/>
                </a:lnTo>
                <a:lnTo>
                  <a:pt x="713670" y="111887"/>
                </a:lnTo>
                <a:lnTo>
                  <a:pt x="586955" y="111887"/>
                </a:lnTo>
                <a:lnTo>
                  <a:pt x="586193" y="6985"/>
                </a:lnTo>
                <a:close/>
              </a:path>
              <a:path w="2001520" h="382904">
                <a:moveTo>
                  <a:pt x="723045" y="124841"/>
                </a:moveTo>
                <a:lnTo>
                  <a:pt x="633310" y="124841"/>
                </a:lnTo>
                <a:lnTo>
                  <a:pt x="643125" y="125747"/>
                </a:lnTo>
                <a:lnTo>
                  <a:pt x="652011" y="128666"/>
                </a:lnTo>
                <a:lnTo>
                  <a:pt x="677014" y="161528"/>
                </a:lnTo>
                <a:lnTo>
                  <a:pt x="680554" y="192659"/>
                </a:lnTo>
                <a:lnTo>
                  <a:pt x="679838" y="208492"/>
                </a:lnTo>
                <a:lnTo>
                  <a:pt x="661042" y="249445"/>
                </a:lnTo>
                <a:lnTo>
                  <a:pt x="636485" y="258572"/>
                </a:lnTo>
                <a:lnTo>
                  <a:pt x="722378" y="258572"/>
                </a:lnTo>
                <a:lnTo>
                  <a:pt x="723703" y="256635"/>
                </a:lnTo>
                <a:lnTo>
                  <a:pt x="731608" y="237299"/>
                </a:lnTo>
                <a:lnTo>
                  <a:pt x="736276" y="214915"/>
                </a:lnTo>
                <a:lnTo>
                  <a:pt x="737704" y="189484"/>
                </a:lnTo>
                <a:lnTo>
                  <a:pt x="735944" y="164838"/>
                </a:lnTo>
                <a:lnTo>
                  <a:pt x="731053" y="143287"/>
                </a:lnTo>
                <a:lnTo>
                  <a:pt x="723045" y="124841"/>
                </a:lnTo>
                <a:close/>
              </a:path>
              <a:path w="2001520" h="382904">
                <a:moveTo>
                  <a:pt x="647915" y="82042"/>
                </a:moveTo>
                <a:lnTo>
                  <a:pt x="630818" y="83972"/>
                </a:lnTo>
                <a:lnTo>
                  <a:pt x="614959" y="89582"/>
                </a:lnTo>
                <a:lnTo>
                  <a:pt x="600338" y="98883"/>
                </a:lnTo>
                <a:lnTo>
                  <a:pt x="586955" y="111887"/>
                </a:lnTo>
                <a:lnTo>
                  <a:pt x="713670" y="111887"/>
                </a:lnTo>
                <a:lnTo>
                  <a:pt x="683158" y="88709"/>
                </a:lnTo>
                <a:lnTo>
                  <a:pt x="647915" y="82042"/>
                </a:lnTo>
                <a:close/>
              </a:path>
              <a:path w="2001520" h="382904">
                <a:moveTo>
                  <a:pt x="835748" y="5080"/>
                </a:moveTo>
                <a:lnTo>
                  <a:pt x="779995" y="5588"/>
                </a:lnTo>
                <a:lnTo>
                  <a:pt x="780376" y="57150"/>
                </a:lnTo>
                <a:lnTo>
                  <a:pt x="836129" y="56769"/>
                </a:lnTo>
                <a:lnTo>
                  <a:pt x="835748" y="5080"/>
                </a:lnTo>
                <a:close/>
              </a:path>
              <a:path w="2001520" h="382904">
                <a:moveTo>
                  <a:pt x="974940" y="79629"/>
                </a:moveTo>
                <a:lnTo>
                  <a:pt x="936682" y="87360"/>
                </a:lnTo>
                <a:lnTo>
                  <a:pt x="905852" y="109855"/>
                </a:lnTo>
                <a:lnTo>
                  <a:pt x="885548" y="145383"/>
                </a:lnTo>
                <a:lnTo>
                  <a:pt x="879055" y="192151"/>
                </a:lnTo>
                <a:lnTo>
                  <a:pt x="880460" y="213181"/>
                </a:lnTo>
                <a:lnTo>
                  <a:pt x="900391" y="264795"/>
                </a:lnTo>
                <a:lnTo>
                  <a:pt x="934173" y="291449"/>
                </a:lnTo>
                <a:lnTo>
                  <a:pt x="982052" y="300101"/>
                </a:lnTo>
                <a:lnTo>
                  <a:pt x="998745" y="299005"/>
                </a:lnTo>
                <a:lnTo>
                  <a:pt x="1039964" y="283718"/>
                </a:lnTo>
                <a:lnTo>
                  <a:pt x="1063074" y="258445"/>
                </a:lnTo>
                <a:lnTo>
                  <a:pt x="982433" y="258445"/>
                </a:lnTo>
                <a:lnTo>
                  <a:pt x="973194" y="257607"/>
                </a:lnTo>
                <a:lnTo>
                  <a:pt x="940142" y="228361"/>
                </a:lnTo>
                <a:lnTo>
                  <a:pt x="936332" y="206248"/>
                </a:lnTo>
                <a:lnTo>
                  <a:pt x="1076159" y="205232"/>
                </a:lnTo>
                <a:lnTo>
                  <a:pt x="1074778" y="175226"/>
                </a:lnTo>
                <a:lnTo>
                  <a:pt x="1074182" y="172085"/>
                </a:lnTo>
                <a:lnTo>
                  <a:pt x="937094" y="172085"/>
                </a:lnTo>
                <a:lnTo>
                  <a:pt x="937666" y="161250"/>
                </a:lnTo>
                <a:lnTo>
                  <a:pt x="961955" y="125761"/>
                </a:lnTo>
                <a:lnTo>
                  <a:pt x="978623" y="122301"/>
                </a:lnTo>
                <a:lnTo>
                  <a:pt x="1057729" y="122301"/>
                </a:lnTo>
                <a:lnTo>
                  <a:pt x="1049489" y="110236"/>
                </a:lnTo>
                <a:lnTo>
                  <a:pt x="1034537" y="96684"/>
                </a:lnTo>
                <a:lnTo>
                  <a:pt x="1017120" y="87074"/>
                </a:lnTo>
                <a:lnTo>
                  <a:pt x="997251" y="81393"/>
                </a:lnTo>
                <a:lnTo>
                  <a:pt x="974940" y="79629"/>
                </a:lnTo>
                <a:close/>
              </a:path>
              <a:path w="2001520" h="382904">
                <a:moveTo>
                  <a:pt x="1017739" y="227965"/>
                </a:moveTo>
                <a:lnTo>
                  <a:pt x="991196" y="258318"/>
                </a:lnTo>
                <a:lnTo>
                  <a:pt x="982433" y="258445"/>
                </a:lnTo>
                <a:lnTo>
                  <a:pt x="1063074" y="258445"/>
                </a:lnTo>
                <a:lnTo>
                  <a:pt x="1067396" y="251285"/>
                </a:lnTo>
                <a:lnTo>
                  <a:pt x="1073492" y="236855"/>
                </a:lnTo>
                <a:lnTo>
                  <a:pt x="1017739" y="227965"/>
                </a:lnTo>
                <a:close/>
              </a:path>
              <a:path w="2001520" h="382904">
                <a:moveTo>
                  <a:pt x="1057729" y="122301"/>
                </a:moveTo>
                <a:lnTo>
                  <a:pt x="978623" y="122301"/>
                </a:lnTo>
                <a:lnTo>
                  <a:pt x="986865" y="123066"/>
                </a:lnTo>
                <a:lnTo>
                  <a:pt x="994451" y="125380"/>
                </a:lnTo>
                <a:lnTo>
                  <a:pt x="1019440" y="160089"/>
                </a:lnTo>
                <a:lnTo>
                  <a:pt x="1020533" y="171450"/>
                </a:lnTo>
                <a:lnTo>
                  <a:pt x="937094" y="172085"/>
                </a:lnTo>
                <a:lnTo>
                  <a:pt x="1074182" y="172085"/>
                </a:lnTo>
                <a:lnTo>
                  <a:pt x="1069873" y="149399"/>
                </a:lnTo>
                <a:lnTo>
                  <a:pt x="1061443" y="127740"/>
                </a:lnTo>
                <a:lnTo>
                  <a:pt x="1057729" y="122301"/>
                </a:lnTo>
                <a:close/>
              </a:path>
              <a:path w="2001520" h="382904">
                <a:moveTo>
                  <a:pt x="1210017" y="77978"/>
                </a:moveTo>
                <a:lnTo>
                  <a:pt x="1167838" y="85486"/>
                </a:lnTo>
                <a:lnTo>
                  <a:pt x="1135468" y="107569"/>
                </a:lnTo>
                <a:lnTo>
                  <a:pt x="1115101" y="142621"/>
                </a:lnTo>
                <a:lnTo>
                  <a:pt x="1108544" y="189103"/>
                </a:lnTo>
                <a:lnTo>
                  <a:pt x="1110430" y="213508"/>
                </a:lnTo>
                <a:lnTo>
                  <a:pt x="1124439" y="253843"/>
                </a:lnTo>
                <a:lnTo>
                  <a:pt x="1151663" y="282465"/>
                </a:lnTo>
                <a:lnTo>
                  <a:pt x="1188671" y="296804"/>
                </a:lnTo>
                <a:lnTo>
                  <a:pt x="1210652" y="298450"/>
                </a:lnTo>
                <a:lnTo>
                  <a:pt x="1229988" y="297142"/>
                </a:lnTo>
                <a:lnTo>
                  <a:pt x="1275422" y="278765"/>
                </a:lnTo>
                <a:lnTo>
                  <a:pt x="1296402" y="252984"/>
                </a:lnTo>
                <a:lnTo>
                  <a:pt x="1212938" y="252984"/>
                </a:lnTo>
                <a:lnTo>
                  <a:pt x="1202816" y="252102"/>
                </a:lnTo>
                <a:lnTo>
                  <a:pt x="1169282" y="216789"/>
                </a:lnTo>
                <a:lnTo>
                  <a:pt x="1165948" y="184785"/>
                </a:lnTo>
                <a:lnTo>
                  <a:pt x="1166566" y="169064"/>
                </a:lnTo>
                <a:lnTo>
                  <a:pt x="1184657" y="130115"/>
                </a:lnTo>
                <a:lnTo>
                  <a:pt x="1211160" y="121793"/>
                </a:lnTo>
                <a:lnTo>
                  <a:pt x="1294915" y="121793"/>
                </a:lnTo>
                <a:lnTo>
                  <a:pt x="1291139" y="114871"/>
                </a:lnTo>
                <a:lnTo>
                  <a:pt x="1259059" y="86889"/>
                </a:lnTo>
                <a:lnTo>
                  <a:pt x="1228301" y="78837"/>
                </a:lnTo>
                <a:lnTo>
                  <a:pt x="1210017" y="77978"/>
                </a:lnTo>
                <a:close/>
              </a:path>
              <a:path w="2001520" h="382904">
                <a:moveTo>
                  <a:pt x="1252943" y="212471"/>
                </a:moveTo>
                <a:lnTo>
                  <a:pt x="1233441" y="247715"/>
                </a:lnTo>
                <a:lnTo>
                  <a:pt x="1212938" y="252984"/>
                </a:lnTo>
                <a:lnTo>
                  <a:pt x="1296402" y="252984"/>
                </a:lnTo>
                <a:lnTo>
                  <a:pt x="1302712" y="239224"/>
                </a:lnTo>
                <a:lnTo>
                  <a:pt x="1307807" y="221488"/>
                </a:lnTo>
                <a:lnTo>
                  <a:pt x="1252943" y="212471"/>
                </a:lnTo>
                <a:close/>
              </a:path>
              <a:path w="2001520" h="382904">
                <a:moveTo>
                  <a:pt x="1294915" y="121793"/>
                </a:moveTo>
                <a:lnTo>
                  <a:pt x="1211160" y="121793"/>
                </a:lnTo>
                <a:lnTo>
                  <a:pt x="1218614" y="122297"/>
                </a:lnTo>
                <a:lnTo>
                  <a:pt x="1225353" y="123825"/>
                </a:lnTo>
                <a:lnTo>
                  <a:pt x="1249514" y="154686"/>
                </a:lnTo>
                <a:lnTo>
                  <a:pt x="1304505" y="144399"/>
                </a:lnTo>
                <a:lnTo>
                  <a:pt x="1298596" y="128539"/>
                </a:lnTo>
                <a:lnTo>
                  <a:pt x="1294915" y="121793"/>
                </a:lnTo>
                <a:close/>
              </a:path>
              <a:path w="2001520" h="382904">
                <a:moveTo>
                  <a:pt x="1404584" y="126238"/>
                </a:moveTo>
                <a:lnTo>
                  <a:pt x="1348447" y="126238"/>
                </a:lnTo>
                <a:lnTo>
                  <a:pt x="1349148" y="210820"/>
                </a:lnTo>
                <a:lnTo>
                  <a:pt x="1350406" y="251440"/>
                </a:lnTo>
                <a:lnTo>
                  <a:pt x="1369021" y="288925"/>
                </a:lnTo>
                <a:lnTo>
                  <a:pt x="1404327" y="297053"/>
                </a:lnTo>
                <a:lnTo>
                  <a:pt x="1416357" y="296435"/>
                </a:lnTo>
                <a:lnTo>
                  <a:pt x="1427695" y="294782"/>
                </a:lnTo>
                <a:lnTo>
                  <a:pt x="1438367" y="292105"/>
                </a:lnTo>
                <a:lnTo>
                  <a:pt x="1448396" y="288417"/>
                </a:lnTo>
                <a:lnTo>
                  <a:pt x="1443972" y="250698"/>
                </a:lnTo>
                <a:lnTo>
                  <a:pt x="1417281" y="250698"/>
                </a:lnTo>
                <a:lnTo>
                  <a:pt x="1414106" y="249809"/>
                </a:lnTo>
                <a:lnTo>
                  <a:pt x="1411439" y="247904"/>
                </a:lnTo>
                <a:lnTo>
                  <a:pt x="1408899" y="246126"/>
                </a:lnTo>
                <a:lnTo>
                  <a:pt x="1407248" y="243713"/>
                </a:lnTo>
                <a:lnTo>
                  <a:pt x="1405089" y="210820"/>
                </a:lnTo>
                <a:lnTo>
                  <a:pt x="1404584" y="126238"/>
                </a:lnTo>
                <a:close/>
              </a:path>
              <a:path w="2001520" h="382904">
                <a:moveTo>
                  <a:pt x="1443316" y="245110"/>
                </a:moveTo>
                <a:lnTo>
                  <a:pt x="1433537" y="248793"/>
                </a:lnTo>
                <a:lnTo>
                  <a:pt x="1426044" y="250571"/>
                </a:lnTo>
                <a:lnTo>
                  <a:pt x="1420964" y="250698"/>
                </a:lnTo>
                <a:lnTo>
                  <a:pt x="1443972" y="250698"/>
                </a:lnTo>
                <a:lnTo>
                  <a:pt x="1443316" y="245110"/>
                </a:lnTo>
                <a:close/>
              </a:path>
              <a:path w="2001520" h="382904">
                <a:moveTo>
                  <a:pt x="1403692" y="6731"/>
                </a:moveTo>
                <a:lnTo>
                  <a:pt x="1347939" y="39751"/>
                </a:lnTo>
                <a:lnTo>
                  <a:pt x="1348193" y="81661"/>
                </a:lnTo>
                <a:lnTo>
                  <a:pt x="1322539" y="81915"/>
                </a:lnTo>
                <a:lnTo>
                  <a:pt x="1322920" y="126365"/>
                </a:lnTo>
                <a:lnTo>
                  <a:pt x="1404584" y="126238"/>
                </a:lnTo>
                <a:lnTo>
                  <a:pt x="1404581" y="125730"/>
                </a:lnTo>
                <a:lnTo>
                  <a:pt x="1442681" y="125476"/>
                </a:lnTo>
                <a:lnTo>
                  <a:pt x="1442303" y="81280"/>
                </a:lnTo>
                <a:lnTo>
                  <a:pt x="1404200" y="81280"/>
                </a:lnTo>
                <a:lnTo>
                  <a:pt x="1403692" y="6731"/>
                </a:lnTo>
                <a:close/>
              </a:path>
              <a:path w="2001520" h="382904">
                <a:moveTo>
                  <a:pt x="1442300" y="81026"/>
                </a:moveTo>
                <a:lnTo>
                  <a:pt x="1404200" y="81280"/>
                </a:lnTo>
                <a:lnTo>
                  <a:pt x="1442303" y="81280"/>
                </a:lnTo>
                <a:lnTo>
                  <a:pt x="1442300" y="81026"/>
                </a:lnTo>
                <a:close/>
              </a:path>
              <a:path w="2001520" h="382904">
                <a:moveTo>
                  <a:pt x="1536534" y="0"/>
                </a:moveTo>
                <a:lnTo>
                  <a:pt x="1480654" y="508"/>
                </a:lnTo>
                <a:lnTo>
                  <a:pt x="1481035" y="52070"/>
                </a:lnTo>
                <a:lnTo>
                  <a:pt x="1536915" y="51689"/>
                </a:lnTo>
                <a:lnTo>
                  <a:pt x="1536534" y="0"/>
                </a:lnTo>
                <a:close/>
              </a:path>
              <a:path w="2001520" h="382904">
                <a:moveTo>
                  <a:pt x="1537042" y="80264"/>
                </a:moveTo>
                <a:lnTo>
                  <a:pt x="1481289" y="80772"/>
                </a:lnTo>
                <a:lnTo>
                  <a:pt x="1482813" y="291719"/>
                </a:lnTo>
                <a:lnTo>
                  <a:pt x="1538566" y="291338"/>
                </a:lnTo>
                <a:lnTo>
                  <a:pt x="1537042" y="80264"/>
                </a:lnTo>
                <a:close/>
              </a:path>
              <a:path w="2001520" h="382904">
                <a:moveTo>
                  <a:pt x="1625561" y="79629"/>
                </a:moveTo>
                <a:lnTo>
                  <a:pt x="1567014" y="80137"/>
                </a:lnTo>
                <a:lnTo>
                  <a:pt x="1653501" y="290449"/>
                </a:lnTo>
                <a:lnTo>
                  <a:pt x="1703793" y="290068"/>
                </a:lnTo>
                <a:lnTo>
                  <a:pt x="1729925" y="222885"/>
                </a:lnTo>
                <a:lnTo>
                  <a:pt x="1677885" y="222885"/>
                </a:lnTo>
                <a:lnTo>
                  <a:pt x="1666027" y="186944"/>
                </a:lnTo>
                <a:lnTo>
                  <a:pt x="1625561" y="79629"/>
                </a:lnTo>
                <a:close/>
              </a:path>
              <a:path w="2001520" h="382904">
                <a:moveTo>
                  <a:pt x="1786089" y="78486"/>
                </a:moveTo>
                <a:lnTo>
                  <a:pt x="1728685" y="78867"/>
                </a:lnTo>
                <a:lnTo>
                  <a:pt x="1689272" y="187071"/>
                </a:lnTo>
                <a:lnTo>
                  <a:pt x="1682711" y="207772"/>
                </a:lnTo>
                <a:lnTo>
                  <a:pt x="1680933" y="213741"/>
                </a:lnTo>
                <a:lnTo>
                  <a:pt x="1677885" y="222885"/>
                </a:lnTo>
                <a:lnTo>
                  <a:pt x="1729925" y="222885"/>
                </a:lnTo>
                <a:lnTo>
                  <a:pt x="1786089" y="78486"/>
                </a:lnTo>
                <a:close/>
              </a:path>
              <a:path w="2001520" h="382904">
                <a:moveTo>
                  <a:pt x="1900008" y="72898"/>
                </a:moveTo>
                <a:lnTo>
                  <a:pt x="1861750" y="80629"/>
                </a:lnTo>
                <a:lnTo>
                  <a:pt x="1830920" y="103124"/>
                </a:lnTo>
                <a:lnTo>
                  <a:pt x="1810553" y="138652"/>
                </a:lnTo>
                <a:lnTo>
                  <a:pt x="1803996" y="185420"/>
                </a:lnTo>
                <a:lnTo>
                  <a:pt x="1805475" y="206450"/>
                </a:lnTo>
                <a:lnTo>
                  <a:pt x="1825459" y="258064"/>
                </a:lnTo>
                <a:lnTo>
                  <a:pt x="1859194" y="284765"/>
                </a:lnTo>
                <a:lnTo>
                  <a:pt x="1907120" y="293370"/>
                </a:lnTo>
                <a:lnTo>
                  <a:pt x="1923793" y="292274"/>
                </a:lnTo>
                <a:lnTo>
                  <a:pt x="1964905" y="276987"/>
                </a:lnTo>
                <a:lnTo>
                  <a:pt x="1988100" y="251714"/>
                </a:lnTo>
                <a:lnTo>
                  <a:pt x="1907501" y="251714"/>
                </a:lnTo>
                <a:lnTo>
                  <a:pt x="1898209" y="250876"/>
                </a:lnTo>
                <a:lnTo>
                  <a:pt x="1865210" y="221630"/>
                </a:lnTo>
                <a:lnTo>
                  <a:pt x="1861400" y="199517"/>
                </a:lnTo>
                <a:lnTo>
                  <a:pt x="2001227" y="198501"/>
                </a:lnTo>
                <a:lnTo>
                  <a:pt x="1999846" y="168495"/>
                </a:lnTo>
                <a:lnTo>
                  <a:pt x="1999250" y="165354"/>
                </a:lnTo>
                <a:lnTo>
                  <a:pt x="1862162" y="165354"/>
                </a:lnTo>
                <a:lnTo>
                  <a:pt x="1862734" y="154519"/>
                </a:lnTo>
                <a:lnTo>
                  <a:pt x="1887023" y="119030"/>
                </a:lnTo>
                <a:lnTo>
                  <a:pt x="1903691" y="115570"/>
                </a:lnTo>
                <a:lnTo>
                  <a:pt x="1982797" y="115570"/>
                </a:lnTo>
                <a:lnTo>
                  <a:pt x="1974557" y="103505"/>
                </a:lnTo>
                <a:lnTo>
                  <a:pt x="1959605" y="90007"/>
                </a:lnTo>
                <a:lnTo>
                  <a:pt x="1942188" y="80391"/>
                </a:lnTo>
                <a:lnTo>
                  <a:pt x="1922319" y="74679"/>
                </a:lnTo>
                <a:lnTo>
                  <a:pt x="1900008" y="72898"/>
                </a:lnTo>
                <a:close/>
              </a:path>
              <a:path w="2001520" h="382904">
                <a:moveTo>
                  <a:pt x="1942807" y="221234"/>
                </a:moveTo>
                <a:lnTo>
                  <a:pt x="1916137" y="251587"/>
                </a:lnTo>
                <a:lnTo>
                  <a:pt x="1907501" y="251714"/>
                </a:lnTo>
                <a:lnTo>
                  <a:pt x="1988100" y="251714"/>
                </a:lnTo>
                <a:lnTo>
                  <a:pt x="1992409" y="244554"/>
                </a:lnTo>
                <a:lnTo>
                  <a:pt x="1998433" y="230124"/>
                </a:lnTo>
                <a:lnTo>
                  <a:pt x="1942807" y="221234"/>
                </a:lnTo>
                <a:close/>
              </a:path>
              <a:path w="2001520" h="382904">
                <a:moveTo>
                  <a:pt x="1982797" y="115570"/>
                </a:moveTo>
                <a:lnTo>
                  <a:pt x="1903691" y="115570"/>
                </a:lnTo>
                <a:lnTo>
                  <a:pt x="1911933" y="116335"/>
                </a:lnTo>
                <a:lnTo>
                  <a:pt x="1919519" y="118649"/>
                </a:lnTo>
                <a:lnTo>
                  <a:pt x="1944508" y="153358"/>
                </a:lnTo>
                <a:lnTo>
                  <a:pt x="1945601" y="164719"/>
                </a:lnTo>
                <a:lnTo>
                  <a:pt x="1862162" y="165354"/>
                </a:lnTo>
                <a:lnTo>
                  <a:pt x="1999250" y="165354"/>
                </a:lnTo>
                <a:lnTo>
                  <a:pt x="1994941" y="142668"/>
                </a:lnTo>
                <a:lnTo>
                  <a:pt x="1986511" y="121009"/>
                </a:lnTo>
                <a:lnTo>
                  <a:pt x="1982797" y="11557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47745" y="4422140"/>
            <a:ext cx="41275" cy="41275"/>
          </a:xfrm>
          <a:custGeom>
            <a:avLst/>
            <a:gdLst/>
            <a:ahLst/>
            <a:cxnLst/>
            <a:rect l="l" t="t" r="r" b="b"/>
            <a:pathLst>
              <a:path w="41275" h="41275">
                <a:moveTo>
                  <a:pt x="40767" y="0"/>
                </a:moveTo>
                <a:lnTo>
                  <a:pt x="0" y="381"/>
                </a:lnTo>
                <a:lnTo>
                  <a:pt x="381" y="41021"/>
                </a:lnTo>
                <a:lnTo>
                  <a:pt x="41021" y="40767"/>
                </a:lnTo>
                <a:lnTo>
                  <a:pt x="40767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989330" y="4614671"/>
            <a:ext cx="6639559" cy="302895"/>
            <a:chOff x="989330" y="4614671"/>
            <a:chExt cx="6639559" cy="302895"/>
          </a:xfrm>
        </p:grpSpPr>
        <p:sp>
          <p:nvSpPr>
            <p:cNvPr id="14" name="object 14"/>
            <p:cNvSpPr/>
            <p:nvPr/>
          </p:nvSpPr>
          <p:spPr>
            <a:xfrm>
              <a:off x="989330" y="4627371"/>
              <a:ext cx="5282437" cy="290194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298311" y="4614671"/>
              <a:ext cx="1330325" cy="264795"/>
            </a:xfrm>
            <a:custGeom>
              <a:avLst/>
              <a:gdLst/>
              <a:ahLst/>
              <a:cxnLst/>
              <a:rect l="l" t="t" r="r" b="b"/>
              <a:pathLst>
                <a:path w="1330325" h="264795">
                  <a:moveTo>
                    <a:pt x="96012" y="186817"/>
                  </a:moveTo>
                  <a:lnTo>
                    <a:pt x="95758" y="155448"/>
                  </a:lnTo>
                  <a:lnTo>
                    <a:pt x="0" y="156210"/>
                  </a:lnTo>
                  <a:lnTo>
                    <a:pt x="127" y="187579"/>
                  </a:lnTo>
                  <a:lnTo>
                    <a:pt x="96012" y="186817"/>
                  </a:lnTo>
                  <a:close/>
                </a:path>
                <a:path w="1330325" h="264795">
                  <a:moveTo>
                    <a:pt x="161544" y="44323"/>
                  </a:moveTo>
                  <a:lnTo>
                    <a:pt x="161290" y="8509"/>
                  </a:lnTo>
                  <a:lnTo>
                    <a:pt x="130048" y="8763"/>
                  </a:lnTo>
                  <a:lnTo>
                    <a:pt x="130302" y="44577"/>
                  </a:lnTo>
                  <a:lnTo>
                    <a:pt x="161544" y="44323"/>
                  </a:lnTo>
                  <a:close/>
                </a:path>
                <a:path w="1330325" h="264795">
                  <a:moveTo>
                    <a:pt x="163068" y="262636"/>
                  </a:moveTo>
                  <a:lnTo>
                    <a:pt x="161798" y="78486"/>
                  </a:lnTo>
                  <a:lnTo>
                    <a:pt x="130556" y="78740"/>
                  </a:lnTo>
                  <a:lnTo>
                    <a:pt x="131953" y="262890"/>
                  </a:lnTo>
                  <a:lnTo>
                    <a:pt x="163068" y="262636"/>
                  </a:lnTo>
                  <a:close/>
                </a:path>
                <a:path w="1330325" h="264795">
                  <a:moveTo>
                    <a:pt x="360553" y="261239"/>
                  </a:moveTo>
                  <a:lnTo>
                    <a:pt x="359791" y="147955"/>
                  </a:lnTo>
                  <a:lnTo>
                    <a:pt x="355854" y="108839"/>
                  </a:lnTo>
                  <a:lnTo>
                    <a:pt x="352209" y="100457"/>
                  </a:lnTo>
                  <a:lnTo>
                    <a:pt x="347980" y="94742"/>
                  </a:lnTo>
                  <a:lnTo>
                    <a:pt x="312254" y="74739"/>
                  </a:lnTo>
                  <a:lnTo>
                    <a:pt x="296291" y="73406"/>
                  </a:lnTo>
                  <a:lnTo>
                    <a:pt x="278282" y="75412"/>
                  </a:lnTo>
                  <a:lnTo>
                    <a:pt x="262547" y="81203"/>
                  </a:lnTo>
                  <a:lnTo>
                    <a:pt x="249085" y="90792"/>
                  </a:lnTo>
                  <a:lnTo>
                    <a:pt x="237858" y="104140"/>
                  </a:lnTo>
                  <a:lnTo>
                    <a:pt x="237744" y="77978"/>
                  </a:lnTo>
                  <a:lnTo>
                    <a:pt x="209677" y="78232"/>
                  </a:lnTo>
                  <a:lnTo>
                    <a:pt x="210934" y="262382"/>
                  </a:lnTo>
                  <a:lnTo>
                    <a:pt x="242189" y="262128"/>
                  </a:lnTo>
                  <a:lnTo>
                    <a:pt x="241427" y="161544"/>
                  </a:lnTo>
                  <a:lnTo>
                    <a:pt x="242227" y="145262"/>
                  </a:lnTo>
                  <a:lnTo>
                    <a:pt x="263093" y="107823"/>
                  </a:lnTo>
                  <a:lnTo>
                    <a:pt x="289941" y="100457"/>
                  </a:lnTo>
                  <a:lnTo>
                    <a:pt x="298183" y="100457"/>
                  </a:lnTo>
                  <a:lnTo>
                    <a:pt x="326326" y="126263"/>
                  </a:lnTo>
                  <a:lnTo>
                    <a:pt x="329438" y="261493"/>
                  </a:lnTo>
                  <a:lnTo>
                    <a:pt x="360553" y="261239"/>
                  </a:lnTo>
                  <a:close/>
                </a:path>
                <a:path w="1330325" h="264795">
                  <a:moveTo>
                    <a:pt x="557530" y="259842"/>
                  </a:moveTo>
                  <a:lnTo>
                    <a:pt x="557352" y="236728"/>
                  </a:lnTo>
                  <a:lnTo>
                    <a:pt x="556310" y="97917"/>
                  </a:lnTo>
                  <a:lnTo>
                    <a:pt x="556298" y="97028"/>
                  </a:lnTo>
                  <a:lnTo>
                    <a:pt x="555625" y="5588"/>
                  </a:lnTo>
                  <a:lnTo>
                    <a:pt x="528447" y="5816"/>
                  </a:lnTo>
                  <a:lnTo>
                    <a:pt x="528447" y="170688"/>
                  </a:lnTo>
                  <a:lnTo>
                    <a:pt x="527646" y="186766"/>
                  </a:lnTo>
                  <a:lnTo>
                    <a:pt x="507034" y="229209"/>
                  </a:lnTo>
                  <a:lnTo>
                    <a:pt x="479806" y="238887"/>
                  </a:lnTo>
                  <a:lnTo>
                    <a:pt x="470014" y="237871"/>
                  </a:lnTo>
                  <a:lnTo>
                    <a:pt x="437896" y="211810"/>
                  </a:lnTo>
                  <a:lnTo>
                    <a:pt x="429260" y="168783"/>
                  </a:lnTo>
                  <a:lnTo>
                    <a:pt x="429971" y="151739"/>
                  </a:lnTo>
                  <a:lnTo>
                    <a:pt x="442849" y="115189"/>
                  </a:lnTo>
                  <a:lnTo>
                    <a:pt x="477393" y="97917"/>
                  </a:lnTo>
                  <a:lnTo>
                    <a:pt x="487641" y="98945"/>
                  </a:lnTo>
                  <a:lnTo>
                    <a:pt x="519887" y="125361"/>
                  </a:lnTo>
                  <a:lnTo>
                    <a:pt x="528447" y="170688"/>
                  </a:lnTo>
                  <a:lnTo>
                    <a:pt x="528447" y="5816"/>
                  </a:lnTo>
                  <a:lnTo>
                    <a:pt x="524637" y="5842"/>
                  </a:lnTo>
                  <a:lnTo>
                    <a:pt x="525272" y="97028"/>
                  </a:lnTo>
                  <a:lnTo>
                    <a:pt x="520865" y="91694"/>
                  </a:lnTo>
                  <a:lnTo>
                    <a:pt x="482409" y="72491"/>
                  </a:lnTo>
                  <a:lnTo>
                    <a:pt x="474345" y="72136"/>
                  </a:lnTo>
                  <a:lnTo>
                    <a:pt x="463219" y="72974"/>
                  </a:lnTo>
                  <a:lnTo>
                    <a:pt x="424751" y="91071"/>
                  </a:lnTo>
                  <a:lnTo>
                    <a:pt x="402031" y="130568"/>
                  </a:lnTo>
                  <a:lnTo>
                    <a:pt x="397129" y="168783"/>
                  </a:lnTo>
                  <a:lnTo>
                    <a:pt x="397205" y="170688"/>
                  </a:lnTo>
                  <a:lnTo>
                    <a:pt x="407670" y="219075"/>
                  </a:lnTo>
                  <a:lnTo>
                    <a:pt x="436499" y="252730"/>
                  </a:lnTo>
                  <a:lnTo>
                    <a:pt x="477139" y="264541"/>
                  </a:lnTo>
                  <a:lnTo>
                    <a:pt x="493064" y="262737"/>
                  </a:lnTo>
                  <a:lnTo>
                    <a:pt x="506907" y="257492"/>
                  </a:lnTo>
                  <a:lnTo>
                    <a:pt x="518668" y="248831"/>
                  </a:lnTo>
                  <a:lnTo>
                    <a:pt x="526592" y="238887"/>
                  </a:lnTo>
                  <a:lnTo>
                    <a:pt x="528320" y="236728"/>
                  </a:lnTo>
                  <a:lnTo>
                    <a:pt x="528574" y="259969"/>
                  </a:lnTo>
                  <a:lnTo>
                    <a:pt x="557530" y="259842"/>
                  </a:lnTo>
                  <a:close/>
                </a:path>
                <a:path w="1330325" h="264795">
                  <a:moveTo>
                    <a:pt x="755777" y="258318"/>
                  </a:moveTo>
                  <a:lnTo>
                    <a:pt x="755586" y="231521"/>
                  </a:lnTo>
                  <a:lnTo>
                    <a:pt x="754507" y="74295"/>
                  </a:lnTo>
                  <a:lnTo>
                    <a:pt x="723265" y="74422"/>
                  </a:lnTo>
                  <a:lnTo>
                    <a:pt x="723900" y="173101"/>
                  </a:lnTo>
                  <a:lnTo>
                    <a:pt x="723671" y="184213"/>
                  </a:lnTo>
                  <a:lnTo>
                    <a:pt x="722820" y="193903"/>
                  </a:lnTo>
                  <a:lnTo>
                    <a:pt x="701802" y="228854"/>
                  </a:lnTo>
                  <a:lnTo>
                    <a:pt x="666115" y="236347"/>
                  </a:lnTo>
                  <a:lnTo>
                    <a:pt x="658241" y="234061"/>
                  </a:lnTo>
                  <a:lnTo>
                    <a:pt x="651891" y="229362"/>
                  </a:lnTo>
                  <a:lnTo>
                    <a:pt x="645541" y="224790"/>
                  </a:lnTo>
                  <a:lnTo>
                    <a:pt x="637273" y="184213"/>
                  </a:lnTo>
                  <a:lnTo>
                    <a:pt x="636397" y="75057"/>
                  </a:lnTo>
                  <a:lnTo>
                    <a:pt x="605155" y="75311"/>
                  </a:lnTo>
                  <a:lnTo>
                    <a:pt x="605993" y="184213"/>
                  </a:lnTo>
                  <a:lnTo>
                    <a:pt x="609981" y="227584"/>
                  </a:lnTo>
                  <a:lnTo>
                    <a:pt x="639064" y="257175"/>
                  </a:lnTo>
                  <a:lnTo>
                    <a:pt x="669417" y="263144"/>
                  </a:lnTo>
                  <a:lnTo>
                    <a:pt x="686917" y="261099"/>
                  </a:lnTo>
                  <a:lnTo>
                    <a:pt x="702462" y="255155"/>
                  </a:lnTo>
                  <a:lnTo>
                    <a:pt x="716064" y="245287"/>
                  </a:lnTo>
                  <a:lnTo>
                    <a:pt x="723620" y="236347"/>
                  </a:lnTo>
                  <a:lnTo>
                    <a:pt x="727710" y="231521"/>
                  </a:lnTo>
                  <a:lnTo>
                    <a:pt x="727837" y="258572"/>
                  </a:lnTo>
                  <a:lnTo>
                    <a:pt x="755777" y="258318"/>
                  </a:lnTo>
                  <a:close/>
                </a:path>
                <a:path w="1330325" h="264795">
                  <a:moveTo>
                    <a:pt x="955675" y="193421"/>
                  </a:moveTo>
                  <a:lnTo>
                    <a:pt x="924941" y="189738"/>
                  </a:lnTo>
                  <a:lnTo>
                    <a:pt x="922832" y="200698"/>
                  </a:lnTo>
                  <a:lnTo>
                    <a:pt x="919581" y="210146"/>
                  </a:lnTo>
                  <a:lnTo>
                    <a:pt x="887793" y="235191"/>
                  </a:lnTo>
                  <a:lnTo>
                    <a:pt x="878967" y="235966"/>
                  </a:lnTo>
                  <a:lnTo>
                    <a:pt x="868070" y="235000"/>
                  </a:lnTo>
                  <a:lnTo>
                    <a:pt x="835482" y="209816"/>
                  </a:lnTo>
                  <a:lnTo>
                    <a:pt x="827151" y="165608"/>
                  </a:lnTo>
                  <a:lnTo>
                    <a:pt x="827976" y="148539"/>
                  </a:lnTo>
                  <a:lnTo>
                    <a:pt x="841502" y="112014"/>
                  </a:lnTo>
                  <a:lnTo>
                    <a:pt x="879729" y="94869"/>
                  </a:lnTo>
                  <a:lnTo>
                    <a:pt x="887247" y="95377"/>
                  </a:lnTo>
                  <a:lnTo>
                    <a:pt x="919327" y="123164"/>
                  </a:lnTo>
                  <a:lnTo>
                    <a:pt x="922020" y="131826"/>
                  </a:lnTo>
                  <a:lnTo>
                    <a:pt x="952246" y="126873"/>
                  </a:lnTo>
                  <a:lnTo>
                    <a:pt x="936244" y="92290"/>
                  </a:lnTo>
                  <a:lnTo>
                    <a:pt x="892632" y="70053"/>
                  </a:lnTo>
                  <a:lnTo>
                    <a:pt x="878332" y="69215"/>
                  </a:lnTo>
                  <a:lnTo>
                    <a:pt x="866660" y="70002"/>
                  </a:lnTo>
                  <a:lnTo>
                    <a:pt x="825080" y="87033"/>
                  </a:lnTo>
                  <a:lnTo>
                    <a:pt x="800430" y="126123"/>
                  </a:lnTo>
                  <a:lnTo>
                    <a:pt x="795147" y="166751"/>
                  </a:lnTo>
                  <a:lnTo>
                    <a:pt x="796734" y="188455"/>
                  </a:lnTo>
                  <a:lnTo>
                    <a:pt x="818642" y="237363"/>
                  </a:lnTo>
                  <a:lnTo>
                    <a:pt x="861568" y="260197"/>
                  </a:lnTo>
                  <a:lnTo>
                    <a:pt x="879602" y="261620"/>
                  </a:lnTo>
                  <a:lnTo>
                    <a:pt x="894054" y="260413"/>
                  </a:lnTo>
                  <a:lnTo>
                    <a:pt x="930275" y="243332"/>
                  </a:lnTo>
                  <a:lnTo>
                    <a:pt x="952284" y="208470"/>
                  </a:lnTo>
                  <a:lnTo>
                    <a:pt x="955675" y="193421"/>
                  </a:lnTo>
                  <a:close/>
                </a:path>
                <a:path w="1330325" h="264795">
                  <a:moveTo>
                    <a:pt x="1142238" y="163195"/>
                  </a:moveTo>
                  <a:lnTo>
                    <a:pt x="1136154" y="122707"/>
                  </a:lnTo>
                  <a:lnTo>
                    <a:pt x="1119022" y="93472"/>
                  </a:lnTo>
                  <a:lnTo>
                    <a:pt x="1118362" y="92583"/>
                  </a:lnTo>
                  <a:lnTo>
                    <a:pt x="1109218" y="84709"/>
                  </a:lnTo>
                  <a:lnTo>
                    <a:pt x="1109218" y="146050"/>
                  </a:lnTo>
                  <a:lnTo>
                    <a:pt x="1006348" y="146812"/>
                  </a:lnTo>
                  <a:lnTo>
                    <a:pt x="1022350" y="108204"/>
                  </a:lnTo>
                  <a:lnTo>
                    <a:pt x="1058418" y="93472"/>
                  </a:lnTo>
                  <a:lnTo>
                    <a:pt x="1069695" y="94576"/>
                  </a:lnTo>
                  <a:lnTo>
                    <a:pt x="1101598" y="117779"/>
                  </a:lnTo>
                  <a:lnTo>
                    <a:pt x="1109218" y="146050"/>
                  </a:lnTo>
                  <a:lnTo>
                    <a:pt x="1109218" y="84709"/>
                  </a:lnTo>
                  <a:lnTo>
                    <a:pt x="1105712" y="81686"/>
                  </a:lnTo>
                  <a:lnTo>
                    <a:pt x="1091412" y="73914"/>
                  </a:lnTo>
                  <a:lnTo>
                    <a:pt x="1075474" y="69303"/>
                  </a:lnTo>
                  <a:lnTo>
                    <a:pt x="1057910" y="67818"/>
                  </a:lnTo>
                  <a:lnTo>
                    <a:pt x="1039685" y="69596"/>
                  </a:lnTo>
                  <a:lnTo>
                    <a:pt x="995934" y="93980"/>
                  </a:lnTo>
                  <a:lnTo>
                    <a:pt x="973886" y="144310"/>
                  </a:lnTo>
                  <a:lnTo>
                    <a:pt x="972680" y="167767"/>
                  </a:lnTo>
                  <a:lnTo>
                    <a:pt x="974204" y="187464"/>
                  </a:lnTo>
                  <a:lnTo>
                    <a:pt x="996696" y="235839"/>
                  </a:lnTo>
                  <a:lnTo>
                    <a:pt x="1041781" y="258902"/>
                  </a:lnTo>
                  <a:lnTo>
                    <a:pt x="1060958" y="260350"/>
                  </a:lnTo>
                  <a:lnTo>
                    <a:pt x="1076312" y="259207"/>
                  </a:lnTo>
                  <a:lnTo>
                    <a:pt x="1113536" y="244348"/>
                  </a:lnTo>
                  <a:lnTo>
                    <a:pt x="1136942" y="213614"/>
                  </a:lnTo>
                  <a:lnTo>
                    <a:pt x="1141476" y="200279"/>
                  </a:lnTo>
                  <a:lnTo>
                    <a:pt x="1109218" y="196469"/>
                  </a:lnTo>
                  <a:lnTo>
                    <a:pt x="1105446" y="205714"/>
                  </a:lnTo>
                  <a:lnTo>
                    <a:pt x="1101026" y="213614"/>
                  </a:lnTo>
                  <a:lnTo>
                    <a:pt x="1060958" y="234696"/>
                  </a:lnTo>
                  <a:lnTo>
                    <a:pt x="1049896" y="233718"/>
                  </a:lnTo>
                  <a:lnTo>
                    <a:pt x="1015403" y="209918"/>
                  </a:lnTo>
                  <a:lnTo>
                    <a:pt x="1004824" y="172466"/>
                  </a:lnTo>
                  <a:lnTo>
                    <a:pt x="1142111" y="171450"/>
                  </a:lnTo>
                  <a:lnTo>
                    <a:pt x="1142238" y="163195"/>
                  </a:lnTo>
                  <a:close/>
                </a:path>
                <a:path w="1330325" h="264795">
                  <a:moveTo>
                    <a:pt x="1330198" y="254254"/>
                  </a:moveTo>
                  <a:lnTo>
                    <a:pt x="1330020" y="231140"/>
                  </a:lnTo>
                  <a:lnTo>
                    <a:pt x="1328978" y="92329"/>
                  </a:lnTo>
                  <a:lnTo>
                    <a:pt x="1328966" y="91440"/>
                  </a:lnTo>
                  <a:lnTo>
                    <a:pt x="1328293" y="0"/>
                  </a:lnTo>
                  <a:lnTo>
                    <a:pt x="1301115" y="228"/>
                  </a:lnTo>
                  <a:lnTo>
                    <a:pt x="1301115" y="165100"/>
                  </a:lnTo>
                  <a:lnTo>
                    <a:pt x="1300302" y="181178"/>
                  </a:lnTo>
                  <a:lnTo>
                    <a:pt x="1279626" y="223647"/>
                  </a:lnTo>
                  <a:lnTo>
                    <a:pt x="1252474" y="233299"/>
                  </a:lnTo>
                  <a:lnTo>
                    <a:pt x="1242682" y="232232"/>
                  </a:lnTo>
                  <a:lnTo>
                    <a:pt x="1210564" y="206171"/>
                  </a:lnTo>
                  <a:lnTo>
                    <a:pt x="1201928" y="163195"/>
                  </a:lnTo>
                  <a:lnTo>
                    <a:pt x="1202626" y="146126"/>
                  </a:lnTo>
                  <a:lnTo>
                    <a:pt x="1215390" y="109601"/>
                  </a:lnTo>
                  <a:lnTo>
                    <a:pt x="1250061" y="92329"/>
                  </a:lnTo>
                  <a:lnTo>
                    <a:pt x="1260309" y="93357"/>
                  </a:lnTo>
                  <a:lnTo>
                    <a:pt x="1292555" y="119773"/>
                  </a:lnTo>
                  <a:lnTo>
                    <a:pt x="1301115" y="165100"/>
                  </a:lnTo>
                  <a:lnTo>
                    <a:pt x="1301115" y="228"/>
                  </a:lnTo>
                  <a:lnTo>
                    <a:pt x="1297305" y="254"/>
                  </a:lnTo>
                  <a:lnTo>
                    <a:pt x="1297940" y="91440"/>
                  </a:lnTo>
                  <a:lnTo>
                    <a:pt x="1293533" y="86106"/>
                  </a:lnTo>
                  <a:lnTo>
                    <a:pt x="1255026" y="66903"/>
                  </a:lnTo>
                  <a:lnTo>
                    <a:pt x="1246886" y="66548"/>
                  </a:lnTo>
                  <a:lnTo>
                    <a:pt x="1235824" y="67335"/>
                  </a:lnTo>
                  <a:lnTo>
                    <a:pt x="1197419" y="85471"/>
                  </a:lnTo>
                  <a:lnTo>
                    <a:pt x="1174699" y="124968"/>
                  </a:lnTo>
                  <a:lnTo>
                    <a:pt x="1169797" y="163195"/>
                  </a:lnTo>
                  <a:lnTo>
                    <a:pt x="1169873" y="165100"/>
                  </a:lnTo>
                  <a:lnTo>
                    <a:pt x="1180338" y="213360"/>
                  </a:lnTo>
                  <a:lnTo>
                    <a:pt x="1209167" y="247142"/>
                  </a:lnTo>
                  <a:lnTo>
                    <a:pt x="1249680" y="258953"/>
                  </a:lnTo>
                  <a:lnTo>
                    <a:pt x="1265656" y="257149"/>
                  </a:lnTo>
                  <a:lnTo>
                    <a:pt x="1279525" y="251904"/>
                  </a:lnTo>
                  <a:lnTo>
                    <a:pt x="1291285" y="243243"/>
                  </a:lnTo>
                  <a:lnTo>
                    <a:pt x="1299248" y="233299"/>
                  </a:lnTo>
                  <a:lnTo>
                    <a:pt x="1300988" y="231140"/>
                  </a:lnTo>
                  <a:lnTo>
                    <a:pt x="1301242" y="254381"/>
                  </a:lnTo>
                  <a:lnTo>
                    <a:pt x="1330198" y="2542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1007516" y="5038978"/>
            <a:ext cx="7667218" cy="37172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01534" y="5493384"/>
            <a:ext cx="3243440" cy="34245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60228" y="0"/>
            <a:ext cx="1831822" cy="174802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11117" y="483234"/>
            <a:ext cx="19215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C0504D"/>
                </a:solidFill>
              </a:rPr>
              <a:t>Causes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23658"/>
            <a:ext cx="4413885" cy="295338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9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Ear</a:t>
            </a:r>
            <a:r>
              <a:rPr sz="3200" spc="-5" dirty="0">
                <a:solidFill>
                  <a:srgbClr val="1F487C"/>
                </a:solidFill>
                <a:latin typeface="Arial"/>
                <a:cs typeface="Arial"/>
              </a:rPr>
              <a:t> problems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Neurological</a:t>
            </a:r>
            <a:r>
              <a:rPr sz="3200" spc="-8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disorders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Psychiatric</a:t>
            </a:r>
            <a:r>
              <a:rPr sz="3200" spc="-7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disorders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Metabolic</a:t>
            </a:r>
            <a:r>
              <a:rPr sz="3200" spc="-1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disorders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Miscellaneous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29555" y="3621023"/>
            <a:ext cx="4314443" cy="32369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73037" y="182626"/>
          <a:ext cx="8785860" cy="6247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/>
                <a:gridCol w="7057390"/>
              </a:tblGrid>
              <a:tr h="5759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Category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Conditions</a:t>
                      </a:r>
                      <a:r>
                        <a:rPr sz="1800" b="1" spc="-10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Associated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17373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Ear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Problems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Conductive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: otitis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externa,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acoustic shock, noise</a:t>
                      </a:r>
                      <a:r>
                        <a:rPr sz="1800" spc="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induced,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cerumen impaction, middle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ear effusion,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superior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canal</a:t>
                      </a:r>
                      <a:r>
                        <a:rPr sz="1800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dehiscence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 marR="15176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Sensorineural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: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Noise induced, presbycusis, </a:t>
                      </a:r>
                      <a:r>
                        <a:rPr sz="1800" u="heavy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Ménière's disease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,  acoustic neuroma, mercury or lead poisoning, Ototoxic</a:t>
                      </a:r>
                      <a:r>
                        <a:rPr sz="1800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medications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107086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Neurological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Conditions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Arnold–Chiari malformation, multiple</a:t>
                      </a:r>
                      <a:r>
                        <a:rPr sz="1800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sclerosis,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head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injury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(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skull fracture, closed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head 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injury,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whiplash</a:t>
                      </a:r>
                      <a:r>
                        <a:rPr sz="1800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injury,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temporomandibular joint dysfunction, giant cell arteritis</a:t>
                      </a:r>
                      <a:r>
                        <a:rPr sz="1800" spc="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88899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Metabolic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disorders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Thyroid disease,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Hyperlipidemia,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vitamin B</a:t>
                      </a:r>
                      <a:r>
                        <a:rPr sz="1800" spc="-7" baseline="-20833" dirty="0">
                          <a:latin typeface="Arial"/>
                          <a:cs typeface="Arial"/>
                        </a:rPr>
                        <a:t>12 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deficiency,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iron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deficiency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anemia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91440" marR="52832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Ps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ch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atric 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disorders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Depression,</a:t>
                      </a:r>
                      <a:r>
                        <a:rPr sz="18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Anxiety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133375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Miscellaneous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7258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Fibromyalgia, vasculitis,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hypertonia,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thoracic outlet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syndrome,  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Lyme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disease, migraine, glomus 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tumor,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anthrax vaccines,  Some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psychedelic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drugs, benzodiazepine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withdrawal,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nasal  congestion, intracranial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hyper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8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hypotension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2978" y="483234"/>
            <a:ext cx="26384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C0504D"/>
                </a:solidFill>
              </a:rPr>
              <a:t>Eva</a:t>
            </a:r>
            <a:r>
              <a:rPr spc="5" dirty="0">
                <a:solidFill>
                  <a:srgbClr val="C0504D"/>
                </a:solidFill>
              </a:rPr>
              <a:t>l</a:t>
            </a:r>
            <a:r>
              <a:rPr dirty="0">
                <a:solidFill>
                  <a:srgbClr val="C0504D"/>
                </a:solidFill>
              </a:rPr>
              <a:t>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23658"/>
            <a:ext cx="5478780" cy="178244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9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Diagnosis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Severity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Auditory Evoked</a:t>
            </a:r>
            <a:r>
              <a:rPr sz="3200" spc="-6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F487C"/>
                </a:solidFill>
                <a:latin typeface="Arial"/>
                <a:cs typeface="Arial"/>
              </a:rPr>
              <a:t>Responses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53136"/>
            <a:ext cx="4940300" cy="376301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Diagnosis</a:t>
            </a:r>
            <a:endParaRPr sz="32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9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Subjective </a:t>
            </a:r>
            <a:r>
              <a:rPr sz="2800" dirty="0">
                <a:latin typeface="Arial"/>
                <a:cs typeface="Arial"/>
              </a:rPr>
              <a:t>vs </a:t>
            </a:r>
            <a:r>
              <a:rPr sz="2800" spc="-5" dirty="0">
                <a:latin typeface="Arial"/>
                <a:cs typeface="Arial"/>
              </a:rPr>
              <a:t>Objective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??</a:t>
            </a:r>
            <a:endParaRPr sz="28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Font typeface="Arial"/>
              <a:buChar char="–"/>
            </a:pPr>
            <a:endParaRPr sz="31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Font typeface="Arial"/>
              <a:buChar char="–"/>
            </a:pPr>
            <a:endParaRPr sz="455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Severity</a:t>
            </a:r>
            <a:endParaRPr sz="3200">
              <a:latin typeface="Arial"/>
              <a:cs typeface="Arial"/>
            </a:endParaRPr>
          </a:p>
          <a:p>
            <a:pPr marL="765810" marR="1037590" lvl="1" indent="-295910">
              <a:lnSpc>
                <a:spcPct val="120000"/>
              </a:lnSpc>
              <a:spcBef>
                <a:spcPts val="15"/>
              </a:spcBef>
              <a:buChar char="–"/>
              <a:tabLst>
                <a:tab pos="756920" algn="l"/>
              </a:tabLst>
            </a:pPr>
            <a:r>
              <a:rPr sz="2800" spc="-25" dirty="0">
                <a:latin typeface="Arial"/>
                <a:cs typeface="Arial"/>
              </a:rPr>
              <a:t>Validated </a:t>
            </a:r>
            <a:r>
              <a:rPr sz="2800" dirty="0">
                <a:latin typeface="Arial"/>
                <a:cs typeface="Arial"/>
              </a:rPr>
              <a:t>self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report  </a:t>
            </a:r>
            <a:r>
              <a:rPr sz="2800" dirty="0">
                <a:latin typeface="Arial"/>
                <a:cs typeface="Arial"/>
              </a:rPr>
              <a:t>questionnaires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5109794"/>
            <a:ext cx="140970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AERs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371844" y="1700783"/>
            <a:ext cx="2517602" cy="3740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6842" y="483234"/>
            <a:ext cx="32899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Management</a:t>
            </a:r>
          </a:p>
        </p:txBody>
      </p:sp>
      <p:sp>
        <p:nvSpPr>
          <p:cNvPr id="3" name="object 3"/>
          <p:cNvSpPr/>
          <p:nvPr/>
        </p:nvSpPr>
        <p:spPr>
          <a:xfrm>
            <a:off x="5509259" y="3877055"/>
            <a:ext cx="3634739" cy="29809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6639" y="1519943"/>
            <a:ext cx="6984365" cy="2666365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solidFill>
                  <a:srgbClr val="1F487C"/>
                </a:solidFill>
                <a:latin typeface="Arial"/>
                <a:cs typeface="Arial"/>
              </a:rPr>
              <a:t>Modes</a:t>
            </a:r>
            <a:endParaRPr sz="32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90"/>
              </a:spcBef>
              <a:buChar char="–"/>
              <a:tabLst>
                <a:tab pos="756920" algn="l"/>
              </a:tabLst>
            </a:pPr>
            <a:r>
              <a:rPr sz="2800" dirty="0">
                <a:solidFill>
                  <a:srgbClr val="1F487C"/>
                </a:solidFill>
                <a:latin typeface="Arial"/>
                <a:cs typeface="Arial"/>
              </a:rPr>
              <a:t>Psychotherapy </a:t>
            </a: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and</a:t>
            </a:r>
            <a:r>
              <a:rPr sz="280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Reassurance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Relaxation and </a:t>
            </a:r>
            <a:r>
              <a:rPr sz="2800" dirty="0">
                <a:solidFill>
                  <a:srgbClr val="1F487C"/>
                </a:solidFill>
                <a:latin typeface="Arial"/>
                <a:cs typeface="Arial"/>
              </a:rPr>
              <a:t>biofeedback</a:t>
            </a: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F487C"/>
                </a:solidFill>
                <a:latin typeface="Arial"/>
                <a:cs typeface="Arial"/>
              </a:rPr>
              <a:t>techniques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Sedation and</a:t>
            </a:r>
            <a:r>
              <a:rPr sz="2800" spc="1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1F487C"/>
                </a:solidFill>
                <a:latin typeface="Arial"/>
                <a:cs typeface="Arial"/>
              </a:rPr>
              <a:t>pharmacotherapy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Masking manouvers and</a:t>
            </a:r>
            <a:r>
              <a:rPr sz="2800" spc="4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F487C"/>
                </a:solidFill>
                <a:latin typeface="Arial"/>
                <a:cs typeface="Arial"/>
              </a:rPr>
              <a:t>devices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62562"/>
            <a:ext cx="6570345" cy="1636395"/>
          </a:xfrm>
          <a:prstGeom prst="rect">
            <a:avLst/>
          </a:prstGeom>
        </p:spPr>
        <p:txBody>
          <a:bodyPr vert="horz" wrap="square" lIns="0" tIns="24320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91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Psychotherapy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reassurance</a:t>
            </a:r>
            <a:endParaRPr sz="2800">
              <a:latin typeface="Times New Roman"/>
              <a:cs typeface="Times New Roman"/>
            </a:endParaRPr>
          </a:p>
          <a:p>
            <a:pPr marL="342900">
              <a:lnSpc>
                <a:spcPct val="100000"/>
              </a:lnSpc>
              <a:spcBef>
                <a:spcPts val="1560"/>
              </a:spcBef>
            </a:pPr>
            <a:r>
              <a:rPr sz="2400" dirty="0">
                <a:latin typeface="Times New Roman"/>
                <a:cs typeface="Times New Roman"/>
              </a:rPr>
              <a:t>First line therapy for patients with subjective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form.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185"/>
              </a:spcBef>
            </a:pPr>
            <a:r>
              <a:rPr sz="2400" dirty="0">
                <a:latin typeface="Times New Roman"/>
                <a:cs typeface="Times New Roman"/>
              </a:rPr>
              <a:t>Psychological counselling </a:t>
            </a:r>
            <a:r>
              <a:rPr sz="2400" spc="-10" dirty="0">
                <a:latin typeface="Times New Roman"/>
                <a:cs typeface="Times New Roman"/>
              </a:rPr>
              <a:t>may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help.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486199"/>
            <a:ext cx="8021320" cy="244411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Biofeedback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techniques</a:t>
            </a:r>
            <a:endParaRPr sz="2800">
              <a:latin typeface="Times New Roman"/>
              <a:cs typeface="Times New Roman"/>
            </a:endParaRPr>
          </a:p>
          <a:p>
            <a:pPr marL="355600" marR="5080" indent="-26034">
              <a:lnSpc>
                <a:spcPct val="100000"/>
              </a:lnSpc>
              <a:spcBef>
                <a:spcPts val="590"/>
              </a:spcBef>
            </a:pPr>
            <a:r>
              <a:rPr sz="2400" dirty="0">
                <a:latin typeface="Times New Roman"/>
                <a:cs typeface="Times New Roman"/>
              </a:rPr>
              <a:t>Biofeedback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a relaxation technique that teaches people to  control certain </a:t>
            </a:r>
            <a:r>
              <a:rPr sz="2400" spc="-5" dirty="0">
                <a:latin typeface="Times New Roman"/>
                <a:cs typeface="Times New Roman"/>
              </a:rPr>
              <a:t>autonomic </a:t>
            </a:r>
            <a:r>
              <a:rPr sz="2400" dirty="0">
                <a:latin typeface="Times New Roman"/>
                <a:cs typeface="Times New Roman"/>
              </a:rPr>
              <a:t>body functions, such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pulse,  </a:t>
            </a:r>
            <a:r>
              <a:rPr sz="2400" spc="-5" dirty="0">
                <a:latin typeface="Times New Roman"/>
                <a:cs typeface="Times New Roman"/>
              </a:rPr>
              <a:t>muscle </a:t>
            </a:r>
            <a:r>
              <a:rPr sz="2400" dirty="0">
                <a:latin typeface="Times New Roman"/>
                <a:cs typeface="Times New Roman"/>
              </a:rPr>
              <a:t>tension, and skin temperature. The goal of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biofeedback  </a:t>
            </a:r>
            <a:r>
              <a:rPr sz="2400" spc="-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to help people </a:t>
            </a:r>
            <a:r>
              <a:rPr sz="2400" spc="-5" dirty="0">
                <a:latin typeface="Times New Roman"/>
                <a:cs typeface="Times New Roman"/>
              </a:rPr>
              <a:t>manage </a:t>
            </a:r>
            <a:r>
              <a:rPr sz="2400" dirty="0">
                <a:latin typeface="Times New Roman"/>
                <a:cs typeface="Times New Roman"/>
              </a:rPr>
              <a:t>stress in their lives not by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reducing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stress </a:t>
            </a:r>
            <a:r>
              <a:rPr sz="2400" dirty="0">
                <a:latin typeface="Times New Roman"/>
                <a:cs typeface="Times New Roman"/>
              </a:rPr>
              <a:t>but by changing the </a:t>
            </a:r>
            <a:r>
              <a:rPr sz="2400" spc="-20" dirty="0">
                <a:latin typeface="Times New Roman"/>
                <a:cs typeface="Times New Roman"/>
              </a:rPr>
              <a:t>body’s </a:t>
            </a:r>
            <a:r>
              <a:rPr sz="2400" dirty="0">
                <a:latin typeface="Times New Roman"/>
                <a:cs typeface="Times New Roman"/>
              </a:rPr>
              <a:t>reaction to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367</Words>
  <Application>Microsoft Office PowerPoint</Application>
  <PresentationFormat>On-screen Show (4:3)</PresentationFormat>
  <Paragraphs>96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Tinnitus</vt:lpstr>
      <vt:lpstr>Definition</vt:lpstr>
      <vt:lpstr>Types of tinnitus</vt:lpstr>
      <vt:lpstr>Causes</vt:lpstr>
      <vt:lpstr>Slide 5</vt:lpstr>
      <vt:lpstr>Evaluation</vt:lpstr>
      <vt:lpstr>Slide 7</vt:lpstr>
      <vt:lpstr>Management</vt:lpstr>
      <vt:lpstr>Slide 9</vt:lpstr>
      <vt:lpstr>Slide 10</vt:lpstr>
      <vt:lpstr>Slide 11</vt:lpstr>
      <vt:lpstr>Other modalities of treatment</vt:lpstr>
      <vt:lpstr>Recent Advances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Tinnitus</dc:title>
  <cp:lastModifiedBy>GOWRI</cp:lastModifiedBy>
  <cp:revision>1</cp:revision>
  <dcterms:created xsi:type="dcterms:W3CDTF">2020-01-05T09:43:38Z</dcterms:created>
  <dcterms:modified xsi:type="dcterms:W3CDTF">2020-01-05T09:49:36Z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2014-06-11T00:00:00Z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2020-01-05T00:00:00Z</vt:filetime>
  </property>
</Properties>
</file>