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7" r:id="rId13"/>
    <p:sldId id="292" r:id="rId14"/>
    <p:sldId id="291" r:id="rId15"/>
    <p:sldId id="268" r:id="rId16"/>
    <p:sldId id="282" r:id="rId17"/>
    <p:sldId id="283" r:id="rId18"/>
    <p:sldId id="269" r:id="rId19"/>
    <p:sldId id="284" r:id="rId20"/>
    <p:sldId id="270" r:id="rId21"/>
    <p:sldId id="271" r:id="rId22"/>
    <p:sldId id="285" r:id="rId23"/>
    <p:sldId id="286" r:id="rId24"/>
    <p:sldId id="287" r:id="rId25"/>
    <p:sldId id="272" r:id="rId26"/>
    <p:sldId id="273" r:id="rId27"/>
    <p:sldId id="274" r:id="rId28"/>
    <p:sldId id="294" r:id="rId29"/>
    <p:sldId id="293" r:id="rId30"/>
    <p:sldId id="288" r:id="rId31"/>
    <p:sldId id="289" r:id="rId32"/>
    <p:sldId id="275" r:id="rId33"/>
    <p:sldId id="277" r:id="rId34"/>
    <p:sldId id="290" r:id="rId35"/>
    <p:sldId id="278" r:id="rId36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6"/>
    <p:restoredTop sz="94666"/>
  </p:normalViewPr>
  <p:slideViewPr>
    <p:cSldViewPr showGuides="1">
      <p:cViewPr varScale="1">
        <p:scale>
          <a:sx n="47" d="100"/>
          <a:sy n="47" d="100"/>
        </p:scale>
        <p:origin x="-90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57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3554" name="Header Placeholder 2355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en-US" sz="1200" dirty="0"/>
          </a:p>
        </p:txBody>
      </p:sp>
      <p:sp>
        <p:nvSpPr>
          <p:cNvPr id="23555" name="Date Placeholder 23554"/>
          <p:cNvSpPr>
            <a:spLocks noGrp="1"/>
          </p:cNvSpPr>
          <p:nvPr>
            <p:ph type="dt" idx="1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/>
            <a:endParaRPr lang="en-US" sz="1200" dirty="0"/>
          </a:p>
        </p:txBody>
      </p:sp>
      <p:sp>
        <p:nvSpPr>
          <p:cNvPr id="23556" name="Slide Image Placeholder 23555"/>
          <p:cNvSpPr>
            <a:spLocks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3557" name="Text Placeholder 23556"/>
          <p:cNvSpPr>
            <a:spLocks noGrp="1"/>
          </p:cNvSpPr>
          <p:nvPr>
            <p:ph type="body" sz="quarter" idx="3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23558" name="Footer Placeholder 23557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endParaRPr lang="en-US" sz="1200" dirty="0"/>
          </a:p>
        </p:txBody>
      </p:sp>
      <p:sp>
        <p:nvSpPr>
          <p:cNvPr id="23559" name="Slide Number Placeholder 23558"/>
          <p:cNvSpPr>
            <a:spLocks noGrp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  <p:sp>
        <p:nvSpPr>
          <p:cNvPr id="24578" name="Slide Image Placeholder 24577"/>
          <p:cNvSpPr>
            <a:spLocks noTextEdit="1"/>
          </p:cNvSpPr>
          <p:nvPr>
            <p:ph type="sldImg"/>
          </p:nvPr>
        </p:nvSpPr>
        <p:spPr/>
      </p:sp>
      <p:sp>
        <p:nvSpPr>
          <p:cNvPr id="24579" name="Text Placeholder 24578"/>
          <p:cNvSpPr>
            <a:spLocks noGrp="1"/>
          </p:cNvSpPr>
          <p:nvPr>
            <p:ph type="body" idx="1"/>
          </p:nvPr>
        </p:nvSpPr>
        <p:spPr/>
        <p:txBody>
          <a:bodyPr/>
          <a:p>
            <a:pPr lvl="0"/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Title Slide"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/>
      <p:grpSp>
        <p:nvGrpSpPr>
          <p:cNvPr id="38914" name="Group 38913"/>
          <p:cNvGrpSpPr/>
          <p:nvPr/>
        </p:nvGrpSpPr>
        <p:grpSpPr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38915" name="Freeform 38914"/>
            <p:cNvSpPr/>
            <p:nvPr/>
          </p:nvSpPr>
          <p:spPr>
            <a:xfrm>
              <a:off x="2061" y="1707"/>
              <a:ext cx="3699" cy="2613"/>
            </a:xfrm>
            <a:custGeom>
              <a:avLst/>
              <a:gdLst/>
              <a:ahLst/>
              <a:cxnLst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8916" name="Freeform 38915"/>
            <p:cNvSpPr/>
            <p:nvPr/>
          </p:nvSpPr>
          <p:spPr>
            <a:xfrm>
              <a:off x="-652" y="978"/>
              <a:ext cx="4237" cy="3342"/>
            </a:xfrm>
            <a:custGeom>
              <a:avLst/>
              <a:gdLst>
                <a:gd name="txL" fmla="*/ 0 w 21600"/>
                <a:gd name="txT" fmla="*/ 0 h 21231"/>
                <a:gd name="txR" fmla="*/ 21600 w 21600"/>
                <a:gd name="txB" fmla="*/ 21231 h 21231"/>
              </a:gdLst>
              <a:ahLst/>
              <a:cxnLst>
                <a:cxn ang="270">
                  <a:pos x="3977" y="0"/>
                </a:cxn>
                <a:cxn ang="0">
                  <a:pos x="21600" y="21231"/>
                </a:cxn>
                <a:cxn ang="180">
                  <a:pos x="0" y="21231"/>
                </a:cxn>
              </a:cxnLst>
              <a:rect l="txL" t="txT" r="txR" b="txB"/>
              <a:pathLst>
                <a:path w="21600" h="21231" fill="none">
                  <a:moveTo>
                    <a:pt x="3977" y="0"/>
                  </a:moveTo>
                  <a:arcTo wR="21600" hR="21600" stAng="-4763417" swAng="4763417"/>
                </a:path>
                <a:path w="21600" h="21231" stroke="0">
                  <a:moveTo>
                    <a:pt x="3977" y="0"/>
                  </a:moveTo>
                  <a:arcTo wR="21600" hR="21600" stAng="-4763417" swAng="4763417"/>
                  <a:lnTo>
                    <a:pt x="0" y="21231"/>
                  </a:lnTo>
                  <a:close/>
                </a:path>
              </a:pathLst>
            </a:custGeom>
            <a:noFill/>
            <a:ln w="12700" cap="rnd" cmpd="sng">
              <a:solidFill>
                <a:schemeClr val="accent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</p:grpSp>
      <p:sp>
        <p:nvSpPr>
          <p:cNvPr id="38917" name="Title 38916"/>
          <p:cNvSpPr>
            <a:spLocks noGrp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b"/>
          <a:lstStyle>
            <a:lvl1pPr lvl="0">
              <a:buClrTx/>
              <a:buSzTx/>
              <a:buFontTx/>
              <a:defRPr/>
            </a:lvl1pPr>
          </a:lstStyle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38918" name="Subtitle 38917"/>
          <p:cNvSpPr>
            <a:spLocks noGrp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/>
          <a:lstStyle>
            <a:lvl1pPr marL="0" lvl="0" indent="0" algn="ctr">
              <a:buClr>
                <a:schemeClr val="accent2"/>
              </a:buClr>
              <a:buSzPct val="80000"/>
              <a:buFont typeface="Wingdings" panose="05000000000000000000" pitchFamily="2" charset="2"/>
              <a:buNone/>
              <a:defRPr/>
            </a:lvl1pPr>
            <a:lvl2pPr marL="457200" lvl="1" indent="0" algn="ctr">
              <a:buClr>
                <a:schemeClr val="tx1"/>
              </a:buClr>
              <a:buSzPct val="90000"/>
              <a:buFontTx/>
              <a:buNone/>
              <a:defRPr/>
            </a:lvl2pPr>
            <a:lvl3pPr marL="914400" lvl="2" indent="0" algn="ctr">
              <a:buClr>
                <a:schemeClr val="accent1"/>
              </a:buClr>
              <a:buSzPct val="60000"/>
              <a:buFont typeface="Wingdings" panose="05000000000000000000" pitchFamily="2" charset="2"/>
              <a:buNone/>
              <a:defRPr/>
            </a:lvl3pPr>
            <a:lvl4pPr marL="1371600" lvl="3" indent="0" algn="ctr">
              <a:buClr>
                <a:schemeClr val="tx1"/>
              </a:buClr>
              <a:buSzTx/>
              <a:buFontTx/>
              <a:buNone/>
              <a:defRPr/>
            </a:lvl4pPr>
            <a:lvl5pPr marL="1828800" lvl="4" indent="0" algn="ctr">
              <a:buClr>
                <a:schemeClr val="accent1"/>
              </a:buClr>
              <a:buSzTx/>
              <a:buFontTx/>
              <a:buNone/>
              <a:defRPr/>
            </a:lvl5pPr>
          </a:lstStyle>
          <a:p>
            <a:pPr lvl="0"/>
            <a:r>
              <a:rPr dirty="0"/>
              <a:t>Click to edit Master subtitle style</a:t>
            </a:r>
            <a:endParaRPr dirty="0"/>
          </a:p>
        </p:txBody>
      </p:sp>
      <p:sp>
        <p:nvSpPr>
          <p:cNvPr id="38919" name="Date Placeholder 38918"/>
          <p:cNvSpPr>
            <a:spLocks noGrp="1"/>
          </p:cNvSpPr>
          <p:nvPr>
            <p:ph type="dt" sz="quarter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/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38920" name="Footer Placeholder 38919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/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38921" name="Slide Number Placeholder 38920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/>
          <a:lstStyle>
            <a:lvl1pPr algn="r">
              <a:defRPr sz="1400"/>
            </a:lvl1pPr>
          </a:lstStyle>
          <a:p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ransition>
    <p:split orient="vert" dir="in"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ransition>
    <p:split orient="vert"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716657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ransition>
    <p:split orient="vert"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ransition>
    <p:split orient="vert"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ransition>
    <p:split orient="vert"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24" y="19812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ransition>
    <p:split orient="vert"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ransition>
    <p:split orient="vert"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ransition>
    <p:split orient="vert"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ransition>
    <p:split orient="vert"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ransition>
    <p:split orient="vert"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/>
      <p:grpSp>
        <p:nvGrpSpPr>
          <p:cNvPr id="37890" name="Group 37889"/>
          <p:cNvGrpSpPr/>
          <p:nvPr/>
        </p:nvGrpSpPr>
        <p:grpSpPr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37891" name="Freeform 37890"/>
            <p:cNvSpPr/>
            <p:nvPr/>
          </p:nvSpPr>
          <p:spPr>
            <a:xfrm>
              <a:off x="3394" y="999"/>
              <a:ext cx="2359" cy="3314"/>
            </a:xfrm>
            <a:custGeom>
              <a:avLst/>
              <a:gdLst/>
              <a:ahLst/>
              <a:cxnLst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7892" name="Freeform 37891"/>
            <p:cNvSpPr/>
            <p:nvPr/>
          </p:nvSpPr>
          <p:spPr>
            <a:xfrm>
              <a:off x="0" y="1"/>
              <a:ext cx="5298" cy="4312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270">
                  <a:pos x="0" y="0"/>
                </a:cxn>
                <a:cxn ang="90">
                  <a:pos x="21600" y="21600"/>
                </a:cxn>
                <a:cxn ang="90">
                  <a:pos x="0" y="21600"/>
                </a:cxn>
              </a:cxnLst>
              <a:rect l="txL" t="txT" r="txR" b="txB"/>
              <a:pathLst>
                <a:path w="21600" h="21600" fill="none">
                  <a:moveTo>
                    <a:pt x="0" y="0"/>
                  </a:moveTo>
                  <a:arcTo wR="21600" hR="21600" stAng="-5400000" swAng="5400000"/>
                </a:path>
                <a:path w="21600" h="21600" stroke="0">
                  <a:moveTo>
                    <a:pt x="0" y="0"/>
                  </a:moveTo>
                  <a:arcTo wR="21600" hR="21600" stAng="-5400000" swAng="5400000"/>
                  <a:lnTo>
                    <a:pt x="0" y="21600"/>
                  </a:lnTo>
                  <a:close/>
                </a:path>
              </a:pathLst>
            </a:custGeom>
            <a:noFill/>
            <a:ln w="12700" cap="rnd" cmpd="sng">
              <a:solidFill>
                <a:schemeClr val="accent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</p:grpSp>
      <p:sp>
        <p:nvSpPr>
          <p:cNvPr id="37893" name="Title 3789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37894" name="Date Placeholder 37893"/>
          <p:cNvSpPr>
            <a:spLocks noGrp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/>
          <a:lstStyle>
            <a:lvl1pPr>
              <a:defRPr sz="1400"/>
            </a:lvl1pPr>
          </a:lstStyle>
          <a:p>
            <a:pPr lvl="0"/>
            <a:fld id="{BB962C8B-B14F-4D97-AF65-F5344CB8AC3E}" type="datetime1">
              <a:rPr lang="en-US" dirty="0"/>
            </a:fld>
            <a:endParaRPr lang="en-US" dirty="0"/>
          </a:p>
        </p:txBody>
      </p:sp>
      <p:sp>
        <p:nvSpPr>
          <p:cNvPr id="37895" name="Footer Placeholder 37894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/>
          <a:lstStyle>
            <a:lvl1pPr algn="ctr">
              <a:defRPr sz="1400"/>
            </a:lvl1pPr>
          </a:lstStyle>
          <a:p>
            <a:pPr lvl="0"/>
            <a:endParaRPr lang="en-US" dirty="0"/>
          </a:p>
        </p:txBody>
      </p:sp>
      <p:sp>
        <p:nvSpPr>
          <p:cNvPr id="37896" name="Slide Number Placeholder 37895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 dirty="0"/>
            </a:fld>
            <a:endParaRPr lang="en-US" dirty="0"/>
          </a:p>
        </p:txBody>
      </p:sp>
      <p:sp>
        <p:nvSpPr>
          <p:cNvPr id="37897" name="Text Placeholder 37896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 dir="in"/>
  </p:transition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effectLst>
            <a:outerShdw blurRad="38100" dist="38100" dir="2700000">
              <a:srgbClr val="C0C0C0"/>
            </a:outerShdw>
          </a:effectLst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l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90000"/>
        <a:buFontTx/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Tx/>
        <a:buFontTx/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Tx/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Tx/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Tx/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Tx/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Tx/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hyperlink" Target="http://www.darrenbarefoot.com/flowers/images/ChurchStreetFlowers.JP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hyperlink" Target="http://www.darrenbarefoot.com/flowers/images/ChurchStreetFlowers.JPG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Title 2049"/>
          <p:cNvSpPr>
            <a:spLocks noGrp="1"/>
          </p:cNvSpPr>
          <p:nvPr>
            <p:ph type="title" idx="4294967295"/>
          </p:nvPr>
        </p:nvSpPr>
        <p:spPr>
          <a:xfrm>
            <a:off x="685800" y="244475"/>
            <a:ext cx="8458200" cy="2101850"/>
          </a:xfrm>
        </p:spPr>
        <p:txBody>
          <a:bodyPr lIns="92075" tIns="46038" rIns="92075" bIns="46038" anchor="ctr"/>
          <a:p>
            <a:r>
              <a:t>MIDDLE EAR TUMOURS</a:t>
            </a:r>
            <a:br/>
          </a:p>
        </p:txBody>
      </p:sp>
    </p:spTree>
  </p:cSld>
  <p:clrMapOvr>
    <a:masterClrMapping/>
  </p:clrMapOvr>
  <p:transition>
    <p:split orient="vert"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Title 13313"/>
          <p:cNvSpPr>
            <a:spLocks noGrp="1"/>
          </p:cNvSpPr>
          <p:nvPr>
            <p:ph type="title"/>
          </p:nvPr>
        </p:nvSpPr>
        <p:spPr>
          <a:xfrm>
            <a:off x="685800" y="876300"/>
            <a:ext cx="7772400" cy="609600"/>
          </a:xfrm>
        </p:spPr>
        <p:txBody>
          <a:bodyPr lIns="92075" tIns="46038" rIns="92075" bIns="46038" anchor="ctr"/>
          <a:p/>
        </p:txBody>
      </p:sp>
      <p:sp>
        <p:nvSpPr>
          <p:cNvPr id="13315" name="Text Placeholder 13314"/>
          <p:cNvSpPr>
            <a:spLocks noGrp="1"/>
          </p:cNvSpPr>
          <p:nvPr>
            <p:ph type="body" idx="1"/>
          </p:nvPr>
        </p:nvSpPr>
        <p:spPr/>
        <p:txBody>
          <a:bodyPr/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b="1">
                <a:solidFill>
                  <a:schemeClr val="tx2"/>
                </a:solidFill>
              </a:rPr>
              <a:t>COMPLICATIONS OF SURGERY</a:t>
            </a:r>
            <a:br>
              <a:rPr>
                <a:solidFill>
                  <a:schemeClr val="tx2"/>
                </a:solidFill>
              </a:rPr>
            </a:br>
            <a:endParaRPr>
              <a:solidFill>
                <a:schemeClr val="tx2"/>
              </a:solidFill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t>PERSISTANT LEAKAGE OF CSF FROM EAR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t>PALSY OF ONE OF CRANIAL NERVE.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</a:p>
        </p:txBody>
      </p:sp>
    </p:spTree>
  </p:cSld>
  <p:clrMapOvr>
    <a:masterClrMapping/>
  </p:clrMapOvr>
  <p:transition>
    <p:split orient="vert"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8" name="Title 50177"/>
          <p:cNvSpPr>
            <a:spLocks noGrp="1"/>
          </p:cNvSpPr>
          <p:nvPr>
            <p:ph type="title"/>
          </p:nvPr>
        </p:nvSpPr>
        <p:spPr>
          <a:xfrm>
            <a:off x="685800" y="876300"/>
            <a:ext cx="7772400" cy="609600"/>
          </a:xfrm>
        </p:spPr>
        <p:txBody>
          <a:bodyPr lIns="92075" tIns="46038" rIns="92075" bIns="46038" anchor="ctr"/>
          <a:p/>
        </p:txBody>
      </p:sp>
      <p:sp>
        <p:nvSpPr>
          <p:cNvPr id="50179" name="Text Placeholder 50178"/>
          <p:cNvSpPr>
            <a:spLocks noGrp="1"/>
          </p:cNvSpPr>
          <p:nvPr>
            <p:ph type="body" idx="1"/>
          </p:nvPr>
        </p:nvSpPr>
        <p:spPr/>
        <p:txBody>
          <a:bodyPr/>
          <a:p>
            <a:pPr>
              <a:buNone/>
            </a:pPr>
            <a:r>
              <a:t>2.</a:t>
            </a:r>
            <a:r>
              <a:rPr>
                <a:solidFill>
                  <a:schemeClr val="tx2"/>
                </a:solidFill>
              </a:rPr>
              <a:t>RADIOTHERAPY</a:t>
            </a:r>
            <a:endParaRPr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t>DOESN’T CURE THE TUMOUR</a:t>
            </a:r>
          </a:p>
          <a:p>
            <a:pPr>
              <a:buFont typeface="Wingdings" panose="05000000000000000000" pitchFamily="2" charset="2"/>
              <a:buChar char="Ø"/>
            </a:pPr>
            <a:r>
              <a:t>REDUCE ITS VASCULARITY</a:t>
            </a:r>
          </a:p>
          <a:p>
            <a:pPr>
              <a:buFont typeface="Wingdings" panose="05000000000000000000" pitchFamily="2" charset="2"/>
              <a:buChar char="Ø"/>
            </a:pPr>
            <a:r>
              <a:t>ARRESTS ITS GROWTH</a:t>
            </a:r>
          </a:p>
          <a:p>
            <a:pPr>
              <a:buFont typeface="Wingdings" panose="05000000000000000000" pitchFamily="2" charset="2"/>
              <a:buChar char="Ø"/>
            </a:pPr>
            <a:r>
              <a:t>TREAT OF CHOICE FOR INOPERABLE, RESIDUAL &amp; RECURRENCES OF TUMOUR AFTER SURGERY.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Title 48129"/>
          <p:cNvSpPr>
            <a:spLocks noGrp="1"/>
          </p:cNvSpPr>
          <p:nvPr>
            <p:ph type="title"/>
          </p:nvPr>
        </p:nvSpPr>
        <p:spPr/>
        <p:txBody>
          <a:bodyPr lIns="92075" tIns="46038" rIns="92075" bIns="46038" anchor="ctr"/>
          <a:p/>
        </p:txBody>
      </p:sp>
      <p:sp>
        <p:nvSpPr>
          <p:cNvPr id="48131" name="Text Placeholder 48130"/>
          <p:cNvSpPr>
            <a:spLocks noGrp="1"/>
          </p:cNvSpPr>
          <p:nvPr>
            <p:ph type="body" idx="1"/>
          </p:nvPr>
        </p:nvSpPr>
        <p:spPr/>
        <p:txBody>
          <a:bodyPr/>
          <a:p>
            <a:pPr>
              <a:buNone/>
            </a:pPr>
            <a:r>
              <a:t>3.</a:t>
            </a:r>
            <a:r>
              <a:rPr>
                <a:solidFill>
                  <a:schemeClr val="tx2"/>
                </a:solidFill>
              </a:rPr>
              <a:t>EMBOLISATION</a:t>
            </a:r>
            <a:endParaRPr>
              <a:solidFill>
                <a:schemeClr val="tx2"/>
              </a:solidFill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sz="2400"/>
              <a:t>REDUCE VASCULAITY OF TUMOUR BEFORE SURGERY</a:t>
            </a:r>
            <a:endParaRPr sz="240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sz="2400"/>
              <a:t>SOLE TREAT IN INOPERABLE PTS WHO RECEIVED RADIOTHERAPY.</a:t>
            </a:r>
            <a:endParaRPr sz="2400"/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>
                <a:solidFill>
                  <a:schemeClr val="tx2"/>
                </a:solidFill>
              </a:rPr>
              <a:t>COMPLICATIONS</a:t>
            </a:r>
            <a:endParaRPr>
              <a:solidFill>
                <a:schemeClr val="tx2"/>
              </a:solidFill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sz="2400"/>
              <a:t>SWELLING OF TUMOUR</a:t>
            </a:r>
            <a:endParaRPr sz="240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sz="2400"/>
              <a:t>RELEASE OF CATECHOLAMINE</a:t>
            </a:r>
            <a:endParaRPr sz="2400"/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endParaRPr sz="240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sz="2400"/>
          </a:p>
        </p:txBody>
      </p:sp>
    </p:spTree>
  </p:cSld>
  <p:clrMapOvr>
    <a:masterClrMapping/>
  </p:clrMapOvr>
  <p:transition>
    <p:split orient="vert"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Title 14337"/>
          <p:cNvSpPr>
            <a:spLocks noGrp="1"/>
          </p:cNvSpPr>
          <p:nvPr>
            <p:ph type="title"/>
          </p:nvPr>
        </p:nvSpPr>
        <p:spPr>
          <a:xfrm>
            <a:off x="685800" y="876300"/>
            <a:ext cx="7772400" cy="609600"/>
          </a:xfrm>
        </p:spPr>
        <p:txBody>
          <a:bodyPr lIns="92075" tIns="46038" rIns="92075" bIns="46038" anchor="ctr"/>
          <a:p/>
        </p:txBody>
      </p:sp>
      <p:sp>
        <p:nvSpPr>
          <p:cNvPr id="14339" name="Text Placeholder 14338"/>
          <p:cNvSpPr>
            <a:spLocks noGrp="1"/>
          </p:cNvSpPr>
          <p:nvPr>
            <p:ph type="body" idx="1"/>
          </p:nvPr>
        </p:nvSpPr>
        <p:spPr>
          <a:xfrm>
            <a:off x="685800" y="1143000"/>
            <a:ext cx="7772400" cy="4953000"/>
          </a:xfrm>
        </p:spPr>
        <p:txBody>
          <a:bodyPr/>
          <a:p>
            <a:pPr marL="609600" indent="-609600">
              <a:lnSpc>
                <a:spcPct val="90000"/>
              </a:lnSpc>
              <a:buNone/>
            </a:pPr>
            <a:r>
              <a:rPr>
                <a:solidFill>
                  <a:schemeClr val="tx2"/>
                </a:solidFill>
              </a:rPr>
              <a:t>ADENOMA:-</a:t>
            </a:r>
            <a:endParaRPr>
              <a:solidFill>
                <a:schemeClr val="tx2"/>
              </a:solidFill>
            </a:endParaRPr>
          </a:p>
          <a:p>
            <a:pPr marL="609600" indent="-609600">
              <a:lnSpc>
                <a:spcPct val="90000"/>
              </a:lnSpc>
              <a:buNone/>
            </a:pPr>
            <a:r>
              <a:rPr sz="2400"/>
              <a:t>BENIGN GLANDULAR TUMOUR</a:t>
            </a:r>
            <a:endParaRPr sz="2400"/>
          </a:p>
          <a:p>
            <a:pPr marL="609600" indent="-609600">
              <a:lnSpc>
                <a:spcPct val="90000"/>
              </a:lnSpc>
              <a:buNone/>
            </a:pPr>
            <a:r>
              <a:rPr sz="2800">
                <a:solidFill>
                  <a:schemeClr val="tx2"/>
                </a:solidFill>
              </a:rPr>
              <a:t>DIAGNOSIS:-</a:t>
            </a:r>
            <a:endParaRPr sz="2800">
              <a:solidFill>
                <a:schemeClr val="tx2"/>
              </a:solidFill>
            </a:endParaRP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sz="2400"/>
              <a:t>CT SCAN</a:t>
            </a:r>
            <a:r>
              <a:t> – </a:t>
            </a:r>
            <a:r>
              <a:rPr sz="2400"/>
              <a:t>SOFT TISSUE MIDDLE EAR &amp; MASTOID MASS WITHOUT ASSOCIATED  BONY DESTRUCTION.</a:t>
            </a:r>
            <a:r>
              <a:t> </a:t>
            </a: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sz="2400"/>
              <a:t>RARELY DIAGNOSED PREOPERATIVELY</a:t>
            </a:r>
            <a:endParaRPr sz="2400"/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sz="2400"/>
              <a:t>HISTOPATHOLOGY – ACINAR, SOLID, TRABACULAR &amp; CARCINOID LIKE FEATURES</a:t>
            </a:r>
            <a:endParaRPr sz="2400"/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sz="2400">
                <a:solidFill>
                  <a:schemeClr val="tx2"/>
                </a:solidFill>
              </a:rPr>
              <a:t>TREATMENT</a:t>
            </a:r>
            <a:endParaRPr sz="2400">
              <a:solidFill>
                <a:schemeClr val="tx2"/>
              </a:solidFill>
            </a:endParaRP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sz="2400"/>
              <a:t>COMPLETE SURGICAL EXCISION</a:t>
            </a:r>
            <a:endParaRPr sz="2400"/>
          </a:p>
          <a:p>
            <a:pPr marL="609600" indent="-609600">
              <a:lnSpc>
                <a:spcPct val="90000"/>
              </a:lnSpc>
              <a:buFontTx/>
              <a:buNone/>
            </a:pPr>
            <a:endParaRPr sz="2400"/>
          </a:p>
        </p:txBody>
      </p:sp>
    </p:spTree>
  </p:cSld>
  <p:clrMapOvr>
    <a:masterClrMapping/>
  </p:clrMapOvr>
  <p:transition>
    <p:split orient="vert"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85800" y="876300"/>
            <a:ext cx="7772400" cy="609600"/>
          </a:xfrm>
        </p:spPr>
        <p:txBody>
          <a:bodyPr lIns="92075" tIns="46038" rIns="92075" bIns="46038" anchor="ctr"/>
          <a:p/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/>
        <p:txBody>
          <a:bodyPr/>
          <a:p/>
        </p:txBody>
      </p:sp>
      <p:pic>
        <p:nvPicPr>
          <p:cNvPr id="1028" name="Picture 1027" descr="G:\photos\ear-fig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685800"/>
            <a:ext cx="8305800" cy="5292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orient="vert"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Title 39937"/>
          <p:cNvSpPr>
            <a:spLocks noGrp="1"/>
          </p:cNvSpPr>
          <p:nvPr>
            <p:ph type="title"/>
          </p:nvPr>
        </p:nvSpPr>
        <p:spPr/>
        <p:txBody>
          <a:bodyPr lIns="92075" tIns="46038" rIns="92075" bIns="46038" anchor="ctr"/>
          <a:p/>
        </p:txBody>
      </p:sp>
      <p:sp>
        <p:nvSpPr>
          <p:cNvPr id="39939" name="Text Placeholder 39938"/>
          <p:cNvSpPr>
            <a:spLocks noGrp="1"/>
          </p:cNvSpPr>
          <p:nvPr>
            <p:ph type="body" idx="1"/>
          </p:nvPr>
        </p:nvSpPr>
        <p:spPr/>
        <p:txBody>
          <a:bodyPr/>
          <a:p/>
        </p:txBody>
      </p:sp>
      <p:pic>
        <p:nvPicPr>
          <p:cNvPr id="39940" name="Picture 39939" descr="G:\photos\ear-fig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685800"/>
            <a:ext cx="7696200" cy="5334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orient="vert" dir="in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Title 15361"/>
          <p:cNvSpPr>
            <a:spLocks noGrp="1"/>
          </p:cNvSpPr>
          <p:nvPr>
            <p:ph type="title"/>
          </p:nvPr>
        </p:nvSpPr>
        <p:spPr>
          <a:xfrm>
            <a:off x="685800" y="949325"/>
            <a:ext cx="7772400" cy="461963"/>
          </a:xfrm>
        </p:spPr>
        <p:txBody>
          <a:bodyPr lIns="92075" tIns="46038" rIns="92075" bIns="46038" anchor="ctr"/>
          <a:p>
            <a:endParaRPr sz="3200"/>
          </a:p>
        </p:txBody>
      </p:sp>
      <p:sp>
        <p:nvSpPr>
          <p:cNvPr id="15363" name="Text Placeholder 15362"/>
          <p:cNvSpPr>
            <a:spLocks noGrp="1"/>
          </p:cNvSpPr>
          <p:nvPr>
            <p:ph type="body" idx="1"/>
          </p:nvPr>
        </p:nvSpPr>
        <p:spPr/>
        <p:txBody>
          <a:bodyPr/>
          <a:p>
            <a:pPr>
              <a:buNone/>
            </a:pPr>
            <a:r>
              <a:rPr>
                <a:solidFill>
                  <a:schemeClr val="tx2"/>
                </a:solidFill>
              </a:rPr>
              <a:t>HEMENGIOMA</a:t>
            </a:r>
            <a:endParaRPr>
              <a:solidFill>
                <a:schemeClr val="tx2"/>
              </a:solidFill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sz="2400"/>
              <a:t>BENIGN VASCULAR  TUMOUR</a:t>
            </a:r>
            <a:endParaRPr sz="2400"/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sz="2800">
                <a:solidFill>
                  <a:schemeClr val="tx2"/>
                </a:solidFill>
              </a:rPr>
              <a:t>DIAGNOSIS</a:t>
            </a:r>
            <a:endParaRPr sz="2800">
              <a:solidFill>
                <a:schemeClr val="tx2"/>
              </a:solidFill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sz="2400"/>
              <a:t>HIGH RESOLUCTION CT SCAN</a:t>
            </a:r>
            <a:endParaRPr sz="240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sz="2400"/>
              <a:t>MRI – ALL TUMOUR OF INTERNAL AUDITORY CANAL &amp; SOME TUMOUR NEAR THE GENICULATE </a:t>
            </a:r>
            <a:endParaRPr sz="240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sz="2400"/>
              <a:t>HISTOPATHOLOGY EXAMINATION</a:t>
            </a:r>
            <a:endParaRPr sz="240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sz="2400"/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endParaRPr sz="2400"/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</a:p>
        </p:txBody>
      </p:sp>
    </p:spTree>
  </p:cSld>
  <p:clrMapOvr>
    <a:masterClrMapping/>
  </p:clrMapOvr>
  <p:transition>
    <p:split orient="vert" dir="in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Title 40961"/>
          <p:cNvSpPr>
            <a:spLocks noGrp="1"/>
          </p:cNvSpPr>
          <p:nvPr>
            <p:ph type="title"/>
          </p:nvPr>
        </p:nvSpPr>
        <p:spPr>
          <a:xfrm>
            <a:off x="685800" y="876300"/>
            <a:ext cx="7772400" cy="609600"/>
          </a:xfrm>
        </p:spPr>
        <p:txBody>
          <a:bodyPr lIns="92075" tIns="46038" rIns="92075" bIns="46038" anchor="ctr"/>
          <a:p/>
        </p:txBody>
      </p:sp>
      <p:sp>
        <p:nvSpPr>
          <p:cNvPr id="40963" name="Text Placeholder 40962"/>
          <p:cNvSpPr>
            <a:spLocks noGrp="1"/>
          </p:cNvSpPr>
          <p:nvPr>
            <p:ph type="body" idx="1"/>
          </p:nvPr>
        </p:nvSpPr>
        <p:spPr/>
        <p:txBody>
          <a:bodyPr/>
          <a:p/>
        </p:txBody>
      </p:sp>
      <p:pic>
        <p:nvPicPr>
          <p:cNvPr id="40965" name="Picture 40964" descr="G:\photos\micro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762000"/>
            <a:ext cx="7848600" cy="5410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orient="vert" dir="in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Title 16385"/>
          <p:cNvSpPr>
            <a:spLocks noGrp="1"/>
          </p:cNvSpPr>
          <p:nvPr>
            <p:ph type="title"/>
          </p:nvPr>
        </p:nvSpPr>
        <p:spPr>
          <a:xfrm>
            <a:off x="685800" y="876300"/>
            <a:ext cx="7772400" cy="609600"/>
          </a:xfrm>
        </p:spPr>
        <p:txBody>
          <a:bodyPr lIns="92075" tIns="46038" rIns="92075" bIns="46038" anchor="ctr"/>
          <a:p/>
        </p:txBody>
      </p:sp>
      <p:sp>
        <p:nvSpPr>
          <p:cNvPr id="16387" name="Text Placeholder 16386"/>
          <p:cNvSpPr>
            <a:spLocks noGrp="1"/>
          </p:cNvSpPr>
          <p:nvPr>
            <p:ph type="body" idx="1"/>
          </p:nvPr>
        </p:nvSpPr>
        <p:spPr>
          <a:xfrm>
            <a:off x="685800" y="304800"/>
            <a:ext cx="7772400" cy="5791200"/>
          </a:xfrm>
        </p:spPr>
        <p:txBody>
          <a:bodyPr/>
          <a:p>
            <a:pPr marL="812800" indent="-812800">
              <a:buNone/>
            </a:pPr>
          </a:p>
          <a:p>
            <a:pPr marL="812800" indent="-812800">
              <a:buNone/>
            </a:pPr>
            <a:r>
              <a:rPr>
                <a:solidFill>
                  <a:schemeClr val="tx2"/>
                </a:solidFill>
              </a:rPr>
              <a:t>TREATMENT</a:t>
            </a:r>
            <a:endParaRPr>
              <a:solidFill>
                <a:schemeClr val="tx2"/>
              </a:solidFill>
            </a:endParaRPr>
          </a:p>
          <a:p>
            <a:pPr marL="812800" indent="-8128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sz="2400"/>
              <a:t>SURGICAL EXCISION</a:t>
            </a:r>
            <a:endParaRPr sz="2400"/>
          </a:p>
          <a:p>
            <a:pPr marL="812800" indent="-812800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sz="2400"/>
              <a:t>	          APPROACH –	MIDDLE FOSSA</a:t>
            </a:r>
            <a:endParaRPr sz="2400"/>
          </a:p>
          <a:p>
            <a:pPr marL="812800" indent="-812800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sz="2400"/>
              <a:t>				     	TRANSMASTOID</a:t>
            </a:r>
            <a:endParaRPr sz="2400"/>
          </a:p>
          <a:p>
            <a:pPr marL="812800" indent="-812800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sz="2400"/>
              <a:t>					TRANSLABYRINTHINE</a:t>
            </a:r>
            <a:endParaRPr sz="2400"/>
          </a:p>
          <a:p>
            <a:pPr marL="812800" indent="-8128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sz="2400"/>
              <a:t>INTRATEMPORAL FACIAL  GRAFTING</a:t>
            </a:r>
            <a:endParaRPr sz="2400"/>
          </a:p>
          <a:p>
            <a:pPr marL="812800" indent="-812800">
              <a:buClr>
                <a:schemeClr val="tx1"/>
              </a:buClr>
              <a:buFont typeface="Wingdings" panose="05000000000000000000" pitchFamily="2" charset="2"/>
              <a:buNone/>
            </a:pPr>
            <a:endParaRPr b="1"/>
          </a:p>
          <a:p>
            <a:pPr marL="812800" indent="-812800">
              <a:buClr>
                <a:schemeClr val="tx1"/>
              </a:buClr>
              <a:buFont typeface="Wingdings" panose="05000000000000000000" pitchFamily="2" charset="2"/>
              <a:buNone/>
            </a:pPr>
            <a:endParaRPr sz="2400"/>
          </a:p>
        </p:txBody>
      </p:sp>
    </p:spTree>
  </p:cSld>
  <p:clrMapOvr>
    <a:masterClrMapping/>
  </p:clrMapOvr>
  <p:transition>
    <p:split orient="vert" dir="in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Title 17409"/>
          <p:cNvSpPr>
            <a:spLocks noGrp="1"/>
          </p:cNvSpPr>
          <p:nvPr>
            <p:ph type="title"/>
          </p:nvPr>
        </p:nvSpPr>
        <p:spPr>
          <a:xfrm>
            <a:off x="685800" y="876300"/>
            <a:ext cx="7772400" cy="609600"/>
          </a:xfrm>
        </p:spPr>
        <p:txBody>
          <a:bodyPr lIns="92075" tIns="46038" rIns="92075" bIns="46038" anchor="ctr"/>
          <a:p/>
        </p:txBody>
      </p:sp>
      <p:sp>
        <p:nvSpPr>
          <p:cNvPr id="17411" name="Text Placeholder 17410"/>
          <p:cNvSpPr>
            <a:spLocks noGrp="1"/>
          </p:cNvSpPr>
          <p:nvPr>
            <p:ph type="body" idx="1"/>
          </p:nvPr>
        </p:nvSpPr>
        <p:spPr/>
        <p:txBody>
          <a:bodyPr/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b="1">
                <a:solidFill>
                  <a:schemeClr val="tx2"/>
                </a:solidFill>
              </a:rPr>
              <a:t>OSTEOMA</a:t>
            </a:r>
            <a:endParaRPr b="1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sz="2400"/>
              <a:t>VERY RARE BENIGN TUMOUR</a:t>
            </a:r>
            <a:endParaRPr sz="2400"/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sz="2800">
                <a:solidFill>
                  <a:schemeClr val="tx2"/>
                </a:solidFill>
              </a:rPr>
              <a:t>DIAGNOSIS</a:t>
            </a:r>
            <a:endParaRPr sz="280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sz="2400"/>
              <a:t> CT SCAN – CONFIRMATORY</a:t>
            </a:r>
            <a:endParaRPr sz="2400"/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sz="2800">
                <a:solidFill>
                  <a:schemeClr val="tx2"/>
                </a:solidFill>
              </a:rPr>
              <a:t>TREATMENT</a:t>
            </a:r>
            <a:endParaRPr sz="280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sz="2400"/>
              <a:t>ASYMPTOMATIC OSTEOMA – MANAGED WITHOUT REMOVAL.</a:t>
            </a:r>
            <a:endParaRPr sz="2400"/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sz="2400"/>
              <a:t>TYMPANOMASTOIDECTOMY</a:t>
            </a:r>
            <a:endParaRPr sz="2400"/>
          </a:p>
          <a:p>
            <a:pPr>
              <a:lnSpc>
                <a:spcPct val="90000"/>
              </a:lnSpc>
              <a:buNone/>
            </a:pPr>
            <a:r>
              <a:t>	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Title 3073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 lIns="92075" tIns="46038" rIns="92075" bIns="46038" anchor="ctr"/>
          <a:p>
            <a:r>
              <a:t>BENIGN TUMOURS</a:t>
            </a:r>
          </a:p>
        </p:txBody>
      </p:sp>
      <p:sp>
        <p:nvSpPr>
          <p:cNvPr id="3075" name="Text Placeholder 3074"/>
          <p:cNvSpPr>
            <a:spLocks noGrp="1"/>
          </p:cNvSpPr>
          <p:nvPr>
            <p:ph type="body" idx="1"/>
          </p:nvPr>
        </p:nvSpPr>
        <p:spPr>
          <a:xfrm>
            <a:off x="685800" y="1143000"/>
            <a:ext cx="7772400" cy="4953000"/>
          </a:xfrm>
        </p:spPr>
        <p:txBody>
          <a:bodyPr/>
          <a:p>
            <a:pPr marL="609600" indent="-609600">
              <a:buNone/>
            </a:pPr>
            <a:r>
              <a:rPr b="1">
                <a:solidFill>
                  <a:schemeClr val="tx2"/>
                </a:solidFill>
              </a:rPr>
              <a:t>GLOMUS TUMOUR</a:t>
            </a:r>
            <a:r>
              <a:rPr sz="1800"/>
              <a:t> </a:t>
            </a:r>
            <a:endParaRPr sz="1800"/>
          </a:p>
          <a:p>
            <a:pPr marL="609600" indent="-6096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sz="1800"/>
              <a:t>	</a:t>
            </a:r>
            <a:r>
              <a:rPr sz="2400"/>
              <a:t>BENIGN,  SLOW GROWING AND VASCULAR  TUMOURS</a:t>
            </a:r>
            <a:endParaRPr sz="2400"/>
          </a:p>
          <a:p>
            <a:pPr marL="609600" indent="-6096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sz="2400"/>
              <a:t>    ARISING FROM ‘GLOMUS BODIES’</a:t>
            </a:r>
            <a:endParaRPr sz="2400"/>
          </a:p>
          <a:p>
            <a:pPr marL="609600" indent="-6096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sz="2400"/>
              <a:t>    JUGULAR BULB,   HYPOTYMPANUM,          PROMONTORY AND ALONG THE TYMPANIC PLEXUS.</a:t>
            </a:r>
            <a:endParaRPr sz="2400"/>
          </a:p>
          <a:p>
            <a:pPr marL="609600" indent="-6096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sz="2400"/>
              <a:t>   TWO TYPES : 1. GLOMUS JUGULARE</a:t>
            </a:r>
            <a:endParaRPr sz="2400"/>
          </a:p>
          <a:p>
            <a:pPr marL="609600" indent="-609600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sz="2400"/>
              <a:t>                                     2. GLOMUS TYMPANICUM</a:t>
            </a:r>
            <a:endParaRPr sz="2400"/>
          </a:p>
          <a:p>
            <a:pPr marL="609600" indent="-609600">
              <a:buClr>
                <a:schemeClr val="tx1"/>
              </a:buClr>
              <a:buFont typeface="Wingdings" panose="05000000000000000000" pitchFamily="2" charset="2"/>
              <a:buNone/>
            </a:pPr>
            <a:endParaRPr sz="2400"/>
          </a:p>
          <a:p>
            <a:pPr marL="609600" indent="-609600">
              <a:buClr>
                <a:schemeClr val="tx1"/>
              </a:buClr>
              <a:buFont typeface="Wingdings" panose="05000000000000000000" pitchFamily="2" charset="2"/>
              <a:buNone/>
            </a:pPr>
            <a:endParaRPr sz="2400" b="1"/>
          </a:p>
          <a:p>
            <a:pPr marL="609600" indent="-609600">
              <a:buClr>
                <a:schemeClr val="tx1"/>
              </a:buClr>
              <a:buFont typeface="Wingdings" panose="05000000000000000000" pitchFamily="2" charset="2"/>
              <a:buNone/>
            </a:pPr>
            <a:endParaRPr sz="2800" b="1"/>
          </a:p>
          <a:p>
            <a:pPr marL="609600" indent="-609600">
              <a:buClr>
                <a:schemeClr val="tx1"/>
              </a:buClr>
              <a:buFont typeface="Wingdings" panose="05000000000000000000" pitchFamily="2" charset="2"/>
              <a:buNone/>
            </a:pPr>
            <a:endParaRPr sz="1800" b="1"/>
          </a:p>
          <a:p>
            <a:pPr marL="609600" indent="-609600">
              <a:buNone/>
            </a:pPr>
            <a:endParaRPr sz="2800" b="1"/>
          </a:p>
          <a:p>
            <a:pPr marL="609600" indent="-609600">
              <a:buNone/>
            </a:pPr>
          </a:p>
        </p:txBody>
      </p:sp>
    </p:spTree>
  </p:cSld>
  <p:clrMapOvr>
    <a:masterClrMapping/>
  </p:clrMapOvr>
  <p:transition>
    <p:split orient="vert" dir="in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Title 41985"/>
          <p:cNvSpPr>
            <a:spLocks noGrp="1"/>
          </p:cNvSpPr>
          <p:nvPr>
            <p:ph type="title"/>
          </p:nvPr>
        </p:nvSpPr>
        <p:spPr>
          <a:xfrm>
            <a:off x="685800" y="876300"/>
            <a:ext cx="7772400" cy="609600"/>
          </a:xfrm>
        </p:spPr>
        <p:txBody>
          <a:bodyPr lIns="92075" tIns="46038" rIns="92075" bIns="46038" anchor="ctr"/>
          <a:p/>
        </p:txBody>
      </p:sp>
      <p:sp>
        <p:nvSpPr>
          <p:cNvPr id="41987" name="Text Placeholder 41986"/>
          <p:cNvSpPr>
            <a:spLocks noGrp="1"/>
          </p:cNvSpPr>
          <p:nvPr>
            <p:ph type="body" idx="1"/>
          </p:nvPr>
        </p:nvSpPr>
        <p:spPr/>
        <p:txBody>
          <a:bodyPr/>
          <a:p/>
        </p:txBody>
      </p:sp>
      <p:pic>
        <p:nvPicPr>
          <p:cNvPr id="41988" name="Picture 41987" descr="G:\photos\1125_f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838200"/>
            <a:ext cx="7772400" cy="5257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orient="vert" dir="in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Title 43009"/>
          <p:cNvSpPr>
            <a:spLocks noGrp="1"/>
          </p:cNvSpPr>
          <p:nvPr>
            <p:ph type="title"/>
          </p:nvPr>
        </p:nvSpPr>
        <p:spPr/>
        <p:txBody>
          <a:bodyPr lIns="92075" tIns="46038" rIns="92075" bIns="46038" anchor="ctr"/>
          <a:p/>
        </p:txBody>
      </p:sp>
      <p:sp>
        <p:nvSpPr>
          <p:cNvPr id="43011" name="Text Placeholder 43010"/>
          <p:cNvSpPr>
            <a:spLocks noGrp="1"/>
          </p:cNvSpPr>
          <p:nvPr>
            <p:ph type="body" idx="1"/>
          </p:nvPr>
        </p:nvSpPr>
        <p:spPr/>
        <p:txBody>
          <a:bodyPr/>
          <a:p/>
        </p:txBody>
      </p:sp>
      <p:pic>
        <p:nvPicPr>
          <p:cNvPr id="43012" name="Picture 43011" descr="G:\photos\sbs131130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609600"/>
            <a:ext cx="7772400" cy="5562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orient="vert" dir="in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Title 44033"/>
          <p:cNvSpPr>
            <a:spLocks noGrp="1"/>
          </p:cNvSpPr>
          <p:nvPr>
            <p:ph type="title"/>
          </p:nvPr>
        </p:nvSpPr>
        <p:spPr/>
        <p:txBody>
          <a:bodyPr lIns="92075" tIns="46038" rIns="92075" bIns="46038" anchor="ctr"/>
          <a:p/>
        </p:txBody>
      </p:sp>
      <p:sp>
        <p:nvSpPr>
          <p:cNvPr id="44035" name="Text Placeholder 44034"/>
          <p:cNvSpPr>
            <a:spLocks noGrp="1"/>
          </p:cNvSpPr>
          <p:nvPr>
            <p:ph type="body" idx="1"/>
          </p:nvPr>
        </p:nvSpPr>
        <p:spPr/>
        <p:txBody>
          <a:bodyPr/>
          <a:p/>
        </p:txBody>
      </p:sp>
      <p:pic>
        <p:nvPicPr>
          <p:cNvPr id="44036" name="Picture 44035" descr="G:\photos\untitled.bm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0" y="609600"/>
            <a:ext cx="7696200" cy="5410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orient="vert" dir="in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Title 18433"/>
          <p:cNvSpPr>
            <a:spLocks noGrp="1"/>
          </p:cNvSpPr>
          <p:nvPr>
            <p:ph type="title"/>
          </p:nvPr>
        </p:nvSpPr>
        <p:spPr>
          <a:xfrm>
            <a:off x="685800" y="876300"/>
            <a:ext cx="7772400" cy="609600"/>
          </a:xfrm>
        </p:spPr>
        <p:txBody>
          <a:bodyPr lIns="92075" tIns="46038" rIns="92075" bIns="46038" anchor="ctr"/>
          <a:p>
            <a:r>
              <a:t>MALIGNANT TUMOUR</a:t>
            </a:r>
          </a:p>
        </p:txBody>
      </p:sp>
      <p:sp>
        <p:nvSpPr>
          <p:cNvPr id="18435" name="Text Placeholder 18434"/>
          <p:cNvSpPr>
            <a:spLocks noGrp="1"/>
          </p:cNvSpPr>
          <p:nvPr>
            <p:ph type="body" idx="1"/>
          </p:nvPr>
        </p:nvSpPr>
        <p:spPr/>
        <p:txBody>
          <a:bodyPr/>
          <a:p>
            <a:pPr>
              <a:lnSpc>
                <a:spcPct val="90000"/>
              </a:lnSpc>
              <a:buNone/>
            </a:pPr>
            <a:r>
              <a:rPr>
                <a:solidFill>
                  <a:schemeClr val="tx2"/>
                </a:solidFill>
              </a:rPr>
              <a:t>SQUAMOUS CELL CARCINOMA</a:t>
            </a:r>
            <a:endParaRPr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sz="2400"/>
              <a:t>COMMENEST OF ALL MALIGNANT MIDDLE EAR TUMOURS</a:t>
            </a:r>
            <a:endParaRPr sz="2400"/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sz="2400"/>
              <a:t>CHRONIC IRRITATION – CAUSATIVE FACTOR</a:t>
            </a:r>
            <a:endParaRPr sz="2400"/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sz="2400"/>
              <a:t>ORIGIN : PRIMARILY FROM MIDDLE EAR OR EXTENSION OF CARCINOMA OF THE DEEP MEATUS.</a:t>
            </a:r>
            <a:endParaRPr sz="2400"/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sz="2400"/>
              <a:t>DESTROYS OSSICLES, FACIAL CANAL, INTERNAL EAR, JUGULAR BULB, DEEP BONY MEATUS AND MASTOID.</a:t>
            </a:r>
            <a:endParaRPr sz="2400"/>
          </a:p>
        </p:txBody>
      </p:sp>
    </p:spTree>
  </p:cSld>
  <p:clrMapOvr>
    <a:masterClrMapping/>
  </p:clrMapOvr>
  <p:transition>
    <p:split orient="vert" dir="in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Title 19457"/>
          <p:cNvSpPr>
            <a:spLocks noGrp="1"/>
          </p:cNvSpPr>
          <p:nvPr>
            <p:ph type="title"/>
          </p:nvPr>
        </p:nvSpPr>
        <p:spPr>
          <a:xfrm>
            <a:off x="685800" y="876300"/>
            <a:ext cx="7772400" cy="609600"/>
          </a:xfrm>
        </p:spPr>
        <p:txBody>
          <a:bodyPr lIns="92075" tIns="46038" rIns="92075" bIns="46038" anchor="ctr"/>
          <a:p/>
        </p:txBody>
      </p:sp>
      <p:sp>
        <p:nvSpPr>
          <p:cNvPr id="19459" name="Text Placeholder 19458"/>
          <p:cNvSpPr>
            <a:spLocks noGrp="1"/>
          </p:cNvSpPr>
          <p:nvPr>
            <p:ph type="body" idx="1"/>
          </p:nvPr>
        </p:nvSpPr>
        <p:spPr/>
        <p:txBody>
          <a:bodyPr/>
          <a:p/>
        </p:txBody>
      </p:sp>
      <p:pic>
        <p:nvPicPr>
          <p:cNvPr id="19460" name="Picture 19459" descr="F:\pics\New Folder\New Image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50800"/>
            <a:ext cx="9144000" cy="6908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orient="vert" dir="in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Title 20481"/>
          <p:cNvSpPr>
            <a:spLocks noGrp="1"/>
          </p:cNvSpPr>
          <p:nvPr>
            <p:ph type="title"/>
          </p:nvPr>
        </p:nvSpPr>
        <p:spPr>
          <a:xfrm>
            <a:off x="685800" y="876300"/>
            <a:ext cx="7772400" cy="609600"/>
          </a:xfrm>
        </p:spPr>
        <p:txBody>
          <a:bodyPr lIns="92075" tIns="46038" rIns="92075" bIns="46038" anchor="ctr"/>
          <a:p/>
        </p:txBody>
      </p:sp>
      <p:sp>
        <p:nvSpPr>
          <p:cNvPr id="20483" name="Text Placeholder 20482"/>
          <p:cNvSpPr>
            <a:spLocks noGrp="1"/>
          </p:cNvSpPr>
          <p:nvPr>
            <p:ph type="body" idx="1"/>
          </p:nvPr>
        </p:nvSpPr>
        <p:spPr/>
        <p:txBody>
          <a:bodyPr/>
          <a:p>
            <a:pPr>
              <a:lnSpc>
                <a:spcPct val="90000"/>
              </a:lnSpc>
              <a:buNone/>
            </a:pPr>
            <a:r>
              <a:rPr sz="2800">
                <a:solidFill>
                  <a:schemeClr val="tx2"/>
                </a:solidFill>
              </a:rPr>
              <a:t>DIAGNOSIS</a:t>
            </a:r>
            <a:endParaRPr sz="280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sz="2000"/>
              <a:t>BIOPSY – ONLY DEFINITIVE DIAGNOSIS</a:t>
            </a:r>
            <a:endParaRPr sz="2000"/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sz="2000"/>
              <a:t>CLINICAL &amp; RADIOLOGICAL EXAMINATION</a:t>
            </a:r>
            <a:endParaRPr sz="2000"/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sz="2000"/>
              <a:t>CT SCAN</a:t>
            </a:r>
            <a:endParaRPr sz="2000"/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sz="2000"/>
              <a:t>ANGIOGRAPHY</a:t>
            </a:r>
            <a:endParaRPr sz="2000"/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sz="2800">
                <a:solidFill>
                  <a:schemeClr val="tx2"/>
                </a:solidFill>
              </a:rPr>
              <a:t>TREATMENT</a:t>
            </a:r>
            <a:endParaRPr sz="280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sz="2400">
                <a:solidFill>
                  <a:schemeClr val="accent1"/>
                </a:solidFill>
              </a:rPr>
              <a:t>SURGICAL TREATMENT</a:t>
            </a:r>
            <a:endParaRPr sz="2400">
              <a:solidFill>
                <a:schemeClr val="accent1"/>
              </a:solidFill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sz="2400"/>
              <a:t>RADICAL MASTOIDECTONY</a:t>
            </a:r>
            <a:endParaRPr sz="240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sz="2400"/>
              <a:t>SUBTOTAL (OF ) TOTAL PETROSECTOMY</a:t>
            </a:r>
            <a:endParaRPr sz="2400"/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sz="2800"/>
              <a:t>	</a:t>
            </a:r>
            <a:endParaRPr sz="2800"/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sz="2000"/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sz="2000"/>
          </a:p>
        </p:txBody>
      </p:sp>
    </p:spTree>
  </p:cSld>
  <p:clrMapOvr>
    <a:masterClrMapping/>
  </p:clrMapOvr>
  <p:transition>
    <p:split orient="vert" dir="in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50" name="Title 53249"/>
          <p:cNvSpPr>
            <a:spLocks noGrp="1"/>
          </p:cNvSpPr>
          <p:nvPr>
            <p:ph type="title"/>
          </p:nvPr>
        </p:nvSpPr>
        <p:spPr/>
        <p:txBody>
          <a:bodyPr lIns="92075" tIns="46038" rIns="92075" bIns="46038" anchor="ctr"/>
          <a:p>
            <a:endParaRPr sz="6000"/>
          </a:p>
        </p:txBody>
      </p:sp>
      <p:sp>
        <p:nvSpPr>
          <p:cNvPr id="53251" name="Text Placeholder 53250"/>
          <p:cNvSpPr>
            <a:spLocks noGrp="1"/>
          </p:cNvSpPr>
          <p:nvPr>
            <p:ph type="body" idx="1"/>
          </p:nvPr>
        </p:nvSpPr>
        <p:spPr/>
        <p:txBody>
          <a:bodyPr/>
          <a:p>
            <a:pPr>
              <a:buNone/>
            </a:pPr>
            <a:r>
              <a: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1"/>
              </a:rPr>
              <a:t> </a:t>
            </a:r>
            <a:endParaRPr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53252" name="Picture 53251" descr="F:\pics\New Folder\F077-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244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3" name="Picture 53252" descr="F:\pics\New Folder\F077-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000" y="0"/>
            <a:ext cx="4445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orient="vert" dir="in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6" name="Title 52225"/>
          <p:cNvSpPr>
            <a:spLocks noGrp="1"/>
          </p:cNvSpPr>
          <p:nvPr>
            <p:ph type="title"/>
          </p:nvPr>
        </p:nvSpPr>
        <p:spPr/>
        <p:txBody>
          <a:bodyPr lIns="92075" tIns="46038" rIns="92075" bIns="46038" anchor="ctr"/>
          <a:p>
            <a:endParaRPr sz="6000"/>
          </a:p>
        </p:txBody>
      </p:sp>
      <p:sp>
        <p:nvSpPr>
          <p:cNvPr id="52227" name="Text Placeholder 52226"/>
          <p:cNvSpPr>
            <a:spLocks noGrp="1"/>
          </p:cNvSpPr>
          <p:nvPr>
            <p:ph type="body" idx="1"/>
          </p:nvPr>
        </p:nvSpPr>
        <p:spPr/>
        <p:txBody>
          <a:bodyPr/>
          <a:p>
            <a:pPr>
              <a:buNone/>
            </a:pPr>
            <a:r>
              <a: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1"/>
              </a:rPr>
              <a:t> </a:t>
            </a:r>
            <a:endParaRPr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52228" name="Picture 52227" descr="F:\pics\New Folder\F077-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orient="vert" dir="in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8" name="Title 45057"/>
          <p:cNvSpPr>
            <a:spLocks noGrp="1"/>
          </p:cNvSpPr>
          <p:nvPr>
            <p:ph type="title"/>
          </p:nvPr>
        </p:nvSpPr>
        <p:spPr>
          <a:xfrm>
            <a:off x="685800" y="876300"/>
            <a:ext cx="7772400" cy="609600"/>
          </a:xfrm>
        </p:spPr>
        <p:txBody>
          <a:bodyPr lIns="92075" tIns="46038" rIns="92075" bIns="46038" anchor="ctr"/>
          <a:p/>
        </p:txBody>
      </p:sp>
      <p:sp>
        <p:nvSpPr>
          <p:cNvPr id="45059" name="Text Placeholder 45058"/>
          <p:cNvSpPr>
            <a:spLocks noGrp="1"/>
          </p:cNvSpPr>
          <p:nvPr>
            <p:ph type="body" idx="1"/>
          </p:nvPr>
        </p:nvSpPr>
        <p:spPr/>
        <p:txBody>
          <a:bodyPr/>
          <a:p>
            <a:pPr>
              <a:buNone/>
            </a:pPr>
          </a:p>
        </p:txBody>
      </p:sp>
      <p:pic>
        <p:nvPicPr>
          <p:cNvPr id="45060" name="Picture 45059" descr="G:\photos\ben10644-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400" y="533400"/>
            <a:ext cx="7924800" cy="5791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orient="vert" dir="in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2" name="Title 46081"/>
          <p:cNvSpPr>
            <a:spLocks noGrp="1"/>
          </p:cNvSpPr>
          <p:nvPr>
            <p:ph type="title"/>
          </p:nvPr>
        </p:nvSpPr>
        <p:spPr/>
        <p:txBody>
          <a:bodyPr lIns="92075" tIns="46038" rIns="92075" bIns="46038" anchor="ctr"/>
          <a:p/>
        </p:txBody>
      </p:sp>
      <p:sp>
        <p:nvSpPr>
          <p:cNvPr id="46083" name="Text Placeholder 46082"/>
          <p:cNvSpPr>
            <a:spLocks noGrp="1"/>
          </p:cNvSpPr>
          <p:nvPr>
            <p:ph type="body" idx="1"/>
          </p:nvPr>
        </p:nvSpPr>
        <p:spPr/>
        <p:txBody>
          <a:bodyPr/>
          <a:p/>
        </p:txBody>
      </p:sp>
      <p:pic>
        <p:nvPicPr>
          <p:cNvPr id="46084" name="Picture 46083" descr="G:\photos\c1c4b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0" y="609600"/>
            <a:ext cx="7620000" cy="5410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orient="vert"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Title 4097"/>
          <p:cNvSpPr>
            <a:spLocks noGrp="1"/>
          </p:cNvSpPr>
          <p:nvPr>
            <p:ph type="title"/>
          </p:nvPr>
        </p:nvSpPr>
        <p:spPr>
          <a:xfrm flipV="1">
            <a:off x="457200" y="4343400"/>
            <a:ext cx="7772400" cy="1524000"/>
          </a:xfrm>
        </p:spPr>
        <p:txBody>
          <a:bodyPr lIns="92075" tIns="46038" rIns="92075" bIns="46038" anchor="ctr"/>
          <a:p>
            <a:r>
              <a:t> </a:t>
            </a:r>
          </a:p>
        </p:txBody>
      </p:sp>
      <p:sp>
        <p:nvSpPr>
          <p:cNvPr id="4099" name="Text Placeholder 4098"/>
          <p:cNvSpPr>
            <a:spLocks noGrp="1"/>
          </p:cNvSpPr>
          <p:nvPr>
            <p:ph type="body" idx="1"/>
          </p:nvPr>
        </p:nvSpPr>
        <p:spPr>
          <a:xfrm>
            <a:off x="685800" y="381000"/>
            <a:ext cx="7772400" cy="4191000"/>
          </a:xfrm>
        </p:spPr>
        <p:txBody>
          <a:bodyPr/>
          <a:p>
            <a:pPr marL="609600" indent="-609600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b="1">
                <a:solidFill>
                  <a:schemeClr val="tx2"/>
                </a:solidFill>
              </a:rPr>
              <a:t>INVESTIGATIONS</a:t>
            </a:r>
            <a:endParaRPr b="1">
              <a:solidFill>
                <a:schemeClr val="tx2"/>
              </a:solidFill>
            </a:endParaRPr>
          </a:p>
          <a:p>
            <a:pPr marL="609600" indent="-609600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sz="1800"/>
              <a:t>	</a:t>
            </a:r>
            <a:r>
              <a:rPr sz="2800" b="1">
                <a:solidFill>
                  <a:schemeClr val="accent1"/>
                </a:solidFill>
              </a:rPr>
              <a:t>OTOSCOPY</a:t>
            </a:r>
            <a:endParaRPr sz="2800" b="1">
              <a:solidFill>
                <a:schemeClr val="accent1"/>
              </a:solidFill>
            </a:endParaRPr>
          </a:p>
          <a:p>
            <a:pPr marL="609600" indent="-609600">
              <a:buClr>
                <a:schemeClr val="tx1"/>
              </a:buClr>
              <a:buFont typeface="Wingdings" panose="05000000000000000000" pitchFamily="2" charset="2"/>
              <a:buAutoNum type="arabicPeriod"/>
            </a:pPr>
            <a:r>
              <a:rPr sz="1800" b="1"/>
              <a:t>INTACT TYMPANIC MEMBRANE – PINKISH MASS IS SEEN </a:t>
            </a:r>
            <a:endParaRPr sz="1800" b="1"/>
          </a:p>
          <a:p>
            <a:pPr marL="609600" indent="-609600">
              <a:buClr>
                <a:schemeClr val="tx1"/>
              </a:buClr>
              <a:buFont typeface="Wingdings" panose="05000000000000000000" pitchFamily="2" charset="2"/>
              <a:buAutoNum type="arabicPeriod"/>
            </a:pPr>
            <a:r>
              <a:rPr sz="1800" b="1"/>
              <a:t>BROWN’S SIGN </a:t>
            </a:r>
            <a:endParaRPr sz="1800" b="1"/>
          </a:p>
          <a:p>
            <a:pPr marL="609600" indent="-609600">
              <a:buClr>
                <a:schemeClr val="tx1"/>
              </a:buClr>
              <a:buFont typeface="Wingdings" panose="05000000000000000000" pitchFamily="2" charset="2"/>
              <a:buAutoNum type="arabicPeriod"/>
            </a:pPr>
            <a:r>
              <a:rPr sz="1800" b="1"/>
              <a:t>POLYP </a:t>
            </a:r>
            <a:endParaRPr sz="1800" b="1"/>
          </a:p>
          <a:p>
            <a:pPr marL="609600" indent="-609600">
              <a:buNone/>
            </a:pPr>
          </a:p>
        </p:txBody>
      </p:sp>
      <p:pic>
        <p:nvPicPr>
          <p:cNvPr id="4100" name="Picture 4099" descr="1125_f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9200" y="2438400"/>
            <a:ext cx="6477000" cy="3962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orient="vert" dir="in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Title 21505"/>
          <p:cNvSpPr>
            <a:spLocks noGrp="1"/>
          </p:cNvSpPr>
          <p:nvPr>
            <p:ph type="title"/>
          </p:nvPr>
        </p:nvSpPr>
        <p:spPr>
          <a:xfrm>
            <a:off x="685800" y="876300"/>
            <a:ext cx="7772400" cy="609600"/>
          </a:xfrm>
        </p:spPr>
        <p:txBody>
          <a:bodyPr lIns="92075" tIns="46038" rIns="92075" bIns="46038" anchor="ctr"/>
          <a:p/>
        </p:txBody>
      </p:sp>
      <p:sp>
        <p:nvSpPr>
          <p:cNvPr id="21507" name="Text Placeholder 21506"/>
          <p:cNvSpPr>
            <a:spLocks noGrp="1"/>
          </p:cNvSpPr>
          <p:nvPr>
            <p:ph type="body" idx="1"/>
          </p:nvPr>
        </p:nvSpPr>
        <p:spPr>
          <a:xfrm>
            <a:off x="685800" y="1066800"/>
            <a:ext cx="7772400" cy="5029200"/>
          </a:xfrm>
        </p:spPr>
        <p:txBody>
          <a:bodyPr/>
          <a:p>
            <a:pPr>
              <a:buNone/>
            </a:pPr>
          </a:p>
          <a:p>
            <a:pPr>
              <a:buNone/>
            </a:pPr>
            <a:r>
              <a:rPr>
                <a:solidFill>
                  <a:schemeClr val="tx2"/>
                </a:solidFill>
              </a:rPr>
              <a:t>RADIOTHERAPY</a:t>
            </a:r>
            <a:endParaRPr>
              <a:solidFill>
                <a:schemeClr val="tx2"/>
              </a:solidFill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sz="2400"/>
              <a:t>PALLIATIVE TREATMENT</a:t>
            </a:r>
            <a:endParaRPr sz="240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sz="2400"/>
              <a:t>INVOLVEMENT OF IX AND XII CRANIAL NERVE </a:t>
            </a:r>
            <a:endParaRPr sz="240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sz="2400"/>
              <a:t>SPREAD INTO CRANIAL CAVITY OR NASOPHARYNX.</a:t>
            </a:r>
            <a:endParaRPr sz="2400"/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endParaRPr sz="2400"/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endParaRPr sz="2400"/>
          </a:p>
        </p:txBody>
      </p:sp>
    </p:spTree>
  </p:cSld>
  <p:clrMapOvr>
    <a:masterClrMapping/>
  </p:clrMapOvr>
  <p:transition>
    <p:split orient="vert" dir="in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Title 25601"/>
          <p:cNvSpPr>
            <a:spLocks noGrp="1"/>
          </p:cNvSpPr>
          <p:nvPr>
            <p:ph type="title"/>
          </p:nvPr>
        </p:nvSpPr>
        <p:spPr>
          <a:xfrm>
            <a:off x="685800" y="876300"/>
            <a:ext cx="7772400" cy="609600"/>
          </a:xfrm>
        </p:spPr>
        <p:txBody>
          <a:bodyPr lIns="92075" tIns="46038" rIns="92075" bIns="46038" anchor="ctr"/>
          <a:p/>
        </p:txBody>
      </p:sp>
      <p:sp>
        <p:nvSpPr>
          <p:cNvPr id="25603" name="Text Placeholder 25602"/>
          <p:cNvSpPr>
            <a:spLocks noGrp="1"/>
          </p:cNvSpPr>
          <p:nvPr>
            <p:ph type="body" idx="1"/>
          </p:nvPr>
        </p:nvSpPr>
        <p:spPr>
          <a:xfrm>
            <a:off x="609600" y="762000"/>
            <a:ext cx="7772400" cy="4114800"/>
          </a:xfrm>
        </p:spPr>
        <p:txBody>
          <a:bodyPr/>
          <a:p>
            <a:pPr>
              <a:lnSpc>
                <a:spcPct val="90000"/>
              </a:lnSpc>
              <a:buNone/>
            </a:pPr>
            <a:r>
              <a:rPr sz="2800" b="1">
                <a:solidFill>
                  <a:schemeClr val="tx2"/>
                </a:solidFill>
              </a:rPr>
              <a:t>SARCOMA</a:t>
            </a:r>
            <a:r>
              <a:rPr sz="2800">
                <a:solidFill>
                  <a:schemeClr val="tx2"/>
                </a:solidFill>
              </a:rPr>
              <a:t> – RHABDOMYOSARCOMA</a:t>
            </a:r>
            <a:endParaRPr sz="280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sz="2000"/>
              <a:t>RARE MALIGNANT TUMOUR</a:t>
            </a:r>
            <a:endParaRPr sz="2000"/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sz="2000"/>
              <a:t>MOSTLY AFFECT CHILDRENS</a:t>
            </a:r>
            <a:endParaRPr sz="2000"/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sz="2800">
                <a:solidFill>
                  <a:schemeClr val="tx2"/>
                </a:solidFill>
              </a:rPr>
              <a:t>DIAGNOSIS </a:t>
            </a:r>
            <a:endParaRPr sz="280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sz="2000"/>
              <a:t>ONLY ON BIOPSY</a:t>
            </a:r>
            <a:endParaRPr sz="2000"/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sz="2000"/>
              <a:t>PROGNOSIS –POOR</a:t>
            </a:r>
            <a:r>
              <a:rPr sz="2800"/>
              <a:t>.</a:t>
            </a:r>
            <a:endParaRPr sz="2800"/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sz="2800">
                <a:solidFill>
                  <a:schemeClr val="tx2"/>
                </a:solidFill>
              </a:rPr>
              <a:t>TREATMENT</a:t>
            </a:r>
            <a:endParaRPr sz="280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sz="2400"/>
              <a:t>COMBINATION OF RADIOTHERAPY AND CHEMOTHERAPY</a:t>
            </a:r>
            <a:endParaRPr sz="2400"/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sz="2400"/>
              <a:t>SURGERY – DONE ONLY IN SELECTED LOCALISED LESIONS.</a:t>
            </a:r>
            <a:endParaRPr sz="2400"/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sz="2400"/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sz="2800"/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sz="2000"/>
          </a:p>
          <a:p>
            <a:pPr>
              <a:lnSpc>
                <a:spcPct val="90000"/>
              </a:lnSpc>
              <a:buNone/>
            </a:pPr>
            <a:endParaRPr sz="2000"/>
          </a:p>
        </p:txBody>
      </p:sp>
    </p:spTree>
  </p:cSld>
  <p:clrMapOvr>
    <a:masterClrMapping/>
  </p:clrMapOvr>
  <p:transition>
    <p:split orient="vert" dir="in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6" name="Title 47105"/>
          <p:cNvSpPr>
            <a:spLocks noGrp="1"/>
          </p:cNvSpPr>
          <p:nvPr>
            <p:ph type="title"/>
          </p:nvPr>
        </p:nvSpPr>
        <p:spPr>
          <a:xfrm>
            <a:off x="685800" y="876300"/>
            <a:ext cx="7772400" cy="609600"/>
          </a:xfrm>
        </p:spPr>
        <p:txBody>
          <a:bodyPr lIns="92075" tIns="46038" rIns="92075" bIns="46038" anchor="ctr"/>
          <a:p/>
        </p:txBody>
      </p:sp>
      <p:sp>
        <p:nvSpPr>
          <p:cNvPr id="47107" name="Text Placeholder 47106"/>
          <p:cNvSpPr>
            <a:spLocks noGrp="1"/>
          </p:cNvSpPr>
          <p:nvPr>
            <p:ph type="body" idx="1"/>
          </p:nvPr>
        </p:nvSpPr>
        <p:spPr/>
        <p:txBody>
          <a:bodyPr/>
          <a:p>
            <a:pPr>
              <a:buNone/>
            </a:pPr>
          </a:p>
        </p:txBody>
      </p:sp>
      <p:pic>
        <p:nvPicPr>
          <p:cNvPr id="47108" name="Picture 47107" descr="G:\photos\jclinpath00354-0069-a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533400"/>
            <a:ext cx="7772400" cy="5848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orient="vert" dir="in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Title 26625"/>
          <p:cNvSpPr>
            <a:spLocks noGrp="1"/>
          </p:cNvSpPr>
          <p:nvPr>
            <p:ph type="title"/>
          </p:nvPr>
        </p:nvSpPr>
        <p:spPr>
          <a:xfrm>
            <a:off x="685800" y="876300"/>
            <a:ext cx="7772400" cy="609600"/>
          </a:xfrm>
        </p:spPr>
        <p:txBody>
          <a:bodyPr lIns="92075" tIns="46038" rIns="92075" bIns="46038" anchor="ctr"/>
          <a:p/>
        </p:txBody>
      </p:sp>
      <p:sp>
        <p:nvSpPr>
          <p:cNvPr id="26627" name="Text Placeholder 26626"/>
          <p:cNvSpPr>
            <a:spLocks noGrp="1"/>
          </p:cNvSpPr>
          <p:nvPr>
            <p:ph type="body" idx="1"/>
          </p:nvPr>
        </p:nvSpPr>
        <p:spPr/>
        <p:txBody>
          <a:bodyPr/>
          <a:p>
            <a:pPr>
              <a:buNone/>
            </a:pPr>
            <a:r>
              <a:rPr>
                <a:solidFill>
                  <a:schemeClr val="tx2"/>
                </a:solidFill>
              </a:rPr>
              <a:t>ADENOCARCINOMA</a:t>
            </a:r>
            <a:endParaRPr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sz="2400"/>
              <a:t>VERY RARE MALGNANT TUMOURS</a:t>
            </a:r>
            <a:endParaRPr sz="2400"/>
          </a:p>
          <a:p>
            <a:pPr>
              <a:buFont typeface="Wingdings" panose="05000000000000000000" pitchFamily="2" charset="2"/>
              <a:buChar char="Ø"/>
            </a:pPr>
            <a:r>
              <a:rPr sz="2400"/>
              <a:t>MICROSCOPY – RESEMBLES ADENOMA</a:t>
            </a:r>
            <a:endParaRPr sz="2400"/>
          </a:p>
          <a:p>
            <a:pPr>
              <a:buFont typeface="Wingdings" panose="05000000000000000000" pitchFamily="2" charset="2"/>
              <a:buNone/>
            </a:pPr>
            <a:r>
              <a:rPr>
                <a:solidFill>
                  <a:schemeClr val="tx2"/>
                </a:solidFill>
              </a:rPr>
              <a:t>TREATMENT</a:t>
            </a:r>
            <a:endParaRPr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r>
              <a:rPr sz="2400"/>
              <a:t>SURGERY – RADICAL SURGERY</a:t>
            </a:r>
            <a:endParaRPr sz="2400"/>
          </a:p>
        </p:txBody>
      </p:sp>
    </p:spTree>
  </p:cSld>
  <p:clrMapOvr>
    <a:masterClrMapping/>
  </p:clrMapOvr>
  <p:transition>
    <p:split orient="vert"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Title 5121"/>
          <p:cNvSpPr>
            <a:spLocks noGrp="1"/>
          </p:cNvSpPr>
          <p:nvPr>
            <p:ph type="title"/>
          </p:nvPr>
        </p:nvSpPr>
        <p:spPr>
          <a:xfrm>
            <a:off x="914400" y="-762000"/>
            <a:ext cx="7772400" cy="495300"/>
          </a:xfrm>
        </p:spPr>
        <p:txBody>
          <a:bodyPr lIns="92075" tIns="46038" rIns="92075" bIns="46038" anchor="ctr"/>
          <a:p/>
        </p:txBody>
      </p:sp>
      <p:sp>
        <p:nvSpPr>
          <p:cNvPr id="5123" name="Text Placeholder 5122"/>
          <p:cNvSpPr>
            <a:spLocks noGrp="1"/>
          </p:cNvSpPr>
          <p:nvPr>
            <p:ph type="body" idx="1"/>
          </p:nvPr>
        </p:nvSpPr>
        <p:spPr>
          <a:xfrm>
            <a:off x="685800" y="685800"/>
            <a:ext cx="7772400" cy="5410200"/>
          </a:xfrm>
        </p:spPr>
        <p:txBody>
          <a:bodyPr/>
          <a:p>
            <a:pPr>
              <a:buNone/>
            </a:pPr>
            <a:r>
              <a:rPr sz="3600" b="1">
                <a:solidFill>
                  <a:schemeClr val="tx2"/>
                </a:solidFill>
              </a:rPr>
              <a:t>DIAGNOSIS</a:t>
            </a:r>
            <a:endParaRPr sz="3600" b="1">
              <a:solidFill>
                <a:schemeClr val="tx2"/>
              </a:solidFill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b="1"/>
              <a:t>    </a:t>
            </a:r>
            <a:r>
              <a:rPr sz="2800" b="1"/>
              <a:t>HISTORY &amp; PHYSICAL EXAMINATION</a:t>
            </a:r>
            <a:endParaRPr sz="2800" b="1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sz="2800" b="1"/>
              <a:t>    PLAIN X – RAYS ( JUGULAR FORAMEN VIEW )</a:t>
            </a:r>
            <a:endParaRPr sz="2800" b="1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sz="2800" b="1"/>
              <a:t>    CT SCAN – HEAD – PHELPS’ SIGN </a:t>
            </a:r>
            <a:endParaRPr sz="2800" b="1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sz="2800" b="1"/>
              <a:t>    MRI </a:t>
            </a:r>
            <a:endParaRPr sz="2800" b="1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sz="2800" b="1"/>
              <a:t>    MAGENETIC RESONANCE ANGIOGRAPHY &amp; VENOGRAPHY </a:t>
            </a:r>
            <a:endParaRPr sz="2800" b="1"/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endParaRPr sz="2800" b="1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b="1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b="1"/>
          </a:p>
          <a:p>
            <a:pPr>
              <a:buNone/>
            </a:pPr>
            <a:endParaRPr b="1"/>
          </a:p>
        </p:txBody>
      </p:sp>
    </p:spTree>
  </p:cSld>
  <p:clrMapOvr>
    <a:masterClrMapping/>
  </p:clrMapOvr>
  <p:transition>
    <p:split orient="vert"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Title 7169"/>
          <p:cNvSpPr>
            <a:spLocks noGrp="1"/>
          </p:cNvSpPr>
          <p:nvPr>
            <p:ph type="title"/>
          </p:nvPr>
        </p:nvSpPr>
        <p:spPr>
          <a:xfrm>
            <a:off x="685800" y="876300"/>
            <a:ext cx="7772400" cy="609600"/>
          </a:xfrm>
        </p:spPr>
        <p:txBody>
          <a:bodyPr lIns="92075" tIns="46038" rIns="92075" bIns="46038" anchor="ctr"/>
          <a:p/>
        </p:txBody>
      </p:sp>
      <p:sp>
        <p:nvSpPr>
          <p:cNvPr id="7171" name="Text Placeholder 7170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t>BRAIN PERFORATION STUDIES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t>ADEQUENCY OF CONTRALATERAL ICA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t>CIRCLE OF WILLIS ASSESMENT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t>BIOPSY – “NOT DONE”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itle 8193"/>
          <p:cNvSpPr>
            <a:spLocks noGrp="1"/>
          </p:cNvSpPr>
          <p:nvPr>
            <p:ph type="title"/>
          </p:nvPr>
        </p:nvSpPr>
        <p:spPr>
          <a:xfrm>
            <a:off x="685800" y="876300"/>
            <a:ext cx="7772400" cy="609600"/>
          </a:xfrm>
        </p:spPr>
        <p:txBody>
          <a:bodyPr lIns="92075" tIns="46038" rIns="92075" bIns="46038" anchor="ctr"/>
          <a:p/>
        </p:txBody>
      </p:sp>
      <p:sp>
        <p:nvSpPr>
          <p:cNvPr id="8195" name="Text Placeholder 8194"/>
          <p:cNvSpPr>
            <a:spLocks noGrp="1"/>
          </p:cNvSpPr>
          <p:nvPr>
            <p:ph type="body" idx="1"/>
          </p:nvPr>
        </p:nvSpPr>
        <p:spPr/>
        <p:txBody>
          <a:bodyPr/>
          <a:p>
            <a:pPr>
              <a:buNone/>
            </a:pPr>
          </a:p>
        </p:txBody>
      </p:sp>
      <p:pic>
        <p:nvPicPr>
          <p:cNvPr id="8196" name="Picture 8195" descr="mr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orient="vert"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Title 9217"/>
          <p:cNvSpPr>
            <a:spLocks noGrp="1"/>
          </p:cNvSpPr>
          <p:nvPr>
            <p:ph type="title"/>
          </p:nvPr>
        </p:nvSpPr>
        <p:spPr>
          <a:xfrm>
            <a:off x="685800" y="876300"/>
            <a:ext cx="7772400" cy="609600"/>
          </a:xfrm>
        </p:spPr>
        <p:txBody>
          <a:bodyPr lIns="92075" tIns="46038" rIns="92075" bIns="46038" anchor="ctr"/>
          <a:p/>
        </p:txBody>
      </p:sp>
      <p:sp>
        <p:nvSpPr>
          <p:cNvPr id="9219" name="Text Placeholder 9218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p>
            <a:pPr>
              <a:buNone/>
            </a:pPr>
            <a:r>
              <a:rPr sz="4000" b="1">
                <a:solidFill>
                  <a:schemeClr val="tx2"/>
                </a:solidFill>
              </a:rPr>
              <a:t>DIFFERENTIAL DIAGNOSIS</a:t>
            </a:r>
            <a:endParaRPr sz="4000" b="1">
              <a:solidFill>
                <a:schemeClr val="tx2"/>
              </a:solidFill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t>INFLAMATORY AURAL POLYP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t>HAEMANGIOMA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t>HIGH DOME OF IJV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t>CP ANGLE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t>NASOPHARYNGEAL TUMOUR EXTENDING INTO MIDDLE EAR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Title 10241"/>
          <p:cNvSpPr>
            <a:spLocks noGrp="1"/>
          </p:cNvSpPr>
          <p:nvPr>
            <p:ph type="title"/>
          </p:nvPr>
        </p:nvSpPr>
        <p:spPr>
          <a:xfrm>
            <a:off x="685800" y="876300"/>
            <a:ext cx="7772400" cy="609600"/>
          </a:xfrm>
        </p:spPr>
        <p:txBody>
          <a:bodyPr lIns="92075" tIns="46038" rIns="92075" bIns="46038" anchor="ctr"/>
          <a:p/>
        </p:txBody>
      </p:sp>
      <p:sp>
        <p:nvSpPr>
          <p:cNvPr id="10243" name="Text Placeholder 10242"/>
          <p:cNvSpPr>
            <a:spLocks noGrp="1"/>
          </p:cNvSpPr>
          <p:nvPr>
            <p:ph type="body" idx="1"/>
          </p:nvPr>
        </p:nvSpPr>
        <p:spPr>
          <a:xfrm>
            <a:off x="0" y="0"/>
            <a:ext cx="9448800" cy="6858000"/>
          </a:xfrm>
        </p:spPr>
        <p:txBody>
          <a:bodyPr/>
          <a:p>
            <a:pPr>
              <a:buNone/>
            </a:pPr>
            <a:r>
              <a:rPr>
                <a:solidFill>
                  <a:schemeClr val="tx2"/>
                </a:solidFill>
              </a:rPr>
              <a:t>OLDRING AND FISCH CLASSIFICATION OF GLOMUS TUMOURS</a:t>
            </a:r>
            <a:endParaRPr>
              <a:solidFill>
                <a:schemeClr val="tx2"/>
              </a:solidFill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sz="2400"/>
              <a:t>TYPE A – LOCALIZED TO MIDDLE EAR CLEFT         ( GLOMUS TYMPANICUM )</a:t>
            </a:r>
            <a:endParaRPr sz="240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sz="2400"/>
              <a:t>TYPE B  - TYMPANO – MASTOID TUMOURS WITH NO DESTRUCTION OF BONE IN INFRALABYRINTHINE COMPARTMENT</a:t>
            </a:r>
            <a:endParaRPr sz="240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sz="2400"/>
              <a:t>TYPE C – TUMOURS INVADING INFRALABYRINTHINE REGION</a:t>
            </a:r>
            <a:endParaRPr sz="240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sz="2400"/>
              <a:t>TYPE D -  INTRACRANIAL EXTENTION</a:t>
            </a:r>
            <a:endParaRPr sz="2400"/>
          </a:p>
        </p:txBody>
      </p:sp>
    </p:spTree>
  </p:cSld>
  <p:clrMapOvr>
    <a:masterClrMapping/>
  </p:clrMapOvr>
  <p:transition>
    <p:split orient="vert"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Title 11265"/>
          <p:cNvSpPr>
            <a:spLocks noGrp="1"/>
          </p:cNvSpPr>
          <p:nvPr>
            <p:ph type="title"/>
          </p:nvPr>
        </p:nvSpPr>
        <p:spPr>
          <a:xfrm>
            <a:off x="685800" y="876300"/>
            <a:ext cx="7772400" cy="609600"/>
          </a:xfrm>
        </p:spPr>
        <p:txBody>
          <a:bodyPr lIns="92075" tIns="46038" rIns="92075" bIns="46038" anchor="ctr"/>
          <a:p/>
        </p:txBody>
      </p:sp>
      <p:sp>
        <p:nvSpPr>
          <p:cNvPr id="11267" name="Text Placeholder 11266"/>
          <p:cNvSpPr>
            <a:spLocks noGrp="1"/>
          </p:cNvSpPr>
          <p:nvPr>
            <p:ph type="body" idx="1"/>
          </p:nvPr>
        </p:nvSpPr>
        <p:spPr>
          <a:xfrm>
            <a:off x="685800" y="838200"/>
            <a:ext cx="7772400" cy="5257800"/>
          </a:xfrm>
        </p:spPr>
        <p:txBody>
          <a:bodyPr/>
          <a:p>
            <a:pPr marL="609600" indent="-609600">
              <a:buNone/>
            </a:pPr>
            <a:r>
              <a:rPr sz="3600" b="1">
                <a:solidFill>
                  <a:schemeClr val="tx2"/>
                </a:solidFill>
              </a:rPr>
              <a:t>TREATMENT </a:t>
            </a:r>
            <a:endParaRPr sz="3600" b="1">
              <a:solidFill>
                <a:schemeClr val="tx2"/>
              </a:solidFill>
            </a:endParaRPr>
          </a:p>
          <a:p>
            <a:pPr marL="609600" indent="-609600">
              <a:buFontTx/>
              <a:buAutoNum type="arabicPeriod"/>
            </a:pPr>
            <a:r>
              <a:rPr>
                <a:solidFill>
                  <a:schemeClr val="accent1"/>
                </a:solidFill>
              </a:rPr>
              <a:t>1.SURGERY</a:t>
            </a:r>
            <a:endParaRPr>
              <a:solidFill>
                <a:schemeClr val="accent1"/>
              </a:solidFill>
            </a:endParaRPr>
          </a:p>
          <a:p>
            <a:pPr marL="609600" indent="-6096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sz="2800"/>
              <a:t>TYPE A - TRANS MEATAL APPROACH AND EXCISION</a:t>
            </a:r>
            <a:endParaRPr sz="2800"/>
          </a:p>
          <a:p>
            <a:pPr marL="609600" indent="-6096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sz="2800"/>
              <a:t>TYPE B - EXTENDED FACIAL RECESS APPROACH</a:t>
            </a:r>
            <a:endParaRPr sz="2800"/>
          </a:p>
          <a:p>
            <a:pPr marL="609600" indent="-6096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sz="2800"/>
              <a:t>TYPE C - FISCH INFRATEMPORAL FOSSA APPROACH ( LATERAL APPROACH ) </a:t>
            </a:r>
            <a:endParaRPr sz="2800"/>
          </a:p>
          <a:p>
            <a:pPr marL="609600" indent="-6096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sz="2800"/>
              <a:t>TYPE D - SKULL BASE APPROACH AND POSTERIOR FOSSA CRANIOTOMY</a:t>
            </a:r>
            <a:endParaRPr sz="2800"/>
          </a:p>
          <a:p>
            <a:pPr marL="609600" indent="-609600">
              <a:buClr>
                <a:schemeClr val="tx1"/>
              </a:buClr>
              <a:buFont typeface="Wingdings" panose="05000000000000000000" pitchFamily="2" charset="2"/>
              <a:buNone/>
            </a:pPr>
            <a:endParaRPr sz="2800"/>
          </a:p>
          <a:p>
            <a:pPr marL="609600" indent="-609600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sz="2800"/>
          </a:p>
          <a:p>
            <a:pPr marL="609600" indent="-609600">
              <a:buClr>
                <a:schemeClr val="tx1"/>
              </a:buClr>
              <a:buFont typeface="Wingdings" panose="05000000000000000000" pitchFamily="2" charset="2"/>
              <a:buNone/>
            </a:pPr>
            <a:endParaRPr sz="2400" b="1"/>
          </a:p>
          <a:p>
            <a:pPr marL="609600" indent="-609600">
              <a:buClr>
                <a:schemeClr val="tx1"/>
              </a:buClr>
              <a:buFont typeface="Wingdings" panose="05000000000000000000" pitchFamily="2" charset="2"/>
              <a:buNone/>
            </a:pPr>
            <a:endParaRPr sz="2400" b="1"/>
          </a:p>
          <a:p>
            <a:pPr marL="609600" indent="-609600">
              <a:buClr>
                <a:schemeClr val="tx1"/>
              </a:buClr>
              <a:buFont typeface="Wingdings" panose="05000000000000000000" pitchFamily="2" charset="2"/>
              <a:buNone/>
            </a:pPr>
            <a:endParaRPr sz="2400" b="1"/>
          </a:p>
          <a:p>
            <a:pPr marL="609600" indent="-609600">
              <a:buClr>
                <a:schemeClr val="tx1"/>
              </a:buClr>
              <a:buFont typeface="Wingdings" panose="05000000000000000000" pitchFamily="2" charset="2"/>
              <a:buNone/>
            </a:pPr>
            <a:endParaRPr sz="2400" b="1"/>
          </a:p>
          <a:p>
            <a:pPr marL="609600" indent="-609600">
              <a:buClr>
                <a:schemeClr val="tx1"/>
              </a:buClr>
              <a:buFont typeface="Wingdings" panose="05000000000000000000" pitchFamily="2" charset="2"/>
              <a:buNone/>
            </a:pPr>
            <a:endParaRPr sz="2400" b="1"/>
          </a:p>
          <a:p>
            <a:pPr marL="609600" indent="-609600">
              <a:buClr>
                <a:schemeClr val="tx1"/>
              </a:buClr>
              <a:buFont typeface="Wingdings" panose="05000000000000000000" pitchFamily="2" charset="2"/>
              <a:buNone/>
            </a:pPr>
            <a:endParaRPr sz="2400" b="1"/>
          </a:p>
          <a:p>
            <a:pPr marL="609600" indent="-609600">
              <a:buClr>
                <a:schemeClr val="tx1"/>
              </a:buClr>
              <a:buFont typeface="Wingdings" panose="05000000000000000000" pitchFamily="2" charset="2"/>
              <a:buNone/>
            </a:pPr>
            <a:endParaRPr sz="2400" b="1"/>
          </a:p>
          <a:p>
            <a:pPr marL="609600" indent="-609600">
              <a:buClr>
                <a:schemeClr val="tx1"/>
              </a:buClr>
              <a:buFont typeface="Wingdings" panose="05000000000000000000" pitchFamily="2" charset="2"/>
              <a:buNone/>
            </a:pPr>
            <a:endParaRPr sz="2400" b="1"/>
          </a:p>
        </p:txBody>
      </p:sp>
    </p:spTree>
  </p:cSld>
  <p:clrMapOvr>
    <a:masterClrMapping/>
  </p:clrMapOvr>
  <p:transition>
    <p:split orient="vert" dir="in"/>
  </p:transition>
</p:sld>
</file>

<file path=ppt/theme/theme1.xml><?xml version="1.0" encoding="utf-8"?>
<a:theme xmlns:a="http://schemas.openxmlformats.org/drawingml/2006/main" name="Soaring">
  <a:themeElements>
    <a:clrScheme name="">
      <a:dk1>
        <a:srgbClr val="FFFFFF"/>
      </a:dk1>
      <a:lt1>
        <a:srgbClr val="0000FF"/>
      </a:lt1>
      <a:dk2>
        <a:srgbClr val="FFCC66"/>
      </a:dk2>
      <a:lt2>
        <a:srgbClr val="000000"/>
      </a:lt2>
      <a:accent1>
        <a:srgbClr val="00FFFF"/>
      </a:accent1>
      <a:accent2>
        <a:srgbClr val="3366FF"/>
      </a:accent2>
      <a:accent3>
        <a:srgbClr val="AAAAFF"/>
      </a:accent3>
      <a:accent4>
        <a:srgbClr val="DCDCDC"/>
      </a:accent4>
      <a:accent5>
        <a:srgbClr val="AAFFFF"/>
      </a:accent5>
      <a:accent6>
        <a:srgbClr val="2D5BE5"/>
      </a:accent6>
      <a:hlink>
        <a:srgbClr val="FF0033"/>
      </a:hlink>
      <a:folHlink>
        <a:srgbClr val="FFFF00"/>
      </a:folHlink>
    </a:clrScheme>
    <a:fontScheme name="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FFFFFF"/>
        </a:dk1>
        <a:lt1>
          <a:srgbClr val="0000FF"/>
        </a:lt1>
        <a:dk2>
          <a:srgbClr val="FFCC66"/>
        </a:dk2>
        <a:lt2>
          <a:srgbClr val="000000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CDCDC"/>
        </a:accent4>
        <a:accent5>
          <a:srgbClr val="AAFFFF"/>
        </a:accent5>
        <a:accent6>
          <a:srgbClr val="2D5BE5"/>
        </a:accent6>
        <a:hlink>
          <a:srgbClr val="FF0033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9CAFF"/>
        </a:accent5>
        <a:accent6>
          <a:srgbClr val="5BB7E5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1E1E1"/>
        </a:accent5>
        <a:accent6>
          <a:srgbClr val="D2D2D2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CC66"/>
        </a:dk2>
        <a:lt2>
          <a:srgbClr val="000000"/>
        </a:lt2>
        <a:accent1>
          <a:srgbClr val="0099CC"/>
        </a:accent1>
        <a:accent2>
          <a:srgbClr val="009999"/>
        </a:accent2>
        <a:accent3>
          <a:srgbClr val="AAC1C1"/>
        </a:accent3>
        <a:accent4>
          <a:srgbClr val="DCDCDC"/>
        </a:accent4>
        <a:accent5>
          <a:srgbClr val="AACAE2"/>
        </a:accent5>
        <a:accent6>
          <a:srgbClr val="008989"/>
        </a:accent6>
        <a:hlink>
          <a:srgbClr val="6600CC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993300"/>
        </a:lt1>
        <a:dk2>
          <a:srgbClr val="FFCC66"/>
        </a:dk2>
        <a:lt2>
          <a:srgbClr val="000000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CDCDC"/>
        </a:accent4>
        <a:accent5>
          <a:srgbClr val="FFB9AD"/>
        </a:accent5>
        <a:accent6>
          <a:srgbClr val="B75B00"/>
        </a:accent6>
        <a:hlink>
          <a:srgbClr val="CC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Designs\Soaring.pot</Template>
  <TotalTime>0</TotalTime>
  <Words>3338</Words>
  <Application>WPS Presentation</Application>
  <PresentationFormat>On-screen Show</PresentationFormat>
  <Paragraphs>182</Paragraphs>
  <Slides>33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0" baseType="lpstr">
      <vt:lpstr>Arial</vt:lpstr>
      <vt:lpstr>SimSun</vt:lpstr>
      <vt:lpstr>Wingdings</vt:lpstr>
      <vt:lpstr>Times New Roman</vt:lpstr>
      <vt:lpstr>Microsoft YaHei</vt:lpstr>
      <vt:lpstr>Arial Unicode MS</vt:lpstr>
      <vt:lpstr>Soaring</vt:lpstr>
      <vt:lpstr>MIDDLE EAR TUMOURS </vt:lpstr>
      <vt:lpstr>BENIGN TUMOURS</vt:lpstr>
      <vt:lpstr>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MALIGNANT TUMOUR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Ramprasath</dc:creator>
  <cp:lastModifiedBy>Naveen.G</cp:lastModifiedBy>
  <cp:revision>79</cp:revision>
  <dcterms:created xsi:type="dcterms:W3CDTF">2007-04-24T10:42:00Z</dcterms:created>
  <dcterms:modified xsi:type="dcterms:W3CDTF">2020-01-06T04:58:26Z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1033-11.2.0.8970</vt:lpwstr>
  </property>
</Properties>
</file>