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44D2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44D2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444D2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26465"/>
            <a:ext cx="8072119" cy="187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444D2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2437" y="1900237"/>
            <a:ext cx="8244205" cy="421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253" y="2008632"/>
            <a:ext cx="8904732" cy="653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05069" y="4500753"/>
            <a:ext cx="358902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33958"/>
            <a:ext cx="4809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34" dirty="0"/>
              <a:t>DIFFERENTIAL</a:t>
            </a:r>
            <a:r>
              <a:rPr sz="3600" spc="-220" dirty="0"/>
              <a:t> </a:t>
            </a:r>
            <a:r>
              <a:rPr sz="3600" spc="-405" dirty="0"/>
              <a:t>DIAGNOSIS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35940" y="1914880"/>
            <a:ext cx="4095115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35" dirty="0">
                <a:latin typeface="Georgia" panose="02040502050405020303"/>
                <a:cs typeface="Georgia" panose="02040502050405020303"/>
              </a:rPr>
              <a:t>(diagnosis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rarely</a:t>
            </a:r>
            <a:r>
              <a:rPr sz="2600" spc="-16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doubtful)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25" dirty="0">
                <a:latin typeface="Georgia" panose="02040502050405020303"/>
                <a:cs typeface="Georgia" panose="02040502050405020303"/>
              </a:rPr>
              <a:t>Antro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-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choanal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polyps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65" dirty="0">
                <a:latin typeface="Georgia" panose="02040502050405020303"/>
                <a:cs typeface="Georgia" panose="02040502050405020303"/>
              </a:rPr>
              <a:t>Large</a:t>
            </a:r>
            <a:r>
              <a:rPr sz="2600" spc="-10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adenoid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35" dirty="0">
                <a:latin typeface="Georgia" panose="02040502050405020303"/>
                <a:cs typeface="Georgia" panose="02040502050405020303"/>
              </a:rPr>
              <a:t>Chondromas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371600"/>
            <a:ext cx="9144000" cy="3784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12749"/>
            <a:ext cx="254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15" dirty="0"/>
              <a:t>TREATMENT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535940" y="1090929"/>
            <a:ext cx="8021955" cy="539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spc="-25" dirty="0">
                <a:latin typeface="Georgia" panose="02040502050405020303"/>
                <a:cs typeface="Georgia" panose="02040502050405020303"/>
              </a:rPr>
              <a:t>only</a:t>
            </a:r>
            <a:r>
              <a:rPr sz="2400" spc="-8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surgical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6385" marR="785495" indent="-274320">
              <a:lnSpc>
                <a:spcPct val="80000"/>
              </a:lnSpc>
              <a:spcBef>
                <a:spcPts val="57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spc="-55" dirty="0">
                <a:latin typeface="Georgia" panose="02040502050405020303"/>
                <a:cs typeface="Georgia" panose="02040502050405020303"/>
              </a:rPr>
              <a:t>Various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surgical approaches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depending </a:t>
            </a:r>
            <a:r>
              <a:rPr sz="2400" spc="-10" dirty="0">
                <a:latin typeface="Georgia" panose="02040502050405020303"/>
                <a:cs typeface="Georgia" panose="02040502050405020303"/>
              </a:rPr>
              <a:t>on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origin </a:t>
            </a:r>
            <a:r>
              <a:rPr sz="2400" spc="-160" dirty="0">
                <a:latin typeface="Georgia" panose="02040502050405020303"/>
                <a:cs typeface="Georgia" panose="02040502050405020303"/>
              </a:rPr>
              <a:t>and 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extension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400" spc="-50" dirty="0">
                <a:latin typeface="Georgia" panose="02040502050405020303"/>
                <a:cs typeface="Georgia" panose="02040502050405020303"/>
              </a:rPr>
              <a:t>Trans-palatal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400" spc="-50" dirty="0">
                <a:latin typeface="Georgia" panose="02040502050405020303"/>
                <a:cs typeface="Georgia" panose="02040502050405020303"/>
              </a:rPr>
              <a:t>Trans-palatal </a:t>
            </a:r>
            <a:r>
              <a:rPr sz="2400" spc="-220" dirty="0">
                <a:latin typeface="Georgia" panose="02040502050405020303"/>
                <a:cs typeface="Georgia" panose="02040502050405020303"/>
              </a:rPr>
              <a:t>+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sublabial approach </a:t>
            </a:r>
            <a:r>
              <a:rPr sz="2400" spc="-60" dirty="0">
                <a:latin typeface="Georgia" panose="02040502050405020303"/>
                <a:cs typeface="Georgia" panose="02040502050405020303"/>
              </a:rPr>
              <a:t>(Sardana's</a:t>
            </a:r>
            <a:r>
              <a:rPr sz="2400" spc="-18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approach)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728980" lvl="1" indent="-323850">
              <a:lnSpc>
                <a:spcPct val="100000"/>
              </a:lnSpc>
              <a:spcBef>
                <a:spcPts val="22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729615" algn="l"/>
              </a:tabLst>
            </a:pPr>
            <a:r>
              <a:rPr sz="2400" spc="-45" dirty="0">
                <a:latin typeface="Georgia" panose="02040502050405020303"/>
                <a:cs typeface="Georgia" panose="02040502050405020303"/>
              </a:rPr>
              <a:t>Extended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lateral</a:t>
            </a:r>
            <a:r>
              <a:rPr sz="2400" spc="3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rhinotomy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927100" lvl="2" indent="-247650">
              <a:lnSpc>
                <a:spcPct val="100000"/>
              </a:lnSpc>
              <a:spcBef>
                <a:spcPts val="290"/>
              </a:spcBef>
              <a:buClr>
                <a:srgbClr val="F3A346"/>
              </a:buClr>
              <a:buSzPct val="69000"/>
              <a:buFont typeface="Wingdings" panose="05000000000000000000"/>
              <a:buChar char=""/>
              <a:tabLst>
                <a:tab pos="927735" algn="l"/>
              </a:tabLst>
            </a:pPr>
            <a:r>
              <a:rPr sz="2400" spc="-25" dirty="0">
                <a:latin typeface="Georgia" panose="02040502050405020303"/>
                <a:cs typeface="Georgia" panose="02040502050405020303"/>
              </a:rPr>
              <a:t>Via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facial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incision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927100" lvl="2" indent="-247650">
              <a:lnSpc>
                <a:spcPct val="100000"/>
              </a:lnSpc>
              <a:spcBef>
                <a:spcPts val="290"/>
              </a:spcBef>
              <a:buClr>
                <a:srgbClr val="F3A346"/>
              </a:buClr>
              <a:buSzPct val="69000"/>
              <a:buFont typeface="Wingdings" panose="05000000000000000000"/>
              <a:buChar char=""/>
              <a:tabLst>
                <a:tab pos="927735" algn="l"/>
              </a:tabLst>
            </a:pPr>
            <a:r>
              <a:rPr sz="2400" spc="-25" dirty="0">
                <a:latin typeface="Georgia" panose="02040502050405020303"/>
                <a:cs typeface="Georgia" panose="02040502050405020303"/>
              </a:rPr>
              <a:t>Via degloving</a:t>
            </a:r>
            <a:r>
              <a:rPr sz="2400" spc="-10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approach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400" spc="-45" dirty="0">
                <a:latin typeface="Georgia" panose="02040502050405020303"/>
                <a:cs typeface="Georgia" panose="02040502050405020303"/>
              </a:rPr>
              <a:t>Extended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Denker's</a:t>
            </a:r>
            <a:r>
              <a:rPr sz="2400" spc="-1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approach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400" spc="-45" dirty="0">
                <a:latin typeface="Georgia" panose="02040502050405020303"/>
                <a:cs typeface="Georgia" panose="02040502050405020303"/>
              </a:rPr>
              <a:t>Intracranial-extracranial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400" spc="-50" dirty="0">
                <a:latin typeface="Georgia" panose="02040502050405020303"/>
                <a:cs typeface="Georgia" panose="02040502050405020303"/>
              </a:rPr>
              <a:t>Infratemporal</a:t>
            </a:r>
            <a:r>
              <a:rPr sz="2400" spc="-1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50" dirty="0">
                <a:latin typeface="Georgia" panose="02040502050405020303"/>
                <a:cs typeface="Georgia" panose="02040502050405020303"/>
              </a:rPr>
              <a:t>fossa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400" spc="-40" dirty="0">
                <a:latin typeface="Georgia" panose="02040502050405020303"/>
                <a:cs typeface="Georgia" panose="02040502050405020303"/>
              </a:rPr>
              <a:t>Endoscopic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400" spc="-55" dirty="0">
                <a:latin typeface="Georgia" panose="02040502050405020303"/>
                <a:cs typeface="Georgia" panose="02040502050405020303"/>
              </a:rPr>
              <a:t>Transmaxillary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(Le </a:t>
            </a:r>
            <a:r>
              <a:rPr sz="2400" spc="-70" dirty="0">
                <a:latin typeface="Georgia" panose="02040502050405020303"/>
                <a:cs typeface="Georgia" panose="02040502050405020303"/>
              </a:rPr>
              <a:t>Fort </a:t>
            </a:r>
            <a:r>
              <a:rPr sz="2400" spc="-120" dirty="0">
                <a:latin typeface="Georgia" panose="02040502050405020303"/>
                <a:cs typeface="Georgia" panose="02040502050405020303"/>
              </a:rPr>
              <a:t>I</a:t>
            </a:r>
            <a:r>
              <a:rPr sz="2400" spc="2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approach)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400" spc="-40" dirty="0">
                <a:latin typeface="Georgia" panose="02040502050405020303"/>
                <a:cs typeface="Georgia" panose="02040502050405020303"/>
              </a:rPr>
              <a:t>Maxillary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swing</a:t>
            </a:r>
            <a:r>
              <a:rPr sz="2400" spc="-10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approach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9740" y="805942"/>
            <a:ext cx="8351520" cy="57410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6385" marR="1651635" indent="-274320">
              <a:lnSpc>
                <a:spcPts val="3020"/>
              </a:lnSpc>
              <a:spcBef>
                <a:spcPts val="480"/>
              </a:spcBef>
              <a:buClr>
                <a:srgbClr val="E7BB29"/>
              </a:buClr>
              <a:buSzPct val="91000"/>
              <a:buFont typeface="Wingdings" panose="05000000000000000000"/>
              <a:buChar char=""/>
              <a:tabLst>
                <a:tab pos="314960" algn="l"/>
              </a:tabLst>
            </a:pP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Hormonal Therapy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can 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be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given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to</a:t>
            </a:r>
            <a:r>
              <a:rPr sz="2800" spc="-229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reduce 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Vascularity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tumor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 pre-operatively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A4B592"/>
              </a:buClr>
              <a:buSzPct val="85000"/>
              <a:buFont typeface="Wingdings" panose="05000000000000000000"/>
              <a:buChar char=""/>
              <a:tabLst>
                <a:tab pos="653415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Stilbesterol </a:t>
            </a:r>
            <a:r>
              <a:rPr sz="2600" spc="-85" dirty="0">
                <a:latin typeface="Georgia" panose="02040502050405020303"/>
                <a:cs typeface="Georgia" panose="02040502050405020303"/>
              </a:rPr>
              <a:t>2.5mg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TID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for </a:t>
            </a:r>
            <a:r>
              <a:rPr sz="2600" spc="-245" dirty="0">
                <a:latin typeface="Georgia" panose="02040502050405020303"/>
                <a:cs typeface="Georgia" panose="02040502050405020303"/>
              </a:rPr>
              <a:t>3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weeks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prior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</a:t>
            </a:r>
            <a:r>
              <a:rPr sz="2600" spc="-33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surgery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marR="1012825" lvl="1" indent="-247650">
              <a:lnSpc>
                <a:spcPts val="2810"/>
              </a:lnSpc>
              <a:spcBef>
                <a:spcPts val="665"/>
              </a:spcBef>
              <a:buClr>
                <a:srgbClr val="A4B592"/>
              </a:buClr>
              <a:buSzPct val="85000"/>
              <a:buFont typeface="Wingdings" panose="05000000000000000000"/>
              <a:buChar char=""/>
              <a:tabLst>
                <a:tab pos="653415" algn="l"/>
              </a:tabLst>
            </a:pPr>
            <a:r>
              <a:rPr sz="2600" spc="-25" dirty="0">
                <a:latin typeface="Georgia" panose="02040502050405020303"/>
                <a:cs typeface="Georgia" panose="02040502050405020303"/>
              </a:rPr>
              <a:t>Embolization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feeding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vessels is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done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prior</a:t>
            </a:r>
            <a:r>
              <a:rPr sz="2600" spc="-26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surgery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reduce</a:t>
            </a:r>
            <a:r>
              <a:rPr sz="2600" spc="-18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bleeding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A4B592"/>
              </a:buClr>
              <a:buFont typeface="Wingdings" panose="05000000000000000000"/>
              <a:buChar char=""/>
            </a:pPr>
            <a:endParaRPr sz="3450">
              <a:latin typeface="Georgia" panose="02040502050405020303"/>
              <a:cs typeface="Georgia" panose="02040502050405020303"/>
            </a:endParaRPr>
          </a:p>
          <a:p>
            <a:pPr marL="314960" indent="-302895">
              <a:lnSpc>
                <a:spcPct val="100000"/>
              </a:lnSpc>
              <a:buClr>
                <a:srgbClr val="E7BB29"/>
              </a:buClr>
              <a:buSzPct val="91000"/>
              <a:buFont typeface="Wingdings" panose="05000000000000000000"/>
              <a:buChar char=""/>
              <a:tabLst>
                <a:tab pos="315595" algn="l"/>
                <a:tab pos="2543810" algn="l"/>
              </a:tabLst>
            </a:pP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Radiotherapy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	</a:t>
            </a:r>
            <a:r>
              <a:rPr sz="2800" spc="-160" dirty="0">
                <a:latin typeface="Georgia" panose="02040502050405020303"/>
                <a:cs typeface="Georgia" panose="02040502050405020303"/>
              </a:rPr>
              <a:t>: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used </a:t>
            </a:r>
            <a:r>
              <a:rPr sz="2800" spc="-75" dirty="0">
                <a:latin typeface="Georgia" panose="02040502050405020303"/>
                <a:cs typeface="Georgia" panose="02040502050405020303"/>
              </a:rPr>
              <a:t>as </a:t>
            </a:r>
            <a:r>
              <a:rPr sz="2800" spc="-70" dirty="0">
                <a:latin typeface="Georgia" panose="02040502050405020303"/>
                <a:cs typeface="Georgia" panose="02040502050405020303"/>
              </a:rPr>
              <a:t>a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primary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mode of</a:t>
            </a:r>
            <a:r>
              <a:rPr sz="2800" spc="12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treatment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652780" marR="97155" lvl="1" indent="-247650">
              <a:lnSpc>
                <a:spcPts val="2810"/>
              </a:lnSpc>
              <a:spcBef>
                <a:spcPts val="685"/>
              </a:spcBef>
              <a:buClr>
                <a:srgbClr val="A4B592"/>
              </a:buClr>
              <a:buSzPct val="85000"/>
              <a:buFont typeface="Wingdings" panose="05000000000000000000"/>
              <a:buChar char=""/>
              <a:tabLst>
                <a:tab pos="653415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dose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210" dirty="0">
                <a:latin typeface="Georgia" panose="02040502050405020303"/>
                <a:cs typeface="Georgia" panose="02040502050405020303"/>
              </a:rPr>
              <a:t>3000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204" dirty="0">
                <a:latin typeface="Georgia" panose="02040502050405020303"/>
                <a:cs typeface="Georgia" panose="02040502050405020303"/>
              </a:rPr>
              <a:t>3500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cGy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195" dirty="0">
                <a:latin typeface="Georgia" panose="02040502050405020303"/>
                <a:cs typeface="Georgia" panose="02040502050405020303"/>
              </a:rPr>
              <a:t>15-18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fractions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delivered 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145" dirty="0">
                <a:latin typeface="Georgia" panose="02040502050405020303"/>
                <a:cs typeface="Georgia" panose="02040502050405020303"/>
              </a:rPr>
              <a:t>3-3.5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weeks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marR="423545" lvl="1" indent="-247650">
              <a:lnSpc>
                <a:spcPts val="2810"/>
              </a:lnSpc>
              <a:spcBef>
                <a:spcPts val="620"/>
              </a:spcBef>
              <a:buClr>
                <a:srgbClr val="A4B592"/>
              </a:buClr>
              <a:buSzPct val="85000"/>
              <a:buFont typeface="Wingdings" panose="05000000000000000000"/>
              <a:buChar char=""/>
              <a:tabLst>
                <a:tab pos="653415" algn="l"/>
              </a:tabLst>
            </a:pPr>
            <a:r>
              <a:rPr sz="2600" spc="-65" dirty="0">
                <a:latin typeface="Georgia" panose="02040502050405020303"/>
                <a:cs typeface="Georgia" panose="02040502050405020303"/>
              </a:rPr>
              <a:t>Tumour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regresses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slowly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about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a </a:t>
            </a:r>
            <a:r>
              <a:rPr sz="2600" spc="-100" dirty="0">
                <a:latin typeface="Georgia" panose="02040502050405020303"/>
                <a:cs typeface="Georgia" panose="02040502050405020303"/>
              </a:rPr>
              <a:t>year,</a:t>
            </a:r>
            <a:r>
              <a:rPr sz="2600" spc="-34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sometimes 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even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up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245" dirty="0">
                <a:latin typeface="Georgia" panose="02040502050405020303"/>
                <a:cs typeface="Georgia" panose="02040502050405020303"/>
              </a:rPr>
              <a:t>3</a:t>
            </a:r>
            <a:r>
              <a:rPr sz="2600" spc="-21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years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marR="368300" lvl="1" indent="-247650">
              <a:lnSpc>
                <a:spcPts val="2810"/>
              </a:lnSpc>
              <a:spcBef>
                <a:spcPts val="625"/>
              </a:spcBef>
              <a:buClr>
                <a:srgbClr val="A4B592"/>
              </a:buClr>
              <a:buSzPct val="85000"/>
              <a:buFont typeface="Wingdings" panose="05000000000000000000"/>
              <a:buChar char=""/>
              <a:tabLst>
                <a:tab pos="653415" algn="l"/>
              </a:tabLst>
            </a:pPr>
            <a:r>
              <a:rPr sz="2600" spc="-20" dirty="0">
                <a:latin typeface="Georgia" panose="02040502050405020303"/>
                <a:cs typeface="Georgia" panose="02040502050405020303"/>
              </a:rPr>
              <a:t>Also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used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for intracranial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extension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disease</a:t>
            </a:r>
            <a:r>
              <a:rPr sz="2600" spc="-229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when 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tumour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derives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its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blood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supply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from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the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internal 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carotid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system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295039"/>
            <a:ext cx="6815455" cy="18891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780"/>
              </a:spcBef>
              <a:buClr>
                <a:srgbClr val="E7BB29"/>
              </a:buClr>
              <a:buSzPct val="91000"/>
              <a:buFont typeface="Wingdings" panose="05000000000000000000"/>
              <a:buChar char=""/>
              <a:tabLst>
                <a:tab pos="314960" algn="l"/>
              </a:tabLst>
            </a:pP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Chemotherapy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645"/>
              </a:spcBef>
              <a:buClr>
                <a:srgbClr val="A4B592"/>
              </a:buClr>
              <a:buSzPct val="85000"/>
              <a:buFont typeface="Wingdings" panose="05000000000000000000"/>
              <a:buChar char=""/>
              <a:tabLst>
                <a:tab pos="653415" algn="l"/>
              </a:tabLst>
            </a:pPr>
            <a:r>
              <a:rPr sz="2600" spc="-105" dirty="0">
                <a:latin typeface="Georgia" panose="02040502050405020303"/>
                <a:cs typeface="Georgia" panose="02040502050405020303"/>
              </a:rPr>
              <a:t>For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Recurrent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residual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lesions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625"/>
              </a:spcBef>
              <a:buClr>
                <a:srgbClr val="A4B592"/>
              </a:buClr>
              <a:buSzPct val="85000"/>
              <a:buFont typeface="Wingdings" panose="05000000000000000000"/>
              <a:buChar char=""/>
              <a:tabLst>
                <a:tab pos="653415" algn="l"/>
              </a:tabLst>
            </a:pPr>
            <a:r>
              <a:rPr sz="2600" spc="-35" dirty="0">
                <a:latin typeface="Georgia" panose="02040502050405020303"/>
                <a:cs typeface="Georgia" panose="02040502050405020303"/>
              </a:rPr>
              <a:t>doxorubicin,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vincristine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dacarbazine</a:t>
            </a:r>
            <a:r>
              <a:rPr sz="2600" spc="-16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in 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combination.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2242" y="260349"/>
            <a:ext cx="59321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9690" marR="5080" indent="-1317625">
              <a:lnSpc>
                <a:spcPct val="100000"/>
              </a:lnSpc>
              <a:spcBef>
                <a:spcPts val="95"/>
              </a:spcBef>
            </a:pPr>
            <a:r>
              <a:rPr sz="4000" b="1" spc="-540" dirty="0">
                <a:latin typeface="Arial" panose="020B0604020202020204"/>
                <a:cs typeface="Arial" panose="020B0604020202020204"/>
              </a:rPr>
              <a:t>OTHER </a:t>
            </a:r>
            <a:r>
              <a:rPr sz="4000" b="1" spc="-420" dirty="0">
                <a:latin typeface="Arial" panose="020B0604020202020204"/>
                <a:cs typeface="Arial" panose="020B0604020202020204"/>
              </a:rPr>
              <a:t>BENIGN </a:t>
            </a:r>
            <a:r>
              <a:rPr sz="4000" b="1" spc="-415" dirty="0">
                <a:latin typeface="Arial" panose="020B0604020202020204"/>
                <a:cs typeface="Arial" panose="020B0604020202020204"/>
              </a:rPr>
              <a:t>TUMORS </a:t>
            </a:r>
            <a:r>
              <a:rPr sz="4000" b="1" spc="-515" dirty="0">
                <a:latin typeface="Arial" panose="020B0604020202020204"/>
                <a:cs typeface="Arial" panose="020B0604020202020204"/>
              </a:rPr>
              <a:t>OF  </a:t>
            </a:r>
            <a:r>
              <a:rPr sz="4000" b="1" spc="-490" dirty="0">
                <a:latin typeface="Arial" panose="020B0604020202020204"/>
                <a:cs typeface="Arial" panose="020B0604020202020204"/>
              </a:rPr>
              <a:t>NASOPHARYNX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61402"/>
            <a:ext cx="7600950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80" dirty="0">
                <a:latin typeface="Georgia" panose="02040502050405020303"/>
                <a:cs typeface="Georgia" panose="02040502050405020303"/>
              </a:rPr>
              <a:t>Teratomas: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seen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at</a:t>
            </a:r>
            <a:r>
              <a:rPr sz="2600" spc="-8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birth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25" dirty="0">
                <a:latin typeface="Georgia" panose="02040502050405020303"/>
                <a:cs typeface="Georgia" panose="02040502050405020303"/>
              </a:rPr>
              <a:t>Pleomorphic</a:t>
            </a:r>
            <a:r>
              <a:rPr sz="2600" spc="-12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adenoma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Chordoma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ts val="3110"/>
              </a:lnSpc>
              <a:spcBef>
                <a:spcPts val="64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  <a:tab pos="6249670" algn="l"/>
              </a:tabLst>
            </a:pPr>
            <a:r>
              <a:rPr sz="2600" spc="-45" dirty="0">
                <a:latin typeface="Georgia" panose="02040502050405020303"/>
                <a:cs typeface="Georgia" panose="02040502050405020303"/>
              </a:rPr>
              <a:t>Hamartoma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(malformed</a:t>
            </a:r>
            <a:r>
              <a:rPr sz="260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normal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tissue)	</a:t>
            </a:r>
            <a:r>
              <a:rPr sz="2600" spc="5" dirty="0">
                <a:latin typeface="Wingdings" panose="05000000000000000000"/>
                <a:cs typeface="Wingdings" panose="05000000000000000000"/>
              </a:rPr>
              <a:t></a:t>
            </a:r>
            <a:endParaRPr sz="2600">
              <a:latin typeface="Wingdings" panose="05000000000000000000"/>
              <a:cs typeface="Wingdings" panose="05000000000000000000"/>
            </a:endParaRPr>
          </a:p>
          <a:p>
            <a:pPr marL="286385">
              <a:lnSpc>
                <a:spcPts val="3110"/>
              </a:lnSpc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haemangioma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Choristoma: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mass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normal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tissue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abnormal</a:t>
            </a:r>
            <a:r>
              <a:rPr sz="2600" spc="-7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105" dirty="0">
                <a:latin typeface="Georgia" panose="02040502050405020303"/>
                <a:cs typeface="Georgia" panose="02040502050405020303"/>
              </a:rPr>
              <a:t>site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45" dirty="0">
                <a:latin typeface="Georgia" panose="02040502050405020303"/>
                <a:cs typeface="Georgia" panose="02040502050405020303"/>
              </a:rPr>
              <a:t>paraganglianomas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1183" y="2638044"/>
            <a:ext cx="6990588" cy="148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3840" y="869949"/>
            <a:ext cx="69157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35" dirty="0">
                <a:latin typeface="Arial" panose="020B0604020202020204"/>
                <a:cs typeface="Arial" panose="020B0604020202020204"/>
              </a:rPr>
              <a:t>NASOPHARYNGEAL</a:t>
            </a:r>
            <a:r>
              <a:rPr sz="4000" b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4000" b="1" spc="-420" dirty="0">
                <a:latin typeface="Arial" panose="020B0604020202020204"/>
                <a:cs typeface="Arial" panose="020B0604020202020204"/>
              </a:rPr>
              <a:t>CARCINOMA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612138"/>
            <a:ext cx="7804784" cy="343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Incidence-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common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china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particularly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70" dirty="0">
                <a:latin typeface="Georgia" panose="02040502050405020303"/>
                <a:cs typeface="Georgia" panose="02040502050405020303"/>
              </a:rPr>
              <a:t>southern 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states and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Taiwan. </a:t>
            </a:r>
            <a:r>
              <a:rPr sz="2600" spc="-90" dirty="0">
                <a:latin typeface="Georgia" panose="02040502050405020303"/>
                <a:cs typeface="Georgia" panose="02040502050405020303"/>
              </a:rPr>
              <a:t>It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uncommon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India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constitutes </a:t>
            </a:r>
            <a:r>
              <a:rPr sz="2600" spc="-90" dirty="0">
                <a:latin typeface="Georgia" panose="02040502050405020303"/>
                <a:cs typeface="Georgia" panose="02040502050405020303"/>
              </a:rPr>
              <a:t>0.5%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all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cancers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45339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Incidence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if nasopharyngeal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cancer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china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285" dirty="0">
                <a:latin typeface="Georgia" panose="02040502050405020303"/>
                <a:cs typeface="Georgia" panose="02040502050405020303"/>
              </a:rPr>
              <a:t>30-  </a:t>
            </a:r>
            <a:r>
              <a:rPr sz="2600" spc="-200" dirty="0">
                <a:latin typeface="Georgia" panose="02040502050405020303"/>
                <a:cs typeface="Georgia" panose="02040502050405020303"/>
              </a:rPr>
              <a:t>50/100000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population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90" dirty="0">
                <a:latin typeface="Georgia" panose="02040502050405020303"/>
                <a:cs typeface="Georgia" panose="02040502050405020303"/>
              </a:rPr>
              <a:t>Sex: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male: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female </a:t>
            </a:r>
            <a:r>
              <a:rPr sz="2600" spc="-240" dirty="0">
                <a:latin typeface="Georgia" panose="02040502050405020303"/>
                <a:cs typeface="Georgia" panose="02040502050405020303"/>
              </a:rPr>
              <a:t>= </a:t>
            </a:r>
            <a:r>
              <a:rPr sz="2600" spc="-160" dirty="0">
                <a:latin typeface="Georgia" panose="02040502050405020303"/>
                <a:cs typeface="Georgia" panose="02040502050405020303"/>
              </a:rPr>
              <a:t>2-3 </a:t>
            </a:r>
            <a:r>
              <a:rPr sz="2600" spc="-150" dirty="0">
                <a:latin typeface="Georgia" panose="02040502050405020303"/>
                <a:cs typeface="Georgia" panose="02040502050405020303"/>
              </a:rPr>
              <a:t>:</a:t>
            </a:r>
            <a:r>
              <a:rPr sz="2600" spc="-25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5" dirty="0">
                <a:latin typeface="Georgia" panose="02040502050405020303"/>
                <a:cs typeface="Georgia" panose="02040502050405020303"/>
              </a:rPr>
              <a:t>1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14605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60" dirty="0">
                <a:latin typeface="Georgia" panose="02040502050405020303"/>
                <a:cs typeface="Georgia" panose="02040502050405020303"/>
              </a:rPr>
              <a:t>Age: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Chinese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risk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starts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by </a:t>
            </a:r>
            <a:r>
              <a:rPr sz="2600" spc="-175" dirty="0">
                <a:latin typeface="Georgia" panose="02040502050405020303"/>
                <a:cs typeface="Georgia" panose="02040502050405020303"/>
              </a:rPr>
              <a:t>15-19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yrs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age. </a:t>
            </a:r>
            <a:r>
              <a:rPr sz="2600" spc="-130" dirty="0">
                <a:latin typeface="Georgia" panose="02040502050405020303"/>
                <a:cs typeface="Georgia" panose="02040502050405020303"/>
              </a:rPr>
              <a:t>Average 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age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group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120" dirty="0">
                <a:latin typeface="Georgia" panose="02040502050405020303"/>
                <a:cs typeface="Georgia" panose="02040502050405020303"/>
              </a:rPr>
              <a:t>25-64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years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1464309"/>
            <a:ext cx="8515985" cy="51784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6385" marR="165100" indent="-274320">
              <a:lnSpc>
                <a:spcPct val="80000"/>
              </a:lnSpc>
              <a:spcBef>
                <a:spcPts val="72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Genetic: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Chinese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have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higher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genetic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susceptibility</a:t>
            </a:r>
            <a:r>
              <a:rPr sz="2600" spc="-21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(even 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migrants)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buClr>
                <a:srgbClr val="E7BB29"/>
              </a:buClr>
              <a:buFont typeface="Wingdings" panose="05000000000000000000"/>
              <a:buChar char=""/>
            </a:pPr>
            <a:endParaRPr sz="3300">
              <a:latin typeface="Georgia" panose="02040502050405020303"/>
              <a:cs typeface="Georgia" panose="02040502050405020303"/>
            </a:endParaRPr>
          </a:p>
          <a:p>
            <a:pPr marL="286385" marR="5080" indent="-274320">
              <a:lnSpc>
                <a:spcPct val="8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55" dirty="0">
                <a:latin typeface="Georgia" panose="02040502050405020303"/>
                <a:cs typeface="Georgia" panose="02040502050405020303"/>
              </a:rPr>
              <a:t>Environmental: air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pollution,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smoking,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nitrosamines</a:t>
            </a:r>
            <a:r>
              <a:rPr sz="2600" spc="-16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from 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dry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salted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fish,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smoke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from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burning incense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</a:t>
            </a:r>
            <a:r>
              <a:rPr sz="2600" spc="-13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wood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7BB29"/>
              </a:buClr>
              <a:buFont typeface="Wingdings" panose="05000000000000000000"/>
              <a:buChar char=""/>
            </a:pPr>
            <a:endParaRPr sz="3250">
              <a:latin typeface="Georgia" panose="02040502050405020303"/>
              <a:cs typeface="Georgia" panose="02040502050405020303"/>
            </a:endParaRPr>
          </a:p>
          <a:p>
            <a:pPr marL="286385" marR="1053465" indent="-274320">
              <a:lnSpc>
                <a:spcPts val="2500"/>
              </a:lnSpc>
              <a:spcBef>
                <a:spcPts val="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20" dirty="0">
                <a:latin typeface="Georgia" panose="02040502050405020303"/>
                <a:cs typeface="Georgia" panose="02040502050405020303"/>
              </a:rPr>
              <a:t>Occupation: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wood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workers,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foresters,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welders,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coal 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workers,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metal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workers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are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commonly</a:t>
            </a:r>
            <a:r>
              <a:rPr sz="2600" spc="-22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effected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7BB29"/>
              </a:buClr>
              <a:buFont typeface="Wingdings" panose="05000000000000000000"/>
              <a:buChar char=""/>
            </a:pPr>
            <a:endParaRPr sz="3250">
              <a:latin typeface="Georgia" panose="02040502050405020303"/>
              <a:cs typeface="Georgia" panose="02040502050405020303"/>
            </a:endParaRPr>
          </a:p>
          <a:p>
            <a:pPr marL="286385" marR="180975" indent="-274320">
              <a:lnSpc>
                <a:spcPts val="25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60" dirty="0">
                <a:latin typeface="Georgia" panose="02040502050405020303"/>
                <a:cs typeface="Georgia" panose="02040502050405020303"/>
              </a:rPr>
              <a:t>Viral: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epstein-barr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virus- </a:t>
            </a:r>
            <a:r>
              <a:rPr sz="2600" spc="-80" dirty="0">
                <a:latin typeface="Georgia" panose="02040502050405020303"/>
                <a:cs typeface="Georgia" panose="02040502050405020303"/>
              </a:rPr>
              <a:t>Ig </a:t>
            </a:r>
            <a:r>
              <a:rPr sz="2600" spc="10" dirty="0">
                <a:latin typeface="Georgia" panose="02040502050405020303"/>
                <a:cs typeface="Georgia" panose="02040502050405020303"/>
              </a:rPr>
              <a:t>A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dirty="0">
                <a:latin typeface="Georgia" panose="02040502050405020303"/>
                <a:cs typeface="Georgia" panose="02040502050405020303"/>
              </a:rPr>
              <a:t>the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serological </a:t>
            </a:r>
            <a:r>
              <a:rPr sz="2600" spc="-90" dirty="0">
                <a:latin typeface="Georgia" panose="02040502050405020303"/>
                <a:cs typeface="Georgia" panose="02040502050405020303"/>
              </a:rPr>
              <a:t>marker. </a:t>
            </a:r>
            <a:r>
              <a:rPr sz="2600" spc="-85" dirty="0">
                <a:latin typeface="Georgia" panose="02040502050405020303"/>
                <a:cs typeface="Georgia" panose="02040502050405020303"/>
              </a:rPr>
              <a:t>It 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</a:t>
            </a:r>
            <a:r>
              <a:rPr sz="2600" spc="-9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elevated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months</a:t>
            </a:r>
            <a:r>
              <a:rPr sz="2600" spc="-12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or</a:t>
            </a:r>
            <a:r>
              <a:rPr sz="2600" spc="-14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years</a:t>
            </a:r>
            <a:r>
              <a:rPr sz="2600" spc="-8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prior</a:t>
            </a:r>
            <a:r>
              <a:rPr sz="2600" spc="-8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</a:t>
            </a:r>
            <a:r>
              <a:rPr sz="2600" spc="-9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the</a:t>
            </a:r>
            <a:r>
              <a:rPr sz="2600" spc="-10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clinical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onset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7BB29"/>
              </a:buClr>
              <a:buFont typeface="Wingdings" panose="05000000000000000000"/>
              <a:buChar char=""/>
            </a:pPr>
            <a:endParaRPr sz="3250">
              <a:latin typeface="Georgia" panose="02040502050405020303"/>
              <a:cs typeface="Georgia" panose="02040502050405020303"/>
            </a:endParaRPr>
          </a:p>
          <a:p>
            <a:pPr marL="286385" marR="889000" indent="-274320">
              <a:lnSpc>
                <a:spcPts val="25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Epithelial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tumor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cells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have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intimate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relation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with</a:t>
            </a:r>
            <a:r>
              <a:rPr sz="2600" spc="-37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T-  lymphocytes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which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are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CD-8</a:t>
            </a:r>
            <a:r>
              <a:rPr sz="2600" spc="-18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positive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359409"/>
            <a:ext cx="2367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0" dirty="0"/>
              <a:t>Aetiology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037" rIns="0" bIns="0" rtlCol="0">
            <a:spAutoFit/>
          </a:bodyPr>
          <a:lstStyle/>
          <a:p>
            <a:pPr marL="2300605" marR="5080" indent="-1352550">
              <a:lnSpc>
                <a:spcPct val="100000"/>
              </a:lnSpc>
              <a:spcBef>
                <a:spcPts val="95"/>
              </a:spcBef>
            </a:pPr>
            <a:r>
              <a:rPr sz="4000" b="1" spc="-505" dirty="0">
                <a:latin typeface="Arial" panose="020B0604020202020204"/>
                <a:cs typeface="Arial" panose="020B0604020202020204"/>
              </a:rPr>
              <a:t>JUVENILE </a:t>
            </a:r>
            <a:r>
              <a:rPr sz="4000" b="1" spc="-535" dirty="0">
                <a:latin typeface="Arial" panose="020B0604020202020204"/>
                <a:cs typeface="Arial" panose="020B0604020202020204"/>
              </a:rPr>
              <a:t>NASOPHARYNGEAL  </a:t>
            </a:r>
            <a:r>
              <a:rPr sz="4000" b="1" spc="-375" dirty="0">
                <a:latin typeface="Arial" panose="020B0604020202020204"/>
                <a:cs typeface="Arial" panose="020B0604020202020204"/>
              </a:rPr>
              <a:t>ANGIOFIBROMA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" y="2219680"/>
            <a:ext cx="7609205" cy="2799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72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312420" algn="l"/>
              </a:tabLst>
            </a:pPr>
            <a:r>
              <a:rPr sz="2600" spc="-85" dirty="0">
                <a:latin typeface="Georgia" panose="02040502050405020303"/>
                <a:cs typeface="Georgia" panose="02040502050405020303"/>
              </a:rPr>
              <a:t>It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a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benign tumor of</a:t>
            </a:r>
            <a:r>
              <a:rPr sz="2600" spc="-8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nasopharynx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3124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312420" algn="l"/>
              </a:tabLst>
            </a:pPr>
            <a:r>
              <a:rPr sz="2600" spc="-60" dirty="0">
                <a:latin typeface="Georgia" panose="02040502050405020303"/>
                <a:cs typeface="Georgia" panose="02040502050405020303"/>
              </a:rPr>
              <a:t>Exact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etiology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not</a:t>
            </a:r>
            <a:r>
              <a:rPr sz="2600" spc="-12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known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3124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312420" algn="l"/>
              </a:tabLst>
            </a:pPr>
            <a:r>
              <a:rPr sz="2600" spc="-85" dirty="0">
                <a:latin typeface="Georgia" panose="02040502050405020303"/>
                <a:cs typeface="Georgia" panose="02040502050405020303"/>
              </a:rPr>
              <a:t>It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a </a:t>
            </a:r>
            <a:r>
              <a:rPr sz="2600" spc="-75" dirty="0">
                <a:latin typeface="Georgia" panose="02040502050405020303"/>
                <a:cs typeface="Georgia" panose="02040502050405020303"/>
              </a:rPr>
              <a:t>rare</a:t>
            </a:r>
            <a:r>
              <a:rPr sz="2600" spc="-10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tumor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311785" marR="3048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312420" algn="l"/>
              </a:tabLst>
            </a:pPr>
            <a:r>
              <a:rPr sz="2600" spc="-45" dirty="0">
                <a:latin typeface="Georgia" panose="02040502050405020303"/>
                <a:cs typeface="Georgia" panose="02040502050405020303"/>
              </a:rPr>
              <a:t>Seen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adolescent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males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2</a:t>
            </a:r>
            <a:r>
              <a:rPr sz="2550" spc="-97" baseline="26000" dirty="0">
                <a:latin typeface="Georgia" panose="02040502050405020303"/>
                <a:cs typeface="Georgia" panose="02040502050405020303"/>
              </a:rPr>
              <a:t>nd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decade of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life </a:t>
            </a:r>
            <a:r>
              <a:rPr sz="2600" spc="-105" dirty="0">
                <a:latin typeface="Georgia" panose="02040502050405020303"/>
                <a:cs typeface="Georgia" panose="02040502050405020303"/>
              </a:rPr>
              <a:t>(most 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commonly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at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age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195" dirty="0">
                <a:latin typeface="Georgia" panose="02040502050405020303"/>
                <a:cs typeface="Georgia" panose="02040502050405020303"/>
              </a:rPr>
              <a:t>14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years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with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range </a:t>
            </a:r>
            <a:r>
              <a:rPr sz="2600" spc="-110" dirty="0">
                <a:latin typeface="Georgia" panose="02040502050405020303"/>
                <a:cs typeface="Georgia" panose="02040502050405020303"/>
              </a:rPr>
              <a:t>7-19</a:t>
            </a:r>
            <a:r>
              <a:rPr sz="2600" spc="-16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years)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3124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312420" algn="l"/>
              </a:tabLst>
            </a:pPr>
            <a:r>
              <a:rPr sz="2600" spc="-85" dirty="0">
                <a:latin typeface="Georgia" panose="02040502050405020303"/>
                <a:cs typeface="Georgia" panose="02040502050405020303"/>
              </a:rPr>
              <a:t>Its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growth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thought to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be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testosterone</a:t>
            </a:r>
            <a:r>
              <a:rPr sz="2600" spc="-37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dependent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2700" y="845565"/>
            <a:ext cx="8806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20" dirty="0">
                <a:latin typeface="Arial" panose="020B0604020202020204"/>
                <a:cs typeface="Arial" panose="020B0604020202020204"/>
              </a:rPr>
              <a:t>NASOPHARYNGEAL </a:t>
            </a:r>
            <a:r>
              <a:rPr sz="3200" b="1" spc="-355" dirty="0">
                <a:latin typeface="Arial" panose="020B0604020202020204"/>
                <a:cs typeface="Arial" panose="020B0604020202020204"/>
              </a:rPr>
              <a:t>CARCINOMA-NATURAL</a:t>
            </a:r>
            <a:r>
              <a:rPr sz="3200" b="1" spc="-425" dirty="0">
                <a:latin typeface="Arial" panose="020B0604020202020204"/>
                <a:cs typeface="Arial" panose="020B0604020202020204"/>
              </a:rPr>
              <a:t> </a:t>
            </a:r>
            <a:r>
              <a:rPr sz="3200" b="1" spc="-405" dirty="0">
                <a:latin typeface="Arial" panose="020B0604020202020204"/>
                <a:cs typeface="Arial" panose="020B0604020202020204"/>
              </a:rPr>
              <a:t>HISTORY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8100" y="22860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31750" y="457200"/>
                </a:moveTo>
                <a:lnTo>
                  <a:pt x="0" y="457200"/>
                </a:lnTo>
                <a:lnTo>
                  <a:pt x="38100" y="533400"/>
                </a:lnTo>
                <a:lnTo>
                  <a:pt x="69850" y="469900"/>
                </a:lnTo>
                <a:lnTo>
                  <a:pt x="31750" y="469900"/>
                </a:lnTo>
                <a:lnTo>
                  <a:pt x="31750" y="457200"/>
                </a:lnTo>
                <a:close/>
              </a:path>
              <a:path w="76200" h="533400">
                <a:moveTo>
                  <a:pt x="44450" y="0"/>
                </a:moveTo>
                <a:lnTo>
                  <a:pt x="31750" y="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0"/>
                </a:lnTo>
                <a:close/>
              </a:path>
              <a:path w="76200" h="533400">
                <a:moveTo>
                  <a:pt x="76200" y="457200"/>
                </a:moveTo>
                <a:lnTo>
                  <a:pt x="44450" y="457200"/>
                </a:lnTo>
                <a:lnTo>
                  <a:pt x="44450" y="469900"/>
                </a:lnTo>
                <a:lnTo>
                  <a:pt x="69850" y="4699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48100" y="365760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31750" y="533400"/>
                </a:moveTo>
                <a:lnTo>
                  <a:pt x="0" y="533400"/>
                </a:lnTo>
                <a:lnTo>
                  <a:pt x="38100" y="609600"/>
                </a:lnTo>
                <a:lnTo>
                  <a:pt x="69850" y="546100"/>
                </a:lnTo>
                <a:lnTo>
                  <a:pt x="31750" y="546100"/>
                </a:lnTo>
                <a:lnTo>
                  <a:pt x="31750" y="533400"/>
                </a:lnTo>
                <a:close/>
              </a:path>
              <a:path w="76200" h="609600">
                <a:moveTo>
                  <a:pt x="44450" y="0"/>
                </a:moveTo>
                <a:lnTo>
                  <a:pt x="31750" y="0"/>
                </a:lnTo>
                <a:lnTo>
                  <a:pt x="31750" y="546100"/>
                </a:lnTo>
                <a:lnTo>
                  <a:pt x="44450" y="546100"/>
                </a:lnTo>
                <a:lnTo>
                  <a:pt x="44450" y="0"/>
                </a:lnTo>
                <a:close/>
              </a:path>
              <a:path w="76200" h="609600">
                <a:moveTo>
                  <a:pt x="76200" y="533400"/>
                </a:moveTo>
                <a:lnTo>
                  <a:pt x="44450" y="533400"/>
                </a:lnTo>
                <a:lnTo>
                  <a:pt x="44450" y="546100"/>
                </a:lnTo>
                <a:lnTo>
                  <a:pt x="69850" y="54610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74594" y="4512945"/>
            <a:ext cx="1584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Georgia" panose="02040502050405020303"/>
                <a:cs typeface="Georgia" panose="02040502050405020303"/>
              </a:rPr>
              <a:t>Focal</a:t>
            </a:r>
            <a:r>
              <a:rPr sz="2000" spc="-35" dirty="0">
                <a:latin typeface="Georgia" panose="02040502050405020303"/>
                <a:cs typeface="Georgia" panose="02040502050405020303"/>
              </a:rPr>
              <a:t> invasion</a:t>
            </a:r>
            <a:endParaRPr sz="20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48100" y="48768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31750" y="762000"/>
                </a:moveTo>
                <a:lnTo>
                  <a:pt x="0" y="762000"/>
                </a:lnTo>
                <a:lnTo>
                  <a:pt x="38100" y="838200"/>
                </a:lnTo>
                <a:lnTo>
                  <a:pt x="69850" y="774700"/>
                </a:lnTo>
                <a:lnTo>
                  <a:pt x="31750" y="774700"/>
                </a:lnTo>
                <a:lnTo>
                  <a:pt x="31750" y="762000"/>
                </a:lnTo>
                <a:close/>
              </a:path>
              <a:path w="76200" h="838200">
                <a:moveTo>
                  <a:pt x="44450" y="0"/>
                </a:moveTo>
                <a:lnTo>
                  <a:pt x="31750" y="0"/>
                </a:lnTo>
                <a:lnTo>
                  <a:pt x="31750" y="774700"/>
                </a:lnTo>
                <a:lnTo>
                  <a:pt x="44450" y="774700"/>
                </a:lnTo>
                <a:lnTo>
                  <a:pt x="44450" y="0"/>
                </a:lnTo>
                <a:close/>
              </a:path>
              <a:path w="76200" h="838200">
                <a:moveTo>
                  <a:pt x="76200" y="762000"/>
                </a:moveTo>
                <a:lnTo>
                  <a:pt x="44450" y="762000"/>
                </a:lnTo>
                <a:lnTo>
                  <a:pt x="44450" y="774700"/>
                </a:lnTo>
                <a:lnTo>
                  <a:pt x="69850" y="774700"/>
                </a:lnTo>
                <a:lnTo>
                  <a:pt x="7620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22194" y="5884875"/>
            <a:ext cx="2278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Georgia" panose="02040502050405020303"/>
                <a:cs typeface="Georgia" panose="02040502050405020303"/>
              </a:rPr>
              <a:t>Primary </a:t>
            </a:r>
            <a:r>
              <a:rPr sz="2000" spc="-25" dirty="0">
                <a:latin typeface="Georgia" panose="02040502050405020303"/>
                <a:cs typeface="Georgia" panose="02040502050405020303"/>
              </a:rPr>
              <a:t>lymph</a:t>
            </a:r>
            <a:r>
              <a:rPr sz="2000" spc="-60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-15" dirty="0">
                <a:latin typeface="Georgia" panose="02040502050405020303"/>
                <a:cs typeface="Georgia" panose="02040502050405020303"/>
              </a:rPr>
              <a:t>node</a:t>
            </a:r>
            <a:endParaRPr sz="20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2194" y="6189675"/>
            <a:ext cx="788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Georgia" panose="02040502050405020303"/>
                <a:cs typeface="Georgia" panose="02040502050405020303"/>
              </a:rPr>
              <a:t>station</a:t>
            </a:r>
            <a:endParaRPr sz="20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5098" y="1638046"/>
            <a:ext cx="5167630" cy="1815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Georgia" panose="02040502050405020303"/>
                <a:cs typeface="Georgia" panose="02040502050405020303"/>
              </a:rPr>
              <a:t>Inception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Georgia" panose="02040502050405020303"/>
              <a:cs typeface="Georgia" panose="02040502050405020303"/>
            </a:endParaRPr>
          </a:p>
          <a:p>
            <a:pPr marL="2000250" marR="5080">
              <a:lnSpc>
                <a:spcPct val="100000"/>
              </a:lnSpc>
            </a:pPr>
            <a:r>
              <a:rPr sz="1800" b="1" spc="9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Genetic, </a:t>
            </a:r>
            <a:r>
              <a:rPr sz="1800" b="1" spc="1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environmental,</a:t>
            </a:r>
            <a:r>
              <a:rPr sz="1800" b="1" spc="-3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viral  </a:t>
            </a:r>
            <a:r>
              <a:rPr sz="1800" b="1" spc="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factors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532130">
              <a:lnSpc>
                <a:spcPct val="100000"/>
              </a:lnSpc>
            </a:pPr>
            <a:r>
              <a:rPr sz="2400" spc="-20" dirty="0">
                <a:latin typeface="Georgia" panose="02040502050405020303"/>
                <a:cs typeface="Georgia" panose="02040502050405020303"/>
              </a:rPr>
              <a:t>silent</a:t>
            </a:r>
            <a:r>
              <a:rPr sz="2400" spc="-7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period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5175" y="5047564"/>
            <a:ext cx="26835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Blood</a:t>
            </a:r>
            <a:r>
              <a:rPr sz="1800" b="1" spc="-9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1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stained</a:t>
            </a:r>
            <a:r>
              <a:rPr sz="1800" b="1" spc="-3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1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mucus,</a:t>
            </a:r>
            <a:r>
              <a:rPr sz="1800" b="1" spc="-4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ET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9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blockage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5400" y="6134100"/>
            <a:ext cx="1676400" cy="76200"/>
          </a:xfrm>
          <a:custGeom>
            <a:avLst/>
            <a:gdLst/>
            <a:ahLst/>
            <a:cxnLst/>
            <a:rect l="l" t="t" r="r" b="b"/>
            <a:pathLst>
              <a:path w="1676400" h="76200">
                <a:moveTo>
                  <a:pt x="1600200" y="0"/>
                </a:moveTo>
                <a:lnTo>
                  <a:pt x="1600200" y="76200"/>
                </a:lnTo>
                <a:lnTo>
                  <a:pt x="1663700" y="44450"/>
                </a:lnTo>
                <a:lnTo>
                  <a:pt x="1612900" y="44450"/>
                </a:lnTo>
                <a:lnTo>
                  <a:pt x="1612900" y="31750"/>
                </a:lnTo>
                <a:lnTo>
                  <a:pt x="1663700" y="31750"/>
                </a:lnTo>
                <a:lnTo>
                  <a:pt x="1600200" y="0"/>
                </a:lnTo>
                <a:close/>
              </a:path>
              <a:path w="1676400" h="76200">
                <a:moveTo>
                  <a:pt x="1600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</a:path>
              <a:path w="1676400" h="76200">
                <a:moveTo>
                  <a:pt x="1663700" y="31750"/>
                </a:moveTo>
                <a:lnTo>
                  <a:pt x="1612900" y="31750"/>
                </a:lnTo>
                <a:lnTo>
                  <a:pt x="1612900" y="44450"/>
                </a:lnTo>
                <a:lnTo>
                  <a:pt x="1663700" y="44450"/>
                </a:lnTo>
                <a:lnTo>
                  <a:pt x="1676400" y="38100"/>
                </a:lnTo>
                <a:lnTo>
                  <a:pt x="1663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727575" y="6343599"/>
            <a:ext cx="1779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retropharyngeal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34300" y="4800600"/>
            <a:ext cx="76200" cy="990600"/>
          </a:xfrm>
          <a:custGeom>
            <a:avLst/>
            <a:gdLst/>
            <a:ahLst/>
            <a:cxnLst/>
            <a:rect l="l" t="t" r="r" b="b"/>
            <a:pathLst>
              <a:path w="76200" h="990600">
                <a:moveTo>
                  <a:pt x="44450" y="63500"/>
                </a:moveTo>
                <a:lnTo>
                  <a:pt x="31750" y="63500"/>
                </a:lnTo>
                <a:lnTo>
                  <a:pt x="31750" y="990600"/>
                </a:lnTo>
                <a:lnTo>
                  <a:pt x="44450" y="990600"/>
                </a:lnTo>
                <a:lnTo>
                  <a:pt x="44450" y="63500"/>
                </a:lnTo>
                <a:close/>
              </a:path>
              <a:path w="76200" h="9906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906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09029" y="4360545"/>
            <a:ext cx="17710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Georgia" panose="02040502050405020303"/>
                <a:cs typeface="Georgia" panose="02040502050405020303"/>
              </a:rPr>
              <a:t>Systemic</a:t>
            </a:r>
            <a:r>
              <a:rPr sz="2000" spc="-114" dirty="0">
                <a:latin typeface="Georgia" panose="02040502050405020303"/>
                <a:cs typeface="Georgia" panose="02040502050405020303"/>
              </a:rPr>
              <a:t> </a:t>
            </a:r>
            <a:r>
              <a:rPr sz="2000" spc="-40" dirty="0">
                <a:latin typeface="Georgia" panose="02040502050405020303"/>
                <a:cs typeface="Georgia" panose="02040502050405020303"/>
              </a:rPr>
              <a:t>spread</a:t>
            </a:r>
            <a:endParaRPr sz="20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81009" y="4971364"/>
            <a:ext cx="9163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800" b="1" spc="6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1800" b="1" spc="-6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800" b="1" spc="6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1800" b="1" spc="11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800" b="1" spc="1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800" b="1" spc="4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  </a:t>
            </a:r>
            <a:r>
              <a:rPr sz="1800" b="1" spc="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ryngeal,  </a:t>
            </a:r>
            <a:r>
              <a:rPr sz="1800" b="1" spc="9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skull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85229" y="5794959"/>
            <a:ext cx="20161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0">
              <a:lnSpc>
                <a:spcPts val="174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base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740"/>
              </a:lnSpc>
            </a:pPr>
            <a:r>
              <a:rPr sz="1800" spc="-25" dirty="0">
                <a:latin typeface="Georgia" panose="02040502050405020303"/>
                <a:cs typeface="Georgia" panose="02040502050405020303"/>
              </a:rPr>
              <a:t>Locoregional</a:t>
            </a:r>
            <a:r>
              <a:rPr sz="1800" spc="-65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spread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34690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latin typeface="Arial" panose="020B0604020202020204"/>
                <a:cs typeface="Arial" panose="020B0604020202020204"/>
              </a:rPr>
              <a:t>HI</a:t>
            </a:r>
            <a:r>
              <a:rPr sz="3600" b="1" spc="-470" dirty="0">
                <a:latin typeface="Arial" panose="020B0604020202020204"/>
                <a:cs typeface="Arial" panose="020B0604020202020204"/>
              </a:rPr>
              <a:t>S</a:t>
            </a:r>
            <a:r>
              <a:rPr sz="3600" b="1" spc="-515" dirty="0">
                <a:latin typeface="Arial" panose="020B0604020202020204"/>
                <a:cs typeface="Arial" panose="020B0604020202020204"/>
              </a:rPr>
              <a:t>T</a:t>
            </a:r>
            <a:r>
              <a:rPr sz="3600" b="1" spc="-375" dirty="0">
                <a:latin typeface="Arial" panose="020B0604020202020204"/>
                <a:cs typeface="Arial" panose="020B0604020202020204"/>
              </a:rPr>
              <a:t>O</a:t>
            </a:r>
            <a:r>
              <a:rPr sz="3600" b="1" spc="-725" dirty="0">
                <a:latin typeface="Arial" panose="020B0604020202020204"/>
                <a:cs typeface="Arial" panose="020B0604020202020204"/>
              </a:rPr>
              <a:t>P</a:t>
            </a:r>
            <a:r>
              <a:rPr sz="3600" b="1" spc="-695" dirty="0">
                <a:latin typeface="Arial" panose="020B0604020202020204"/>
                <a:cs typeface="Arial" panose="020B0604020202020204"/>
              </a:rPr>
              <a:t>A</a:t>
            </a:r>
            <a:r>
              <a:rPr sz="3600" b="1" spc="-470" dirty="0">
                <a:latin typeface="Arial" panose="020B0604020202020204"/>
                <a:cs typeface="Arial" panose="020B0604020202020204"/>
              </a:rPr>
              <a:t>THO</a:t>
            </a:r>
            <a:r>
              <a:rPr sz="3600" b="1" spc="-459" dirty="0">
                <a:latin typeface="Arial" panose="020B0604020202020204"/>
                <a:cs typeface="Arial" panose="020B0604020202020204"/>
              </a:rPr>
              <a:t>L</a:t>
            </a:r>
            <a:r>
              <a:rPr sz="3600" b="1" spc="-445" dirty="0">
                <a:latin typeface="Arial" panose="020B0604020202020204"/>
                <a:cs typeface="Arial" panose="020B0604020202020204"/>
              </a:rPr>
              <a:t>O</a:t>
            </a:r>
            <a:r>
              <a:rPr sz="3600" b="1" spc="-490" dirty="0">
                <a:latin typeface="Arial" panose="020B0604020202020204"/>
                <a:cs typeface="Arial" panose="020B0604020202020204"/>
              </a:rPr>
              <a:t>G</a:t>
            </a:r>
            <a:r>
              <a:rPr sz="3600" b="1" spc="-535" dirty="0">
                <a:latin typeface="Arial" panose="020B0604020202020204"/>
                <a:cs typeface="Arial" panose="020B0604020202020204"/>
              </a:rPr>
              <a:t>Y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522696"/>
            <a:ext cx="7179309" cy="487489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50"/>
              </a:spcBef>
              <a:buClr>
                <a:srgbClr val="E7BB29"/>
              </a:buClr>
              <a:buSzPct val="95000"/>
              <a:buChar char="•"/>
              <a:tabLst>
                <a:tab pos="286385" algn="l"/>
                <a:tab pos="287020" algn="l"/>
              </a:tabLst>
            </a:pPr>
            <a:r>
              <a:rPr sz="2800" spc="-50" dirty="0">
                <a:latin typeface="Georgia" panose="02040502050405020303"/>
                <a:cs typeface="Georgia" panose="02040502050405020303"/>
              </a:rPr>
              <a:t>Squamous 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Cell</a:t>
            </a:r>
            <a:r>
              <a:rPr sz="2800" spc="6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Carcinoma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33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Well</a:t>
            </a:r>
            <a:r>
              <a:rPr sz="2600" spc="-7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differentiated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31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Moderately</a:t>
            </a:r>
            <a:r>
              <a:rPr sz="2600" spc="-13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differentiated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31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55" dirty="0">
                <a:latin typeface="Georgia" panose="02040502050405020303"/>
                <a:cs typeface="Georgia" panose="02040502050405020303"/>
              </a:rPr>
              <a:t>Poorly</a:t>
            </a:r>
            <a:r>
              <a:rPr sz="2600" spc="-13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differentiated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5080" indent="-274320">
              <a:lnSpc>
                <a:spcPts val="3030"/>
              </a:lnSpc>
              <a:spcBef>
                <a:spcPts val="690"/>
              </a:spcBef>
              <a:buClr>
                <a:srgbClr val="E7BB29"/>
              </a:buClr>
              <a:buSzPct val="95000"/>
              <a:buChar char="•"/>
              <a:tabLst>
                <a:tab pos="286385" algn="l"/>
                <a:tab pos="287020" algn="l"/>
              </a:tabLst>
            </a:pPr>
            <a:r>
              <a:rPr sz="2800" spc="-30" dirty="0">
                <a:latin typeface="Georgia" panose="02040502050405020303"/>
                <a:cs typeface="Georgia" panose="02040502050405020303"/>
              </a:rPr>
              <a:t>Non-keratinizing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carcinoma: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transitional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cell 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carcinoma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E7BB29"/>
              </a:buClr>
              <a:buSzPct val="95000"/>
              <a:buChar char="•"/>
              <a:tabLst>
                <a:tab pos="286385" algn="l"/>
                <a:tab pos="287020" algn="l"/>
              </a:tabLst>
            </a:pPr>
            <a:r>
              <a:rPr sz="2800" spc="-40" dirty="0">
                <a:latin typeface="Georgia" panose="02040502050405020303"/>
                <a:cs typeface="Georgia" panose="02040502050405020303"/>
              </a:rPr>
              <a:t>Undifferentiated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carcinoma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33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35" dirty="0">
                <a:latin typeface="Georgia" panose="02040502050405020303"/>
                <a:cs typeface="Georgia" panose="02040502050405020303"/>
              </a:rPr>
              <a:t>Lymphoepithelioma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31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Anaplastic</a:t>
            </a:r>
            <a:r>
              <a:rPr sz="2600" spc="-13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carcinoma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31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Spindle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cell</a:t>
            </a:r>
            <a:r>
              <a:rPr sz="2600" spc="-14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carcinoma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31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Clear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cell</a:t>
            </a:r>
            <a:r>
              <a:rPr sz="2600" spc="-17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carcinoma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3467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0" dirty="0"/>
              <a:t>Gross</a:t>
            </a:r>
            <a:r>
              <a:rPr sz="3600" spc="-265" dirty="0"/>
              <a:t> </a:t>
            </a:r>
            <a:r>
              <a:rPr sz="3600" spc="-175" dirty="0"/>
              <a:t>appearance: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35940" y="1533118"/>
            <a:ext cx="7656830" cy="42271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170" dirty="0">
                <a:latin typeface="Georgia" panose="02040502050405020303"/>
                <a:cs typeface="Georgia" panose="02040502050405020303"/>
              </a:rPr>
              <a:t>1.</a:t>
            </a:r>
            <a:r>
              <a:rPr sz="2600" spc="1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Proliferative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349885">
              <a:lnSpc>
                <a:spcPct val="100000"/>
              </a:lnSpc>
              <a:spcBef>
                <a:spcPts val="625"/>
              </a:spcBef>
            </a:pPr>
            <a:r>
              <a:rPr sz="2600" spc="20" dirty="0">
                <a:latin typeface="Georgia" panose="02040502050405020303"/>
                <a:cs typeface="Georgia" panose="02040502050405020303"/>
              </a:rPr>
              <a:t>When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a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polypoid tumour fills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the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nasopharynx,</a:t>
            </a:r>
            <a:r>
              <a:rPr sz="2600" spc="-27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it 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causes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obstructive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nasal</a:t>
            </a:r>
            <a:r>
              <a:rPr sz="2600" spc="-16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symptoms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120" dirty="0">
                <a:latin typeface="Georgia" panose="02040502050405020303"/>
                <a:cs typeface="Georgia" panose="02040502050405020303"/>
              </a:rPr>
              <a:t>2.</a:t>
            </a:r>
            <a:r>
              <a:rPr sz="2600" spc="1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Ulcerative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>
              <a:lnSpc>
                <a:spcPct val="100000"/>
              </a:lnSpc>
              <a:spcBef>
                <a:spcPts val="625"/>
              </a:spcBef>
            </a:pPr>
            <a:r>
              <a:rPr sz="2600" spc="-65" dirty="0">
                <a:latin typeface="Georgia" panose="02040502050405020303"/>
                <a:cs typeface="Georgia" panose="02040502050405020303"/>
              </a:rPr>
              <a:t>Epistaxis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dirty="0">
                <a:latin typeface="Georgia" panose="02040502050405020303"/>
                <a:cs typeface="Georgia" panose="02040502050405020303"/>
              </a:rPr>
              <a:t>the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common</a:t>
            </a:r>
            <a:r>
              <a:rPr sz="2600" spc="-19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symptom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145" dirty="0">
                <a:latin typeface="Georgia" panose="02040502050405020303"/>
                <a:cs typeface="Georgia" panose="02040502050405020303"/>
              </a:rPr>
              <a:t>3.</a:t>
            </a:r>
            <a:r>
              <a:rPr sz="2600" spc="1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Infiltrative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>
              <a:lnSpc>
                <a:spcPct val="100000"/>
              </a:lnSpc>
              <a:spcBef>
                <a:spcPts val="625"/>
              </a:spcBef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Growths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infiltrate</a:t>
            </a:r>
            <a:r>
              <a:rPr sz="2600" spc="-12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submucosally.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7BB2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600" b="1" spc="180" dirty="0">
                <a:latin typeface="Times New Roman" panose="02020603050405020304"/>
                <a:cs typeface="Times New Roman" panose="02020603050405020304"/>
              </a:rPr>
              <a:t>Commonest </a:t>
            </a:r>
            <a:r>
              <a:rPr sz="2600" b="1" spc="105" dirty="0">
                <a:latin typeface="Times New Roman" panose="02020603050405020304"/>
                <a:cs typeface="Times New Roman" panose="02020603050405020304"/>
              </a:rPr>
              <a:t>site</a:t>
            </a:r>
            <a:r>
              <a:rPr sz="2600" spc="105" dirty="0">
                <a:latin typeface="Georgia" panose="02040502050405020303"/>
                <a:cs typeface="Georgia" panose="02040502050405020303"/>
              </a:rPr>
              <a:t>: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lateral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wall,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fossa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</a:t>
            </a:r>
            <a:r>
              <a:rPr sz="2600" spc="-39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Rosenmuller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4606"/>
            <a:ext cx="59239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34" dirty="0"/>
              <a:t>W.H.O</a:t>
            </a:r>
            <a:r>
              <a:rPr sz="5000" spc="-295" dirty="0"/>
              <a:t> </a:t>
            </a:r>
            <a:r>
              <a:rPr sz="5000" spc="-625" dirty="0"/>
              <a:t>CLASSIFICATION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761402"/>
            <a:ext cx="6726555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Epithelial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tumors: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benign,</a:t>
            </a:r>
            <a:r>
              <a:rPr sz="2600" spc="6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malignant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Soft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tissue: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benign,</a:t>
            </a:r>
            <a:r>
              <a:rPr sz="2600" spc="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malignant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35" dirty="0">
                <a:latin typeface="Georgia" panose="02040502050405020303"/>
                <a:cs typeface="Georgia" panose="02040502050405020303"/>
              </a:rPr>
              <a:t>Malignant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lymphomas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75" dirty="0">
                <a:latin typeface="Georgia" panose="02040502050405020303"/>
                <a:cs typeface="Georgia" panose="02040502050405020303"/>
              </a:rPr>
              <a:t>Tumors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bone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</a:t>
            </a:r>
            <a:r>
              <a:rPr sz="2600" spc="-10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cartilage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35" dirty="0">
                <a:latin typeface="Georgia" panose="02040502050405020303"/>
                <a:cs typeface="Georgia" panose="02040502050405020303"/>
              </a:rPr>
              <a:t>Miscellaneous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tumors: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benign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malignant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Secondary</a:t>
            </a:r>
            <a:r>
              <a:rPr sz="2600" spc="-15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tumors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70" dirty="0">
                <a:latin typeface="Georgia" panose="02040502050405020303"/>
                <a:cs typeface="Georgia" panose="02040502050405020303"/>
              </a:rPr>
              <a:t>Tumor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like</a:t>
            </a:r>
            <a:r>
              <a:rPr sz="2600" spc="-13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lesions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8450" y="984250"/>
          <a:ext cx="8248650" cy="4716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  <a:gridCol w="3352800"/>
                <a:gridCol w="3276600"/>
              </a:tblGrid>
              <a:tr h="640079">
                <a:tc gridSpan="3">
                  <a:txBody>
                    <a:bodyPr/>
                    <a:lstStyle/>
                    <a:p>
                      <a:pPr marL="917575">
                        <a:lnSpc>
                          <a:spcPts val="2725"/>
                        </a:lnSpc>
                      </a:pPr>
                      <a:r>
                        <a:rPr sz="2400" b="1" spc="65" dirty="0">
                          <a:latin typeface="Times New Roman" panose="02020603050405020304"/>
                          <a:cs typeface="Times New Roman" panose="02020603050405020304"/>
                        </a:rPr>
                        <a:t>WHO</a:t>
                      </a:r>
                      <a:r>
                        <a:rPr sz="2400" b="1" spc="-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b="1" spc="130" dirty="0">
                          <a:latin typeface="Times New Roman" panose="02020603050405020304"/>
                          <a:cs typeface="Times New Roman" panose="02020603050405020304"/>
                        </a:rPr>
                        <a:t>classification</a:t>
                      </a:r>
                      <a:r>
                        <a:rPr sz="24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b="1" spc="150" dirty="0">
                          <a:latin typeface="Times New Roman" panose="02020603050405020304"/>
                          <a:cs typeface="Times New Roman" panose="02020603050405020304"/>
                        </a:rPr>
                        <a:t>based</a:t>
                      </a:r>
                      <a:r>
                        <a:rPr sz="2400" b="1" spc="-8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b="1" spc="215" dirty="0">
                          <a:latin typeface="Times New Roman" panose="02020603050405020304"/>
                          <a:cs typeface="Times New Roman" panose="02020603050405020304"/>
                        </a:rPr>
                        <a:t>on</a:t>
                      </a:r>
                      <a:r>
                        <a:rPr sz="2400" b="1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b="1" spc="150" dirty="0">
                          <a:latin typeface="Times New Roman" panose="02020603050405020304"/>
                          <a:cs typeface="Times New Roman" panose="02020603050405020304"/>
                        </a:rPr>
                        <a:t>histopathology</a:t>
                      </a: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100" dirty="0">
                          <a:latin typeface="Times New Roman" panose="02020603050405020304"/>
                          <a:cs typeface="Times New Roman" panose="02020603050405020304"/>
                        </a:rPr>
                        <a:t>Present </a:t>
                      </a:r>
                      <a:r>
                        <a:rPr sz="1800" b="1" spc="45" dirty="0">
                          <a:latin typeface="Times New Roman" panose="02020603050405020304"/>
                          <a:cs typeface="Times New Roman" panose="02020603050405020304"/>
                        </a:rPr>
                        <a:t>WHO</a:t>
                      </a:r>
                      <a:r>
                        <a:rPr sz="1800" b="1" spc="-27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b="1" spc="110" dirty="0">
                          <a:latin typeface="Times New Roman" panose="02020603050405020304"/>
                          <a:cs typeface="Times New Roman" panose="02020603050405020304"/>
                        </a:rPr>
                        <a:t>terminology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55" dirty="0">
                          <a:latin typeface="Times New Roman" panose="02020603050405020304"/>
                          <a:cs typeface="Times New Roman" panose="02020603050405020304"/>
                        </a:rPr>
                        <a:t>Former</a:t>
                      </a:r>
                      <a:r>
                        <a:rPr sz="1800" b="1" spc="-1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b="1" spc="110" dirty="0">
                          <a:latin typeface="Times New Roman" panose="02020603050405020304"/>
                          <a:cs typeface="Times New Roman" panose="02020603050405020304"/>
                        </a:rPr>
                        <a:t>terminology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Type </a:t>
                      </a:r>
                      <a:r>
                        <a:rPr sz="1800" spc="-90" dirty="0">
                          <a:latin typeface="Georgia" panose="02040502050405020303"/>
                          <a:cs typeface="Georgia" panose="02040502050405020303"/>
                        </a:rPr>
                        <a:t>I</a:t>
                      </a:r>
                      <a:r>
                        <a:rPr sz="1800" spc="1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60" dirty="0">
                          <a:latin typeface="Georgia" panose="02040502050405020303"/>
                          <a:cs typeface="Georgia" panose="02040502050405020303"/>
                        </a:rPr>
                        <a:t>(25%)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Squamous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cell</a:t>
                      </a: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Squamous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cell</a:t>
                      </a: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Type </a:t>
                      </a:r>
                      <a:r>
                        <a:rPr sz="1800" spc="-90" dirty="0">
                          <a:latin typeface="Georgia" panose="02040502050405020303"/>
                          <a:cs typeface="Georgia" panose="02040502050405020303"/>
                        </a:rPr>
                        <a:t>II</a:t>
                      </a:r>
                      <a:r>
                        <a:rPr sz="1800" spc="1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80" dirty="0">
                          <a:latin typeface="Georgia" panose="02040502050405020303"/>
                          <a:cs typeface="Georgia" panose="02040502050405020303"/>
                        </a:rPr>
                        <a:t>(12%)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Non-keratinising</a:t>
                      </a: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Transitional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cell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 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- </a:t>
                      </a:r>
                      <a:r>
                        <a:rPr sz="1800" spc="5" dirty="0">
                          <a:latin typeface="Georgia" panose="02040502050405020303"/>
                          <a:cs typeface="Georgia" panose="02040502050405020303"/>
                        </a:rPr>
                        <a:t>Without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lymphoid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stroma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Intermediate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cell</a:t>
                      </a:r>
                      <a:r>
                        <a:rPr sz="1800" spc="-8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- </a:t>
                      </a:r>
                      <a:r>
                        <a:rPr sz="1800" spc="15" dirty="0">
                          <a:latin typeface="Georgia" panose="02040502050405020303"/>
                          <a:cs typeface="Georgia" panose="02040502050405020303"/>
                        </a:rPr>
                        <a:t>With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lymphoid</a:t>
                      </a: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stroma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Lymphoepithelial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(Regaud)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Type </a:t>
                      </a:r>
                      <a:r>
                        <a:rPr sz="1800" spc="-90" dirty="0">
                          <a:latin typeface="Georgia" panose="02040502050405020303"/>
                          <a:cs typeface="Georgia" panose="02040502050405020303"/>
                        </a:rPr>
                        <a:t>III</a:t>
                      </a:r>
                      <a:r>
                        <a:rPr sz="1800" spc="1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(63%)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Undifferentiated</a:t>
                      </a:r>
                      <a:r>
                        <a:rPr sz="1800" spc="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Anaplastic</a:t>
                      </a:r>
                      <a:r>
                        <a:rPr sz="1800" spc="-8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- </a:t>
                      </a:r>
                      <a:r>
                        <a:rPr sz="1800" spc="5" dirty="0">
                          <a:latin typeface="Georgia" panose="02040502050405020303"/>
                          <a:cs typeface="Georgia" panose="02040502050405020303"/>
                        </a:rPr>
                        <a:t>Without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lymphoid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stroma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Clear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cell</a:t>
                      </a:r>
                      <a:r>
                        <a:rPr sz="1800" spc="-12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- </a:t>
                      </a:r>
                      <a:r>
                        <a:rPr sz="1800" spc="15" dirty="0">
                          <a:latin typeface="Georgia" panose="02040502050405020303"/>
                          <a:cs typeface="Georgia" panose="02040502050405020303"/>
                        </a:rPr>
                        <a:t>With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lymphoid</a:t>
                      </a: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stroma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Lymphoepithelial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(Schminke)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Spindle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cell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carcinoma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08406"/>
            <a:ext cx="50463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50" dirty="0"/>
              <a:t>CLINICAL</a:t>
            </a:r>
            <a:r>
              <a:rPr sz="5000" spc="-340" dirty="0"/>
              <a:t> </a:t>
            </a:r>
            <a:r>
              <a:rPr sz="5000" spc="-805" dirty="0"/>
              <a:t>FEATURES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534413"/>
            <a:ext cx="8227059" cy="4000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235" marR="3569335" indent="-979170">
              <a:lnSpc>
                <a:spcPct val="100000"/>
              </a:lnSpc>
              <a:spcBef>
                <a:spcPts val="95"/>
              </a:spcBef>
            </a:pPr>
            <a:r>
              <a:rPr sz="2650" spc="-685" dirty="0">
                <a:solidFill>
                  <a:srgbClr val="E7BB29"/>
                </a:solidFill>
                <a:latin typeface="Arial" panose="020B0604020202020204"/>
                <a:cs typeface="Arial" panose="020B0604020202020204"/>
              </a:rPr>
              <a:t> </a:t>
            </a:r>
            <a:r>
              <a:rPr sz="2800" spc="-65" dirty="0">
                <a:latin typeface="Georgia" panose="02040502050405020303"/>
                <a:cs typeface="Georgia" panose="02040502050405020303"/>
              </a:rPr>
              <a:t>Age: </a:t>
            </a:r>
            <a:r>
              <a:rPr sz="2800" spc="-145" dirty="0">
                <a:latin typeface="Georgia" panose="02040502050405020303"/>
                <a:cs typeface="Georgia" panose="02040502050405020303"/>
              </a:rPr>
              <a:t>50-70 </a:t>
            </a:r>
            <a:r>
              <a:rPr sz="2800" spc="-70" dirty="0">
                <a:latin typeface="Georgia" panose="02040502050405020303"/>
                <a:cs typeface="Georgia" panose="02040502050405020303"/>
              </a:rPr>
              <a:t>years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(in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India)  </a:t>
            </a:r>
            <a:r>
              <a:rPr sz="2800" spc="-145" dirty="0">
                <a:latin typeface="Georgia" panose="02040502050405020303"/>
                <a:cs typeface="Georgia" panose="02040502050405020303"/>
              </a:rPr>
              <a:t>35-64 </a:t>
            </a:r>
            <a:r>
              <a:rPr sz="2800" spc="-70" dirty="0">
                <a:latin typeface="Georgia" panose="02040502050405020303"/>
                <a:cs typeface="Georgia" panose="02040502050405020303"/>
              </a:rPr>
              <a:t>years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(in</a:t>
            </a:r>
            <a:r>
              <a:rPr sz="2800" spc="10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Chinese)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50" spc="-685" dirty="0">
                <a:solidFill>
                  <a:srgbClr val="E7BB29"/>
                </a:solidFill>
                <a:latin typeface="Arial" panose="020B0604020202020204"/>
                <a:cs typeface="Arial" panose="020B0604020202020204"/>
              </a:rPr>
              <a:t> </a:t>
            </a:r>
            <a:r>
              <a:rPr sz="2800" spc="-100" dirty="0">
                <a:latin typeface="Georgia" panose="02040502050405020303"/>
                <a:cs typeface="Georgia" panose="02040502050405020303"/>
              </a:rPr>
              <a:t>Sex: </a:t>
            </a:r>
            <a:r>
              <a:rPr sz="2800" spc="-70" dirty="0">
                <a:latin typeface="Georgia" panose="02040502050405020303"/>
                <a:cs typeface="Georgia" panose="02040502050405020303"/>
              </a:rPr>
              <a:t>M </a:t>
            </a:r>
            <a:r>
              <a:rPr sz="2800" spc="-160" dirty="0">
                <a:latin typeface="Georgia" panose="02040502050405020303"/>
                <a:cs typeface="Georgia" panose="02040502050405020303"/>
              </a:rPr>
              <a:t>: </a:t>
            </a:r>
            <a:r>
              <a:rPr sz="2800" spc="-170" dirty="0">
                <a:latin typeface="Georgia" panose="02040502050405020303"/>
                <a:cs typeface="Georgia" panose="02040502050405020303"/>
              </a:rPr>
              <a:t>F:: </a:t>
            </a:r>
            <a:r>
              <a:rPr sz="2800" spc="-175" dirty="0">
                <a:latin typeface="Georgia" panose="02040502050405020303"/>
                <a:cs typeface="Georgia" panose="02040502050405020303"/>
              </a:rPr>
              <a:t>2-3 </a:t>
            </a:r>
            <a:r>
              <a:rPr sz="2800" spc="-160" dirty="0">
                <a:latin typeface="Georgia" panose="02040502050405020303"/>
                <a:cs typeface="Georgia" panose="02040502050405020303"/>
              </a:rPr>
              <a:t>:</a:t>
            </a:r>
            <a:r>
              <a:rPr sz="2800" spc="30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330" dirty="0">
                <a:latin typeface="Georgia" panose="02040502050405020303"/>
                <a:cs typeface="Georgia" panose="02040502050405020303"/>
              </a:rPr>
              <a:t>1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</a:pPr>
            <a:r>
              <a:rPr sz="2800" spc="-60" dirty="0">
                <a:latin typeface="Georgia" panose="02040502050405020303"/>
                <a:cs typeface="Georgia" panose="02040502050405020303"/>
              </a:rPr>
              <a:t>Symptoms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160" dirty="0">
                <a:latin typeface="Georgia" panose="02040502050405020303"/>
                <a:cs typeface="Georgia" panose="02040502050405020303"/>
              </a:rPr>
              <a:t>: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6385" marR="933450" indent="-274320">
              <a:lnSpc>
                <a:spcPts val="2690"/>
              </a:lnSpc>
              <a:spcBef>
                <a:spcPts val="1850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85" dirty="0">
                <a:latin typeface="Georgia" panose="02040502050405020303"/>
                <a:cs typeface="Georgia" panose="02040502050405020303"/>
              </a:rPr>
              <a:t>Nasal: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obstruction,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discharge,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denasal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speech, 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epistaxis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6385" marR="5080" indent="-274320">
              <a:lnSpc>
                <a:spcPts val="2690"/>
              </a:lnSpc>
              <a:spcBef>
                <a:spcPts val="1870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15" dirty="0">
                <a:latin typeface="Georgia" panose="02040502050405020303"/>
                <a:cs typeface="Georgia" panose="02040502050405020303"/>
              </a:rPr>
              <a:t>Otological: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eustachian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tube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obstruction,</a:t>
            </a:r>
            <a:r>
              <a:rPr sz="2800" spc="-11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conductive 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deafness,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tinnitus,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dizziness,</a:t>
            </a:r>
            <a:r>
              <a:rPr sz="280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otalgia</a:t>
            </a:r>
            <a:endParaRPr sz="28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08406"/>
            <a:ext cx="50463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50" dirty="0"/>
              <a:t>CLINICAL</a:t>
            </a:r>
            <a:r>
              <a:rPr sz="5000" spc="-340" dirty="0"/>
              <a:t> </a:t>
            </a:r>
            <a:r>
              <a:rPr sz="5000" spc="-805" dirty="0"/>
              <a:t>FEATURES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688713"/>
            <a:ext cx="7812405" cy="372364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10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20" dirty="0">
                <a:latin typeface="Georgia" panose="02040502050405020303"/>
                <a:cs typeface="Georgia" panose="02040502050405020303"/>
              </a:rPr>
              <a:t>Ophthalmo-neurological: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715010" lvl="1" indent="-309880">
              <a:lnSpc>
                <a:spcPct val="100000"/>
              </a:lnSpc>
              <a:spcBef>
                <a:spcPts val="550"/>
              </a:spcBef>
              <a:buClr>
                <a:srgbClr val="A4B592"/>
              </a:buClr>
              <a:buSzPct val="84000"/>
              <a:buFont typeface="Wingdings" panose="05000000000000000000"/>
              <a:buChar char=""/>
              <a:tabLst>
                <a:tab pos="715010" algn="l"/>
                <a:tab pos="715645" algn="l"/>
              </a:tabLst>
            </a:pPr>
            <a:r>
              <a:rPr sz="2200" spc="-55" dirty="0">
                <a:latin typeface="Georgia" panose="02040502050405020303"/>
                <a:cs typeface="Georgia" panose="02040502050405020303"/>
              </a:rPr>
              <a:t>VI </a:t>
            </a:r>
            <a:r>
              <a:rPr sz="2200" spc="-35" dirty="0">
                <a:latin typeface="Georgia" panose="02040502050405020303"/>
                <a:cs typeface="Georgia" panose="02040502050405020303"/>
              </a:rPr>
              <a:t>nerve involvement </a:t>
            </a:r>
            <a:r>
              <a:rPr sz="2200" spc="-40" dirty="0">
                <a:latin typeface="Georgia" panose="02040502050405020303"/>
                <a:cs typeface="Georgia" panose="02040502050405020303"/>
              </a:rPr>
              <a:t>results </a:t>
            </a:r>
            <a:r>
              <a:rPr sz="2200" spc="-25" dirty="0">
                <a:latin typeface="Georgia" panose="02040502050405020303"/>
                <a:cs typeface="Georgia" panose="02040502050405020303"/>
              </a:rPr>
              <a:t>in squint </a:t>
            </a:r>
            <a:r>
              <a:rPr sz="2200" spc="-30" dirty="0">
                <a:latin typeface="Georgia" panose="02040502050405020303"/>
                <a:cs typeface="Georgia" panose="02040502050405020303"/>
              </a:rPr>
              <a:t>and</a:t>
            </a:r>
            <a:r>
              <a:rPr sz="2200" spc="-120" dirty="0">
                <a:latin typeface="Georgia" panose="02040502050405020303"/>
                <a:cs typeface="Georgia" panose="02040502050405020303"/>
              </a:rPr>
              <a:t> </a:t>
            </a:r>
            <a:r>
              <a:rPr sz="2200" spc="-30" dirty="0">
                <a:latin typeface="Georgia" panose="02040502050405020303"/>
                <a:cs typeface="Georgia" panose="02040502050405020303"/>
              </a:rPr>
              <a:t>diplopia</a:t>
            </a:r>
            <a:endParaRPr sz="22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525"/>
              </a:spcBef>
              <a:buClr>
                <a:srgbClr val="A4B592"/>
              </a:buClr>
              <a:buSzPct val="84000"/>
              <a:buFont typeface="Wingdings" panose="05000000000000000000"/>
              <a:buChar char=""/>
              <a:tabLst>
                <a:tab pos="652780" algn="l"/>
                <a:tab pos="653415" algn="l"/>
              </a:tabLst>
            </a:pPr>
            <a:r>
              <a:rPr sz="2200" spc="-95" dirty="0">
                <a:latin typeface="Georgia" panose="02040502050405020303"/>
                <a:cs typeface="Georgia" panose="02040502050405020303"/>
              </a:rPr>
              <a:t>III, </a:t>
            </a:r>
            <a:r>
              <a:rPr sz="2200" spc="-125" dirty="0">
                <a:latin typeface="Georgia" panose="02040502050405020303"/>
                <a:cs typeface="Georgia" panose="02040502050405020303"/>
              </a:rPr>
              <a:t>IV, </a:t>
            </a:r>
            <a:r>
              <a:rPr sz="2200" spc="5" dirty="0">
                <a:latin typeface="Georgia" panose="02040502050405020303"/>
                <a:cs typeface="Georgia" panose="02040502050405020303"/>
              </a:rPr>
              <a:t>V </a:t>
            </a:r>
            <a:r>
              <a:rPr sz="2200" spc="-30" dirty="0">
                <a:latin typeface="Georgia" panose="02040502050405020303"/>
                <a:cs typeface="Georgia" panose="02040502050405020303"/>
              </a:rPr>
              <a:t>nerve </a:t>
            </a:r>
            <a:r>
              <a:rPr sz="2200" spc="-35" dirty="0">
                <a:latin typeface="Georgia" panose="02040502050405020303"/>
                <a:cs typeface="Georgia" panose="02040502050405020303"/>
              </a:rPr>
              <a:t>involvement </a:t>
            </a:r>
            <a:r>
              <a:rPr sz="2200" spc="-40" dirty="0">
                <a:latin typeface="Georgia" panose="02040502050405020303"/>
                <a:cs typeface="Georgia" panose="02040502050405020303"/>
              </a:rPr>
              <a:t>results </a:t>
            </a:r>
            <a:r>
              <a:rPr sz="2200" spc="-25" dirty="0">
                <a:latin typeface="Georgia" panose="02040502050405020303"/>
                <a:cs typeface="Georgia" panose="02040502050405020303"/>
              </a:rPr>
              <a:t>in</a:t>
            </a:r>
            <a:r>
              <a:rPr sz="2200" spc="55" dirty="0">
                <a:latin typeface="Georgia" panose="02040502050405020303"/>
                <a:cs typeface="Georgia" panose="02040502050405020303"/>
              </a:rPr>
              <a:t> </a:t>
            </a:r>
            <a:r>
              <a:rPr sz="2200" spc="-25" dirty="0">
                <a:latin typeface="Georgia" panose="02040502050405020303"/>
                <a:cs typeface="Georgia" panose="02040502050405020303"/>
              </a:rPr>
              <a:t>ophthalmoplegia</a:t>
            </a:r>
            <a:endParaRPr sz="2200">
              <a:latin typeface="Georgia" panose="02040502050405020303"/>
              <a:cs typeface="Georgia" panose="02040502050405020303"/>
            </a:endParaRPr>
          </a:p>
          <a:p>
            <a:pPr marL="652780" marR="439420" lvl="1" indent="-247650">
              <a:lnSpc>
                <a:spcPct val="100000"/>
              </a:lnSpc>
              <a:spcBef>
                <a:spcPts val="530"/>
              </a:spcBef>
              <a:buClr>
                <a:srgbClr val="A4B592"/>
              </a:buClr>
              <a:buSzPct val="84000"/>
              <a:buFont typeface="Wingdings" panose="05000000000000000000"/>
              <a:buChar char=""/>
              <a:tabLst>
                <a:tab pos="652780" algn="l"/>
                <a:tab pos="653415" algn="l"/>
              </a:tabLst>
            </a:pPr>
            <a:r>
              <a:rPr sz="2200" spc="-30" dirty="0">
                <a:latin typeface="Georgia" panose="02040502050405020303"/>
                <a:cs typeface="Georgia" panose="02040502050405020303"/>
              </a:rPr>
              <a:t>facial </a:t>
            </a:r>
            <a:r>
              <a:rPr sz="2200" spc="-35" dirty="0">
                <a:latin typeface="Georgia" panose="02040502050405020303"/>
                <a:cs typeface="Georgia" panose="02040502050405020303"/>
              </a:rPr>
              <a:t>nerve involvement </a:t>
            </a:r>
            <a:r>
              <a:rPr sz="2200" spc="-40" dirty="0">
                <a:latin typeface="Georgia" panose="02040502050405020303"/>
                <a:cs typeface="Georgia" panose="02040502050405020303"/>
              </a:rPr>
              <a:t>results </a:t>
            </a:r>
            <a:r>
              <a:rPr sz="2200" spc="-25" dirty="0">
                <a:latin typeface="Georgia" panose="02040502050405020303"/>
                <a:cs typeface="Georgia" panose="02040502050405020303"/>
              </a:rPr>
              <a:t>in absent </a:t>
            </a:r>
            <a:r>
              <a:rPr sz="2200" spc="-30" dirty="0">
                <a:latin typeface="Georgia" panose="02040502050405020303"/>
                <a:cs typeface="Georgia" panose="02040502050405020303"/>
              </a:rPr>
              <a:t>corneal</a:t>
            </a:r>
            <a:r>
              <a:rPr sz="2200" spc="-170" dirty="0">
                <a:latin typeface="Georgia" panose="02040502050405020303"/>
                <a:cs typeface="Georgia" panose="02040502050405020303"/>
              </a:rPr>
              <a:t> </a:t>
            </a:r>
            <a:r>
              <a:rPr sz="2200" spc="-15" dirty="0">
                <a:latin typeface="Georgia" panose="02040502050405020303"/>
                <a:cs typeface="Georgia" panose="02040502050405020303"/>
              </a:rPr>
              <a:t>reflex,  </a:t>
            </a:r>
            <a:r>
              <a:rPr sz="2200" spc="-40" dirty="0">
                <a:latin typeface="Georgia" panose="02040502050405020303"/>
                <a:cs typeface="Georgia" panose="02040502050405020303"/>
              </a:rPr>
              <a:t>horner’s</a:t>
            </a:r>
            <a:r>
              <a:rPr sz="2200" spc="-105" dirty="0">
                <a:latin typeface="Georgia" panose="02040502050405020303"/>
                <a:cs typeface="Georgia" panose="02040502050405020303"/>
              </a:rPr>
              <a:t> </a:t>
            </a:r>
            <a:r>
              <a:rPr sz="2200" spc="-35" dirty="0">
                <a:latin typeface="Georgia" panose="02040502050405020303"/>
                <a:cs typeface="Georgia" panose="02040502050405020303"/>
              </a:rPr>
              <a:t>syndrome</a:t>
            </a:r>
            <a:endParaRPr sz="2200">
              <a:latin typeface="Georgia" panose="02040502050405020303"/>
              <a:cs typeface="Georgia" panose="02040502050405020303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A4B592"/>
              </a:buClr>
              <a:buFont typeface="Wingdings" panose="05000000000000000000"/>
              <a:buChar char=""/>
            </a:pPr>
            <a:endParaRPr sz="1750">
              <a:latin typeface="Georgia" panose="02040502050405020303"/>
              <a:cs typeface="Georgia" panose="02040502050405020303"/>
            </a:endParaRPr>
          </a:p>
          <a:p>
            <a:pPr marL="286385" marR="234315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45" dirty="0">
                <a:latin typeface="Georgia" panose="02040502050405020303"/>
                <a:cs typeface="Georgia" panose="02040502050405020303"/>
              </a:rPr>
              <a:t>Neck: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painless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lymph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node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most commonly</a:t>
            </a:r>
            <a:r>
              <a:rPr sz="2600" spc="-20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jugulo- 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digastric,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spinal accessory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(posterior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triange</a:t>
            </a:r>
            <a:r>
              <a:rPr sz="2600" spc="-10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node)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206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20" dirty="0">
                <a:latin typeface="Georgia" panose="02040502050405020303"/>
                <a:cs typeface="Georgia" panose="02040502050405020303"/>
              </a:rPr>
              <a:t>Distant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metastasis: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thoraco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lumbar spine, </a:t>
            </a:r>
            <a:r>
              <a:rPr sz="2600" spc="-85" dirty="0">
                <a:latin typeface="Georgia" panose="02040502050405020303"/>
                <a:cs typeface="Georgia" panose="02040502050405020303"/>
              </a:rPr>
              <a:t>liver,</a:t>
            </a:r>
            <a:r>
              <a:rPr sz="2600" spc="-12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lungs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548755"/>
            <a:chOff x="-828" y="0"/>
            <a:chExt cx="9145905" cy="6548755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199" y="838200"/>
              <a:ext cx="8171688" cy="57104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007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600" spc="-35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Presenting symptoms and </a:t>
            </a:r>
            <a:r>
              <a:rPr sz="2600" spc="-4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signs </a:t>
            </a:r>
            <a:r>
              <a:rPr sz="2600" spc="-2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600" spc="-4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nasopharyngeal  </a:t>
            </a:r>
            <a:r>
              <a:rPr sz="2600" spc="-35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cancer </a:t>
            </a:r>
            <a:r>
              <a:rPr sz="2600" spc="-3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600" spc="-45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order </a:t>
            </a:r>
            <a:r>
              <a:rPr sz="2600" spc="-2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600" spc="-25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frequency</a:t>
            </a:r>
            <a:r>
              <a:rPr sz="2600" spc="-21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600" spc="-85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are: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132" y="1643443"/>
            <a:ext cx="7315834" cy="43434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680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20" dirty="0">
                <a:latin typeface="Georgia" panose="02040502050405020303"/>
                <a:cs typeface="Georgia" panose="02040502050405020303"/>
              </a:rPr>
              <a:t>Cervical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lymphadenopathy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(most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common)</a:t>
            </a:r>
            <a:r>
              <a:rPr sz="2400" spc="-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70" dirty="0">
                <a:latin typeface="Georgia" panose="02040502050405020303"/>
                <a:cs typeface="Georgia" panose="02040502050405020303"/>
              </a:rPr>
              <a:t>(60-90%)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 indent="-247650">
              <a:lnSpc>
                <a:spcPct val="100000"/>
              </a:lnSpc>
              <a:spcBef>
                <a:spcPts val="580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45" dirty="0">
                <a:latin typeface="Georgia" panose="02040502050405020303"/>
                <a:cs typeface="Georgia" panose="02040502050405020303"/>
              </a:rPr>
              <a:t>Hearing</a:t>
            </a:r>
            <a:r>
              <a:rPr sz="2400" spc="1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loss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60" dirty="0">
                <a:latin typeface="Georgia" panose="02040502050405020303"/>
                <a:cs typeface="Georgia" panose="02040502050405020303"/>
              </a:rPr>
              <a:t>Nasal</a:t>
            </a:r>
            <a:r>
              <a:rPr sz="2400" spc="-5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15" dirty="0">
                <a:latin typeface="Georgia" panose="02040502050405020303"/>
                <a:cs typeface="Georgia" panose="02040502050405020303"/>
              </a:rPr>
              <a:t>obstruction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55" dirty="0">
                <a:latin typeface="Georgia" panose="02040502050405020303"/>
                <a:cs typeface="Georgia" panose="02040502050405020303"/>
              </a:rPr>
              <a:t>Epistaxis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40" dirty="0">
                <a:latin typeface="Georgia" panose="02040502050405020303"/>
                <a:cs typeface="Georgia" panose="02040502050405020303"/>
              </a:rPr>
              <a:t>Cranial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nerve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palsies.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CN </a:t>
            </a:r>
            <a:r>
              <a:rPr sz="2400" spc="-55" dirty="0">
                <a:latin typeface="Georgia" panose="02040502050405020303"/>
                <a:cs typeface="Georgia" panose="02040502050405020303"/>
              </a:rPr>
              <a:t>VI paralysis </a:t>
            </a:r>
            <a:r>
              <a:rPr sz="24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400" spc="-5" dirty="0">
                <a:latin typeface="Georgia" panose="02040502050405020303"/>
                <a:cs typeface="Georgia" panose="02040502050405020303"/>
              </a:rPr>
              <a:t>the</a:t>
            </a:r>
            <a:r>
              <a:rPr sz="2400" spc="5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most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Georgia" panose="02040502050405020303"/>
                <a:cs typeface="Georgia" panose="02040502050405020303"/>
              </a:rPr>
              <a:t>common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of</a:t>
            </a:r>
            <a:r>
              <a:rPr sz="2400" spc="1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these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35" dirty="0">
                <a:latin typeface="Georgia" panose="02040502050405020303"/>
                <a:cs typeface="Georgia" panose="02040502050405020303"/>
              </a:rPr>
              <a:t>Headache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60" dirty="0">
                <a:latin typeface="Georgia" panose="02040502050405020303"/>
                <a:cs typeface="Georgia" panose="02040502050405020303"/>
              </a:rPr>
              <a:t>Earache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 indent="-247650">
              <a:lnSpc>
                <a:spcPct val="100000"/>
              </a:lnSpc>
              <a:spcBef>
                <a:spcPts val="580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20" dirty="0">
                <a:latin typeface="Georgia" panose="02040502050405020303"/>
                <a:cs typeface="Georgia" panose="02040502050405020303"/>
              </a:rPr>
              <a:t>Neck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 pain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59715" indent="-247650">
              <a:lnSpc>
                <a:spcPct val="100000"/>
              </a:lnSpc>
              <a:spcBef>
                <a:spcPts val="575"/>
              </a:spcBef>
              <a:buClr>
                <a:srgbClr val="A4B592"/>
              </a:buClr>
              <a:buSzPct val="85000"/>
              <a:buFont typeface="Courier New" panose="02070309020205020404"/>
              <a:buChar char="o"/>
              <a:tabLst>
                <a:tab pos="260350" algn="l"/>
              </a:tabLst>
            </a:pPr>
            <a:r>
              <a:rPr sz="2400" spc="-20" dirty="0">
                <a:latin typeface="Georgia" panose="02040502050405020303"/>
                <a:cs typeface="Georgia" panose="02040502050405020303"/>
              </a:rPr>
              <a:t>Weight</a:t>
            </a:r>
            <a:r>
              <a:rPr sz="2400" spc="-5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loss.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591300"/>
            <a:chOff x="-828" y="0"/>
            <a:chExt cx="9145905" cy="65913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62912" y="266700"/>
              <a:ext cx="5219699" cy="6324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56330" y="424942"/>
            <a:ext cx="3135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95" dirty="0"/>
              <a:t>PATHOGENESIS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78739" y="1273810"/>
            <a:ext cx="8927465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855"/>
              </a:lnSpc>
              <a:spcBef>
                <a:spcPts val="95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45" dirty="0">
                <a:latin typeface="Georgia" panose="02040502050405020303"/>
                <a:cs typeface="Georgia" panose="02040502050405020303"/>
              </a:rPr>
              <a:t>Ringertz </a:t>
            </a:r>
            <a:r>
              <a:rPr sz="2800" spc="-155" dirty="0">
                <a:latin typeface="Georgia" panose="02040502050405020303"/>
                <a:cs typeface="Georgia" panose="02040502050405020303"/>
              </a:rPr>
              <a:t>(1938):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inequalities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in growth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skull</a:t>
            </a:r>
            <a:r>
              <a:rPr sz="2800" spc="24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bones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7020" marR="1037590">
              <a:lnSpc>
                <a:spcPct val="70000"/>
              </a:lnSpc>
              <a:spcBef>
                <a:spcPts val="505"/>
              </a:spcBef>
            </a:pPr>
            <a:r>
              <a:rPr sz="2800" spc="-40" dirty="0">
                <a:latin typeface="Georgia" panose="02040502050405020303"/>
                <a:cs typeface="Georgia" panose="02040502050405020303"/>
              </a:rPr>
              <a:t>result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in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hypertrophy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underlying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periosteum in 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response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to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hormonal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5" dirty="0">
                <a:latin typeface="Georgia" panose="02040502050405020303"/>
                <a:cs typeface="Georgia" panose="02040502050405020303"/>
              </a:rPr>
              <a:t>influence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Georgia" panose="02040502050405020303"/>
              <a:cs typeface="Georgia" panose="02040502050405020303"/>
            </a:endParaRPr>
          </a:p>
          <a:p>
            <a:pPr marL="287020" marR="749300" indent="-274320">
              <a:lnSpc>
                <a:spcPct val="70000"/>
              </a:lnSpc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75" dirty="0">
                <a:latin typeface="Georgia" panose="02040502050405020303"/>
                <a:cs typeface="Georgia" panose="02040502050405020303"/>
              </a:rPr>
              <a:t>Ewing </a:t>
            </a:r>
            <a:r>
              <a:rPr sz="2800" spc="-150" dirty="0">
                <a:latin typeface="Georgia" panose="02040502050405020303"/>
                <a:cs typeface="Georgia" panose="02040502050405020303"/>
              </a:rPr>
              <a:t>(1941): </a:t>
            </a:r>
            <a:r>
              <a:rPr sz="2800" spc="-60" dirty="0">
                <a:latin typeface="Georgia" panose="02040502050405020303"/>
                <a:cs typeface="Georgia" panose="02040502050405020303"/>
              </a:rPr>
              <a:t>arises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from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embrygenic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fibro-cartilage 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between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basi-occiput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and basi-sphenoid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7BB29"/>
              </a:buClr>
              <a:buFont typeface="Wingdings" panose="05000000000000000000"/>
              <a:buChar char=""/>
            </a:pPr>
            <a:endParaRPr sz="3250">
              <a:latin typeface="Georgia" panose="02040502050405020303"/>
              <a:cs typeface="Georgia" panose="02040502050405020303"/>
            </a:endParaRPr>
          </a:p>
          <a:p>
            <a:pPr marL="287020" marR="1463040" indent="-274320">
              <a:lnSpc>
                <a:spcPct val="70000"/>
              </a:lnSpc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65" dirty="0">
                <a:latin typeface="Georgia" panose="02040502050405020303"/>
                <a:cs typeface="Georgia" panose="02040502050405020303"/>
              </a:rPr>
              <a:t>Burner </a:t>
            </a:r>
            <a:r>
              <a:rPr sz="2800" spc="-130" dirty="0">
                <a:latin typeface="Georgia" panose="02040502050405020303"/>
                <a:cs typeface="Georgia" panose="02040502050405020303"/>
              </a:rPr>
              <a:t>(1942):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suggested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origin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from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conjoined 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pharyngo-basilar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and bucco-pharyngeal</a:t>
            </a:r>
            <a:r>
              <a:rPr sz="2800" spc="11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fascia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buClr>
                <a:srgbClr val="E7BB29"/>
              </a:buClr>
              <a:buFont typeface="Wingdings" panose="05000000000000000000"/>
              <a:buChar char=""/>
            </a:pPr>
            <a:endParaRPr sz="3250">
              <a:latin typeface="Georgia" panose="02040502050405020303"/>
              <a:cs typeface="Georgia" panose="02040502050405020303"/>
            </a:endParaRPr>
          </a:p>
          <a:p>
            <a:pPr marL="287020" marR="212090" indent="-274320">
              <a:lnSpc>
                <a:spcPct val="70000"/>
              </a:lnSpc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10" dirty="0">
                <a:latin typeface="Georgia" panose="02040502050405020303"/>
                <a:cs typeface="Georgia" panose="02040502050405020303"/>
              </a:rPr>
              <a:t>Osborn </a:t>
            </a:r>
            <a:r>
              <a:rPr sz="2800" spc="-130" dirty="0">
                <a:latin typeface="Georgia" panose="02040502050405020303"/>
                <a:cs typeface="Georgia" panose="02040502050405020303"/>
              </a:rPr>
              <a:t>(1973):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either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from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hamartomas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or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fetal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erectile 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tissue</a:t>
            </a:r>
            <a:r>
              <a:rPr sz="2800" spc="-35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hormonal</a:t>
            </a:r>
            <a:r>
              <a:rPr sz="2800" spc="7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5" dirty="0">
                <a:latin typeface="Georgia" panose="02040502050405020303"/>
                <a:cs typeface="Georgia" panose="02040502050405020303"/>
              </a:rPr>
              <a:t>influence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buClr>
                <a:srgbClr val="E7BB29"/>
              </a:buClr>
              <a:buFont typeface="Wingdings" panose="05000000000000000000"/>
              <a:buChar char=""/>
            </a:pPr>
            <a:endParaRPr sz="3250">
              <a:latin typeface="Georgia" panose="02040502050405020303"/>
              <a:cs typeface="Georgia" panose="02040502050405020303"/>
            </a:endParaRPr>
          </a:p>
          <a:p>
            <a:pPr marL="287020" marR="5080" indent="-274320">
              <a:lnSpc>
                <a:spcPct val="70000"/>
              </a:lnSpc>
              <a:spcBef>
                <a:spcPts val="5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60" dirty="0">
                <a:latin typeface="Georgia" panose="02040502050405020303"/>
                <a:cs typeface="Georgia" panose="02040502050405020303"/>
              </a:rPr>
              <a:t>Girgis </a:t>
            </a:r>
            <a:r>
              <a:rPr sz="2800" spc="-135" dirty="0">
                <a:latin typeface="Georgia" panose="02040502050405020303"/>
                <a:cs typeface="Georgia" panose="02040502050405020303"/>
              </a:rPr>
              <a:t>(1973):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undifferentiated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epithelial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cells</a:t>
            </a:r>
            <a:r>
              <a:rPr sz="2800" spc="-30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linked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to 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paraganglianomas</a:t>
            </a:r>
            <a:endParaRPr sz="28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4606"/>
            <a:ext cx="29159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35" dirty="0"/>
              <a:t>DI</a:t>
            </a:r>
            <a:r>
              <a:rPr sz="5000" spc="-484" dirty="0"/>
              <a:t>A</a:t>
            </a:r>
            <a:r>
              <a:rPr sz="5000" spc="-650" dirty="0"/>
              <a:t>GNOSIS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533118"/>
            <a:ext cx="5876925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45" dirty="0">
                <a:latin typeface="Georgia" panose="02040502050405020303"/>
                <a:cs typeface="Georgia" panose="02040502050405020303"/>
              </a:rPr>
              <a:t>Posterior</a:t>
            </a:r>
            <a:r>
              <a:rPr sz="2600" spc="-13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rhinoscopy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40" dirty="0">
                <a:latin typeface="Georgia" panose="02040502050405020303"/>
                <a:cs typeface="Georgia" panose="02040502050405020303"/>
              </a:rPr>
              <a:t>Fibro-optic</a:t>
            </a:r>
            <a:r>
              <a:rPr sz="2600" spc="-13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endoscopy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60" dirty="0">
                <a:latin typeface="Georgia" panose="02040502050405020303"/>
                <a:cs typeface="Georgia" panose="02040502050405020303"/>
              </a:rPr>
              <a:t>Rigid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endoscope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50" dirty="0">
                <a:latin typeface="Georgia" panose="02040502050405020303"/>
                <a:cs typeface="Georgia" panose="02040502050405020303"/>
              </a:rPr>
              <a:t>Examination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under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general</a:t>
            </a:r>
            <a:r>
              <a:rPr sz="2600" spc="-16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70" dirty="0">
                <a:latin typeface="Georgia" panose="02040502050405020303"/>
                <a:cs typeface="Georgia" panose="02040502050405020303"/>
              </a:rPr>
              <a:t>anaesthesia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55" dirty="0">
                <a:latin typeface="Georgia" panose="02040502050405020303"/>
                <a:cs typeface="Georgia" panose="02040502050405020303"/>
              </a:rPr>
              <a:t>Biopsy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90" dirty="0">
                <a:latin typeface="Georgia" panose="02040502050405020303"/>
                <a:cs typeface="Georgia" panose="02040502050405020303"/>
              </a:rPr>
              <a:t>X-ray</a:t>
            </a:r>
            <a:r>
              <a:rPr sz="2600" spc="-10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skull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10" dirty="0">
                <a:latin typeface="Georgia" panose="02040502050405020303"/>
                <a:cs typeface="Georgia" panose="02040502050405020303"/>
              </a:rPr>
              <a:t>CT-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 scan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3191" y="1879092"/>
            <a:ext cx="8369808" cy="4335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1905000"/>
            <a:ext cx="8229600" cy="420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52437" y="1900237"/>
          <a:ext cx="8244205" cy="4212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905000"/>
                <a:gridCol w="4800600"/>
              </a:tblGrid>
              <a:tr h="41465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800" b="1" spc="55" dirty="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Primary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b="1" spc="110" dirty="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tumour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5244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3A34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800" spc="-75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112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55244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800" spc="-50" dirty="0">
                          <a:latin typeface="Georgia" panose="02040502050405020303"/>
                          <a:cs typeface="Georgia" panose="02040502050405020303"/>
                        </a:rPr>
                        <a:t>Tumour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confined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to </a:t>
                      </a: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the</a:t>
                      </a: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nasopharynx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55244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 hMerge="1">
                  <a:tcPr marL="0" marR="0" marT="0" marB="0"/>
                </a:tc>
              </a:tr>
              <a:tr h="613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75" baseline="-21000" dirty="0">
                          <a:latin typeface="Georgia" panose="02040502050405020303"/>
                          <a:cs typeface="Georgia" panose="02040502050405020303"/>
                        </a:rPr>
                        <a:t>2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0" dirty="0">
                          <a:latin typeface="Georgia" panose="02040502050405020303"/>
                          <a:cs typeface="Georgia" panose="02040502050405020303"/>
                        </a:rPr>
                        <a:t>Tumour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extends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to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soft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tissues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of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oropharynx </a:t>
                      </a:r>
                      <a:r>
                        <a:rPr sz="1800" spc="-45" dirty="0">
                          <a:latin typeface="Georgia" panose="02040502050405020303"/>
                          <a:cs typeface="Georgia" panose="02040502050405020303"/>
                        </a:rPr>
                        <a:t>and/or </a:t>
                      </a: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nasal</a:t>
                      </a:r>
                      <a:r>
                        <a:rPr sz="1800" spc="-17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fossa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2700" spc="-75" baseline="1400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200" spc="-50" dirty="0">
                          <a:latin typeface="Georgia" panose="02040502050405020303"/>
                          <a:cs typeface="Georgia" panose="02040502050405020303"/>
                        </a:rPr>
                        <a:t>2a</a:t>
                      </a:r>
                      <a:endParaRPr sz="12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211454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without 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parapharyngeal</a:t>
                      </a:r>
                      <a:r>
                        <a:rPr sz="1800" spc="-8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extension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</a:tr>
              <a:tr h="6132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2700" spc="-67" baseline="1400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200" spc="-45" dirty="0">
                          <a:latin typeface="Georgia" panose="02040502050405020303"/>
                          <a:cs typeface="Georgia" panose="02040502050405020303"/>
                        </a:rPr>
                        <a:t>2b</a:t>
                      </a:r>
                      <a:endParaRPr sz="12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211455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with 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parapharyngeal</a:t>
                      </a:r>
                      <a:r>
                        <a:rPr sz="1800" spc="-8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extension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</a:tr>
              <a:tr h="613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3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0" dirty="0">
                          <a:latin typeface="Georgia" panose="02040502050405020303"/>
                          <a:cs typeface="Georgia" panose="02040502050405020303"/>
                        </a:rPr>
                        <a:t>Tumour </a:t>
                      </a: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invades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bony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structures </a:t>
                      </a:r>
                      <a:r>
                        <a:rPr sz="1800" spc="-45" dirty="0">
                          <a:latin typeface="Georgia" panose="02040502050405020303"/>
                          <a:cs typeface="Georgia" panose="02040502050405020303"/>
                        </a:rPr>
                        <a:t>and/or </a:t>
                      </a: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paranasal</a:t>
                      </a:r>
                      <a:r>
                        <a:rPr sz="1800" spc="-10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sinuses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5494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 hMerge="1">
                  <a:tcPr marL="0" marR="0" marT="0" marB="0"/>
                </a:tc>
              </a:tr>
              <a:tr h="920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44" baseline="-21000" dirty="0">
                          <a:latin typeface="Georgia" panose="02040502050405020303"/>
                          <a:cs typeface="Georgia" panose="02040502050405020303"/>
                        </a:rPr>
                        <a:t>4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905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52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0" dirty="0">
                          <a:latin typeface="Georgia" panose="02040502050405020303"/>
                          <a:cs typeface="Georgia" panose="02040502050405020303"/>
                        </a:rPr>
                        <a:t>Tumour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with 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intracranial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extension </a:t>
                      </a:r>
                      <a:r>
                        <a:rPr sz="1800" spc="-45" dirty="0">
                          <a:latin typeface="Georgia" panose="02040502050405020303"/>
                          <a:cs typeface="Georgia" panose="02040502050405020303"/>
                        </a:rPr>
                        <a:t>and/or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involvement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of 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cranial  nerves, infratemporal </a:t>
                      </a: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fossa,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hypopharynx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or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orbit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or masticator 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space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3429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081" rIns="0" bIns="0" rtlCol="0">
            <a:spAutoFit/>
          </a:bodyPr>
          <a:lstStyle/>
          <a:p>
            <a:pPr marL="3322320" marR="5080" indent="-285369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TNM classification of nasopharyngeal </a:t>
            </a:r>
            <a:r>
              <a:rPr sz="2800" b="1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carcinoma  </a:t>
            </a:r>
            <a:r>
              <a:rPr sz="2800" b="1" spc="-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(AJC</a:t>
            </a:r>
            <a:r>
              <a:rPr sz="2800" b="1" spc="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2002)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685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25"/>
              <a:ext cx="9144000" cy="374015"/>
            </a:xfrm>
            <a:custGeom>
              <a:avLst/>
              <a:gdLst/>
              <a:ahLst/>
              <a:cxnLst/>
              <a:rect l="l" t="t" r="r" b="b"/>
              <a:pathLst>
                <a:path w="9144000" h="374015">
                  <a:moveTo>
                    <a:pt x="9144000" y="0"/>
                  </a:moveTo>
                  <a:lnTo>
                    <a:pt x="0" y="0"/>
                  </a:lnTo>
                  <a:lnTo>
                    <a:pt x="0" y="373608"/>
                  </a:lnTo>
                  <a:lnTo>
                    <a:pt x="9144000" y="3736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373570"/>
              <a:ext cx="9144000" cy="6163310"/>
            </a:xfrm>
            <a:custGeom>
              <a:avLst/>
              <a:gdLst/>
              <a:ahLst/>
              <a:cxnLst/>
              <a:rect l="l" t="t" r="r" b="b"/>
              <a:pathLst>
                <a:path w="9144000" h="6163309">
                  <a:moveTo>
                    <a:pt x="9144000" y="5789523"/>
                  </a:moveTo>
                  <a:lnTo>
                    <a:pt x="1600200" y="5789523"/>
                  </a:lnTo>
                  <a:lnTo>
                    <a:pt x="0" y="5789523"/>
                  </a:lnTo>
                  <a:lnTo>
                    <a:pt x="0" y="6163132"/>
                  </a:lnTo>
                  <a:lnTo>
                    <a:pt x="1600200" y="6163132"/>
                  </a:lnTo>
                  <a:lnTo>
                    <a:pt x="9144000" y="6163132"/>
                  </a:lnTo>
                  <a:lnTo>
                    <a:pt x="9144000" y="5789523"/>
                  </a:lnTo>
                  <a:close/>
                </a:path>
                <a:path w="9144000" h="6163309">
                  <a:moveTo>
                    <a:pt x="9144000" y="5042306"/>
                  </a:moveTo>
                  <a:lnTo>
                    <a:pt x="0" y="5042306"/>
                  </a:lnTo>
                  <a:lnTo>
                    <a:pt x="0" y="5415915"/>
                  </a:lnTo>
                  <a:lnTo>
                    <a:pt x="9144000" y="5415915"/>
                  </a:lnTo>
                  <a:lnTo>
                    <a:pt x="9144000" y="5042306"/>
                  </a:lnTo>
                  <a:close/>
                </a:path>
                <a:path w="9144000" h="6163309">
                  <a:moveTo>
                    <a:pt x="9144000" y="3936923"/>
                  </a:moveTo>
                  <a:lnTo>
                    <a:pt x="4343400" y="3936923"/>
                  </a:lnTo>
                  <a:lnTo>
                    <a:pt x="1625600" y="3936923"/>
                  </a:lnTo>
                  <a:lnTo>
                    <a:pt x="1600200" y="3936923"/>
                  </a:lnTo>
                  <a:lnTo>
                    <a:pt x="0" y="3936923"/>
                  </a:lnTo>
                  <a:lnTo>
                    <a:pt x="0" y="4489640"/>
                  </a:lnTo>
                  <a:lnTo>
                    <a:pt x="1600200" y="4489640"/>
                  </a:lnTo>
                  <a:lnTo>
                    <a:pt x="1625600" y="4489640"/>
                  </a:lnTo>
                  <a:lnTo>
                    <a:pt x="4343400" y="4489640"/>
                  </a:lnTo>
                  <a:lnTo>
                    <a:pt x="9144000" y="4489640"/>
                  </a:lnTo>
                  <a:lnTo>
                    <a:pt x="9144000" y="3936923"/>
                  </a:lnTo>
                  <a:close/>
                </a:path>
                <a:path w="9144000" h="6163309">
                  <a:moveTo>
                    <a:pt x="9144000" y="2734068"/>
                  </a:moveTo>
                  <a:lnTo>
                    <a:pt x="1625600" y="2734068"/>
                  </a:lnTo>
                  <a:lnTo>
                    <a:pt x="1600200" y="2734068"/>
                  </a:lnTo>
                  <a:lnTo>
                    <a:pt x="0" y="2734068"/>
                  </a:lnTo>
                  <a:lnTo>
                    <a:pt x="0" y="3563175"/>
                  </a:lnTo>
                  <a:lnTo>
                    <a:pt x="1600200" y="3563175"/>
                  </a:lnTo>
                  <a:lnTo>
                    <a:pt x="1625600" y="3563175"/>
                  </a:lnTo>
                  <a:lnTo>
                    <a:pt x="9144000" y="3563175"/>
                  </a:lnTo>
                  <a:lnTo>
                    <a:pt x="9144000" y="2734068"/>
                  </a:lnTo>
                  <a:close/>
                </a:path>
                <a:path w="9144000" h="6163309">
                  <a:moveTo>
                    <a:pt x="9144000" y="1531454"/>
                  </a:moveTo>
                  <a:lnTo>
                    <a:pt x="1625600" y="1531454"/>
                  </a:lnTo>
                  <a:lnTo>
                    <a:pt x="1600200" y="1531454"/>
                  </a:lnTo>
                  <a:lnTo>
                    <a:pt x="0" y="1531454"/>
                  </a:lnTo>
                  <a:lnTo>
                    <a:pt x="0" y="1905063"/>
                  </a:lnTo>
                  <a:lnTo>
                    <a:pt x="1600200" y="1905063"/>
                  </a:lnTo>
                  <a:lnTo>
                    <a:pt x="1625600" y="1905063"/>
                  </a:lnTo>
                  <a:lnTo>
                    <a:pt x="9144000" y="1905063"/>
                  </a:lnTo>
                  <a:lnTo>
                    <a:pt x="9144000" y="1531454"/>
                  </a:lnTo>
                  <a:close/>
                </a:path>
                <a:path w="9144000" h="6163309">
                  <a:moveTo>
                    <a:pt x="9144000" y="0"/>
                  </a:moveTo>
                  <a:lnTo>
                    <a:pt x="0" y="0"/>
                  </a:lnTo>
                  <a:lnTo>
                    <a:pt x="0" y="1105471"/>
                  </a:lnTo>
                  <a:lnTo>
                    <a:pt x="9144000" y="110547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3A346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00200" y="1474342"/>
              <a:ext cx="0" cy="3946525"/>
            </a:xfrm>
            <a:custGeom>
              <a:avLst/>
              <a:gdLst/>
              <a:ahLst/>
              <a:cxnLst/>
              <a:rect l="l" t="t" r="r" b="b"/>
              <a:pathLst>
                <a:path h="3946525">
                  <a:moveTo>
                    <a:pt x="0" y="0"/>
                  </a:moveTo>
                  <a:lnTo>
                    <a:pt x="0" y="3946271"/>
                  </a:lnTo>
                </a:path>
              </a:pathLst>
            </a:custGeom>
            <a:ln w="9525">
              <a:solidFill>
                <a:srgbClr val="B478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95437" y="5784722"/>
              <a:ext cx="9525" cy="1073785"/>
            </a:xfrm>
            <a:custGeom>
              <a:avLst/>
              <a:gdLst/>
              <a:ahLst/>
              <a:cxnLst/>
              <a:rect l="l" t="t" r="r" b="b"/>
              <a:pathLst>
                <a:path w="9525" h="1073784">
                  <a:moveTo>
                    <a:pt x="9525" y="0"/>
                  </a:moveTo>
                  <a:lnTo>
                    <a:pt x="0" y="0"/>
                  </a:lnTo>
                  <a:lnTo>
                    <a:pt x="0" y="1073275"/>
                  </a:lnTo>
                  <a:lnTo>
                    <a:pt x="9525" y="10732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B4782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25600" y="1474342"/>
              <a:ext cx="2717800" cy="3946525"/>
            </a:xfrm>
            <a:custGeom>
              <a:avLst/>
              <a:gdLst/>
              <a:ahLst/>
              <a:cxnLst/>
              <a:rect l="l" t="t" r="r" b="b"/>
              <a:pathLst>
                <a:path w="2717800" h="3946525">
                  <a:moveTo>
                    <a:pt x="0" y="0"/>
                  </a:moveTo>
                  <a:lnTo>
                    <a:pt x="0" y="3946271"/>
                  </a:lnTo>
                </a:path>
                <a:path w="2717800" h="3946525">
                  <a:moveTo>
                    <a:pt x="2717800" y="2831338"/>
                  </a:moveTo>
                  <a:lnTo>
                    <a:pt x="2717800" y="3946271"/>
                  </a:lnTo>
                </a:path>
              </a:pathLst>
            </a:custGeom>
            <a:ln w="9525">
              <a:solidFill>
                <a:srgbClr val="B478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360934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0" y="0"/>
                  </a:moveTo>
                  <a:lnTo>
                    <a:pt x="0" y="25400"/>
                  </a:lnTo>
                  <a:lnTo>
                    <a:pt x="9144000" y="254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9139237" y="0"/>
                  </a:lnTo>
                  <a:lnTo>
                    <a:pt x="9139237" y="4762"/>
                  </a:lnTo>
                  <a:lnTo>
                    <a:pt x="9139237" y="1474279"/>
                  </a:lnTo>
                  <a:lnTo>
                    <a:pt x="9139237" y="6531940"/>
                  </a:lnTo>
                  <a:lnTo>
                    <a:pt x="4762" y="6531940"/>
                  </a:lnTo>
                  <a:lnTo>
                    <a:pt x="4762" y="6167856"/>
                  </a:lnTo>
                  <a:lnTo>
                    <a:pt x="9139237" y="6167856"/>
                  </a:lnTo>
                  <a:lnTo>
                    <a:pt x="9139237" y="6158331"/>
                  </a:lnTo>
                  <a:lnTo>
                    <a:pt x="4762" y="6158331"/>
                  </a:lnTo>
                  <a:lnTo>
                    <a:pt x="4762" y="5794248"/>
                  </a:lnTo>
                  <a:lnTo>
                    <a:pt x="9139237" y="5794248"/>
                  </a:lnTo>
                  <a:lnTo>
                    <a:pt x="9139237" y="5784723"/>
                  </a:lnTo>
                  <a:lnTo>
                    <a:pt x="4762" y="5784723"/>
                  </a:lnTo>
                  <a:lnTo>
                    <a:pt x="4762" y="5420677"/>
                  </a:lnTo>
                  <a:lnTo>
                    <a:pt x="9139237" y="5420677"/>
                  </a:lnTo>
                  <a:lnTo>
                    <a:pt x="9139237" y="5411152"/>
                  </a:lnTo>
                  <a:lnTo>
                    <a:pt x="4762" y="5411152"/>
                  </a:lnTo>
                  <a:lnTo>
                    <a:pt x="4762" y="4867973"/>
                  </a:lnTo>
                  <a:lnTo>
                    <a:pt x="9139237" y="4867973"/>
                  </a:lnTo>
                  <a:lnTo>
                    <a:pt x="9139237" y="4858448"/>
                  </a:lnTo>
                  <a:lnTo>
                    <a:pt x="4762" y="4858448"/>
                  </a:lnTo>
                  <a:lnTo>
                    <a:pt x="4762" y="4315142"/>
                  </a:lnTo>
                  <a:lnTo>
                    <a:pt x="9139237" y="4315142"/>
                  </a:lnTo>
                  <a:lnTo>
                    <a:pt x="9139237" y="4305617"/>
                  </a:lnTo>
                  <a:lnTo>
                    <a:pt x="4762" y="4305617"/>
                  </a:lnTo>
                  <a:lnTo>
                    <a:pt x="4762" y="3941508"/>
                  </a:lnTo>
                  <a:lnTo>
                    <a:pt x="9139237" y="3941508"/>
                  </a:lnTo>
                  <a:lnTo>
                    <a:pt x="9139237" y="3931983"/>
                  </a:lnTo>
                  <a:lnTo>
                    <a:pt x="4762" y="3931983"/>
                  </a:lnTo>
                  <a:lnTo>
                    <a:pt x="4762" y="3112452"/>
                  </a:lnTo>
                  <a:lnTo>
                    <a:pt x="9139237" y="3112452"/>
                  </a:lnTo>
                  <a:lnTo>
                    <a:pt x="9139237" y="3102927"/>
                  </a:lnTo>
                  <a:lnTo>
                    <a:pt x="4762" y="3102927"/>
                  </a:lnTo>
                  <a:lnTo>
                    <a:pt x="4762" y="2283396"/>
                  </a:lnTo>
                  <a:lnTo>
                    <a:pt x="9139237" y="2283396"/>
                  </a:lnTo>
                  <a:lnTo>
                    <a:pt x="9139237" y="2273871"/>
                  </a:lnTo>
                  <a:lnTo>
                    <a:pt x="4762" y="2273871"/>
                  </a:lnTo>
                  <a:lnTo>
                    <a:pt x="4762" y="1909762"/>
                  </a:lnTo>
                  <a:lnTo>
                    <a:pt x="9139237" y="1909762"/>
                  </a:lnTo>
                  <a:lnTo>
                    <a:pt x="9139237" y="1900237"/>
                  </a:lnTo>
                  <a:lnTo>
                    <a:pt x="4762" y="1900237"/>
                  </a:lnTo>
                  <a:lnTo>
                    <a:pt x="4762" y="1483804"/>
                  </a:lnTo>
                  <a:lnTo>
                    <a:pt x="9139237" y="1483804"/>
                  </a:lnTo>
                  <a:lnTo>
                    <a:pt x="9139237" y="1474279"/>
                  </a:lnTo>
                  <a:lnTo>
                    <a:pt x="4762" y="1474279"/>
                  </a:lnTo>
                  <a:lnTo>
                    <a:pt x="4762" y="4762"/>
                  </a:lnTo>
                  <a:lnTo>
                    <a:pt x="9139237" y="4762"/>
                  </a:lnTo>
                  <a:lnTo>
                    <a:pt x="9139237" y="0"/>
                  </a:lnTo>
                  <a:lnTo>
                    <a:pt x="4762" y="0"/>
                  </a:lnTo>
                  <a:lnTo>
                    <a:pt x="0" y="0"/>
                  </a:lnTo>
                  <a:lnTo>
                    <a:pt x="0" y="4762"/>
                  </a:lnTo>
                  <a:lnTo>
                    <a:pt x="0" y="6858000"/>
                  </a:lnTo>
                  <a:lnTo>
                    <a:pt x="4762" y="6858000"/>
                  </a:lnTo>
                  <a:lnTo>
                    <a:pt x="4762" y="6541465"/>
                  </a:lnTo>
                  <a:lnTo>
                    <a:pt x="9139237" y="6541465"/>
                  </a:lnTo>
                  <a:lnTo>
                    <a:pt x="9139237" y="6858000"/>
                  </a:lnTo>
                  <a:lnTo>
                    <a:pt x="9144000" y="6858000"/>
                  </a:lnTo>
                  <a:lnTo>
                    <a:pt x="9144000" y="47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4782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2434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Regional </a:t>
            </a:r>
            <a:r>
              <a:rPr sz="1800" b="1" spc="1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lymph</a:t>
            </a:r>
            <a:r>
              <a:rPr sz="1800" b="1" spc="-25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14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nodes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-76200" y="487171"/>
            <a:ext cx="907542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431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eorgia" panose="02040502050405020303"/>
                <a:cs typeface="Georgia" panose="02040502050405020303"/>
              </a:rPr>
              <a:t>The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distribution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and </a:t>
            </a:r>
            <a:r>
              <a:rPr sz="1800" dirty="0">
                <a:latin typeface="Georgia" panose="02040502050405020303"/>
                <a:cs typeface="Georgia" panose="02040502050405020303"/>
              </a:rPr>
              <a:t>the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prognostic impact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of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regional lymph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node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spread from 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nasopharynx </a:t>
            </a:r>
            <a:r>
              <a:rPr sz="1800" spc="-45" dirty="0">
                <a:latin typeface="Georgia" panose="02040502050405020303"/>
                <a:cs typeface="Georgia" panose="02040502050405020303"/>
              </a:rPr>
              <a:t>cancer,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particularly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of </a:t>
            </a:r>
            <a:r>
              <a:rPr sz="1800" dirty="0">
                <a:latin typeface="Georgia" panose="02040502050405020303"/>
                <a:cs typeface="Georgia" panose="02040502050405020303"/>
              </a:rPr>
              <a:t>the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undifferentiated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type, </a:t>
            </a:r>
            <a:r>
              <a:rPr sz="1800" spc="-40" dirty="0">
                <a:latin typeface="Georgia" panose="02040502050405020303"/>
                <a:cs typeface="Georgia" panose="02040502050405020303"/>
              </a:rPr>
              <a:t>is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different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from </a:t>
            </a:r>
            <a:r>
              <a:rPr sz="1800" spc="-5" dirty="0">
                <a:latin typeface="Georgia" panose="02040502050405020303"/>
                <a:cs typeface="Georgia" panose="02040502050405020303"/>
              </a:rPr>
              <a:t>that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of </a:t>
            </a:r>
            <a:r>
              <a:rPr sz="1800" spc="-10" dirty="0">
                <a:latin typeface="Georgia" panose="02040502050405020303"/>
                <a:cs typeface="Georgia" panose="02040502050405020303"/>
              </a:rPr>
              <a:t>other 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head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and </a:t>
            </a:r>
            <a:r>
              <a:rPr sz="1800" spc="-10" dirty="0">
                <a:latin typeface="Georgia" panose="02040502050405020303"/>
                <a:cs typeface="Georgia" panose="02040502050405020303"/>
              </a:rPr>
              <a:t>neck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mucosal cancers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and justifies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use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of </a:t>
            </a:r>
            <a:r>
              <a:rPr sz="1800" spc="-45" dirty="0">
                <a:latin typeface="Georgia" panose="02040502050405020303"/>
                <a:cs typeface="Georgia" panose="02040502050405020303"/>
              </a:rPr>
              <a:t>a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different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N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classification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scheme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</a:pPr>
            <a:endParaRPr sz="1500">
              <a:latin typeface="Georgia" panose="02040502050405020303"/>
              <a:cs typeface="Georgia" panose="02040502050405020303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  <a:tabLst>
                <a:tab pos="1701800" algn="l"/>
              </a:tabLst>
            </a:pPr>
            <a:r>
              <a:rPr sz="1800" spc="-55" dirty="0">
                <a:latin typeface="Georgia" panose="02040502050405020303"/>
                <a:cs typeface="Georgia" panose="02040502050405020303"/>
              </a:rPr>
              <a:t>N</a:t>
            </a:r>
            <a:r>
              <a:rPr sz="1800" spc="-82" baseline="-21000" dirty="0">
                <a:latin typeface="Georgia" panose="02040502050405020303"/>
                <a:cs typeface="Georgia" panose="02040502050405020303"/>
              </a:rPr>
              <a:t>X	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Regional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lymph nodes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cannot </a:t>
            </a:r>
            <a:r>
              <a:rPr sz="1800" spc="-10" dirty="0">
                <a:latin typeface="Georgia" panose="02040502050405020303"/>
                <a:cs typeface="Georgia" panose="02040502050405020303"/>
              </a:rPr>
              <a:t>be</a:t>
            </a:r>
            <a:r>
              <a:rPr sz="1800" spc="-8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assessed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marL="76200">
              <a:lnSpc>
                <a:spcPct val="100000"/>
              </a:lnSpc>
              <a:spcBef>
                <a:spcPts val="985"/>
              </a:spcBef>
              <a:tabLst>
                <a:tab pos="1701800" algn="l"/>
              </a:tabLst>
            </a:pPr>
            <a:r>
              <a:rPr sz="1800" spc="-65" dirty="0">
                <a:latin typeface="Georgia" panose="02040502050405020303"/>
                <a:cs typeface="Georgia" panose="02040502050405020303"/>
              </a:rPr>
              <a:t>N</a:t>
            </a:r>
            <a:r>
              <a:rPr sz="1800" spc="-97" baseline="-21000" dirty="0">
                <a:latin typeface="Georgia" panose="02040502050405020303"/>
                <a:cs typeface="Georgia" panose="02040502050405020303"/>
              </a:rPr>
              <a:t>0	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No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regional lymph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node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metastasis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-12700" y="2528696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Georgia" panose="02040502050405020303"/>
                <a:cs typeface="Georgia" panose="02040502050405020303"/>
              </a:rPr>
              <a:t>N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987" y="2661284"/>
            <a:ext cx="73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Georgia" panose="02040502050405020303"/>
                <a:cs typeface="Georgia" panose="02040502050405020303"/>
              </a:rPr>
              <a:t>1</a:t>
            </a:r>
            <a:endParaRPr sz="12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3153" y="2391536"/>
            <a:ext cx="7327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Georgia" panose="02040502050405020303"/>
                <a:cs typeface="Georgia" panose="02040502050405020303"/>
              </a:rPr>
              <a:t>Unilateral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metastasis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in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lymph node(s), </a:t>
            </a:r>
            <a:r>
              <a:rPr sz="1800" spc="-45" dirty="0">
                <a:latin typeface="Georgia" panose="02040502050405020303"/>
                <a:cs typeface="Georgia" panose="02040502050405020303"/>
              </a:rPr>
              <a:t>6 </a:t>
            </a:r>
            <a:r>
              <a:rPr sz="1800" spc="-10" dirty="0">
                <a:latin typeface="Georgia" panose="02040502050405020303"/>
                <a:cs typeface="Georgia" panose="02040502050405020303"/>
              </a:rPr>
              <a:t>cm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or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less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in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greatest dimension, 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above </a:t>
            </a:r>
            <a:r>
              <a:rPr sz="1800" dirty="0">
                <a:latin typeface="Georgia" panose="02040502050405020303"/>
                <a:cs typeface="Georgia" panose="02040502050405020303"/>
              </a:rPr>
              <a:t>the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supraclavicular</a:t>
            </a:r>
            <a:r>
              <a:rPr sz="1800" spc="-13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40" dirty="0">
                <a:latin typeface="Georgia" panose="02040502050405020303"/>
                <a:cs typeface="Georgia" panose="02040502050405020303"/>
              </a:rPr>
              <a:t>fossa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-12700" y="3357753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Georgia" panose="02040502050405020303"/>
                <a:cs typeface="Georgia" panose="02040502050405020303"/>
              </a:rPr>
              <a:t>N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987" y="3490341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Georgia" panose="02040502050405020303"/>
                <a:cs typeface="Georgia" panose="02040502050405020303"/>
              </a:rPr>
              <a:t>2</a:t>
            </a:r>
            <a:endParaRPr sz="12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13153" y="3220592"/>
            <a:ext cx="69951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 panose="02040502050405020303"/>
                <a:cs typeface="Georgia" panose="02040502050405020303"/>
              </a:rPr>
              <a:t>Bilateral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metastasis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in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lymph nodes, </a:t>
            </a:r>
            <a:r>
              <a:rPr sz="1800" spc="-45" dirty="0">
                <a:latin typeface="Georgia" panose="02040502050405020303"/>
                <a:cs typeface="Georgia" panose="02040502050405020303"/>
              </a:rPr>
              <a:t>6 </a:t>
            </a:r>
            <a:r>
              <a:rPr sz="1800" spc="-10" dirty="0">
                <a:latin typeface="Georgia" panose="02040502050405020303"/>
                <a:cs typeface="Georgia" panose="02040502050405020303"/>
              </a:rPr>
              <a:t>cm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or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less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in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greatest</a:t>
            </a:r>
            <a:r>
              <a:rPr sz="1800" spc="-7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dimension,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Georgia" panose="02040502050405020303"/>
                <a:cs typeface="Georgia" panose="02040502050405020303"/>
              </a:rPr>
              <a:t>above </a:t>
            </a:r>
            <a:r>
              <a:rPr sz="1800" dirty="0">
                <a:latin typeface="Georgia" panose="02040502050405020303"/>
                <a:cs typeface="Georgia" panose="02040502050405020303"/>
              </a:rPr>
              <a:t>the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supraclavicular</a:t>
            </a:r>
            <a:r>
              <a:rPr sz="1800" spc="-135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fossa.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38100" y="3959479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Georgia" panose="02040502050405020303"/>
                <a:cs typeface="Georgia" panose="02040502050405020303"/>
              </a:rPr>
              <a:t>N</a:t>
            </a:r>
            <a:r>
              <a:rPr sz="1800" spc="-120" baseline="-21000" dirty="0">
                <a:latin typeface="Georgia" panose="02040502050405020303"/>
                <a:cs typeface="Georgia" panose="02040502050405020303"/>
              </a:rPr>
              <a:t>3</a:t>
            </a:r>
            <a:endParaRPr sz="1800" baseline="-210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13153" y="3959479"/>
            <a:ext cx="2958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Georgia" panose="02040502050405020303"/>
                <a:cs typeface="Georgia" panose="02040502050405020303"/>
              </a:rPr>
              <a:t>Metastasis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in </a:t>
            </a:r>
            <a:r>
              <a:rPr sz="1800" spc="-45" dirty="0">
                <a:latin typeface="Georgia" panose="02040502050405020303"/>
                <a:cs typeface="Georgia" panose="02040502050405020303"/>
              </a:rPr>
              <a:t>a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lymph</a:t>
            </a:r>
            <a:r>
              <a:rPr sz="1800" spc="-6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node(s)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7753" y="4479163"/>
            <a:ext cx="39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97" baseline="14000" dirty="0">
                <a:latin typeface="Georgia" panose="02040502050405020303"/>
                <a:cs typeface="Georgia" panose="02040502050405020303"/>
              </a:rPr>
              <a:t>N</a:t>
            </a:r>
            <a:r>
              <a:rPr sz="1200" spc="-65" dirty="0">
                <a:latin typeface="Georgia" panose="02040502050405020303"/>
                <a:cs typeface="Georgia" panose="02040502050405020303"/>
              </a:rPr>
              <a:t>3a</a:t>
            </a:r>
            <a:endParaRPr sz="12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1334" y="4422775"/>
            <a:ext cx="3146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Georgia" panose="02040502050405020303"/>
                <a:cs typeface="Georgia" panose="02040502050405020303"/>
              </a:rPr>
              <a:t>Greater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than </a:t>
            </a:r>
            <a:r>
              <a:rPr sz="1800" spc="-45" dirty="0">
                <a:latin typeface="Georgia" panose="02040502050405020303"/>
                <a:cs typeface="Georgia" panose="02040502050405020303"/>
              </a:rPr>
              <a:t>6 </a:t>
            </a:r>
            <a:r>
              <a:rPr sz="1800" spc="-10" dirty="0">
                <a:latin typeface="Georgia" panose="02040502050405020303"/>
                <a:cs typeface="Georgia" panose="02040502050405020303"/>
              </a:rPr>
              <a:t>cm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in</a:t>
            </a:r>
            <a:r>
              <a:rPr sz="1800" spc="-14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25" dirty="0">
                <a:latin typeface="Georgia" panose="02040502050405020303"/>
                <a:cs typeface="Georgia" panose="02040502050405020303"/>
              </a:rPr>
              <a:t>dimension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87753" y="5031740"/>
            <a:ext cx="402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82" baseline="14000" dirty="0">
                <a:latin typeface="Georgia" panose="02040502050405020303"/>
                <a:cs typeface="Georgia" panose="02040502050405020303"/>
              </a:rPr>
              <a:t>N</a:t>
            </a:r>
            <a:r>
              <a:rPr sz="1200" spc="-55" dirty="0">
                <a:latin typeface="Georgia" panose="02040502050405020303"/>
                <a:cs typeface="Georgia" panose="02040502050405020303"/>
              </a:rPr>
              <a:t>3b</a:t>
            </a:r>
            <a:endParaRPr sz="12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1334" y="4975352"/>
            <a:ext cx="268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Georgia" panose="02040502050405020303"/>
                <a:cs typeface="Georgia" panose="02040502050405020303"/>
              </a:rPr>
              <a:t>In </a:t>
            </a:r>
            <a:r>
              <a:rPr sz="1800" dirty="0">
                <a:latin typeface="Georgia" panose="02040502050405020303"/>
                <a:cs typeface="Georgia" panose="02040502050405020303"/>
              </a:rPr>
              <a:t>the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supraclavicular</a:t>
            </a:r>
            <a:r>
              <a:rPr sz="1800" spc="-13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40" dirty="0">
                <a:latin typeface="Georgia" panose="02040502050405020303"/>
                <a:cs typeface="Georgia" panose="02040502050405020303"/>
              </a:rPr>
              <a:t>fossa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-88900" y="5339283"/>
            <a:ext cx="5476240" cy="152019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880"/>
              </a:spcBef>
            </a:pPr>
            <a:r>
              <a:rPr sz="1800" b="1" spc="105" dirty="0">
                <a:latin typeface="Times New Roman" panose="02020603050405020304"/>
                <a:cs typeface="Times New Roman" panose="02020603050405020304"/>
              </a:rPr>
              <a:t>Distant</a:t>
            </a:r>
            <a:r>
              <a:rPr sz="18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105" dirty="0">
                <a:latin typeface="Times New Roman" panose="02020603050405020304"/>
                <a:cs typeface="Times New Roman" panose="02020603050405020304"/>
              </a:rPr>
              <a:t>metastasis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88900">
              <a:lnSpc>
                <a:spcPct val="100000"/>
              </a:lnSpc>
              <a:spcBef>
                <a:spcPts val="785"/>
              </a:spcBef>
              <a:tabLst>
                <a:tab pos="1689100" algn="l"/>
              </a:tabLst>
            </a:pPr>
            <a:r>
              <a:rPr sz="1800" spc="-55" dirty="0">
                <a:latin typeface="Georgia" panose="02040502050405020303"/>
                <a:cs typeface="Georgia" panose="02040502050405020303"/>
              </a:rPr>
              <a:t>M</a:t>
            </a:r>
            <a:r>
              <a:rPr sz="1800" spc="-82" baseline="-21000" dirty="0">
                <a:latin typeface="Georgia" panose="02040502050405020303"/>
                <a:cs typeface="Georgia" panose="02040502050405020303"/>
              </a:rPr>
              <a:t>X	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Distant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metastasis 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cannot </a:t>
            </a:r>
            <a:r>
              <a:rPr sz="1800" spc="-10" dirty="0">
                <a:latin typeface="Georgia" panose="02040502050405020303"/>
                <a:cs typeface="Georgia" panose="02040502050405020303"/>
              </a:rPr>
              <a:t>be</a:t>
            </a:r>
            <a:r>
              <a:rPr sz="1800" spc="-16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35" dirty="0">
                <a:latin typeface="Georgia" panose="02040502050405020303"/>
                <a:cs typeface="Georgia" panose="02040502050405020303"/>
              </a:rPr>
              <a:t>assessed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marL="88900">
              <a:lnSpc>
                <a:spcPct val="100000"/>
              </a:lnSpc>
              <a:spcBef>
                <a:spcPts val="780"/>
              </a:spcBef>
              <a:tabLst>
                <a:tab pos="1689100" algn="l"/>
              </a:tabLst>
            </a:pPr>
            <a:r>
              <a:rPr sz="1800" spc="-65" dirty="0">
                <a:latin typeface="Georgia" panose="02040502050405020303"/>
                <a:cs typeface="Georgia" panose="02040502050405020303"/>
              </a:rPr>
              <a:t>M</a:t>
            </a:r>
            <a:r>
              <a:rPr sz="1800" spc="-97" baseline="-21000" dirty="0">
                <a:latin typeface="Georgia" panose="02040502050405020303"/>
                <a:cs typeface="Georgia" panose="02040502050405020303"/>
              </a:rPr>
              <a:t>0	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No </a:t>
            </a:r>
            <a:r>
              <a:rPr sz="1800" spc="-20" dirty="0">
                <a:latin typeface="Georgia" panose="02040502050405020303"/>
                <a:cs typeface="Georgia" panose="02040502050405020303"/>
              </a:rPr>
              <a:t>distant</a:t>
            </a:r>
            <a:r>
              <a:rPr sz="1800" spc="-55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metastasis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marL="88900">
              <a:lnSpc>
                <a:spcPct val="100000"/>
              </a:lnSpc>
              <a:spcBef>
                <a:spcPts val="785"/>
              </a:spcBef>
              <a:tabLst>
                <a:tab pos="1689100" algn="l"/>
              </a:tabLst>
            </a:pPr>
            <a:r>
              <a:rPr sz="1800" spc="-90" dirty="0">
                <a:latin typeface="Georgia" panose="02040502050405020303"/>
                <a:cs typeface="Georgia" panose="02040502050405020303"/>
              </a:rPr>
              <a:t>M</a:t>
            </a:r>
            <a:r>
              <a:rPr sz="1800" spc="-135" baseline="-21000" dirty="0">
                <a:latin typeface="Georgia" panose="02040502050405020303"/>
                <a:cs typeface="Georgia" panose="02040502050405020303"/>
              </a:rPr>
              <a:t>1	</a:t>
            </a:r>
            <a:r>
              <a:rPr sz="1800" spc="-15" dirty="0">
                <a:latin typeface="Georgia" panose="02040502050405020303"/>
                <a:cs typeface="Georgia" panose="02040502050405020303"/>
              </a:rPr>
              <a:t>Distant</a:t>
            </a:r>
            <a:r>
              <a:rPr sz="1800" spc="-4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spc="-30" dirty="0">
                <a:latin typeface="Georgia" panose="02040502050405020303"/>
                <a:cs typeface="Georgia" panose="02040502050405020303"/>
              </a:rPr>
              <a:t>metastasis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365875"/>
            <a:chOff x="-828" y="0"/>
            <a:chExt cx="9145905" cy="6365875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9392" y="1040891"/>
              <a:ext cx="8369808" cy="5324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33400" y="1066800"/>
            <a:ext cx="8229600" cy="5192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28637" y="1062037"/>
          <a:ext cx="8244205" cy="5201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39">
                <a:tc gridSpan="4"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</a:pPr>
                      <a:r>
                        <a:rPr sz="1800" b="1" spc="55" dirty="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Stage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b="1" spc="95" dirty="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grouping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3A34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Tis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I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75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112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60" dirty="0">
                          <a:latin typeface="Georgia" panose="02040502050405020303"/>
                          <a:cs typeface="Georgia" panose="02040502050405020303"/>
                        </a:rPr>
                        <a:t>IIA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700" spc="-75" baseline="1400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200" spc="-50" dirty="0">
                          <a:latin typeface="Georgia" panose="02040502050405020303"/>
                          <a:cs typeface="Georgia" panose="02040502050405020303"/>
                        </a:rPr>
                        <a:t>2a</a:t>
                      </a:r>
                      <a:endParaRPr sz="12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4191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100" dirty="0">
                          <a:latin typeface="Georgia" panose="02040502050405020303"/>
                          <a:cs typeface="Georgia" panose="02040502050405020303"/>
                        </a:rPr>
                        <a:t>IIB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8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120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9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42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82" baseline="-21000" dirty="0">
                          <a:latin typeface="Georgia" panose="02040502050405020303"/>
                          <a:cs typeface="Georgia" panose="02040502050405020303"/>
                        </a:rPr>
                        <a:t>2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9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42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spc="-75" baseline="1400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200" spc="-50" dirty="0">
                          <a:latin typeface="Georgia" panose="02040502050405020303"/>
                          <a:cs typeface="Georgia" panose="02040502050405020303"/>
                        </a:rPr>
                        <a:t>2a</a:t>
                      </a:r>
                      <a:endParaRPr sz="12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41275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90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35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700" spc="-67" baseline="1400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200" spc="-45" dirty="0">
                          <a:latin typeface="Georgia" panose="02040502050405020303"/>
                          <a:cs typeface="Georgia" panose="02040502050405020303"/>
                        </a:rPr>
                        <a:t>2b</a:t>
                      </a:r>
                      <a:endParaRPr sz="12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4191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82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,</a:t>
                      </a:r>
                      <a:r>
                        <a:rPr sz="1800" spc="2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90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35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90" dirty="0">
                          <a:latin typeface="Georgia" panose="02040502050405020303"/>
                          <a:cs typeface="Georgia" panose="02040502050405020303"/>
                        </a:rPr>
                        <a:t>III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5"/>
                        </a:lnSpc>
                      </a:pPr>
                      <a:r>
                        <a:rPr sz="1800" spc="-75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112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2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700" spc="-60" baseline="1400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200" spc="-40" dirty="0">
                          <a:latin typeface="Georgia" panose="02040502050405020303"/>
                          <a:cs typeface="Georgia" panose="02040502050405020303"/>
                        </a:rPr>
                        <a:t>2a,</a:t>
                      </a:r>
                      <a:r>
                        <a:rPr sz="1200" spc="13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2700" spc="-67" baseline="1400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200" spc="-45" dirty="0">
                          <a:latin typeface="Georgia" panose="02040502050405020303"/>
                          <a:cs typeface="Georgia" panose="02040502050405020303"/>
                        </a:rPr>
                        <a:t>2b</a:t>
                      </a:r>
                      <a:endParaRPr sz="12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4191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2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3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82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, 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04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,</a:t>
                      </a:r>
                      <a:r>
                        <a:rPr sz="1800" spc="8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04" baseline="-21000" dirty="0">
                          <a:latin typeface="Georgia" panose="02040502050405020303"/>
                          <a:cs typeface="Georgia" panose="02040502050405020303"/>
                        </a:rPr>
                        <a:t>2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sz="1800" spc="-85" dirty="0">
                          <a:latin typeface="Georgia" panose="02040502050405020303"/>
                          <a:cs typeface="Georgia" panose="02040502050405020303"/>
                        </a:rPr>
                        <a:t>IVA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r>
                        <a:rPr sz="1800" spc="-44" baseline="-21000" dirty="0">
                          <a:latin typeface="Georgia" panose="02040502050405020303"/>
                          <a:cs typeface="Georgia" panose="02040502050405020303"/>
                        </a:rPr>
                        <a:t>4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82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r>
                        <a:rPr sz="1800" spc="-55" dirty="0">
                          <a:latin typeface="Georgia" panose="02040502050405020303"/>
                          <a:cs typeface="Georgia" panose="02040502050405020303"/>
                        </a:rPr>
                        <a:t>, 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04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,</a:t>
                      </a:r>
                      <a:r>
                        <a:rPr sz="1800" spc="8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04" baseline="-21000" dirty="0">
                          <a:latin typeface="Georgia" panose="02040502050405020303"/>
                          <a:cs typeface="Georgia" panose="02040502050405020303"/>
                        </a:rPr>
                        <a:t>2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IVB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Any</a:t>
                      </a:r>
                      <a:r>
                        <a:rPr sz="1800" spc="-7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1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80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r>
                        <a:rPr sz="1800" spc="-120" baseline="-21000" dirty="0">
                          <a:latin typeface="Georgia" panose="02040502050405020303"/>
                          <a:cs typeface="Georgia" panose="02040502050405020303"/>
                        </a:rPr>
                        <a:t>3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65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97" baseline="-21000" dirty="0">
                          <a:latin typeface="Georgia" panose="02040502050405020303"/>
                          <a:cs typeface="Georgia" panose="02040502050405020303"/>
                        </a:rPr>
                        <a:t>0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sz="1800" spc="-50" dirty="0">
                          <a:latin typeface="Georgia" panose="02040502050405020303"/>
                          <a:cs typeface="Georgia" panose="02040502050405020303"/>
                        </a:rPr>
                        <a:t>IVC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Any</a:t>
                      </a:r>
                      <a:r>
                        <a:rPr sz="1800" spc="-7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10" dirty="0">
                          <a:latin typeface="Georgia" panose="02040502050405020303"/>
                          <a:cs typeface="Georgia" panose="02040502050405020303"/>
                        </a:rPr>
                        <a:t>T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Any</a:t>
                      </a:r>
                      <a:r>
                        <a:rPr sz="1800" spc="-4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N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50"/>
                        </a:lnSpc>
                      </a:pPr>
                      <a:r>
                        <a:rPr sz="1800" spc="-90" dirty="0">
                          <a:latin typeface="Georgia" panose="02040502050405020303"/>
                          <a:cs typeface="Georgia" panose="02040502050405020303"/>
                        </a:rPr>
                        <a:t>M</a:t>
                      </a:r>
                      <a:r>
                        <a:rPr sz="1800" spc="-135" baseline="-21000" dirty="0">
                          <a:latin typeface="Georgia" panose="02040502050405020303"/>
                          <a:cs typeface="Georgia" panose="02040502050405020303"/>
                        </a:rPr>
                        <a:t>1</a:t>
                      </a:r>
                      <a:endParaRPr sz="1800" baseline="-21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9525">
                      <a:solidFill>
                        <a:srgbClr val="B4782F"/>
                      </a:solidFill>
                      <a:prstDash val="solid"/>
                    </a:lnL>
                    <a:lnR w="9525">
                      <a:solidFill>
                        <a:srgbClr val="B4782F"/>
                      </a:solidFill>
                      <a:prstDash val="solid"/>
                    </a:lnR>
                    <a:lnT w="9525">
                      <a:solidFill>
                        <a:srgbClr val="B4782F"/>
                      </a:solidFill>
                      <a:prstDash val="solid"/>
                    </a:lnT>
                    <a:lnB w="9525">
                      <a:solidFill>
                        <a:srgbClr val="B4782F"/>
                      </a:solidFill>
                      <a:prstDash val="solid"/>
                    </a:lnB>
                    <a:solidFill>
                      <a:srgbClr val="FADAB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32206"/>
            <a:ext cx="31832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40" dirty="0"/>
              <a:t>TREATMENT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612138"/>
            <a:ext cx="8046084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54405" indent="-274320">
              <a:lnSpc>
                <a:spcPct val="100000"/>
              </a:lnSpc>
              <a:spcBef>
                <a:spcPts val="10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60" dirty="0">
                <a:latin typeface="Georgia" panose="02040502050405020303"/>
                <a:cs typeface="Georgia" panose="02040502050405020303"/>
              </a:rPr>
              <a:t>Radiotherapy: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treatment of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choice, </a:t>
            </a:r>
            <a:r>
              <a:rPr sz="2600" spc="-75" dirty="0">
                <a:latin typeface="Georgia" panose="02040502050405020303"/>
                <a:cs typeface="Georgia" panose="02040502050405020303"/>
              </a:rPr>
              <a:t>megavoltage 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radiation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150" dirty="0">
                <a:latin typeface="Georgia" panose="02040502050405020303"/>
                <a:cs typeface="Georgia" panose="02040502050405020303"/>
              </a:rPr>
              <a:t>6000-7000</a:t>
            </a:r>
            <a:r>
              <a:rPr sz="2600" spc="1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70" dirty="0">
                <a:latin typeface="Georgia" panose="02040502050405020303"/>
                <a:cs typeface="Georgia" panose="02040502050405020303"/>
              </a:rPr>
              <a:t>rads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60" dirty="0">
                <a:latin typeface="Georgia" panose="02040502050405020303"/>
                <a:cs typeface="Georgia" panose="02040502050405020303"/>
              </a:rPr>
              <a:t>Brachytherapy: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625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70" dirty="0">
                <a:latin typeface="Georgia" panose="02040502050405020303"/>
                <a:cs typeface="Georgia" panose="02040502050405020303"/>
              </a:rPr>
              <a:t>Rapid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fall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radiation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at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short</a:t>
            </a:r>
            <a:r>
              <a:rPr sz="2600" spc="-15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distance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62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35" dirty="0">
                <a:latin typeface="Georgia" panose="02040502050405020303"/>
                <a:cs typeface="Georgia" panose="02040502050405020303"/>
              </a:rPr>
              <a:t>Higher</a:t>
            </a:r>
            <a:r>
              <a:rPr sz="2600" spc="-12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dose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lvl="1" indent="-247650">
              <a:lnSpc>
                <a:spcPct val="100000"/>
              </a:lnSpc>
              <a:spcBef>
                <a:spcPts val="63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70" dirty="0">
                <a:latin typeface="Georgia" panose="02040502050405020303"/>
                <a:cs typeface="Georgia" panose="02040502050405020303"/>
              </a:rPr>
              <a:t>Spares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neighboring</a:t>
            </a:r>
            <a:r>
              <a:rPr sz="2600" spc="2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structures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620"/>
              </a:spcBef>
              <a:buClr>
                <a:srgbClr val="A4B592"/>
              </a:buClr>
              <a:buSzPct val="85000"/>
              <a:buFont typeface="Wingdings" panose="05000000000000000000"/>
              <a:buChar char=""/>
              <a:tabLst>
                <a:tab pos="653415" algn="l"/>
              </a:tabLst>
            </a:pPr>
            <a:r>
              <a:rPr sz="2600" spc="-90" dirty="0">
                <a:latin typeface="Georgia" panose="02040502050405020303"/>
                <a:cs typeface="Georgia" panose="02040502050405020303"/>
              </a:rPr>
              <a:t>Trans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nasal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intra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cavity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brachytherapy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using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iridium  </a:t>
            </a:r>
            <a:r>
              <a:rPr sz="2600" spc="-195" dirty="0">
                <a:latin typeface="Georgia" panose="02040502050405020303"/>
                <a:cs typeface="Georgia" panose="02040502050405020303"/>
              </a:rPr>
              <a:t>192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79806"/>
            <a:ext cx="31832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40" dirty="0"/>
              <a:t>TREATMENT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78739" y="1548129"/>
            <a:ext cx="8613140" cy="50012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marR="5080" indent="-274320">
              <a:lnSpc>
                <a:spcPct val="80000"/>
              </a:lnSpc>
              <a:spcBef>
                <a:spcPts val="67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spc="-65" dirty="0">
                <a:latin typeface="Georgia" panose="02040502050405020303"/>
                <a:cs typeface="Georgia" panose="02040502050405020303"/>
              </a:rPr>
              <a:t>Surgery: </a:t>
            </a:r>
            <a:r>
              <a:rPr sz="2400" spc="-55" dirty="0">
                <a:latin typeface="Georgia" panose="02040502050405020303"/>
                <a:cs typeface="Georgia" panose="02040502050405020303"/>
              </a:rPr>
              <a:t>plays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minor role. </a:t>
            </a:r>
            <a:r>
              <a:rPr sz="2400" spc="-80" dirty="0">
                <a:latin typeface="Georgia" panose="02040502050405020303"/>
                <a:cs typeface="Georgia" panose="02040502050405020303"/>
              </a:rPr>
              <a:t>It </a:t>
            </a:r>
            <a:r>
              <a:rPr sz="24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limited </a:t>
            </a:r>
            <a:r>
              <a:rPr sz="2400" spc="-10" dirty="0">
                <a:latin typeface="Georgia" panose="02040502050405020303"/>
                <a:cs typeface="Georgia" panose="02040502050405020303"/>
              </a:rPr>
              <a:t>to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radical </a:t>
            </a:r>
            <a:r>
              <a:rPr sz="2400" spc="-10" dirty="0">
                <a:latin typeface="Georgia" panose="02040502050405020303"/>
                <a:cs typeface="Georgia" panose="02040502050405020303"/>
              </a:rPr>
              <a:t>neck </a:t>
            </a:r>
            <a:r>
              <a:rPr sz="2400" spc="-60" dirty="0">
                <a:latin typeface="Georgia" panose="02040502050405020303"/>
                <a:cs typeface="Georgia" panose="02040502050405020303"/>
              </a:rPr>
              <a:t>dissection 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for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radio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resistant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nodes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post reduction </a:t>
            </a:r>
            <a:r>
              <a:rPr sz="2400" spc="-50" dirty="0">
                <a:latin typeface="Georgia" panose="02040502050405020303"/>
                <a:cs typeface="Georgia" panose="02040502050405020303"/>
              </a:rPr>
              <a:t>salvage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surgery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for 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recurrent</a:t>
            </a:r>
            <a:r>
              <a:rPr sz="2400" spc="-5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tumors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spc="-40" dirty="0">
                <a:latin typeface="Georgia" panose="02040502050405020303"/>
                <a:cs typeface="Georgia" panose="02040502050405020303"/>
              </a:rPr>
              <a:t>Approaches: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80" dirty="0">
                <a:latin typeface="Georgia" panose="02040502050405020303"/>
                <a:cs typeface="Georgia" panose="02040502050405020303"/>
              </a:rPr>
              <a:t>Trans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nasal-maxillary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50" dirty="0">
                <a:latin typeface="Georgia" panose="02040502050405020303"/>
                <a:cs typeface="Georgia" panose="02040502050405020303"/>
              </a:rPr>
              <a:t>Lateral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rhinotomy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45" dirty="0">
                <a:latin typeface="Georgia" panose="02040502050405020303"/>
                <a:cs typeface="Georgia" panose="02040502050405020303"/>
              </a:rPr>
              <a:t>Leforte-I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osteotomy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45" dirty="0">
                <a:latin typeface="Georgia" panose="02040502050405020303"/>
                <a:cs typeface="Georgia" panose="02040502050405020303"/>
              </a:rPr>
              <a:t>Extended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subtotal</a:t>
            </a:r>
            <a:r>
              <a:rPr sz="2400" spc="3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maxillectomy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55" dirty="0">
                <a:latin typeface="Georgia" panose="02040502050405020303"/>
                <a:cs typeface="Georgia" panose="02040502050405020303"/>
              </a:rPr>
              <a:t>Transpalatal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35" dirty="0">
                <a:latin typeface="Georgia" panose="02040502050405020303"/>
                <a:cs typeface="Georgia" panose="02040502050405020303"/>
              </a:rPr>
              <a:t>Mid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facial</a:t>
            </a:r>
            <a:r>
              <a:rPr sz="2400" spc="-1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degloving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40" dirty="0">
                <a:latin typeface="Georgia" panose="02040502050405020303"/>
                <a:cs typeface="Georgia" panose="02040502050405020303"/>
              </a:rPr>
              <a:t>Maxillary</a:t>
            </a:r>
            <a:r>
              <a:rPr sz="2400" spc="-11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swing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40" dirty="0">
                <a:latin typeface="Georgia" panose="02040502050405020303"/>
                <a:cs typeface="Georgia" panose="02040502050405020303"/>
              </a:rPr>
              <a:t>Mandibular</a:t>
            </a:r>
            <a:r>
              <a:rPr sz="2400" spc="-10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swing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70" dirty="0">
                <a:latin typeface="Georgia" panose="02040502050405020303"/>
                <a:cs typeface="Georgia" panose="02040502050405020303"/>
              </a:rPr>
              <a:t>Infra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temporal </a:t>
            </a:r>
            <a:r>
              <a:rPr sz="2400" spc="-50" dirty="0">
                <a:latin typeface="Georgia" panose="02040502050405020303"/>
                <a:cs typeface="Georgia" panose="02040502050405020303"/>
              </a:rPr>
              <a:t>fossa</a:t>
            </a:r>
            <a:r>
              <a:rPr sz="2400" spc="-7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approach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400" spc="-80" dirty="0">
                <a:latin typeface="Georgia" panose="02040502050405020303"/>
                <a:cs typeface="Georgia" panose="02040502050405020303"/>
              </a:rPr>
              <a:t>Trans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pharyngeal,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trans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temporal,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trans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cervical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00786"/>
            <a:ext cx="3858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95" dirty="0"/>
              <a:t>CHEM</a:t>
            </a:r>
            <a:r>
              <a:rPr sz="4400" spc="-625" dirty="0"/>
              <a:t>O</a:t>
            </a:r>
            <a:r>
              <a:rPr sz="4400" spc="-610" dirty="0"/>
              <a:t>THERA</a:t>
            </a:r>
            <a:r>
              <a:rPr sz="4400" spc="-620" dirty="0"/>
              <a:t>P</a:t>
            </a:r>
            <a:r>
              <a:rPr sz="4400" spc="-790" dirty="0"/>
              <a:t>Y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535940" y="1950847"/>
            <a:ext cx="8035925" cy="43033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86385" marR="1224915" indent="-274320">
              <a:lnSpc>
                <a:spcPts val="3100"/>
              </a:lnSpc>
              <a:spcBef>
                <a:spcPts val="2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55" dirty="0">
                <a:latin typeface="Georgia" panose="02040502050405020303"/>
                <a:cs typeface="Georgia" panose="02040502050405020303"/>
              </a:rPr>
              <a:t>Stages </a:t>
            </a:r>
            <a:r>
              <a:rPr sz="2600" spc="-130" dirty="0">
                <a:latin typeface="Georgia" panose="02040502050405020303"/>
                <a:cs typeface="Georgia" panose="02040502050405020303"/>
              </a:rPr>
              <a:t>III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IV </a:t>
            </a:r>
            <a:r>
              <a:rPr sz="2600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26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cure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rate is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doubled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when 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chemotherapy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combined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with</a:t>
            </a:r>
            <a:r>
              <a:rPr sz="2600" spc="-14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radiotherapy.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1315085" indent="-274320">
              <a:lnSpc>
                <a:spcPct val="100000"/>
              </a:lnSpc>
              <a:spcBef>
                <a:spcPts val="51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30" dirty="0">
                <a:latin typeface="Georgia" panose="02040502050405020303"/>
                <a:cs typeface="Georgia" panose="02040502050405020303"/>
              </a:rPr>
              <a:t>Chemotherapy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can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be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given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concomitantly </a:t>
            </a:r>
            <a:r>
              <a:rPr sz="2600" spc="-225" dirty="0">
                <a:latin typeface="Georgia" panose="02040502050405020303"/>
                <a:cs typeface="Georgia" panose="02040502050405020303"/>
              </a:rPr>
              <a:t>or 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postradiotherapy.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25" dirty="0">
                <a:latin typeface="Georgia" panose="02040502050405020303"/>
                <a:cs typeface="Georgia" panose="02040502050405020303"/>
              </a:rPr>
              <a:t>Cisplatin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or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cisplatin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with </a:t>
            </a:r>
            <a:r>
              <a:rPr sz="2600" spc="-95" dirty="0">
                <a:latin typeface="Georgia" panose="02040502050405020303"/>
                <a:cs typeface="Georgia" panose="02040502050405020303"/>
              </a:rPr>
              <a:t>5-FU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have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been</a:t>
            </a:r>
            <a:r>
              <a:rPr sz="2600" spc="-204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used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2413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20" dirty="0">
                <a:latin typeface="Georgia" panose="02040502050405020303"/>
                <a:cs typeface="Georgia" panose="02040502050405020303"/>
              </a:rPr>
              <a:t>Also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been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found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useful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control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metastases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from 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lymphoepithelioma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undifferentiated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carcinoma</a:t>
            </a:r>
            <a:r>
              <a:rPr sz="2600" spc="-25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nasopharynx.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5080" indent="-274320">
              <a:lnSpc>
                <a:spcPts val="3100"/>
              </a:lnSpc>
              <a:spcBef>
                <a:spcPts val="77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35" dirty="0">
                <a:latin typeface="Georgia" panose="02040502050405020303"/>
                <a:cs typeface="Georgia" panose="02040502050405020303"/>
              </a:rPr>
              <a:t>Goal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chemoradiotherapy </a:t>
            </a:r>
            <a:r>
              <a:rPr sz="2600" spc="-80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2600" spc="-80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improve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local </a:t>
            </a:r>
            <a:r>
              <a:rPr sz="2600" spc="-80" dirty="0">
                <a:latin typeface="Georgia" panose="02040502050405020303"/>
                <a:cs typeface="Georgia" panose="02040502050405020303"/>
              </a:rPr>
              <a:t>control 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tumour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treat distant</a:t>
            </a:r>
            <a:r>
              <a:rPr sz="2600" spc="-19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metastases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1951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860" dirty="0"/>
              <a:t>RESULTS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2222119"/>
            <a:ext cx="7969884" cy="2245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25" dirty="0">
                <a:latin typeface="Georgia" panose="02040502050405020303"/>
                <a:cs typeface="Georgia" panose="02040502050405020303"/>
              </a:rPr>
              <a:t>Depends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on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histological type,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stage,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age, sex, </a:t>
            </a:r>
            <a:r>
              <a:rPr sz="2600" spc="-95" dirty="0">
                <a:latin typeface="Georgia" panose="02040502050405020303"/>
                <a:cs typeface="Georgia" panose="02040502050405020303"/>
              </a:rPr>
              <a:t>presence 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</a:t>
            </a:r>
            <a:r>
              <a:rPr sz="2600" spc="7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nodes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130" dirty="0">
                <a:latin typeface="Georgia" panose="02040502050405020303"/>
                <a:cs typeface="Georgia" panose="02040502050405020303"/>
              </a:rPr>
              <a:t>905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recurrence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160" dirty="0">
                <a:latin typeface="Georgia" panose="02040502050405020303"/>
                <a:cs typeface="Georgia" panose="02040502050405020303"/>
              </a:rPr>
              <a:t>2-3</a:t>
            </a:r>
            <a:r>
              <a:rPr sz="2600" spc="5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years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50" dirty="0">
                <a:latin typeface="Georgia" panose="02040502050405020303"/>
                <a:cs typeface="Georgia" panose="02040502050405020303"/>
              </a:rPr>
              <a:t>Survival </a:t>
            </a:r>
            <a:r>
              <a:rPr sz="2600" spc="-75" dirty="0">
                <a:latin typeface="Georgia" panose="02040502050405020303"/>
                <a:cs typeface="Georgia" panose="02040502050405020303"/>
              </a:rPr>
              <a:t>rate: </a:t>
            </a:r>
            <a:r>
              <a:rPr sz="2600" spc="-110" dirty="0">
                <a:latin typeface="Georgia" panose="02040502050405020303"/>
                <a:cs typeface="Georgia" panose="02040502050405020303"/>
              </a:rPr>
              <a:t>40-50% </a:t>
            </a:r>
            <a:r>
              <a:rPr sz="2600" spc="-80" dirty="0">
                <a:latin typeface="Georgia" panose="02040502050405020303"/>
                <a:cs typeface="Georgia" panose="02040502050405020303"/>
              </a:rPr>
              <a:t>(5</a:t>
            </a:r>
            <a:r>
              <a:rPr sz="2600" spc="15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years)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45" dirty="0">
                <a:latin typeface="Georgia" panose="02040502050405020303"/>
                <a:cs typeface="Georgia" panose="02040502050405020303"/>
              </a:rPr>
              <a:t>Better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outcome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patients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below </a:t>
            </a:r>
            <a:r>
              <a:rPr sz="2600" spc="-145" dirty="0">
                <a:latin typeface="Georgia" panose="02040502050405020303"/>
                <a:cs typeface="Georgia" panose="02040502050405020303"/>
              </a:rPr>
              <a:t>40 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years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</a:t>
            </a:r>
            <a:r>
              <a:rPr sz="2600" spc="-21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age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26465"/>
            <a:ext cx="8027670" cy="187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1710" marR="5080" indent="-2196465">
              <a:lnSpc>
                <a:spcPct val="100000"/>
              </a:lnSpc>
              <a:spcBef>
                <a:spcPts val="100"/>
              </a:spcBef>
            </a:pPr>
            <a:r>
              <a:rPr spc="-655" dirty="0"/>
              <a:t>OTHER </a:t>
            </a:r>
            <a:r>
              <a:rPr spc="-375" dirty="0"/>
              <a:t>MALIGNANT </a:t>
            </a:r>
            <a:r>
              <a:rPr spc="-505" dirty="0"/>
              <a:t>TUMOURS </a:t>
            </a:r>
            <a:r>
              <a:rPr spc="-610" dirty="0"/>
              <a:t>OF  </a:t>
            </a:r>
            <a:r>
              <a:rPr spc="-585" dirty="0"/>
              <a:t>NASOPHARYNX</a:t>
            </a:r>
            <a:endParaRPr spc="-585" dirty="0"/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2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They </a:t>
            </a:r>
            <a:r>
              <a:rPr sz="2400" spc="-55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are </a:t>
            </a:r>
            <a:r>
              <a:rPr sz="2400" spc="-7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rare </a:t>
            </a:r>
            <a:r>
              <a:rPr sz="2400" spc="-35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and</a:t>
            </a:r>
            <a:r>
              <a:rPr sz="2400" spc="-130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35" dirty="0">
                <a:solidFill>
                  <a:srgbClr val="000000"/>
                </a:solidFill>
                <a:latin typeface="Georgia" panose="02040502050405020303"/>
                <a:cs typeface="Georgia" panose="02040502050405020303"/>
              </a:rPr>
              <a:t>include: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717419"/>
            <a:ext cx="7632065" cy="37204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i="1" spc="-110" dirty="0">
                <a:latin typeface="Georgia" panose="02040502050405020303"/>
                <a:cs typeface="Georgia" panose="02040502050405020303"/>
              </a:rPr>
              <a:t>Lymphomas</a:t>
            </a:r>
            <a:r>
              <a:rPr sz="2400" spc="-110" dirty="0">
                <a:latin typeface="Georgia" panose="02040502050405020303"/>
                <a:cs typeface="Georgia" panose="02040502050405020303"/>
              </a:rPr>
              <a:t>.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Non-Hodgkin's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type </a:t>
            </a:r>
            <a:r>
              <a:rPr sz="24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more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common </a:t>
            </a:r>
            <a:r>
              <a:rPr sz="2400" spc="-110" dirty="0">
                <a:latin typeface="Georgia" panose="02040502050405020303"/>
                <a:cs typeface="Georgia" panose="02040502050405020303"/>
              </a:rPr>
              <a:t>than 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Hodgkin's.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Almost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all </a:t>
            </a:r>
            <a:r>
              <a:rPr sz="2400" spc="-60" dirty="0">
                <a:latin typeface="Georgia" panose="02040502050405020303"/>
                <a:cs typeface="Georgia" panose="02040502050405020303"/>
              </a:rPr>
              <a:t>are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B-cell</a:t>
            </a:r>
            <a:r>
              <a:rPr sz="2400" spc="-1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type.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ts val="2735"/>
              </a:lnSpc>
              <a:spcBef>
                <a:spcPts val="25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i="1" spc="-105" dirty="0">
                <a:latin typeface="Georgia" panose="02040502050405020303"/>
                <a:cs typeface="Georgia" panose="02040502050405020303"/>
              </a:rPr>
              <a:t>Rhabdomyosarcoma.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Commonly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seen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in</a:t>
            </a:r>
            <a:r>
              <a:rPr sz="2400" spc="8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Children.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6385" marR="281305">
              <a:lnSpc>
                <a:spcPts val="2590"/>
              </a:lnSpc>
              <a:spcBef>
                <a:spcPts val="185"/>
              </a:spcBef>
            </a:pPr>
            <a:r>
              <a:rPr sz="2400" spc="-50" dirty="0">
                <a:latin typeface="Georgia" panose="02040502050405020303"/>
                <a:cs typeface="Georgia" panose="02040502050405020303"/>
              </a:rPr>
              <a:t>Embryonal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rhabdomyosarcoma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presents </a:t>
            </a:r>
            <a:r>
              <a:rPr sz="2400" spc="-65" dirty="0">
                <a:latin typeface="Georgia" panose="02040502050405020303"/>
                <a:cs typeface="Georgia" panose="02040502050405020303"/>
              </a:rPr>
              <a:t>as </a:t>
            </a:r>
            <a:r>
              <a:rPr sz="2400" spc="-60" dirty="0">
                <a:latin typeface="Georgia" panose="02040502050405020303"/>
                <a:cs typeface="Georgia" panose="02040502050405020303"/>
              </a:rPr>
              <a:t>a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polypoid  </a:t>
            </a:r>
            <a:r>
              <a:rPr sz="2400" spc="-60" dirty="0">
                <a:latin typeface="Georgia" panose="02040502050405020303"/>
                <a:cs typeface="Georgia" panose="02040502050405020303"/>
              </a:rPr>
              <a:t>mass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in </a:t>
            </a:r>
            <a:r>
              <a:rPr sz="2400" spc="-5" dirty="0">
                <a:latin typeface="Georgia" panose="02040502050405020303"/>
                <a:cs typeface="Georgia" panose="02040502050405020303"/>
              </a:rPr>
              <a:t>the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nasopharynx.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6385" marR="174625" indent="-274320">
              <a:lnSpc>
                <a:spcPts val="2590"/>
              </a:lnSpc>
              <a:spcBef>
                <a:spcPts val="58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i="1" spc="-80" dirty="0">
                <a:latin typeface="Georgia" panose="02040502050405020303"/>
                <a:cs typeface="Georgia" panose="02040502050405020303"/>
              </a:rPr>
              <a:t>Plasmacytoma</a:t>
            </a:r>
            <a:r>
              <a:rPr sz="2400" spc="-80" dirty="0">
                <a:latin typeface="Georgia" panose="02040502050405020303"/>
                <a:cs typeface="Georgia" panose="02040502050405020303"/>
              </a:rPr>
              <a:t>. </a:t>
            </a:r>
            <a:r>
              <a:rPr sz="2400" spc="-85" dirty="0">
                <a:latin typeface="Georgia" panose="02040502050405020303"/>
                <a:cs typeface="Georgia" panose="02040502050405020303"/>
              </a:rPr>
              <a:t>It </a:t>
            </a:r>
            <a:r>
              <a:rPr sz="2400" spc="-60" dirty="0">
                <a:latin typeface="Georgia" panose="02040502050405020303"/>
                <a:cs typeface="Georgia" panose="02040502050405020303"/>
              </a:rPr>
              <a:t>may </a:t>
            </a:r>
            <a:r>
              <a:rPr sz="2400" spc="-15" dirty="0">
                <a:latin typeface="Georgia" panose="02040502050405020303"/>
                <a:cs typeface="Georgia" panose="02040502050405020303"/>
              </a:rPr>
              <a:t>be </a:t>
            </a:r>
            <a:r>
              <a:rPr sz="2400" spc="-25" dirty="0">
                <a:latin typeface="Georgia" panose="02040502050405020303"/>
                <a:cs typeface="Georgia" panose="02040502050405020303"/>
              </a:rPr>
              <a:t>solitary </a:t>
            </a:r>
            <a:r>
              <a:rPr sz="2400" spc="-30" dirty="0">
                <a:latin typeface="Georgia" panose="02040502050405020303"/>
                <a:cs typeface="Georgia" panose="02040502050405020303"/>
              </a:rPr>
              <a:t>or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part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400" spc="-70" dirty="0">
                <a:latin typeface="Georgia" panose="02040502050405020303"/>
                <a:cs typeface="Georgia" panose="02040502050405020303"/>
              </a:rPr>
              <a:t>generalised 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multiple</a:t>
            </a:r>
            <a:r>
              <a:rPr sz="2400" spc="-6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myelomatosis.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25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i="1" spc="-85" dirty="0">
                <a:latin typeface="Georgia" panose="02040502050405020303"/>
                <a:cs typeface="Georgia" panose="02040502050405020303"/>
              </a:rPr>
              <a:t>Chordoma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(from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remnant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of</a:t>
            </a:r>
            <a:r>
              <a:rPr sz="2400" spc="10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20" dirty="0">
                <a:latin typeface="Georgia" panose="02040502050405020303"/>
                <a:cs typeface="Georgia" panose="02040502050405020303"/>
              </a:rPr>
              <a:t>notochord).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i="1" spc="-80" dirty="0">
                <a:latin typeface="Georgia" panose="02040502050405020303"/>
                <a:cs typeface="Georgia" panose="02040502050405020303"/>
              </a:rPr>
              <a:t>Adenoid </a:t>
            </a:r>
            <a:r>
              <a:rPr sz="2400" i="1" spc="-35" dirty="0">
                <a:latin typeface="Georgia" panose="02040502050405020303"/>
                <a:cs typeface="Georgia" panose="02040502050405020303"/>
              </a:rPr>
              <a:t>cystic </a:t>
            </a:r>
            <a:r>
              <a:rPr sz="2400" i="1" spc="-90" dirty="0">
                <a:latin typeface="Georgia" panose="02040502050405020303"/>
                <a:cs typeface="Georgia" panose="02040502050405020303"/>
              </a:rPr>
              <a:t>carcinoma </a:t>
            </a:r>
            <a:r>
              <a:rPr sz="2400" spc="-40" dirty="0">
                <a:latin typeface="Georgia" panose="02040502050405020303"/>
                <a:cs typeface="Georgia" panose="02040502050405020303"/>
              </a:rPr>
              <a:t>(from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minor </a:t>
            </a:r>
            <a:r>
              <a:rPr sz="2400" spc="-45" dirty="0">
                <a:latin typeface="Georgia" panose="02040502050405020303"/>
                <a:cs typeface="Georgia" panose="02040502050405020303"/>
              </a:rPr>
              <a:t>salivary</a:t>
            </a:r>
            <a:r>
              <a:rPr sz="2400" spc="5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35" dirty="0">
                <a:latin typeface="Georgia" panose="02040502050405020303"/>
                <a:cs typeface="Georgia" panose="02040502050405020303"/>
              </a:rPr>
              <a:t>glands).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400" i="1" spc="-95" dirty="0">
                <a:latin typeface="Georgia" panose="02040502050405020303"/>
                <a:cs typeface="Georgia" panose="02040502050405020303"/>
              </a:rPr>
              <a:t>Melanoma</a:t>
            </a:r>
            <a:r>
              <a:rPr sz="2400" i="1" spc="2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-50" dirty="0">
                <a:latin typeface="Georgia" panose="02040502050405020303"/>
                <a:cs typeface="Georgia" panose="02040502050405020303"/>
              </a:rPr>
              <a:t>(rare).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927861"/>
            <a:ext cx="8051165" cy="548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E7BB29"/>
              </a:buClr>
              <a:buSzPct val="95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800" spc="-5" dirty="0">
                <a:latin typeface="Georgia" panose="02040502050405020303"/>
                <a:cs typeface="Georgia" panose="02040502050405020303"/>
              </a:rPr>
              <a:t>Origin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tumor: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still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now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it </a:t>
            </a:r>
            <a:r>
              <a:rPr sz="2800" spc="-60" dirty="0">
                <a:latin typeface="Georgia" panose="02040502050405020303"/>
                <a:cs typeface="Georgia" panose="02040502050405020303"/>
              </a:rPr>
              <a:t>is </a:t>
            </a:r>
            <a:r>
              <a:rPr sz="2800" spc="-70" dirty="0">
                <a:latin typeface="Georgia" panose="02040502050405020303"/>
                <a:cs typeface="Georgia" panose="02040502050405020303"/>
              </a:rPr>
              <a:t>a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matter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85" dirty="0">
                <a:latin typeface="Georgia" panose="02040502050405020303"/>
                <a:cs typeface="Georgia" panose="02040502050405020303"/>
              </a:rPr>
              <a:t>debate</a:t>
            </a:r>
            <a:r>
              <a:rPr sz="2800" spc="-85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28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it </a:t>
            </a:r>
            <a:r>
              <a:rPr sz="2800" spc="-60" dirty="0">
                <a:latin typeface="Georgia" panose="02040502050405020303"/>
                <a:cs typeface="Georgia" panose="02040502050405020303"/>
              </a:rPr>
              <a:t>is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believed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to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arise from </a:t>
            </a:r>
            <a:r>
              <a:rPr sz="2800" spc="-5" dirty="0">
                <a:latin typeface="Georgia" panose="02040502050405020303"/>
                <a:cs typeface="Georgia" panose="02040502050405020303"/>
              </a:rPr>
              <a:t>the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posterior part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nasal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cavity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close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to </a:t>
            </a:r>
            <a:r>
              <a:rPr sz="2800" spc="-5" dirty="0">
                <a:latin typeface="Georgia" panose="02040502050405020303"/>
                <a:cs typeface="Georgia" panose="02040502050405020303"/>
              </a:rPr>
              <a:t>the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superior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margin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sphenopalatine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foramen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7BB29"/>
              </a:buClr>
              <a:buFont typeface="Arial" panose="020B0604020202020204"/>
              <a:buChar char=""/>
            </a:pPr>
            <a:endParaRPr sz="415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ts val="3350"/>
              </a:lnSpc>
              <a:buClr>
                <a:srgbClr val="E7BB29"/>
              </a:buClr>
              <a:buSzPct val="95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800" spc="-35" dirty="0">
                <a:latin typeface="Georgia" panose="02040502050405020303"/>
                <a:cs typeface="Georgia" panose="02040502050405020303"/>
              </a:rPr>
              <a:t>Pathology: </a:t>
            </a:r>
            <a:r>
              <a:rPr sz="2800" spc="-60" dirty="0">
                <a:latin typeface="Georgia" panose="02040502050405020303"/>
                <a:cs typeface="Georgia" panose="02040502050405020303"/>
              </a:rPr>
              <a:t>Gross</a:t>
            </a:r>
            <a:r>
              <a:rPr sz="2800" spc="-60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2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firm,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lobulated, pink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to</a:t>
            </a:r>
            <a:r>
              <a:rPr sz="2800" spc="9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white.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6385">
              <a:lnSpc>
                <a:spcPts val="3350"/>
              </a:lnSpc>
            </a:pPr>
            <a:r>
              <a:rPr sz="2800" spc="-105" dirty="0">
                <a:latin typeface="Georgia" panose="02040502050405020303"/>
                <a:cs typeface="Georgia" panose="02040502050405020303"/>
              </a:rPr>
              <a:t>It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has 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no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capsule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Georgia" panose="02040502050405020303"/>
              <a:cs typeface="Georgia" panose="02040502050405020303"/>
            </a:endParaRPr>
          </a:p>
          <a:p>
            <a:pPr marL="286385" marR="389890" indent="-7620">
              <a:lnSpc>
                <a:spcPct val="100000"/>
              </a:lnSpc>
              <a:spcBef>
                <a:spcPts val="5"/>
              </a:spcBef>
            </a:pPr>
            <a:r>
              <a:rPr sz="2800" spc="-40" dirty="0">
                <a:latin typeface="Georgia" panose="02040502050405020303"/>
                <a:cs typeface="Georgia" panose="02040502050405020303"/>
              </a:rPr>
              <a:t>Microscopy</a:t>
            </a:r>
            <a:r>
              <a:rPr sz="2800" spc="-40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composed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vascular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spaces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varying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sizes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and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shape. </a:t>
            </a:r>
            <a:r>
              <a:rPr sz="2800" spc="-100" dirty="0">
                <a:latin typeface="Georgia" panose="02040502050405020303"/>
                <a:cs typeface="Georgia" panose="02040502050405020303"/>
              </a:rPr>
              <a:t>It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contains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fibrous 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stroma, 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thin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walled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sinusoids,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lined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by </a:t>
            </a:r>
            <a:r>
              <a:rPr sz="2800" spc="-5" dirty="0">
                <a:latin typeface="Georgia" panose="02040502050405020303"/>
                <a:cs typeface="Georgia" panose="02040502050405020303"/>
              </a:rPr>
              <a:t>flattened 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epithelium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absent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muscular</a:t>
            </a:r>
            <a:r>
              <a:rPr sz="2800" spc="-18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coat</a:t>
            </a:r>
            <a:endParaRPr sz="28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1140" y="771499"/>
            <a:ext cx="8752205" cy="52965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0"/>
              </a:spcBef>
            </a:pPr>
            <a:r>
              <a:rPr sz="2450" spc="-625" dirty="0">
                <a:solidFill>
                  <a:srgbClr val="E7BB29"/>
                </a:solidFill>
                <a:latin typeface="Arial" panose="020B0604020202020204"/>
                <a:cs typeface="Arial" panose="020B0604020202020204"/>
              </a:rPr>
              <a:t></a:t>
            </a:r>
            <a:r>
              <a:rPr sz="2450" spc="-625" dirty="0">
                <a:latin typeface="Arial" panose="020B0604020202020204"/>
                <a:cs typeface="Arial" panose="020B0604020202020204"/>
              </a:rPr>
              <a:t> </a:t>
            </a:r>
            <a:r>
              <a:rPr sz="2600" u="heavy" spc="-50" dirty="0"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Extension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of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the 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tumor-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it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benign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locally</a:t>
            </a:r>
            <a:r>
              <a:rPr sz="2600" spc="-114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invasive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469900" indent="-457200">
              <a:lnSpc>
                <a:spcPct val="100000"/>
              </a:lnSpc>
              <a:spcBef>
                <a:spcPts val="310"/>
              </a:spcBef>
              <a:buClr>
                <a:srgbClr val="E7BB29"/>
              </a:buClr>
              <a:buSzPct val="94000"/>
              <a:buAutoNum type="alphaLcParenR"/>
              <a:tabLst>
                <a:tab pos="469265" algn="l"/>
                <a:tab pos="469900" algn="l"/>
              </a:tabLst>
            </a:pPr>
            <a:r>
              <a:rPr sz="2600" spc="-60" dirty="0">
                <a:latin typeface="Georgia" panose="02040502050405020303"/>
                <a:cs typeface="Georgia" panose="02040502050405020303"/>
              </a:rPr>
              <a:t>Nasal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cavity: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causes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obstruction,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epistaxis,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nasal</a:t>
            </a:r>
            <a:r>
              <a:rPr sz="2600" spc="-6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discharge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Clr>
                <a:srgbClr val="E7BB29"/>
              </a:buClr>
              <a:buSzPct val="94000"/>
              <a:buAutoNum type="alphaLcParenR"/>
              <a:tabLst>
                <a:tab pos="469265" algn="l"/>
                <a:tab pos="469900" algn="l"/>
              </a:tabLst>
            </a:pPr>
            <a:r>
              <a:rPr sz="2600" spc="-65" dirty="0">
                <a:latin typeface="Georgia" panose="02040502050405020303"/>
                <a:cs typeface="Georgia" panose="02040502050405020303"/>
              </a:rPr>
              <a:t>Paranasal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sinuses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469900" indent="-457200">
              <a:lnSpc>
                <a:spcPct val="100000"/>
              </a:lnSpc>
              <a:spcBef>
                <a:spcPts val="315"/>
              </a:spcBef>
              <a:buClr>
                <a:srgbClr val="E7BB29"/>
              </a:buClr>
              <a:buSzPct val="94000"/>
              <a:buAutoNum type="alphaLcParenR"/>
              <a:tabLst>
                <a:tab pos="469265" algn="l"/>
                <a:tab pos="469900" algn="l"/>
              </a:tabLst>
            </a:pPr>
            <a:r>
              <a:rPr sz="2600" spc="-45" dirty="0">
                <a:latin typeface="Georgia" panose="02040502050405020303"/>
                <a:cs typeface="Georgia" panose="02040502050405020303"/>
              </a:rPr>
              <a:t>Pterygo-maxillary fissure, infratemporal</a:t>
            </a:r>
            <a:r>
              <a:rPr sz="2600" spc="4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fossa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469900" marR="362585" indent="-457200" algn="just">
              <a:lnSpc>
                <a:spcPts val="2810"/>
              </a:lnSpc>
              <a:spcBef>
                <a:spcPts val="665"/>
              </a:spcBef>
              <a:buClr>
                <a:srgbClr val="E7BB29"/>
              </a:buClr>
              <a:buSzPct val="94000"/>
              <a:buAutoNum type="alphaLcParenR"/>
              <a:tabLst>
                <a:tab pos="469900" algn="l"/>
              </a:tabLst>
            </a:pPr>
            <a:r>
              <a:rPr sz="2600" spc="-75" dirty="0">
                <a:latin typeface="Georgia" panose="02040502050405020303"/>
                <a:cs typeface="Georgia" panose="02040502050405020303"/>
              </a:rPr>
              <a:t>May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involve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orbit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including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inferior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superior</a:t>
            </a:r>
            <a:r>
              <a:rPr sz="2600" spc="-24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orbital 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fissures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469900" marR="276860" indent="-457200" algn="just">
              <a:lnSpc>
                <a:spcPts val="2810"/>
              </a:lnSpc>
              <a:spcBef>
                <a:spcPts val="620"/>
              </a:spcBef>
              <a:buClr>
                <a:srgbClr val="E7BB29"/>
              </a:buClr>
              <a:buSzPct val="94000"/>
              <a:buAutoNum type="alphaLcParenR"/>
              <a:tabLst>
                <a:tab pos="469900" algn="l"/>
              </a:tabLst>
            </a:pPr>
            <a:r>
              <a:rPr sz="2600" spc="-45" dirty="0">
                <a:latin typeface="Georgia" panose="02040502050405020303"/>
                <a:cs typeface="Georgia" panose="02040502050405020303"/>
              </a:rPr>
              <a:t>Cranial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cavity: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middle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fossa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commonly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involved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through 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erosion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foramen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lacerum. </a:t>
            </a:r>
            <a:r>
              <a:rPr sz="2600" spc="-75" dirty="0">
                <a:latin typeface="Georgia" panose="02040502050405020303"/>
                <a:cs typeface="Georgia" panose="02040502050405020303"/>
              </a:rPr>
              <a:t>Tumor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lies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lateral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</a:t>
            </a:r>
            <a:r>
              <a:rPr sz="2600" spc="-10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carotid  </a:t>
            </a:r>
            <a:r>
              <a:rPr sz="2600" spc="-70" dirty="0">
                <a:latin typeface="Georgia" panose="02040502050405020303"/>
                <a:cs typeface="Georgia" panose="02040502050405020303"/>
              </a:rPr>
              <a:t>artery,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cavernous</a:t>
            </a:r>
            <a:r>
              <a:rPr sz="2600" spc="-9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sinus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344805" indent="-274320">
              <a:lnSpc>
                <a:spcPts val="2810"/>
              </a:lnSpc>
              <a:spcBef>
                <a:spcPts val="620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85" dirty="0">
                <a:latin typeface="Georgia" panose="02040502050405020303"/>
                <a:cs typeface="Georgia" panose="02040502050405020303"/>
              </a:rPr>
              <a:t>It </a:t>
            </a:r>
            <a:r>
              <a:rPr sz="2600" spc="-60" dirty="0">
                <a:latin typeface="Georgia" panose="02040502050405020303"/>
                <a:cs typeface="Georgia" panose="02040502050405020303"/>
              </a:rPr>
              <a:t>may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extend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sphenoid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sinus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into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sella tursica where</a:t>
            </a:r>
            <a:r>
              <a:rPr sz="2600" spc="-39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it 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lies medial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carotid</a:t>
            </a:r>
            <a:r>
              <a:rPr sz="2600" spc="-18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artery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5080" indent="-274320">
              <a:lnSpc>
                <a:spcPts val="2810"/>
              </a:lnSpc>
              <a:spcBef>
                <a:spcPts val="620"/>
              </a:spcBef>
              <a:buClr>
                <a:srgbClr val="E7BB29"/>
              </a:buClr>
              <a:buSzPct val="94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600" spc="-75" dirty="0">
                <a:latin typeface="Georgia" panose="02040502050405020303"/>
                <a:cs typeface="Georgia" panose="02040502050405020303"/>
              </a:rPr>
              <a:t>May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extend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anterior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cranial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fossa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through ethmoidal</a:t>
            </a:r>
            <a:r>
              <a:rPr sz="2600" spc="-31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roof 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or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cribriform</a:t>
            </a:r>
            <a:r>
              <a:rPr sz="2600" spc="-16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plate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29741"/>
            <a:ext cx="3843654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415" dirty="0"/>
              <a:t>CLINICAL</a:t>
            </a:r>
            <a:r>
              <a:rPr sz="3800" spc="-270" dirty="0"/>
              <a:t> </a:t>
            </a:r>
            <a:r>
              <a:rPr sz="3800" spc="-615" dirty="0"/>
              <a:t>FEATURES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78739" y="1524279"/>
            <a:ext cx="8827770" cy="437959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40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75" dirty="0">
                <a:latin typeface="Georgia" panose="02040502050405020303"/>
                <a:cs typeface="Georgia" panose="02040502050405020303"/>
              </a:rPr>
              <a:t>Age/sex: </a:t>
            </a:r>
            <a:r>
              <a:rPr sz="2800" spc="-175" dirty="0">
                <a:latin typeface="Georgia" panose="02040502050405020303"/>
                <a:cs typeface="Georgia" panose="02040502050405020303"/>
              </a:rPr>
              <a:t>14-19</a:t>
            </a:r>
            <a:r>
              <a:rPr sz="2800" spc="4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70" dirty="0">
                <a:latin typeface="Georgia" panose="02040502050405020303"/>
                <a:cs typeface="Georgia" panose="02040502050405020303"/>
              </a:rPr>
              <a:t>year/male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7020" marR="1231900" indent="-274320">
              <a:lnSpc>
                <a:spcPts val="3020"/>
              </a:lnSpc>
              <a:spcBef>
                <a:spcPts val="720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50" dirty="0">
                <a:latin typeface="Georgia" panose="02040502050405020303"/>
                <a:cs typeface="Georgia" panose="02040502050405020303"/>
              </a:rPr>
              <a:t>Most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commonly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patient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presents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with</a:t>
            </a:r>
            <a:r>
              <a:rPr sz="2800" spc="-30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recurrent 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epistaxis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or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profuse</a:t>
            </a:r>
            <a:r>
              <a:rPr sz="2800" spc="-22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epistaxis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65" dirty="0">
                <a:latin typeface="Georgia" panose="02040502050405020303"/>
                <a:cs typeface="Georgia" panose="02040502050405020303"/>
              </a:rPr>
              <a:t>Progressive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nasal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obstruction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20" dirty="0">
                <a:latin typeface="Georgia" panose="02040502050405020303"/>
                <a:cs typeface="Georgia" panose="02040502050405020303"/>
              </a:rPr>
              <a:t>Conductive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hearing </a:t>
            </a:r>
            <a:r>
              <a:rPr sz="2800" spc="-70" dirty="0">
                <a:latin typeface="Georgia" panose="02040502050405020303"/>
                <a:cs typeface="Georgia" panose="02040502050405020303"/>
              </a:rPr>
              <a:t>loss:</a:t>
            </a:r>
            <a:r>
              <a:rPr sz="2800" spc="5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SOM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7020" marR="78105" indent="-274320">
              <a:lnSpc>
                <a:spcPts val="3020"/>
              </a:lnSpc>
              <a:spcBef>
                <a:spcPts val="720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80" dirty="0">
                <a:latin typeface="Georgia" panose="02040502050405020303"/>
                <a:cs typeface="Georgia" panose="02040502050405020303"/>
              </a:rPr>
              <a:t>Mass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in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nasopharynx 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on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examination 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which </a:t>
            </a:r>
            <a:r>
              <a:rPr sz="2800" spc="-60" dirty="0">
                <a:latin typeface="Georgia" panose="02040502050405020303"/>
                <a:cs typeface="Georgia" panose="02040502050405020303"/>
              </a:rPr>
              <a:t>is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sessile, 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smooth, lobulated, pink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or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whitish,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firm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(should </a:t>
            </a:r>
            <a:r>
              <a:rPr sz="2800" spc="-5" dirty="0">
                <a:latin typeface="Georgia" panose="02040502050405020303"/>
                <a:cs typeface="Georgia" panose="02040502050405020303"/>
              </a:rPr>
              <a:t>not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be 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palpated)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7020" marR="5080" indent="-274320">
              <a:lnSpc>
                <a:spcPts val="3020"/>
              </a:lnSpc>
              <a:spcBef>
                <a:spcPts val="685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50" dirty="0">
                <a:latin typeface="Georgia" panose="02040502050405020303"/>
                <a:cs typeface="Georgia" panose="02040502050405020303"/>
              </a:rPr>
              <a:t>Broadening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60" dirty="0">
                <a:latin typeface="Georgia" panose="02040502050405020303"/>
                <a:cs typeface="Georgia" panose="02040502050405020303"/>
              </a:rPr>
              <a:t>nasal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bridge,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proptosis,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cheek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swelling, 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infra-temporal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involvement, </a:t>
            </a:r>
            <a:r>
              <a:rPr sz="2800" spc="-145" dirty="0">
                <a:latin typeface="Georgia" panose="02040502050405020303"/>
                <a:cs typeface="Georgia" panose="02040502050405020303"/>
              </a:rPr>
              <a:t>II </a:t>
            </a:r>
            <a:r>
              <a:rPr sz="2800" spc="-10" dirty="0">
                <a:latin typeface="Georgia" panose="02040502050405020303"/>
                <a:cs typeface="Georgia" panose="02040502050405020303"/>
              </a:rPr>
              <a:t>to </a:t>
            </a:r>
            <a:r>
              <a:rPr sz="2800" spc="-70" dirty="0">
                <a:latin typeface="Georgia" panose="02040502050405020303"/>
                <a:cs typeface="Georgia" panose="02040502050405020303"/>
              </a:rPr>
              <a:t>VI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nerves</a:t>
            </a:r>
            <a:r>
              <a:rPr sz="2800" spc="21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involvement</a:t>
            </a:r>
            <a:endParaRPr sz="28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05000" y="190497"/>
              <a:ext cx="5172456" cy="66674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17549"/>
            <a:ext cx="3463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70" dirty="0"/>
              <a:t>INVESTIGATIONS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535940" y="1610613"/>
            <a:ext cx="7800340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03885" indent="-274320">
              <a:lnSpc>
                <a:spcPct val="100000"/>
              </a:lnSpc>
              <a:spcBef>
                <a:spcPts val="95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110" dirty="0">
                <a:latin typeface="Georgia" panose="02040502050405020303"/>
                <a:cs typeface="Georgia" panose="02040502050405020303"/>
              </a:rPr>
              <a:t>X-ray: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soft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tissue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lateral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view of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nasopharynx,  </a:t>
            </a:r>
            <a:r>
              <a:rPr sz="2800" spc="-65" dirty="0">
                <a:latin typeface="Georgia" panose="02040502050405020303"/>
                <a:cs typeface="Georgia" panose="02040502050405020303"/>
              </a:rPr>
              <a:t>paranasal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sinuses,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skull</a:t>
            </a:r>
            <a:r>
              <a:rPr sz="2800" spc="13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base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6385" marR="473710" indent="-274320">
              <a:lnSpc>
                <a:spcPct val="100000"/>
              </a:lnSpc>
              <a:spcBef>
                <a:spcPts val="675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110" dirty="0">
                <a:latin typeface="Georgia" panose="02040502050405020303"/>
                <a:cs typeface="Georgia" panose="02040502050405020303"/>
              </a:rPr>
              <a:t>CT/MRI: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anterior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bowing of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posterior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wall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maxillary 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sinus,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erosion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sphenoid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sinus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and 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greater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wing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sphenoid, extension </a:t>
            </a:r>
            <a:r>
              <a:rPr sz="2800" spc="-20" dirty="0">
                <a:latin typeface="Georgia" panose="02040502050405020303"/>
                <a:cs typeface="Georgia" panose="02040502050405020303"/>
              </a:rPr>
              <a:t>into 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pterygopalatine and </a:t>
            </a:r>
            <a:r>
              <a:rPr sz="2800" spc="-50" dirty="0">
                <a:latin typeface="Georgia" panose="02040502050405020303"/>
                <a:cs typeface="Georgia" panose="02040502050405020303"/>
              </a:rPr>
              <a:t>infra-temporal</a:t>
            </a:r>
            <a:r>
              <a:rPr sz="2800" spc="7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65" dirty="0">
                <a:latin typeface="Georgia" panose="02040502050405020303"/>
                <a:cs typeface="Georgia" panose="02040502050405020303"/>
              </a:rPr>
              <a:t>fossa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40" dirty="0">
                <a:latin typeface="Georgia" panose="02040502050405020303"/>
                <a:cs typeface="Georgia" panose="02040502050405020303"/>
              </a:rPr>
              <a:t>Angiography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(digital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subtraction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angiography) </a:t>
            </a:r>
            <a:r>
              <a:rPr sz="2800" spc="-25" dirty="0">
                <a:latin typeface="Georgia" panose="02040502050405020303"/>
                <a:cs typeface="Georgia" panose="02040502050405020303"/>
              </a:rPr>
              <a:t>of  </a:t>
            </a:r>
            <a:r>
              <a:rPr sz="2800" spc="-30" dirty="0">
                <a:latin typeface="Georgia" panose="02040502050405020303"/>
                <a:cs typeface="Georgia" panose="02040502050405020303"/>
              </a:rPr>
              <a:t>carotid</a:t>
            </a:r>
            <a:r>
              <a:rPr sz="2800" spc="-5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-45" dirty="0">
                <a:latin typeface="Georgia" panose="02040502050405020303"/>
                <a:cs typeface="Georgia" panose="02040502050405020303"/>
              </a:rPr>
              <a:t>artery</a:t>
            </a:r>
            <a:endParaRPr sz="2800">
              <a:latin typeface="Georgia" panose="02040502050405020303"/>
              <a:cs typeface="Georgia" panose="02040502050405020303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E7BB29"/>
              </a:buClr>
              <a:buSzPct val="91000"/>
              <a:buFont typeface="Wingdings" panose="05000000000000000000"/>
              <a:buChar char=""/>
              <a:tabLst>
                <a:tab pos="287020" algn="l"/>
              </a:tabLst>
            </a:pPr>
            <a:r>
              <a:rPr sz="2800" spc="-65" dirty="0">
                <a:latin typeface="Georgia" panose="02040502050405020303"/>
                <a:cs typeface="Georgia" panose="02040502050405020303"/>
              </a:rPr>
              <a:t>Biopsy </a:t>
            </a:r>
            <a:r>
              <a:rPr sz="2800" spc="-60" dirty="0">
                <a:latin typeface="Georgia" panose="02040502050405020303"/>
                <a:cs typeface="Georgia" panose="02040502050405020303"/>
              </a:rPr>
              <a:t>is </a:t>
            </a:r>
            <a:r>
              <a:rPr sz="2800" spc="-15" dirty="0">
                <a:latin typeface="Georgia" panose="02040502050405020303"/>
                <a:cs typeface="Georgia" panose="02040502050405020303"/>
              </a:rPr>
              <a:t>no </a:t>
            </a:r>
            <a:r>
              <a:rPr sz="2800" spc="-40" dirty="0">
                <a:latin typeface="Georgia" panose="02040502050405020303"/>
                <a:cs typeface="Georgia" panose="02040502050405020303"/>
              </a:rPr>
              <a:t>longer </a:t>
            </a:r>
            <a:r>
              <a:rPr sz="2800" spc="-35" dirty="0">
                <a:latin typeface="Georgia" panose="02040502050405020303"/>
                <a:cs typeface="Georgia" panose="02040502050405020303"/>
              </a:rPr>
              <a:t>justifiable</a:t>
            </a:r>
            <a:endParaRPr sz="28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46149"/>
            <a:ext cx="2334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5" dirty="0"/>
              <a:t>DIAGNOSIS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7931150" cy="25615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85" dirty="0">
                <a:latin typeface="Georgia" panose="02040502050405020303"/>
                <a:cs typeface="Georgia" panose="02040502050405020303"/>
              </a:rPr>
              <a:t>It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mostly </a:t>
            </a:r>
            <a:r>
              <a:rPr sz="2600" spc="-40" dirty="0">
                <a:latin typeface="Georgia" panose="02040502050405020303"/>
                <a:cs typeface="Georgia" panose="02040502050405020303"/>
              </a:rPr>
              <a:t>based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on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clinical</a:t>
            </a:r>
            <a:r>
              <a:rPr sz="2600" spc="-125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picture.</a:t>
            </a:r>
            <a:endParaRPr sz="2600">
              <a:latin typeface="Georgia" panose="02040502050405020303"/>
              <a:cs typeface="Georgia" panose="02040502050405020303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E7BB29"/>
              </a:buClr>
              <a:buSzPct val="9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600" spc="-55" dirty="0">
                <a:latin typeface="Georgia" panose="02040502050405020303"/>
                <a:cs typeface="Georgia" panose="02040502050405020303"/>
              </a:rPr>
              <a:t>Biopsy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of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the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tumour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attended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with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profuse 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bleeding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50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therefore,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avoided. </a:t>
            </a:r>
            <a:r>
              <a:rPr sz="2600" spc="-85" dirty="0">
                <a:latin typeface="Georgia" panose="02040502050405020303"/>
                <a:cs typeface="Georgia" panose="02040502050405020303"/>
              </a:rPr>
              <a:t>If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it </a:t>
            </a:r>
            <a:r>
              <a:rPr sz="2600" spc="-55" dirty="0">
                <a:latin typeface="Georgia" panose="02040502050405020303"/>
                <a:cs typeface="Georgia" panose="02040502050405020303"/>
              </a:rPr>
              <a:t>is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essential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differentiate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it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from </a:t>
            </a:r>
            <a:r>
              <a:rPr sz="2600" spc="-10" dirty="0">
                <a:latin typeface="Georgia" panose="02040502050405020303"/>
                <a:cs typeface="Georgia" panose="02040502050405020303"/>
              </a:rPr>
              <a:t>other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tumours,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biopsy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can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be  done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under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general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anaesthesia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with </a:t>
            </a:r>
            <a:r>
              <a:rPr sz="2600" spc="-30" dirty="0">
                <a:latin typeface="Georgia" panose="02040502050405020303"/>
                <a:cs typeface="Georgia" panose="02040502050405020303"/>
              </a:rPr>
              <a:t>all</a:t>
            </a:r>
            <a:r>
              <a:rPr sz="2600" spc="-43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arrangements  </a:t>
            </a:r>
            <a:r>
              <a:rPr sz="2600" spc="-5" dirty="0">
                <a:latin typeface="Georgia" panose="02040502050405020303"/>
                <a:cs typeface="Georgia" panose="02040502050405020303"/>
              </a:rPr>
              <a:t>to </a:t>
            </a:r>
            <a:r>
              <a:rPr sz="2600" spc="-25" dirty="0">
                <a:latin typeface="Georgia" panose="02040502050405020303"/>
                <a:cs typeface="Georgia" panose="02040502050405020303"/>
              </a:rPr>
              <a:t>control </a:t>
            </a:r>
            <a:r>
              <a:rPr sz="2600" spc="-20" dirty="0">
                <a:latin typeface="Georgia" panose="02040502050405020303"/>
                <a:cs typeface="Georgia" panose="02040502050405020303"/>
              </a:rPr>
              <a:t>bleeding </a:t>
            </a:r>
            <a:r>
              <a:rPr sz="2600" spc="-35" dirty="0">
                <a:latin typeface="Georgia" panose="02040502050405020303"/>
                <a:cs typeface="Georgia" panose="02040502050405020303"/>
              </a:rPr>
              <a:t>and </a:t>
            </a:r>
            <a:r>
              <a:rPr sz="2600" spc="-45" dirty="0">
                <a:latin typeface="Georgia" panose="02040502050405020303"/>
                <a:cs typeface="Georgia" panose="02040502050405020303"/>
              </a:rPr>
              <a:t>transfuse</a:t>
            </a:r>
            <a:r>
              <a:rPr sz="2600" spc="-180" dirty="0">
                <a:latin typeface="Georgia" panose="02040502050405020303"/>
                <a:cs typeface="Georgia" panose="02040502050405020303"/>
              </a:rPr>
              <a:t> </a:t>
            </a:r>
            <a:r>
              <a:rPr sz="2600" spc="-15" dirty="0">
                <a:latin typeface="Georgia" panose="02040502050405020303"/>
                <a:cs typeface="Georgia" panose="02040502050405020303"/>
              </a:rPr>
              <a:t>blood.</a:t>
            </a:r>
            <a:endParaRPr sz="26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10894</Words>
  <Application>WPS Presentation</Application>
  <PresentationFormat>On-screen Show (4:3)</PresentationFormat>
  <Paragraphs>502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Arial</vt:lpstr>
      <vt:lpstr>SimSun</vt:lpstr>
      <vt:lpstr>Wingdings</vt:lpstr>
      <vt:lpstr>Arial</vt:lpstr>
      <vt:lpstr>Georgia</vt:lpstr>
      <vt:lpstr>Wingdings</vt:lpstr>
      <vt:lpstr>Times New Roman</vt:lpstr>
      <vt:lpstr>Calibri</vt:lpstr>
      <vt:lpstr>Microsoft YaHei</vt:lpstr>
      <vt:lpstr>Arial Unicode MS</vt:lpstr>
      <vt:lpstr>Courier New</vt:lpstr>
      <vt:lpstr>Office Theme</vt:lpstr>
      <vt:lpstr>PowerPoint 演示文稿</vt:lpstr>
      <vt:lpstr>JUVENILE NASOPHARYNGEAL  ANGIOFIBROMA</vt:lpstr>
      <vt:lpstr>PATHOGENESIS</vt:lpstr>
      <vt:lpstr>PowerPoint 演示文稿</vt:lpstr>
      <vt:lpstr>PowerPoint 演示文稿</vt:lpstr>
      <vt:lpstr>CLINICAL FEATURES</vt:lpstr>
      <vt:lpstr>PowerPoint 演示文稿</vt:lpstr>
      <vt:lpstr>INVESTIGATIONS</vt:lpstr>
      <vt:lpstr>DIAGNOSIS</vt:lpstr>
      <vt:lpstr>DIFFERENTIAL DIAGNOSIS</vt:lpstr>
      <vt:lpstr>PowerPoint 演示文稿</vt:lpstr>
      <vt:lpstr>TREATMENT</vt:lpstr>
      <vt:lpstr>PowerPoint 演示文稿</vt:lpstr>
      <vt:lpstr>PowerPoint 演示文稿</vt:lpstr>
      <vt:lpstr>PowerPoint 演示文稿</vt:lpstr>
      <vt:lpstr>OTHER BENIGN TUMORS OF  NASOPHARYNX</vt:lpstr>
      <vt:lpstr>PowerPoint 演示文稿</vt:lpstr>
      <vt:lpstr>NASOPHARYNGEAL CARCINOMA</vt:lpstr>
      <vt:lpstr>Aetiology</vt:lpstr>
      <vt:lpstr>NASOPHARYNGEAL CARCINOMA-NATURAL HISTORY</vt:lpstr>
      <vt:lpstr>HISTOPATHOLOGY</vt:lpstr>
      <vt:lpstr>Gross appearance:</vt:lpstr>
      <vt:lpstr>W.H.O CLASSIFICATION</vt:lpstr>
      <vt:lpstr>PowerPoint 演示文稿</vt:lpstr>
      <vt:lpstr>CLINICAL FEATURES</vt:lpstr>
      <vt:lpstr>CLINICAL FEATURES</vt:lpstr>
      <vt:lpstr>PowerPoint 演示文稿</vt:lpstr>
      <vt:lpstr>Presenting symptoms and signs of nasopharyngeal  cancer in order of frequency are:</vt:lpstr>
      <vt:lpstr>PowerPoint 演示文稿</vt:lpstr>
      <vt:lpstr>DIAGNOSIS</vt:lpstr>
      <vt:lpstr>TNM classification of nasopharyngeal carcinoma  (AJC 2002)</vt:lpstr>
      <vt:lpstr>Regional lymph nodes</vt:lpstr>
      <vt:lpstr>PowerPoint 演示文稿</vt:lpstr>
      <vt:lpstr>TREATMENT</vt:lpstr>
      <vt:lpstr>TREATMENT</vt:lpstr>
      <vt:lpstr>CHEMOTHERAPY</vt:lpstr>
      <vt:lpstr>RESULTS</vt:lpstr>
      <vt:lpstr>They are rare and include: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Naveen.G</cp:lastModifiedBy>
  <cp:revision>2</cp:revision>
  <dcterms:created xsi:type="dcterms:W3CDTF">2020-01-06T01:59:00Z</dcterms:created>
  <dcterms:modified xsi:type="dcterms:W3CDTF">2020-01-06T04:59:08Z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2020-01-06T00:00:00Z</vt:filetime>
  </property>
  <property fmtid="{D5CDD505-2E9C-101B-9397-08002B2CF9AE}" pid="5" name="KSOProductBuildVer">
    <vt:lpwstr>1033-11.2.0.8970</vt:lpwstr>
  </property>
</Properties>
</file>