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0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5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756" y="60"/>
      </p:cViewPr>
      <p:guideLst>
        <p:guide orient="horz" pos="2160"/>
        <p:guide pos="285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2A66D7-146A-44D1-B367-1BF2D46F7C11}" type="datetimeFigureOut">
              <a:rPr lang="en-IN" smtClean="0"/>
              <a:t>05-01-2020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1FD4E1-3043-4862-BF84-DE16B64660EA}" type="slidenum">
              <a:rPr lang="en-IN" smtClean="0"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1FD4E1-3043-4862-BF84-DE16B64660EA}" type="slidenum">
              <a:rPr lang="en-IN" smtClean="0"/>
              <a:t>2</a:t>
            </a:fld>
            <a:endParaRPr lang="en-IN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1FD4E1-3043-4862-BF84-DE16B64660EA}" type="slidenum">
              <a:rPr lang="en-IN" smtClean="0"/>
              <a:t>11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3713938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1FD4E1-3043-4862-BF84-DE16B64660EA}" type="slidenum">
              <a:rPr lang="en-IN" smtClean="0"/>
              <a:t>12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935117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1FD4E1-3043-4862-BF84-DE16B64660EA}" type="slidenum">
              <a:rPr lang="en-IN" smtClean="0"/>
              <a:t>3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085790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1FD4E1-3043-4862-BF84-DE16B64660EA}" type="slidenum">
              <a:rPr lang="en-IN" smtClean="0"/>
              <a:t>4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927675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1FD4E1-3043-4862-BF84-DE16B64660EA}" type="slidenum">
              <a:rPr lang="en-IN" smtClean="0"/>
              <a:t>5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184216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1FD4E1-3043-4862-BF84-DE16B64660EA}" type="slidenum">
              <a:rPr lang="en-IN" smtClean="0"/>
              <a:t>6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492405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1FD4E1-3043-4862-BF84-DE16B64660EA}" type="slidenum">
              <a:rPr lang="en-IN" smtClean="0"/>
              <a:t>7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123299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1FD4E1-3043-4862-BF84-DE16B64660EA}" type="slidenum">
              <a:rPr lang="en-IN" smtClean="0"/>
              <a:t>8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834403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1FD4E1-3043-4862-BF84-DE16B64660EA}" type="slidenum">
              <a:rPr lang="en-IN" smtClean="0"/>
              <a:t>9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8696936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1FD4E1-3043-4862-BF84-DE16B64660EA}" type="slidenum">
              <a:rPr lang="en-IN" smtClean="0"/>
              <a:t>10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398026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03EB6E4F-ACDF-406E-96B4-B0339D21C594}" type="datetimeFigureOut">
              <a:rPr lang="en-IN" smtClean="0"/>
              <a:t>05-01-2020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F4A7A-86A4-423E-8A04-EC8F57B5146C}" type="slidenum">
              <a:rPr lang="en-IN" smtClean="0"/>
              <a:t>‹#›</a:t>
            </a:fld>
            <a:endParaRPr lang="en-IN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8334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B6E4F-ACDF-406E-96B4-B0339D21C594}" type="datetimeFigureOut">
              <a:rPr lang="en-IN" smtClean="0"/>
              <a:t>05-01-2020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F4A7A-86A4-423E-8A04-EC8F57B5146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43031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B6E4F-ACDF-406E-96B4-B0339D21C594}" type="datetimeFigureOut">
              <a:rPr lang="en-IN" smtClean="0"/>
              <a:t>05-01-2020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F4A7A-86A4-423E-8A04-EC8F57B5146C}" type="slidenum">
              <a:rPr lang="en-IN" smtClean="0"/>
              <a:t>‹#›</a:t>
            </a:fld>
            <a:endParaRPr lang="en-IN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93673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B6E4F-ACDF-406E-96B4-B0339D21C594}" type="datetimeFigureOut">
              <a:rPr lang="en-IN" smtClean="0"/>
              <a:t>05-01-2020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F4A7A-86A4-423E-8A04-EC8F57B5146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32410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B6E4F-ACDF-406E-96B4-B0339D21C594}" type="datetimeFigureOut">
              <a:rPr lang="en-IN" smtClean="0"/>
              <a:t>05-01-2020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F4A7A-86A4-423E-8A04-EC8F57B5146C}" type="slidenum">
              <a:rPr lang="en-IN" smtClean="0"/>
              <a:t>‹#›</a:t>
            </a:fld>
            <a:endParaRPr lang="en-IN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28162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B6E4F-ACDF-406E-96B4-B0339D21C594}" type="datetimeFigureOut">
              <a:rPr lang="en-IN" smtClean="0"/>
              <a:t>05-01-2020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F4A7A-86A4-423E-8A04-EC8F57B5146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701620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B6E4F-ACDF-406E-96B4-B0339D21C594}" type="datetimeFigureOut">
              <a:rPr lang="en-IN" smtClean="0"/>
              <a:t>05-01-2020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F4A7A-86A4-423E-8A04-EC8F57B5146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97043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B6E4F-ACDF-406E-96B4-B0339D21C594}" type="datetimeFigureOut">
              <a:rPr lang="en-IN" smtClean="0"/>
              <a:t>05-01-2020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F4A7A-86A4-423E-8A04-EC8F57B5146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26637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B6E4F-ACDF-406E-96B4-B0339D21C594}" type="datetimeFigureOut">
              <a:rPr lang="en-IN" smtClean="0"/>
              <a:t>05-01-2020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F4A7A-86A4-423E-8A04-EC8F57B5146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69561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B6E4F-ACDF-406E-96B4-B0339D21C594}" type="datetimeFigureOut">
              <a:rPr lang="en-IN" smtClean="0"/>
              <a:t>05-01-2020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F4A7A-86A4-423E-8A04-EC8F57B5146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07523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B6E4F-ACDF-406E-96B4-B0339D21C594}" type="datetimeFigureOut">
              <a:rPr lang="en-IN" smtClean="0"/>
              <a:t>05-01-2020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F4A7A-86A4-423E-8A04-EC8F57B5146C}" type="slidenum">
              <a:rPr lang="en-IN" smtClean="0"/>
              <a:t>‹#›</a:t>
            </a:fld>
            <a:endParaRPr lang="en-IN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98268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03EB6E4F-ACDF-406E-96B4-B0339D21C594}" type="datetimeFigureOut">
              <a:rPr lang="en-IN" smtClean="0"/>
              <a:t>05-01-2020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EDF4A7A-86A4-423E-8A04-EC8F57B5146C}" type="slidenum">
              <a:rPr lang="en-IN" smtClean="0"/>
              <a:t>‹#›</a:t>
            </a:fld>
            <a:endParaRPr lang="en-IN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4273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268760"/>
            <a:ext cx="7272808" cy="1008112"/>
          </a:xfrm>
        </p:spPr>
        <p:txBody>
          <a:bodyPr/>
          <a:lstStyle/>
          <a:p>
            <a:r>
              <a:rPr lang="en-IN" sz="4800" dirty="0"/>
              <a:t>ANATOMY OF PHARYNX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539552" y="5013175"/>
            <a:ext cx="8318698" cy="1410001"/>
          </a:xfrm>
        </p:spPr>
        <p:txBody>
          <a:bodyPr>
            <a:normAutofit/>
          </a:bodyPr>
          <a:lstStyle/>
          <a:p>
            <a:r>
              <a:rPr lang="en-IN" sz="2800" dirty="0" smtClean="0"/>
              <a:t>TYMPANIC MEMBRANE DISORDERS &amp; ASOM</a:t>
            </a:r>
            <a:endParaRPr lang="en-IN" sz="2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274638"/>
            <a:ext cx="8352928" cy="850106"/>
          </a:xfrm>
        </p:spPr>
        <p:txBody>
          <a:bodyPr>
            <a:normAutofit/>
          </a:bodyPr>
          <a:lstStyle/>
          <a:p>
            <a:r>
              <a:rPr lang="en-IN" sz="4800" dirty="0" smtClean="0"/>
              <a:t>ASOM </a:t>
            </a:r>
            <a:endParaRPr lang="en-IN" sz="48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11560" y="1700808"/>
            <a:ext cx="8352928" cy="4824535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IN" sz="2800" dirty="0" smtClean="0"/>
              <a:t> </a:t>
            </a:r>
            <a:r>
              <a:rPr lang="en-IN" sz="2800" dirty="0" smtClean="0"/>
              <a:t>1. Stage of Congestion: </a:t>
            </a:r>
            <a:br>
              <a:rPr lang="en-IN" sz="2800" dirty="0" smtClean="0"/>
            </a:br>
            <a:r>
              <a:rPr lang="en-IN" sz="2800" dirty="0" smtClean="0"/>
              <a:t>Hyperaemia &amp; oedema,  ear ach, fever, mild hearing defect, congested handle of malleus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2800" dirty="0" smtClean="0"/>
              <a:t> 2. Stage of Exudation:</a:t>
            </a:r>
            <a:br>
              <a:rPr lang="en-IN" sz="2800" dirty="0" smtClean="0"/>
            </a:br>
            <a:r>
              <a:rPr lang="en-IN" sz="2800" dirty="0" smtClean="0"/>
              <a:t>Inflammatory exudate, severe pain, high fever, marked deafness, thickened &amp; bulged out tympanic membrane, tender mastoid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2800" dirty="0" smtClean="0"/>
              <a:t> 3. Stage of Suppuration: </a:t>
            </a:r>
            <a:br>
              <a:rPr lang="en-IN" sz="2800" dirty="0" smtClean="0"/>
            </a:br>
            <a:r>
              <a:rPr lang="en-IN" sz="2800" dirty="0" smtClean="0"/>
              <a:t>Purulent material, tympanic membrane may rupture, small </a:t>
            </a:r>
            <a:r>
              <a:rPr lang="en-IN" sz="2800" dirty="0" err="1" smtClean="0"/>
              <a:t>center</a:t>
            </a:r>
            <a:r>
              <a:rPr lang="en-IN" sz="2800" dirty="0" smtClean="0"/>
              <a:t> perforation, blood stained discharge, pulsatile discharge (Light house sign)</a:t>
            </a:r>
          </a:p>
        </p:txBody>
      </p:sp>
    </p:spTree>
    <p:extLst>
      <p:ext uri="{BB962C8B-B14F-4D97-AF65-F5344CB8AC3E}">
        <p14:creationId xmlns:p14="http://schemas.microsoft.com/office/powerpoint/2010/main" val="36940102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274638"/>
            <a:ext cx="8352928" cy="850106"/>
          </a:xfrm>
        </p:spPr>
        <p:txBody>
          <a:bodyPr>
            <a:normAutofit/>
          </a:bodyPr>
          <a:lstStyle/>
          <a:p>
            <a:r>
              <a:rPr lang="en-IN" sz="4800" dirty="0" smtClean="0"/>
              <a:t>ASOM </a:t>
            </a:r>
            <a:endParaRPr lang="en-IN" sz="48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11560" y="1700808"/>
            <a:ext cx="8352928" cy="4824535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IN" sz="2800" dirty="0" smtClean="0"/>
              <a:t> 4. Stage of Resolution: </a:t>
            </a:r>
            <a:br>
              <a:rPr lang="en-IN" sz="2800" dirty="0" smtClean="0"/>
            </a:br>
            <a:r>
              <a:rPr lang="en-IN" sz="2800" dirty="0" smtClean="0"/>
              <a:t>After antibiotic usage, discharge subsides, perforation closes, normal hearing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2800" dirty="0" smtClean="0"/>
              <a:t> 5. Stage of Complication: </a:t>
            </a:r>
            <a:br>
              <a:rPr lang="en-IN" sz="2800" dirty="0" smtClean="0"/>
            </a:br>
            <a:r>
              <a:rPr lang="en-IN" sz="2800" dirty="0" smtClean="0"/>
              <a:t>Mastoiditis, lateral sinus thrombosis, labyrinthitis, brain abscess, extra </a:t>
            </a:r>
            <a:r>
              <a:rPr lang="en-IN" sz="2800" dirty="0" err="1" smtClean="0"/>
              <a:t>dural</a:t>
            </a:r>
            <a:r>
              <a:rPr lang="en-IN" sz="2800" dirty="0" smtClean="0"/>
              <a:t> abscess.</a:t>
            </a:r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8342736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274638"/>
            <a:ext cx="8352928" cy="850106"/>
          </a:xfrm>
        </p:spPr>
        <p:txBody>
          <a:bodyPr>
            <a:normAutofit/>
          </a:bodyPr>
          <a:lstStyle/>
          <a:p>
            <a:r>
              <a:rPr lang="en-IN" sz="4800" dirty="0" smtClean="0"/>
              <a:t>ASOM</a:t>
            </a:r>
            <a:endParaRPr lang="en-IN" sz="48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11560" y="1700808"/>
            <a:ext cx="8352928" cy="482453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N" sz="2800" dirty="0" smtClean="0"/>
              <a:t>TREATMENT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2800" dirty="0"/>
              <a:t> </a:t>
            </a:r>
            <a:r>
              <a:rPr lang="en-IN" sz="2800" dirty="0" smtClean="0"/>
              <a:t>Systemic antibiotics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2800" dirty="0"/>
              <a:t> </a:t>
            </a:r>
            <a:r>
              <a:rPr lang="en-IN" sz="2800" dirty="0" smtClean="0"/>
              <a:t>Aural toileting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2800" dirty="0"/>
              <a:t> </a:t>
            </a:r>
            <a:r>
              <a:rPr lang="en-IN" sz="2800" dirty="0" smtClean="0"/>
              <a:t>Decongestants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2800" dirty="0"/>
              <a:t> </a:t>
            </a:r>
            <a:r>
              <a:rPr lang="en-IN" sz="2800" dirty="0" smtClean="0"/>
              <a:t>Analgesics &amp; antipyretics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2800" dirty="0"/>
              <a:t> </a:t>
            </a:r>
            <a:r>
              <a:rPr lang="en-IN" sz="2800" smtClean="0"/>
              <a:t>Surgery - Myringotomy </a:t>
            </a:r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31345998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274638"/>
            <a:ext cx="8352928" cy="850106"/>
          </a:xfrm>
        </p:spPr>
        <p:txBody>
          <a:bodyPr>
            <a:normAutofit/>
          </a:bodyPr>
          <a:lstStyle/>
          <a:p>
            <a:r>
              <a:rPr lang="en-IN" sz="4800" dirty="0" smtClean="0"/>
              <a:t>TYMPANIC MEMBRANE DISORDERS &amp; ASOM</a:t>
            </a:r>
            <a:endParaRPr lang="en-IN" sz="48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11560" y="1700809"/>
            <a:ext cx="5400600" cy="4536504"/>
          </a:xfrm>
        </p:spPr>
        <p:txBody>
          <a:bodyPr>
            <a:normAutofit/>
          </a:bodyPr>
          <a:lstStyle/>
          <a:p>
            <a:r>
              <a:rPr lang="en-IN" sz="2800" dirty="0" smtClean="0"/>
              <a:t>Anatomy </a:t>
            </a:r>
          </a:p>
          <a:p>
            <a:endParaRPr lang="en-IN" sz="2800" dirty="0" smtClean="0"/>
          </a:p>
          <a:p>
            <a:r>
              <a:rPr lang="en-IN" sz="2800" dirty="0" smtClean="0"/>
              <a:t>Traumatic perforation </a:t>
            </a:r>
          </a:p>
          <a:p>
            <a:endParaRPr lang="en-IN" sz="2800" dirty="0" smtClean="0"/>
          </a:p>
          <a:p>
            <a:r>
              <a:rPr lang="en-IN" sz="2800" dirty="0" smtClean="0"/>
              <a:t>Myringitis </a:t>
            </a:r>
          </a:p>
          <a:p>
            <a:endParaRPr lang="en-IN" sz="2800" dirty="0" smtClean="0"/>
          </a:p>
          <a:p>
            <a:r>
              <a:rPr lang="en-IN" sz="2800" dirty="0" smtClean="0"/>
              <a:t>ASOM</a:t>
            </a:r>
            <a:endParaRPr lang="en-IN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274638"/>
            <a:ext cx="8352928" cy="850106"/>
          </a:xfrm>
        </p:spPr>
        <p:txBody>
          <a:bodyPr>
            <a:normAutofit/>
          </a:bodyPr>
          <a:lstStyle/>
          <a:p>
            <a:r>
              <a:rPr lang="en-IN" sz="4800" dirty="0" smtClean="0"/>
              <a:t>ANATOMY </a:t>
            </a:r>
            <a:endParaRPr lang="en-IN" sz="48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11560" y="1700808"/>
            <a:ext cx="8352928" cy="4824535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IN" sz="2800" dirty="0" smtClean="0"/>
              <a:t> thin pearly white membrane between external auditory canal &amp; middle ear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2800" dirty="0"/>
              <a:t> </a:t>
            </a:r>
            <a:r>
              <a:rPr lang="en-IN" sz="2800" dirty="0" smtClean="0"/>
              <a:t>45</a:t>
            </a:r>
            <a:r>
              <a:rPr lang="en-IN" sz="2800" baseline="30000" dirty="0" smtClean="0"/>
              <a:t>0</a:t>
            </a:r>
            <a:r>
              <a:rPr lang="en-IN" sz="2800" dirty="0" smtClean="0"/>
              <a:t> with floor of external canal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2800" dirty="0"/>
              <a:t> </a:t>
            </a:r>
            <a:r>
              <a:rPr lang="en-IN" sz="2800" dirty="0" smtClean="0"/>
              <a:t>cone of light forms in </a:t>
            </a:r>
            <a:r>
              <a:rPr lang="en-IN" sz="2800" dirty="0" err="1" smtClean="0"/>
              <a:t>anterio</a:t>
            </a:r>
            <a:r>
              <a:rPr lang="en-IN" sz="2800" dirty="0" smtClean="0"/>
              <a:t>-inferior quadrant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2800" dirty="0"/>
              <a:t> </a:t>
            </a:r>
            <a:r>
              <a:rPr lang="en-IN" sz="2800" dirty="0" smtClean="0"/>
              <a:t>Two parts		: Pars </a:t>
            </a:r>
            <a:r>
              <a:rPr lang="en-IN" sz="2800" dirty="0" err="1" smtClean="0"/>
              <a:t>tensa</a:t>
            </a:r>
            <a:r>
              <a:rPr lang="en-IN" sz="2800" dirty="0" smtClean="0"/>
              <a:t> &amp; Pars </a:t>
            </a:r>
            <a:r>
              <a:rPr lang="en-IN" sz="2800" dirty="0" err="1" smtClean="0"/>
              <a:t>flaccida</a:t>
            </a:r>
            <a:r>
              <a:rPr lang="en-IN" sz="2800" dirty="0" smtClean="0"/>
              <a:t>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2800" dirty="0"/>
              <a:t> </a:t>
            </a:r>
            <a:r>
              <a:rPr lang="en-IN" sz="2800" dirty="0" smtClean="0"/>
              <a:t>Three layers	: Outer (epithelial),</a:t>
            </a:r>
            <a:br>
              <a:rPr lang="en-IN" sz="2800" dirty="0" smtClean="0"/>
            </a:br>
            <a:r>
              <a:rPr lang="en-IN" sz="2800" dirty="0" smtClean="0"/>
              <a:t> 				Middle (fibrous), Inner (mucosal)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2800" dirty="0"/>
              <a:t> </a:t>
            </a:r>
            <a:r>
              <a:rPr lang="en-IN" sz="2800" dirty="0" smtClean="0"/>
              <a:t>Nerve supply	: Anterior – </a:t>
            </a:r>
            <a:r>
              <a:rPr lang="en-IN" sz="2800" dirty="0" err="1" smtClean="0"/>
              <a:t>Auriculo</a:t>
            </a:r>
            <a:r>
              <a:rPr lang="en-IN" sz="2800" dirty="0" smtClean="0"/>
              <a:t> temporal nerve</a:t>
            </a:r>
            <a:br>
              <a:rPr lang="en-IN" sz="2800" dirty="0" smtClean="0"/>
            </a:br>
            <a:r>
              <a:rPr lang="en-IN" sz="2800" dirty="0" smtClean="0"/>
              <a:t> 			 Posterior – Auricular branch of </a:t>
            </a:r>
            <a:r>
              <a:rPr lang="en-IN" sz="2800" dirty="0" err="1" smtClean="0"/>
              <a:t>Vagus</a:t>
            </a:r>
            <a:r>
              <a:rPr lang="en-IN" sz="2800" dirty="0" smtClean="0"/>
              <a:t> </a:t>
            </a:r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1851877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274638"/>
            <a:ext cx="8352928" cy="850106"/>
          </a:xfrm>
        </p:spPr>
        <p:txBody>
          <a:bodyPr>
            <a:normAutofit/>
          </a:bodyPr>
          <a:lstStyle/>
          <a:p>
            <a:r>
              <a:rPr lang="en-IN" sz="4800" dirty="0" smtClean="0"/>
              <a:t>TRAUMATIC PERFORATION  </a:t>
            </a:r>
            <a:endParaRPr lang="en-IN" sz="48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11560" y="1700808"/>
            <a:ext cx="8352928" cy="482453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N" sz="2800" dirty="0" smtClean="0"/>
              <a:t>CAUSES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2800" dirty="0"/>
              <a:t> </a:t>
            </a:r>
            <a:r>
              <a:rPr lang="en-IN" sz="2800" dirty="0" smtClean="0"/>
              <a:t>Sudden blow over pinna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2800" dirty="0"/>
              <a:t> </a:t>
            </a:r>
            <a:r>
              <a:rPr lang="en-IN" sz="2800" dirty="0" smtClean="0"/>
              <a:t>Attempted foreign body removal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2800" dirty="0"/>
              <a:t> </a:t>
            </a:r>
            <a:r>
              <a:rPr lang="en-IN" sz="2800" dirty="0" smtClean="0"/>
              <a:t>Trauma by hair pin, match sticks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2800" dirty="0"/>
              <a:t> </a:t>
            </a:r>
            <a:r>
              <a:rPr lang="en-IN" sz="2800" dirty="0" smtClean="0"/>
              <a:t>Operative trauma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2800" dirty="0"/>
              <a:t> </a:t>
            </a:r>
            <a:r>
              <a:rPr lang="en-IN" sz="2800" dirty="0" smtClean="0"/>
              <a:t>Blast injury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2800" dirty="0"/>
              <a:t> </a:t>
            </a:r>
            <a:r>
              <a:rPr lang="en-IN" sz="2800" dirty="0" smtClean="0"/>
              <a:t>Barotrauma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2800" dirty="0" smtClean="0"/>
              <a:t> Violent nose blowing </a:t>
            </a:r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1128289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274638"/>
            <a:ext cx="8352928" cy="850106"/>
          </a:xfrm>
        </p:spPr>
        <p:txBody>
          <a:bodyPr>
            <a:normAutofit/>
          </a:bodyPr>
          <a:lstStyle/>
          <a:p>
            <a:r>
              <a:rPr lang="en-IN" sz="4800" dirty="0" smtClean="0"/>
              <a:t>TRAUMATIC PERFORATION  </a:t>
            </a:r>
            <a:endParaRPr lang="en-IN" sz="48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11560" y="1700808"/>
            <a:ext cx="8352928" cy="482453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N" sz="2800" dirty="0" smtClean="0"/>
              <a:t>SYMPTOMS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2800" dirty="0"/>
              <a:t> </a:t>
            </a:r>
            <a:r>
              <a:rPr lang="en-IN" sz="2800" dirty="0" smtClean="0"/>
              <a:t>Hearing loss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2800" dirty="0"/>
              <a:t> </a:t>
            </a:r>
            <a:r>
              <a:rPr lang="en-IN" sz="2800" dirty="0" smtClean="0"/>
              <a:t>Pain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2800" dirty="0"/>
              <a:t> </a:t>
            </a:r>
            <a:r>
              <a:rPr lang="en-IN" sz="2800" dirty="0" smtClean="0"/>
              <a:t>Bleeding from ear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2800" dirty="0"/>
              <a:t> </a:t>
            </a:r>
            <a:r>
              <a:rPr lang="en-IN" sz="2800" dirty="0" smtClean="0"/>
              <a:t>Tinnitus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2800" dirty="0"/>
              <a:t> </a:t>
            </a:r>
            <a:r>
              <a:rPr lang="en-IN" sz="2800" dirty="0" smtClean="0"/>
              <a:t>Vertigo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2800" dirty="0"/>
              <a:t> </a:t>
            </a:r>
            <a:r>
              <a:rPr lang="en-IN" sz="2800" dirty="0" smtClean="0"/>
              <a:t>Blocked feeling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2800" dirty="0"/>
              <a:t> </a:t>
            </a:r>
            <a:r>
              <a:rPr lang="en-IN" sz="2800" dirty="0" smtClean="0"/>
              <a:t>On examination – perforation is irregular with surrounding hyperaemia &amp; clots </a:t>
            </a:r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25797546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274638"/>
            <a:ext cx="8352928" cy="850106"/>
          </a:xfrm>
        </p:spPr>
        <p:txBody>
          <a:bodyPr>
            <a:normAutofit/>
          </a:bodyPr>
          <a:lstStyle/>
          <a:p>
            <a:r>
              <a:rPr lang="en-IN" sz="4800" dirty="0" smtClean="0"/>
              <a:t>TRAUMATIC PERFORATION  </a:t>
            </a:r>
            <a:endParaRPr lang="en-IN" sz="48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11560" y="1700808"/>
            <a:ext cx="8352928" cy="482453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N" sz="2800" dirty="0" smtClean="0"/>
              <a:t>TREATMENT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2800" dirty="0"/>
              <a:t> </a:t>
            </a:r>
            <a:r>
              <a:rPr lang="en-IN" sz="2800" dirty="0" smtClean="0"/>
              <a:t>Systemic antibiotics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2800" dirty="0"/>
              <a:t> </a:t>
            </a:r>
            <a:r>
              <a:rPr lang="en-IN" sz="2800" dirty="0" smtClean="0"/>
              <a:t>Ear drops discouraged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2800" dirty="0"/>
              <a:t> </a:t>
            </a:r>
            <a:r>
              <a:rPr lang="en-IN" sz="2800" dirty="0" smtClean="0"/>
              <a:t>Sterile cotton ball placed in canal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2800" dirty="0"/>
              <a:t> </a:t>
            </a:r>
            <a:r>
              <a:rPr lang="en-IN" sz="2800" dirty="0" smtClean="0"/>
              <a:t>Myringoplasty (non healing for 3 to 6 months) </a:t>
            </a:r>
          </a:p>
          <a:p>
            <a:pPr marL="0" indent="0">
              <a:buNone/>
            </a:pPr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39786828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274638"/>
            <a:ext cx="8352928" cy="850106"/>
          </a:xfrm>
        </p:spPr>
        <p:txBody>
          <a:bodyPr>
            <a:normAutofit/>
          </a:bodyPr>
          <a:lstStyle/>
          <a:p>
            <a:r>
              <a:rPr lang="en-IN" sz="4800" dirty="0" smtClean="0"/>
              <a:t>MYRINGITIS </a:t>
            </a:r>
            <a:endParaRPr lang="en-IN" sz="48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11560" y="1700808"/>
            <a:ext cx="8352928" cy="4824535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IN" sz="2800" dirty="0" smtClean="0"/>
              <a:t> Chronic inflammation of tympanic membrane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2800" dirty="0" smtClean="0"/>
              <a:t> Repeated trauma by ear picking, infection around ventilation tube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2800" dirty="0"/>
              <a:t> </a:t>
            </a:r>
            <a:r>
              <a:rPr lang="en-IN" sz="2800" dirty="0" smtClean="0"/>
              <a:t>Scanty non </a:t>
            </a:r>
            <a:r>
              <a:rPr lang="en-IN" sz="2800" dirty="0" err="1" smtClean="0"/>
              <a:t>mucoidal</a:t>
            </a:r>
            <a:r>
              <a:rPr lang="en-IN" sz="2800" dirty="0" smtClean="0"/>
              <a:t> discharge, normal hearing.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2800" dirty="0"/>
              <a:t> </a:t>
            </a:r>
            <a:r>
              <a:rPr lang="en-IN" sz="2800" dirty="0" smtClean="0"/>
              <a:t>Mastoid X ray is normal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2800" dirty="0"/>
              <a:t> </a:t>
            </a:r>
            <a:r>
              <a:rPr lang="en-IN" sz="2800" dirty="0" smtClean="0"/>
              <a:t>Granulations over tympanic membrane, normal tympanic membrane movement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2800" dirty="0"/>
              <a:t> </a:t>
            </a:r>
            <a:r>
              <a:rPr lang="en-IN" sz="2800" dirty="0" smtClean="0"/>
              <a:t>Aural toilet, 2% aqueous gentian violet, antibiotic – steroid ear drops, ear bud avoidance. </a:t>
            </a:r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17127216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274638"/>
            <a:ext cx="8352928" cy="850106"/>
          </a:xfrm>
        </p:spPr>
        <p:txBody>
          <a:bodyPr>
            <a:normAutofit/>
          </a:bodyPr>
          <a:lstStyle/>
          <a:p>
            <a:r>
              <a:rPr lang="en-IN" sz="4800" dirty="0" smtClean="0"/>
              <a:t>ASOM </a:t>
            </a:r>
            <a:endParaRPr lang="en-IN" sz="48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11560" y="1700808"/>
            <a:ext cx="8352928" cy="4824535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IN" sz="2800" dirty="0" smtClean="0"/>
              <a:t> Acute purulent inflammation of </a:t>
            </a:r>
            <a:r>
              <a:rPr lang="en-IN" sz="2800" dirty="0" err="1" smtClean="0"/>
              <a:t>muco</a:t>
            </a:r>
            <a:r>
              <a:rPr lang="en-IN" sz="2800" dirty="0" smtClean="0"/>
              <a:t>-periosteum of middle ear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2800" dirty="0"/>
              <a:t> </a:t>
            </a:r>
            <a:r>
              <a:rPr lang="en-IN" sz="2800" dirty="0" smtClean="0"/>
              <a:t>Aetiology: Allergy, poor nutrition, faulty feeding, URTIs, cleft palate, common in children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2800" dirty="0"/>
              <a:t> </a:t>
            </a:r>
            <a:r>
              <a:rPr lang="en-IN" sz="2800" dirty="0" smtClean="0"/>
              <a:t>Spreads through Eustachian tube, from auditory canal, haematogenous route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2800" dirty="0"/>
              <a:t> </a:t>
            </a:r>
            <a:r>
              <a:rPr lang="en-IN" sz="2800" dirty="0" smtClean="0"/>
              <a:t>Pathology: Erythema &amp; oedema in mucosa of middle ear, purulent exudate accumulate in middle ear, tympanic membrane is bulgy &amp; opaque </a:t>
            </a:r>
          </a:p>
          <a:p>
            <a:pPr>
              <a:buFont typeface="Arial" panose="020B0604020202020204" pitchFamily="34" charset="0"/>
              <a:buChar char="•"/>
            </a:pPr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15289352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274638"/>
            <a:ext cx="8352928" cy="850106"/>
          </a:xfrm>
        </p:spPr>
        <p:txBody>
          <a:bodyPr>
            <a:normAutofit/>
          </a:bodyPr>
          <a:lstStyle/>
          <a:p>
            <a:r>
              <a:rPr lang="en-IN" sz="4800" dirty="0" smtClean="0"/>
              <a:t>ASOM </a:t>
            </a:r>
            <a:endParaRPr lang="en-IN" sz="48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11560" y="1700808"/>
            <a:ext cx="8352928" cy="4824535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IN" sz="2800" dirty="0" smtClean="0"/>
              <a:t> Organisms: Streptococcus </a:t>
            </a:r>
            <a:r>
              <a:rPr lang="en-IN" sz="2800" dirty="0" err="1" smtClean="0"/>
              <a:t>pneumoniae</a:t>
            </a:r>
            <a:r>
              <a:rPr lang="en-IN" sz="2800" dirty="0" smtClean="0"/>
              <a:t>, </a:t>
            </a:r>
            <a:r>
              <a:rPr lang="en-IN" sz="2800" dirty="0" err="1" smtClean="0"/>
              <a:t>Hemophilus</a:t>
            </a:r>
            <a:r>
              <a:rPr lang="en-IN" sz="2800" dirty="0" smtClean="0"/>
              <a:t> influenza, Staphylococcus aureus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2800" dirty="0"/>
              <a:t> </a:t>
            </a:r>
            <a:r>
              <a:rPr lang="en-IN" sz="2800" dirty="0" smtClean="0"/>
              <a:t>Clinical features – </a:t>
            </a:r>
            <a:br>
              <a:rPr lang="en-IN" sz="2800" dirty="0" smtClean="0"/>
            </a:br>
            <a:r>
              <a:rPr lang="en-IN" sz="2800" dirty="0" smtClean="0"/>
              <a:t> 	1. Stage of Congestion </a:t>
            </a:r>
            <a:br>
              <a:rPr lang="en-IN" sz="2800" dirty="0" smtClean="0"/>
            </a:br>
            <a:r>
              <a:rPr lang="en-IN" sz="2800" dirty="0" smtClean="0"/>
              <a:t>	2. Stage of Exudation</a:t>
            </a:r>
            <a:br>
              <a:rPr lang="en-IN" sz="2800" dirty="0" smtClean="0"/>
            </a:br>
            <a:r>
              <a:rPr lang="en-IN" sz="2800" dirty="0" smtClean="0"/>
              <a:t> 	3. Stage of Suppuration </a:t>
            </a:r>
            <a:br>
              <a:rPr lang="en-IN" sz="2800" dirty="0" smtClean="0"/>
            </a:br>
            <a:r>
              <a:rPr lang="en-IN" sz="2800" dirty="0" smtClean="0"/>
              <a:t> 	4. Stage of Resolution </a:t>
            </a:r>
            <a:br>
              <a:rPr lang="en-IN" sz="2800" dirty="0" smtClean="0"/>
            </a:br>
            <a:r>
              <a:rPr lang="en-IN" sz="2800" dirty="0" smtClean="0"/>
              <a:t> 	5. Stage of Complication </a:t>
            </a:r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284418159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28</TotalTime>
  <Words>331</Words>
  <Application>Microsoft Office PowerPoint</Application>
  <PresentationFormat>On-screen Show (4:3)</PresentationFormat>
  <Paragraphs>81</Paragraphs>
  <Slides>12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Tw Cen MT</vt:lpstr>
      <vt:lpstr>Tw Cen MT Condensed</vt:lpstr>
      <vt:lpstr>Wingdings 3</vt:lpstr>
      <vt:lpstr>Integral</vt:lpstr>
      <vt:lpstr>ANATOMY OF PHARYNX</vt:lpstr>
      <vt:lpstr>TYMPANIC MEMBRANE DISORDERS &amp; ASOM</vt:lpstr>
      <vt:lpstr>ANATOMY </vt:lpstr>
      <vt:lpstr>TRAUMATIC PERFORATION  </vt:lpstr>
      <vt:lpstr>TRAUMATIC PERFORATION  </vt:lpstr>
      <vt:lpstr>TRAUMATIC PERFORATION  </vt:lpstr>
      <vt:lpstr>MYRINGITIS </vt:lpstr>
      <vt:lpstr>ASOM </vt:lpstr>
      <vt:lpstr>ASOM </vt:lpstr>
      <vt:lpstr>ASOM </vt:lpstr>
      <vt:lpstr>ASOM </vt:lpstr>
      <vt:lpstr>ASOM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ANATOMY OF PHARYNX</dc:title>
  <dc:creator>SONY</dc:creator>
  <cp:lastModifiedBy>Mani Vasagam</cp:lastModifiedBy>
  <cp:revision>21</cp:revision>
  <dcterms:created xsi:type="dcterms:W3CDTF">2018-09-10T16:01:00Z</dcterms:created>
  <dcterms:modified xsi:type="dcterms:W3CDTF">2020-01-05T13:25:19Z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1033-10.2.0.7480</vt:lpwstr>
  </property>
</Properties>
</file>