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57" r:id="rId4"/>
    <p:sldId id="258" r:id="rId5"/>
    <p:sldId id="259" r:id="rId6"/>
    <p:sldId id="268" r:id="rId7"/>
    <p:sldId id="269" r:id="rId8"/>
    <p:sldId id="261" r:id="rId9"/>
    <p:sldId id="262" r:id="rId10"/>
    <p:sldId id="270" r:id="rId11"/>
    <p:sldId id="263" r:id="rId12"/>
    <p:sldId id="278" r:id="rId13"/>
    <p:sldId id="264" r:id="rId14"/>
    <p:sldId id="271" r:id="rId15"/>
    <p:sldId id="273" r:id="rId16"/>
    <p:sldId id="277" r:id="rId17"/>
    <p:sldId id="275" r:id="rId18"/>
    <p:sldId id="265" r:id="rId19"/>
    <p:sldId id="266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276"/>
      </p:cViewPr>
      <p:guideLst>
        <p:guide orient="horz" pos="2160"/>
        <p:guide pos="2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A66D7-146A-44D1-B367-1BF2D46F7C11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FD4E1-3043-4862-BF84-DE16B64660E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D4E1-3043-4862-BF84-DE16B64660EA}" type="slidenum">
              <a:rPr lang="en-IN" smtClean="0"/>
              <a:t>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anose="020B0604020202020204" pitchFamily="34" charset="0"/>
              <a:buChar char="•"/>
              <a:defRPr/>
            </a:lvl6pPr>
            <a:lvl7pPr>
              <a:buClr>
                <a:schemeClr val="tx2"/>
              </a:buClr>
              <a:buFont typeface="Arial" panose="020B0604020202020204" pitchFamily="34" charset="0"/>
              <a:buChar char="•"/>
              <a:defRPr/>
            </a:lvl7pPr>
            <a:lvl8pPr>
              <a:buClr>
                <a:schemeClr val="tx2"/>
              </a:buClr>
              <a:buFont typeface="Arial" panose="020B0604020202020204" pitchFamily="34" charset="0"/>
              <a:buChar char="•"/>
              <a:defRPr/>
            </a:lvl8pPr>
            <a:lvl9pPr>
              <a:buClr>
                <a:schemeClr val="tx2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-1" fmla="*/ 0 w 3419856"/>
              <a:gd name="connsiteY0-2" fmla="*/ 74450 h 3429000"/>
              <a:gd name="connsiteX1-3" fmla="*/ 21806 w 3419856"/>
              <a:gd name="connsiteY1-4" fmla="*/ 21806 h 3429000"/>
              <a:gd name="connsiteX2-5" fmla="*/ 74450 w 3419856"/>
              <a:gd name="connsiteY2-6" fmla="*/ 0 h 3429000"/>
              <a:gd name="connsiteX3-7" fmla="*/ 3345406 w 3419856"/>
              <a:gd name="connsiteY3-8" fmla="*/ 0 h 3429000"/>
              <a:gd name="connsiteX4-9" fmla="*/ 3398050 w 3419856"/>
              <a:gd name="connsiteY4-10" fmla="*/ 21806 h 3429000"/>
              <a:gd name="connsiteX5-11" fmla="*/ 3419856 w 3419856"/>
              <a:gd name="connsiteY5-12" fmla="*/ 74450 h 3429000"/>
              <a:gd name="connsiteX6-13" fmla="*/ 3419856 w 3419856"/>
              <a:gd name="connsiteY6-14" fmla="*/ 3354550 h 3429000"/>
              <a:gd name="connsiteX7-15" fmla="*/ 3398050 w 3419856"/>
              <a:gd name="connsiteY7-16" fmla="*/ 3407194 h 3429000"/>
              <a:gd name="connsiteX8-17" fmla="*/ 3345406 w 3419856"/>
              <a:gd name="connsiteY8-18" fmla="*/ 3429000 h 3429000"/>
              <a:gd name="connsiteX9-19" fmla="*/ 21806 w 3419856"/>
              <a:gd name="connsiteY9-20" fmla="*/ 3407194 h 3429000"/>
              <a:gd name="connsiteX10-21" fmla="*/ 0 w 3419856"/>
              <a:gd name="connsiteY10-22" fmla="*/ 3354550 h 3429000"/>
              <a:gd name="connsiteX11-23" fmla="*/ 0 w 3419856"/>
              <a:gd name="connsiteY11-24" fmla="*/ 74450 h 3429000"/>
              <a:gd name="connsiteX0-25" fmla="*/ 0 w 3964392"/>
              <a:gd name="connsiteY0-26" fmla="*/ 74450 h 3415968"/>
              <a:gd name="connsiteX1-27" fmla="*/ 21806 w 3964392"/>
              <a:gd name="connsiteY1-28" fmla="*/ 21806 h 3415968"/>
              <a:gd name="connsiteX2-29" fmla="*/ 74450 w 3964392"/>
              <a:gd name="connsiteY2-30" fmla="*/ 0 h 3415968"/>
              <a:gd name="connsiteX3-31" fmla="*/ 3345406 w 3964392"/>
              <a:gd name="connsiteY3-32" fmla="*/ 0 h 3415968"/>
              <a:gd name="connsiteX4-33" fmla="*/ 3398050 w 3964392"/>
              <a:gd name="connsiteY4-34" fmla="*/ 21806 h 3415968"/>
              <a:gd name="connsiteX5-35" fmla="*/ 3419856 w 3964392"/>
              <a:gd name="connsiteY5-36" fmla="*/ 74450 h 3415968"/>
              <a:gd name="connsiteX6-37" fmla="*/ 3419856 w 3964392"/>
              <a:gd name="connsiteY6-38" fmla="*/ 3354550 h 3415968"/>
              <a:gd name="connsiteX7-39" fmla="*/ 3398050 w 3964392"/>
              <a:gd name="connsiteY7-40" fmla="*/ 3407194 h 3415968"/>
              <a:gd name="connsiteX8-41" fmla="*/ 21806 w 3964392"/>
              <a:gd name="connsiteY8-42" fmla="*/ 3407194 h 3415968"/>
              <a:gd name="connsiteX9-43" fmla="*/ 0 w 3964392"/>
              <a:gd name="connsiteY9-44" fmla="*/ 3354550 h 3415968"/>
              <a:gd name="connsiteX10-45" fmla="*/ 0 w 3964392"/>
              <a:gd name="connsiteY10-46" fmla="*/ 74450 h 3415968"/>
              <a:gd name="connsiteX0-47" fmla="*/ 0 w 3964392"/>
              <a:gd name="connsiteY0-48" fmla="*/ 74450 h 3415968"/>
              <a:gd name="connsiteX1-49" fmla="*/ 21806 w 3964392"/>
              <a:gd name="connsiteY1-50" fmla="*/ 21806 h 3415968"/>
              <a:gd name="connsiteX2-51" fmla="*/ 74450 w 3964392"/>
              <a:gd name="connsiteY2-52" fmla="*/ 0 h 3415968"/>
              <a:gd name="connsiteX3-53" fmla="*/ 3345406 w 3964392"/>
              <a:gd name="connsiteY3-54" fmla="*/ 0 h 3415968"/>
              <a:gd name="connsiteX4-55" fmla="*/ 3398050 w 3964392"/>
              <a:gd name="connsiteY4-56" fmla="*/ 21806 h 3415968"/>
              <a:gd name="connsiteX5-57" fmla="*/ 3419856 w 3964392"/>
              <a:gd name="connsiteY5-58" fmla="*/ 74450 h 3415968"/>
              <a:gd name="connsiteX6-59" fmla="*/ 3419856 w 3964392"/>
              <a:gd name="connsiteY6-60" fmla="*/ 3354550 h 3415968"/>
              <a:gd name="connsiteX7-61" fmla="*/ 3398050 w 3964392"/>
              <a:gd name="connsiteY7-62" fmla="*/ 3407194 h 3415968"/>
              <a:gd name="connsiteX8-63" fmla="*/ 21806 w 3964392"/>
              <a:gd name="connsiteY8-64" fmla="*/ 3407194 h 3415968"/>
              <a:gd name="connsiteX9-65" fmla="*/ 0 w 3964392"/>
              <a:gd name="connsiteY9-66" fmla="*/ 3354550 h 3415968"/>
              <a:gd name="connsiteX10-67" fmla="*/ 0 w 3964392"/>
              <a:gd name="connsiteY10-68" fmla="*/ 74450 h 3415968"/>
              <a:gd name="connsiteX0-69" fmla="*/ 0 w 3968026"/>
              <a:gd name="connsiteY0-70" fmla="*/ 74450 h 3910007"/>
              <a:gd name="connsiteX1-71" fmla="*/ 21806 w 3968026"/>
              <a:gd name="connsiteY1-72" fmla="*/ 21806 h 3910007"/>
              <a:gd name="connsiteX2-73" fmla="*/ 74450 w 3968026"/>
              <a:gd name="connsiteY2-74" fmla="*/ 0 h 3910007"/>
              <a:gd name="connsiteX3-75" fmla="*/ 3345406 w 3968026"/>
              <a:gd name="connsiteY3-76" fmla="*/ 0 h 3910007"/>
              <a:gd name="connsiteX4-77" fmla="*/ 3398050 w 3968026"/>
              <a:gd name="connsiteY4-78" fmla="*/ 21806 h 3910007"/>
              <a:gd name="connsiteX5-79" fmla="*/ 3419856 w 3968026"/>
              <a:gd name="connsiteY5-80" fmla="*/ 74450 h 3910007"/>
              <a:gd name="connsiteX6-81" fmla="*/ 3419856 w 3968026"/>
              <a:gd name="connsiteY6-82" fmla="*/ 3354550 h 3910007"/>
              <a:gd name="connsiteX7-83" fmla="*/ 3398050 w 3968026"/>
              <a:gd name="connsiteY7-84" fmla="*/ 3407194 h 3910007"/>
              <a:gd name="connsiteX8-85" fmla="*/ 0 w 3968026"/>
              <a:gd name="connsiteY8-86" fmla="*/ 3354550 h 3910007"/>
              <a:gd name="connsiteX9-87" fmla="*/ 0 w 3968026"/>
              <a:gd name="connsiteY9-88" fmla="*/ 74450 h 3910007"/>
              <a:gd name="connsiteX0-89" fmla="*/ 0 w 3419856"/>
              <a:gd name="connsiteY0-90" fmla="*/ 74450 h 3901233"/>
              <a:gd name="connsiteX1-91" fmla="*/ 21806 w 3419856"/>
              <a:gd name="connsiteY1-92" fmla="*/ 21806 h 3901233"/>
              <a:gd name="connsiteX2-93" fmla="*/ 74450 w 3419856"/>
              <a:gd name="connsiteY2-94" fmla="*/ 0 h 3901233"/>
              <a:gd name="connsiteX3-95" fmla="*/ 3345406 w 3419856"/>
              <a:gd name="connsiteY3-96" fmla="*/ 0 h 3901233"/>
              <a:gd name="connsiteX4-97" fmla="*/ 3398050 w 3419856"/>
              <a:gd name="connsiteY4-98" fmla="*/ 21806 h 3901233"/>
              <a:gd name="connsiteX5-99" fmla="*/ 3419856 w 3419856"/>
              <a:gd name="connsiteY5-100" fmla="*/ 74450 h 3901233"/>
              <a:gd name="connsiteX6-101" fmla="*/ 3419856 w 3419856"/>
              <a:gd name="connsiteY6-102" fmla="*/ 3354550 h 3901233"/>
              <a:gd name="connsiteX7-103" fmla="*/ 0 w 3419856"/>
              <a:gd name="connsiteY7-104" fmla="*/ 3354550 h 3901233"/>
              <a:gd name="connsiteX8-105" fmla="*/ 0 w 3419856"/>
              <a:gd name="connsiteY8-106" fmla="*/ 74450 h 3901233"/>
              <a:gd name="connsiteX0-107" fmla="*/ 0 w 3419856"/>
              <a:gd name="connsiteY0-108" fmla="*/ 74450 h 3354550"/>
              <a:gd name="connsiteX1-109" fmla="*/ 21806 w 3419856"/>
              <a:gd name="connsiteY1-110" fmla="*/ 21806 h 3354550"/>
              <a:gd name="connsiteX2-111" fmla="*/ 74450 w 3419856"/>
              <a:gd name="connsiteY2-112" fmla="*/ 0 h 3354550"/>
              <a:gd name="connsiteX3-113" fmla="*/ 3345406 w 3419856"/>
              <a:gd name="connsiteY3-114" fmla="*/ 0 h 3354550"/>
              <a:gd name="connsiteX4-115" fmla="*/ 3398050 w 3419856"/>
              <a:gd name="connsiteY4-116" fmla="*/ 21806 h 3354550"/>
              <a:gd name="connsiteX5-117" fmla="*/ 3419856 w 3419856"/>
              <a:gd name="connsiteY5-118" fmla="*/ 74450 h 3354550"/>
              <a:gd name="connsiteX6-119" fmla="*/ 3419856 w 3419856"/>
              <a:gd name="connsiteY6-120" fmla="*/ 3354550 h 3354550"/>
              <a:gd name="connsiteX7-121" fmla="*/ 0 w 3419856"/>
              <a:gd name="connsiteY7-122" fmla="*/ 3354550 h 3354550"/>
              <a:gd name="connsiteX8-123" fmla="*/ 0 w 3419856"/>
              <a:gd name="connsiteY8-124" fmla="*/ 74450 h 3354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3EB6E4F-ACDF-406E-96B4-B0339D21C594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EDF4A7A-86A4-423E-8A04-EC8F57B5146C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272808" cy="1008112"/>
          </a:xfrm>
        </p:spPr>
        <p:txBody>
          <a:bodyPr/>
          <a:lstStyle/>
          <a:p>
            <a:r>
              <a:rPr lang="en-IN" sz="4800" dirty="0"/>
              <a:t>ANATOMY OF PHARYNX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414020"/>
            <a:ext cx="8096250" cy="5831205"/>
          </a:xfrm>
        </p:spPr>
        <p:txBody>
          <a:bodyPr>
            <a:normAutofit fontScale="92500"/>
          </a:bodyPr>
          <a:lstStyle/>
          <a:p>
            <a:r>
              <a:rPr lang="en-IN" altLang="en-US" sz="2800"/>
              <a:t>BOUNDARIES</a:t>
            </a:r>
          </a:p>
          <a:p>
            <a:pPr marL="0" indent="0">
              <a:buNone/>
            </a:pPr>
            <a:r>
              <a:rPr lang="en-IN" altLang="en-US" sz="2000">
                <a:solidFill>
                  <a:srgbClr val="FF0000"/>
                </a:solidFill>
              </a:rPr>
              <a:t>POSTERIOR WALL</a:t>
            </a:r>
            <a:r>
              <a:rPr lang="en-IN" altLang="en-US" sz="2000">
                <a:solidFill>
                  <a:schemeClr val="tx1"/>
                </a:solidFill>
              </a:rPr>
              <a:t>:2nd AND 3rd CERVICAL VERTEBRA</a:t>
            </a:r>
            <a:endParaRPr lang="en-IN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altLang="en-US" sz="2000">
                <a:solidFill>
                  <a:srgbClr val="FF0000"/>
                </a:solidFill>
              </a:rPr>
              <a:t>ANTERIOR WALL:</a:t>
            </a:r>
            <a:r>
              <a:rPr lang="en-IN" altLang="en-US" sz="2000">
                <a:solidFill>
                  <a:schemeClr val="tx1"/>
                </a:solidFill>
              </a:rPr>
              <a:t> OROPHAYNGEAL ISTHMUS</a:t>
            </a:r>
          </a:p>
          <a:p>
            <a:pPr marL="0" indent="0">
              <a:buNone/>
            </a:pPr>
            <a:r>
              <a:rPr lang="en-IN" altLang="en-US" sz="2000">
                <a:solidFill>
                  <a:schemeClr val="tx1"/>
                </a:solidFill>
              </a:rPr>
              <a:t>STRUCTURE</a:t>
            </a:r>
          </a:p>
          <a:p>
            <a:pPr marL="0" indent="0">
              <a:buNone/>
            </a:pPr>
            <a:r>
              <a:rPr lang="en-IN" altLang="en-US" sz="2000">
                <a:solidFill>
                  <a:schemeClr val="tx1"/>
                </a:solidFill>
              </a:rPr>
              <a:t>     1.BASE OF TONGUE</a:t>
            </a:r>
          </a:p>
          <a:p>
            <a:pPr marL="0" indent="0">
              <a:buNone/>
            </a:pPr>
            <a:r>
              <a:rPr lang="en-IN" altLang="en-US" sz="2000">
                <a:solidFill>
                  <a:schemeClr val="tx1"/>
                </a:solidFill>
              </a:rPr>
              <a:t>     2.LINGUAL TONSIL</a:t>
            </a:r>
          </a:p>
          <a:p>
            <a:pPr marL="0" indent="0">
              <a:buNone/>
            </a:pPr>
            <a:r>
              <a:rPr lang="en-IN" altLang="en-US" sz="2000">
                <a:solidFill>
                  <a:schemeClr val="tx1"/>
                </a:solidFill>
              </a:rPr>
              <a:t>     3.VALLECULAE</a:t>
            </a:r>
            <a:endParaRPr lang="en-IN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altLang="en-US" sz="2000">
                <a:solidFill>
                  <a:srgbClr val="FF0000"/>
                </a:solidFill>
              </a:rPr>
              <a:t>LATERAL WALL:</a:t>
            </a:r>
            <a:r>
              <a:rPr lang="en-IN" altLang="en-US" sz="2000">
                <a:solidFill>
                  <a:schemeClr val="tx1"/>
                </a:solidFill>
              </a:rPr>
              <a:t> ANTERIOR PILLAR</a:t>
            </a:r>
          </a:p>
          <a:p>
            <a:pPr marL="0" indent="0">
              <a:buNone/>
            </a:pPr>
            <a:r>
              <a:rPr lang="en-IN" altLang="en-US" sz="2000">
                <a:solidFill>
                  <a:schemeClr val="tx1"/>
                </a:solidFill>
              </a:rPr>
              <a:t>                           POSTERIOR PILLAR</a:t>
            </a:r>
          </a:p>
          <a:p>
            <a:pPr marL="0" indent="0">
              <a:buNone/>
            </a:pPr>
            <a:r>
              <a:rPr lang="en-IN" altLang="en-US" sz="2000">
                <a:solidFill>
                  <a:schemeClr val="tx1"/>
                </a:solidFill>
              </a:rPr>
              <a:t>                           PALATINE TONSIL</a:t>
            </a:r>
            <a:endParaRPr lang="en-IN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altLang="en-US" sz="2000">
                <a:solidFill>
                  <a:srgbClr val="FF0000"/>
                </a:solidFill>
              </a:rPr>
              <a:t>SUPERIOR:</a:t>
            </a:r>
            <a:r>
              <a:rPr lang="en-IN" altLang="en-US" sz="2000">
                <a:solidFill>
                  <a:schemeClr val="tx1"/>
                </a:solidFill>
              </a:rPr>
              <a:t> SOFT PALATE</a:t>
            </a:r>
          </a:p>
          <a:p>
            <a:pPr marL="0" indent="0">
              <a:buNone/>
            </a:pPr>
            <a:r>
              <a:rPr lang="en-IN" altLang="en-US" sz="2000">
                <a:solidFill>
                  <a:schemeClr val="tx1"/>
                </a:solidFill>
              </a:rPr>
              <a:t>                     NASOPHARYNGEAL ISTHMUS</a:t>
            </a:r>
            <a:endParaRPr lang="en-IN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altLang="en-US" sz="2000">
                <a:solidFill>
                  <a:srgbClr val="FF0000"/>
                </a:solidFill>
              </a:rPr>
              <a:t>INFERIOR: </a:t>
            </a:r>
            <a:r>
              <a:rPr lang="en-IN" altLang="en-US" sz="2000">
                <a:solidFill>
                  <a:schemeClr val="tx1"/>
                </a:solidFill>
              </a:rPr>
              <a:t>POSTERIOR ONE THIRD OF TONGUE</a:t>
            </a:r>
          </a:p>
          <a:p>
            <a:pPr marL="0" indent="0">
              <a:buNone/>
            </a:pPr>
            <a:r>
              <a:rPr lang="en-IN" altLang="en-US" sz="2000">
                <a:solidFill>
                  <a:srgbClr val="FF0000"/>
                </a:solidFill>
              </a:rPr>
              <a:t>                 </a:t>
            </a:r>
          </a:p>
          <a:p>
            <a:pPr marL="0" indent="0">
              <a:buNone/>
            </a:pPr>
            <a:endParaRPr lang="en-IN" altLang="en-US" sz="3200"/>
          </a:p>
          <a:p>
            <a:pPr marL="0" indent="0">
              <a:buNone/>
            </a:pPr>
            <a:endParaRPr lang="en-IN" altLang="en-US" sz="3200"/>
          </a:p>
        </p:txBody>
      </p:sp>
      <p:pic>
        <p:nvPicPr>
          <p:cNvPr id="5" name="Content Placeholder 4" descr="images (1)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312410" y="2089150"/>
            <a:ext cx="3223260" cy="24809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215900"/>
            <a:ext cx="8635365" cy="6300470"/>
          </a:xfrm>
        </p:spPr>
        <p:txBody>
          <a:bodyPr/>
          <a:lstStyle/>
          <a:p>
            <a:r>
              <a:rPr lang="en-IN" altLang="en-US" sz="320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38785" y="977900"/>
            <a:ext cx="8521065" cy="5538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altLang="en-GB" sz="2000"/>
              <a:t>   </a:t>
            </a:r>
            <a:r>
              <a:rPr lang="en-GB" sz="2000"/>
              <a:t>PASSAGE FOR AIR AND FOOD</a:t>
            </a:r>
          </a:p>
          <a:p>
            <a:pPr marL="0" indent="0">
              <a:buNone/>
            </a:pPr>
            <a:r>
              <a:rPr lang="en-GB" sz="2000"/>
              <a:t>   DEGLUTITION</a:t>
            </a:r>
          </a:p>
          <a:p>
            <a:pPr marL="0" indent="0">
              <a:buNone/>
            </a:pPr>
            <a:r>
              <a:rPr lang="en-GB" sz="2000"/>
              <a:t>   VOCAL RESONANCE  </a:t>
            </a:r>
          </a:p>
          <a:p>
            <a:pPr marL="0" indent="0">
              <a:buNone/>
            </a:pPr>
            <a:r>
              <a:rPr lang="en-GB" sz="2000"/>
              <a:t>   TASTE SENSATION</a:t>
            </a:r>
          </a:p>
          <a:p>
            <a:pPr marL="0" indent="0">
              <a:buNone/>
            </a:pPr>
            <a:r>
              <a:rPr lang="en-GB" sz="2000"/>
              <a:t>    LOCAL DEFENCE AND IMMUNITY</a:t>
            </a:r>
          </a:p>
          <a:p>
            <a:endParaRPr lang="en-US" sz="2000"/>
          </a:p>
          <a:p>
            <a:r>
              <a:rPr lang="en-IN" altLang="en-US" sz="2800"/>
              <a:t>LYMPHATIC DRAINAGE</a:t>
            </a:r>
          </a:p>
          <a:p>
            <a:pPr marL="0" indent="0">
              <a:buNone/>
            </a:pPr>
            <a:r>
              <a:rPr lang="en-IN" altLang="en-US" sz="2800"/>
              <a:t>       </a:t>
            </a:r>
            <a:r>
              <a:rPr lang="en-IN" altLang="en-US" sz="2000"/>
              <a:t>JUGULODIGASTRIC LYMPH NODE</a:t>
            </a:r>
          </a:p>
          <a:p>
            <a:pPr marL="0" indent="0">
              <a:buNone/>
            </a:pPr>
            <a:r>
              <a:rPr lang="en-IN" altLang="en-US" sz="2000"/>
              <a:t>          RETROPHARYNGEAL NODE</a:t>
            </a:r>
          </a:p>
          <a:p>
            <a:pPr marL="0" indent="0">
              <a:buNone/>
            </a:pPr>
            <a:r>
              <a:rPr lang="en-IN" altLang="en-US" sz="2000"/>
              <a:t>          PARAPHARYNGEAL NODE</a:t>
            </a:r>
          </a:p>
          <a:p>
            <a:pPr marL="0" indent="0">
              <a:buNone/>
            </a:pPr>
            <a:r>
              <a:rPr lang="en-IN" altLang="en-US" sz="2000"/>
              <a:t>          POSTERIOR CERVICAL GROUP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675" y="274955"/>
            <a:ext cx="7578725" cy="797560"/>
          </a:xfrm>
        </p:spPr>
        <p:txBody>
          <a:bodyPr/>
          <a:lstStyle/>
          <a:p>
            <a:r>
              <a:rPr lang="en-IN" altLang="en-US"/>
              <a:t>            </a:t>
            </a:r>
            <a:r>
              <a:rPr lang="en-IN" altLang="en-US" sz="3600"/>
              <a:t>       WALDEYER'S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0070" y="1253490"/>
            <a:ext cx="7748905" cy="4350385"/>
          </a:xfrm>
        </p:spPr>
        <p:txBody>
          <a:bodyPr/>
          <a:lstStyle/>
          <a:p>
            <a:pPr marL="0" indent="0">
              <a:buNone/>
            </a:pPr>
            <a:r>
              <a:rPr lang="en-IN" altLang="en-US" sz="2400"/>
              <a:t>MUCOSA ASSOCIATED LYMPHOID TISSUE IN SUBEPITHEILAL LAYER OF PHARYNX IS AGGREGATED AT THE AERODIGESTIVE TRACT.</a:t>
            </a:r>
          </a:p>
        </p:txBody>
      </p:sp>
      <p:pic>
        <p:nvPicPr>
          <p:cNvPr id="4" name="Content Placeholder 3" descr="Waldeyer’s+Tonsillar+Ring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18730" r="1973"/>
          <a:stretch>
            <a:fillRect/>
          </a:stretch>
        </p:blipFill>
        <p:spPr>
          <a:xfrm>
            <a:off x="2359025" y="3313430"/>
            <a:ext cx="4425950" cy="2954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7755890" cy="805180"/>
          </a:xfrm>
        </p:spPr>
        <p:txBody>
          <a:bodyPr/>
          <a:lstStyle/>
          <a:p>
            <a:r>
              <a:rPr lang="en-GB"/>
              <a:t>                       Hypopharynx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LOCATION</a:t>
            </a:r>
          </a:p>
          <a:p>
            <a:r>
              <a:rPr lang="en-GB"/>
              <a:t>EXTENSION</a:t>
            </a:r>
          </a:p>
          <a:p>
            <a:r>
              <a:rPr lang="en-GB"/>
              <a:t>COMMUICATION</a:t>
            </a:r>
          </a:p>
          <a:p>
            <a:r>
              <a:rPr lang="en-GB"/>
              <a:t>DIVISION</a:t>
            </a:r>
          </a:p>
          <a:p>
            <a:pPr marL="0" indent="0">
              <a:buNone/>
            </a:pPr>
            <a:r>
              <a:rPr lang="en-GB"/>
              <a:t>         </a:t>
            </a:r>
            <a:r>
              <a:rPr lang="en-IN" altLang="en-GB"/>
              <a:t>PYRIFORM SINUS</a:t>
            </a:r>
          </a:p>
          <a:p>
            <a:pPr marL="0" indent="0">
              <a:buNone/>
            </a:pPr>
            <a:r>
              <a:rPr lang="en-IN" altLang="en-GB"/>
              <a:t>         POST CRICOID REGION</a:t>
            </a:r>
          </a:p>
          <a:p>
            <a:pPr marL="0" indent="0">
              <a:buNone/>
            </a:pPr>
            <a:r>
              <a:rPr lang="en-IN" altLang="en-GB"/>
              <a:t>         POST.PHARYNGEAL WALL</a:t>
            </a:r>
            <a:endParaRPr lang="en-GB"/>
          </a:p>
          <a:p>
            <a:r>
              <a:rPr lang="en-GB"/>
              <a:t>FUNCTIONS</a:t>
            </a:r>
          </a:p>
          <a:p>
            <a:endParaRPr lang="en-GB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Content Placeholder 4" descr="oropharynx-hypopharynx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166235" y="1774190"/>
            <a:ext cx="4841240" cy="3309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4" b="-253"/>
          <a:stretch>
            <a:fillRect/>
          </a:stretch>
        </p:blipFill>
        <p:spPr>
          <a:xfrm>
            <a:off x="609600" y="4808220"/>
            <a:ext cx="2854960" cy="1869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6835"/>
            <a:ext cx="4914265" cy="6569075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en-IN" altLang="en-US" sz="2400">
                <a:solidFill>
                  <a:srgbClr val="FF0000"/>
                </a:solidFill>
              </a:rPr>
              <a:t>PYRIFORM SINUS: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2400">
                <a:solidFill>
                  <a:srgbClr val="FF0000"/>
                </a:solidFill>
              </a:rPr>
              <a:t>         </a:t>
            </a:r>
            <a:r>
              <a:rPr lang="en-IN" altLang="en-US" sz="2000">
                <a:solidFill>
                  <a:schemeClr val="tx1"/>
                </a:solidFill>
              </a:rPr>
              <a:t>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2000">
                <a:solidFill>
                  <a:schemeClr val="tx1"/>
                </a:solidFill>
              </a:rPr>
              <a:t>           EXTENSION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2000">
                <a:solidFill>
                  <a:schemeClr val="tx1"/>
                </a:solidFill>
              </a:rPr>
              <a:t>           BOUNDARIES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 sz="2000">
                <a:solidFill>
                  <a:schemeClr val="tx1"/>
                </a:solidFill>
              </a:rPr>
              <a:t>                     LATERAL : THYROHYOID MEMBRANE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 sz="2000">
                <a:solidFill>
                  <a:schemeClr val="tx1"/>
                </a:solidFill>
              </a:rPr>
              <a:t>                                       THYROID CARTILAGE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 sz="2000">
                <a:solidFill>
                  <a:schemeClr val="tx1"/>
                </a:solidFill>
              </a:rPr>
              <a:t>                    MEDIAL : ARYEPIGLOTTIC FOLD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 sz="2000">
                <a:solidFill>
                  <a:schemeClr val="tx1"/>
                </a:solidFill>
              </a:rPr>
              <a:t>                                    POST.SURFACE OF ARYTENOID AND CRICOID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 sz="2000">
                <a:solidFill>
                  <a:schemeClr val="tx1"/>
                </a:solidFill>
              </a:rPr>
              <a:t>                    SUPERIOR : PHARYNGOEPIGLOTTIC FOLD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 sz="2000">
                <a:solidFill>
                  <a:schemeClr val="tx1"/>
                </a:solidFill>
              </a:rPr>
              <a:t>                    INFERIOR : INTO ESOPHAGUS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 sz="2400">
                <a:solidFill>
                  <a:srgbClr val="FF0000"/>
                </a:solidFill>
              </a:rPr>
              <a:t>POSTCRICOID REGION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 sz="2400">
                <a:solidFill>
                  <a:srgbClr val="FF0000"/>
                </a:solidFill>
              </a:rPr>
              <a:t>            </a:t>
            </a:r>
            <a:r>
              <a:rPr lang="en-IN" altLang="en-US" sz="2000">
                <a:solidFill>
                  <a:schemeClr val="tx1"/>
                </a:solidFill>
              </a:rPr>
              <a:t>ANTERIOR  WALL OF PHARYNX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 sz="2400">
                <a:solidFill>
                  <a:srgbClr val="FF0000"/>
                </a:solidFill>
              </a:rPr>
              <a:t>POSTERIOR PHARYNGEAL WALL:</a:t>
            </a:r>
            <a:endParaRPr lang="en-IN" altLang="en-US" sz="200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altLang="en-US" sz="2000">
                <a:solidFill>
                  <a:schemeClr val="tx1"/>
                </a:solidFill>
              </a:rPr>
              <a:t>             FROM HYOID BONE TO LOWER BORDER OF CRICOID CARTILAGE</a:t>
            </a:r>
          </a:p>
        </p:txBody>
      </p:sp>
      <p:pic>
        <p:nvPicPr>
          <p:cNvPr id="4" name="Content Placeholder 3" descr="download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066665" y="1460500"/>
            <a:ext cx="3966210" cy="30854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210" y="274955"/>
            <a:ext cx="6727190" cy="538480"/>
          </a:xfrm>
        </p:spPr>
        <p:txBody>
          <a:bodyPr/>
          <a:lstStyle/>
          <a:p>
            <a:r>
              <a:rPr lang="en-IN" altLang="en-US"/>
              <a:t>     </a:t>
            </a:r>
            <a:r>
              <a:rPr lang="en-IN" altLang="en-US" sz="3600"/>
              <a:t>MUSCLES OF PHARYNX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altLang="en-US" sz="2400"/>
              <a:t>TWO  MUSCULAR LAYERS</a:t>
            </a:r>
            <a:endParaRPr lang="en-IN" altLang="en-US"/>
          </a:p>
          <a:p>
            <a:pPr marL="0" indent="0">
              <a:buNone/>
            </a:pPr>
            <a:r>
              <a:rPr lang="en-IN" altLang="en-US"/>
              <a:t>    </a:t>
            </a:r>
            <a:r>
              <a:rPr lang="en-IN" altLang="en-US">
                <a:solidFill>
                  <a:srgbClr val="FF0000"/>
                </a:solidFill>
              </a:rPr>
              <a:t>OUTER CIRCULAR LAYER</a:t>
            </a:r>
            <a:endParaRPr lang="en-IN" altLang="en-US"/>
          </a:p>
          <a:p>
            <a:pPr marL="0" indent="0">
              <a:buNone/>
            </a:pPr>
            <a:r>
              <a:rPr lang="en-IN" altLang="en-US"/>
              <a:t>        1.SUPERIR CONSTRICTOR </a:t>
            </a:r>
          </a:p>
          <a:p>
            <a:pPr marL="0" indent="0">
              <a:buNone/>
            </a:pPr>
            <a:r>
              <a:rPr lang="en-IN" altLang="en-US"/>
              <a:t>        2.MIDDLE CONSTRICTOR</a:t>
            </a:r>
          </a:p>
          <a:p>
            <a:pPr marL="0" indent="0">
              <a:buNone/>
            </a:pPr>
            <a:r>
              <a:rPr lang="en-IN" altLang="en-US"/>
              <a:t>        3.INFERIOR CONSTRICTOR</a:t>
            </a:r>
          </a:p>
          <a:p>
            <a:pPr marL="0" indent="0">
              <a:buNone/>
            </a:pPr>
            <a:r>
              <a:rPr lang="en-IN" altLang="en-US"/>
              <a:t>    </a:t>
            </a:r>
            <a:r>
              <a:rPr lang="en-IN" altLang="en-US">
                <a:solidFill>
                  <a:srgbClr val="FF0000"/>
                </a:solidFill>
              </a:rPr>
              <a:t> INNER LOGITUDINAL</a:t>
            </a:r>
            <a:endParaRPr lang="en-IN" altLang="en-US"/>
          </a:p>
          <a:p>
            <a:pPr marL="0" indent="0">
              <a:buNone/>
            </a:pPr>
            <a:r>
              <a:rPr lang="en-IN" altLang="en-US"/>
              <a:t>         1.STYLOPHARYNGEUS</a:t>
            </a:r>
          </a:p>
          <a:p>
            <a:pPr marL="0" indent="0">
              <a:buNone/>
            </a:pPr>
            <a:r>
              <a:rPr lang="en-IN" altLang="en-US"/>
              <a:t>         2.SALPHINGOPHARYNGEUS</a:t>
            </a:r>
          </a:p>
          <a:p>
            <a:pPr marL="0" indent="0">
              <a:buNone/>
            </a:pPr>
            <a:r>
              <a:rPr lang="en-IN" altLang="en-US"/>
              <a:t>         3.PALATOPHARYNGEUS</a:t>
            </a:r>
          </a:p>
          <a:p>
            <a:pPr marL="0" indent="0">
              <a:buNone/>
            </a:pPr>
            <a:endParaRPr lang="en-IN" altLang="en-US"/>
          </a:p>
        </p:txBody>
      </p:sp>
      <p:pic>
        <p:nvPicPr>
          <p:cNvPr id="4" name="Content Placeholder 3" descr="3457926824835911d757a81c30bc696a41e17bdb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78705" y="1016635"/>
            <a:ext cx="4187190" cy="3001010"/>
          </a:xfrm>
          <a:prstGeom prst="rect">
            <a:avLst/>
          </a:prstGeom>
        </p:spPr>
      </p:pic>
      <p:pic>
        <p:nvPicPr>
          <p:cNvPr id="5" name="Picture 4" descr="Posterior-View-of-the-Muscles-of-the-Pharynx-Circular-and-Longitunidal-1024x754"/>
          <p:cNvPicPr>
            <a:picLocks noChangeAspect="1"/>
          </p:cNvPicPr>
          <p:nvPr/>
        </p:nvPicPr>
        <p:blipFill>
          <a:blip r:embed="rId3"/>
          <a:srcRect l="931" t="-5896" r="1087" b="3766"/>
          <a:stretch>
            <a:fillRect/>
          </a:stretch>
        </p:blipFill>
        <p:spPr>
          <a:xfrm>
            <a:off x="4735195" y="3902710"/>
            <a:ext cx="4331335" cy="28276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457200"/>
            <a:ext cx="6590665" cy="5257800"/>
          </a:xfrm>
        </p:spPr>
        <p:txBody>
          <a:bodyPr/>
          <a:lstStyle/>
          <a:p>
            <a:r>
              <a:rPr lang="en-IN" altLang="en-US" sz="2800">
                <a:solidFill>
                  <a:srgbClr val="FF0000"/>
                </a:solidFill>
              </a:rPr>
              <a:t>KILLIAN'S DEHISCENCE</a:t>
            </a:r>
            <a:endParaRPr lang="en-IN" altLang="en-US"/>
          </a:p>
          <a:p>
            <a:pPr marL="0" indent="0">
              <a:buNone/>
            </a:pPr>
            <a:r>
              <a:rPr lang="en-IN" altLang="en-US"/>
              <a:t>              </a:t>
            </a:r>
            <a:r>
              <a:rPr lang="en-IN" altLang="en-US" sz="2800"/>
              <a:t> POTENTIAL GAP BETWEEN THE THYROPHARYNGEUS MUSCLE(OBLIGUE) AND CRICOPHARYNGEUS MUSCLE(TRANSVERSE)</a:t>
            </a:r>
          </a:p>
        </p:txBody>
      </p:sp>
      <p:pic>
        <p:nvPicPr>
          <p:cNvPr id="7" name="Content Placeholder 6" descr="Killian’s+Dehiscence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16689" r="556"/>
          <a:stretch>
            <a:fillRect/>
          </a:stretch>
        </p:blipFill>
        <p:spPr>
          <a:xfrm>
            <a:off x="2430780" y="3224530"/>
            <a:ext cx="4104005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PHARYNGEAL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altLang="en-US">
                <a:solidFill>
                  <a:srgbClr val="FF0000"/>
                </a:solidFill>
              </a:rPr>
              <a:t>RETROPHARYNGEAL SPACE</a:t>
            </a:r>
            <a:endParaRPr lang="en-IN" altLang="en-US"/>
          </a:p>
          <a:p>
            <a:pPr marL="0" indent="0">
              <a:buNone/>
            </a:pPr>
            <a:r>
              <a:rPr lang="en-IN" altLang="en-US"/>
              <a:t>                   BEHIND PHARYNX</a:t>
            </a:r>
          </a:p>
          <a:p>
            <a:pPr marL="0" indent="0">
              <a:buNone/>
            </a:pPr>
            <a:r>
              <a:rPr lang="en-IN" altLang="en-US"/>
              <a:t>                   EXTENDS FROM BASE OF SKULL TO BIFURCATION OF TRACHEA</a:t>
            </a:r>
          </a:p>
          <a:p>
            <a:r>
              <a:rPr lang="en-IN" altLang="en-US">
                <a:solidFill>
                  <a:srgbClr val="FF0000"/>
                </a:solidFill>
              </a:rPr>
              <a:t>PARAPHARYNGEAL SPACE</a:t>
            </a:r>
            <a:endParaRPr lang="en-IN" altLang="en-US"/>
          </a:p>
          <a:p>
            <a:pPr marL="0" indent="0">
              <a:buNone/>
            </a:pPr>
            <a:r>
              <a:rPr lang="en-IN" altLang="en-US"/>
              <a:t>                   ON SIDE OF PHARYNX</a:t>
            </a:r>
          </a:p>
          <a:p>
            <a:pPr marL="0" indent="0">
              <a:buNone/>
            </a:pPr>
            <a:r>
              <a:rPr lang="en-IN" altLang="en-US"/>
              <a:t>          CONTAINS</a:t>
            </a:r>
          </a:p>
          <a:p>
            <a:pPr marL="0" indent="0">
              <a:buNone/>
            </a:pPr>
            <a:r>
              <a:rPr lang="en-IN" altLang="en-US"/>
              <a:t>                   CAROTID VESSELS</a:t>
            </a:r>
          </a:p>
          <a:p>
            <a:pPr marL="0" indent="0">
              <a:buNone/>
            </a:pPr>
            <a:r>
              <a:rPr lang="en-IN" altLang="en-US"/>
              <a:t>                   JUGULAR VEIN</a:t>
            </a:r>
          </a:p>
          <a:p>
            <a:pPr marL="0" indent="0">
              <a:buNone/>
            </a:pPr>
            <a:r>
              <a:rPr lang="en-IN" altLang="en-US"/>
              <a:t>                  LAST 4 CRANIAL NERVES</a:t>
            </a:r>
          </a:p>
          <a:p>
            <a:pPr marL="0" indent="0">
              <a:buNone/>
            </a:pPr>
            <a:r>
              <a:rPr lang="en-IN" altLang="en-US"/>
              <a:t>                   SYMATHETIC CHAINS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530" y="274955"/>
            <a:ext cx="7214870" cy="937895"/>
          </a:xfrm>
        </p:spPr>
        <p:txBody>
          <a:bodyPr/>
          <a:lstStyle/>
          <a:p>
            <a:r>
              <a:rPr lang="en-IN" altLang="en-GB"/>
              <a:t>        </a:t>
            </a:r>
            <a:r>
              <a:rPr lang="en-GB"/>
              <a:t>BLOOD supply of pharynx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625340" cy="4921885"/>
          </a:xfrm>
        </p:spPr>
        <p:txBody>
          <a:bodyPr/>
          <a:lstStyle/>
          <a:p>
            <a:r>
              <a:rPr lang="en-IN" altLang="en-US" sz="2000"/>
              <a:t>ASCENDING PHARYNGEAL ARTERY</a:t>
            </a:r>
          </a:p>
          <a:p>
            <a:r>
              <a:rPr lang="en-IN" altLang="en-US" sz="2000"/>
              <a:t>ASCENDING PALATINE ARTERY</a:t>
            </a:r>
          </a:p>
          <a:p>
            <a:r>
              <a:rPr lang="en-IN" altLang="en-US" sz="2000"/>
              <a:t>TONSILLAR BRANCHES OF FACIAL ARTERY</a:t>
            </a:r>
          </a:p>
          <a:p>
            <a:r>
              <a:rPr lang="en-IN" altLang="en-US" sz="2000"/>
              <a:t>BRANCHES OF MAXILLARY AND LINGUAL ARTERY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1527810"/>
            <a:ext cx="290322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880" y="109855"/>
            <a:ext cx="7538720" cy="963295"/>
          </a:xfrm>
        </p:spPr>
        <p:txBody>
          <a:bodyPr/>
          <a:lstStyle/>
          <a:p>
            <a:r>
              <a:rPr lang="en-IN" altLang="en-GB"/>
              <a:t>     </a:t>
            </a:r>
            <a:r>
              <a:rPr lang="en-GB"/>
              <a:t>NERVE supply of Pharynx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2900" y="1407160"/>
            <a:ext cx="8648700" cy="5212080"/>
          </a:xfrm>
        </p:spPr>
        <p:txBody>
          <a:bodyPr/>
          <a:lstStyle/>
          <a:p>
            <a:r>
              <a:rPr lang="en-IN" altLang="en-US" sz="2400">
                <a:solidFill>
                  <a:srgbClr val="FF0000"/>
                </a:solidFill>
              </a:rPr>
              <a:t>MOTOR SUPPLY :</a:t>
            </a:r>
            <a:endParaRPr lang="en-IN" altLang="en-US"/>
          </a:p>
          <a:p>
            <a:pPr marL="0" indent="0">
              <a:buNone/>
            </a:pPr>
            <a:r>
              <a:rPr lang="en-IN" altLang="en-US"/>
              <a:t>     </a:t>
            </a:r>
            <a:r>
              <a:rPr lang="en-IN" altLang="en-US" sz="2400"/>
              <a:t>       ALL MUSCLES SUPPLIED BY PHARYNGEAL PLEXUS EXCEPT STYLOPHARYNGEUS (GLOSSOPHARYNGEAL NERVE)</a:t>
            </a:r>
          </a:p>
          <a:p>
            <a:r>
              <a:rPr lang="en-IN" altLang="en-US" sz="2400">
                <a:solidFill>
                  <a:srgbClr val="FF0000"/>
                </a:solidFill>
              </a:rPr>
              <a:t>SENSORY SUPPLY</a:t>
            </a:r>
            <a:r>
              <a:rPr lang="en-IN" altLang="en-US"/>
              <a:t> :</a:t>
            </a:r>
          </a:p>
          <a:p>
            <a:pPr marL="0" indent="0">
              <a:buNone/>
            </a:pPr>
            <a:r>
              <a:rPr lang="en-IN" altLang="en-US"/>
              <a:t>       </a:t>
            </a:r>
            <a:r>
              <a:rPr lang="en-IN" altLang="en-US" sz="2400"/>
              <a:t>  NASOPHARYNX - PHARYNGEAL BRANCH OF MAXILLARY NERVE</a:t>
            </a:r>
          </a:p>
          <a:p>
            <a:pPr marL="0" indent="0">
              <a:buNone/>
            </a:pPr>
            <a:r>
              <a:rPr lang="en-IN" altLang="en-US" sz="2400"/>
              <a:t>         OROPHARYNX - GLOSSOPHARYNGEAL AND LESSER PALATINE NERVE</a:t>
            </a:r>
          </a:p>
          <a:p>
            <a:pPr marL="0" indent="0">
              <a:buNone/>
            </a:pPr>
            <a:r>
              <a:rPr lang="en-IN" altLang="en-US" sz="2400"/>
              <a:t>          LARYNGOPHARYNX -INTERNAL LARYNGEAL BRANCH OF VAGUS NERVE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0" y="163830"/>
            <a:ext cx="7850505" cy="835025"/>
          </a:xfrm>
        </p:spPr>
        <p:txBody>
          <a:bodyPr/>
          <a:lstStyle/>
          <a:p>
            <a:r>
              <a:rPr lang="en-IN" altLang="en-US"/>
              <a:t>                        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altLang="en-US"/>
              <a:t>STRUCTURE OF PHARYNX</a:t>
            </a:r>
          </a:p>
          <a:p>
            <a:r>
              <a:rPr lang="en-IN" altLang="en-US"/>
              <a:t>PHARYNGEAL WALL</a:t>
            </a:r>
          </a:p>
          <a:p>
            <a:r>
              <a:rPr lang="en-IN" altLang="en-US"/>
              <a:t>NASOPHARYNX</a:t>
            </a:r>
          </a:p>
          <a:p>
            <a:r>
              <a:rPr lang="en-IN" altLang="en-US"/>
              <a:t>OROPHARYNX</a:t>
            </a:r>
          </a:p>
          <a:p>
            <a:r>
              <a:rPr lang="en-IN" altLang="en-US"/>
              <a:t>LARYNGOPHARYNX</a:t>
            </a:r>
          </a:p>
          <a:p>
            <a:r>
              <a:rPr lang="en-IN" altLang="en-US"/>
              <a:t>PHARYNGEAL MUSCLES</a:t>
            </a:r>
          </a:p>
          <a:p>
            <a:r>
              <a:rPr lang="en-IN" altLang="en-US"/>
              <a:t>PHARYNGEAL SPACES</a:t>
            </a:r>
          </a:p>
          <a:p>
            <a:r>
              <a:rPr lang="en-IN" altLang="en-US"/>
              <a:t>BLOOD SUPPLY</a:t>
            </a:r>
          </a:p>
          <a:p>
            <a:r>
              <a:rPr lang="en-IN" altLang="en-US"/>
              <a:t>NERVE SUPPLY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588260"/>
            <a:ext cx="7788910" cy="3126740"/>
          </a:xfrm>
        </p:spPr>
        <p:txBody>
          <a:bodyPr/>
          <a:lstStyle/>
          <a:p>
            <a:pPr marL="0" indent="0">
              <a:buNone/>
            </a:pPr>
            <a:r>
              <a:rPr lang="en-IN" alt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</a:t>
            </a:r>
            <a:r>
              <a:rPr lang="en-IN" altLang="en-US" sz="8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90792" cy="850106"/>
          </a:xfrm>
        </p:spPr>
        <p:txBody>
          <a:bodyPr/>
          <a:lstStyle/>
          <a:p>
            <a:r>
              <a:rPr lang="en-IN" sz="4800" dirty="0"/>
              <a:t>               PHARYNX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04495" y="2132965"/>
            <a:ext cx="2511425" cy="2858135"/>
          </a:xfrm>
        </p:spPr>
        <p:txBody>
          <a:bodyPr>
            <a:normAutofit/>
          </a:bodyPr>
          <a:lstStyle/>
          <a:p>
            <a:r>
              <a:rPr lang="en-IN" sz="2800" dirty="0"/>
              <a:t>LENGTH :</a:t>
            </a:r>
          </a:p>
          <a:p>
            <a:r>
              <a:rPr lang="en-IN" sz="2800" dirty="0"/>
              <a:t>LOCATION </a:t>
            </a:r>
          </a:p>
          <a:p>
            <a:r>
              <a:rPr lang="en-IN" sz="2600" dirty="0"/>
              <a:t>EXTENSION</a:t>
            </a:r>
          </a:p>
          <a:p>
            <a:r>
              <a:rPr lang="en-IN" sz="2600" dirty="0"/>
              <a:t>BOUNDARIES</a:t>
            </a:r>
          </a:p>
          <a:p>
            <a:r>
              <a:rPr lang="en-IN" sz="2800" dirty="0"/>
              <a:t>DIVISION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76" y="2132350"/>
            <a:ext cx="480481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346776" cy="994122"/>
          </a:xfrm>
        </p:spPr>
        <p:txBody>
          <a:bodyPr/>
          <a:lstStyle/>
          <a:p>
            <a:r>
              <a:rPr lang="en-IN" sz="4400" dirty="0"/>
              <a:t>      PHARYNGEAL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844824"/>
            <a:ext cx="7992888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u="sng" dirty="0"/>
              <a:t>CONSISTS OF 4 LAYERS</a:t>
            </a:r>
            <a:endParaRPr lang="en-IN" sz="3200" dirty="0"/>
          </a:p>
          <a:p>
            <a:pPr marL="0" indent="0">
              <a:buNone/>
            </a:pPr>
            <a:r>
              <a:rPr lang="en-IN" sz="3200" dirty="0"/>
              <a:t>               1.MUCOUS MEMBRANE</a:t>
            </a:r>
          </a:p>
          <a:p>
            <a:pPr marL="0" indent="0">
              <a:buNone/>
            </a:pPr>
            <a:r>
              <a:rPr lang="en-IN" sz="3200" dirty="0"/>
              <a:t>               2.PHARYNGEAL APONEUROSIS</a:t>
            </a:r>
          </a:p>
          <a:p>
            <a:pPr marL="0" indent="0">
              <a:buNone/>
            </a:pPr>
            <a:r>
              <a:rPr lang="en-IN" sz="3200" dirty="0"/>
              <a:t>               3.MUSCULAR COAT</a:t>
            </a:r>
          </a:p>
          <a:p>
            <a:pPr marL="0" indent="0">
              <a:buNone/>
            </a:pPr>
            <a:r>
              <a:rPr lang="en-IN" sz="3200" dirty="0"/>
              <a:t>               4.BUCCOPHARYNGEAL FASCIA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/>
              <a:t>              NASOPHARYNX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4015" y="2064385"/>
            <a:ext cx="2941955" cy="3723005"/>
          </a:xfrm>
        </p:spPr>
        <p:txBody>
          <a:bodyPr>
            <a:normAutofit/>
          </a:bodyPr>
          <a:lstStyle/>
          <a:p>
            <a:r>
              <a:rPr lang="en-IN" sz="2400" dirty="0"/>
              <a:t>LOCATION</a:t>
            </a:r>
          </a:p>
          <a:p>
            <a:r>
              <a:rPr lang="en-IN" sz="2400" dirty="0"/>
              <a:t>EXTENSION</a:t>
            </a:r>
          </a:p>
          <a:p>
            <a:r>
              <a:rPr lang="en-IN" sz="2400" dirty="0"/>
              <a:t>EPITHELIUM</a:t>
            </a:r>
          </a:p>
          <a:p>
            <a:r>
              <a:rPr lang="en-IN" sz="2400" dirty="0"/>
              <a:t>COMMUNICATIONS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0" name="Content Placeholder 9" descr="image_3496e-Palate-Muscle-Fibers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829685" y="1951990"/>
            <a:ext cx="4704715" cy="3992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2415" y="328930"/>
            <a:ext cx="8512810" cy="6329045"/>
          </a:xfrm>
        </p:spPr>
        <p:txBody>
          <a:bodyPr>
            <a:noAutofit/>
          </a:bodyPr>
          <a:lstStyle/>
          <a:p>
            <a:r>
              <a:rPr lang="en-IN" altLang="en-US" sz="1600"/>
              <a:t>BOUNDARIES</a:t>
            </a:r>
          </a:p>
          <a:p>
            <a:pPr marL="0" indent="0">
              <a:buNone/>
            </a:pPr>
            <a:r>
              <a:rPr lang="en-IN" altLang="en-US" sz="1600">
                <a:solidFill>
                  <a:srgbClr val="FF0000"/>
                </a:solidFill>
              </a:rPr>
              <a:t>     ROOF AND POSTERIOR WALL</a:t>
            </a:r>
          </a:p>
          <a:p>
            <a:pPr marL="0" indent="0">
              <a:buNone/>
            </a:pPr>
            <a:r>
              <a:rPr lang="en-IN" altLang="en-US" sz="1600">
                <a:solidFill>
                  <a:srgbClr val="FF0000"/>
                </a:solidFill>
              </a:rPr>
              <a:t>                </a:t>
            </a: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ROOF - BASISPHENOID,BASIOCCIPUT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    POSTERIOR -ARCH OF ATLAS VERTEBRA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   STRUCTURES: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         1.NASOPHARYNGEAL TONSIL (ADENOIDS )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          2.NASOPHARYNGEAL BURSA (TORNWALDT”S DISEASE)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          3.RATHKE”S POUCH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en-IN" altLang="en-US" sz="1600">
                <a:solidFill>
                  <a:srgbClr val="FF0000"/>
                </a:solidFill>
              </a:rPr>
              <a:t>  FLOOR :</a:t>
            </a:r>
            <a:endParaRPr lang="en-IN" altLang="en-US" sz="160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        SOFT PALATE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IN" altLang="en-US" sz="1600">
                <a:solidFill>
                  <a:srgbClr val="FF0000"/>
                </a:solidFill>
              </a:rPr>
              <a:t>   ANTERIOR: </a:t>
            </a:r>
          </a:p>
          <a:p>
            <a:pPr marL="0" indent="0">
              <a:buNone/>
            </a:pPr>
            <a:r>
              <a:rPr lang="en-IN" altLang="en-US" sz="1600">
                <a:solidFill>
                  <a:srgbClr val="FF0000"/>
                </a:solidFill>
              </a:rPr>
              <a:t>           </a:t>
            </a:r>
            <a:r>
              <a:rPr lang="en-IN" altLang="en-US" sz="1600">
                <a:solidFill>
                  <a:schemeClr val="tx1"/>
                </a:solidFill>
              </a:rPr>
              <a:t>COMMUNICATES WITH NASAL CAVITY THROUGH POSTERIOR NASAL APERTURE</a:t>
            </a:r>
            <a:endParaRPr lang="en-IN" altLang="en-US" sz="160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</a:t>
            </a:r>
            <a:r>
              <a:rPr lang="en-IN" altLang="en-US" sz="1600">
                <a:solidFill>
                  <a:srgbClr val="FF0000"/>
                </a:solidFill>
              </a:rPr>
              <a:t>LATERAL WALL</a:t>
            </a:r>
            <a:endParaRPr lang="en-IN" altLang="en-US" sz="160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       1. PHARYNGEAL OPENING (OR) ET TUBE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       2.TORUS TUBARIUS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       3.TUBAL TONSIL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       4.FOSSA OF ROSSENMULLER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       5.SALPHINGOPHARYNGEAL FOLD</a:t>
            </a:r>
          </a:p>
          <a:p>
            <a:pPr marL="0" indent="0">
              <a:buNone/>
            </a:pPr>
            <a:r>
              <a:rPr lang="en-IN" altLang="en-US" sz="1600">
                <a:solidFill>
                  <a:schemeClr val="tx1">
                    <a:lumMod val="95000"/>
                  </a:schemeClr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0800" y="111760"/>
            <a:ext cx="4292600" cy="6595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altLang="en-US"/>
              <a:t>SINUS OF MORGAGNI </a:t>
            </a:r>
          </a:p>
          <a:p>
            <a:pPr marL="0" indent="0">
              <a:buNone/>
            </a:pPr>
            <a:endParaRPr lang="en-IN" altLang="en-US"/>
          </a:p>
          <a:p>
            <a:pPr marL="0" indent="0">
              <a:buNone/>
            </a:pPr>
            <a:endParaRPr lang="en-IN" altLang="en-US"/>
          </a:p>
          <a:p>
            <a:pPr marL="0" indent="0">
              <a:buNone/>
            </a:pPr>
            <a:endParaRPr lang="en-IN" altLang="en-US"/>
          </a:p>
          <a:p>
            <a:pPr marL="0" indent="0">
              <a:buNone/>
            </a:pPr>
            <a:endParaRPr lang="en-IN" altLang="en-US"/>
          </a:p>
          <a:p>
            <a:pPr marL="0" indent="0">
              <a:buNone/>
            </a:pPr>
            <a:endParaRPr lang="en-IN" altLang="en-US"/>
          </a:p>
          <a:p>
            <a:pPr marL="0" indent="0">
              <a:buNone/>
            </a:pPr>
            <a:endParaRPr lang="en-IN" altLang="en-US"/>
          </a:p>
          <a:p>
            <a:pPr marL="0" indent="0">
              <a:buNone/>
            </a:pPr>
            <a:endParaRPr lang="en-IN" altLang="en-US"/>
          </a:p>
          <a:p>
            <a:pPr marL="0" indent="0">
              <a:buNone/>
            </a:pPr>
            <a:endParaRPr lang="en-IN" altLang="en-US"/>
          </a:p>
          <a:p>
            <a:pPr marL="0" indent="0">
              <a:buNone/>
            </a:pPr>
            <a:r>
              <a:rPr lang="en-IN" altLang="en-US"/>
              <a:t>PASSAVANT”S RIDGE</a:t>
            </a:r>
          </a:p>
          <a:p>
            <a:pPr marL="0" indent="0">
              <a:buNone/>
            </a:pPr>
            <a:r>
              <a:rPr lang="en-IN" altLang="en-US"/>
              <a:t>           </a:t>
            </a:r>
          </a:p>
        </p:txBody>
      </p:sp>
      <p:pic>
        <p:nvPicPr>
          <p:cNvPr id="5" name="Content Placeholder 4" descr="anatomy-of-pharynx-5-72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400175" y="601980"/>
            <a:ext cx="3733800" cy="2800350"/>
          </a:xfrm>
          <a:prstGeom prst="rect">
            <a:avLst/>
          </a:prstGeom>
        </p:spPr>
      </p:pic>
      <p:pic>
        <p:nvPicPr>
          <p:cNvPr id="6" name="Picture 5" descr="Nasopharyn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" y="4035425"/>
            <a:ext cx="3364865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78824" cy="994122"/>
          </a:xfrm>
        </p:spPr>
        <p:txBody>
          <a:bodyPr/>
          <a:lstStyle/>
          <a:p>
            <a:r>
              <a:rPr lang="en-IN" dirty="0"/>
              <a:t>       </a:t>
            </a:r>
            <a:r>
              <a:rPr lang="en-IN" sz="4000" dirty="0"/>
              <a:t>FUNCTIONS</a:t>
            </a:r>
            <a:r>
              <a:rPr lang="en-IN" dirty="0"/>
              <a:t> </a:t>
            </a:r>
            <a:r>
              <a:rPr lang="en-IN" sz="4000" dirty="0"/>
              <a:t>OF NASOPHARYNX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916832"/>
            <a:ext cx="7634808" cy="3798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3600" dirty="0"/>
              <a:t>AIRWAY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600" dirty="0"/>
              <a:t>MIDDLE EAR VENTILATION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600" dirty="0"/>
              <a:t>RESONANCE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600" dirty="0"/>
              <a:t>DRAINAGE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/>
              <a:t>                 OROPHARYNX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4710" y="2069465"/>
            <a:ext cx="3488690" cy="3645535"/>
          </a:xfrm>
        </p:spPr>
        <p:txBody>
          <a:bodyPr/>
          <a:lstStyle/>
          <a:p>
            <a:r>
              <a:rPr lang="en-GB" sz="2400"/>
              <a:t>LOCATION</a:t>
            </a:r>
          </a:p>
          <a:p>
            <a:r>
              <a:rPr lang="en-GB" sz="2400"/>
              <a:t>EXTENSION</a:t>
            </a:r>
          </a:p>
          <a:p>
            <a:r>
              <a:rPr lang="en-GB" sz="2400"/>
              <a:t>COMMUNICATION</a:t>
            </a:r>
            <a:endParaRPr lang="en-IN" sz="2400" dirty="0"/>
          </a:p>
        </p:txBody>
      </p:sp>
      <p:pic>
        <p:nvPicPr>
          <p:cNvPr id="4" name="Content Placeholder 3" descr="images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07230" y="1790700"/>
            <a:ext cx="3989070" cy="3586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494</Words>
  <Application>Microsoft Office PowerPoint</Application>
  <PresentationFormat>On-screen Show (4:3)</PresentationFormat>
  <Paragraphs>155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Horizon</vt:lpstr>
      <vt:lpstr>ANATOMY OF PHARYNX</vt:lpstr>
      <vt:lpstr>                         OBJECTIVES</vt:lpstr>
      <vt:lpstr>               PHARYNX</vt:lpstr>
      <vt:lpstr>      PHARYNGEAL WALL</vt:lpstr>
      <vt:lpstr>              NASOPHARYNX</vt:lpstr>
      <vt:lpstr>PowerPoint Presentation</vt:lpstr>
      <vt:lpstr>PowerPoint Presentation</vt:lpstr>
      <vt:lpstr>       FUNCTIONS OF NASOPHARYNX</vt:lpstr>
      <vt:lpstr>                 OROPHARYNX</vt:lpstr>
      <vt:lpstr>PowerPoint Presentation</vt:lpstr>
      <vt:lpstr>PowerPoint Presentation</vt:lpstr>
      <vt:lpstr>                   WALDEYER'S RING</vt:lpstr>
      <vt:lpstr>                       Hypopharynx</vt:lpstr>
      <vt:lpstr>PowerPoint Presentation</vt:lpstr>
      <vt:lpstr>     MUSCLES OF PHARYNX</vt:lpstr>
      <vt:lpstr>PowerPoint Presentation</vt:lpstr>
      <vt:lpstr>PHARYNGEAL SPACES</vt:lpstr>
      <vt:lpstr>        BLOOD supply of pharynx</vt:lpstr>
      <vt:lpstr>     NERVE supply of Pharynx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PHARYNX</dc:title>
  <dc:creator>SONY</dc:creator>
  <cp:lastModifiedBy>Mani Vasagam</cp:lastModifiedBy>
  <cp:revision>9</cp:revision>
  <dcterms:created xsi:type="dcterms:W3CDTF">2018-09-10T16:01:00Z</dcterms:created>
  <dcterms:modified xsi:type="dcterms:W3CDTF">2020-01-05T12:50:03Z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1033-10.2.0.7480</vt:lpwstr>
  </property>
</Properties>
</file>