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05-Jan-20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775F5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05-Jan-20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775F5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05-Jan-20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775F5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05-Jan-20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05-Jan-20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228600"/>
                </a:moveTo>
                <a:lnTo>
                  <a:pt x="533400" y="228600"/>
                </a:lnTo>
                <a:lnTo>
                  <a:pt x="5334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591312" y="1280160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88340" y="25095"/>
            <a:ext cx="7820659" cy="13677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775F54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8739" y="1620977"/>
            <a:ext cx="8602345" cy="43738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05-Jan-20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9144000" cy="5971540"/>
          </a:xfrm>
          <a:custGeom>
            <a:avLst/>
            <a:gdLst/>
            <a:ahLst/>
            <a:cxnLst/>
            <a:rect l="l" t="t" r="r" b="b"/>
            <a:pathLst>
              <a:path w="9144000" h="5971540">
                <a:moveTo>
                  <a:pt x="0" y="5971032"/>
                </a:moveTo>
                <a:lnTo>
                  <a:pt x="9144000" y="5971032"/>
                </a:lnTo>
                <a:lnTo>
                  <a:pt x="9144000" y="0"/>
                </a:lnTo>
                <a:lnTo>
                  <a:pt x="0" y="0"/>
                </a:lnTo>
                <a:lnTo>
                  <a:pt x="0" y="5971032"/>
                </a:lnTo>
                <a:close/>
              </a:path>
            </a:pathLst>
          </a:custGeom>
          <a:solidFill>
            <a:srgbClr val="775F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0" y="5971032"/>
            <a:ext cx="9144000" cy="887094"/>
          </a:xfrm>
          <a:custGeom>
            <a:avLst/>
            <a:gdLst/>
            <a:ahLst/>
            <a:cxnLst/>
            <a:rect l="l" t="t" r="r" b="b"/>
            <a:pathLst>
              <a:path w="9144000" h="887095">
                <a:moveTo>
                  <a:pt x="0" y="886968"/>
                </a:moveTo>
                <a:lnTo>
                  <a:pt x="9144000" y="886968"/>
                </a:lnTo>
                <a:lnTo>
                  <a:pt x="9144000" y="0"/>
                </a:lnTo>
                <a:lnTo>
                  <a:pt x="0" y="0"/>
                </a:lnTo>
                <a:lnTo>
                  <a:pt x="0" y="886968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6053328"/>
            <a:ext cx="2240280" cy="713740"/>
          </a:xfrm>
          <a:custGeom>
            <a:avLst/>
            <a:gdLst/>
            <a:ahLst/>
            <a:cxnLst/>
            <a:rect l="l" t="t" r="r" b="b"/>
            <a:pathLst>
              <a:path w="2240280" h="713740">
                <a:moveTo>
                  <a:pt x="0" y="713232"/>
                </a:moveTo>
                <a:lnTo>
                  <a:pt x="2240280" y="713232"/>
                </a:lnTo>
                <a:lnTo>
                  <a:pt x="2240280" y="0"/>
                </a:lnTo>
                <a:lnTo>
                  <a:pt x="0" y="0"/>
                </a:lnTo>
                <a:lnTo>
                  <a:pt x="0" y="713232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359151" y="6044184"/>
            <a:ext cx="6784975" cy="713740"/>
          </a:xfrm>
          <a:custGeom>
            <a:avLst/>
            <a:gdLst/>
            <a:ahLst/>
            <a:cxnLst/>
            <a:rect l="l" t="t" r="r" b="b"/>
            <a:pathLst>
              <a:path w="6784975" h="713740">
                <a:moveTo>
                  <a:pt x="0" y="713231"/>
                </a:moveTo>
                <a:lnTo>
                  <a:pt x="6784848" y="713231"/>
                </a:lnTo>
                <a:lnTo>
                  <a:pt x="6784848" y="0"/>
                </a:lnTo>
                <a:lnTo>
                  <a:pt x="0" y="0"/>
                </a:lnTo>
                <a:lnTo>
                  <a:pt x="0" y="713231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441194" y="3782948"/>
            <a:ext cx="4810125" cy="2038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b="1" i="1" dirty="0">
                <a:solidFill>
                  <a:srgbClr val="EBDDC3"/>
                </a:solidFill>
                <a:latin typeface="Arial"/>
                <a:cs typeface="Arial"/>
              </a:rPr>
              <a:t>ASSESSMENT</a:t>
            </a:r>
            <a:r>
              <a:rPr b="1" i="1" spc="-90" dirty="0">
                <a:solidFill>
                  <a:srgbClr val="EBDDC3"/>
                </a:solidFill>
                <a:latin typeface="Arial"/>
                <a:cs typeface="Arial"/>
              </a:rPr>
              <a:t> </a:t>
            </a:r>
            <a:r>
              <a:rPr b="1" i="1" dirty="0">
                <a:solidFill>
                  <a:srgbClr val="EBDDC3"/>
                </a:solidFill>
                <a:latin typeface="Arial"/>
                <a:cs typeface="Arial"/>
              </a:rPr>
              <a:t>OF  VESTIBULAR  FUNCTIONS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228600"/>
                </a:moveTo>
                <a:lnTo>
                  <a:pt x="533400" y="228600"/>
                </a:lnTo>
                <a:lnTo>
                  <a:pt x="5334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91312" y="1280160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4884" y="2500883"/>
            <a:ext cx="5071872" cy="405079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2209800" y="522477"/>
            <a:ext cx="5733033" cy="705962"/>
          </a:xfrm>
          <a:prstGeom prst="rect">
            <a:avLst/>
          </a:prstGeom>
        </p:spPr>
        <p:txBody>
          <a:bodyPr vert="horz" wrap="square" lIns="0" tIns="89535" rIns="0" bIns="0" rtlCol="0">
            <a:spAutoFit/>
          </a:bodyPr>
          <a:lstStyle/>
          <a:p>
            <a:pPr marL="12700" marR="5080">
              <a:lnSpc>
                <a:spcPts val="4750"/>
              </a:lnSpc>
              <a:spcBef>
                <a:spcPts val="705"/>
              </a:spcBef>
              <a:buClr>
                <a:srgbClr val="DD8046"/>
              </a:buClr>
              <a:buSzPct val="60227"/>
              <a:tabLst>
                <a:tab pos="487680" algn="l"/>
                <a:tab pos="488315" algn="l"/>
              </a:tabLst>
            </a:pPr>
            <a:r>
              <a:rPr sz="4400" b="1" i="1" dirty="0">
                <a:latin typeface="Arial"/>
                <a:cs typeface="Arial"/>
              </a:rPr>
              <a:t>FISTULA  TEST</a:t>
            </a:r>
            <a:endParaRPr sz="44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400294" y="2912490"/>
            <a:ext cx="3436620" cy="4141470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12700" marR="271145">
              <a:lnSpc>
                <a:spcPct val="90000"/>
              </a:lnSpc>
              <a:spcBef>
                <a:spcPts val="425"/>
              </a:spcBef>
            </a:pPr>
            <a:r>
              <a:rPr sz="2700" spc="-5" dirty="0">
                <a:latin typeface="Arial"/>
                <a:cs typeface="Arial"/>
              </a:rPr>
              <a:t>The </a:t>
            </a:r>
            <a:r>
              <a:rPr sz="2700" dirty="0">
                <a:latin typeface="Arial"/>
                <a:cs typeface="Arial"/>
              </a:rPr>
              <a:t>basis of this</a:t>
            </a:r>
            <a:r>
              <a:rPr sz="2700" spc="-10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test  is to </a:t>
            </a:r>
            <a:r>
              <a:rPr sz="2700" spc="-5" dirty="0">
                <a:latin typeface="Arial"/>
                <a:cs typeface="Arial"/>
              </a:rPr>
              <a:t>induce  </a:t>
            </a:r>
            <a:r>
              <a:rPr sz="2700" dirty="0">
                <a:latin typeface="Arial"/>
                <a:cs typeface="Arial"/>
              </a:rPr>
              <a:t>nystagmus </a:t>
            </a:r>
            <a:r>
              <a:rPr sz="2700" spc="-5" dirty="0">
                <a:latin typeface="Arial"/>
                <a:cs typeface="Arial"/>
              </a:rPr>
              <a:t>by  producing pressure  changes in </a:t>
            </a:r>
            <a:r>
              <a:rPr sz="2700" dirty="0">
                <a:latin typeface="Arial"/>
                <a:cs typeface="Arial"/>
              </a:rPr>
              <a:t>external  canal </a:t>
            </a:r>
            <a:r>
              <a:rPr sz="2700" spc="-5" dirty="0">
                <a:latin typeface="Arial"/>
                <a:cs typeface="Arial"/>
              </a:rPr>
              <a:t>which </a:t>
            </a:r>
            <a:r>
              <a:rPr sz="2700" dirty="0">
                <a:latin typeface="Arial"/>
                <a:cs typeface="Arial"/>
              </a:rPr>
              <a:t>are</a:t>
            </a:r>
            <a:r>
              <a:rPr sz="2700" spc="-8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then  transmitted to  labyrinth,</a:t>
            </a:r>
            <a:endParaRPr sz="2700">
              <a:latin typeface="Arial"/>
              <a:cs typeface="Arial"/>
            </a:endParaRPr>
          </a:p>
          <a:p>
            <a:pPr marL="12700" marR="5080">
              <a:lnSpc>
                <a:spcPts val="2920"/>
              </a:lnSpc>
              <a:spcBef>
                <a:spcPts val="35"/>
              </a:spcBef>
            </a:pPr>
            <a:r>
              <a:rPr sz="2700" dirty="0">
                <a:latin typeface="Arial"/>
                <a:cs typeface="Arial"/>
              </a:rPr>
              <a:t>stimulation of</a:t>
            </a:r>
            <a:r>
              <a:rPr sz="2700" spc="-65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labyrinth  produces </a:t>
            </a:r>
            <a:r>
              <a:rPr sz="2700" dirty="0">
                <a:latin typeface="Arial"/>
                <a:cs typeface="Arial"/>
              </a:rPr>
              <a:t>nystagmus  and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vertigo.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1084833"/>
            <a:ext cx="8923020" cy="47136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316230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Normally the test is negative because the</a:t>
            </a:r>
            <a:r>
              <a:rPr sz="2900" spc="-18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pressure  changes cannot be transmitted to</a:t>
            </a:r>
            <a:r>
              <a:rPr sz="2900" spc="-18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labyrinth.</a:t>
            </a:r>
            <a:endParaRPr sz="2900">
              <a:latin typeface="Arial"/>
              <a:cs typeface="Arial"/>
            </a:endParaRPr>
          </a:p>
          <a:p>
            <a:pPr marL="332740" marR="50165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Positive when there is erosion of semicircular</a:t>
            </a:r>
            <a:r>
              <a:rPr sz="2900" spc="-17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canals  as in cholesteatoma or a surgically created window  in horizontal</a:t>
            </a:r>
            <a:r>
              <a:rPr sz="2900" spc="-4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canal</a:t>
            </a:r>
            <a:endParaRPr sz="2900">
              <a:latin typeface="Arial"/>
              <a:cs typeface="Arial"/>
            </a:endParaRPr>
          </a:p>
          <a:p>
            <a:pPr marL="332740" marR="5080" indent="-320040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The false negative fistula test is seen when  cholesteatoma covers the site of fistula </a:t>
            </a:r>
            <a:r>
              <a:rPr sz="2900" spc="5" dirty="0">
                <a:latin typeface="Arial"/>
                <a:cs typeface="Arial"/>
              </a:rPr>
              <a:t>and </a:t>
            </a:r>
            <a:r>
              <a:rPr sz="2900" dirty="0">
                <a:latin typeface="Arial"/>
                <a:cs typeface="Arial"/>
              </a:rPr>
              <a:t>does</a:t>
            </a:r>
            <a:r>
              <a:rPr sz="2900" spc="-190" dirty="0">
                <a:latin typeface="Arial"/>
                <a:cs typeface="Arial"/>
              </a:rPr>
              <a:t> </a:t>
            </a:r>
            <a:r>
              <a:rPr sz="2900" spc="5" dirty="0">
                <a:latin typeface="Arial"/>
                <a:cs typeface="Arial"/>
              </a:rPr>
              <a:t>not  </a:t>
            </a:r>
            <a:r>
              <a:rPr sz="2900" dirty="0">
                <a:latin typeface="Arial"/>
                <a:cs typeface="Arial"/>
              </a:rPr>
              <a:t>transmit pressure changes to</a:t>
            </a:r>
            <a:r>
              <a:rPr sz="2900" spc="-16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labyrinth</a:t>
            </a:r>
            <a:endParaRPr sz="2900">
              <a:latin typeface="Arial"/>
              <a:cs typeface="Arial"/>
            </a:endParaRPr>
          </a:p>
          <a:p>
            <a:pPr marL="332740" marR="170180" indent="-320040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False positive test is seen in congenital syphilis</a:t>
            </a:r>
            <a:r>
              <a:rPr sz="2900" spc="-14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and  about 25% of </a:t>
            </a:r>
            <a:r>
              <a:rPr sz="2900" spc="-5" dirty="0">
                <a:latin typeface="Arial"/>
                <a:cs typeface="Arial"/>
              </a:rPr>
              <a:t>meniere’s</a:t>
            </a:r>
            <a:r>
              <a:rPr sz="2900" spc="-12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disease.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0933"/>
            <a:ext cx="44894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ROMBERG</a:t>
            </a:r>
            <a:r>
              <a:rPr spc="-155" dirty="0"/>
              <a:t> </a:t>
            </a:r>
            <a:r>
              <a:rPr dirty="0"/>
              <a:t>TEST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1622501"/>
            <a:ext cx="8872855" cy="52444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187960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The patient is asked to stand with feet together</a:t>
            </a:r>
            <a:r>
              <a:rPr sz="2900" spc="-19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and  arms by the side with eyes first open and then  closed.</a:t>
            </a:r>
            <a:endParaRPr sz="2900">
              <a:latin typeface="Arial"/>
              <a:cs typeface="Arial"/>
            </a:endParaRPr>
          </a:p>
          <a:p>
            <a:pPr marL="332740" marR="105410" indent="-320040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In peripheral vestibular lesions, the patient sways</a:t>
            </a:r>
            <a:r>
              <a:rPr sz="2900" spc="-21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to  the side of the</a:t>
            </a:r>
            <a:r>
              <a:rPr sz="2900" spc="-7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lesion</a:t>
            </a:r>
            <a:endParaRPr sz="2900">
              <a:latin typeface="Arial"/>
              <a:cs typeface="Arial"/>
            </a:endParaRPr>
          </a:p>
          <a:p>
            <a:pPr marL="332740" marR="1475740" indent="-320040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In central vestibular </a:t>
            </a:r>
            <a:r>
              <a:rPr sz="2900" spc="-15" dirty="0">
                <a:latin typeface="Arial"/>
                <a:cs typeface="Arial"/>
              </a:rPr>
              <a:t>disorder, </a:t>
            </a:r>
            <a:r>
              <a:rPr sz="2900" dirty="0">
                <a:latin typeface="Arial"/>
                <a:cs typeface="Arial"/>
              </a:rPr>
              <a:t>patient</a:t>
            </a:r>
            <a:r>
              <a:rPr sz="2900" spc="-204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shows  instability</a:t>
            </a:r>
            <a:endParaRPr sz="2900">
              <a:latin typeface="Arial"/>
              <a:cs typeface="Arial"/>
            </a:endParaRPr>
          </a:p>
          <a:p>
            <a:pPr marL="332740" marR="5080" indent="-15240" algn="just">
              <a:lnSpc>
                <a:spcPct val="100000"/>
              </a:lnSpc>
              <a:spcBef>
                <a:spcPts val="695"/>
              </a:spcBef>
            </a:pPr>
            <a:r>
              <a:rPr sz="2900" b="1" dirty="0">
                <a:latin typeface="Arial"/>
                <a:cs typeface="Arial"/>
              </a:rPr>
              <a:t>Sharpened romberg test </a:t>
            </a:r>
            <a:r>
              <a:rPr sz="2900" dirty="0">
                <a:latin typeface="Arial"/>
                <a:cs typeface="Arial"/>
              </a:rPr>
              <a:t>: in this the patient</a:t>
            </a:r>
            <a:r>
              <a:rPr sz="2900" spc="-18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stands  with one heel in front of toes and arms folded</a:t>
            </a:r>
            <a:r>
              <a:rPr sz="2900" spc="-23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across  the</a:t>
            </a:r>
            <a:r>
              <a:rPr sz="2900" spc="-2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chest.</a:t>
            </a:r>
            <a:endParaRPr sz="2900">
              <a:latin typeface="Arial"/>
              <a:cs typeface="Arial"/>
            </a:endParaRPr>
          </a:p>
          <a:p>
            <a:pPr marL="332740" indent="-320040" algn="just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Inabiity to perform sharpened romberg test</a:t>
            </a:r>
            <a:r>
              <a:rPr sz="2900" spc="-18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indicates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0933"/>
            <a:ext cx="13309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GAIT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739" y="2683891"/>
            <a:ext cx="8983345" cy="30416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patient </a:t>
            </a:r>
            <a:r>
              <a:rPr sz="3200" dirty="0">
                <a:latin typeface="Arial"/>
                <a:cs typeface="Arial"/>
              </a:rPr>
              <a:t>is asked to walk </a:t>
            </a:r>
            <a:r>
              <a:rPr sz="3200" spc="-5" dirty="0">
                <a:latin typeface="Arial"/>
                <a:cs typeface="Arial"/>
              </a:rPr>
              <a:t>along </a:t>
            </a:r>
            <a:r>
              <a:rPr sz="3200" dirty="0">
                <a:latin typeface="Arial"/>
                <a:cs typeface="Arial"/>
              </a:rPr>
              <a:t>a straight</a:t>
            </a:r>
            <a:r>
              <a:rPr sz="3200" spc="-16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line  </a:t>
            </a:r>
            <a:r>
              <a:rPr sz="3200" dirty="0">
                <a:latin typeface="Arial"/>
                <a:cs typeface="Arial"/>
              </a:rPr>
              <a:t>to a fixed </a:t>
            </a:r>
            <a:r>
              <a:rPr sz="3200" spc="-5" dirty="0">
                <a:latin typeface="Arial"/>
                <a:cs typeface="Arial"/>
              </a:rPr>
              <a:t>point, </a:t>
            </a:r>
            <a:r>
              <a:rPr sz="3200" dirty="0">
                <a:latin typeface="Arial"/>
                <a:cs typeface="Arial"/>
              </a:rPr>
              <a:t>first with eyes </a:t>
            </a:r>
            <a:r>
              <a:rPr sz="3200" spc="-5" dirty="0">
                <a:latin typeface="Arial"/>
                <a:cs typeface="Arial"/>
              </a:rPr>
              <a:t>open and </a:t>
            </a:r>
            <a:r>
              <a:rPr sz="3200" dirty="0">
                <a:latin typeface="Arial"/>
                <a:cs typeface="Arial"/>
              </a:rPr>
              <a:t>then  closed.</a:t>
            </a:r>
            <a:endParaRPr sz="3200">
              <a:latin typeface="Arial"/>
              <a:cs typeface="Arial"/>
            </a:endParaRPr>
          </a:p>
          <a:p>
            <a:pPr marL="332740" marR="635635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sz="3200" i="1" dirty="0">
                <a:latin typeface="Arial"/>
                <a:cs typeface="Arial"/>
              </a:rPr>
              <a:t>In </a:t>
            </a:r>
            <a:r>
              <a:rPr sz="3200" i="1" spc="-5" dirty="0">
                <a:latin typeface="Arial"/>
                <a:cs typeface="Arial"/>
              </a:rPr>
              <a:t>uncompensated lesion </a:t>
            </a:r>
            <a:r>
              <a:rPr sz="3200" i="1" dirty="0">
                <a:latin typeface="Arial"/>
                <a:cs typeface="Arial"/>
              </a:rPr>
              <a:t>of </a:t>
            </a:r>
            <a:r>
              <a:rPr sz="3200" i="1" spc="-5" dirty="0">
                <a:latin typeface="Arial"/>
                <a:cs typeface="Arial"/>
              </a:rPr>
              <a:t>peripheral  </a:t>
            </a:r>
            <a:r>
              <a:rPr sz="3200" i="1" dirty="0">
                <a:latin typeface="Arial"/>
                <a:cs typeface="Arial"/>
              </a:rPr>
              <a:t>vestibular system, </a:t>
            </a:r>
            <a:r>
              <a:rPr sz="3200" i="1" spc="-5" dirty="0">
                <a:latin typeface="Arial"/>
                <a:cs typeface="Arial"/>
              </a:rPr>
              <a:t>the patient deviates </a:t>
            </a:r>
            <a:r>
              <a:rPr sz="3200" i="1" dirty="0">
                <a:latin typeface="Arial"/>
                <a:cs typeface="Arial"/>
              </a:rPr>
              <a:t>to</a:t>
            </a:r>
            <a:r>
              <a:rPr sz="3200" i="1" spc="-120" dirty="0">
                <a:latin typeface="Arial"/>
                <a:cs typeface="Arial"/>
              </a:rPr>
              <a:t> </a:t>
            </a:r>
            <a:r>
              <a:rPr sz="3200" i="1" spc="-5" dirty="0">
                <a:latin typeface="Arial"/>
                <a:cs typeface="Arial"/>
              </a:rPr>
              <a:t>the  </a:t>
            </a:r>
            <a:r>
              <a:rPr sz="3200" i="1" dirty="0">
                <a:latin typeface="Arial"/>
                <a:cs typeface="Arial"/>
              </a:rPr>
              <a:t>affected side with eyes</a:t>
            </a:r>
            <a:r>
              <a:rPr sz="3200" i="1" spc="-100" dirty="0">
                <a:latin typeface="Arial"/>
                <a:cs typeface="Arial"/>
              </a:rPr>
              <a:t> </a:t>
            </a:r>
            <a:r>
              <a:rPr sz="3200" i="1" dirty="0">
                <a:latin typeface="Arial"/>
                <a:cs typeface="Arial"/>
              </a:rPr>
              <a:t>closed</a:t>
            </a:r>
            <a:r>
              <a:rPr sz="2900" i="1" dirty="0">
                <a:latin typeface="Arial"/>
                <a:cs typeface="Arial"/>
              </a:rPr>
              <a:t>.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" marR="508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PAST </a:t>
            </a:r>
            <a:r>
              <a:rPr dirty="0"/>
              <a:t>POINTING</a:t>
            </a:r>
            <a:r>
              <a:rPr spc="-310" dirty="0"/>
              <a:t> </a:t>
            </a:r>
            <a:r>
              <a:rPr dirty="0"/>
              <a:t>AND  </a:t>
            </a:r>
            <a:r>
              <a:rPr spc="-35" dirty="0"/>
              <a:t>FALLING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753933" y="2199258"/>
            <a:ext cx="476313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latin typeface="Arial"/>
                <a:cs typeface="Arial"/>
              </a:rPr>
              <a:t>of nystagmus are all in</a:t>
            </a:r>
            <a:r>
              <a:rPr sz="3200" spc="-15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the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8739" y="1531284"/>
            <a:ext cx="3029585" cy="22459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661670">
              <a:lnSpc>
                <a:spcPct val="1185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Past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pointing  Falling</a:t>
            </a:r>
            <a:endParaRPr sz="3200">
              <a:latin typeface="Arial"/>
              <a:cs typeface="Arial"/>
            </a:endParaRPr>
          </a:p>
          <a:p>
            <a:pPr marL="332740">
              <a:lnSpc>
                <a:spcPct val="100000"/>
              </a:lnSpc>
            </a:pPr>
            <a:r>
              <a:rPr sz="3200" dirty="0">
                <a:latin typeface="Arial"/>
                <a:cs typeface="Arial"/>
              </a:rPr>
              <a:t>same</a:t>
            </a:r>
            <a:endParaRPr sz="32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695"/>
              </a:spcBef>
            </a:pPr>
            <a:r>
              <a:rPr sz="3200" spc="-5" dirty="0">
                <a:latin typeface="Arial"/>
                <a:cs typeface="Arial"/>
              </a:rPr>
              <a:t>Slow</a:t>
            </a:r>
            <a:r>
              <a:rPr sz="3200" spc="-5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component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334228" y="3262706"/>
            <a:ext cx="156210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spc="-10" dirty="0">
                <a:latin typeface="Arial"/>
                <a:cs typeface="Arial"/>
              </a:rPr>
              <a:t>d</a:t>
            </a:r>
            <a:r>
              <a:rPr sz="3200" dirty="0">
                <a:latin typeface="Arial"/>
                <a:cs typeface="Arial"/>
              </a:rPr>
              <a:t>ir</a:t>
            </a:r>
            <a:r>
              <a:rPr sz="3200" spc="-10" dirty="0">
                <a:latin typeface="Arial"/>
                <a:cs typeface="Arial"/>
              </a:rPr>
              <a:t>e</a:t>
            </a:r>
            <a:r>
              <a:rPr sz="3200" dirty="0">
                <a:latin typeface="Arial"/>
                <a:cs typeface="Arial"/>
              </a:rPr>
              <a:t>ction</a:t>
            </a:r>
            <a:endParaRPr sz="32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8739" y="4328769"/>
            <a:ext cx="8191500" cy="22421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02005" marR="297180" indent="-789940">
              <a:lnSpc>
                <a:spcPct val="118200"/>
              </a:lnSpc>
              <a:spcBef>
                <a:spcPts val="100"/>
              </a:spcBef>
            </a:pPr>
            <a:r>
              <a:rPr sz="3200" dirty="0">
                <a:latin typeface="Arial"/>
                <a:cs typeface="Arial"/>
              </a:rPr>
              <a:t>Ex : </a:t>
            </a:r>
            <a:r>
              <a:rPr sz="3200" spc="-5" dirty="0">
                <a:latin typeface="Arial"/>
                <a:cs typeface="Arial"/>
              </a:rPr>
              <a:t>acute </a:t>
            </a:r>
            <a:r>
              <a:rPr sz="3200" dirty="0">
                <a:latin typeface="Arial"/>
                <a:cs typeface="Arial"/>
              </a:rPr>
              <a:t>vestibular </a:t>
            </a:r>
            <a:r>
              <a:rPr sz="3200" spc="-5" dirty="0">
                <a:latin typeface="Arial"/>
                <a:cs typeface="Arial"/>
              </a:rPr>
              <a:t>failure </a:t>
            </a:r>
            <a:r>
              <a:rPr sz="3200" dirty="0">
                <a:latin typeface="Arial"/>
                <a:cs typeface="Arial"/>
              </a:rPr>
              <a:t>on </a:t>
            </a:r>
            <a:r>
              <a:rPr sz="3200" spc="-5" dirty="0">
                <a:latin typeface="Arial"/>
                <a:cs typeface="Arial"/>
              </a:rPr>
              <a:t>the right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side  nystagmus is to the left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but,</a:t>
            </a:r>
            <a:endParaRPr sz="3200">
              <a:latin typeface="Arial"/>
              <a:cs typeface="Arial"/>
            </a:endParaRPr>
          </a:p>
          <a:p>
            <a:pPr marL="332740" marR="5080" indent="17780">
              <a:lnSpc>
                <a:spcPct val="100000"/>
              </a:lnSpc>
              <a:spcBef>
                <a:spcPts val="695"/>
              </a:spcBef>
            </a:pPr>
            <a:r>
              <a:rPr sz="3200" spc="-5" dirty="0">
                <a:latin typeface="Arial"/>
                <a:cs typeface="Arial"/>
              </a:rPr>
              <a:t>past pointing, falling </a:t>
            </a:r>
            <a:r>
              <a:rPr sz="3200" dirty="0">
                <a:latin typeface="Arial"/>
                <a:cs typeface="Arial"/>
              </a:rPr>
              <a:t>and slow </a:t>
            </a:r>
            <a:r>
              <a:rPr sz="3200" spc="-5" dirty="0">
                <a:latin typeface="Arial"/>
                <a:cs typeface="Arial"/>
              </a:rPr>
              <a:t>component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is  towards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right.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2858261" y="1715261"/>
            <a:ext cx="715010" cy="1643380"/>
          </a:xfrm>
          <a:custGeom>
            <a:avLst/>
            <a:gdLst/>
            <a:ahLst/>
            <a:cxnLst/>
            <a:rect l="l" t="t" r="r" b="b"/>
            <a:pathLst>
              <a:path w="715010" h="1643379">
                <a:moveTo>
                  <a:pt x="0" y="0"/>
                </a:moveTo>
                <a:lnTo>
                  <a:pt x="72019" y="1210"/>
                </a:lnTo>
                <a:lnTo>
                  <a:pt x="139100" y="4681"/>
                </a:lnTo>
                <a:lnTo>
                  <a:pt x="199806" y="10173"/>
                </a:lnTo>
                <a:lnTo>
                  <a:pt x="252698" y="17446"/>
                </a:lnTo>
                <a:lnTo>
                  <a:pt x="296339" y="26261"/>
                </a:lnTo>
                <a:lnTo>
                  <a:pt x="350116" y="47559"/>
                </a:lnTo>
                <a:lnTo>
                  <a:pt x="357377" y="59562"/>
                </a:lnTo>
                <a:lnTo>
                  <a:pt x="357377" y="761873"/>
                </a:lnTo>
                <a:lnTo>
                  <a:pt x="364639" y="773876"/>
                </a:lnTo>
                <a:lnTo>
                  <a:pt x="418416" y="795174"/>
                </a:lnTo>
                <a:lnTo>
                  <a:pt x="462057" y="803989"/>
                </a:lnTo>
                <a:lnTo>
                  <a:pt x="514949" y="811262"/>
                </a:lnTo>
                <a:lnTo>
                  <a:pt x="575655" y="816754"/>
                </a:lnTo>
                <a:lnTo>
                  <a:pt x="642736" y="820225"/>
                </a:lnTo>
                <a:lnTo>
                  <a:pt x="714755" y="821436"/>
                </a:lnTo>
                <a:lnTo>
                  <a:pt x="642736" y="822646"/>
                </a:lnTo>
                <a:lnTo>
                  <a:pt x="575655" y="826117"/>
                </a:lnTo>
                <a:lnTo>
                  <a:pt x="514949" y="831609"/>
                </a:lnTo>
                <a:lnTo>
                  <a:pt x="462057" y="838882"/>
                </a:lnTo>
                <a:lnTo>
                  <a:pt x="418416" y="847697"/>
                </a:lnTo>
                <a:lnTo>
                  <a:pt x="364639" y="868995"/>
                </a:lnTo>
                <a:lnTo>
                  <a:pt x="357377" y="880999"/>
                </a:lnTo>
                <a:lnTo>
                  <a:pt x="357377" y="1583309"/>
                </a:lnTo>
                <a:lnTo>
                  <a:pt x="350116" y="1595312"/>
                </a:lnTo>
                <a:lnTo>
                  <a:pt x="296339" y="1616610"/>
                </a:lnTo>
                <a:lnTo>
                  <a:pt x="252698" y="1625425"/>
                </a:lnTo>
                <a:lnTo>
                  <a:pt x="199806" y="1632698"/>
                </a:lnTo>
                <a:lnTo>
                  <a:pt x="139100" y="1638190"/>
                </a:lnTo>
                <a:lnTo>
                  <a:pt x="72019" y="1641661"/>
                </a:lnTo>
                <a:lnTo>
                  <a:pt x="0" y="1642872"/>
                </a:lnTo>
              </a:path>
            </a:pathLst>
          </a:custGeom>
          <a:ln w="10668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15240" marR="508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HALLPIKE</a:t>
            </a:r>
            <a:r>
              <a:rPr sz="4000" spc="-55" dirty="0"/>
              <a:t> </a:t>
            </a:r>
            <a:r>
              <a:rPr sz="4000" spc="-5" dirty="0"/>
              <a:t>MANOEUVRE  (POSITIONAL</a:t>
            </a:r>
            <a:r>
              <a:rPr sz="4000" spc="-204" dirty="0"/>
              <a:t> </a:t>
            </a:r>
            <a:r>
              <a:rPr sz="4000" spc="-5" dirty="0"/>
              <a:t>TEST)</a:t>
            </a:r>
            <a:endParaRPr sz="4000"/>
          </a:p>
        </p:txBody>
      </p:sp>
      <p:sp>
        <p:nvSpPr>
          <p:cNvPr id="3" name="object 3"/>
          <p:cNvSpPr/>
          <p:nvPr/>
        </p:nvSpPr>
        <p:spPr>
          <a:xfrm>
            <a:off x="168442" y="1995061"/>
            <a:ext cx="8795084" cy="46326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7288" y="0"/>
            <a:ext cx="773430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Positional nystagmus is elicited by  Hallpike</a:t>
            </a:r>
            <a:r>
              <a:rPr sz="4000" dirty="0"/>
              <a:t> </a:t>
            </a:r>
            <a:r>
              <a:rPr sz="4000" spc="-5" dirty="0"/>
              <a:t>manoeuvre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507288" y="1379982"/>
            <a:ext cx="7609205" cy="9105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675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3375" algn="l"/>
              </a:tabLst>
            </a:pPr>
            <a:r>
              <a:rPr sz="2900" dirty="0">
                <a:latin typeface="Arial"/>
                <a:cs typeface="Arial"/>
              </a:rPr>
              <a:t>Four parameters of nystagmus are</a:t>
            </a:r>
            <a:r>
              <a:rPr sz="2900" spc="-17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observed  in </a:t>
            </a:r>
            <a:r>
              <a:rPr sz="2900" spc="-5" dirty="0">
                <a:latin typeface="Arial"/>
                <a:cs typeface="Arial"/>
              </a:rPr>
              <a:t>this </a:t>
            </a:r>
            <a:r>
              <a:rPr sz="2900" dirty="0">
                <a:latin typeface="Arial"/>
                <a:cs typeface="Arial"/>
              </a:rPr>
              <a:t>position they</a:t>
            </a:r>
            <a:r>
              <a:rPr sz="2900" spc="-5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are,</a:t>
            </a:r>
            <a:endParaRPr sz="29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8000" y="2407920"/>
            <a:ext cx="3048000" cy="925830"/>
          </a:xfrm>
          <a:custGeom>
            <a:avLst/>
            <a:gdLst/>
            <a:ahLst/>
            <a:cxnLst/>
            <a:rect l="l" t="t" r="r" b="b"/>
            <a:pathLst>
              <a:path w="3048000" h="925829">
                <a:moveTo>
                  <a:pt x="0" y="925829"/>
                </a:moveTo>
                <a:lnTo>
                  <a:pt x="3048000" y="925829"/>
                </a:lnTo>
                <a:lnTo>
                  <a:pt x="3048000" y="0"/>
                </a:lnTo>
                <a:lnTo>
                  <a:pt x="0" y="0"/>
                </a:lnTo>
                <a:lnTo>
                  <a:pt x="0" y="925829"/>
                </a:lnTo>
                <a:close/>
              </a:path>
            </a:pathLst>
          </a:custGeom>
          <a:solidFill>
            <a:srgbClr val="775F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6096000" y="2407920"/>
            <a:ext cx="3048000" cy="925830"/>
          </a:xfrm>
          <a:custGeom>
            <a:avLst/>
            <a:gdLst/>
            <a:ahLst/>
            <a:cxnLst/>
            <a:rect l="l" t="t" r="r" b="b"/>
            <a:pathLst>
              <a:path w="3048000" h="925829">
                <a:moveTo>
                  <a:pt x="0" y="925829"/>
                </a:moveTo>
                <a:lnTo>
                  <a:pt x="3048000" y="925829"/>
                </a:lnTo>
                <a:lnTo>
                  <a:pt x="3048000" y="0"/>
                </a:lnTo>
                <a:lnTo>
                  <a:pt x="0" y="0"/>
                </a:lnTo>
                <a:lnTo>
                  <a:pt x="0" y="925829"/>
                </a:lnTo>
                <a:close/>
              </a:path>
            </a:pathLst>
          </a:custGeom>
          <a:solidFill>
            <a:srgbClr val="775F5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048000" y="2401570"/>
            <a:ext cx="0" cy="932180"/>
          </a:xfrm>
          <a:custGeom>
            <a:avLst/>
            <a:gdLst/>
            <a:ahLst/>
            <a:cxnLst/>
            <a:rect l="l" t="t" r="r" b="b"/>
            <a:pathLst>
              <a:path h="932179">
                <a:moveTo>
                  <a:pt x="0" y="0"/>
                </a:moveTo>
                <a:lnTo>
                  <a:pt x="0" y="932179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3048000" y="3371850"/>
            <a:ext cx="0" cy="3486150"/>
          </a:xfrm>
          <a:custGeom>
            <a:avLst/>
            <a:gdLst/>
            <a:ahLst/>
            <a:cxnLst/>
            <a:rect l="l" t="t" r="r" b="b"/>
            <a:pathLst>
              <a:path h="3486150">
                <a:moveTo>
                  <a:pt x="0" y="0"/>
                </a:moveTo>
                <a:lnTo>
                  <a:pt x="0" y="3486147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9140825" y="2401570"/>
            <a:ext cx="0" cy="4456430"/>
          </a:xfrm>
          <a:custGeom>
            <a:avLst/>
            <a:gdLst/>
            <a:ahLst/>
            <a:cxnLst/>
            <a:rect l="l" t="t" r="r" b="b"/>
            <a:pathLst>
              <a:path h="4456430">
                <a:moveTo>
                  <a:pt x="0" y="0"/>
                </a:moveTo>
                <a:lnTo>
                  <a:pt x="0" y="4456427"/>
                </a:lnTo>
              </a:path>
            </a:pathLst>
          </a:custGeom>
          <a:ln w="63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0" y="2407920"/>
            <a:ext cx="9144000" cy="0"/>
          </a:xfrm>
          <a:custGeom>
            <a:avLst/>
            <a:gdLst/>
            <a:ahLst/>
            <a:cxnLst/>
            <a:rect l="l" t="t" r="r" b="b"/>
            <a:pathLst>
              <a:path w="9144000">
                <a:moveTo>
                  <a:pt x="0" y="0"/>
                </a:moveTo>
                <a:lnTo>
                  <a:pt x="9144000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10" name="object 10"/>
          <p:cNvGraphicFramePr>
            <a:graphicFrameLocks noGrp="1"/>
          </p:cNvGraphicFramePr>
          <p:nvPr/>
        </p:nvGraphicFramePr>
        <p:xfrm>
          <a:off x="0" y="2407920"/>
          <a:ext cx="9137650" cy="445007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044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48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399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36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endParaRPr sz="3100">
                        <a:latin typeface="Times New Roman"/>
                        <a:cs typeface="Times New Roman"/>
                      </a:endParaRPr>
                    </a:p>
                    <a:p>
                      <a:pPr marL="88265">
                        <a:lnSpc>
                          <a:spcPct val="100000"/>
                        </a:lnSpc>
                      </a:pPr>
                      <a:r>
                        <a:rPr sz="3200" spc="-5" dirty="0">
                          <a:latin typeface="Arial"/>
                          <a:cs typeface="Arial"/>
                        </a:rPr>
                        <a:t>Latency</a:t>
                      </a:r>
                      <a:endParaRPr sz="3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 marR="121094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Periphe</a:t>
                      </a:r>
                      <a:r>
                        <a:rPr sz="2800" b="1" spc="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r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al  </a:t>
                      </a:r>
                      <a:r>
                        <a:rPr sz="2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lesion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  <a:spcBef>
                          <a:spcPts val="72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2 – 20</a:t>
                      </a:r>
                      <a:r>
                        <a:rPr sz="2800" spc="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s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85"/>
                        </a:spcBef>
                      </a:pPr>
                      <a:r>
                        <a:rPr sz="2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Central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lesion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3550">
                        <a:latin typeface="Times New Roman"/>
                        <a:cs typeface="Times New Roman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No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 latency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195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Duration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63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Less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than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min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More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than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2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min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2675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Direction</a:t>
                      </a:r>
                      <a:r>
                        <a:rPr sz="2800" spc="-1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of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63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Direction</a:t>
                      </a:r>
                      <a:r>
                        <a:rPr sz="28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fixed,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Direction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8924">
                <a:tc>
                  <a:txBody>
                    <a:bodyPr/>
                    <a:lstStyle/>
                    <a:p>
                      <a:pPr marL="88265">
                        <a:lnSpc>
                          <a:spcPts val="321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nystagmus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635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210"/>
                        </a:lnSpc>
                      </a:pPr>
                      <a:r>
                        <a:rPr sz="2800" spc="-50" dirty="0">
                          <a:latin typeface="Arial"/>
                          <a:cs typeface="Arial"/>
                        </a:rPr>
                        <a:t>Towards</a:t>
                      </a:r>
                      <a:r>
                        <a:rPr sz="2800" spc="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the</a:t>
                      </a:r>
                      <a:endParaRPr sz="2800">
                        <a:latin typeface="Arial"/>
                        <a:cs typeface="Arial"/>
                      </a:endParaRPr>
                    </a:p>
                    <a:p>
                      <a:pPr marL="92075">
                        <a:lnSpc>
                          <a:spcPct val="100000"/>
                        </a:lnSpc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undermost</a:t>
                      </a:r>
                      <a:r>
                        <a:rPr sz="2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spc="-5" dirty="0">
                          <a:latin typeface="Arial"/>
                          <a:cs typeface="Arial"/>
                        </a:rPr>
                        <a:t>ear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R w="12700">
                      <a:solidFill>
                        <a:srgbClr val="FFFFFF"/>
                      </a:solidFill>
                      <a:prstDash val="solid"/>
                    </a:lnR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ts val="3210"/>
                        </a:lnSpc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chainging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159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fatiguability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63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fatiguable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dirty="0">
                          <a:latin typeface="Arial"/>
                          <a:cs typeface="Arial"/>
                        </a:rPr>
                        <a:t>nonfatiguable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157">
                <a:tc>
                  <a:txBody>
                    <a:bodyPr/>
                    <a:lstStyle/>
                    <a:p>
                      <a:pPr marL="8826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Accompanying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635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  <a:tabLst>
                          <a:tab pos="1417320" algn="l"/>
                        </a:tabLst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Severe	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vertigo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92075">
                        <a:lnSpc>
                          <a:spcPct val="100000"/>
                        </a:lnSpc>
                        <a:spcBef>
                          <a:spcPts val="290"/>
                        </a:spcBef>
                      </a:pPr>
                      <a:r>
                        <a:rPr sz="2800" spc="-5" dirty="0">
                          <a:latin typeface="Arial"/>
                          <a:cs typeface="Arial"/>
                        </a:rPr>
                        <a:t>None or</a:t>
                      </a:r>
                      <a:r>
                        <a:rPr sz="2800" spc="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800" dirty="0">
                          <a:latin typeface="Arial"/>
                          <a:cs typeface="Arial"/>
                        </a:rPr>
                        <a:t>slight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6830" marB="0">
                    <a:lnL w="12700">
                      <a:solidFill>
                        <a:srgbClr val="FFFFFF"/>
                      </a:solidFill>
                      <a:prstDash val="solid"/>
                    </a:lnL>
                    <a:lnT w="12700">
                      <a:solidFill>
                        <a:srgbClr val="FFFFFF"/>
                      </a:solidFill>
                      <a:prstDash val="soli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15240" marR="508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TEST OF</a:t>
            </a:r>
            <a:r>
              <a:rPr sz="4000" spc="-140" dirty="0"/>
              <a:t> </a:t>
            </a:r>
            <a:r>
              <a:rPr sz="4000" spc="-5" dirty="0"/>
              <a:t>CEREBELLAR  DYSFUNCTION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364642" y="1620977"/>
            <a:ext cx="8075930" cy="526097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154940" indent="-320040" algn="just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sz="3200" dirty="0">
                <a:latin typeface="Arial"/>
                <a:cs typeface="Arial"/>
              </a:rPr>
              <a:t>All cases of </a:t>
            </a:r>
            <a:r>
              <a:rPr sz="3200" spc="-5" dirty="0">
                <a:latin typeface="Arial"/>
                <a:cs typeface="Arial"/>
              </a:rPr>
              <a:t>giddiness should be </a:t>
            </a:r>
            <a:r>
              <a:rPr sz="3200" dirty="0">
                <a:latin typeface="Arial"/>
                <a:cs typeface="Arial"/>
              </a:rPr>
              <a:t>tested</a:t>
            </a:r>
            <a:r>
              <a:rPr sz="3200" spc="-1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for  cerebellar </a:t>
            </a:r>
            <a:r>
              <a:rPr sz="3200" dirty="0">
                <a:latin typeface="Arial"/>
                <a:cs typeface="Arial"/>
              </a:rPr>
              <a:t>disorders, </a:t>
            </a:r>
            <a:r>
              <a:rPr sz="3200" spc="-5" dirty="0">
                <a:latin typeface="Arial"/>
                <a:cs typeface="Arial"/>
              </a:rPr>
              <a:t>disease </a:t>
            </a:r>
            <a:r>
              <a:rPr sz="3200" dirty="0">
                <a:latin typeface="Arial"/>
                <a:cs typeface="Arial"/>
              </a:rPr>
              <a:t>of </a:t>
            </a:r>
            <a:r>
              <a:rPr sz="3200" spc="-5" dirty="0">
                <a:latin typeface="Arial"/>
                <a:cs typeface="Arial"/>
              </a:rPr>
              <a:t>cerebellar  hemisphere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causes:</a:t>
            </a:r>
            <a:endParaRPr sz="3200">
              <a:latin typeface="Arial"/>
              <a:cs typeface="Arial"/>
            </a:endParaRPr>
          </a:p>
          <a:p>
            <a:pPr marL="527685" indent="-515620" algn="just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59375"/>
              <a:buAutoNum type="arabicPeriod"/>
              <a:tabLst>
                <a:tab pos="528320" algn="l"/>
              </a:tabLst>
            </a:pPr>
            <a:r>
              <a:rPr sz="3200" dirty="0">
                <a:latin typeface="Arial"/>
                <a:cs typeface="Arial"/>
              </a:rPr>
              <a:t>Asynergia </a:t>
            </a:r>
            <a:r>
              <a:rPr sz="3200" spc="-5" dirty="0">
                <a:latin typeface="Arial"/>
                <a:cs typeface="Arial"/>
              </a:rPr>
              <a:t>(Abnormal finger </a:t>
            </a:r>
            <a:r>
              <a:rPr sz="3200" dirty="0">
                <a:latin typeface="Arial"/>
                <a:cs typeface="Arial"/>
              </a:rPr>
              <a:t>nose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test)</a:t>
            </a:r>
            <a:endParaRPr sz="3200">
              <a:latin typeface="Arial"/>
              <a:cs typeface="Arial"/>
            </a:endParaRPr>
          </a:p>
          <a:p>
            <a:pPr marL="527685" marR="727710" indent="-515620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59375"/>
              <a:buAutoNum type="arabicPeriod"/>
              <a:tabLst>
                <a:tab pos="527685" algn="l"/>
                <a:tab pos="528320" algn="l"/>
              </a:tabLst>
            </a:pPr>
            <a:r>
              <a:rPr sz="3200" dirty="0">
                <a:latin typeface="Arial"/>
                <a:cs typeface="Arial"/>
              </a:rPr>
              <a:t>Dysmetria </a:t>
            </a:r>
            <a:r>
              <a:rPr sz="3200" spc="-5" dirty="0">
                <a:latin typeface="Arial"/>
                <a:cs typeface="Arial"/>
              </a:rPr>
              <a:t>(inability </a:t>
            </a:r>
            <a:r>
              <a:rPr sz="3200" dirty="0">
                <a:latin typeface="Arial"/>
                <a:cs typeface="Arial"/>
              </a:rPr>
              <a:t>to control </a:t>
            </a:r>
            <a:r>
              <a:rPr sz="3200" spc="-5" dirty="0">
                <a:latin typeface="Arial"/>
                <a:cs typeface="Arial"/>
              </a:rPr>
              <a:t>range</a:t>
            </a:r>
            <a:r>
              <a:rPr sz="3200" spc="-114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of  </a:t>
            </a:r>
            <a:r>
              <a:rPr sz="3200" spc="-5" dirty="0">
                <a:latin typeface="Arial"/>
                <a:cs typeface="Arial"/>
              </a:rPr>
              <a:t>motion)</a:t>
            </a:r>
            <a:endParaRPr sz="3200">
              <a:latin typeface="Arial"/>
              <a:cs typeface="Arial"/>
            </a:endParaRPr>
          </a:p>
          <a:p>
            <a:pPr marL="527685" marR="5080" indent="-51562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59375"/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"/>
                <a:cs typeface="Arial"/>
              </a:rPr>
              <a:t>Adiadochokinesia </a:t>
            </a:r>
            <a:r>
              <a:rPr sz="3200" dirty="0">
                <a:latin typeface="Arial"/>
                <a:cs typeface="Arial"/>
              </a:rPr>
              <a:t>(inability to prform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rapid  alternating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movements)</a:t>
            </a:r>
            <a:endParaRPr sz="3200">
              <a:latin typeface="Arial"/>
              <a:cs typeface="Arial"/>
            </a:endParaRPr>
          </a:p>
          <a:p>
            <a:pPr marL="527685" marR="27940" indent="-515620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59375"/>
              <a:buAutoNum type="arabicPeriod"/>
              <a:tabLst>
                <a:tab pos="527685" algn="l"/>
                <a:tab pos="528320" algn="l"/>
              </a:tabLst>
            </a:pPr>
            <a:r>
              <a:rPr sz="3200" spc="-5" dirty="0">
                <a:latin typeface="Arial"/>
                <a:cs typeface="Arial"/>
              </a:rPr>
              <a:t>Rebound phenomenon (inability </a:t>
            </a:r>
            <a:r>
              <a:rPr sz="3200" dirty="0">
                <a:latin typeface="Arial"/>
                <a:cs typeface="Arial"/>
              </a:rPr>
              <a:t>to</a:t>
            </a:r>
            <a:r>
              <a:rPr sz="3200" spc="-5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control  </a:t>
            </a:r>
            <a:r>
              <a:rPr sz="3200" spc="-5" dirty="0">
                <a:latin typeface="Arial"/>
                <a:cs typeface="Arial"/>
              </a:rPr>
              <a:t>movement </a:t>
            </a:r>
            <a:r>
              <a:rPr sz="3200" dirty="0">
                <a:latin typeface="Arial"/>
                <a:cs typeface="Arial"/>
              </a:rPr>
              <a:t>of extremity </a:t>
            </a:r>
            <a:r>
              <a:rPr sz="3200" spc="-5" dirty="0">
                <a:latin typeface="Arial"/>
                <a:cs typeface="Arial"/>
              </a:rPr>
              <a:t>when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opposing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8340" y="87579"/>
            <a:ext cx="646239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50" dirty="0"/>
              <a:t>LABORATORY</a:t>
            </a:r>
            <a:r>
              <a:rPr sz="4000" spc="-130" dirty="0"/>
              <a:t> </a:t>
            </a:r>
            <a:r>
              <a:rPr sz="4000" spc="-5" dirty="0"/>
              <a:t>TESTS:</a:t>
            </a:r>
            <a:endParaRPr sz="4000"/>
          </a:p>
          <a:p>
            <a:pPr marL="2696845">
              <a:lnSpc>
                <a:spcPct val="100000"/>
              </a:lnSpc>
              <a:spcBef>
                <a:spcPts val="5"/>
              </a:spcBef>
            </a:pPr>
            <a:r>
              <a:rPr sz="4000" b="1" spc="-10" dirty="0">
                <a:latin typeface="Arial"/>
                <a:cs typeface="Arial"/>
              </a:rPr>
              <a:t>CALORIC</a:t>
            </a:r>
            <a:r>
              <a:rPr sz="4000" b="1" spc="-30" dirty="0">
                <a:latin typeface="Arial"/>
                <a:cs typeface="Arial"/>
              </a:rPr>
              <a:t> </a:t>
            </a:r>
            <a:r>
              <a:rPr sz="4000" b="1" spc="-5" dirty="0">
                <a:latin typeface="Arial"/>
                <a:cs typeface="Arial"/>
              </a:rPr>
              <a:t>TEST</a:t>
            </a:r>
            <a:endParaRPr sz="40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59435" y="1786127"/>
            <a:ext cx="4584192" cy="4000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928615" y="1714500"/>
            <a:ext cx="3930395" cy="496366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3571"/>
            <a:ext cx="874522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  <a:buChar char="•"/>
              <a:tabLst>
                <a:tab pos="227965" algn="l"/>
              </a:tabLst>
            </a:pPr>
            <a:r>
              <a:rPr sz="2800" spc="-5" dirty="0">
                <a:latin typeface="Arial"/>
                <a:cs typeface="Arial"/>
              </a:rPr>
              <a:t>The </a:t>
            </a:r>
            <a:r>
              <a:rPr sz="2800" dirty="0">
                <a:latin typeface="Arial"/>
                <a:cs typeface="Arial"/>
              </a:rPr>
              <a:t>basis </a:t>
            </a:r>
            <a:r>
              <a:rPr sz="2800" spc="-5" dirty="0">
                <a:latin typeface="Arial"/>
                <a:cs typeface="Arial"/>
              </a:rPr>
              <a:t>of the test is to </a:t>
            </a:r>
            <a:r>
              <a:rPr sz="2800" dirty="0">
                <a:latin typeface="Arial"/>
                <a:cs typeface="Arial"/>
              </a:rPr>
              <a:t>induce nystagmus </a:t>
            </a:r>
            <a:r>
              <a:rPr sz="2800" spc="-5" dirty="0">
                <a:latin typeface="Arial"/>
                <a:cs typeface="Arial"/>
              </a:rPr>
              <a:t>by  </a:t>
            </a:r>
            <a:r>
              <a:rPr sz="2800" dirty="0">
                <a:latin typeface="Arial"/>
                <a:cs typeface="Arial"/>
              </a:rPr>
              <a:t>thermal </a:t>
            </a:r>
            <a:r>
              <a:rPr sz="2800" spc="-5" dirty="0">
                <a:latin typeface="Arial"/>
                <a:cs typeface="Arial"/>
              </a:rPr>
              <a:t>stimulation of the </a:t>
            </a:r>
            <a:r>
              <a:rPr sz="2800" dirty="0">
                <a:latin typeface="Arial"/>
                <a:cs typeface="Arial"/>
              </a:rPr>
              <a:t>vestibular </a:t>
            </a:r>
            <a:r>
              <a:rPr sz="2800" spc="-5" dirty="0">
                <a:latin typeface="Arial"/>
                <a:cs typeface="Arial"/>
              </a:rPr>
              <a:t>system. It</a:t>
            </a:r>
            <a:r>
              <a:rPr sz="2800" spc="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includes,</a:t>
            </a:r>
            <a:endParaRPr sz="28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04291" y="874521"/>
            <a:ext cx="5032375" cy="5137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000000"/>
                </a:solidFill>
              </a:rPr>
              <a:t>MODIFIED KOBARK</a:t>
            </a:r>
            <a:r>
              <a:rPr sz="3200" spc="-140" dirty="0">
                <a:solidFill>
                  <a:srgbClr val="000000"/>
                </a:solidFill>
              </a:rPr>
              <a:t> </a:t>
            </a:r>
            <a:r>
              <a:rPr sz="3200" spc="-75" dirty="0">
                <a:solidFill>
                  <a:srgbClr val="000000"/>
                </a:solidFill>
              </a:rPr>
              <a:t>TEST:</a:t>
            </a:r>
            <a:endParaRPr sz="3200"/>
          </a:p>
        </p:txBody>
      </p:sp>
      <p:sp>
        <p:nvSpPr>
          <p:cNvPr id="4" name="object 4"/>
          <p:cNvSpPr txBox="1"/>
          <p:nvPr/>
        </p:nvSpPr>
        <p:spPr>
          <a:xfrm>
            <a:off x="78739" y="1362201"/>
            <a:ext cx="8582660" cy="53917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303530">
              <a:lnSpc>
                <a:spcPct val="100000"/>
              </a:lnSpc>
              <a:spcBef>
                <a:spcPts val="105"/>
              </a:spcBef>
              <a:buSzPct val="96875"/>
              <a:buChar char="•"/>
              <a:tabLst>
                <a:tab pos="156210" algn="l"/>
              </a:tabLst>
            </a:pP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patient is seated with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head tilted 60˚  </a:t>
            </a:r>
            <a:r>
              <a:rPr sz="3200" dirty="0">
                <a:latin typeface="Arial"/>
                <a:cs typeface="Arial"/>
              </a:rPr>
              <a:t>backwards to </a:t>
            </a:r>
            <a:r>
              <a:rPr sz="3200" spc="-5" dirty="0">
                <a:latin typeface="Arial"/>
                <a:cs typeface="Arial"/>
              </a:rPr>
              <a:t>place horizontal canal in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vertical  </a:t>
            </a:r>
            <a:r>
              <a:rPr sz="3200" spc="-5" dirty="0">
                <a:latin typeface="Arial"/>
                <a:cs typeface="Arial"/>
              </a:rPr>
              <a:t>position.</a:t>
            </a:r>
            <a:endParaRPr sz="3200">
              <a:latin typeface="Arial"/>
              <a:cs typeface="Arial"/>
            </a:endParaRPr>
          </a:p>
          <a:p>
            <a:pPr marL="12700" marR="149225" algn="just">
              <a:lnSpc>
                <a:spcPct val="100000"/>
              </a:lnSpc>
              <a:buSzPct val="96875"/>
              <a:buChar char="•"/>
              <a:tabLst>
                <a:tab pos="156210" algn="l"/>
              </a:tabLst>
            </a:pP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ear </a:t>
            </a:r>
            <a:r>
              <a:rPr sz="3200" dirty="0">
                <a:latin typeface="Arial"/>
                <a:cs typeface="Arial"/>
              </a:rPr>
              <a:t>is </a:t>
            </a:r>
            <a:r>
              <a:rPr sz="3200" spc="-5" dirty="0">
                <a:latin typeface="Arial"/>
                <a:cs typeface="Arial"/>
              </a:rPr>
              <a:t>irrigated with ice water </a:t>
            </a:r>
            <a:r>
              <a:rPr sz="3200" dirty="0">
                <a:latin typeface="Arial"/>
                <a:cs typeface="Arial"/>
              </a:rPr>
              <a:t>for </a:t>
            </a:r>
            <a:r>
              <a:rPr sz="3200" spc="-5" dirty="0">
                <a:latin typeface="Arial"/>
                <a:cs typeface="Arial"/>
              </a:rPr>
              <a:t>60s, </a:t>
            </a:r>
            <a:r>
              <a:rPr sz="3200" dirty="0">
                <a:latin typeface="Arial"/>
                <a:cs typeface="Arial"/>
              </a:rPr>
              <a:t>first  with </a:t>
            </a:r>
            <a:r>
              <a:rPr sz="3200" spc="-5" dirty="0">
                <a:latin typeface="Arial"/>
                <a:cs typeface="Arial"/>
              </a:rPr>
              <a:t>5ml and </a:t>
            </a:r>
            <a:r>
              <a:rPr sz="3200" dirty="0">
                <a:latin typeface="Arial"/>
                <a:cs typeface="Arial"/>
              </a:rPr>
              <a:t>if </a:t>
            </a:r>
            <a:r>
              <a:rPr sz="3200" spc="-5" dirty="0">
                <a:latin typeface="Arial"/>
                <a:cs typeface="Arial"/>
              </a:rPr>
              <a:t>there </a:t>
            </a:r>
            <a:r>
              <a:rPr sz="3200" dirty="0">
                <a:latin typeface="Arial"/>
                <a:cs typeface="Arial"/>
              </a:rPr>
              <a:t>is no </a:t>
            </a:r>
            <a:r>
              <a:rPr sz="3200" spc="-5" dirty="0">
                <a:latin typeface="Arial"/>
                <a:cs typeface="Arial"/>
              </a:rPr>
              <a:t>response 10, 20</a:t>
            </a:r>
            <a:r>
              <a:rPr sz="3200" spc="-9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and  </a:t>
            </a:r>
            <a:r>
              <a:rPr sz="3200" spc="-10" dirty="0">
                <a:latin typeface="Arial"/>
                <a:cs typeface="Arial"/>
              </a:rPr>
              <a:t>40mL</a:t>
            </a:r>
            <a:endParaRPr sz="3200">
              <a:latin typeface="Arial"/>
              <a:cs typeface="Arial"/>
            </a:endParaRPr>
          </a:p>
          <a:p>
            <a:pPr marL="12700" marR="72390" algn="just">
              <a:lnSpc>
                <a:spcPct val="100000"/>
              </a:lnSpc>
              <a:spcBef>
                <a:spcPts val="5"/>
              </a:spcBef>
              <a:buSzPct val="96875"/>
              <a:buChar char="•"/>
              <a:tabLst>
                <a:tab pos="156210" algn="l"/>
              </a:tabLst>
            </a:pPr>
            <a:r>
              <a:rPr sz="3200" spc="-30" dirty="0">
                <a:latin typeface="Arial"/>
                <a:cs typeface="Arial"/>
              </a:rPr>
              <a:t>Normally, </a:t>
            </a:r>
            <a:r>
              <a:rPr sz="3200" dirty="0">
                <a:latin typeface="Arial"/>
                <a:cs typeface="Arial"/>
              </a:rPr>
              <a:t>nystagmus </a:t>
            </a:r>
            <a:r>
              <a:rPr sz="3200" spc="-5" dirty="0">
                <a:latin typeface="Arial"/>
                <a:cs typeface="Arial"/>
              </a:rPr>
              <a:t>beating </a:t>
            </a:r>
            <a:r>
              <a:rPr sz="3200" dirty="0">
                <a:latin typeface="Arial"/>
                <a:cs typeface="Arial"/>
              </a:rPr>
              <a:t>towards the  </a:t>
            </a:r>
            <a:r>
              <a:rPr sz="3200" spc="-5" dirty="0">
                <a:latin typeface="Arial"/>
                <a:cs typeface="Arial"/>
              </a:rPr>
              <a:t>opposite ear will be </a:t>
            </a:r>
            <a:r>
              <a:rPr sz="3200" dirty="0">
                <a:latin typeface="Arial"/>
                <a:cs typeface="Arial"/>
              </a:rPr>
              <a:t>seen with 5 </a:t>
            </a:r>
            <a:r>
              <a:rPr sz="3200" spc="-5" dirty="0">
                <a:latin typeface="Arial"/>
                <a:cs typeface="Arial"/>
              </a:rPr>
              <a:t>mL </a:t>
            </a:r>
            <a:r>
              <a:rPr sz="3200" dirty="0">
                <a:latin typeface="Arial"/>
                <a:cs typeface="Arial"/>
              </a:rPr>
              <a:t>of ice</a:t>
            </a:r>
            <a:r>
              <a:rPr sz="3200" spc="-21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water</a:t>
            </a:r>
            <a:endParaRPr sz="320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buSzPct val="96875"/>
              <a:buChar char="•"/>
              <a:tabLst>
                <a:tab pos="156210" algn="l"/>
              </a:tabLst>
            </a:pPr>
            <a:r>
              <a:rPr sz="3200" dirty="0">
                <a:latin typeface="Arial"/>
                <a:cs typeface="Arial"/>
              </a:rPr>
              <a:t>If </a:t>
            </a:r>
            <a:r>
              <a:rPr sz="3200" spc="-5" dirty="0">
                <a:latin typeface="Arial"/>
                <a:cs typeface="Arial"/>
              </a:rPr>
              <a:t>response </a:t>
            </a:r>
            <a:r>
              <a:rPr sz="3200" dirty="0">
                <a:latin typeface="Arial"/>
                <a:cs typeface="Arial"/>
              </a:rPr>
              <a:t>is seen with </a:t>
            </a:r>
            <a:r>
              <a:rPr sz="3200" spc="-5" dirty="0">
                <a:latin typeface="Arial"/>
                <a:cs typeface="Arial"/>
              </a:rPr>
              <a:t>increased quantities</a:t>
            </a:r>
            <a:r>
              <a:rPr sz="3200" spc="-8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of  </a:t>
            </a:r>
            <a:r>
              <a:rPr sz="3200" spc="-5" dirty="0">
                <a:latin typeface="Arial"/>
                <a:cs typeface="Arial"/>
              </a:rPr>
              <a:t>water between </a:t>
            </a:r>
            <a:r>
              <a:rPr sz="3200" dirty="0">
                <a:latin typeface="Arial"/>
                <a:cs typeface="Arial"/>
              </a:rPr>
              <a:t>5 </a:t>
            </a:r>
            <a:r>
              <a:rPr sz="3200" spc="-5" dirty="0">
                <a:latin typeface="Arial"/>
                <a:cs typeface="Arial"/>
              </a:rPr>
              <a:t>and 40mL, labyrinth </a:t>
            </a:r>
            <a:r>
              <a:rPr sz="3200" dirty="0">
                <a:latin typeface="Arial"/>
                <a:cs typeface="Arial"/>
              </a:rPr>
              <a:t>is  </a:t>
            </a:r>
            <a:r>
              <a:rPr sz="3200" spc="-5" dirty="0">
                <a:latin typeface="Arial"/>
                <a:cs typeface="Arial"/>
              </a:rPr>
              <a:t>considered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hypoactive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64514" y="341121"/>
            <a:ext cx="434530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/>
              <a:t>VESTIBULAR</a:t>
            </a:r>
            <a:r>
              <a:rPr sz="3200" spc="-50" dirty="0"/>
              <a:t> </a:t>
            </a:r>
            <a:r>
              <a:rPr sz="3200" dirty="0"/>
              <a:t>SYSTEM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8739" y="4190360"/>
            <a:ext cx="7701915" cy="2266710"/>
          </a:xfrm>
          <a:prstGeom prst="rect">
            <a:avLst/>
          </a:prstGeom>
        </p:spPr>
        <p:txBody>
          <a:bodyPr vert="horz" wrap="square" lIns="0" tIns="39369" rIns="0" bIns="0" rtlCol="0">
            <a:spAutoFit/>
          </a:bodyPr>
          <a:lstStyle/>
          <a:p>
            <a:pPr marL="332740" marR="5080" indent="-332740">
              <a:lnSpc>
                <a:spcPct val="116599"/>
              </a:lnSpc>
              <a:spcBef>
                <a:spcPts val="309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PERIPHERAL </a:t>
            </a:r>
            <a:r>
              <a:rPr sz="3600" dirty="0">
                <a:latin typeface="Arial"/>
                <a:cs typeface="Arial"/>
              </a:rPr>
              <a:t>: </a:t>
            </a:r>
            <a:r>
              <a:rPr sz="2800" spc="-10" dirty="0">
                <a:latin typeface="Arial"/>
                <a:cs typeface="Arial"/>
              </a:rPr>
              <a:t>MEMBRANOUS</a:t>
            </a:r>
            <a:r>
              <a:rPr sz="2800" spc="-9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LABYRINTH  (SEMICIRCULAR </a:t>
            </a:r>
            <a:r>
              <a:rPr sz="2800" spc="-10" dirty="0">
                <a:latin typeface="Arial"/>
                <a:cs typeface="Arial"/>
              </a:rPr>
              <a:t>DUCTS, </a:t>
            </a:r>
            <a:r>
              <a:rPr sz="2800" spc="-5" dirty="0">
                <a:latin typeface="Arial"/>
                <a:cs typeface="Arial"/>
              </a:rPr>
              <a:t>UTRICLE</a:t>
            </a:r>
            <a:r>
              <a:rPr sz="2800" spc="7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&amp;</a:t>
            </a:r>
            <a:endParaRPr sz="2800" dirty="0">
              <a:latin typeface="Arial"/>
              <a:cs typeface="Arial"/>
            </a:endParaRPr>
          </a:p>
          <a:p>
            <a:pPr marL="332740">
              <a:lnSpc>
                <a:spcPct val="100000"/>
              </a:lnSpc>
            </a:pPr>
            <a:r>
              <a:rPr sz="2800" spc="-5" dirty="0">
                <a:latin typeface="Arial"/>
                <a:cs typeface="Arial"/>
              </a:rPr>
              <a:t>SACCULE)</a:t>
            </a:r>
            <a:r>
              <a:rPr lang="en-US"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AND VESTIBULAR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15" dirty="0">
                <a:latin typeface="Arial"/>
                <a:cs typeface="Arial"/>
              </a:rPr>
              <a:t>NERVE</a:t>
            </a:r>
            <a:endParaRPr sz="2800" dirty="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675"/>
              </a:spcBef>
              <a:buClr>
                <a:srgbClr val="DD8046"/>
              </a:buClr>
              <a:buSzPct val="58928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800" spc="-10" dirty="0">
                <a:latin typeface="Arial"/>
                <a:cs typeface="Arial"/>
              </a:rPr>
              <a:t>CENTRAL </a:t>
            </a:r>
            <a:r>
              <a:rPr sz="3600" dirty="0">
                <a:latin typeface="Arial"/>
                <a:cs typeface="Arial"/>
              </a:rPr>
              <a:t>: </a:t>
            </a:r>
            <a:r>
              <a:rPr sz="2800" spc="-5" dirty="0">
                <a:latin typeface="Arial"/>
                <a:cs typeface="Arial"/>
              </a:rPr>
              <a:t>NUCLEI AND FIBRE </a:t>
            </a:r>
            <a:r>
              <a:rPr sz="2800" spc="-10" dirty="0">
                <a:latin typeface="Arial"/>
                <a:cs typeface="Arial"/>
              </a:rPr>
              <a:t>TRACTS</a:t>
            </a:r>
            <a:r>
              <a:rPr sz="2800" spc="-2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IN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48758" y="856488"/>
            <a:ext cx="5736096" cy="35006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22047"/>
            <a:ext cx="8979535" cy="674878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1126490" indent="-320040">
              <a:lnSpc>
                <a:spcPct val="100000"/>
              </a:lnSpc>
              <a:spcBef>
                <a:spcPts val="105"/>
              </a:spcBef>
            </a:pPr>
            <a:r>
              <a:rPr sz="2900" dirty="0">
                <a:latin typeface="Arial"/>
                <a:cs typeface="Arial"/>
              </a:rPr>
              <a:t>FITZGERALD-HALLPIKE TEST</a:t>
            </a:r>
            <a:r>
              <a:rPr sz="2900" spc="-16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(BIOTHERMAL  CALORIC TEST)</a:t>
            </a:r>
            <a:r>
              <a:rPr sz="2900" spc="-8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:</a:t>
            </a:r>
            <a:endParaRPr sz="2900">
              <a:latin typeface="Arial"/>
              <a:cs typeface="Arial"/>
            </a:endParaRPr>
          </a:p>
          <a:p>
            <a:pPr marL="332740" marR="431800" indent="-320040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The patient lies supine </a:t>
            </a:r>
            <a:r>
              <a:rPr sz="2900" spc="-5" dirty="0">
                <a:latin typeface="Arial"/>
                <a:cs typeface="Arial"/>
              </a:rPr>
              <a:t>with </a:t>
            </a:r>
            <a:r>
              <a:rPr sz="2900" dirty="0">
                <a:latin typeface="Arial"/>
                <a:cs typeface="Arial"/>
              </a:rPr>
              <a:t>head tilted 30˚</a:t>
            </a:r>
            <a:r>
              <a:rPr sz="2900" spc="-20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forward  so that horizontal canal is</a:t>
            </a:r>
            <a:r>
              <a:rPr sz="2900" spc="-11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vertical</a:t>
            </a:r>
            <a:endParaRPr sz="2900">
              <a:latin typeface="Arial"/>
              <a:cs typeface="Arial"/>
            </a:endParaRPr>
          </a:p>
          <a:p>
            <a:pPr marL="332740" marR="255904" indent="-320040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Ears are irrigated for 40 s alternatively with water</a:t>
            </a:r>
            <a:r>
              <a:rPr sz="2900" spc="-21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at  30˚C and </a:t>
            </a:r>
            <a:r>
              <a:rPr sz="2900" spc="-5" dirty="0">
                <a:latin typeface="Arial"/>
                <a:cs typeface="Arial"/>
              </a:rPr>
              <a:t>at </a:t>
            </a:r>
            <a:r>
              <a:rPr sz="2900" dirty="0">
                <a:latin typeface="Arial"/>
                <a:cs typeface="Arial"/>
              </a:rPr>
              <a:t>44˚C and eyes are observed for  appearance of nystagmus till its end</a:t>
            </a:r>
            <a:r>
              <a:rPr sz="2900" spc="-15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point</a:t>
            </a:r>
            <a:endParaRPr sz="2900">
              <a:latin typeface="Arial"/>
              <a:cs typeface="Arial"/>
            </a:endParaRPr>
          </a:p>
          <a:p>
            <a:pPr marL="332740" marR="508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25" dirty="0">
                <a:latin typeface="Arial"/>
                <a:cs typeface="Arial"/>
              </a:rPr>
              <a:t>Time </a:t>
            </a:r>
            <a:r>
              <a:rPr sz="2900" dirty="0">
                <a:latin typeface="Arial"/>
                <a:cs typeface="Arial"/>
              </a:rPr>
              <a:t>taken from the start of irrigation to the end</a:t>
            </a:r>
            <a:r>
              <a:rPr sz="2900" spc="-21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point  of nystagmus is recorded and charted on</a:t>
            </a:r>
            <a:r>
              <a:rPr sz="2900" spc="-16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calorigram</a:t>
            </a:r>
            <a:endParaRPr sz="2900">
              <a:latin typeface="Arial"/>
              <a:cs typeface="Arial"/>
            </a:endParaRPr>
          </a:p>
          <a:p>
            <a:pPr marL="332740" marR="1117600" indent="-320040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If no nystagmus is elicited from any </a:t>
            </a:r>
            <a:r>
              <a:rPr sz="2900" spc="-40" dirty="0">
                <a:latin typeface="Arial"/>
                <a:cs typeface="Arial"/>
              </a:rPr>
              <a:t>ear, </a:t>
            </a:r>
            <a:r>
              <a:rPr sz="2900" dirty="0">
                <a:latin typeface="Arial"/>
                <a:cs typeface="Arial"/>
              </a:rPr>
              <a:t>test</a:t>
            </a:r>
            <a:r>
              <a:rPr sz="2900" spc="-20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is  repeated </a:t>
            </a:r>
            <a:r>
              <a:rPr sz="2900" spc="-5" dirty="0">
                <a:latin typeface="Arial"/>
                <a:cs typeface="Arial"/>
              </a:rPr>
              <a:t>with water </a:t>
            </a:r>
            <a:r>
              <a:rPr sz="2900" dirty="0">
                <a:latin typeface="Arial"/>
                <a:cs typeface="Arial"/>
              </a:rPr>
              <a:t>at 20˚C for 4 min before  labelling the labyrinth</a:t>
            </a:r>
            <a:r>
              <a:rPr sz="2900" spc="-8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dead</a:t>
            </a:r>
            <a:endParaRPr sz="29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A gap of 5 min should be allowed between 2</a:t>
            </a:r>
            <a:r>
              <a:rPr sz="2900" spc="-35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ears</a:t>
            </a:r>
            <a:endParaRPr sz="29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b="1" dirty="0">
                <a:latin typeface="Arial"/>
                <a:cs typeface="Arial"/>
              </a:rPr>
              <a:t>Cold </a:t>
            </a:r>
            <a:r>
              <a:rPr sz="2900" dirty="0">
                <a:latin typeface="Arial"/>
                <a:cs typeface="Arial"/>
              </a:rPr>
              <a:t>water induces nystagmus to </a:t>
            </a:r>
            <a:r>
              <a:rPr sz="2900" b="1" dirty="0">
                <a:latin typeface="Arial"/>
                <a:cs typeface="Arial"/>
              </a:rPr>
              <a:t>opposite </a:t>
            </a:r>
            <a:r>
              <a:rPr sz="2900" dirty="0">
                <a:latin typeface="Arial"/>
                <a:cs typeface="Arial"/>
              </a:rPr>
              <a:t>side</a:t>
            </a:r>
            <a:r>
              <a:rPr sz="2900" spc="-15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and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3857244" cy="685799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3936872" y="0"/>
            <a:ext cx="5048885" cy="6703059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32105" marR="146050" indent="-320040">
              <a:lnSpc>
                <a:spcPct val="90000"/>
              </a:lnSpc>
              <a:spcBef>
                <a:spcPts val="45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CANAL </a:t>
            </a:r>
            <a:r>
              <a:rPr sz="2900" spc="-35" dirty="0">
                <a:latin typeface="Arial"/>
                <a:cs typeface="Arial"/>
              </a:rPr>
              <a:t>PARESIS </a:t>
            </a:r>
            <a:r>
              <a:rPr sz="2900" dirty="0">
                <a:latin typeface="Arial"/>
                <a:cs typeface="Arial"/>
              </a:rPr>
              <a:t>: It  indicates the response  elicited from a particular  canal right or left after  stimulation with cold and  warm water is less than</a:t>
            </a:r>
            <a:r>
              <a:rPr sz="2900" spc="-14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that  from the opposite</a:t>
            </a:r>
            <a:r>
              <a:rPr sz="2900" spc="-114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side</a:t>
            </a:r>
            <a:endParaRPr sz="2900">
              <a:latin typeface="Arial"/>
              <a:cs typeface="Arial"/>
            </a:endParaRPr>
          </a:p>
          <a:p>
            <a:pPr marL="332105" marR="1347470" indent="-320040">
              <a:lnSpc>
                <a:spcPts val="3130"/>
              </a:lnSpc>
              <a:spcBef>
                <a:spcPts val="74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DIRECTIONAL  PR</a:t>
            </a:r>
            <a:r>
              <a:rPr sz="2900" spc="-15" dirty="0">
                <a:latin typeface="Arial"/>
                <a:cs typeface="Arial"/>
              </a:rPr>
              <a:t>E</a:t>
            </a:r>
            <a:r>
              <a:rPr sz="2900" dirty="0">
                <a:latin typeface="Arial"/>
                <a:cs typeface="Arial"/>
              </a:rPr>
              <a:t>P</a:t>
            </a:r>
            <a:r>
              <a:rPr sz="2900" spc="-10" dirty="0">
                <a:latin typeface="Arial"/>
                <a:cs typeface="Arial"/>
              </a:rPr>
              <a:t>O</a:t>
            </a:r>
            <a:r>
              <a:rPr sz="2900" dirty="0">
                <a:latin typeface="Arial"/>
                <a:cs typeface="Arial"/>
              </a:rPr>
              <a:t>NDERANCE</a:t>
            </a:r>
            <a:endParaRPr sz="2900">
              <a:latin typeface="Arial"/>
              <a:cs typeface="Arial"/>
            </a:endParaRPr>
          </a:p>
          <a:p>
            <a:pPr marL="332105" marR="285115" indent="86360">
              <a:lnSpc>
                <a:spcPct val="90000"/>
              </a:lnSpc>
              <a:spcBef>
                <a:spcPts val="670"/>
              </a:spcBef>
            </a:pPr>
            <a:r>
              <a:rPr sz="2900" dirty="0">
                <a:latin typeface="Arial"/>
                <a:cs typeface="Arial"/>
              </a:rPr>
              <a:t>It considers the duration</a:t>
            </a:r>
            <a:r>
              <a:rPr sz="2900" spc="-16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of  nystagmus to right or left  irrespective of whether it is  elicited from right or left  labyrinth.</a:t>
            </a:r>
            <a:endParaRPr sz="2900">
              <a:latin typeface="Arial"/>
              <a:cs typeface="Arial"/>
            </a:endParaRPr>
          </a:p>
          <a:p>
            <a:pPr marL="332105" marR="5080" indent="86360">
              <a:lnSpc>
                <a:spcPts val="3130"/>
              </a:lnSpc>
              <a:spcBef>
                <a:spcPts val="740"/>
              </a:spcBef>
            </a:pPr>
            <a:r>
              <a:rPr sz="2900" dirty="0">
                <a:latin typeface="Arial"/>
                <a:cs typeface="Arial"/>
              </a:rPr>
              <a:t>if the nystagmus is </a:t>
            </a:r>
            <a:r>
              <a:rPr sz="2900" spc="5" dirty="0">
                <a:latin typeface="Arial"/>
                <a:cs typeface="Arial"/>
              </a:rPr>
              <a:t>25-30%  </a:t>
            </a:r>
            <a:r>
              <a:rPr sz="2900" dirty="0">
                <a:latin typeface="Arial"/>
                <a:cs typeface="Arial"/>
              </a:rPr>
              <a:t>or more on one side than</a:t>
            </a:r>
            <a:r>
              <a:rPr sz="2900" spc="-16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the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280160"/>
            <a:ext cx="533400" cy="228600"/>
          </a:xfrm>
          <a:custGeom>
            <a:avLst/>
            <a:gdLst/>
            <a:ahLst/>
            <a:cxnLst/>
            <a:rect l="l" t="t" r="r" b="b"/>
            <a:pathLst>
              <a:path w="533400" h="228600">
                <a:moveTo>
                  <a:pt x="0" y="228600"/>
                </a:moveTo>
                <a:lnTo>
                  <a:pt x="533400" y="228600"/>
                </a:lnTo>
                <a:lnTo>
                  <a:pt x="533400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DD804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591312" y="1280160"/>
            <a:ext cx="8552815" cy="228600"/>
          </a:xfrm>
          <a:custGeom>
            <a:avLst/>
            <a:gdLst/>
            <a:ahLst/>
            <a:cxnLst/>
            <a:rect l="l" t="t" r="r" b="b"/>
            <a:pathLst>
              <a:path w="8552815" h="228600">
                <a:moveTo>
                  <a:pt x="0" y="228600"/>
                </a:moveTo>
                <a:lnTo>
                  <a:pt x="8552688" y="228600"/>
                </a:lnTo>
                <a:lnTo>
                  <a:pt x="8552688" y="0"/>
                </a:lnTo>
                <a:lnTo>
                  <a:pt x="0" y="0"/>
                </a:lnTo>
                <a:lnTo>
                  <a:pt x="0" y="228600"/>
                </a:lnTo>
                <a:close/>
              </a:path>
            </a:pathLst>
          </a:custGeom>
          <a:solidFill>
            <a:srgbClr val="93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691387" y="1534326"/>
            <a:ext cx="7896225" cy="444881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332740" indent="-320675">
              <a:lnSpc>
                <a:spcPct val="100000"/>
              </a:lnSpc>
              <a:spcBef>
                <a:spcPts val="8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3375" algn="l"/>
              </a:tabLst>
            </a:pPr>
            <a:r>
              <a:rPr sz="2900" dirty="0">
                <a:latin typeface="Arial"/>
                <a:cs typeface="Arial"/>
              </a:rPr>
              <a:t>COLD-AIR CALORIC</a:t>
            </a:r>
            <a:r>
              <a:rPr sz="2900" spc="-114" dirty="0">
                <a:latin typeface="Arial"/>
                <a:cs typeface="Arial"/>
              </a:rPr>
              <a:t> </a:t>
            </a:r>
            <a:r>
              <a:rPr sz="2900" spc="-65" dirty="0">
                <a:latin typeface="Arial"/>
                <a:cs typeface="Arial"/>
              </a:rPr>
              <a:t>TEST:</a:t>
            </a:r>
            <a:endParaRPr sz="2900">
              <a:latin typeface="Arial"/>
              <a:cs typeface="Arial"/>
            </a:endParaRPr>
          </a:p>
          <a:p>
            <a:pPr marL="332740" marR="170815" indent="78740">
              <a:lnSpc>
                <a:spcPct val="100000"/>
              </a:lnSpc>
              <a:spcBef>
                <a:spcPts val="700"/>
              </a:spcBef>
            </a:pPr>
            <a:r>
              <a:rPr sz="2900" dirty="0">
                <a:latin typeface="Arial"/>
                <a:cs typeface="Arial"/>
              </a:rPr>
              <a:t>This test is done when there is tympanic  membrane perforation because irrigation</a:t>
            </a:r>
            <a:r>
              <a:rPr sz="2900" spc="-18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with  water is contraindicated in such</a:t>
            </a:r>
            <a:r>
              <a:rPr sz="2900" spc="-12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case.</a:t>
            </a:r>
            <a:endParaRPr sz="2900">
              <a:latin typeface="Arial"/>
              <a:cs typeface="Arial"/>
            </a:endParaRPr>
          </a:p>
          <a:p>
            <a:pPr marL="332740" marR="5080" indent="-15240">
              <a:lnSpc>
                <a:spcPct val="100000"/>
              </a:lnSpc>
              <a:spcBef>
                <a:spcPts val="710"/>
              </a:spcBef>
            </a:pPr>
            <a:r>
              <a:rPr sz="2900" dirty="0">
                <a:latin typeface="Arial"/>
                <a:cs typeface="Arial"/>
              </a:rPr>
              <a:t>the test employs </a:t>
            </a:r>
            <a:r>
              <a:rPr sz="2900" spc="5" dirty="0">
                <a:latin typeface="Arial"/>
                <a:cs typeface="Arial"/>
              </a:rPr>
              <a:t>dundas </a:t>
            </a:r>
            <a:r>
              <a:rPr sz="2900" dirty="0">
                <a:latin typeface="Arial"/>
                <a:cs typeface="Arial"/>
              </a:rPr>
              <a:t>grant tube, which is</a:t>
            </a:r>
            <a:r>
              <a:rPr sz="2900" spc="-254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  coiled copper tube wrapped in</a:t>
            </a:r>
            <a:r>
              <a:rPr sz="2900" spc="-14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cloth.</a:t>
            </a:r>
            <a:endParaRPr sz="2900">
              <a:latin typeface="Arial"/>
              <a:cs typeface="Arial"/>
            </a:endParaRPr>
          </a:p>
          <a:p>
            <a:pPr marL="332740" marR="454659" indent="-15240">
              <a:lnSpc>
                <a:spcPct val="100000"/>
              </a:lnSpc>
              <a:spcBef>
                <a:spcPts val="695"/>
              </a:spcBef>
            </a:pPr>
            <a:r>
              <a:rPr sz="2900" dirty="0">
                <a:latin typeface="Arial"/>
                <a:cs typeface="Arial"/>
              </a:rPr>
              <a:t>the air In the tube is cooled by pouring</a:t>
            </a:r>
            <a:r>
              <a:rPr sz="2900" spc="-21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ethyl  chloride and then blown into the</a:t>
            </a:r>
            <a:r>
              <a:rPr sz="2900" spc="-160" dirty="0">
                <a:latin typeface="Arial"/>
                <a:cs typeface="Arial"/>
              </a:rPr>
              <a:t> </a:t>
            </a:r>
            <a:r>
              <a:rPr sz="2900" spc="-35" dirty="0">
                <a:latin typeface="Arial"/>
                <a:cs typeface="Arial"/>
              </a:rPr>
              <a:t>ear.</a:t>
            </a:r>
            <a:endParaRPr sz="2900">
              <a:latin typeface="Arial"/>
              <a:cs typeface="Arial"/>
            </a:endParaRPr>
          </a:p>
          <a:p>
            <a:pPr marL="317500">
              <a:lnSpc>
                <a:spcPct val="100000"/>
              </a:lnSpc>
              <a:spcBef>
                <a:spcPts val="700"/>
              </a:spcBef>
            </a:pPr>
            <a:r>
              <a:rPr sz="2900" dirty="0">
                <a:latin typeface="Arial"/>
                <a:cs typeface="Arial"/>
              </a:rPr>
              <a:t>It is a rough qualitative</a:t>
            </a:r>
            <a:r>
              <a:rPr sz="2900" spc="-13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test.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4015" y="269648"/>
            <a:ext cx="8395969" cy="69057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ELECTRONYS</a:t>
            </a:r>
            <a:r>
              <a:rPr spc="-325" dirty="0"/>
              <a:t>T</a:t>
            </a:r>
            <a:r>
              <a:rPr dirty="0"/>
              <a:t>AGMOGRAPHY</a:t>
            </a:r>
          </a:p>
        </p:txBody>
      </p:sp>
      <p:sp>
        <p:nvSpPr>
          <p:cNvPr id="3" name="object 3"/>
          <p:cNvSpPr/>
          <p:nvPr/>
        </p:nvSpPr>
        <p:spPr>
          <a:xfrm>
            <a:off x="2286000" y="1499616"/>
            <a:ext cx="2368296" cy="30007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4794250" y="1379982"/>
            <a:ext cx="4236720" cy="541909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45085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It is a method of  detecting and</a:t>
            </a:r>
            <a:r>
              <a:rPr sz="2900" spc="-114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recording  nystagmus, which is  spontaneous or  induced by caloric,  positional, rotational or  optokinetic</a:t>
            </a:r>
            <a:r>
              <a:rPr sz="2900" spc="-4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stimulus</a:t>
            </a:r>
            <a:endParaRPr sz="2900">
              <a:latin typeface="Arial"/>
              <a:cs typeface="Arial"/>
            </a:endParaRPr>
          </a:p>
          <a:p>
            <a:pPr marL="332105" marR="508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The test depends on  the presence of</a:t>
            </a:r>
            <a:r>
              <a:rPr sz="2900" spc="-114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corneo-  retinal potentials which  are recorded by placing  electrodes at</a:t>
            </a:r>
            <a:r>
              <a:rPr sz="2900" spc="-8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suitable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3029710"/>
            <a:ext cx="2904744" cy="382828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46633"/>
            <a:ext cx="537972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OPTOKINETIC</a:t>
            </a:r>
            <a:r>
              <a:rPr spc="-130" dirty="0"/>
              <a:t> </a:t>
            </a:r>
            <a:r>
              <a:rPr dirty="0"/>
              <a:t>TEST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579621" y="835227"/>
            <a:ext cx="5486400" cy="5907405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32105" marR="336550" indent="-320040" algn="just">
              <a:lnSpc>
                <a:spcPct val="90000"/>
              </a:lnSpc>
              <a:spcBef>
                <a:spcPts val="45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Optokinetic nystagmus, is</a:t>
            </a:r>
            <a:r>
              <a:rPr sz="2900" spc="-12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the  eye movement elicited by the  tracking of a moving</a:t>
            </a:r>
            <a:r>
              <a:rPr sz="2900" spc="-12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field.</a:t>
            </a:r>
            <a:endParaRPr sz="2900">
              <a:latin typeface="Arial"/>
              <a:cs typeface="Arial"/>
            </a:endParaRPr>
          </a:p>
          <a:p>
            <a:pPr marL="332105" marR="57150" indent="-320040">
              <a:lnSpc>
                <a:spcPct val="90000"/>
              </a:lnSpc>
              <a:spcBef>
                <a:spcPts val="69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Patient is asked to follow a  series of vertical stripes on a  screen moving first from right  to left and then from left to</a:t>
            </a:r>
            <a:r>
              <a:rPr sz="2900" spc="-20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right</a:t>
            </a:r>
            <a:endParaRPr sz="2900">
              <a:latin typeface="Arial"/>
              <a:cs typeface="Arial"/>
            </a:endParaRPr>
          </a:p>
          <a:p>
            <a:pPr marL="332105" marR="5080" indent="-320040">
              <a:lnSpc>
                <a:spcPct val="90000"/>
              </a:lnSpc>
              <a:spcBef>
                <a:spcPts val="70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Normally it produces</a:t>
            </a:r>
            <a:r>
              <a:rPr sz="2900" spc="-10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nysagmus  with slow component in the  direction of moving stripes and  fast component in </a:t>
            </a:r>
            <a:r>
              <a:rPr sz="2900" spc="-5" dirty="0">
                <a:latin typeface="Arial"/>
                <a:cs typeface="Arial"/>
              </a:rPr>
              <a:t>the </a:t>
            </a:r>
            <a:r>
              <a:rPr sz="2900" dirty="0">
                <a:latin typeface="Arial"/>
                <a:cs typeface="Arial"/>
              </a:rPr>
              <a:t>opposite  direction</a:t>
            </a:r>
            <a:endParaRPr sz="2900">
              <a:latin typeface="Arial"/>
              <a:cs typeface="Arial"/>
            </a:endParaRPr>
          </a:p>
          <a:p>
            <a:pPr marL="332105" marR="376555" indent="-320040">
              <a:lnSpc>
                <a:spcPts val="3130"/>
              </a:lnSpc>
              <a:spcBef>
                <a:spcPts val="74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Optokinetic abnormalities</a:t>
            </a:r>
            <a:r>
              <a:rPr sz="2900" spc="-12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are  seen in brainsteam</a:t>
            </a:r>
            <a:r>
              <a:rPr sz="2900" spc="-90" dirty="0">
                <a:latin typeface="Arial"/>
                <a:cs typeface="Arial"/>
              </a:rPr>
              <a:t> </a:t>
            </a:r>
            <a:r>
              <a:rPr sz="2900" spc="5" dirty="0">
                <a:latin typeface="Arial"/>
                <a:cs typeface="Arial"/>
              </a:rPr>
              <a:t>and</a:t>
            </a:r>
            <a:endParaRPr sz="29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671" y="1571244"/>
            <a:ext cx="3502152" cy="49301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0933"/>
            <a:ext cx="440817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ROTATION</a:t>
            </a:r>
            <a:r>
              <a:rPr spc="-160" dirty="0"/>
              <a:t> </a:t>
            </a:r>
            <a:r>
              <a:rPr dirty="0"/>
              <a:t>TEST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82980" y="4931547"/>
            <a:ext cx="2299970" cy="4121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210"/>
              </a:lnSpc>
            </a:pPr>
            <a:r>
              <a:rPr sz="2900" dirty="0">
                <a:latin typeface="Arial"/>
                <a:cs typeface="Arial"/>
              </a:rPr>
              <a:t>a</a:t>
            </a:r>
            <a:r>
              <a:rPr sz="2900" spc="10" dirty="0">
                <a:latin typeface="Arial"/>
                <a:cs typeface="Arial"/>
              </a:rPr>
              <a:t>b</a:t>
            </a:r>
            <a:r>
              <a:rPr sz="2900" dirty="0">
                <a:latin typeface="Arial"/>
                <a:cs typeface="Arial"/>
              </a:rPr>
              <a:t>n</a:t>
            </a:r>
            <a:r>
              <a:rPr sz="2900" spc="10" dirty="0">
                <a:latin typeface="Arial"/>
                <a:cs typeface="Arial"/>
              </a:rPr>
              <a:t>o</a:t>
            </a:r>
            <a:r>
              <a:rPr sz="2900" dirty="0">
                <a:latin typeface="Arial"/>
                <a:cs typeface="Arial"/>
              </a:rPr>
              <a:t>rmaliti</a:t>
            </a:r>
            <a:r>
              <a:rPr sz="2900" spc="5" dirty="0">
                <a:latin typeface="Arial"/>
                <a:cs typeface="Arial"/>
              </a:rPr>
              <a:t>e</a:t>
            </a:r>
            <a:r>
              <a:rPr sz="2900" dirty="0">
                <a:latin typeface="Arial"/>
                <a:cs typeface="Arial"/>
              </a:rPr>
              <a:t>s.</a:t>
            </a:r>
            <a:endParaRPr sz="2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50240" y="1522857"/>
            <a:ext cx="8319134" cy="542226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147955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Patient is seated in </a:t>
            </a:r>
            <a:r>
              <a:rPr sz="2900" spc="-5" dirty="0">
                <a:latin typeface="Arial"/>
                <a:cs typeface="Arial"/>
              </a:rPr>
              <a:t>barany’s </a:t>
            </a:r>
            <a:r>
              <a:rPr sz="2900" dirty="0">
                <a:latin typeface="Arial"/>
                <a:cs typeface="Arial"/>
              </a:rPr>
              <a:t>revolving chair</a:t>
            </a:r>
            <a:r>
              <a:rPr sz="2900" spc="-204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with  his head tilted 30˚forword and then rotated </a:t>
            </a:r>
            <a:r>
              <a:rPr sz="2900" spc="-5" dirty="0">
                <a:latin typeface="Arial"/>
                <a:cs typeface="Arial"/>
              </a:rPr>
              <a:t>10  </a:t>
            </a:r>
            <a:r>
              <a:rPr sz="2900" dirty="0">
                <a:latin typeface="Arial"/>
                <a:cs typeface="Arial"/>
              </a:rPr>
              <a:t>turns in 20s, the chair is stopped abruptly </a:t>
            </a:r>
            <a:r>
              <a:rPr sz="2900" spc="5" dirty="0">
                <a:latin typeface="Arial"/>
                <a:cs typeface="Arial"/>
              </a:rPr>
              <a:t>and  </a:t>
            </a:r>
            <a:r>
              <a:rPr sz="2900" dirty="0">
                <a:latin typeface="Arial"/>
                <a:cs typeface="Arial"/>
              </a:rPr>
              <a:t>nystagmus</a:t>
            </a:r>
            <a:r>
              <a:rPr sz="2900" spc="-6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observed.</a:t>
            </a:r>
            <a:endParaRPr sz="29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Normally there is nystagmus for 25 </a:t>
            </a:r>
            <a:r>
              <a:rPr sz="2900" spc="-5" dirty="0">
                <a:latin typeface="Arial"/>
                <a:cs typeface="Arial"/>
              </a:rPr>
              <a:t>to </a:t>
            </a:r>
            <a:r>
              <a:rPr sz="2900" dirty="0">
                <a:latin typeface="Arial"/>
                <a:cs typeface="Arial"/>
              </a:rPr>
              <a:t>40s</a:t>
            </a:r>
            <a:r>
              <a:rPr sz="2900" spc="-17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.</a:t>
            </a:r>
            <a:endParaRPr sz="2900">
              <a:latin typeface="Arial"/>
              <a:cs typeface="Arial"/>
            </a:endParaRPr>
          </a:p>
          <a:p>
            <a:pPr marL="4787900" marR="5080">
              <a:lnSpc>
                <a:spcPct val="120000"/>
              </a:lnSpc>
              <a:spcBef>
                <a:spcPts val="15"/>
              </a:spcBef>
            </a:pPr>
            <a:r>
              <a:rPr sz="2900" dirty="0">
                <a:latin typeface="Arial"/>
                <a:cs typeface="Arial"/>
              </a:rPr>
              <a:t>It is useful in cases</a:t>
            </a:r>
            <a:r>
              <a:rPr sz="2900" spc="-14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of  congenital</a:t>
            </a:r>
            <a:endParaRPr sz="29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3000">
              <a:latin typeface="Times New Roman"/>
              <a:cs typeface="Times New Roman"/>
            </a:endParaRPr>
          </a:p>
          <a:p>
            <a:pPr marL="4787900" marR="143510">
              <a:lnSpc>
                <a:spcPct val="120200"/>
              </a:lnSpc>
            </a:pPr>
            <a:r>
              <a:rPr sz="2900" dirty="0">
                <a:latin typeface="Arial"/>
                <a:cs typeface="Arial"/>
              </a:rPr>
              <a:t>disadvantage is</a:t>
            </a:r>
            <a:r>
              <a:rPr sz="2900" spc="-11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both  the labyrinths are  stimulated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3785615"/>
            <a:ext cx="5399532" cy="307238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0933"/>
            <a:ext cx="434721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80" dirty="0"/>
              <a:t>GALVANIC</a:t>
            </a:r>
            <a:r>
              <a:rPr spc="-160" dirty="0"/>
              <a:t> </a:t>
            </a:r>
            <a:r>
              <a:rPr dirty="0"/>
              <a:t>TEST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308712" y="2648268"/>
            <a:ext cx="509905" cy="2185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47320">
              <a:lnSpc>
                <a:spcPts val="3540"/>
              </a:lnSpc>
            </a:pPr>
            <a:r>
              <a:rPr sz="3200" dirty="0">
                <a:latin typeface="Arial"/>
                <a:cs typeface="Arial"/>
              </a:rPr>
              <a:t>ar</a:t>
            </a:r>
            <a:endParaRPr sz="3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950">
              <a:latin typeface="Times New Roman"/>
              <a:cs typeface="Times New Roman"/>
            </a:endParaRPr>
          </a:p>
          <a:p>
            <a:pPr marL="29845" marR="50165" indent="-30480">
              <a:lnSpc>
                <a:spcPct val="118100"/>
              </a:lnSpc>
            </a:pPr>
            <a:r>
              <a:rPr sz="3200" spc="-10" dirty="0">
                <a:latin typeface="Arial"/>
                <a:cs typeface="Arial"/>
              </a:rPr>
              <a:t>a</a:t>
            </a:r>
            <a:r>
              <a:rPr sz="3200" dirty="0">
                <a:latin typeface="Arial"/>
                <a:cs typeface="Arial"/>
              </a:rPr>
              <a:t>n  n</a:t>
            </a:r>
            <a:endParaRPr sz="3200"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dirty="0"/>
              <a:t>The </a:t>
            </a:r>
            <a:r>
              <a:rPr spc="-5" dirty="0"/>
              <a:t>patient stands </a:t>
            </a:r>
            <a:r>
              <a:rPr dirty="0"/>
              <a:t>with </a:t>
            </a:r>
            <a:r>
              <a:rPr spc="-5" dirty="0"/>
              <a:t>his feet </a:t>
            </a:r>
            <a:r>
              <a:rPr spc="-25" dirty="0"/>
              <a:t>together, </a:t>
            </a:r>
            <a:r>
              <a:rPr dirty="0"/>
              <a:t>eyes  closed </a:t>
            </a:r>
            <a:r>
              <a:rPr spc="-5" dirty="0"/>
              <a:t>and </a:t>
            </a:r>
            <a:r>
              <a:rPr dirty="0"/>
              <a:t>arms </a:t>
            </a:r>
            <a:r>
              <a:rPr spc="-5" dirty="0"/>
              <a:t>outstretched and then </a:t>
            </a:r>
            <a:r>
              <a:rPr dirty="0"/>
              <a:t>a  current of </a:t>
            </a:r>
            <a:r>
              <a:rPr spc="-5" dirty="0"/>
              <a:t>1mA </a:t>
            </a:r>
            <a:r>
              <a:rPr dirty="0"/>
              <a:t>is passed to </a:t>
            </a:r>
            <a:r>
              <a:rPr spc="-5" dirty="0"/>
              <a:t>one</a:t>
            </a:r>
            <a:r>
              <a:rPr spc="-285" dirty="0"/>
              <a:t> </a:t>
            </a:r>
            <a:r>
              <a:rPr dirty="0"/>
              <a:t>e</a:t>
            </a:r>
          </a:p>
          <a:p>
            <a:pPr marL="238125" marR="2326640" indent="-226060" algn="just">
              <a:lnSpc>
                <a:spcPct val="118200"/>
              </a:lnSpc>
              <a:spcBef>
                <a:spcPts val="1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dirty="0"/>
              <a:t>It is </a:t>
            </a:r>
            <a:r>
              <a:rPr spc="-5" dirty="0"/>
              <a:t>the only </a:t>
            </a:r>
            <a:r>
              <a:rPr dirty="0"/>
              <a:t>vestibular test</a:t>
            </a:r>
            <a:r>
              <a:rPr spc="-130" dirty="0"/>
              <a:t> </a:t>
            </a:r>
            <a:r>
              <a:rPr dirty="0"/>
              <a:t>which  </a:t>
            </a:r>
            <a:r>
              <a:rPr spc="-5" dirty="0"/>
              <a:t>helps </a:t>
            </a:r>
            <a:r>
              <a:rPr dirty="0"/>
              <a:t>in </a:t>
            </a:r>
            <a:r>
              <a:rPr spc="-10" dirty="0"/>
              <a:t>differentiating </a:t>
            </a:r>
            <a:r>
              <a:rPr dirty="0"/>
              <a:t>an </a:t>
            </a:r>
            <a:r>
              <a:rPr spc="-5" dirty="0"/>
              <a:t>end org  lesion from that of vestibular</a:t>
            </a:r>
            <a:r>
              <a:rPr spc="-30" dirty="0"/>
              <a:t> </a:t>
            </a:r>
            <a:r>
              <a:rPr dirty="0"/>
              <a:t>lesio</a:t>
            </a:r>
          </a:p>
          <a:p>
            <a:pPr marL="332740" marR="2447925" indent="-332740" algn="just">
              <a:lnSpc>
                <a:spcPct val="118200"/>
              </a:lnSpc>
              <a:spcBef>
                <a:spcPts val="1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spc="-30" dirty="0"/>
              <a:t>Normally, </a:t>
            </a:r>
            <a:r>
              <a:rPr dirty="0"/>
              <a:t>person sways</a:t>
            </a:r>
            <a:r>
              <a:rPr spc="-70" dirty="0"/>
              <a:t> </a:t>
            </a:r>
            <a:r>
              <a:rPr spc="-5" dirty="0"/>
              <a:t>towards  </a:t>
            </a:r>
            <a:r>
              <a:rPr dirty="0"/>
              <a:t>the side of </a:t>
            </a:r>
            <a:r>
              <a:rPr spc="-5" dirty="0"/>
              <a:t>anodal</a:t>
            </a:r>
            <a:r>
              <a:rPr spc="-85" dirty="0"/>
              <a:t> </a:t>
            </a:r>
            <a:r>
              <a:rPr dirty="0"/>
              <a:t>current.</a:t>
            </a:r>
          </a:p>
        </p:txBody>
      </p:sp>
      <p:sp>
        <p:nvSpPr>
          <p:cNvPr id="5" name="object 5"/>
          <p:cNvSpPr/>
          <p:nvPr/>
        </p:nvSpPr>
        <p:spPr>
          <a:xfrm>
            <a:off x="6429755" y="2560319"/>
            <a:ext cx="2679192" cy="42976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0933"/>
            <a:ext cx="51549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POSTUROGRAPHY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622501"/>
            <a:ext cx="7929880" cy="329946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1327785" indent="-320675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3375" algn="l"/>
              </a:tabLst>
            </a:pPr>
            <a:r>
              <a:rPr sz="2900" dirty="0">
                <a:latin typeface="Arial"/>
                <a:cs typeface="Arial"/>
              </a:rPr>
              <a:t>The vestibular function is evaluated</a:t>
            </a:r>
            <a:r>
              <a:rPr sz="2900" spc="-15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by  measuring postural</a:t>
            </a:r>
            <a:r>
              <a:rPr sz="2900" spc="-8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stability</a:t>
            </a:r>
            <a:endParaRPr sz="2900">
              <a:latin typeface="Arial"/>
              <a:cs typeface="Arial"/>
            </a:endParaRPr>
          </a:p>
          <a:p>
            <a:pPr marL="332740" marR="633095" indent="-320675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3375" algn="l"/>
              </a:tabLst>
            </a:pPr>
            <a:r>
              <a:rPr sz="2900" dirty="0">
                <a:latin typeface="Arial"/>
                <a:cs typeface="Arial"/>
              </a:rPr>
              <a:t>It is based on the fact that maintenance of  posture depends o three sensory inputs</a:t>
            </a:r>
            <a:r>
              <a:rPr sz="2900" spc="-19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ie.  </a:t>
            </a:r>
            <a:r>
              <a:rPr sz="2900" spc="-5" dirty="0">
                <a:latin typeface="Arial"/>
                <a:cs typeface="Arial"/>
              </a:rPr>
              <a:t>Visual, </a:t>
            </a:r>
            <a:r>
              <a:rPr sz="2900" dirty="0">
                <a:latin typeface="Arial"/>
                <a:cs typeface="Arial"/>
              </a:rPr>
              <a:t>vestibular and</a:t>
            </a:r>
            <a:r>
              <a:rPr sz="2900" spc="-95" dirty="0">
                <a:latin typeface="Arial"/>
                <a:cs typeface="Arial"/>
              </a:rPr>
              <a:t> </a:t>
            </a:r>
            <a:r>
              <a:rPr sz="2900" spc="-15" dirty="0">
                <a:latin typeface="Arial"/>
                <a:cs typeface="Arial"/>
              </a:rPr>
              <a:t>somatosensory.</a:t>
            </a:r>
            <a:endParaRPr sz="2900">
              <a:latin typeface="Arial"/>
              <a:cs typeface="Arial"/>
            </a:endParaRPr>
          </a:p>
          <a:p>
            <a:pPr marL="332740" marR="5080" indent="-320675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3375" algn="l"/>
              </a:tabLst>
            </a:pPr>
            <a:r>
              <a:rPr sz="2900" dirty="0">
                <a:latin typeface="Arial"/>
                <a:cs typeface="Arial"/>
              </a:rPr>
              <a:t>It uses either a fixed or moving platform,</a:t>
            </a:r>
            <a:r>
              <a:rPr sz="2900" spc="-22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visual  cues can also be</a:t>
            </a:r>
            <a:r>
              <a:rPr sz="2900" spc="-7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varied.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0"/>
            <a:ext cx="855091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Problems Experienced with </a:t>
            </a:r>
            <a:r>
              <a:rPr sz="4000" spc="-25" dirty="0"/>
              <a:t>Vestibular  </a:t>
            </a:r>
            <a:r>
              <a:rPr sz="4000" spc="-5" dirty="0"/>
              <a:t>Loss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91387" y="1531284"/>
            <a:ext cx="7703184" cy="4463415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332740" indent="-320675">
              <a:lnSpc>
                <a:spcPct val="100000"/>
              </a:lnSpc>
              <a:spcBef>
                <a:spcPts val="81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3375" algn="l"/>
              </a:tabLst>
            </a:pPr>
            <a:r>
              <a:rPr sz="3200" spc="-5" dirty="0">
                <a:latin typeface="Arial"/>
                <a:cs typeface="Arial"/>
              </a:rPr>
              <a:t>Balance </a:t>
            </a:r>
            <a:r>
              <a:rPr sz="3200" dirty="0">
                <a:latin typeface="Arial"/>
                <a:cs typeface="Arial"/>
              </a:rPr>
              <a:t>&amp; </a:t>
            </a:r>
            <a:r>
              <a:rPr sz="3200" spc="-5" dirty="0">
                <a:latin typeface="Arial"/>
                <a:cs typeface="Arial"/>
              </a:rPr>
              <a:t>gait</a:t>
            </a:r>
            <a:r>
              <a:rPr sz="3200" spc="-1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deficits</a:t>
            </a:r>
            <a:endParaRPr sz="3200">
              <a:latin typeface="Arial"/>
              <a:cs typeface="Arial"/>
            </a:endParaRPr>
          </a:p>
          <a:p>
            <a:pPr marL="332740" indent="-320675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3375" algn="l"/>
              </a:tabLst>
            </a:pPr>
            <a:r>
              <a:rPr sz="3200" dirty="0">
                <a:latin typeface="Arial"/>
                <a:cs typeface="Arial"/>
              </a:rPr>
              <a:t>Head </a:t>
            </a:r>
            <a:r>
              <a:rPr sz="3200" spc="-5" dirty="0">
                <a:latin typeface="Arial"/>
                <a:cs typeface="Arial"/>
              </a:rPr>
              <a:t>movement-induced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dizziness</a:t>
            </a:r>
            <a:endParaRPr sz="3200">
              <a:latin typeface="Arial"/>
              <a:cs typeface="Arial"/>
            </a:endParaRPr>
          </a:p>
          <a:p>
            <a:pPr marL="332740" indent="-320675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3375" algn="l"/>
              </a:tabLst>
            </a:pPr>
            <a:r>
              <a:rPr sz="3200" dirty="0">
                <a:latin typeface="Arial"/>
                <a:cs typeface="Arial"/>
              </a:rPr>
              <a:t>Head </a:t>
            </a:r>
            <a:r>
              <a:rPr sz="3200" spc="-5" dirty="0">
                <a:latin typeface="Arial"/>
                <a:cs typeface="Arial"/>
              </a:rPr>
              <a:t>movement-induced </a:t>
            </a:r>
            <a:r>
              <a:rPr sz="3200" dirty="0">
                <a:latin typeface="Arial"/>
                <a:cs typeface="Arial"/>
              </a:rPr>
              <a:t>visual</a:t>
            </a:r>
            <a:r>
              <a:rPr sz="3200" spc="-75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blurring</a:t>
            </a:r>
            <a:endParaRPr sz="3200">
              <a:latin typeface="Arial"/>
              <a:cs typeface="Arial"/>
            </a:endParaRPr>
          </a:p>
          <a:p>
            <a:pPr marL="332740">
              <a:lnSpc>
                <a:spcPct val="100000"/>
              </a:lnSpc>
            </a:pPr>
            <a:r>
              <a:rPr sz="3200" i="1" dirty="0">
                <a:latin typeface="Arial"/>
                <a:cs typeface="Arial"/>
              </a:rPr>
              <a:t>(oscillopsia)</a:t>
            </a:r>
            <a:endParaRPr sz="3200">
              <a:latin typeface="Arial"/>
              <a:cs typeface="Arial"/>
            </a:endParaRPr>
          </a:p>
          <a:p>
            <a:pPr marL="332740" indent="-320675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3375" algn="l"/>
              </a:tabLst>
            </a:pPr>
            <a:r>
              <a:rPr sz="3200" dirty="0">
                <a:latin typeface="Arial"/>
                <a:cs typeface="Arial"/>
              </a:rPr>
              <a:t>Dressing</a:t>
            </a:r>
            <a:r>
              <a:rPr sz="3200" spc="-45" dirty="0">
                <a:latin typeface="Arial"/>
                <a:cs typeface="Arial"/>
              </a:rPr>
              <a:t> </a:t>
            </a:r>
            <a:r>
              <a:rPr sz="3200" spc="-10" dirty="0">
                <a:latin typeface="Arial"/>
                <a:cs typeface="Arial"/>
              </a:rPr>
              <a:t>difficulty</a:t>
            </a:r>
            <a:endParaRPr sz="3200">
              <a:latin typeface="Arial"/>
              <a:cs typeface="Arial"/>
            </a:endParaRPr>
          </a:p>
          <a:p>
            <a:pPr marL="332740" indent="-320675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3375" algn="l"/>
              </a:tabLst>
            </a:pPr>
            <a:r>
              <a:rPr sz="3200" dirty="0">
                <a:latin typeface="Arial"/>
                <a:cs typeface="Arial"/>
              </a:rPr>
              <a:t>Driving</a:t>
            </a:r>
            <a:r>
              <a:rPr sz="3200" spc="-3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deficits</a:t>
            </a:r>
            <a:endParaRPr sz="3200">
              <a:latin typeface="Arial"/>
              <a:cs typeface="Arial"/>
            </a:endParaRPr>
          </a:p>
          <a:p>
            <a:pPr marL="332740" marR="5080" indent="-320675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3375" algn="l"/>
              </a:tabLst>
            </a:pPr>
            <a:r>
              <a:rPr sz="3200" spc="-5" dirty="0">
                <a:latin typeface="Arial"/>
                <a:cs typeface="Arial"/>
              </a:rPr>
              <a:t>Disability related </a:t>
            </a:r>
            <a:r>
              <a:rPr sz="3200" dirty="0">
                <a:latin typeface="Arial"/>
                <a:cs typeface="Arial"/>
              </a:rPr>
              <a:t>to work, social &amp;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leisure  activities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0"/>
            <a:ext cx="6431280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-25" dirty="0"/>
              <a:t>Vestibular </a:t>
            </a:r>
            <a:r>
              <a:rPr sz="4000" spc="-5" dirty="0"/>
              <a:t>Exercise Program  Components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435965" y="2199258"/>
            <a:ext cx="8084184" cy="370712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105" marR="5080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sz="3200" dirty="0">
                <a:latin typeface="Arial"/>
                <a:cs typeface="Arial"/>
              </a:rPr>
              <a:t>Gaze </a:t>
            </a:r>
            <a:r>
              <a:rPr sz="3200" spc="-5" dirty="0">
                <a:latin typeface="Arial"/>
                <a:cs typeface="Arial"/>
              </a:rPr>
              <a:t>stabilization </a:t>
            </a:r>
            <a:r>
              <a:rPr sz="3200" dirty="0">
                <a:latin typeface="Arial"/>
                <a:cs typeface="Arial"/>
              </a:rPr>
              <a:t>exercises to </a:t>
            </a:r>
            <a:r>
              <a:rPr sz="3200" spc="-5" dirty="0">
                <a:latin typeface="Arial"/>
                <a:cs typeface="Arial"/>
              </a:rPr>
              <a:t>retrain</a:t>
            </a:r>
            <a:r>
              <a:rPr sz="3200" spc="-85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VOR  </a:t>
            </a:r>
            <a:r>
              <a:rPr sz="3200" spc="-5" dirty="0">
                <a:latin typeface="Arial"/>
                <a:cs typeface="Arial"/>
              </a:rPr>
              <a:t>function</a:t>
            </a:r>
            <a:endParaRPr sz="32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sz="3200" spc="-5" dirty="0">
                <a:latin typeface="Arial"/>
                <a:cs typeface="Arial"/>
              </a:rPr>
              <a:t>Balance retraining </a:t>
            </a:r>
            <a:r>
              <a:rPr sz="3200" dirty="0">
                <a:latin typeface="Arial"/>
                <a:cs typeface="Arial"/>
              </a:rPr>
              <a:t>to </a:t>
            </a:r>
            <a:r>
              <a:rPr sz="3200" spc="-5" dirty="0">
                <a:latin typeface="Arial"/>
                <a:cs typeface="Arial"/>
              </a:rPr>
              <a:t>retrain </a:t>
            </a:r>
            <a:r>
              <a:rPr sz="3200" dirty="0">
                <a:latin typeface="Arial"/>
                <a:cs typeface="Arial"/>
              </a:rPr>
              <a:t>VSR</a:t>
            </a:r>
            <a:r>
              <a:rPr sz="3200" spc="-2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function</a:t>
            </a:r>
            <a:endParaRPr sz="3200">
              <a:latin typeface="Arial"/>
              <a:cs typeface="Arial"/>
            </a:endParaRPr>
          </a:p>
          <a:p>
            <a:pPr marL="332105" marR="27686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sz="3200" spc="-5" dirty="0">
                <a:latin typeface="Arial"/>
                <a:cs typeface="Arial"/>
              </a:rPr>
              <a:t>Conditioning </a:t>
            </a:r>
            <a:r>
              <a:rPr sz="3200" dirty="0">
                <a:latin typeface="Arial"/>
                <a:cs typeface="Arial"/>
              </a:rPr>
              <a:t>exercises to </a:t>
            </a:r>
            <a:r>
              <a:rPr sz="3200" spc="-5" dirty="0">
                <a:latin typeface="Arial"/>
                <a:cs typeface="Arial"/>
              </a:rPr>
              <a:t>increase</a:t>
            </a:r>
            <a:r>
              <a:rPr sz="3200" spc="-7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fitness  </a:t>
            </a:r>
            <a:r>
              <a:rPr sz="3200" dirty="0">
                <a:latin typeface="Arial"/>
                <a:cs typeface="Arial"/>
              </a:rPr>
              <a:t>level</a:t>
            </a:r>
            <a:endParaRPr sz="3200">
              <a:latin typeface="Arial"/>
              <a:cs typeface="Arial"/>
            </a:endParaRPr>
          </a:p>
          <a:p>
            <a:pPr marL="332105" marR="1718310" indent="-320040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2740" algn="l"/>
              </a:tabLst>
            </a:pPr>
            <a:r>
              <a:rPr sz="3200" spc="-5" dirty="0">
                <a:latin typeface="Arial"/>
                <a:cs typeface="Arial"/>
              </a:rPr>
              <a:t>Habituation </a:t>
            </a:r>
            <a:r>
              <a:rPr sz="3200" dirty="0">
                <a:latin typeface="Arial"/>
                <a:cs typeface="Arial"/>
              </a:rPr>
              <a:t>or </a:t>
            </a:r>
            <a:r>
              <a:rPr sz="3200" spc="-5" dirty="0">
                <a:latin typeface="Arial"/>
                <a:cs typeface="Arial"/>
              </a:rPr>
              <a:t>canal repositioning  maneuvers </a:t>
            </a:r>
            <a:r>
              <a:rPr sz="3200" dirty="0">
                <a:latin typeface="Arial"/>
                <a:cs typeface="Arial"/>
              </a:rPr>
              <a:t>as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indicated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0"/>
            <a:ext cx="8860790" cy="3803015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sz="2700" dirty="0">
                <a:latin typeface="Arial"/>
                <a:cs typeface="Arial"/>
              </a:rPr>
              <a:t>It </a:t>
            </a:r>
            <a:r>
              <a:rPr sz="2700" spc="-5" dirty="0">
                <a:latin typeface="Arial"/>
                <a:cs typeface="Arial"/>
              </a:rPr>
              <a:t>has </a:t>
            </a:r>
            <a:r>
              <a:rPr sz="2700" dirty="0">
                <a:latin typeface="Arial"/>
                <a:cs typeface="Arial"/>
              </a:rPr>
              <a:t>two </a:t>
            </a:r>
            <a:r>
              <a:rPr sz="2700" spc="-5" dirty="0">
                <a:latin typeface="Arial"/>
                <a:cs typeface="Arial"/>
              </a:rPr>
              <a:t>peripheral </a:t>
            </a:r>
            <a:r>
              <a:rPr sz="2700" dirty="0">
                <a:latin typeface="Arial"/>
                <a:cs typeface="Arial"/>
              </a:rPr>
              <a:t>receptors of vestibular</a:t>
            </a:r>
            <a:r>
              <a:rPr sz="2700" spc="-4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system</a:t>
            </a:r>
            <a:endParaRPr sz="2700">
              <a:latin typeface="Arial"/>
              <a:cs typeface="Arial"/>
            </a:endParaRPr>
          </a:p>
          <a:p>
            <a:pPr marL="332740" marR="751840" indent="-320040">
              <a:lnSpc>
                <a:spcPts val="2920"/>
              </a:lnSpc>
              <a:spcBef>
                <a:spcPts val="74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700" spc="-35" dirty="0">
                <a:latin typeface="Arial"/>
                <a:cs typeface="Arial"/>
              </a:rPr>
              <a:t>CRISTAE </a:t>
            </a:r>
            <a:r>
              <a:rPr sz="2700" dirty="0">
                <a:latin typeface="Arial"/>
                <a:cs typeface="Arial"/>
              </a:rPr>
              <a:t>: </a:t>
            </a:r>
            <a:r>
              <a:rPr sz="2700" spc="-5" dirty="0">
                <a:latin typeface="Arial"/>
                <a:cs typeface="Arial"/>
              </a:rPr>
              <a:t>Located in </a:t>
            </a:r>
            <a:r>
              <a:rPr sz="2700" dirty="0">
                <a:latin typeface="Arial"/>
                <a:cs typeface="Arial"/>
              </a:rPr>
              <a:t>the </a:t>
            </a:r>
            <a:r>
              <a:rPr sz="2700" spc="-5" dirty="0">
                <a:latin typeface="Arial"/>
                <a:cs typeface="Arial"/>
              </a:rPr>
              <a:t>ampullated ends </a:t>
            </a:r>
            <a:r>
              <a:rPr sz="2700" dirty="0">
                <a:latin typeface="Arial"/>
                <a:cs typeface="Arial"/>
              </a:rPr>
              <a:t>of </a:t>
            </a:r>
            <a:r>
              <a:rPr sz="2700" spc="-5" dirty="0">
                <a:latin typeface="Arial"/>
                <a:cs typeface="Arial"/>
              </a:rPr>
              <a:t>three  </a:t>
            </a:r>
            <a:r>
              <a:rPr sz="2700" dirty="0">
                <a:latin typeface="Arial"/>
                <a:cs typeface="Arial"/>
              </a:rPr>
              <a:t>semicircular</a:t>
            </a:r>
            <a:r>
              <a:rPr sz="2700" spc="-5" dirty="0">
                <a:latin typeface="Arial"/>
                <a:cs typeface="Arial"/>
              </a:rPr>
              <a:t> ducts.</a:t>
            </a:r>
            <a:endParaRPr sz="2700">
              <a:latin typeface="Arial"/>
              <a:cs typeface="Arial"/>
            </a:endParaRPr>
          </a:p>
          <a:p>
            <a:pPr marL="332740" marR="37465" indent="60960">
              <a:lnSpc>
                <a:spcPts val="2920"/>
              </a:lnSpc>
              <a:spcBef>
                <a:spcPts val="690"/>
              </a:spcBef>
            </a:pPr>
            <a:r>
              <a:rPr sz="2700" spc="-5" dirty="0">
                <a:latin typeface="Arial"/>
                <a:cs typeface="Arial"/>
              </a:rPr>
              <a:t>the flow </a:t>
            </a:r>
            <a:r>
              <a:rPr sz="2700" dirty="0">
                <a:latin typeface="Arial"/>
                <a:cs typeface="Arial"/>
              </a:rPr>
              <a:t>of </a:t>
            </a:r>
            <a:r>
              <a:rPr sz="2700" spc="-5" dirty="0">
                <a:latin typeface="Arial"/>
                <a:cs typeface="Arial"/>
              </a:rPr>
              <a:t>endolymph </a:t>
            </a:r>
            <a:r>
              <a:rPr sz="2700" dirty="0">
                <a:latin typeface="Arial"/>
                <a:cs typeface="Arial"/>
              </a:rPr>
              <a:t>displaces </a:t>
            </a:r>
            <a:r>
              <a:rPr sz="2700" spc="-5" dirty="0">
                <a:latin typeface="Arial"/>
                <a:cs typeface="Arial"/>
              </a:rPr>
              <a:t>cupula </a:t>
            </a:r>
            <a:r>
              <a:rPr sz="2700" dirty="0">
                <a:latin typeface="Arial"/>
                <a:cs typeface="Arial"/>
              </a:rPr>
              <a:t>of cristae </a:t>
            </a:r>
            <a:r>
              <a:rPr sz="2700" spc="-5" dirty="0">
                <a:latin typeface="Arial"/>
                <a:cs typeface="Arial"/>
              </a:rPr>
              <a:t>which  </a:t>
            </a:r>
            <a:r>
              <a:rPr sz="2700" dirty="0">
                <a:latin typeface="Arial"/>
                <a:cs typeface="Arial"/>
              </a:rPr>
              <a:t>respond to </a:t>
            </a:r>
            <a:r>
              <a:rPr sz="2700" b="1" i="1" spc="-5" dirty="0">
                <a:latin typeface="Arial"/>
                <a:cs typeface="Arial"/>
              </a:rPr>
              <a:t>angular</a:t>
            </a:r>
            <a:r>
              <a:rPr sz="2700" b="1" i="1" spc="-30" dirty="0">
                <a:latin typeface="Arial"/>
                <a:cs typeface="Arial"/>
              </a:rPr>
              <a:t> </a:t>
            </a:r>
            <a:r>
              <a:rPr sz="2700" b="1" i="1" dirty="0">
                <a:latin typeface="Arial"/>
                <a:cs typeface="Arial"/>
              </a:rPr>
              <a:t>acceleration</a:t>
            </a:r>
            <a:endParaRPr sz="27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335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700" spc="-5" dirty="0">
                <a:latin typeface="Arial"/>
                <a:cs typeface="Arial"/>
              </a:rPr>
              <a:t>MACULAE </a:t>
            </a:r>
            <a:r>
              <a:rPr sz="2700" b="1" i="1" dirty="0">
                <a:latin typeface="Arial"/>
                <a:cs typeface="Arial"/>
              </a:rPr>
              <a:t>: </a:t>
            </a:r>
            <a:r>
              <a:rPr sz="2700" dirty="0">
                <a:latin typeface="Arial"/>
                <a:cs typeface="Arial"/>
              </a:rPr>
              <a:t>located </a:t>
            </a:r>
            <a:r>
              <a:rPr sz="2700" spc="-5" dirty="0">
                <a:latin typeface="Arial"/>
                <a:cs typeface="Arial"/>
              </a:rPr>
              <a:t>in </a:t>
            </a:r>
            <a:r>
              <a:rPr sz="2700" dirty="0">
                <a:latin typeface="Arial"/>
                <a:cs typeface="Arial"/>
              </a:rPr>
              <a:t>otolith</a:t>
            </a:r>
            <a:r>
              <a:rPr sz="2700" spc="-15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organs.</a:t>
            </a:r>
            <a:endParaRPr sz="2700">
              <a:latin typeface="Arial"/>
              <a:cs typeface="Arial"/>
            </a:endParaRPr>
          </a:p>
          <a:p>
            <a:pPr marL="332740" marR="5080" indent="-41275">
              <a:lnSpc>
                <a:spcPts val="2920"/>
              </a:lnSpc>
              <a:spcBef>
                <a:spcPts val="740"/>
              </a:spcBef>
            </a:pPr>
            <a:r>
              <a:rPr sz="2700" spc="-5" dirty="0">
                <a:latin typeface="Arial"/>
                <a:cs typeface="Arial"/>
              </a:rPr>
              <a:t>The </a:t>
            </a:r>
            <a:r>
              <a:rPr sz="2700" b="1" i="1" spc="-5" dirty="0">
                <a:latin typeface="Arial"/>
                <a:cs typeface="Arial"/>
              </a:rPr>
              <a:t>linear </a:t>
            </a:r>
            <a:r>
              <a:rPr sz="2700" b="1" i="1" dirty="0">
                <a:latin typeface="Arial"/>
                <a:cs typeface="Arial"/>
              </a:rPr>
              <a:t>, </a:t>
            </a:r>
            <a:r>
              <a:rPr sz="2700" b="1" i="1" spc="-5" dirty="0">
                <a:latin typeface="Arial"/>
                <a:cs typeface="Arial"/>
              </a:rPr>
              <a:t>gravitational &amp; head </a:t>
            </a:r>
            <a:r>
              <a:rPr sz="2700" b="1" i="1" dirty="0">
                <a:latin typeface="Arial"/>
                <a:cs typeface="Arial"/>
              </a:rPr>
              <a:t>tilt </a:t>
            </a:r>
            <a:r>
              <a:rPr sz="2700" spc="-5" dirty="0">
                <a:latin typeface="Arial"/>
                <a:cs typeface="Arial"/>
              </a:rPr>
              <a:t>movements cause  displacement </a:t>
            </a:r>
            <a:r>
              <a:rPr sz="2700" dirty="0">
                <a:latin typeface="Arial"/>
                <a:cs typeface="Arial"/>
              </a:rPr>
              <a:t>of otolithic </a:t>
            </a:r>
            <a:r>
              <a:rPr sz="2700" spc="-5" dirty="0">
                <a:latin typeface="Arial"/>
                <a:cs typeface="Arial"/>
              </a:rPr>
              <a:t>membrane and </a:t>
            </a:r>
            <a:r>
              <a:rPr sz="2700" dirty="0">
                <a:latin typeface="Arial"/>
                <a:cs typeface="Arial"/>
              </a:rPr>
              <a:t>thus stimulate  the </a:t>
            </a:r>
            <a:r>
              <a:rPr sz="2700" spc="-5" dirty="0">
                <a:latin typeface="Arial"/>
                <a:cs typeface="Arial"/>
              </a:rPr>
              <a:t>hair </a:t>
            </a:r>
            <a:r>
              <a:rPr sz="2700" dirty="0">
                <a:latin typeface="Arial"/>
                <a:cs typeface="Arial"/>
              </a:rPr>
              <a:t>cells </a:t>
            </a:r>
            <a:r>
              <a:rPr sz="2700" spc="-5" dirty="0">
                <a:latin typeface="Arial"/>
                <a:cs typeface="Arial"/>
              </a:rPr>
              <a:t>which </a:t>
            </a:r>
            <a:r>
              <a:rPr sz="2700" dirty="0">
                <a:latin typeface="Arial"/>
                <a:cs typeface="Arial"/>
              </a:rPr>
              <a:t>lie in </a:t>
            </a:r>
            <a:r>
              <a:rPr sz="2700" spc="-5" dirty="0">
                <a:latin typeface="Arial"/>
                <a:cs typeface="Arial"/>
              </a:rPr>
              <a:t>different</a:t>
            </a:r>
            <a:r>
              <a:rPr sz="2700" spc="-45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planes</a:t>
            </a:r>
            <a:endParaRPr sz="2700">
              <a:latin typeface="Arial"/>
              <a:cs typeface="Arial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215384" y="3715511"/>
            <a:ext cx="4928616" cy="314248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0" y="3928870"/>
            <a:ext cx="4328160" cy="29291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0"/>
            <a:ext cx="7235190" cy="13671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54940">
              <a:lnSpc>
                <a:spcPct val="100000"/>
              </a:lnSpc>
              <a:spcBef>
                <a:spcPts val="100"/>
              </a:spcBef>
            </a:pPr>
            <a:r>
              <a:rPr spc="-25" dirty="0"/>
              <a:t>Vestibular </a:t>
            </a:r>
            <a:r>
              <a:rPr dirty="0"/>
              <a:t>Exercise</a:t>
            </a:r>
            <a:r>
              <a:rPr spc="-50" dirty="0"/>
              <a:t> </a:t>
            </a:r>
            <a:r>
              <a:rPr dirty="0"/>
              <a:t>Program  Objectives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523441"/>
            <a:ext cx="7751445" cy="43224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indent="-320675">
              <a:lnSpc>
                <a:spcPts val="3815"/>
              </a:lnSpc>
              <a:spcBef>
                <a:spcPts val="105"/>
              </a:spcBef>
              <a:buClr>
                <a:srgbClr val="DD8046"/>
              </a:buClr>
              <a:buSzPct val="59375"/>
              <a:buFont typeface="Wingdings"/>
              <a:buChar char=""/>
              <a:tabLst>
                <a:tab pos="333375" algn="l"/>
              </a:tabLst>
            </a:pPr>
            <a:r>
              <a:rPr sz="3200" spc="-5" dirty="0">
                <a:latin typeface="Arial"/>
                <a:cs typeface="Arial"/>
              </a:rPr>
              <a:t>Complement </a:t>
            </a:r>
            <a:r>
              <a:rPr sz="3200" dirty="0">
                <a:latin typeface="Arial"/>
                <a:cs typeface="Arial"/>
              </a:rPr>
              <a:t>CNS </a:t>
            </a:r>
            <a:r>
              <a:rPr sz="3200" spc="-5" dirty="0">
                <a:latin typeface="Arial"/>
                <a:cs typeface="Arial"/>
              </a:rPr>
              <a:t>natural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compensation</a:t>
            </a:r>
            <a:endParaRPr sz="3200">
              <a:latin typeface="Arial"/>
              <a:cs typeface="Arial"/>
            </a:endParaRPr>
          </a:p>
          <a:p>
            <a:pPr marL="652780" lvl="1" indent="-274955">
              <a:lnSpc>
                <a:spcPts val="3300"/>
              </a:lnSpc>
              <a:buClr>
                <a:srgbClr val="93B6D2"/>
              </a:buClr>
              <a:buSzPct val="69642"/>
              <a:buFont typeface="Wingdings 2"/>
              <a:buChar char=""/>
              <a:tabLst>
                <a:tab pos="653415" algn="l"/>
              </a:tabLst>
            </a:pPr>
            <a:r>
              <a:rPr sz="2800" spc="-5" dirty="0">
                <a:latin typeface="Arial"/>
                <a:cs typeface="Arial"/>
              </a:rPr>
              <a:t>diminish </a:t>
            </a:r>
            <a:r>
              <a:rPr sz="2800" dirty="0">
                <a:latin typeface="Arial"/>
                <a:cs typeface="Arial"/>
              </a:rPr>
              <a:t>dizziness </a:t>
            </a:r>
            <a:r>
              <a:rPr sz="2800" spc="-5" dirty="0">
                <a:latin typeface="Arial"/>
                <a:cs typeface="Arial"/>
              </a:rPr>
              <a:t>&amp;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vertigo</a:t>
            </a:r>
            <a:endParaRPr sz="2800">
              <a:latin typeface="Arial"/>
              <a:cs typeface="Arial"/>
            </a:endParaRPr>
          </a:p>
          <a:p>
            <a:pPr marL="652780" lvl="1" indent="-274955">
              <a:lnSpc>
                <a:spcPts val="3290"/>
              </a:lnSpc>
              <a:buClr>
                <a:srgbClr val="93B6D2"/>
              </a:buClr>
              <a:buSzPct val="69642"/>
              <a:buFont typeface="Wingdings 2"/>
              <a:buChar char=""/>
              <a:tabLst>
                <a:tab pos="653415" algn="l"/>
              </a:tabLst>
            </a:pPr>
            <a:r>
              <a:rPr sz="2800" dirty="0">
                <a:latin typeface="Arial"/>
                <a:cs typeface="Arial"/>
              </a:rPr>
              <a:t>enhance gaze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stabilization</a:t>
            </a:r>
            <a:endParaRPr sz="2800">
              <a:latin typeface="Arial"/>
              <a:cs typeface="Arial"/>
            </a:endParaRPr>
          </a:p>
          <a:p>
            <a:pPr marL="652780" marR="5080" lvl="1" indent="-274320">
              <a:lnSpc>
                <a:spcPts val="2690"/>
              </a:lnSpc>
              <a:spcBef>
                <a:spcPts val="610"/>
              </a:spcBef>
              <a:buClr>
                <a:srgbClr val="93B6D2"/>
              </a:buClr>
              <a:buSzPct val="69642"/>
              <a:buFont typeface="Wingdings 2"/>
              <a:buChar char=""/>
              <a:tabLst>
                <a:tab pos="653415" algn="l"/>
              </a:tabLst>
            </a:pPr>
            <a:r>
              <a:rPr sz="2800" dirty="0">
                <a:latin typeface="Arial"/>
                <a:cs typeface="Arial"/>
              </a:rPr>
              <a:t>enhance postural stability in static </a:t>
            </a:r>
            <a:r>
              <a:rPr sz="2800" spc="-5" dirty="0">
                <a:latin typeface="Arial"/>
                <a:cs typeface="Arial"/>
              </a:rPr>
              <a:t>&amp;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dynamic  situations</a:t>
            </a:r>
            <a:endParaRPr sz="2800">
              <a:latin typeface="Arial"/>
              <a:cs typeface="Arial"/>
            </a:endParaRPr>
          </a:p>
          <a:p>
            <a:pPr marL="332740" indent="-320675">
              <a:lnSpc>
                <a:spcPts val="3750"/>
              </a:lnSpc>
              <a:buClr>
                <a:srgbClr val="DD8046"/>
              </a:buClr>
              <a:buSzPct val="59375"/>
              <a:buFont typeface="Wingdings"/>
              <a:buChar char=""/>
              <a:tabLst>
                <a:tab pos="333375" algn="l"/>
              </a:tabLst>
            </a:pPr>
            <a:r>
              <a:rPr sz="3200" spc="-5" dirty="0">
                <a:latin typeface="Arial"/>
                <a:cs typeface="Arial"/>
              </a:rPr>
              <a:t>Increase overall functional</a:t>
            </a:r>
            <a:r>
              <a:rPr sz="3200" spc="-4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activities</a:t>
            </a:r>
            <a:endParaRPr sz="3200">
              <a:latin typeface="Arial"/>
              <a:cs typeface="Arial"/>
            </a:endParaRPr>
          </a:p>
          <a:p>
            <a:pPr marL="332740" indent="-320675">
              <a:lnSpc>
                <a:spcPts val="3775"/>
              </a:lnSpc>
              <a:buClr>
                <a:srgbClr val="DD8046"/>
              </a:buClr>
              <a:buSzPct val="59375"/>
              <a:buFont typeface="Wingdings"/>
              <a:buChar char=""/>
              <a:tabLst>
                <a:tab pos="333375" algn="l"/>
              </a:tabLst>
            </a:pPr>
            <a:r>
              <a:rPr sz="3200" spc="-5" dirty="0">
                <a:latin typeface="Arial"/>
                <a:cs typeface="Arial"/>
              </a:rPr>
              <a:t>Patient education</a:t>
            </a:r>
            <a:endParaRPr sz="3200">
              <a:latin typeface="Arial"/>
              <a:cs typeface="Arial"/>
            </a:endParaRPr>
          </a:p>
          <a:p>
            <a:pPr marL="652780" lvl="1" indent="-274955">
              <a:lnSpc>
                <a:spcPts val="3295"/>
              </a:lnSpc>
              <a:buClr>
                <a:srgbClr val="93B6D2"/>
              </a:buClr>
              <a:buSzPct val="69642"/>
              <a:buFont typeface="Wingdings 2"/>
              <a:buChar char=""/>
              <a:tabLst>
                <a:tab pos="653415" algn="l"/>
              </a:tabLst>
            </a:pPr>
            <a:r>
              <a:rPr sz="2800" dirty="0">
                <a:latin typeface="Arial"/>
                <a:cs typeface="Arial"/>
              </a:rPr>
              <a:t>nature of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pathology</a:t>
            </a:r>
            <a:endParaRPr sz="2800">
              <a:latin typeface="Arial"/>
              <a:cs typeface="Arial"/>
            </a:endParaRPr>
          </a:p>
          <a:p>
            <a:pPr marL="652780" lvl="1" indent="-274955">
              <a:lnSpc>
                <a:spcPts val="3290"/>
              </a:lnSpc>
              <a:buClr>
                <a:srgbClr val="93B6D2"/>
              </a:buClr>
              <a:buSzPct val="69642"/>
              <a:buFont typeface="Wingdings 2"/>
              <a:buChar char=""/>
              <a:tabLst>
                <a:tab pos="653415" algn="l"/>
              </a:tabLst>
            </a:pPr>
            <a:r>
              <a:rPr sz="2800" dirty="0">
                <a:latin typeface="Arial"/>
                <a:cs typeface="Arial"/>
              </a:rPr>
              <a:t>episodic nature,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prognosis</a:t>
            </a:r>
            <a:endParaRPr sz="2800">
              <a:latin typeface="Arial"/>
              <a:cs typeface="Arial"/>
            </a:endParaRPr>
          </a:p>
          <a:p>
            <a:pPr marL="652780" lvl="1" indent="-274955">
              <a:lnSpc>
                <a:spcPts val="3325"/>
              </a:lnSpc>
              <a:buClr>
                <a:srgbClr val="93B6D2"/>
              </a:buClr>
              <a:buSzPct val="69642"/>
              <a:buFont typeface="Wingdings 2"/>
              <a:buChar char=""/>
              <a:tabLst>
                <a:tab pos="653415" algn="l"/>
              </a:tabLst>
            </a:pPr>
            <a:r>
              <a:rPr sz="2800" dirty="0">
                <a:latin typeface="Arial"/>
                <a:cs typeface="Arial"/>
              </a:rPr>
              <a:t>control </a:t>
            </a:r>
            <a:r>
              <a:rPr sz="2800" spc="-5" dirty="0">
                <a:latin typeface="Arial"/>
                <a:cs typeface="Arial"/>
              </a:rPr>
              <a:t>of exacerbations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5240" marR="5080">
              <a:lnSpc>
                <a:spcPct val="100000"/>
              </a:lnSpc>
              <a:spcBef>
                <a:spcPts val="105"/>
              </a:spcBef>
            </a:pPr>
            <a:r>
              <a:rPr dirty="0"/>
              <a:t>VESTIBULAR</a:t>
            </a:r>
            <a:r>
              <a:rPr spc="-55" dirty="0"/>
              <a:t> </a:t>
            </a:r>
            <a:r>
              <a:rPr dirty="0"/>
              <a:t>SYSTEM  FUNCTION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91387" y="1541729"/>
            <a:ext cx="7927975" cy="4189729"/>
          </a:xfrm>
          <a:prstGeom prst="rect">
            <a:avLst/>
          </a:prstGeom>
        </p:spPr>
        <p:txBody>
          <a:bodyPr vert="horz" wrap="square" lIns="0" tIns="95250" rIns="0" bIns="0" rtlCol="0">
            <a:spAutoFit/>
          </a:bodyPr>
          <a:lstStyle/>
          <a:p>
            <a:pPr marL="332740" marR="276225" indent="-320675">
              <a:lnSpc>
                <a:spcPct val="80000"/>
              </a:lnSpc>
              <a:spcBef>
                <a:spcPts val="75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dirty="0">
                <a:latin typeface="Arial"/>
                <a:cs typeface="Arial"/>
              </a:rPr>
              <a:t>Provides </a:t>
            </a:r>
            <a:r>
              <a:rPr sz="2700" spc="-5" dirty="0">
                <a:latin typeface="Arial"/>
                <a:cs typeface="Arial"/>
              </a:rPr>
              <a:t>information </a:t>
            </a:r>
            <a:r>
              <a:rPr sz="2700" dirty="0">
                <a:latin typeface="Arial"/>
                <a:cs typeface="Arial"/>
              </a:rPr>
              <a:t>concerning </a:t>
            </a:r>
            <a:r>
              <a:rPr sz="2700" spc="-25" dirty="0">
                <a:latin typeface="Arial"/>
                <a:cs typeface="Arial"/>
              </a:rPr>
              <a:t>gravity,</a:t>
            </a:r>
            <a:r>
              <a:rPr sz="2700" spc="-7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rotation  and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acceleration</a:t>
            </a:r>
            <a:endParaRPr sz="2700">
              <a:latin typeface="Arial"/>
              <a:cs typeface="Arial"/>
            </a:endParaRPr>
          </a:p>
          <a:p>
            <a:pPr marL="332740" marR="309245" indent="-320675">
              <a:lnSpc>
                <a:spcPts val="2590"/>
              </a:lnSpc>
              <a:spcBef>
                <a:spcPts val="68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dirty="0">
                <a:latin typeface="Arial"/>
                <a:cs typeface="Arial"/>
              </a:rPr>
              <a:t>Serves </a:t>
            </a:r>
            <a:r>
              <a:rPr sz="2700" spc="-5" dirty="0">
                <a:latin typeface="Arial"/>
                <a:cs typeface="Arial"/>
              </a:rPr>
              <a:t>as a reference </a:t>
            </a:r>
            <a:r>
              <a:rPr sz="2700" dirty="0">
                <a:latin typeface="Arial"/>
                <a:cs typeface="Arial"/>
              </a:rPr>
              <a:t>for the somato-sensory</a:t>
            </a:r>
            <a:r>
              <a:rPr sz="2700" spc="-7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&amp;  visual</a:t>
            </a:r>
            <a:r>
              <a:rPr sz="2700" spc="-3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systems</a:t>
            </a:r>
            <a:endParaRPr sz="2700">
              <a:latin typeface="Arial"/>
              <a:cs typeface="Arial"/>
            </a:endParaRPr>
          </a:p>
          <a:p>
            <a:pPr marL="332740" marR="5080" indent="-320675">
              <a:lnSpc>
                <a:spcPts val="2590"/>
              </a:lnSpc>
              <a:spcBef>
                <a:spcPts val="70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spc="-5" dirty="0">
                <a:latin typeface="Arial"/>
                <a:cs typeface="Arial"/>
              </a:rPr>
              <a:t>Contributes </a:t>
            </a:r>
            <a:r>
              <a:rPr sz="2700" dirty="0">
                <a:latin typeface="Arial"/>
                <a:cs typeface="Arial"/>
              </a:rPr>
              <a:t>to </a:t>
            </a:r>
            <a:r>
              <a:rPr sz="2700" spc="-5" dirty="0">
                <a:latin typeface="Arial"/>
                <a:cs typeface="Arial"/>
              </a:rPr>
              <a:t>integration </a:t>
            </a:r>
            <a:r>
              <a:rPr sz="2700" dirty="0">
                <a:latin typeface="Arial"/>
                <a:cs typeface="Arial"/>
              </a:rPr>
              <a:t>of </a:t>
            </a:r>
            <a:r>
              <a:rPr sz="2700" spc="-5" dirty="0">
                <a:latin typeface="Arial"/>
                <a:cs typeface="Arial"/>
              </a:rPr>
              <a:t>arousal, </a:t>
            </a:r>
            <a:r>
              <a:rPr sz="2700" dirty="0">
                <a:latin typeface="Arial"/>
                <a:cs typeface="Arial"/>
              </a:rPr>
              <a:t>conscious  </a:t>
            </a:r>
            <a:r>
              <a:rPr sz="2700" spc="-5" dirty="0">
                <a:latin typeface="Arial"/>
                <a:cs typeface="Arial"/>
              </a:rPr>
              <a:t>awareness </a:t>
            </a:r>
            <a:r>
              <a:rPr sz="2700" spc="-10" dirty="0">
                <a:latin typeface="Arial"/>
                <a:cs typeface="Arial"/>
              </a:rPr>
              <a:t>of </a:t>
            </a:r>
            <a:r>
              <a:rPr sz="2700" dirty="0">
                <a:latin typeface="Arial"/>
                <a:cs typeface="Arial"/>
              </a:rPr>
              <a:t>the body via connections with  vestibular cortex, </a:t>
            </a:r>
            <a:r>
              <a:rPr sz="2700" spc="-5" dirty="0">
                <a:latin typeface="Arial"/>
                <a:cs typeface="Arial"/>
              </a:rPr>
              <a:t>thalamus and </a:t>
            </a:r>
            <a:r>
              <a:rPr sz="2700" dirty="0">
                <a:latin typeface="Arial"/>
                <a:cs typeface="Arial"/>
              </a:rPr>
              <a:t>reticular</a:t>
            </a:r>
            <a:r>
              <a:rPr sz="2700" spc="-40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formation</a:t>
            </a:r>
            <a:endParaRPr sz="2700">
              <a:latin typeface="Arial"/>
              <a:cs typeface="Arial"/>
            </a:endParaRPr>
          </a:p>
          <a:p>
            <a:pPr marL="332740" indent="-320675">
              <a:lnSpc>
                <a:spcPts val="3229"/>
              </a:lnSpc>
              <a:spcBef>
                <a:spcPts val="85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spc="-5" dirty="0">
                <a:latin typeface="Arial"/>
                <a:cs typeface="Arial"/>
              </a:rPr>
              <a:t>Allows </a:t>
            </a:r>
            <a:r>
              <a:rPr sz="2700" dirty="0">
                <a:latin typeface="Arial"/>
                <a:cs typeface="Arial"/>
              </a:rPr>
              <a:t>for:</a:t>
            </a:r>
            <a:endParaRPr sz="2700">
              <a:latin typeface="Arial"/>
              <a:cs typeface="Arial"/>
            </a:endParaRPr>
          </a:p>
          <a:p>
            <a:pPr marL="652780" lvl="1" indent="-274955">
              <a:lnSpc>
                <a:spcPts val="3100"/>
              </a:lnSpc>
              <a:buClr>
                <a:srgbClr val="93B6D2"/>
              </a:buClr>
              <a:buSzPct val="69230"/>
              <a:buFont typeface="Wingdings 2"/>
              <a:buChar char=""/>
              <a:tabLst>
                <a:tab pos="653415" algn="l"/>
              </a:tabLst>
            </a:pPr>
            <a:r>
              <a:rPr sz="2600" dirty="0">
                <a:latin typeface="Arial"/>
                <a:cs typeface="Arial"/>
              </a:rPr>
              <a:t>gaze &amp; postural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stability</a:t>
            </a:r>
            <a:endParaRPr sz="2600">
              <a:latin typeface="Arial"/>
              <a:cs typeface="Arial"/>
            </a:endParaRPr>
          </a:p>
          <a:p>
            <a:pPr marL="652780" lvl="1" indent="-274955">
              <a:lnSpc>
                <a:spcPts val="3095"/>
              </a:lnSpc>
              <a:buClr>
                <a:srgbClr val="93B6D2"/>
              </a:buClr>
              <a:buSzPct val="69230"/>
              <a:buFont typeface="Wingdings 2"/>
              <a:buChar char=""/>
              <a:tabLst>
                <a:tab pos="653415" algn="l"/>
              </a:tabLst>
            </a:pPr>
            <a:r>
              <a:rPr sz="2600" dirty="0">
                <a:latin typeface="Arial"/>
                <a:cs typeface="Arial"/>
              </a:rPr>
              <a:t>sense of</a:t>
            </a:r>
            <a:r>
              <a:rPr sz="2600" spc="-1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orientation</a:t>
            </a:r>
            <a:endParaRPr sz="2600">
              <a:latin typeface="Arial"/>
              <a:cs typeface="Arial"/>
            </a:endParaRPr>
          </a:p>
          <a:p>
            <a:pPr marL="652780" lvl="1" indent="-274955">
              <a:lnSpc>
                <a:spcPts val="3110"/>
              </a:lnSpc>
              <a:buClr>
                <a:srgbClr val="93B6D2"/>
              </a:buClr>
              <a:buSzPct val="69230"/>
              <a:buFont typeface="Wingdings 2"/>
              <a:buChar char=""/>
              <a:tabLst>
                <a:tab pos="653415" algn="l"/>
              </a:tabLst>
            </a:pPr>
            <a:r>
              <a:rPr sz="2600" dirty="0">
                <a:latin typeface="Arial"/>
                <a:cs typeface="Arial"/>
              </a:rPr>
              <a:t>detection of </a:t>
            </a:r>
            <a:r>
              <a:rPr sz="2600" spc="-5" dirty="0">
                <a:latin typeface="Arial"/>
                <a:cs typeface="Arial"/>
              </a:rPr>
              <a:t>linear </a:t>
            </a:r>
            <a:r>
              <a:rPr sz="2600" dirty="0">
                <a:latin typeface="Arial"/>
                <a:cs typeface="Arial"/>
              </a:rPr>
              <a:t>and angular</a:t>
            </a:r>
            <a:r>
              <a:rPr sz="2600" spc="-1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acceleration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548" rIns="0" bIns="0" rtlCol="0">
            <a:spAutoFit/>
          </a:bodyPr>
          <a:lstStyle/>
          <a:p>
            <a:pPr marL="15240" marR="508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DISORDERS OF</a:t>
            </a:r>
            <a:r>
              <a:rPr sz="4000" spc="-30" dirty="0"/>
              <a:t> </a:t>
            </a:r>
            <a:r>
              <a:rPr sz="4000" spc="-5" dirty="0"/>
              <a:t>VESTIBULAR  SYSTEM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78739" y="1534326"/>
            <a:ext cx="8899525" cy="5332730"/>
          </a:xfrm>
          <a:prstGeom prst="rect">
            <a:avLst/>
          </a:prstGeom>
        </p:spPr>
        <p:txBody>
          <a:bodyPr vert="horz" wrap="square" lIns="0" tIns="1016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2900" dirty="0">
                <a:latin typeface="Arial"/>
                <a:cs typeface="Arial"/>
              </a:rPr>
              <a:t>Cause </a:t>
            </a:r>
            <a:r>
              <a:rPr sz="2900" b="1" i="1" dirty="0">
                <a:latin typeface="Arial"/>
                <a:cs typeface="Arial"/>
              </a:rPr>
              <a:t>vertigo </a:t>
            </a:r>
            <a:r>
              <a:rPr sz="2900" dirty="0">
                <a:latin typeface="Arial"/>
                <a:cs typeface="Arial"/>
              </a:rPr>
              <a:t>and are divided</a:t>
            </a:r>
            <a:r>
              <a:rPr sz="2900" spc="-14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into:</a:t>
            </a:r>
            <a:endParaRPr sz="2900">
              <a:latin typeface="Arial"/>
              <a:cs typeface="Arial"/>
            </a:endParaRPr>
          </a:p>
          <a:p>
            <a:pPr marL="332740" marR="767080" indent="-320040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b="1" dirty="0">
                <a:latin typeface="Arial"/>
                <a:cs typeface="Arial"/>
              </a:rPr>
              <a:t>Perpheral </a:t>
            </a:r>
            <a:r>
              <a:rPr sz="2900" dirty="0">
                <a:latin typeface="Arial"/>
                <a:cs typeface="Arial"/>
              </a:rPr>
              <a:t>(85% of all cases of vertigo) :</a:t>
            </a:r>
            <a:r>
              <a:rPr sz="2900" spc="-20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involve  vestibular end organs and vestibular</a:t>
            </a:r>
            <a:r>
              <a:rPr sz="2900" spc="-18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nerve.</a:t>
            </a:r>
            <a:endParaRPr sz="2900">
              <a:latin typeface="Arial"/>
              <a:cs typeface="Arial"/>
            </a:endParaRPr>
          </a:p>
          <a:p>
            <a:pPr marL="332740" marR="328930" indent="-320040">
              <a:lnSpc>
                <a:spcPct val="100000"/>
              </a:lnSpc>
              <a:spcBef>
                <a:spcPts val="705"/>
              </a:spcBef>
            </a:pPr>
            <a:r>
              <a:rPr sz="2900" dirty="0">
                <a:latin typeface="Arial"/>
                <a:cs typeface="Arial"/>
              </a:rPr>
              <a:t>Ex: </a:t>
            </a:r>
            <a:r>
              <a:rPr sz="2900" spc="-5" dirty="0">
                <a:latin typeface="Arial"/>
                <a:cs typeface="Arial"/>
              </a:rPr>
              <a:t>meniere’s </a:t>
            </a:r>
            <a:r>
              <a:rPr sz="2900" dirty="0">
                <a:latin typeface="Arial"/>
                <a:cs typeface="Arial"/>
              </a:rPr>
              <a:t>disease, benign paroxysmal</a:t>
            </a:r>
            <a:r>
              <a:rPr sz="2900" spc="-16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positional  vertigo, labyrinthitis, acoustic neuroma</a:t>
            </a:r>
            <a:r>
              <a:rPr sz="2900" spc="-18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etc</a:t>
            </a:r>
            <a:endParaRPr sz="2900">
              <a:latin typeface="Arial"/>
              <a:cs typeface="Arial"/>
            </a:endParaRPr>
          </a:p>
          <a:p>
            <a:pPr marL="332740" marR="5080" indent="-320040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b="1" dirty="0">
                <a:latin typeface="Arial"/>
                <a:cs typeface="Arial"/>
              </a:rPr>
              <a:t>Central</a:t>
            </a:r>
            <a:r>
              <a:rPr sz="2900" dirty="0">
                <a:latin typeface="Arial"/>
                <a:cs typeface="Arial"/>
              </a:rPr>
              <a:t>: CNS after the entrance of vestibular nerve  </a:t>
            </a:r>
            <a:r>
              <a:rPr sz="2900" spc="5" dirty="0">
                <a:latin typeface="Arial"/>
                <a:cs typeface="Arial"/>
              </a:rPr>
              <a:t>and </a:t>
            </a:r>
            <a:r>
              <a:rPr sz="2900" spc="-10" dirty="0">
                <a:latin typeface="Arial"/>
                <a:cs typeface="Arial"/>
              </a:rPr>
              <a:t>vestibulo-ocular, </a:t>
            </a:r>
            <a:r>
              <a:rPr sz="2900" dirty="0">
                <a:latin typeface="Arial"/>
                <a:cs typeface="Arial"/>
              </a:rPr>
              <a:t>vestibulo-spinal and other</a:t>
            </a:r>
            <a:r>
              <a:rPr sz="2900" spc="-17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CNS  pathways</a:t>
            </a:r>
            <a:endParaRPr sz="2900">
              <a:latin typeface="Arial"/>
              <a:cs typeface="Arial"/>
            </a:endParaRPr>
          </a:p>
          <a:p>
            <a:pPr marL="332740" marR="705485" indent="-320040">
              <a:lnSpc>
                <a:spcPct val="100000"/>
              </a:lnSpc>
              <a:spcBef>
                <a:spcPts val="700"/>
              </a:spcBef>
            </a:pPr>
            <a:r>
              <a:rPr sz="2900" dirty="0">
                <a:latin typeface="Arial"/>
                <a:cs typeface="Arial"/>
              </a:rPr>
              <a:t>Ex: vertebro-basilar </a:t>
            </a:r>
            <a:r>
              <a:rPr sz="2900" spc="-20" dirty="0">
                <a:latin typeface="Arial"/>
                <a:cs typeface="Arial"/>
              </a:rPr>
              <a:t>insufficiency, </a:t>
            </a:r>
            <a:r>
              <a:rPr sz="2900" dirty="0">
                <a:latin typeface="Arial"/>
                <a:cs typeface="Arial"/>
              </a:rPr>
              <a:t>basilar</a:t>
            </a:r>
            <a:r>
              <a:rPr sz="2900" spc="-12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migraine,  cerebellar disease, multiple sclerosis, tumors of  brain stem</a:t>
            </a:r>
            <a:r>
              <a:rPr sz="2900" spc="-6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etc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5965" y="0"/>
            <a:ext cx="7628255" cy="12446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4000" spc="-5" dirty="0"/>
              <a:t>ASSESSMENT OF</a:t>
            </a:r>
            <a:r>
              <a:rPr sz="4000" spc="-155" dirty="0"/>
              <a:t> </a:t>
            </a:r>
            <a:r>
              <a:rPr sz="4000" spc="-5" dirty="0"/>
              <a:t>VESTIBULAR  </a:t>
            </a:r>
            <a:r>
              <a:rPr sz="4000" spc="-10" dirty="0"/>
              <a:t>FUNCTION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688340" y="1949322"/>
            <a:ext cx="3082290" cy="459232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332740" marR="140970" indent="-320675">
              <a:lnSpc>
                <a:spcPts val="2590"/>
              </a:lnSpc>
              <a:spcBef>
                <a:spcPts val="725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dirty="0">
                <a:latin typeface="Arial"/>
                <a:cs typeface="Arial"/>
              </a:rPr>
              <a:t>SPON</a:t>
            </a:r>
            <a:r>
              <a:rPr sz="2700" spc="-220" dirty="0">
                <a:latin typeface="Arial"/>
                <a:cs typeface="Arial"/>
              </a:rPr>
              <a:t>T</a:t>
            </a:r>
            <a:r>
              <a:rPr sz="2700" spc="-5" dirty="0">
                <a:latin typeface="Arial"/>
                <a:cs typeface="Arial"/>
              </a:rPr>
              <a:t>ANEO</a:t>
            </a:r>
            <a:r>
              <a:rPr sz="2700" spc="-20" dirty="0">
                <a:latin typeface="Arial"/>
                <a:cs typeface="Arial"/>
              </a:rPr>
              <a:t>U</a:t>
            </a:r>
            <a:r>
              <a:rPr sz="2700" dirty="0">
                <a:latin typeface="Arial"/>
                <a:cs typeface="Arial"/>
              </a:rPr>
              <a:t>S  </a:t>
            </a:r>
            <a:r>
              <a:rPr sz="2700" spc="-30" dirty="0">
                <a:latin typeface="Arial"/>
                <a:cs typeface="Arial"/>
              </a:rPr>
              <a:t>NYSTAGMUS</a:t>
            </a:r>
            <a:endParaRPr sz="2700">
              <a:latin typeface="Arial"/>
              <a:cs typeface="Arial"/>
            </a:endParaRPr>
          </a:p>
          <a:p>
            <a:pPr marL="332740" indent="-320675">
              <a:lnSpc>
                <a:spcPct val="100000"/>
              </a:lnSpc>
              <a:spcBef>
                <a:spcPts val="75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spc="-5" dirty="0">
                <a:latin typeface="Arial"/>
                <a:cs typeface="Arial"/>
              </a:rPr>
              <a:t>FISTULA</a:t>
            </a:r>
            <a:r>
              <a:rPr sz="2700" spc="-204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TEST</a:t>
            </a:r>
            <a:endParaRPr sz="2700">
              <a:latin typeface="Arial"/>
              <a:cs typeface="Arial"/>
            </a:endParaRPr>
          </a:p>
          <a:p>
            <a:pPr marL="332740" indent="-320675">
              <a:lnSpc>
                <a:spcPct val="100000"/>
              </a:lnSpc>
              <a:spcBef>
                <a:spcPts val="6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spc="-5" dirty="0">
                <a:latin typeface="Arial"/>
                <a:cs typeface="Arial"/>
              </a:rPr>
              <a:t>ROMBERG</a:t>
            </a:r>
            <a:r>
              <a:rPr sz="2700" spc="-110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TEST</a:t>
            </a:r>
            <a:endParaRPr sz="2700">
              <a:latin typeface="Arial"/>
              <a:cs typeface="Arial"/>
            </a:endParaRPr>
          </a:p>
          <a:p>
            <a:pPr marL="332740" indent="-320675">
              <a:lnSpc>
                <a:spcPct val="100000"/>
              </a:lnSpc>
              <a:spcBef>
                <a:spcPts val="5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dirty="0">
                <a:latin typeface="Arial"/>
                <a:cs typeface="Arial"/>
              </a:rPr>
              <a:t>GAIT</a:t>
            </a:r>
            <a:endParaRPr sz="2700">
              <a:latin typeface="Arial"/>
              <a:cs typeface="Arial"/>
            </a:endParaRPr>
          </a:p>
          <a:p>
            <a:pPr marL="332740" marR="126364" indent="-320675">
              <a:lnSpc>
                <a:spcPct val="80000"/>
              </a:lnSpc>
              <a:spcBef>
                <a:spcPts val="695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spc="-55" dirty="0">
                <a:latin typeface="Arial"/>
                <a:cs typeface="Arial"/>
              </a:rPr>
              <a:t>PAST</a:t>
            </a:r>
            <a:r>
              <a:rPr sz="2700" spc="-120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POINTING  AND</a:t>
            </a:r>
            <a:r>
              <a:rPr sz="2700" spc="-30" dirty="0">
                <a:latin typeface="Arial"/>
                <a:cs typeface="Arial"/>
              </a:rPr>
              <a:t> </a:t>
            </a:r>
            <a:r>
              <a:rPr sz="2700" spc="-25" dirty="0">
                <a:latin typeface="Arial"/>
                <a:cs typeface="Arial"/>
              </a:rPr>
              <a:t>FALLING</a:t>
            </a:r>
            <a:endParaRPr sz="2700">
              <a:latin typeface="Arial"/>
              <a:cs typeface="Arial"/>
            </a:endParaRPr>
          </a:p>
          <a:p>
            <a:pPr marL="332740" marR="534035" indent="-320675">
              <a:lnSpc>
                <a:spcPts val="2590"/>
              </a:lnSpc>
              <a:spcBef>
                <a:spcPts val="69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spc="-5" dirty="0">
                <a:latin typeface="Arial"/>
                <a:cs typeface="Arial"/>
              </a:rPr>
              <a:t>HALLPIKE  MA</a:t>
            </a:r>
            <a:r>
              <a:rPr sz="2700" spc="-20" dirty="0">
                <a:latin typeface="Arial"/>
                <a:cs typeface="Arial"/>
              </a:rPr>
              <a:t>N</a:t>
            </a:r>
            <a:r>
              <a:rPr sz="2700" spc="-5" dirty="0">
                <a:latin typeface="Arial"/>
                <a:cs typeface="Arial"/>
              </a:rPr>
              <a:t>OEUV</a:t>
            </a:r>
            <a:r>
              <a:rPr sz="2700" spc="-20" dirty="0">
                <a:latin typeface="Arial"/>
                <a:cs typeface="Arial"/>
              </a:rPr>
              <a:t>R</a:t>
            </a:r>
            <a:r>
              <a:rPr sz="2700" spc="-5" dirty="0">
                <a:latin typeface="Arial"/>
                <a:cs typeface="Arial"/>
              </a:rPr>
              <a:t>E</a:t>
            </a:r>
            <a:endParaRPr sz="2700">
              <a:latin typeface="Arial"/>
              <a:cs typeface="Arial"/>
            </a:endParaRPr>
          </a:p>
          <a:p>
            <a:pPr marL="332740" marR="268605" indent="-320675">
              <a:lnSpc>
                <a:spcPct val="80000"/>
              </a:lnSpc>
              <a:spcBef>
                <a:spcPts val="72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740" algn="l"/>
                <a:tab pos="333375" algn="l"/>
              </a:tabLst>
            </a:pPr>
            <a:r>
              <a:rPr sz="2700" dirty="0">
                <a:latin typeface="Arial"/>
                <a:cs typeface="Arial"/>
              </a:rPr>
              <a:t>TEST OF  </a:t>
            </a:r>
            <a:r>
              <a:rPr sz="2700" spc="-5" dirty="0">
                <a:latin typeface="Arial"/>
                <a:cs typeface="Arial"/>
              </a:rPr>
              <a:t>CEREBELLAR  </a:t>
            </a:r>
            <a:r>
              <a:rPr sz="2700" dirty="0">
                <a:latin typeface="Arial"/>
                <a:cs typeface="Arial"/>
              </a:rPr>
              <a:t>D</a:t>
            </a:r>
            <a:r>
              <a:rPr sz="2700" spc="-15" dirty="0">
                <a:latin typeface="Arial"/>
                <a:cs typeface="Arial"/>
              </a:rPr>
              <a:t>Y</a:t>
            </a:r>
            <a:r>
              <a:rPr sz="2700" dirty="0">
                <a:latin typeface="Arial"/>
                <a:cs typeface="Arial"/>
              </a:rPr>
              <a:t>S</a:t>
            </a:r>
            <a:r>
              <a:rPr sz="2700" spc="-15" dirty="0">
                <a:latin typeface="Arial"/>
                <a:cs typeface="Arial"/>
              </a:rPr>
              <a:t>F</a:t>
            </a:r>
            <a:r>
              <a:rPr sz="2700" dirty="0">
                <a:latin typeface="Arial"/>
                <a:cs typeface="Arial"/>
              </a:rPr>
              <a:t>U</a:t>
            </a:r>
            <a:r>
              <a:rPr sz="2700" spc="-15" dirty="0">
                <a:latin typeface="Arial"/>
                <a:cs typeface="Arial"/>
              </a:rPr>
              <a:t>N</a:t>
            </a:r>
            <a:r>
              <a:rPr sz="2700" dirty="0">
                <a:latin typeface="Arial"/>
                <a:cs typeface="Arial"/>
              </a:rPr>
              <a:t>C</a:t>
            </a:r>
            <a:r>
              <a:rPr sz="2700" spc="-15" dirty="0">
                <a:latin typeface="Arial"/>
                <a:cs typeface="Arial"/>
              </a:rPr>
              <a:t>T</a:t>
            </a:r>
            <a:r>
              <a:rPr sz="2700" dirty="0">
                <a:latin typeface="Arial"/>
                <a:cs typeface="Arial"/>
              </a:rPr>
              <a:t>ION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8340" y="1531061"/>
            <a:ext cx="7828915" cy="4375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4248150" algn="l"/>
              </a:tabLst>
            </a:pPr>
            <a:r>
              <a:rPr sz="2700" b="1" spc="-5" dirty="0">
                <a:latin typeface="Arial"/>
                <a:cs typeface="Arial"/>
              </a:rPr>
              <a:t>CLINICAL</a:t>
            </a:r>
            <a:r>
              <a:rPr sz="2700" b="1" spc="-35" dirty="0">
                <a:latin typeface="Arial"/>
                <a:cs typeface="Arial"/>
              </a:rPr>
              <a:t> </a:t>
            </a:r>
            <a:r>
              <a:rPr sz="2700" b="1" spc="-5" dirty="0">
                <a:latin typeface="Arial"/>
                <a:cs typeface="Arial"/>
              </a:rPr>
              <a:t>TESTS	</a:t>
            </a:r>
            <a:r>
              <a:rPr sz="2700" b="1" spc="-40" dirty="0">
                <a:latin typeface="Arial"/>
                <a:cs typeface="Arial"/>
              </a:rPr>
              <a:t>LABORATORY</a:t>
            </a:r>
            <a:r>
              <a:rPr sz="2700" b="1" spc="-100" dirty="0">
                <a:latin typeface="Arial"/>
                <a:cs typeface="Arial"/>
              </a:rPr>
              <a:t> </a:t>
            </a:r>
            <a:r>
              <a:rPr sz="2700" b="1" spc="-5" dirty="0">
                <a:latin typeface="Arial"/>
                <a:cs typeface="Arial"/>
              </a:rPr>
              <a:t>TESTS</a:t>
            </a:r>
            <a:endParaRPr sz="2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24425" y="1949322"/>
            <a:ext cx="3630929" cy="28575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32740" indent="-320040">
              <a:lnSpc>
                <a:spcPct val="100000"/>
              </a:lnSpc>
              <a:spcBef>
                <a:spcPts val="10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700" spc="-5" dirty="0">
                <a:latin typeface="Arial"/>
                <a:cs typeface="Arial"/>
              </a:rPr>
              <a:t>CALORIC</a:t>
            </a:r>
            <a:r>
              <a:rPr sz="2700" spc="-55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TESTS</a:t>
            </a:r>
            <a:endParaRPr sz="2700">
              <a:latin typeface="Arial"/>
              <a:cs typeface="Arial"/>
            </a:endParaRPr>
          </a:p>
          <a:p>
            <a:pPr marL="332105" marR="5080" indent="-320040">
              <a:lnSpc>
                <a:spcPts val="2590"/>
              </a:lnSpc>
              <a:spcBef>
                <a:spcPts val="675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700" spc="-5" dirty="0">
                <a:latin typeface="Arial"/>
                <a:cs typeface="Arial"/>
              </a:rPr>
              <a:t>ELE</a:t>
            </a:r>
            <a:r>
              <a:rPr sz="2700" spc="-15" dirty="0">
                <a:latin typeface="Arial"/>
                <a:cs typeface="Arial"/>
              </a:rPr>
              <a:t>C</a:t>
            </a:r>
            <a:r>
              <a:rPr sz="2700" dirty="0">
                <a:latin typeface="Arial"/>
                <a:cs typeface="Arial"/>
              </a:rPr>
              <a:t>T</a:t>
            </a:r>
            <a:r>
              <a:rPr sz="2700" spc="-15" dirty="0">
                <a:latin typeface="Arial"/>
                <a:cs typeface="Arial"/>
              </a:rPr>
              <a:t>R</a:t>
            </a:r>
            <a:r>
              <a:rPr sz="2700" dirty="0">
                <a:latin typeface="Arial"/>
                <a:cs typeface="Arial"/>
              </a:rPr>
              <a:t>ONYS</a:t>
            </a:r>
            <a:r>
              <a:rPr sz="2700" spc="-220" dirty="0">
                <a:latin typeface="Arial"/>
                <a:cs typeface="Arial"/>
              </a:rPr>
              <a:t>T</a:t>
            </a:r>
            <a:r>
              <a:rPr sz="2700" dirty="0">
                <a:latin typeface="Arial"/>
                <a:cs typeface="Arial"/>
              </a:rPr>
              <a:t>AGM  </a:t>
            </a:r>
            <a:r>
              <a:rPr sz="2700" spc="-5" dirty="0">
                <a:latin typeface="Arial"/>
                <a:cs typeface="Arial"/>
              </a:rPr>
              <a:t>OGRAPHY</a:t>
            </a:r>
            <a:endParaRPr sz="27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85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700" spc="-10" dirty="0">
                <a:latin typeface="Arial"/>
                <a:cs typeface="Arial"/>
              </a:rPr>
              <a:t>OPTOKINETIC</a:t>
            </a:r>
            <a:r>
              <a:rPr sz="2700" spc="-85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TEST</a:t>
            </a:r>
            <a:endParaRPr sz="27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5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700" spc="-55" dirty="0">
                <a:latin typeface="Arial"/>
                <a:cs typeface="Arial"/>
              </a:rPr>
              <a:t>ROTATION</a:t>
            </a:r>
            <a:r>
              <a:rPr sz="2700" spc="-4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TEST</a:t>
            </a:r>
            <a:endParaRPr sz="27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45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700" spc="-55" dirty="0">
                <a:latin typeface="Arial"/>
                <a:cs typeface="Arial"/>
              </a:rPr>
              <a:t>GALVANIC</a:t>
            </a:r>
            <a:r>
              <a:rPr sz="2700" spc="-50" dirty="0">
                <a:latin typeface="Arial"/>
                <a:cs typeface="Arial"/>
              </a:rPr>
              <a:t> </a:t>
            </a:r>
            <a:r>
              <a:rPr sz="2700" dirty="0">
                <a:latin typeface="Arial"/>
                <a:cs typeface="Arial"/>
              </a:rPr>
              <a:t>TEST</a:t>
            </a:r>
            <a:endParaRPr sz="27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60"/>
              </a:spcBef>
              <a:buClr>
                <a:srgbClr val="DD8046"/>
              </a:buClr>
              <a:buSzPct val="59259"/>
              <a:buFont typeface="Wingdings"/>
              <a:buChar char=""/>
              <a:tabLst>
                <a:tab pos="332105" algn="l"/>
                <a:tab pos="332740" algn="l"/>
              </a:tabLst>
            </a:pPr>
            <a:r>
              <a:rPr sz="2700" spc="-5" dirty="0">
                <a:latin typeface="Arial"/>
                <a:cs typeface="Arial"/>
              </a:rPr>
              <a:t>POSTUROGRAPHY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208533"/>
            <a:ext cx="792734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0" dirty="0"/>
              <a:t>SPONTANEOUS</a:t>
            </a:r>
            <a:r>
              <a:rPr spc="-75" dirty="0"/>
              <a:t> </a:t>
            </a:r>
            <a:r>
              <a:rPr spc="-35" dirty="0"/>
              <a:t>NYSTAGMUS</a:t>
            </a:r>
          </a:p>
        </p:txBody>
      </p:sp>
      <p:sp>
        <p:nvSpPr>
          <p:cNvPr id="3" name="object 3"/>
          <p:cNvSpPr/>
          <p:nvPr/>
        </p:nvSpPr>
        <p:spPr>
          <a:xfrm>
            <a:off x="6573011" y="1714500"/>
            <a:ext cx="2570987" cy="3928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78739" y="1522857"/>
            <a:ext cx="6318250" cy="52438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32740" marR="5080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dirty="0">
                <a:latin typeface="Arial"/>
                <a:cs typeface="Arial"/>
              </a:rPr>
              <a:t>Nystagmus is defined as</a:t>
            </a:r>
            <a:r>
              <a:rPr sz="2900" spc="-95" dirty="0">
                <a:latin typeface="Arial"/>
                <a:cs typeface="Arial"/>
              </a:rPr>
              <a:t> </a:t>
            </a:r>
            <a:r>
              <a:rPr sz="2900" spc="-20" dirty="0">
                <a:latin typeface="Arial"/>
                <a:cs typeface="Arial"/>
              </a:rPr>
              <a:t>involuntary,  </a:t>
            </a:r>
            <a:r>
              <a:rPr sz="2900" dirty="0">
                <a:latin typeface="Arial"/>
                <a:cs typeface="Arial"/>
              </a:rPr>
              <a:t>rhythmical, oscillatory movement of  eyes.</a:t>
            </a:r>
            <a:endParaRPr sz="2900">
              <a:latin typeface="Arial"/>
              <a:cs typeface="Arial"/>
            </a:endParaRPr>
          </a:p>
          <a:p>
            <a:pPr marL="33274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spc="-165" dirty="0">
                <a:latin typeface="Arial"/>
                <a:cs typeface="Arial"/>
              </a:rPr>
              <a:t>To </a:t>
            </a:r>
            <a:r>
              <a:rPr sz="2900" dirty="0">
                <a:latin typeface="Arial"/>
                <a:cs typeface="Arial"/>
              </a:rPr>
              <a:t>elicit</a:t>
            </a:r>
            <a:r>
              <a:rPr sz="2900" spc="14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nystagmus</a:t>
            </a:r>
            <a:endParaRPr sz="2900">
              <a:latin typeface="Arial"/>
              <a:cs typeface="Arial"/>
            </a:endParaRPr>
          </a:p>
          <a:p>
            <a:pPr marL="573405" marR="66040" indent="-515620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60344"/>
              <a:buAutoNum type="arabicPeriod"/>
              <a:tabLst>
                <a:tab pos="573405" algn="l"/>
                <a:tab pos="574040" algn="l"/>
              </a:tabLst>
            </a:pPr>
            <a:r>
              <a:rPr sz="2900" dirty="0">
                <a:latin typeface="Arial"/>
                <a:cs typeface="Arial"/>
              </a:rPr>
              <a:t>The examiner should keep a</a:t>
            </a:r>
            <a:r>
              <a:rPr sz="2900" spc="-12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finger  30cms from the patients eye in  central</a:t>
            </a:r>
            <a:r>
              <a:rPr sz="2900" spc="-4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position</a:t>
            </a:r>
            <a:endParaRPr sz="2900">
              <a:latin typeface="Arial"/>
              <a:cs typeface="Arial"/>
            </a:endParaRPr>
          </a:p>
          <a:p>
            <a:pPr marL="573405" marR="194945" indent="-515620" algn="just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344"/>
              <a:buAutoNum type="arabicPeriod"/>
              <a:tabLst>
                <a:tab pos="574040" algn="l"/>
              </a:tabLst>
            </a:pPr>
            <a:r>
              <a:rPr sz="2900" dirty="0">
                <a:latin typeface="Arial"/>
                <a:cs typeface="Arial"/>
              </a:rPr>
              <a:t>Move it to right or left, up or down  but not moving more than</a:t>
            </a:r>
            <a:r>
              <a:rPr sz="2900" spc="-19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30˚from  center(to avoid gaze</a:t>
            </a:r>
            <a:r>
              <a:rPr sz="2900" spc="-114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nystagmus)</a:t>
            </a:r>
            <a:endParaRPr sz="2900">
              <a:latin typeface="Arial"/>
              <a:cs typeface="Arial"/>
            </a:endParaRPr>
          </a:p>
          <a:p>
            <a:pPr marL="573405" indent="-515620" algn="just">
              <a:lnSpc>
                <a:spcPct val="100000"/>
              </a:lnSpc>
              <a:spcBef>
                <a:spcPts val="700"/>
              </a:spcBef>
              <a:buClr>
                <a:srgbClr val="DD8046"/>
              </a:buClr>
              <a:buSzPct val="60344"/>
              <a:buAutoNum type="arabicPeriod"/>
              <a:tabLst>
                <a:tab pos="574040" algn="l"/>
              </a:tabLst>
            </a:pPr>
            <a:r>
              <a:rPr sz="2900" dirty="0">
                <a:latin typeface="Arial"/>
                <a:cs typeface="Arial"/>
              </a:rPr>
              <a:t>Presence of</a:t>
            </a:r>
            <a:r>
              <a:rPr sz="2900" spc="-7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spontaneous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0" y="1392936"/>
            <a:ext cx="285115" cy="0"/>
          </a:xfrm>
          <a:custGeom>
            <a:avLst/>
            <a:gdLst/>
            <a:ahLst/>
            <a:cxnLst/>
            <a:rect l="l" t="t" r="r" b="b"/>
            <a:pathLst>
              <a:path w="285115">
                <a:moveTo>
                  <a:pt x="0" y="0"/>
                </a:moveTo>
                <a:lnTo>
                  <a:pt x="284988" y="0"/>
                </a:lnTo>
              </a:path>
            </a:pathLst>
          </a:custGeom>
          <a:ln w="70103">
            <a:solidFill>
              <a:srgbClr val="DD8046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387" y="360933"/>
            <a:ext cx="534416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Degree of</a:t>
            </a:r>
            <a:r>
              <a:rPr spc="-55" dirty="0"/>
              <a:t> </a:t>
            </a:r>
            <a:r>
              <a:rPr dirty="0"/>
              <a:t>nystagmus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39242" y="2153538"/>
            <a:ext cx="8347709" cy="41827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58140" marR="218440" indent="-320040">
              <a:lnSpc>
                <a:spcPct val="100000"/>
              </a:lnSpc>
              <a:spcBef>
                <a:spcPts val="10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58140" algn="l"/>
              </a:tabLst>
            </a:pPr>
            <a:r>
              <a:rPr sz="2900" spc="10" dirty="0">
                <a:latin typeface="Arial"/>
                <a:cs typeface="Arial"/>
              </a:rPr>
              <a:t>1</a:t>
            </a:r>
            <a:r>
              <a:rPr sz="2850" spc="15" baseline="24853" dirty="0">
                <a:latin typeface="Arial"/>
                <a:cs typeface="Arial"/>
              </a:rPr>
              <a:t>st </a:t>
            </a:r>
            <a:r>
              <a:rPr sz="2900" dirty="0">
                <a:latin typeface="Arial"/>
                <a:cs typeface="Arial"/>
              </a:rPr>
              <a:t>degree : it is weak nystagmus </a:t>
            </a:r>
            <a:r>
              <a:rPr sz="2900" spc="5" dirty="0">
                <a:latin typeface="Arial"/>
                <a:cs typeface="Arial"/>
              </a:rPr>
              <a:t>and </a:t>
            </a:r>
            <a:r>
              <a:rPr sz="2900" dirty="0">
                <a:latin typeface="Arial"/>
                <a:cs typeface="Arial"/>
              </a:rPr>
              <a:t>is present  when patient looks in </a:t>
            </a:r>
            <a:r>
              <a:rPr sz="2900" spc="-5" dirty="0">
                <a:latin typeface="Arial"/>
                <a:cs typeface="Arial"/>
              </a:rPr>
              <a:t>the </a:t>
            </a:r>
            <a:r>
              <a:rPr sz="2900" dirty="0">
                <a:latin typeface="Arial"/>
                <a:cs typeface="Arial"/>
              </a:rPr>
              <a:t>direction of fast  component.</a:t>
            </a:r>
            <a:endParaRPr sz="2900">
              <a:latin typeface="Arial"/>
              <a:cs typeface="Arial"/>
            </a:endParaRPr>
          </a:p>
          <a:p>
            <a:pPr marL="358140" marR="573405" indent="-320040" algn="just">
              <a:lnSpc>
                <a:spcPct val="100000"/>
              </a:lnSpc>
              <a:spcBef>
                <a:spcPts val="71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58140" algn="l"/>
              </a:tabLst>
            </a:pPr>
            <a:r>
              <a:rPr sz="2900" spc="10" dirty="0">
                <a:latin typeface="Arial"/>
                <a:cs typeface="Arial"/>
              </a:rPr>
              <a:t>2</a:t>
            </a:r>
            <a:r>
              <a:rPr sz="2850" spc="15" baseline="24853" dirty="0">
                <a:latin typeface="Arial"/>
                <a:cs typeface="Arial"/>
              </a:rPr>
              <a:t>nd </a:t>
            </a:r>
            <a:r>
              <a:rPr sz="2900" dirty="0">
                <a:latin typeface="Arial"/>
                <a:cs typeface="Arial"/>
              </a:rPr>
              <a:t>degree : it is stronger than the first degree  nydtagmus and is present when patient looks  straight</a:t>
            </a:r>
            <a:r>
              <a:rPr sz="2900" spc="-6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ahead</a:t>
            </a:r>
            <a:endParaRPr sz="2900">
              <a:latin typeface="Arial"/>
              <a:cs typeface="Arial"/>
            </a:endParaRPr>
          </a:p>
          <a:p>
            <a:pPr marL="358140" marR="30480" indent="-320040">
              <a:lnSpc>
                <a:spcPct val="100000"/>
              </a:lnSpc>
              <a:spcBef>
                <a:spcPts val="69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58140" algn="l"/>
              </a:tabLst>
            </a:pPr>
            <a:r>
              <a:rPr sz="2900" spc="10" dirty="0">
                <a:latin typeface="Arial"/>
                <a:cs typeface="Arial"/>
              </a:rPr>
              <a:t>3</a:t>
            </a:r>
            <a:r>
              <a:rPr sz="2850" spc="15" baseline="24853" dirty="0">
                <a:latin typeface="Arial"/>
                <a:cs typeface="Arial"/>
              </a:rPr>
              <a:t>rd </a:t>
            </a:r>
            <a:r>
              <a:rPr sz="2900" dirty="0">
                <a:latin typeface="Arial"/>
                <a:cs typeface="Arial"/>
              </a:rPr>
              <a:t>degree : it is stronger than the second degree  nystagmus and id present even when patient  looks in </a:t>
            </a:r>
            <a:r>
              <a:rPr sz="2900" spc="-5" dirty="0">
                <a:latin typeface="Arial"/>
                <a:cs typeface="Arial"/>
              </a:rPr>
              <a:t>the </a:t>
            </a:r>
            <a:r>
              <a:rPr sz="2900" dirty="0">
                <a:latin typeface="Arial"/>
                <a:cs typeface="Arial"/>
              </a:rPr>
              <a:t>direction of the slow</a:t>
            </a:r>
            <a:r>
              <a:rPr sz="2900" spc="-12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component.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8739" y="0"/>
            <a:ext cx="8630920" cy="6838950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332740" marR="393700" indent="-320040">
              <a:lnSpc>
                <a:spcPts val="3130"/>
              </a:lnSpc>
              <a:spcBef>
                <a:spcPts val="500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b="1" spc="-5" dirty="0">
                <a:latin typeface="Arial"/>
                <a:cs typeface="Arial"/>
              </a:rPr>
              <a:t>Nystagmus </a:t>
            </a:r>
            <a:r>
              <a:rPr sz="2900" b="1" dirty="0">
                <a:latin typeface="Arial"/>
                <a:cs typeface="Arial"/>
              </a:rPr>
              <a:t>of peripheral origin </a:t>
            </a:r>
            <a:r>
              <a:rPr sz="2900" dirty="0">
                <a:latin typeface="Arial"/>
                <a:cs typeface="Arial"/>
              </a:rPr>
              <a:t>can be  suppressed by optic fixation by looking at a</a:t>
            </a:r>
            <a:r>
              <a:rPr sz="2900" spc="-18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fixed  point, they</a:t>
            </a:r>
            <a:r>
              <a:rPr sz="2900" spc="-6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include</a:t>
            </a:r>
            <a:endParaRPr sz="2900">
              <a:latin typeface="Arial"/>
              <a:cs typeface="Arial"/>
            </a:endParaRPr>
          </a:p>
          <a:p>
            <a:pPr marL="723900" marR="1677670" indent="-204470">
              <a:lnSpc>
                <a:spcPts val="3840"/>
              </a:lnSpc>
              <a:spcBef>
                <a:spcPts val="135"/>
              </a:spcBef>
            </a:pPr>
            <a:r>
              <a:rPr sz="2900" i="1" dirty="0">
                <a:latin typeface="Arial"/>
                <a:cs typeface="Arial"/>
              </a:rPr>
              <a:t>Irritative lesions </a:t>
            </a:r>
            <a:r>
              <a:rPr sz="2900" dirty="0">
                <a:latin typeface="Arial"/>
                <a:cs typeface="Arial"/>
              </a:rPr>
              <a:t>Ex: serous labyrinthitis  Cause nystagmus to the side of</a:t>
            </a:r>
            <a:r>
              <a:rPr sz="2900" spc="-15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lesion</a:t>
            </a:r>
            <a:endParaRPr sz="2900">
              <a:latin typeface="Arial"/>
              <a:cs typeface="Arial"/>
            </a:endParaRPr>
          </a:p>
          <a:p>
            <a:pPr marL="520065">
              <a:lnSpc>
                <a:spcPct val="100000"/>
              </a:lnSpc>
              <a:spcBef>
                <a:spcPts val="165"/>
              </a:spcBef>
            </a:pPr>
            <a:r>
              <a:rPr sz="2900" dirty="0">
                <a:latin typeface="Arial"/>
                <a:cs typeface="Arial"/>
              </a:rPr>
              <a:t>paretic lesions Ex: purulant labyrinthitis,</a:t>
            </a:r>
            <a:r>
              <a:rPr sz="2900" spc="-15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trauma</a:t>
            </a:r>
            <a:endParaRPr sz="2900">
              <a:latin typeface="Arial"/>
              <a:cs typeface="Arial"/>
            </a:endParaRPr>
          </a:p>
          <a:p>
            <a:pPr marL="824865">
              <a:lnSpc>
                <a:spcPct val="100000"/>
              </a:lnSpc>
              <a:spcBef>
                <a:spcPts val="350"/>
              </a:spcBef>
            </a:pPr>
            <a:r>
              <a:rPr sz="2900" dirty="0">
                <a:latin typeface="Arial"/>
                <a:cs typeface="Arial"/>
              </a:rPr>
              <a:t>cause nystagmus to the healthy</a:t>
            </a:r>
            <a:r>
              <a:rPr sz="2900" spc="-15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side</a:t>
            </a:r>
            <a:endParaRPr sz="2900">
              <a:latin typeface="Arial"/>
              <a:cs typeface="Arial"/>
            </a:endParaRPr>
          </a:p>
          <a:p>
            <a:pPr marL="332740" marR="1578610" indent="-320040">
              <a:lnSpc>
                <a:spcPts val="3130"/>
              </a:lnSpc>
              <a:spcBef>
                <a:spcPts val="755"/>
              </a:spcBef>
              <a:buClr>
                <a:srgbClr val="DD8046"/>
              </a:buClr>
              <a:buSzPct val="60344"/>
              <a:buFont typeface="Wingdings"/>
              <a:buChar char=""/>
              <a:tabLst>
                <a:tab pos="332740" algn="l"/>
              </a:tabLst>
            </a:pPr>
            <a:r>
              <a:rPr sz="2900" b="1" spc="-5" dirty="0">
                <a:latin typeface="Arial"/>
                <a:cs typeface="Arial"/>
              </a:rPr>
              <a:t>Nystagmus </a:t>
            </a:r>
            <a:r>
              <a:rPr sz="2900" b="1" dirty="0">
                <a:latin typeface="Arial"/>
                <a:cs typeface="Arial"/>
              </a:rPr>
              <a:t>of Central origin </a:t>
            </a:r>
            <a:r>
              <a:rPr sz="2900" dirty="0">
                <a:latin typeface="Arial"/>
                <a:cs typeface="Arial"/>
              </a:rPr>
              <a:t>cannot be  suppressed by optic fixation, they</a:t>
            </a:r>
            <a:r>
              <a:rPr sz="2900" spc="-17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include</a:t>
            </a:r>
            <a:endParaRPr sz="290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305"/>
              </a:spcBef>
              <a:buClr>
                <a:srgbClr val="DD8046"/>
              </a:buClr>
              <a:buSzPct val="60344"/>
              <a:buChar char="•"/>
              <a:tabLst>
                <a:tab pos="527685" algn="l"/>
                <a:tab pos="528320" algn="l"/>
              </a:tabLst>
            </a:pPr>
            <a:r>
              <a:rPr sz="2900" spc="-35" dirty="0">
                <a:latin typeface="Arial"/>
                <a:cs typeface="Arial"/>
              </a:rPr>
              <a:t>Torsional </a:t>
            </a:r>
            <a:r>
              <a:rPr sz="2900" dirty="0">
                <a:latin typeface="Arial"/>
                <a:cs typeface="Arial"/>
              </a:rPr>
              <a:t>nystagmus (lesion of</a:t>
            </a:r>
            <a:r>
              <a:rPr sz="2900" spc="-8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brainstem)</a:t>
            </a:r>
            <a:endParaRPr sz="2900">
              <a:latin typeface="Arial"/>
              <a:cs typeface="Arial"/>
            </a:endParaRPr>
          </a:p>
          <a:p>
            <a:pPr marL="527685" marR="501015" indent="-515620">
              <a:lnSpc>
                <a:spcPts val="3130"/>
              </a:lnSpc>
              <a:spcBef>
                <a:spcPts val="745"/>
              </a:spcBef>
              <a:buClr>
                <a:srgbClr val="DD8046"/>
              </a:buClr>
              <a:buSzPct val="60344"/>
              <a:buChar char="•"/>
              <a:tabLst>
                <a:tab pos="527685" algn="l"/>
                <a:tab pos="528320" algn="l"/>
              </a:tabLst>
            </a:pPr>
            <a:r>
              <a:rPr sz="2900" spc="-20" dirty="0">
                <a:latin typeface="Arial"/>
                <a:cs typeface="Arial"/>
              </a:rPr>
              <a:t>Vertical </a:t>
            </a:r>
            <a:r>
              <a:rPr sz="2900" dirty="0">
                <a:latin typeface="Arial"/>
                <a:cs typeface="Arial"/>
              </a:rPr>
              <a:t>down beat nystagmus (lesion of</a:t>
            </a:r>
            <a:r>
              <a:rPr sz="2900" spc="-13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cranio  cervical</a:t>
            </a:r>
            <a:r>
              <a:rPr sz="2900" spc="-4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region)</a:t>
            </a:r>
            <a:endParaRPr sz="2900">
              <a:latin typeface="Arial"/>
              <a:cs typeface="Arial"/>
            </a:endParaRPr>
          </a:p>
          <a:p>
            <a:pPr marL="527685" marR="5080" indent="-515620">
              <a:lnSpc>
                <a:spcPts val="3130"/>
              </a:lnSpc>
              <a:spcBef>
                <a:spcPts val="715"/>
              </a:spcBef>
              <a:buClr>
                <a:srgbClr val="DD8046"/>
              </a:buClr>
              <a:buSzPct val="60344"/>
              <a:buChar char="•"/>
              <a:tabLst>
                <a:tab pos="527685" algn="l"/>
                <a:tab pos="528320" algn="l"/>
              </a:tabLst>
            </a:pPr>
            <a:r>
              <a:rPr sz="2900" spc="-20" dirty="0">
                <a:latin typeface="Arial"/>
                <a:cs typeface="Arial"/>
              </a:rPr>
              <a:t>Vertical </a:t>
            </a:r>
            <a:r>
              <a:rPr sz="2900" dirty="0">
                <a:latin typeface="Arial"/>
                <a:cs typeface="Arial"/>
              </a:rPr>
              <a:t>upbeat nystagmus (lesion at the</a:t>
            </a:r>
            <a:r>
              <a:rPr sz="2900" spc="-105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junctions  of </a:t>
            </a:r>
            <a:r>
              <a:rPr sz="2900" spc="5" dirty="0">
                <a:latin typeface="Arial"/>
                <a:cs typeface="Arial"/>
              </a:rPr>
              <a:t>pons </a:t>
            </a:r>
            <a:r>
              <a:rPr sz="2900" dirty="0">
                <a:latin typeface="Arial"/>
                <a:cs typeface="Arial"/>
              </a:rPr>
              <a:t>and medulla or </a:t>
            </a:r>
            <a:r>
              <a:rPr sz="2900" spc="5" dirty="0">
                <a:latin typeface="Arial"/>
                <a:cs typeface="Arial"/>
              </a:rPr>
              <a:t>pons </a:t>
            </a:r>
            <a:r>
              <a:rPr sz="2900" dirty="0">
                <a:latin typeface="Arial"/>
                <a:cs typeface="Arial"/>
              </a:rPr>
              <a:t>and mid</a:t>
            </a:r>
            <a:r>
              <a:rPr sz="2900" spc="-20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brain)</a:t>
            </a:r>
            <a:endParaRPr sz="2900">
              <a:latin typeface="Arial"/>
              <a:cs typeface="Arial"/>
            </a:endParaRPr>
          </a:p>
          <a:p>
            <a:pPr marL="527685" indent="-515620">
              <a:lnSpc>
                <a:spcPct val="100000"/>
              </a:lnSpc>
              <a:spcBef>
                <a:spcPts val="300"/>
              </a:spcBef>
              <a:buClr>
                <a:srgbClr val="DD8046"/>
              </a:buClr>
              <a:buSzPct val="60344"/>
              <a:buChar char="•"/>
              <a:tabLst>
                <a:tab pos="527685" algn="l"/>
                <a:tab pos="528320" algn="l"/>
              </a:tabLst>
            </a:pPr>
            <a:r>
              <a:rPr sz="2900" dirty="0">
                <a:latin typeface="Arial"/>
                <a:cs typeface="Arial"/>
              </a:rPr>
              <a:t>Pendular nystagmus (congenital or</a:t>
            </a:r>
            <a:r>
              <a:rPr sz="2900" spc="-130" dirty="0">
                <a:latin typeface="Arial"/>
                <a:cs typeface="Arial"/>
              </a:rPr>
              <a:t> </a:t>
            </a:r>
            <a:r>
              <a:rPr sz="2900" dirty="0">
                <a:latin typeface="Arial"/>
                <a:cs typeface="Arial"/>
              </a:rPr>
              <a:t>acquired)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1628</Words>
  <Application>Microsoft Office PowerPoint</Application>
  <PresentationFormat>On-screen Show (4:3)</PresentationFormat>
  <Paragraphs>188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6" baseType="lpstr">
      <vt:lpstr>Arial</vt:lpstr>
      <vt:lpstr>Calibri</vt:lpstr>
      <vt:lpstr>Times New Roman</vt:lpstr>
      <vt:lpstr>Wingdings</vt:lpstr>
      <vt:lpstr>Wingdings 2</vt:lpstr>
      <vt:lpstr>Office Theme</vt:lpstr>
      <vt:lpstr>ASSESSMENT OF  VESTIBULAR  FUNCTIONS</vt:lpstr>
      <vt:lpstr>VESTIBULAR SYSTEM</vt:lpstr>
      <vt:lpstr>PowerPoint Presentation</vt:lpstr>
      <vt:lpstr>VESTIBULAR SYSTEM  FUNCTION</vt:lpstr>
      <vt:lpstr>DISORDERS OF VESTIBULAR  SYSTEM</vt:lpstr>
      <vt:lpstr>ASSESSMENT OF VESTIBULAR  FUNCTION</vt:lpstr>
      <vt:lpstr>SPONTANEOUS NYSTAGMUS</vt:lpstr>
      <vt:lpstr>Degree of nystagmus</vt:lpstr>
      <vt:lpstr>PowerPoint Presentation</vt:lpstr>
      <vt:lpstr>PowerPoint Presentation</vt:lpstr>
      <vt:lpstr>PowerPoint Presentation</vt:lpstr>
      <vt:lpstr>ROMBERG TEST</vt:lpstr>
      <vt:lpstr>GAIT</vt:lpstr>
      <vt:lpstr>PAST POINTING AND  FALLING</vt:lpstr>
      <vt:lpstr>HALLPIKE MANOEUVRE  (POSITIONAL TEST)</vt:lpstr>
      <vt:lpstr>Positional nystagmus is elicited by  Hallpike manoeuvre</vt:lpstr>
      <vt:lpstr>TEST OF CEREBELLAR  DYSFUNCTION</vt:lpstr>
      <vt:lpstr>LABORATORY TESTS: CALORIC TEST</vt:lpstr>
      <vt:lpstr>MODIFIED KOBARK TEST:</vt:lpstr>
      <vt:lpstr>PowerPoint Presentation</vt:lpstr>
      <vt:lpstr>PowerPoint Presentation</vt:lpstr>
      <vt:lpstr>PowerPoint Presentation</vt:lpstr>
      <vt:lpstr>ELECTRONYSTAGMOGRAPHY</vt:lpstr>
      <vt:lpstr>OPTOKINETIC TEST</vt:lpstr>
      <vt:lpstr>ROTATION TEST</vt:lpstr>
      <vt:lpstr>GALVANIC TEST</vt:lpstr>
      <vt:lpstr>POSTUROGRAPHY</vt:lpstr>
      <vt:lpstr>Problems Experienced with Vestibular  Loss</vt:lpstr>
      <vt:lpstr>Vestibular Exercise Program  Components</vt:lpstr>
      <vt:lpstr>Vestibular Exercise Program  Objectives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ASSESSMENT OF  VESTIBULAR  FUNCTIONS</dc:title>
  <dc:creator>rohith chendigi</dc:creator>
  <cp:lastModifiedBy>rohith chendigi</cp:lastModifiedBy>
  <cp:revision>1</cp:revision>
  <dcterms:created xsi:type="dcterms:W3CDTF">2020-01-05T07:13:04Z</dcterms:created>
  <dcterms:modified xsi:type="dcterms:W3CDTF">2020-01-05T07:16:12Z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2016-02-14T00:00:00Z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2020-01-05T00:00:00Z</vt:filetime>
  </property>
</Properties>
</file>