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332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4" r:id="rId48"/>
    <p:sldId id="333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4" r:id="rId7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6A4B-40A2-4A46-A1F2-E4637F950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264C0-FD7D-448F-923F-CF0DDCA8A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D44B2-E9BE-42EB-832F-B5627998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80389-2BC8-4290-8D71-952AF388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A40CC-1315-4235-B078-4EBCD0CA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7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569C-7D34-4F4E-A526-F0C3C4A7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CD79B-2CBE-41EF-83D2-64B545469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E0DF-8B19-423A-BA7A-ED74B43C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C98E-2EA7-4B03-B333-3AA61A74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DB50-0A3F-434C-AD10-D3952EA0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3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DA1DE-5C4F-48AA-94EA-A6D6F4579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52DDA-C282-4661-B4CF-5CF3AD6F9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D8807-A642-412E-89BC-E665A305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4916E-C3A7-4D30-BD1A-7D6631B8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2CB59-A785-427A-AEC8-776F7E37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74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853916"/>
            <a:ext cx="3869690" cy="398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FF0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828" y="1853916"/>
            <a:ext cx="3815079" cy="3671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FF0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27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9185-0271-4B59-A825-3EE07408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1383-7A3C-435B-A1BF-7A771D4D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D2FA3-A4EB-44B9-8ACE-40FCE8DE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B7CD5-1183-47F6-8511-2265C53D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F1303-95BB-4681-938D-EFCD0CCF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903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2D60-3D80-4560-90D1-85CE30B2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36C2-4EC4-4C9E-8239-219043296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D58B3-F981-404F-AF47-E14B4DD2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C574A-5AF0-4CE2-AD24-5256383F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BA6F-E986-4DCA-80F0-6F1ED104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076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D3C3-5D00-4247-AF56-ABF7B8C1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3CBCB-144D-4B89-B2A5-F41D87A69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CC081-3A13-4FD4-BBC4-81B71EA8C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1C9B3-A466-49D1-9E4C-2A4779D5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6FDF4-6749-4487-8DA5-D38BD226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C2ED8-ED11-4ACE-9220-B7E3B51B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65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8B58-C8D8-435B-AB06-D100093F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E5D48-BA73-4665-B477-454247066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99C70-F90B-47B7-B46C-2841D8B26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EE1E2-1E21-49BA-9625-44D13D377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8AC0D-3D27-4184-ADAE-F6D87865A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CAF3E-FFA3-4BCB-8CE4-62CF6332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74CC4-BCE6-4785-AF65-6568D7E4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58771-D82A-4A45-9D36-2074AEF9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280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FDC7-B4BC-4A45-8FC7-0D402612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E5FB8-78BA-4CDC-81E7-36201D41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16221-3A36-458C-B7D1-2D2EE5C2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D76FB-02E2-4733-90A3-5B3836C1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111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5148A-46DD-46C7-B7EB-6BBA5BB0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973F0-1421-49E0-B445-E8C8DCB8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FF970-3B22-434D-B0F3-BD95DD24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762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98DD-7BBC-40D9-87CB-D6EFF270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481E-38A5-428B-A3CC-FB384CE67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B66A5-2B8C-465D-834A-BB9449501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565D0-32AE-4E5C-A19E-F99BBD70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A81E-CE98-4943-89F5-5F977CF3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40F47-0868-4CAF-A787-F58CECA2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63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F14D-E692-470C-A01F-0CF939FE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F32EB-8D57-490B-9A10-F2530CAD9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62513-76F2-4EDE-B7AD-99CC7D830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C0185-5861-459C-ABA5-E13EDDC9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08D6D-1146-407B-8D0F-F7CC1FB6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69264-730C-4210-85B7-798C3714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53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0AF0F-56CC-46BF-BC6B-A8B60B24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09384-E4D4-4470-83DD-8277E1BC7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0C630-A37E-4BE3-AE56-922699888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1EEC-93E9-4F58-AA58-49CB01C73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E3ADD-3264-4C3A-B8BD-244D4A398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349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jpg"/><Relationship Id="rId5" Type="http://schemas.openxmlformats.org/officeDocument/2006/relationships/image" Target="../media/image4.png"/><Relationship Id="rId10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70FC-411F-4664-81D2-EA99D1FF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ALLERGIC AND NON ALLERIC RHINITIS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8F833-41BA-46F0-A144-71FF5EA71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468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378"/>
            <a:ext cx="29591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Sensitization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67713"/>
            <a:ext cx="8059420" cy="46634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marR="5080" indent="-274955">
              <a:lnSpc>
                <a:spcPct val="9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secondary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immune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response,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any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cell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expressing  </a:t>
            </a:r>
            <a:r>
              <a:rPr sz="2600" spc="-5" dirty="0">
                <a:latin typeface="Constantia"/>
                <a:cs typeface="Constantia"/>
              </a:rPr>
              <a:t>surface </a:t>
            </a:r>
            <a:r>
              <a:rPr sz="2600" dirty="0">
                <a:latin typeface="Constantia"/>
                <a:cs typeface="Constantia"/>
              </a:rPr>
              <a:t>MHC </a:t>
            </a:r>
            <a:r>
              <a:rPr sz="2600" spc="-5" dirty="0">
                <a:latin typeface="Constantia"/>
                <a:cs typeface="Constantia"/>
              </a:rPr>
              <a:t>class </a:t>
            </a:r>
            <a:r>
              <a:rPr sz="2600" dirty="0">
                <a:latin typeface="Constantia"/>
                <a:cs typeface="Constantia"/>
              </a:rPr>
              <a:t>2 </a:t>
            </a:r>
            <a:r>
              <a:rPr sz="2600" spc="-20" dirty="0">
                <a:latin typeface="Constantia"/>
                <a:cs typeface="Constantia"/>
              </a:rPr>
              <a:t>may </a:t>
            </a:r>
            <a:r>
              <a:rPr sz="2600" spc="-5" dirty="0">
                <a:latin typeface="Constantia"/>
                <a:cs typeface="Constantia"/>
              </a:rPr>
              <a:t>serve </a:t>
            </a:r>
            <a:r>
              <a:rPr sz="2600" dirty="0">
                <a:latin typeface="Constantia"/>
                <a:cs typeface="Constantia"/>
              </a:rPr>
              <a:t>as an </a:t>
            </a:r>
            <a:r>
              <a:rPr sz="2600" spc="-10" dirty="0">
                <a:latin typeface="Constantia"/>
                <a:cs typeface="Constantia"/>
              </a:rPr>
              <a:t>antigen-  </a:t>
            </a:r>
            <a:r>
              <a:rPr sz="2600" spc="-5" dirty="0">
                <a:latin typeface="Constantia"/>
                <a:cs typeface="Constantia"/>
              </a:rPr>
              <a:t>presenting </a:t>
            </a:r>
            <a:r>
              <a:rPr sz="2600" spc="-10" dirty="0">
                <a:latin typeface="Constantia"/>
                <a:cs typeface="Constantia"/>
              </a:rPr>
              <a:t>cell, </a:t>
            </a:r>
            <a:r>
              <a:rPr sz="2600" spc="-5" dirty="0">
                <a:latin typeface="Constantia"/>
                <a:cs typeface="Constantia"/>
              </a:rPr>
              <a:t>including the nasal</a:t>
            </a:r>
            <a:r>
              <a:rPr sz="2600" spc="-2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epithelium.</a:t>
            </a:r>
            <a:endParaRPr sz="2600">
              <a:latin typeface="Constantia"/>
              <a:cs typeface="Constantia"/>
            </a:endParaRPr>
          </a:p>
          <a:p>
            <a:pPr marL="287020" marR="53975" indent="-274955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5" dirty="0">
                <a:latin typeface="Constantia"/>
                <a:cs typeface="Constantia"/>
              </a:rPr>
              <a:t>Activated, </a:t>
            </a:r>
            <a:r>
              <a:rPr sz="2600" spc="-5" dirty="0">
                <a:latin typeface="Constantia"/>
                <a:cs typeface="Constantia"/>
              </a:rPr>
              <a:t>Th2 </a:t>
            </a:r>
            <a:r>
              <a:rPr sz="2600" spc="-10" dirty="0">
                <a:latin typeface="Constantia"/>
                <a:cs typeface="Constantia"/>
              </a:rPr>
              <a:t>cells secrete cytokines, </a:t>
            </a:r>
            <a:r>
              <a:rPr sz="2600" dirty="0">
                <a:latin typeface="Constantia"/>
                <a:cs typeface="Constantia"/>
              </a:rPr>
              <a:t>(IL-4, IL- </a:t>
            </a:r>
            <a:r>
              <a:rPr sz="2600" spc="-15" dirty="0">
                <a:latin typeface="Constantia"/>
                <a:cs typeface="Constantia"/>
              </a:rPr>
              <a:t>13 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3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IL-  5).</a:t>
            </a:r>
            <a:endParaRPr sz="2600">
              <a:latin typeface="Constantia"/>
              <a:cs typeface="Constantia"/>
            </a:endParaRPr>
          </a:p>
          <a:p>
            <a:pPr marL="287020" marR="251460" indent="-274955">
              <a:lnSpc>
                <a:spcPct val="90000"/>
              </a:lnSpc>
              <a:spcBef>
                <a:spcPts val="58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3220" algn="l"/>
                <a:tab pos="363855" algn="l"/>
              </a:tabLst>
            </a:pPr>
            <a:r>
              <a:rPr dirty="0"/>
              <a:t>	</a:t>
            </a:r>
            <a:r>
              <a:rPr sz="2600" spc="-5" dirty="0">
                <a:latin typeface="Constantia"/>
                <a:cs typeface="Constantia"/>
              </a:rPr>
              <a:t>They </a:t>
            </a:r>
            <a:r>
              <a:rPr sz="2600" dirty="0">
                <a:latin typeface="Constantia"/>
                <a:cs typeface="Constantia"/>
              </a:rPr>
              <a:t>also </a:t>
            </a:r>
            <a:r>
              <a:rPr sz="2600" spc="-10" dirty="0">
                <a:latin typeface="Constantia"/>
                <a:cs typeface="Constantia"/>
              </a:rPr>
              <a:t>activate </a:t>
            </a:r>
            <a:r>
              <a:rPr sz="2600" dirty="0">
                <a:latin typeface="Constantia"/>
                <a:cs typeface="Constantia"/>
              </a:rPr>
              <a:t>B </a:t>
            </a:r>
            <a:r>
              <a:rPr sz="2600" spc="-10" dirty="0">
                <a:latin typeface="Constantia"/>
                <a:cs typeface="Constantia"/>
              </a:rPr>
              <a:t>lymphocytes </a:t>
            </a: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local  </a:t>
            </a:r>
            <a:r>
              <a:rPr sz="2600" spc="-10" dirty="0">
                <a:latin typeface="Constantia"/>
                <a:cs typeface="Constantia"/>
              </a:rPr>
              <a:t>lymphoid </a:t>
            </a:r>
            <a:r>
              <a:rPr sz="2600" spc="-5" dirty="0">
                <a:latin typeface="Constantia"/>
                <a:cs typeface="Constantia"/>
              </a:rPr>
              <a:t>tissues, </a:t>
            </a:r>
            <a:r>
              <a:rPr sz="2600" spc="-10" dirty="0">
                <a:latin typeface="Constantia"/>
                <a:cs typeface="Constantia"/>
              </a:rPr>
              <a:t>encouraging </a:t>
            </a:r>
            <a:r>
              <a:rPr sz="2600" spc="-5" dirty="0">
                <a:latin typeface="Constantia"/>
                <a:cs typeface="Constantia"/>
              </a:rPr>
              <a:t>them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5" dirty="0">
                <a:latin typeface="Constantia"/>
                <a:cs typeface="Constantia"/>
              </a:rPr>
              <a:t>proliferate,  migrate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the nasal lining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5" dirty="0">
                <a:latin typeface="Constantia"/>
                <a:cs typeface="Constantia"/>
              </a:rPr>
              <a:t>produce </a:t>
            </a:r>
            <a:r>
              <a:rPr sz="2600" spc="-10" dirty="0">
                <a:latin typeface="Constantia"/>
                <a:cs typeface="Constantia"/>
              </a:rPr>
              <a:t>IgE</a:t>
            </a:r>
            <a:r>
              <a:rPr sz="2600" spc="-46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antibody.</a:t>
            </a:r>
            <a:endParaRPr sz="2600">
              <a:latin typeface="Constantia"/>
              <a:cs typeface="Constantia"/>
            </a:endParaRPr>
          </a:p>
          <a:p>
            <a:pPr marL="287020" marR="381000" indent="-274955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3566795" algn="l"/>
                <a:tab pos="5841365" algn="l"/>
              </a:tabLst>
            </a:pPr>
            <a:r>
              <a:rPr sz="2600" spc="-15" dirty="0">
                <a:latin typeface="Constantia"/>
                <a:cs typeface="Constantia"/>
              </a:rPr>
              <a:t>Once </a:t>
            </a:r>
            <a:r>
              <a:rPr sz="2600" spc="-10" dirty="0">
                <a:latin typeface="Constantia"/>
                <a:cs typeface="Constantia"/>
              </a:rPr>
              <a:t>produced,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IgE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2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very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rapidly	</a:t>
            </a:r>
            <a:r>
              <a:rPr sz="2600" spc="-10" dirty="0">
                <a:latin typeface="Constantia"/>
                <a:cs typeface="Constantia"/>
              </a:rPr>
              <a:t>taken </a:t>
            </a:r>
            <a:r>
              <a:rPr sz="2600" dirty="0">
                <a:latin typeface="Constantia"/>
                <a:cs typeface="Constantia"/>
              </a:rPr>
              <a:t>up </a:t>
            </a:r>
            <a:r>
              <a:rPr sz="2600" spc="-10" dirty="0">
                <a:latin typeface="Constantia"/>
                <a:cs typeface="Constantia"/>
              </a:rPr>
              <a:t>by  </a:t>
            </a:r>
            <a:r>
              <a:rPr sz="2600" dirty="0">
                <a:latin typeface="Constantia"/>
                <a:cs typeface="Constantia"/>
              </a:rPr>
              <a:t>local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cells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possessing	</a:t>
            </a:r>
            <a:r>
              <a:rPr sz="2600" spc="-5" dirty="0">
                <a:latin typeface="Constantia"/>
                <a:cs typeface="Constantia"/>
              </a:rPr>
              <a:t>FcER </a:t>
            </a:r>
            <a:r>
              <a:rPr sz="2600" dirty="0">
                <a:latin typeface="Constantia"/>
                <a:cs typeface="Constantia"/>
              </a:rPr>
              <a:t>1, </a:t>
            </a:r>
            <a:r>
              <a:rPr sz="2600" spc="-5" dirty="0">
                <a:latin typeface="Constantia"/>
                <a:cs typeface="Constantia"/>
              </a:rPr>
              <a:t>i.e. </a:t>
            </a:r>
            <a:r>
              <a:rPr sz="2600" spc="-10" dirty="0">
                <a:latin typeface="Constantia"/>
                <a:cs typeface="Constantia"/>
              </a:rPr>
              <a:t>mainly </a:t>
            </a:r>
            <a:r>
              <a:rPr sz="2600" spc="-5" dirty="0">
                <a:latin typeface="Constantia"/>
                <a:cs typeface="Constantia"/>
              </a:rPr>
              <a:t>mast</a:t>
            </a:r>
            <a:r>
              <a:rPr sz="2600" spc="-2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cells.</a:t>
            </a:r>
            <a:endParaRPr sz="2600">
              <a:latin typeface="Constantia"/>
              <a:cs typeface="Constantia"/>
            </a:endParaRPr>
          </a:p>
          <a:p>
            <a:pPr marL="287020" marR="114935" indent="-274955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Thus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armed, </a:t>
            </a:r>
            <a:r>
              <a:rPr sz="2600" spc="-5" dirty="0">
                <a:latin typeface="Constantia"/>
                <a:cs typeface="Constantia"/>
              </a:rPr>
              <a:t>mast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cells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able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specifically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respond 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subsequent </a:t>
            </a:r>
            <a:r>
              <a:rPr sz="2600" spc="-15" dirty="0">
                <a:latin typeface="Constantia"/>
                <a:cs typeface="Constantia"/>
              </a:rPr>
              <a:t>allergen</a:t>
            </a:r>
            <a:r>
              <a:rPr sz="2600" spc="-4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contact.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09117"/>
            <a:ext cx="70764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Subsequent reaction </a:t>
            </a:r>
            <a:r>
              <a:rPr sz="3600" spc="-25" dirty="0"/>
              <a:t>to </a:t>
            </a:r>
            <a:r>
              <a:rPr sz="3600" spc="-10" dirty="0"/>
              <a:t>allergen: </a:t>
            </a:r>
            <a:r>
              <a:rPr sz="3600" dirty="0"/>
              <a:t>early  phase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764233"/>
            <a:ext cx="7545705" cy="2959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Mast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cells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encouraged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degranulate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once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their  </a:t>
            </a:r>
            <a:r>
              <a:rPr sz="2600" spc="-10" dirty="0">
                <a:latin typeface="Constantia"/>
                <a:cs typeface="Constantia"/>
              </a:rPr>
              <a:t>cell-bound </a:t>
            </a:r>
            <a:r>
              <a:rPr sz="2600" spc="-5" dirty="0">
                <a:latin typeface="Constantia"/>
                <a:cs typeface="Constantia"/>
              </a:rPr>
              <a:t>IgE </a:t>
            </a:r>
            <a:r>
              <a:rPr sz="2600" dirty="0">
                <a:latin typeface="Constantia"/>
                <a:cs typeface="Constantia"/>
              </a:rPr>
              <a:t>has </a:t>
            </a:r>
            <a:r>
              <a:rPr sz="2600" spc="-5" dirty="0">
                <a:latin typeface="Constantia"/>
                <a:cs typeface="Constantia"/>
              </a:rPr>
              <a:t>been </a:t>
            </a:r>
            <a:r>
              <a:rPr sz="2600" spc="-10" dirty="0">
                <a:latin typeface="Constantia"/>
                <a:cs typeface="Constantia"/>
              </a:rPr>
              <a:t>cross-linked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3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allergen.</a:t>
            </a:r>
            <a:endParaRPr sz="2600">
              <a:latin typeface="Constantia"/>
              <a:cs typeface="Constantia"/>
            </a:endParaRPr>
          </a:p>
          <a:p>
            <a:pPr marL="287020" marR="1477645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Secretion </a:t>
            </a:r>
            <a:r>
              <a:rPr sz="2600" dirty="0">
                <a:latin typeface="Constantia"/>
                <a:cs typeface="Constantia"/>
              </a:rPr>
              <a:t>of histamine, </a:t>
            </a:r>
            <a:r>
              <a:rPr sz="2600" spc="-5" dirty="0">
                <a:latin typeface="Constantia"/>
                <a:cs typeface="Constantia"/>
              </a:rPr>
              <a:t>leukotriene C4</a:t>
            </a:r>
            <a:r>
              <a:rPr sz="2600" spc="-2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  </a:t>
            </a:r>
            <a:r>
              <a:rPr sz="2600" spc="-10" dirty="0">
                <a:latin typeface="Constantia"/>
                <a:cs typeface="Constantia"/>
              </a:rPr>
              <a:t>prostaglandin </a:t>
            </a:r>
            <a:r>
              <a:rPr sz="2600" dirty="0">
                <a:latin typeface="Constantia"/>
                <a:cs typeface="Constantia"/>
              </a:rPr>
              <a:t>D2 in </a:t>
            </a:r>
            <a:r>
              <a:rPr sz="2600" spc="-5" dirty="0">
                <a:latin typeface="Constantia"/>
                <a:cs typeface="Constantia"/>
              </a:rPr>
              <a:t>nasal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mucus.</a:t>
            </a:r>
            <a:endParaRPr sz="2600">
              <a:latin typeface="Constantia"/>
              <a:cs typeface="Constantia"/>
            </a:endParaRPr>
          </a:p>
          <a:p>
            <a:pPr marL="287020" marR="1005205" indent="-274955" algn="just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Histamine &amp; </a:t>
            </a:r>
            <a:r>
              <a:rPr sz="2600" spc="-5" dirty="0">
                <a:latin typeface="Constantia"/>
                <a:cs typeface="Constantia"/>
              </a:rPr>
              <a:t>cytokines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10" dirty="0">
                <a:latin typeface="Constantia"/>
                <a:cs typeface="Constantia"/>
              </a:rPr>
              <a:t>preformed </a:t>
            </a:r>
            <a:r>
              <a:rPr sz="2600" spc="-5" dirty="0">
                <a:latin typeface="Constantia"/>
                <a:cs typeface="Constantia"/>
              </a:rPr>
              <a:t>while  leukotriene </a:t>
            </a:r>
            <a:r>
              <a:rPr sz="2600" dirty="0">
                <a:latin typeface="Constantia"/>
                <a:cs typeface="Constantia"/>
              </a:rPr>
              <a:t>and PGs </a:t>
            </a:r>
            <a:r>
              <a:rPr sz="2600" spc="-10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manufactured</a:t>
            </a:r>
            <a:r>
              <a:rPr sz="2600" spc="-4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from  membrane </a:t>
            </a:r>
            <a:r>
              <a:rPr sz="2600" spc="-5" dirty="0">
                <a:latin typeface="Constantia"/>
                <a:cs typeface="Constantia"/>
              </a:rPr>
              <a:t>arachidonic</a:t>
            </a:r>
            <a:r>
              <a:rPr sz="2600" spc="-2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acid.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769776"/>
            <a:ext cx="7980045" cy="485648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Histamine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causes</a:t>
            </a:r>
            <a:endParaRPr sz="2600">
              <a:latin typeface="Constantia"/>
              <a:cs typeface="Constantia"/>
            </a:endParaRPr>
          </a:p>
          <a:p>
            <a:pPr marL="652780" marR="152400" lvl="1" indent="-247015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728980" algn="l"/>
                <a:tab pos="729615" algn="l"/>
              </a:tabLst>
            </a:pPr>
            <a:r>
              <a:rPr dirty="0"/>
              <a:t>	</a:t>
            </a:r>
            <a:r>
              <a:rPr sz="2400" spc="-5" dirty="0">
                <a:latin typeface="Constantia"/>
                <a:cs typeface="Constantia"/>
              </a:rPr>
              <a:t>Rhinorrhoea, sneezing, </a:t>
            </a:r>
            <a:r>
              <a:rPr sz="2400" dirty="0">
                <a:latin typeface="Constantia"/>
                <a:cs typeface="Constantia"/>
              </a:rPr>
              <a:t>pruritis and </a:t>
            </a:r>
            <a:r>
              <a:rPr sz="2400" spc="-5" dirty="0">
                <a:latin typeface="Constantia"/>
                <a:cs typeface="Constantia"/>
              </a:rPr>
              <a:t>nasal</a:t>
            </a:r>
            <a:r>
              <a:rPr sz="2400" spc="-3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obstruction.  </a:t>
            </a:r>
            <a:r>
              <a:rPr sz="2400" dirty="0">
                <a:latin typeface="Constantia"/>
                <a:cs typeface="Constantia"/>
              </a:rPr>
              <a:t>(The </a:t>
            </a:r>
            <a:r>
              <a:rPr sz="2400" spc="-10" dirty="0">
                <a:latin typeface="Constantia"/>
                <a:cs typeface="Constantia"/>
              </a:rPr>
              <a:t>response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dirty="0">
                <a:latin typeface="Constantia"/>
                <a:cs typeface="Constantia"/>
              </a:rPr>
              <a:t>of short</a:t>
            </a:r>
            <a:r>
              <a:rPr sz="2400" spc="-3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duration)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Action </a:t>
            </a:r>
            <a:r>
              <a:rPr sz="2400" dirty="0">
                <a:latin typeface="Constantia"/>
                <a:cs typeface="Constantia"/>
              </a:rPr>
              <a:t>on sensory </a:t>
            </a:r>
            <a:r>
              <a:rPr sz="2400" spc="-5" dirty="0">
                <a:latin typeface="Constantia"/>
                <a:cs typeface="Constantia"/>
              </a:rPr>
              <a:t>nerves </a:t>
            </a:r>
            <a:r>
              <a:rPr sz="2400" spc="-15" dirty="0">
                <a:latin typeface="Constantia"/>
                <a:cs typeface="Constantia"/>
              </a:rPr>
              <a:t>induces </a:t>
            </a:r>
            <a:r>
              <a:rPr sz="2400" spc="-10" dirty="0">
                <a:latin typeface="Constantia"/>
                <a:cs typeface="Constantia"/>
              </a:rPr>
              <a:t>itching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sneezing.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Prostaglandins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induces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Sustained </a:t>
            </a:r>
            <a:r>
              <a:rPr sz="2400" spc="-5" dirty="0">
                <a:latin typeface="Constantia"/>
                <a:cs typeface="Constantia"/>
              </a:rPr>
              <a:t>nasal obstruction and is </a:t>
            </a:r>
            <a:r>
              <a:rPr sz="2400" spc="-15" dirty="0">
                <a:latin typeface="Constantia"/>
                <a:cs typeface="Constantia"/>
              </a:rPr>
              <a:t>ten </a:t>
            </a:r>
            <a:r>
              <a:rPr sz="2400" spc="-5" dirty="0">
                <a:latin typeface="Constantia"/>
                <a:cs typeface="Constantia"/>
              </a:rPr>
              <a:t>times</a:t>
            </a:r>
            <a:r>
              <a:rPr sz="2400" spc="-31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more</a:t>
            </a:r>
            <a:endParaRPr sz="2400">
              <a:latin typeface="Constantia"/>
              <a:cs typeface="Constantia"/>
            </a:endParaRPr>
          </a:p>
          <a:p>
            <a:pPr marL="652780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potent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histamine.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Leukotrienes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induce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25" dirty="0">
                <a:latin typeface="Constantia"/>
                <a:cs typeface="Constantia"/>
              </a:rPr>
              <a:t>Vascular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permeability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oedema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nose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  <a:tab pos="3705860" algn="l"/>
              </a:tabLst>
            </a:pPr>
            <a:r>
              <a:rPr sz="2400" spc="-25" dirty="0">
                <a:latin typeface="Constantia"/>
                <a:cs typeface="Constantia"/>
              </a:rPr>
              <a:t>Involved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eosinophil	and </a:t>
            </a:r>
            <a:r>
              <a:rPr sz="2400" spc="-5" dirty="0">
                <a:latin typeface="Constantia"/>
                <a:cs typeface="Constantia"/>
              </a:rPr>
              <a:t>neutrophil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recruitment.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Cytokines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important in regulation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IgE</a:t>
            </a:r>
            <a:r>
              <a:rPr sz="2600" spc="-4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response.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28002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5" dirty="0"/>
              <a:t>Late </a:t>
            </a:r>
            <a:r>
              <a:rPr sz="5000" spc="-5" dirty="0"/>
              <a:t>phase</a:t>
            </a:r>
            <a:r>
              <a:rPr sz="5000" spc="-60" dirty="0"/>
              <a:t> </a:t>
            </a:r>
            <a:r>
              <a:rPr sz="5000" spc="-10" dirty="0"/>
              <a:t>response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876170"/>
            <a:ext cx="7894320" cy="43421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This is </a:t>
            </a:r>
            <a:r>
              <a:rPr sz="2400" spc="10" dirty="0">
                <a:latin typeface="Constantia"/>
                <a:cs typeface="Constantia"/>
              </a:rPr>
              <a:t>inflammatory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2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nature.</a:t>
            </a:r>
            <a:endParaRPr sz="2400">
              <a:latin typeface="Constantia"/>
              <a:cs typeface="Constantia"/>
            </a:endParaRPr>
          </a:p>
          <a:p>
            <a:pPr marL="287020" marR="5080" indent="-274955">
              <a:lnSpc>
                <a:spcPts val="2590"/>
              </a:lnSpc>
              <a:spcBef>
                <a:spcPts val="62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25" dirty="0">
                <a:latin typeface="Constantia"/>
                <a:cs typeface="Constantia"/>
              </a:rPr>
              <a:t>Involves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ingress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cells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such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eosinophils, basophils,  mast </a:t>
            </a:r>
            <a:r>
              <a:rPr sz="2400" spc="-15" dirty="0">
                <a:latin typeface="Constantia"/>
                <a:cs typeface="Constantia"/>
              </a:rPr>
              <a:t>cells, </a:t>
            </a:r>
            <a:r>
              <a:rPr sz="2400" dirty="0">
                <a:latin typeface="Constantia"/>
                <a:cs typeface="Constantia"/>
              </a:rPr>
              <a:t>T </a:t>
            </a:r>
            <a:r>
              <a:rPr sz="2400" spc="-10" dirty="0">
                <a:latin typeface="Constantia"/>
                <a:cs typeface="Constantia"/>
              </a:rPr>
              <a:t>lymphocytes, </a:t>
            </a:r>
            <a:r>
              <a:rPr sz="2400" spc="-5" dirty="0">
                <a:latin typeface="Constantia"/>
                <a:cs typeface="Constantia"/>
              </a:rPr>
              <a:t>neutrophils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10" dirty="0">
                <a:latin typeface="Constantia"/>
                <a:cs typeface="Constantia"/>
              </a:rPr>
              <a:t>macrophages  </a:t>
            </a:r>
            <a:r>
              <a:rPr sz="2400" spc="-15" dirty="0">
                <a:latin typeface="Constantia"/>
                <a:cs typeface="Constantia"/>
              </a:rPr>
              <a:t>into </a:t>
            </a:r>
            <a:r>
              <a:rPr sz="2400" spc="-5" dirty="0">
                <a:latin typeface="Constantia"/>
                <a:cs typeface="Constantia"/>
              </a:rPr>
              <a:t>the local reaction</a:t>
            </a:r>
            <a:r>
              <a:rPr sz="2400" spc="-2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site.</a:t>
            </a:r>
            <a:endParaRPr sz="2400">
              <a:latin typeface="Constantia"/>
              <a:cs typeface="Constantia"/>
            </a:endParaRPr>
          </a:p>
          <a:p>
            <a:pPr marL="287020" marR="601345" indent="-274955">
              <a:lnSpc>
                <a:spcPts val="259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The main symptoms </a:t>
            </a:r>
            <a:r>
              <a:rPr sz="2400" spc="-15" dirty="0">
                <a:latin typeface="Constantia"/>
                <a:cs typeface="Constantia"/>
              </a:rPr>
              <a:t>are </a:t>
            </a:r>
            <a:r>
              <a:rPr sz="2400" spc="-5" dirty="0">
                <a:latin typeface="Constantia"/>
                <a:cs typeface="Constantia"/>
              </a:rPr>
              <a:t>nasal obstruction</a:t>
            </a:r>
            <a:r>
              <a:rPr sz="2400" spc="-4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10" dirty="0">
                <a:latin typeface="Constantia"/>
                <a:cs typeface="Constantia"/>
              </a:rPr>
              <a:t>hyper-  </a:t>
            </a:r>
            <a:r>
              <a:rPr sz="2400" spc="-30" dirty="0">
                <a:latin typeface="Constantia"/>
                <a:cs typeface="Constantia"/>
              </a:rPr>
              <a:t>reactivity.</a:t>
            </a:r>
            <a:endParaRPr sz="2400">
              <a:latin typeface="Constantia"/>
              <a:cs typeface="Constantia"/>
            </a:endParaRPr>
          </a:p>
          <a:p>
            <a:pPr marL="287020" marR="120014" indent="-274955">
              <a:lnSpc>
                <a:spcPct val="90100"/>
              </a:lnSpc>
              <a:spcBef>
                <a:spcPts val="54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Eosinophil </a:t>
            </a:r>
            <a:r>
              <a:rPr sz="2400" spc="-10" dirty="0">
                <a:latin typeface="Constantia"/>
                <a:cs typeface="Constantia"/>
              </a:rPr>
              <a:t>products increase </a:t>
            </a:r>
            <a:r>
              <a:rPr sz="2400" dirty="0">
                <a:latin typeface="Constantia"/>
                <a:cs typeface="Constantia"/>
              </a:rPr>
              <a:t>local </a:t>
            </a:r>
            <a:r>
              <a:rPr sz="2400" spc="-5" dirty="0">
                <a:latin typeface="Constantia"/>
                <a:cs typeface="Constantia"/>
              </a:rPr>
              <a:t>vascular </a:t>
            </a:r>
            <a:r>
              <a:rPr sz="2400" dirty="0">
                <a:latin typeface="Constantia"/>
                <a:cs typeface="Constantia"/>
              </a:rPr>
              <a:t>permeability  and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mucus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secretion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further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inflammatory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cell  </a:t>
            </a:r>
            <a:r>
              <a:rPr sz="2400" spc="25" dirty="0">
                <a:latin typeface="Constantia"/>
                <a:cs typeface="Constantia"/>
              </a:rPr>
              <a:t>influx</a:t>
            </a:r>
            <a:endParaRPr sz="2400">
              <a:latin typeface="Constantia"/>
              <a:cs typeface="Constantia"/>
            </a:endParaRPr>
          </a:p>
          <a:p>
            <a:pPr marL="287020" marR="102870" indent="-274955">
              <a:lnSpc>
                <a:spcPts val="2590"/>
              </a:lnSpc>
              <a:spcBef>
                <a:spcPts val="61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Endothelial </a:t>
            </a: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cells</a:t>
            </a:r>
            <a:r>
              <a:rPr sz="2400" spc="-15" dirty="0">
                <a:latin typeface="Constantia"/>
                <a:cs typeface="Constantia"/>
              </a:rPr>
              <a:t>, </a:t>
            </a:r>
            <a:r>
              <a:rPr sz="2400" spc="-5" dirty="0">
                <a:latin typeface="Constantia"/>
                <a:cs typeface="Constantia"/>
              </a:rPr>
              <a:t>participate in the recruitment </a:t>
            </a:r>
            <a:r>
              <a:rPr sz="2400" dirty="0">
                <a:latin typeface="Constantia"/>
                <a:cs typeface="Constantia"/>
              </a:rPr>
              <a:t>of  </a:t>
            </a:r>
            <a:r>
              <a:rPr sz="2400" spc="-10" dirty="0">
                <a:latin typeface="Constantia"/>
                <a:cs typeface="Constantia"/>
              </a:rPr>
              <a:t>leukocytes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site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allergic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response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releasing  chemotactic factors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modulating </a:t>
            </a:r>
            <a:r>
              <a:rPr sz="2400" dirty="0">
                <a:latin typeface="Constantia"/>
                <a:cs typeface="Constantia"/>
              </a:rPr>
              <a:t>adhesion</a:t>
            </a:r>
            <a:r>
              <a:rPr sz="2400" spc="-2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molecules.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479806"/>
            <a:ext cx="495554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0" dirty="0"/>
              <a:t>Systemic</a:t>
            </a:r>
            <a:r>
              <a:rPr sz="5000" spc="-65" dirty="0"/>
              <a:t> </a:t>
            </a:r>
            <a:r>
              <a:rPr sz="5000" spc="-15" dirty="0"/>
              <a:t>activation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550873"/>
            <a:ext cx="7988934" cy="452755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marR="8890" indent="-274955">
              <a:lnSpc>
                <a:spcPct val="9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Upregulation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production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release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eosinophil 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basophil precursors </a:t>
            </a:r>
            <a:r>
              <a:rPr sz="2600" spc="-10" dirty="0">
                <a:latin typeface="Constantia"/>
                <a:cs typeface="Constantia"/>
              </a:rPr>
              <a:t>from </a:t>
            </a:r>
            <a:r>
              <a:rPr sz="2600" spc="-5" dirty="0">
                <a:latin typeface="Constantia"/>
                <a:cs typeface="Constantia"/>
              </a:rPr>
              <a:t>the bone </a:t>
            </a:r>
            <a:r>
              <a:rPr sz="2600" spc="-20" dirty="0">
                <a:latin typeface="Constantia"/>
                <a:cs typeface="Constantia"/>
              </a:rPr>
              <a:t>marrow</a:t>
            </a:r>
            <a:r>
              <a:rPr sz="2600" spc="-4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occurs 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response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allergen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contact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nose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lung.</a:t>
            </a:r>
            <a:endParaRPr sz="2600">
              <a:latin typeface="Constantia"/>
              <a:cs typeface="Constantia"/>
            </a:endParaRPr>
          </a:p>
          <a:p>
            <a:pPr marL="287020" marR="398145" indent="-274955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resultant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circulating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precursors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attracted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reaction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site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other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parts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respiratory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tract.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Ig 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E-INDEPENDENT</a:t>
            </a:r>
            <a:r>
              <a:rPr sz="2400" spc="-5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onstantia"/>
                <a:cs typeface="Constantia"/>
              </a:rPr>
              <a:t>RESPONSES</a:t>
            </a:r>
            <a:endParaRPr sz="2400">
              <a:latin typeface="Constantia"/>
              <a:cs typeface="Constantia"/>
            </a:endParaRPr>
          </a:p>
          <a:p>
            <a:pPr marL="287020" marR="5080" indent="-274955">
              <a:lnSpc>
                <a:spcPts val="2590"/>
              </a:lnSpc>
              <a:spcBef>
                <a:spcPts val="61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Certain </a:t>
            </a:r>
            <a:r>
              <a:rPr sz="2400" spc="-10" dirty="0">
                <a:latin typeface="Constantia"/>
                <a:cs typeface="Constantia"/>
              </a:rPr>
              <a:t>drugs, </a:t>
            </a:r>
            <a:r>
              <a:rPr sz="2400" spc="-15" dirty="0">
                <a:latin typeface="Constantia"/>
                <a:cs typeface="Constantia"/>
              </a:rPr>
              <a:t>e,g. </a:t>
            </a:r>
            <a:r>
              <a:rPr sz="2400" spc="-5" dirty="0">
                <a:latin typeface="Constantia"/>
                <a:cs typeface="Constantia"/>
              </a:rPr>
              <a:t>morphine, </a:t>
            </a:r>
            <a:r>
              <a:rPr sz="2400" spc="-10" dirty="0">
                <a:latin typeface="Constantia"/>
                <a:cs typeface="Constantia"/>
              </a:rPr>
              <a:t>codeine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aspirin, can </a:t>
            </a:r>
            <a:r>
              <a:rPr sz="2400" dirty="0">
                <a:latin typeface="Constantia"/>
                <a:cs typeface="Constantia"/>
              </a:rPr>
              <a:t>act  </a:t>
            </a:r>
            <a:r>
              <a:rPr sz="2400" spc="-10" dirty="0">
                <a:latin typeface="Constantia"/>
                <a:cs typeface="Constantia"/>
              </a:rPr>
              <a:t>directly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mast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cell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membrane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causing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degranulation.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ts val="2740"/>
              </a:lnSpc>
              <a:spcBef>
                <a:spcPts val="254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0" dirty="0">
                <a:latin typeface="Constantia"/>
                <a:cs typeface="Constantia"/>
              </a:rPr>
              <a:t>House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dust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mite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allergen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able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alter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epithelial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tight</a:t>
            </a:r>
            <a:endParaRPr sz="2400">
              <a:latin typeface="Constantia"/>
              <a:cs typeface="Constantia"/>
            </a:endParaRPr>
          </a:p>
          <a:p>
            <a:pPr marL="287020">
              <a:lnSpc>
                <a:spcPts val="2740"/>
              </a:lnSpc>
            </a:pPr>
            <a:r>
              <a:rPr sz="2400" spc="-5" dirty="0">
                <a:latin typeface="Constantia"/>
                <a:cs typeface="Constantia"/>
              </a:rPr>
              <a:t>junctions </a:t>
            </a:r>
            <a:r>
              <a:rPr sz="2400" spc="-10" dirty="0">
                <a:latin typeface="Constantia"/>
                <a:cs typeface="Constantia"/>
              </a:rPr>
              <a:t>therefore increasing</a:t>
            </a:r>
            <a:r>
              <a:rPr sz="2400" spc="-16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permeability.</a:t>
            </a:r>
            <a:endParaRPr sz="2400">
              <a:latin typeface="Constantia"/>
              <a:cs typeface="Constantia"/>
            </a:endParaRPr>
          </a:p>
          <a:p>
            <a:pPr marL="287020" marR="50165" indent="-274955">
              <a:lnSpc>
                <a:spcPts val="2590"/>
              </a:lnSpc>
              <a:spcBef>
                <a:spcPts val="61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latin typeface="Constantia"/>
                <a:cs typeface="Constantia"/>
              </a:rPr>
              <a:t>Some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allergens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may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produce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direct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response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via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enzymatic  </a:t>
            </a:r>
            <a:r>
              <a:rPr sz="2400" spc="-10" dirty="0">
                <a:latin typeface="Constantia"/>
                <a:cs typeface="Constantia"/>
              </a:rPr>
              <a:t>proteolytic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activity.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592582"/>
            <a:ext cx="2753995" cy="1077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300" dirty="0"/>
              <a:t>The </a:t>
            </a:r>
            <a:r>
              <a:rPr sz="2300" spc="-15" dirty="0"/>
              <a:t>four </a:t>
            </a:r>
            <a:r>
              <a:rPr sz="2300" spc="-5" dirty="0"/>
              <a:t>phases </a:t>
            </a:r>
            <a:r>
              <a:rPr sz="2300" dirty="0"/>
              <a:t>o f</a:t>
            </a:r>
            <a:r>
              <a:rPr sz="2300" spc="-55" dirty="0"/>
              <a:t> </a:t>
            </a:r>
            <a:r>
              <a:rPr sz="2300" dirty="0"/>
              <a:t>the  </a:t>
            </a:r>
            <a:r>
              <a:rPr sz="2300" spc="-5" dirty="0"/>
              <a:t>allergic reaction </a:t>
            </a:r>
            <a:r>
              <a:rPr sz="2300" dirty="0"/>
              <a:t>in the  </a:t>
            </a:r>
            <a:r>
              <a:rPr sz="2300" spc="-5" dirty="0"/>
              <a:t>nose.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533400" y="1676400"/>
            <a:ext cx="77724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24280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>
                <a:solidFill>
                  <a:srgbClr val="00AF50"/>
                </a:solidFill>
              </a:rPr>
              <a:t>Diagnosis </a:t>
            </a:r>
            <a:r>
              <a:rPr sz="5000" dirty="0">
                <a:solidFill>
                  <a:srgbClr val="00AF50"/>
                </a:solidFill>
              </a:rPr>
              <a:t>of </a:t>
            </a:r>
            <a:r>
              <a:rPr sz="5000" spc="-15" dirty="0">
                <a:solidFill>
                  <a:srgbClr val="00AF50"/>
                </a:solidFill>
              </a:rPr>
              <a:t>Allergic</a:t>
            </a:r>
            <a:r>
              <a:rPr sz="5000" spc="-80" dirty="0">
                <a:solidFill>
                  <a:srgbClr val="00AF50"/>
                </a:solidFill>
              </a:rPr>
              <a:t> </a:t>
            </a:r>
            <a:r>
              <a:rPr sz="5000" dirty="0">
                <a:solidFill>
                  <a:srgbClr val="00AF50"/>
                </a:solidFill>
              </a:rPr>
              <a:t>Rhinitis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620000" cy="2575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5" dirty="0">
                <a:latin typeface="Constantia"/>
                <a:cs typeface="Constantia"/>
              </a:rPr>
              <a:t>Most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allergic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rhinitis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patients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diagnosed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  </a:t>
            </a:r>
            <a:r>
              <a:rPr sz="2600" spc="-5" dirty="0">
                <a:latin typeface="Constantia"/>
                <a:cs typeface="Constantia"/>
              </a:rPr>
              <a:t>combination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30" dirty="0">
                <a:latin typeface="Constantia"/>
                <a:cs typeface="Constantia"/>
              </a:rPr>
              <a:t>History,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Examination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SPT (Skin </a:t>
            </a:r>
            <a:r>
              <a:rPr sz="2400" spc="-5" dirty="0">
                <a:latin typeface="Constantia"/>
                <a:cs typeface="Constantia"/>
              </a:rPr>
              <a:t>Prick </a:t>
            </a:r>
            <a:r>
              <a:rPr sz="2400" spc="-55" dirty="0">
                <a:latin typeface="Constantia"/>
                <a:cs typeface="Constantia"/>
              </a:rPr>
              <a:t>Test</a:t>
            </a:r>
            <a:r>
              <a:rPr sz="2400" spc="-20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)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Radioallergoabsorbent tests </a:t>
            </a:r>
            <a:r>
              <a:rPr sz="2400" spc="-5" dirty="0">
                <a:latin typeface="Constantia"/>
                <a:cs typeface="Constantia"/>
              </a:rPr>
              <a:t>(RAST) for </a:t>
            </a:r>
            <a:r>
              <a:rPr sz="2400" spc="5" dirty="0">
                <a:latin typeface="Constantia"/>
                <a:cs typeface="Constantia"/>
              </a:rPr>
              <a:t>specific</a:t>
            </a:r>
            <a:r>
              <a:rPr sz="2400" spc="-3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IgE.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885724"/>
            <a:ext cx="8037195" cy="40157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Important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elements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C00000"/>
                </a:solidFill>
                <a:latin typeface="Constantia"/>
                <a:cs typeface="Constantia"/>
              </a:rPr>
              <a:t>history</a:t>
            </a:r>
            <a:r>
              <a:rPr sz="2600" spc="-8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include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evaluation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nature, duration,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time </a:t>
            </a:r>
            <a:r>
              <a:rPr sz="2400" spc="-10" dirty="0">
                <a:latin typeface="Constantia"/>
                <a:cs typeface="Constantia"/>
              </a:rPr>
              <a:t>course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4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symptoms;</a:t>
            </a:r>
            <a:endParaRPr sz="2400">
              <a:latin typeface="Constantia"/>
              <a:cs typeface="Constantia"/>
            </a:endParaRPr>
          </a:p>
          <a:p>
            <a:pPr marL="724535" lvl="1" indent="-31940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724535" algn="l"/>
                <a:tab pos="725170" algn="l"/>
              </a:tabLst>
            </a:pPr>
            <a:r>
              <a:rPr sz="2400" dirty="0">
                <a:latin typeface="Constantia"/>
                <a:cs typeface="Constantia"/>
              </a:rPr>
              <a:t>possible </a:t>
            </a:r>
            <a:r>
              <a:rPr sz="2400" spc="-10" dirty="0">
                <a:latin typeface="Constantia"/>
                <a:cs typeface="Constantia"/>
              </a:rPr>
              <a:t>triggers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2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symptoms;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response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medications;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15" dirty="0">
                <a:latin typeface="Constantia"/>
                <a:cs typeface="Constantia"/>
              </a:rPr>
              <a:t>comorbid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conditions;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family </a:t>
            </a:r>
            <a:r>
              <a:rPr sz="2400" dirty="0">
                <a:latin typeface="Constantia"/>
                <a:cs typeface="Constantia"/>
              </a:rPr>
              <a:t>history of </a:t>
            </a:r>
            <a:r>
              <a:rPr sz="2400" spc="-5" dirty="0">
                <a:latin typeface="Constantia"/>
                <a:cs typeface="Constantia"/>
              </a:rPr>
              <a:t>allergic</a:t>
            </a:r>
            <a:r>
              <a:rPr sz="2400" spc="-3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diseases;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environmental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exposures;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occupational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exposures;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effects </a:t>
            </a:r>
            <a:r>
              <a:rPr sz="2400" dirty="0">
                <a:latin typeface="Constantia"/>
                <a:cs typeface="Constantia"/>
              </a:rPr>
              <a:t>on </a:t>
            </a:r>
            <a:r>
              <a:rPr sz="2400" spc="-5" dirty="0">
                <a:latin typeface="Constantia"/>
                <a:cs typeface="Constantia"/>
              </a:rPr>
              <a:t>quality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3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life.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912746"/>
            <a:ext cx="7329170" cy="40430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5080" indent="-274955">
              <a:lnSpc>
                <a:spcPts val="2590"/>
              </a:lnSpc>
              <a:spcBef>
                <a:spcPts val="42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5" dirty="0">
                <a:solidFill>
                  <a:srgbClr val="C00000"/>
                </a:solidFill>
                <a:latin typeface="Constantia"/>
                <a:cs typeface="Constantia"/>
              </a:rPr>
              <a:t>Symptoms</a:t>
            </a:r>
            <a:r>
              <a:rPr sz="2400" spc="-9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associated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allergic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rhinitis  include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50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5" dirty="0">
                <a:latin typeface="Constantia"/>
                <a:cs typeface="Constantia"/>
              </a:rPr>
              <a:t>sneezing,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0" dirty="0">
                <a:latin typeface="Constantia"/>
                <a:cs typeface="Constantia"/>
              </a:rPr>
              <a:t>itching </a:t>
            </a:r>
            <a:r>
              <a:rPr sz="2200" spc="-5" dirty="0">
                <a:latin typeface="Constantia"/>
                <a:cs typeface="Constantia"/>
              </a:rPr>
              <a:t>(of nose, </a:t>
            </a:r>
            <a:r>
              <a:rPr sz="2200" spc="-20" dirty="0">
                <a:latin typeface="Constantia"/>
                <a:cs typeface="Constantia"/>
              </a:rPr>
              <a:t>eyes, </a:t>
            </a:r>
            <a:r>
              <a:rPr sz="2200" spc="-10" dirty="0">
                <a:latin typeface="Constantia"/>
                <a:cs typeface="Constantia"/>
              </a:rPr>
              <a:t>ears,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palate),</a:t>
            </a:r>
            <a:endParaRPr sz="2200">
              <a:latin typeface="Constantia"/>
              <a:cs typeface="Constantia"/>
            </a:endParaRPr>
          </a:p>
          <a:p>
            <a:pPr marL="718185" lvl="1" indent="-313055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718185" algn="l"/>
                <a:tab pos="718820" algn="l"/>
              </a:tabLst>
            </a:pPr>
            <a:r>
              <a:rPr sz="2200" spc="-10" dirty="0">
                <a:latin typeface="Constantia"/>
                <a:cs typeface="Constantia"/>
              </a:rPr>
              <a:t>rhinorrhea,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5" dirty="0">
                <a:latin typeface="Constantia"/>
                <a:cs typeface="Constantia"/>
              </a:rPr>
              <a:t>postnasal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drip,</a:t>
            </a:r>
            <a:endParaRPr sz="2200">
              <a:latin typeface="Constantia"/>
              <a:cs typeface="Constantia"/>
            </a:endParaRPr>
          </a:p>
          <a:p>
            <a:pPr marL="715010" lvl="1" indent="-30988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715010" algn="l"/>
                <a:tab pos="715645" algn="l"/>
              </a:tabLst>
            </a:pPr>
            <a:r>
              <a:rPr sz="2200" spc="-15" dirty="0">
                <a:latin typeface="Constantia"/>
                <a:cs typeface="Constantia"/>
              </a:rPr>
              <a:t>congestion,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60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5" dirty="0">
                <a:latin typeface="Constantia"/>
                <a:cs typeface="Constantia"/>
              </a:rPr>
              <a:t>headache,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70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0" dirty="0">
                <a:latin typeface="Constantia"/>
                <a:cs typeface="Constantia"/>
              </a:rPr>
              <a:t>earache,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5" dirty="0">
                <a:latin typeface="Constantia"/>
                <a:cs typeface="Constantia"/>
              </a:rPr>
              <a:t>tearing, </a:t>
            </a:r>
            <a:r>
              <a:rPr sz="2200" spc="-20" dirty="0">
                <a:latin typeface="Constantia"/>
                <a:cs typeface="Constantia"/>
              </a:rPr>
              <a:t>red eyes, eye</a:t>
            </a:r>
            <a:r>
              <a:rPr sz="2200" spc="-229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swelling,</a:t>
            </a:r>
            <a:endParaRPr sz="2200">
              <a:latin typeface="Constantia"/>
              <a:cs typeface="Constantia"/>
            </a:endParaRPr>
          </a:p>
          <a:p>
            <a:pPr marL="721360" lvl="1" indent="-316230">
              <a:lnSpc>
                <a:spcPct val="100000"/>
              </a:lnSpc>
              <a:spcBef>
                <a:spcPts val="260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721360" algn="l"/>
                <a:tab pos="721995" algn="l"/>
              </a:tabLst>
            </a:pPr>
            <a:r>
              <a:rPr sz="2200" spc="-5" dirty="0">
                <a:latin typeface="Constantia"/>
                <a:cs typeface="Constantia"/>
              </a:rPr>
              <a:t>fatigue, </a:t>
            </a:r>
            <a:r>
              <a:rPr sz="2200" spc="-15" dirty="0">
                <a:latin typeface="Constantia"/>
                <a:cs typeface="Constantia"/>
              </a:rPr>
              <a:t>drowsiness,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1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malaise.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869160"/>
            <a:ext cx="8069580" cy="39884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-5" dirty="0">
                <a:solidFill>
                  <a:srgbClr val="C00000"/>
                </a:solidFill>
                <a:latin typeface="Constantia"/>
                <a:cs typeface="Constantia"/>
              </a:rPr>
              <a:t>Examination</a:t>
            </a:r>
            <a:endParaRPr sz="2600">
              <a:latin typeface="Constantia"/>
              <a:cs typeface="Constantia"/>
            </a:endParaRPr>
          </a:p>
          <a:p>
            <a:pPr marL="287020" marR="2489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5" dirty="0">
                <a:latin typeface="Constantia"/>
                <a:cs typeface="Constantia"/>
              </a:rPr>
              <a:t>Look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assess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any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obvious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external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features,  </a:t>
            </a:r>
            <a:r>
              <a:rPr sz="2600" dirty="0">
                <a:latin typeface="Constantia"/>
                <a:cs typeface="Constantia"/>
              </a:rPr>
              <a:t>such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”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allergic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crease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allergic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salute.”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Atopic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dermatitis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conjunctivitis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noted.</a:t>
            </a:r>
            <a:endParaRPr sz="2600">
              <a:latin typeface="Constantia"/>
              <a:cs typeface="Constantia"/>
            </a:endParaRPr>
          </a:p>
          <a:p>
            <a:pPr marL="287020" marR="59309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full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examination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carried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out  with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particular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emphasis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nose.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Allergic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nasal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mucosa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usually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bilaterally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swollen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pale  or </a:t>
            </a:r>
            <a:r>
              <a:rPr sz="2600" spc="-5" dirty="0">
                <a:latin typeface="Constantia"/>
                <a:cs typeface="Constantia"/>
              </a:rPr>
              <a:t>bluish in </a:t>
            </a:r>
            <a:r>
              <a:rPr sz="2600" spc="-40" dirty="0">
                <a:latin typeface="Constantia"/>
                <a:cs typeface="Constantia"/>
              </a:rPr>
              <a:t>colour, </a:t>
            </a:r>
            <a:r>
              <a:rPr sz="2600" spc="-5" dirty="0">
                <a:latin typeface="Constantia"/>
                <a:cs typeface="Constantia"/>
              </a:rPr>
              <a:t>oedematous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30" dirty="0">
                <a:latin typeface="Constantia"/>
                <a:cs typeface="Constantia"/>
              </a:rPr>
              <a:t>covered </a:t>
            </a:r>
            <a:r>
              <a:rPr sz="2600" dirty="0">
                <a:latin typeface="Constantia"/>
                <a:cs typeface="Constantia"/>
              </a:rPr>
              <a:t>with  </a:t>
            </a:r>
            <a:r>
              <a:rPr sz="2600" spc="-5" dirty="0">
                <a:latin typeface="Constantia"/>
                <a:cs typeface="Constantia"/>
              </a:rPr>
              <a:t>watery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secretions.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556006"/>
            <a:ext cx="398017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Allergic</a:t>
            </a:r>
            <a:r>
              <a:rPr sz="5000" spc="-105" dirty="0"/>
              <a:t> </a:t>
            </a:r>
            <a:r>
              <a:rPr sz="5000" dirty="0"/>
              <a:t>Rhinitis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319529"/>
            <a:ext cx="8025130" cy="49403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marR="610870" indent="-274955">
              <a:lnSpc>
                <a:spcPct val="80100"/>
              </a:lnSpc>
              <a:spcBef>
                <a:spcPts val="670"/>
              </a:spcBef>
              <a:buClr>
                <a:srgbClr val="04607A"/>
              </a:buClr>
              <a:buSzPct val="72916"/>
              <a:buFont typeface="Wingdings 2"/>
              <a:buChar char="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Rhinitis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defined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inflammation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lining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 nose, </a:t>
            </a:r>
            <a:r>
              <a:rPr sz="2400" spc="-10" dirty="0">
                <a:latin typeface="Constantia"/>
                <a:cs typeface="Constantia"/>
              </a:rPr>
              <a:t>characterized </a:t>
            </a:r>
            <a:r>
              <a:rPr sz="2400" spc="-20" dirty="0">
                <a:latin typeface="Constantia"/>
                <a:cs typeface="Constantia"/>
              </a:rPr>
              <a:t>by </a:t>
            </a:r>
            <a:r>
              <a:rPr sz="2400" spc="-5" dirty="0">
                <a:latin typeface="Constantia"/>
                <a:cs typeface="Constantia"/>
              </a:rPr>
              <a:t>one </a:t>
            </a:r>
            <a:r>
              <a:rPr sz="2400" dirty="0">
                <a:latin typeface="Constantia"/>
                <a:cs typeface="Constantia"/>
              </a:rPr>
              <a:t>or </a:t>
            </a:r>
            <a:r>
              <a:rPr sz="2400" spc="-15" dirty="0">
                <a:latin typeface="Constantia"/>
                <a:cs typeface="Constantia"/>
              </a:rPr>
              <a:t>more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following  </a:t>
            </a:r>
            <a:r>
              <a:rPr sz="2400" spc="-5" dirty="0">
                <a:latin typeface="Constantia"/>
                <a:cs typeface="Constantia"/>
              </a:rPr>
              <a:t>symptoms:</a:t>
            </a:r>
            <a:endParaRPr sz="2400">
              <a:latin typeface="Constantia"/>
              <a:cs typeface="Constantia"/>
            </a:endParaRPr>
          </a:p>
          <a:p>
            <a:pPr marL="628650" lvl="1" indent="-342265">
              <a:lnSpc>
                <a:spcPct val="100000"/>
              </a:lnSpc>
              <a:spcBef>
                <a:spcPts val="110"/>
              </a:spcBef>
              <a:buClr>
                <a:srgbClr val="04607A"/>
              </a:buClr>
              <a:buSzPct val="71428"/>
              <a:buFont typeface="Wingdings 2"/>
              <a:buChar char=""/>
              <a:tabLst>
                <a:tab pos="628015" algn="l"/>
                <a:tab pos="629285" algn="l"/>
              </a:tabLst>
            </a:pPr>
            <a:r>
              <a:rPr sz="2100" spc="-5" dirty="0">
                <a:latin typeface="Constantia"/>
                <a:cs typeface="Constantia"/>
              </a:rPr>
              <a:t>nasal</a:t>
            </a:r>
            <a:r>
              <a:rPr sz="2100" spc="-55" dirty="0">
                <a:latin typeface="Constantia"/>
                <a:cs typeface="Constantia"/>
              </a:rPr>
              <a:t> </a:t>
            </a:r>
            <a:r>
              <a:rPr sz="2100" spc="-10" dirty="0">
                <a:latin typeface="Constantia"/>
                <a:cs typeface="Constantia"/>
              </a:rPr>
              <a:t>congestion,</a:t>
            </a:r>
            <a:endParaRPr sz="2100">
              <a:latin typeface="Constantia"/>
              <a:cs typeface="Constantia"/>
            </a:endParaRPr>
          </a:p>
          <a:p>
            <a:pPr marL="623570" lvl="1" indent="-337185">
              <a:lnSpc>
                <a:spcPct val="100000"/>
              </a:lnSpc>
              <a:spcBef>
                <a:spcPts val="95"/>
              </a:spcBef>
              <a:buClr>
                <a:srgbClr val="04607A"/>
              </a:buClr>
              <a:buSzPct val="71428"/>
              <a:buFont typeface="Wingdings 2"/>
              <a:buChar char=""/>
              <a:tabLst>
                <a:tab pos="623570" algn="l"/>
                <a:tab pos="624205" algn="l"/>
              </a:tabLst>
            </a:pPr>
            <a:r>
              <a:rPr sz="2100" spc="-5" dirty="0">
                <a:latin typeface="Constantia"/>
                <a:cs typeface="Constantia"/>
              </a:rPr>
              <a:t>rhinorrhoea,</a:t>
            </a:r>
            <a:endParaRPr sz="2100">
              <a:latin typeface="Constantia"/>
              <a:cs typeface="Constantia"/>
            </a:endParaRPr>
          </a:p>
          <a:p>
            <a:pPr marL="561340" lvl="1" indent="-274955">
              <a:lnSpc>
                <a:spcPct val="100000"/>
              </a:lnSpc>
              <a:spcBef>
                <a:spcPts val="95"/>
              </a:spcBef>
              <a:buClr>
                <a:srgbClr val="04607A"/>
              </a:buClr>
              <a:buSzPct val="71428"/>
              <a:buFont typeface="Wingdings 2"/>
              <a:buChar char=""/>
              <a:tabLst>
                <a:tab pos="561975" algn="l"/>
              </a:tabLst>
            </a:pPr>
            <a:r>
              <a:rPr sz="2100" dirty="0">
                <a:latin typeface="Constantia"/>
                <a:cs typeface="Constantia"/>
              </a:rPr>
              <a:t>sneezing</a:t>
            </a:r>
            <a:endParaRPr sz="2100">
              <a:latin typeface="Constantia"/>
              <a:cs typeface="Constantia"/>
            </a:endParaRPr>
          </a:p>
          <a:p>
            <a:pPr marL="561340" lvl="1" indent="-274955">
              <a:lnSpc>
                <a:spcPts val="2515"/>
              </a:lnSpc>
              <a:spcBef>
                <a:spcPts val="100"/>
              </a:spcBef>
              <a:buClr>
                <a:srgbClr val="04607A"/>
              </a:buClr>
              <a:buSzPct val="71428"/>
              <a:buFont typeface="Wingdings 2"/>
              <a:buChar char=""/>
              <a:tabLst>
                <a:tab pos="561975" algn="l"/>
              </a:tabLst>
            </a:pPr>
            <a:r>
              <a:rPr sz="2100" spc="-15" dirty="0">
                <a:latin typeface="Constantia"/>
                <a:cs typeface="Constantia"/>
              </a:rPr>
              <a:t>itching.</a:t>
            </a:r>
            <a:endParaRPr sz="2100">
              <a:latin typeface="Constantia"/>
              <a:cs typeface="Constantia"/>
            </a:endParaRPr>
          </a:p>
          <a:p>
            <a:pPr marL="287020" marR="5080" indent="-274955">
              <a:lnSpc>
                <a:spcPts val="2300"/>
              </a:lnSpc>
              <a:spcBef>
                <a:spcPts val="55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0" dirty="0">
                <a:latin typeface="Constantia"/>
                <a:cs typeface="Constantia"/>
              </a:rPr>
              <a:t>Allergic </a:t>
            </a:r>
            <a:r>
              <a:rPr sz="2400" spc="-5" dirty="0">
                <a:latin typeface="Constantia"/>
                <a:cs typeface="Constantia"/>
              </a:rPr>
              <a:t>rhinitis </a:t>
            </a:r>
            <a:r>
              <a:rPr sz="2400" spc="-25" dirty="0">
                <a:latin typeface="Constantia"/>
                <a:cs typeface="Constantia"/>
              </a:rPr>
              <a:t>involves </a:t>
            </a:r>
            <a:r>
              <a:rPr sz="2400" spc="10" dirty="0">
                <a:latin typeface="Constantia"/>
                <a:cs typeface="Constantia"/>
              </a:rPr>
              <a:t>inflammation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5" dirty="0">
                <a:latin typeface="Constantia"/>
                <a:cs typeface="Constantia"/>
              </a:rPr>
              <a:t>mucous  </a:t>
            </a:r>
            <a:r>
              <a:rPr sz="2400" spc="-10" dirty="0">
                <a:latin typeface="Constantia"/>
                <a:cs typeface="Constantia"/>
              </a:rPr>
              <a:t>membranes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the nose, </a:t>
            </a:r>
            <a:r>
              <a:rPr sz="2400" spc="-20" dirty="0">
                <a:latin typeface="Constantia"/>
                <a:cs typeface="Constantia"/>
              </a:rPr>
              <a:t>eyes, </a:t>
            </a:r>
            <a:r>
              <a:rPr sz="2400" dirty="0">
                <a:latin typeface="Constantia"/>
                <a:cs typeface="Constantia"/>
              </a:rPr>
              <a:t>eustachian </a:t>
            </a:r>
            <a:r>
              <a:rPr sz="2400" spc="-10" dirty="0">
                <a:latin typeface="Constantia"/>
                <a:cs typeface="Constantia"/>
              </a:rPr>
              <a:t>tubes, </a:t>
            </a:r>
            <a:r>
              <a:rPr sz="2400" spc="-5" dirty="0">
                <a:latin typeface="Constantia"/>
                <a:cs typeface="Constantia"/>
              </a:rPr>
              <a:t>middle</a:t>
            </a:r>
            <a:r>
              <a:rPr sz="2400" spc="-405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ear,  </a:t>
            </a:r>
            <a:r>
              <a:rPr sz="2400" spc="-5" dirty="0">
                <a:latin typeface="Constantia"/>
                <a:cs typeface="Constantia"/>
              </a:rPr>
              <a:t>sinuses,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pharynx.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ts val="2595"/>
              </a:lnSpc>
              <a:spcBef>
                <a:spcPts val="2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Rhinitis due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10" dirty="0">
                <a:latin typeface="Constantia"/>
                <a:cs typeface="Constantia"/>
              </a:rPr>
              <a:t>IgE mediated </a:t>
            </a:r>
            <a:r>
              <a:rPr sz="2400" spc="10" dirty="0">
                <a:latin typeface="Constantia"/>
                <a:cs typeface="Constantia"/>
              </a:rPr>
              <a:t>inflammation</a:t>
            </a:r>
            <a:r>
              <a:rPr sz="2400" spc="-3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following</a:t>
            </a:r>
            <a:endParaRPr sz="2400">
              <a:latin typeface="Constantia"/>
              <a:cs typeface="Constantia"/>
            </a:endParaRPr>
          </a:p>
          <a:p>
            <a:pPr marL="287020">
              <a:lnSpc>
                <a:spcPts val="2595"/>
              </a:lnSpc>
            </a:pPr>
            <a:r>
              <a:rPr sz="2400" spc="-10" dirty="0">
                <a:latin typeface="Constantia"/>
                <a:cs typeface="Constantia"/>
              </a:rPr>
              <a:t>exposure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2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allergen.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Affects 10-25%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global </a:t>
            </a:r>
            <a:r>
              <a:rPr sz="2400" dirty="0">
                <a:latin typeface="Constantia"/>
                <a:cs typeface="Constantia"/>
              </a:rPr>
              <a:t>population</a:t>
            </a:r>
            <a:r>
              <a:rPr sz="2400" spc="-2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287020" marR="391795" indent="-274955">
              <a:lnSpc>
                <a:spcPts val="2300"/>
              </a:lnSpc>
              <a:spcBef>
                <a:spcPts val="56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nose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invariably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involved,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other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organs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are  </a:t>
            </a:r>
            <a:r>
              <a:rPr sz="2400" spc="-10" dirty="0">
                <a:latin typeface="Constantia"/>
                <a:cs typeface="Constantia"/>
              </a:rPr>
              <a:t>affected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10" dirty="0">
                <a:latin typeface="Constantia"/>
                <a:cs typeface="Constantia"/>
              </a:rPr>
              <a:t>certain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individuals.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0703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Diagnostic</a:t>
            </a:r>
            <a:r>
              <a:rPr sz="5000" spc="-70" dirty="0"/>
              <a:t> </a:t>
            </a:r>
            <a:r>
              <a:rPr sz="5000" spc="-25" dirty="0"/>
              <a:t>tests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44126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Demonstration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IgE</a:t>
            </a:r>
            <a:r>
              <a:rPr sz="2600" spc="-2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allergy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2852927"/>
            <a:ext cx="3581400" cy="2734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2743200"/>
            <a:ext cx="3657600" cy="2979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5276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SPT(SKIN </a:t>
            </a:r>
            <a:r>
              <a:rPr sz="5000" dirty="0"/>
              <a:t>PRICK</a:t>
            </a:r>
            <a:r>
              <a:rPr sz="5000" spc="-95" dirty="0"/>
              <a:t> </a:t>
            </a:r>
            <a:r>
              <a:rPr sz="5000" spc="-20" dirty="0"/>
              <a:t>TEST)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33702"/>
            <a:ext cx="4331335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  <a:tab pos="1624965" algn="l"/>
              </a:tabLst>
            </a:pPr>
            <a:r>
              <a:rPr sz="2400" spc="-15" dirty="0">
                <a:latin typeface="Constantia"/>
                <a:cs typeface="Constantia"/>
              </a:rPr>
              <a:t>Allergen introduced into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dirty="0">
                <a:latin typeface="Constantia"/>
                <a:cs typeface="Constantia"/>
              </a:rPr>
              <a:t>skin </a:t>
            </a:r>
            <a:r>
              <a:rPr sz="2400" spc="-5" dirty="0">
                <a:latin typeface="Constantia"/>
                <a:cs typeface="Constantia"/>
              </a:rPr>
              <a:t>causes degranulation </a:t>
            </a:r>
            <a:r>
              <a:rPr sz="2400" dirty="0">
                <a:latin typeface="Constantia"/>
                <a:cs typeface="Constantia"/>
              </a:rPr>
              <a:t>of  </a:t>
            </a:r>
            <a:r>
              <a:rPr sz="2400" spc="-5" dirty="0">
                <a:latin typeface="Constantia"/>
                <a:cs typeface="Constantia"/>
              </a:rPr>
              <a:t>IgE-sensitized mast </a:t>
            </a:r>
            <a:r>
              <a:rPr sz="2400" spc="-15" dirty="0">
                <a:latin typeface="Constantia"/>
                <a:cs typeface="Constantia"/>
              </a:rPr>
              <a:t>cells </a:t>
            </a:r>
            <a:r>
              <a:rPr sz="2400" dirty="0">
                <a:latin typeface="Constantia"/>
                <a:cs typeface="Constantia"/>
              </a:rPr>
              <a:t>with  </a:t>
            </a:r>
            <a:r>
              <a:rPr sz="2400" spc="-10" dirty="0">
                <a:latin typeface="Constantia"/>
                <a:cs typeface="Constantia"/>
              </a:rPr>
              <a:t>mediator	</a:t>
            </a:r>
            <a:r>
              <a:rPr sz="2400" spc="-5" dirty="0">
                <a:latin typeface="Constantia"/>
                <a:cs typeface="Constantia"/>
              </a:rPr>
              <a:t>release </a:t>
            </a:r>
            <a:r>
              <a:rPr sz="2400" dirty="0">
                <a:latin typeface="Constantia"/>
                <a:cs typeface="Constantia"/>
              </a:rPr>
              <a:t>and  </a:t>
            </a:r>
            <a:r>
              <a:rPr sz="2400" spc="-5" dirty="0">
                <a:latin typeface="Constantia"/>
                <a:cs typeface="Constantia"/>
              </a:rPr>
              <a:t>formation </a:t>
            </a:r>
            <a:r>
              <a:rPr sz="2400" dirty="0">
                <a:latin typeface="Constantia"/>
                <a:cs typeface="Constantia"/>
              </a:rPr>
              <a:t>of a </a:t>
            </a:r>
            <a:r>
              <a:rPr sz="2400" spc="-10" dirty="0">
                <a:latin typeface="Constantia"/>
                <a:cs typeface="Constantia"/>
              </a:rPr>
              <a:t>wheal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45" dirty="0">
                <a:latin typeface="Constantia"/>
                <a:cs typeface="Constantia"/>
              </a:rPr>
              <a:t> </a:t>
            </a:r>
            <a:r>
              <a:rPr sz="2400" spc="25" dirty="0">
                <a:latin typeface="Constantia"/>
                <a:cs typeface="Constantia"/>
              </a:rPr>
              <a:t>flare.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latin typeface="Constantia"/>
                <a:cs typeface="Constantia"/>
              </a:rPr>
              <a:t>Simple </a:t>
            </a:r>
            <a:r>
              <a:rPr sz="2400" spc="-5" dirty="0">
                <a:latin typeface="Constantia"/>
                <a:cs typeface="Constantia"/>
              </a:rPr>
              <a:t>,cheap </a:t>
            </a:r>
            <a:r>
              <a:rPr sz="2400" dirty="0">
                <a:latin typeface="Constantia"/>
                <a:cs typeface="Constantia"/>
              </a:rPr>
              <a:t>&amp;</a:t>
            </a:r>
            <a:r>
              <a:rPr sz="2400" spc="-20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safe.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0" dirty="0">
                <a:latin typeface="Constantia"/>
                <a:cs typeface="Constantia"/>
              </a:rPr>
              <a:t>Low </a:t>
            </a:r>
            <a:r>
              <a:rPr sz="2400" dirty="0">
                <a:latin typeface="Constantia"/>
                <a:cs typeface="Constantia"/>
              </a:rPr>
              <a:t>risk of </a:t>
            </a:r>
            <a:r>
              <a:rPr sz="2400" spc="-10" dirty="0">
                <a:latin typeface="Constantia"/>
                <a:cs typeface="Constantia"/>
              </a:rPr>
              <a:t>systemic</a:t>
            </a:r>
            <a:r>
              <a:rPr sz="2400" spc="-3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reactions.</a:t>
            </a:r>
            <a:endParaRPr sz="2400">
              <a:latin typeface="Constantia"/>
              <a:cs typeface="Constantia"/>
            </a:endParaRPr>
          </a:p>
          <a:p>
            <a:pPr marL="287020" marR="349250" indent="-27495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25" dirty="0">
                <a:latin typeface="Constantia"/>
                <a:cs typeface="Constantia"/>
              </a:rPr>
              <a:t>Always </a:t>
            </a:r>
            <a:r>
              <a:rPr sz="2400" spc="-10" dirty="0">
                <a:latin typeface="Constantia"/>
                <a:cs typeface="Constantia"/>
              </a:rPr>
              <a:t>undertaken </a:t>
            </a:r>
            <a:r>
              <a:rPr sz="2400" spc="-15" dirty="0">
                <a:latin typeface="Constantia"/>
                <a:cs typeface="Constantia"/>
              </a:rPr>
              <a:t>where  </a:t>
            </a:r>
            <a:r>
              <a:rPr sz="2400" spc="-10" dirty="0">
                <a:latin typeface="Constantia"/>
                <a:cs typeface="Constantia"/>
              </a:rPr>
              <a:t>emergency </a:t>
            </a:r>
            <a:r>
              <a:rPr sz="2400" spc="-5" dirty="0">
                <a:latin typeface="Constantia"/>
                <a:cs typeface="Constantia"/>
              </a:rPr>
              <a:t>equipments </a:t>
            </a:r>
            <a:r>
              <a:rPr sz="2400" dirty="0">
                <a:latin typeface="Constantia"/>
                <a:cs typeface="Constantia"/>
              </a:rPr>
              <a:t>and  </a:t>
            </a:r>
            <a:r>
              <a:rPr sz="2400" spc="-5" dirty="0">
                <a:latin typeface="Constantia"/>
                <a:cs typeface="Constantia"/>
              </a:rPr>
              <a:t>resuscitation capable </a:t>
            </a:r>
            <a:r>
              <a:rPr sz="2400" dirty="0">
                <a:latin typeface="Constantia"/>
                <a:cs typeface="Constantia"/>
              </a:rPr>
              <a:t>staff</a:t>
            </a:r>
            <a:r>
              <a:rPr sz="2400" spc="-2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  </a:t>
            </a:r>
            <a:r>
              <a:rPr sz="2400" spc="-10" dirty="0">
                <a:latin typeface="Constantia"/>
                <a:cs typeface="Constantia"/>
              </a:rPr>
              <a:t>available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199" y="1909046"/>
            <a:ext cx="3343850" cy="2196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0800" y="4195219"/>
            <a:ext cx="3341896" cy="2232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908175"/>
            <a:ext cx="7896225" cy="40290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156210" indent="-274955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not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performed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pts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antihistamines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  with </a:t>
            </a:r>
            <a:r>
              <a:rPr sz="2600" spc="-15" dirty="0">
                <a:latin typeface="Constantia"/>
                <a:cs typeface="Constantia"/>
              </a:rPr>
              <a:t>severe </a:t>
            </a:r>
            <a:r>
              <a:rPr sz="2600" spc="-5" dirty="0">
                <a:latin typeface="Constantia"/>
                <a:cs typeface="Constantia"/>
              </a:rPr>
              <a:t>eczema, previous </a:t>
            </a:r>
            <a:r>
              <a:rPr sz="2600" spc="-10" dirty="0">
                <a:latin typeface="Constantia"/>
                <a:cs typeface="Constantia"/>
              </a:rPr>
              <a:t>anaphylaxis </a:t>
            </a:r>
            <a:r>
              <a:rPr sz="2600" dirty="0">
                <a:latin typeface="Constantia"/>
                <a:cs typeface="Constantia"/>
              </a:rPr>
              <a:t>or  </a:t>
            </a:r>
            <a:r>
              <a:rPr sz="2600" spc="-10" dirty="0">
                <a:latin typeface="Constantia"/>
                <a:cs typeface="Constantia"/>
              </a:rPr>
              <a:t>dermagraphism.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Wingdings 2"/>
              <a:buChar char=""/>
            </a:pPr>
            <a:endParaRPr sz="3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25" dirty="0">
                <a:latin typeface="Constantia"/>
                <a:cs typeface="Constantia"/>
              </a:rPr>
              <a:t>Positive </a:t>
            </a:r>
            <a:r>
              <a:rPr sz="2600" spc="-5" dirty="0">
                <a:latin typeface="Constantia"/>
                <a:cs typeface="Constantia"/>
              </a:rPr>
              <a:t>results- reaction </a:t>
            </a:r>
            <a:r>
              <a:rPr sz="2600" dirty="0">
                <a:latin typeface="Constantia"/>
                <a:cs typeface="Constantia"/>
              </a:rPr>
              <a:t>&gt;2mm </a:t>
            </a:r>
            <a:r>
              <a:rPr sz="2600" spc="-5" dirty="0">
                <a:latin typeface="Constantia"/>
                <a:cs typeface="Constantia"/>
              </a:rPr>
              <a:t>in under</a:t>
            </a:r>
            <a:r>
              <a:rPr sz="2600" spc="-48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fives</a:t>
            </a:r>
            <a:endParaRPr sz="2600">
              <a:latin typeface="Constantia"/>
              <a:cs typeface="Constantia"/>
            </a:endParaRPr>
          </a:p>
          <a:p>
            <a:pPr marL="3728720">
              <a:lnSpc>
                <a:spcPct val="100000"/>
              </a:lnSpc>
              <a:spcBef>
                <a:spcPts val="310"/>
              </a:spcBef>
            </a:pPr>
            <a:r>
              <a:rPr sz="2600" dirty="0">
                <a:latin typeface="Constantia"/>
                <a:cs typeface="Constantia"/>
              </a:rPr>
              <a:t>&gt;3mm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adults.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25" dirty="0">
                <a:latin typeface="Constantia"/>
                <a:cs typeface="Constantia"/>
              </a:rPr>
              <a:t>Positive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result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atleast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2mm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greater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</a:t>
            </a:r>
            <a:r>
              <a:rPr sz="2600" spc="-15" dirty="0">
                <a:latin typeface="Constantia"/>
                <a:cs typeface="Constantia"/>
              </a:rPr>
              <a:t>negative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control.</a:t>
            </a:r>
            <a:endParaRPr sz="2600">
              <a:latin typeface="Constantia"/>
              <a:cs typeface="Constantia"/>
            </a:endParaRPr>
          </a:p>
          <a:p>
            <a:pPr marL="287020" marR="335915" indent="-274955">
              <a:lnSpc>
                <a:spcPts val="281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25" dirty="0">
                <a:latin typeface="Constantia"/>
                <a:cs typeface="Constantia"/>
              </a:rPr>
              <a:t>Positive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SPT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occurs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20-30%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adults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but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only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10-  </a:t>
            </a:r>
            <a:r>
              <a:rPr sz="2600" spc="-10" dirty="0">
                <a:latin typeface="Constantia"/>
                <a:cs typeface="Constantia"/>
              </a:rPr>
              <a:t>15% develop</a:t>
            </a:r>
            <a:r>
              <a:rPr sz="2600" spc="-2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symptoms.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08178"/>
            <a:ext cx="63766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BLOOD </a:t>
            </a:r>
            <a:r>
              <a:rPr spc="-25" dirty="0"/>
              <a:t>TESTS </a:t>
            </a:r>
            <a:r>
              <a:rPr spc="-20" dirty="0"/>
              <a:t>FOR</a:t>
            </a:r>
            <a:r>
              <a:rPr spc="-85" dirty="0"/>
              <a:t> </a:t>
            </a:r>
            <a:r>
              <a:rPr spc="-15" dirty="0"/>
              <a:t>ALLERGY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576781"/>
            <a:ext cx="7813040" cy="44310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marR="113030" indent="-274955">
              <a:lnSpc>
                <a:spcPct val="901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Stabilized </a:t>
            </a:r>
            <a:r>
              <a:rPr sz="2400" spc="-15" dirty="0">
                <a:latin typeface="Constantia"/>
                <a:cs typeface="Constantia"/>
              </a:rPr>
              <a:t>allergen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spc="-10" dirty="0">
                <a:latin typeface="Constantia"/>
                <a:cs typeface="Constantia"/>
              </a:rPr>
              <a:t>incubated </a:t>
            </a:r>
            <a:r>
              <a:rPr sz="2400" dirty="0">
                <a:latin typeface="Constantia"/>
                <a:cs typeface="Constantia"/>
              </a:rPr>
              <a:t>with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patient's</a:t>
            </a:r>
            <a:r>
              <a:rPr sz="2400" spc="-4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serum,  </a:t>
            </a:r>
            <a:r>
              <a:rPr sz="2400" spc="-15" dirty="0">
                <a:latin typeface="Constantia"/>
                <a:cs typeface="Constantia"/>
              </a:rPr>
              <a:t>any </a:t>
            </a:r>
            <a:r>
              <a:rPr sz="2400" spc="5" dirty="0">
                <a:latin typeface="Constantia"/>
                <a:cs typeface="Constantia"/>
              </a:rPr>
              <a:t>specific </a:t>
            </a:r>
            <a:r>
              <a:rPr sz="2400" spc="-10" dirty="0">
                <a:latin typeface="Constantia"/>
                <a:cs typeface="Constantia"/>
              </a:rPr>
              <a:t>IgE </a:t>
            </a:r>
            <a:r>
              <a:rPr sz="2400" spc="-5" dirty="0">
                <a:latin typeface="Constantia"/>
                <a:cs typeface="Constantia"/>
              </a:rPr>
              <a:t>binds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15" dirty="0">
                <a:latin typeface="Constantia"/>
                <a:cs typeface="Constantia"/>
              </a:rPr>
              <a:t>allergen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dirty="0">
                <a:latin typeface="Constantia"/>
                <a:cs typeface="Constantia"/>
              </a:rPr>
              <a:t>identified </a:t>
            </a:r>
            <a:r>
              <a:rPr sz="2400" spc="-15" dirty="0">
                <a:latin typeface="Constantia"/>
                <a:cs typeface="Constantia"/>
              </a:rPr>
              <a:t>by </a:t>
            </a:r>
            <a:r>
              <a:rPr sz="2400" dirty="0">
                <a:latin typeface="Constantia"/>
                <a:cs typeface="Constantia"/>
              </a:rPr>
              <a:t>a  </a:t>
            </a:r>
            <a:r>
              <a:rPr sz="2400" spc="-10" dirty="0">
                <a:latin typeface="Constantia"/>
                <a:cs typeface="Constantia"/>
              </a:rPr>
              <a:t>second </a:t>
            </a:r>
            <a:r>
              <a:rPr sz="2400" spc="-5" dirty="0">
                <a:latin typeface="Constantia"/>
                <a:cs typeface="Constantia"/>
              </a:rPr>
              <a:t>incubation </a:t>
            </a:r>
            <a:r>
              <a:rPr sz="2400" dirty="0">
                <a:latin typeface="Constantia"/>
                <a:cs typeface="Constantia"/>
              </a:rPr>
              <a:t>with </a:t>
            </a:r>
            <a:r>
              <a:rPr sz="2400" spc="-5" dirty="0">
                <a:latin typeface="Constantia"/>
                <a:cs typeface="Constantia"/>
              </a:rPr>
              <a:t>labelled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anti-IgE.</a:t>
            </a:r>
            <a:endParaRPr sz="2400">
              <a:latin typeface="Constantia"/>
              <a:cs typeface="Constantia"/>
            </a:endParaRPr>
          </a:p>
          <a:p>
            <a:pPr marL="287020" marR="5080" indent="-274955">
              <a:lnSpc>
                <a:spcPts val="2590"/>
              </a:lnSpc>
              <a:spcBef>
                <a:spcPts val="61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This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undertaken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RASTs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by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5" dirty="0">
                <a:latin typeface="Constantia"/>
                <a:cs typeface="Constantia"/>
              </a:rPr>
              <a:t>fluorescent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assays 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enzyme-linked </a:t>
            </a:r>
            <a:r>
              <a:rPr sz="2400" spc="-10" dirty="0">
                <a:latin typeface="Constantia"/>
                <a:cs typeface="Constantia"/>
              </a:rPr>
              <a:t>immunosorbent </a:t>
            </a:r>
            <a:r>
              <a:rPr sz="2400" spc="-15" dirty="0">
                <a:latin typeface="Constantia"/>
                <a:cs typeface="Constantia"/>
              </a:rPr>
              <a:t>assays</a:t>
            </a:r>
            <a:r>
              <a:rPr sz="2400" spc="-2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(ELISA).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54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0" dirty="0">
                <a:solidFill>
                  <a:srgbClr val="C00000"/>
                </a:solidFill>
                <a:latin typeface="Constantia"/>
                <a:cs typeface="Constantia"/>
              </a:rPr>
              <a:t>RAST</a:t>
            </a:r>
            <a:r>
              <a:rPr sz="2400" spc="-5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involves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8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5" dirty="0">
                <a:latin typeface="Constantia"/>
                <a:cs typeface="Constantia"/>
              </a:rPr>
              <a:t>allergen </a:t>
            </a:r>
            <a:r>
              <a:rPr sz="2200" spc="-10" dirty="0">
                <a:latin typeface="Constantia"/>
                <a:cs typeface="Constantia"/>
              </a:rPr>
              <a:t>bound </a:t>
            </a:r>
            <a:r>
              <a:rPr sz="2200" spc="-20" dirty="0">
                <a:latin typeface="Constantia"/>
                <a:cs typeface="Constantia"/>
              </a:rPr>
              <a:t>to </a:t>
            </a:r>
            <a:r>
              <a:rPr sz="2200" spc="-5" dirty="0">
                <a:latin typeface="Constantia"/>
                <a:cs typeface="Constantia"/>
              </a:rPr>
              <a:t>a solid phase,</a:t>
            </a:r>
            <a:r>
              <a:rPr sz="2200" spc="-28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&amp;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0" dirty="0">
                <a:latin typeface="Constantia"/>
                <a:cs typeface="Constantia"/>
              </a:rPr>
              <a:t>incubated </a:t>
            </a:r>
            <a:r>
              <a:rPr sz="2200" spc="-5" dirty="0">
                <a:latin typeface="Constantia"/>
                <a:cs typeface="Constantia"/>
              </a:rPr>
              <a:t>with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5" dirty="0">
                <a:latin typeface="Constantia"/>
                <a:cs typeface="Constantia"/>
              </a:rPr>
              <a:t>patient's serum</a:t>
            </a:r>
            <a:r>
              <a:rPr sz="2200" spc="-39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5" dirty="0">
                <a:latin typeface="Constantia"/>
                <a:cs typeface="Constantia"/>
              </a:rPr>
              <a:t>IgE </a:t>
            </a:r>
            <a:r>
              <a:rPr sz="2200" spc="-5" dirty="0">
                <a:latin typeface="Constantia"/>
                <a:cs typeface="Constantia"/>
              </a:rPr>
              <a:t>molecules bind </a:t>
            </a:r>
            <a:r>
              <a:rPr sz="2200" spc="-20" dirty="0">
                <a:latin typeface="Constantia"/>
                <a:cs typeface="Constantia"/>
              </a:rPr>
              <a:t>to </a:t>
            </a:r>
            <a:r>
              <a:rPr sz="2200" spc="-5" dirty="0">
                <a:latin typeface="Constantia"/>
                <a:cs typeface="Constantia"/>
              </a:rPr>
              <a:t>the</a:t>
            </a:r>
            <a:r>
              <a:rPr sz="2200" spc="-254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allergen.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5" dirty="0">
                <a:latin typeface="Constantia"/>
                <a:cs typeface="Constantia"/>
              </a:rPr>
              <a:t>After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detailed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washing,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radio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labelled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anti-IgE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is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added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0" dirty="0">
                <a:latin typeface="Constantia"/>
                <a:cs typeface="Constantia"/>
              </a:rPr>
              <a:t>the radioactivity </a:t>
            </a:r>
            <a:r>
              <a:rPr sz="2200" spc="-5" dirty="0">
                <a:latin typeface="Constantia"/>
                <a:cs typeface="Constantia"/>
              </a:rPr>
              <a:t>is</a:t>
            </a:r>
            <a:r>
              <a:rPr sz="2200" spc="-17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measured.</a:t>
            </a:r>
            <a:endParaRPr sz="22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867498"/>
            <a:ext cx="8018780" cy="4375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9570" indent="-357505">
              <a:lnSpc>
                <a:spcPct val="100000"/>
              </a:lnSpc>
              <a:spcBef>
                <a:spcPts val="4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70205" algn="l"/>
                <a:tab pos="2559050" algn="l"/>
                <a:tab pos="5612130" algn="l"/>
              </a:tabLst>
            </a:pPr>
            <a:r>
              <a:rPr sz="2600" spc="-5" dirty="0">
                <a:solidFill>
                  <a:srgbClr val="C00000"/>
                </a:solidFill>
                <a:latin typeface="Constantia"/>
                <a:cs typeface="Constantia"/>
              </a:rPr>
              <a:t>CAP </a:t>
            </a:r>
            <a:r>
              <a:rPr sz="2600" spc="-10" dirty="0">
                <a:solidFill>
                  <a:srgbClr val="C00000"/>
                </a:solidFill>
                <a:latin typeface="Constantia"/>
                <a:cs typeface="Constantia"/>
              </a:rPr>
              <a:t>RAST</a:t>
            </a:r>
            <a:r>
              <a:rPr sz="2600" spc="-8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	</a:t>
            </a:r>
            <a:r>
              <a:rPr sz="2600" spc="-15" dirty="0">
                <a:latin typeface="Constantia"/>
                <a:cs typeface="Constantia"/>
              </a:rPr>
              <a:t>recent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improvement	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which</a:t>
            </a:r>
            <a:endParaRPr sz="2600">
              <a:latin typeface="Constantia"/>
              <a:cs typeface="Constantia"/>
            </a:endParaRPr>
          </a:p>
          <a:p>
            <a:pPr marL="725805" lvl="1" indent="-320675">
              <a:lnSpc>
                <a:spcPct val="100000"/>
              </a:lnSpc>
              <a:spcBef>
                <a:spcPts val="29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725805" algn="l"/>
                <a:tab pos="726440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allergen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coupled</a:t>
            </a:r>
            <a:r>
              <a:rPr sz="2400" spc="-20" dirty="0">
                <a:latin typeface="Constantia"/>
                <a:cs typeface="Constantia"/>
              </a:rPr>
              <a:t> to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cellulose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carrier</a:t>
            </a:r>
            <a:endParaRPr sz="2400">
              <a:latin typeface="Constantia"/>
              <a:cs typeface="Constantia"/>
            </a:endParaRPr>
          </a:p>
          <a:p>
            <a:pPr marL="652780" marR="5080" lvl="1" indent="-247015">
              <a:lnSpc>
                <a:spcPts val="2590"/>
              </a:lnSpc>
              <a:spcBef>
                <a:spcPts val="61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721360" algn="l"/>
                <a:tab pos="721995" algn="l"/>
              </a:tabLst>
            </a:pPr>
            <a:r>
              <a:rPr dirty="0"/>
              <a:t>	</a:t>
            </a:r>
            <a:r>
              <a:rPr sz="2400" spc="-5" dirty="0">
                <a:latin typeface="Constantia"/>
                <a:cs typeface="Constantia"/>
              </a:rPr>
              <a:t>anti-IgE is enzyme-labelled </a:t>
            </a:r>
            <a:r>
              <a:rPr sz="2400" dirty="0">
                <a:latin typeface="Constantia"/>
                <a:cs typeface="Constantia"/>
              </a:rPr>
              <a:t>with a </a:t>
            </a:r>
            <a:r>
              <a:rPr sz="2400" spc="5" dirty="0">
                <a:latin typeface="Constantia"/>
                <a:cs typeface="Constantia"/>
              </a:rPr>
              <a:t>fluorescent</a:t>
            </a:r>
            <a:r>
              <a:rPr sz="2400" spc="-3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substrate  </a:t>
            </a:r>
            <a:r>
              <a:rPr sz="2400" dirty="0">
                <a:latin typeface="Constantia"/>
                <a:cs typeface="Constantia"/>
              </a:rPr>
              <a:t>acting as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developing</a:t>
            </a:r>
            <a:r>
              <a:rPr sz="2400" spc="-3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agent.</a:t>
            </a:r>
            <a:endParaRPr sz="2400">
              <a:latin typeface="Constantia"/>
              <a:cs typeface="Constantia"/>
            </a:endParaRPr>
          </a:p>
          <a:p>
            <a:pPr marL="652780" marR="134620" lvl="1" indent="-247015">
              <a:lnSpc>
                <a:spcPts val="259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This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system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higher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sensitivity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specificity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than  </a:t>
            </a:r>
            <a:r>
              <a:rPr sz="2400" spc="-10" dirty="0">
                <a:latin typeface="Constantia"/>
                <a:cs typeface="Constantia"/>
              </a:rPr>
              <a:t>RAST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test</a:t>
            </a:r>
            <a:endParaRPr sz="2400">
              <a:latin typeface="Constantia"/>
              <a:cs typeface="Constantia"/>
            </a:endParaRPr>
          </a:p>
          <a:p>
            <a:pPr marL="369570" indent="-357505">
              <a:lnSpc>
                <a:spcPct val="100000"/>
              </a:lnSpc>
              <a:spcBef>
                <a:spcPts val="27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70205" algn="l"/>
              </a:tabLst>
            </a:pPr>
            <a:r>
              <a:rPr sz="2600" dirty="0">
                <a:solidFill>
                  <a:srgbClr val="C00000"/>
                </a:solidFill>
                <a:latin typeface="Constantia"/>
                <a:cs typeface="Constantia"/>
              </a:rPr>
              <a:t>ELISA</a:t>
            </a:r>
            <a:r>
              <a:rPr sz="2600" spc="-9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onstantia"/>
                <a:cs typeface="Constantia"/>
              </a:rPr>
              <a:t>test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9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15" dirty="0">
                <a:latin typeface="Constantia"/>
                <a:cs typeface="Constantia"/>
              </a:rPr>
              <a:t>allergen </a:t>
            </a:r>
            <a:r>
              <a:rPr sz="2400" spc="-5" dirty="0">
                <a:latin typeface="Constantia"/>
                <a:cs typeface="Constantia"/>
              </a:rPr>
              <a:t>is in the </a:t>
            </a:r>
            <a:r>
              <a:rPr sz="2400" spc="35" dirty="0">
                <a:latin typeface="Constantia"/>
                <a:cs typeface="Constantia"/>
              </a:rPr>
              <a:t>fluid</a:t>
            </a:r>
            <a:r>
              <a:rPr sz="2400" spc="-2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phase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9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IgE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enzyme-labelled.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9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substrate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enzyme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added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resulted colour </a:t>
            </a:r>
            <a:r>
              <a:rPr sz="2400" spc="-15" dirty="0">
                <a:latin typeface="Constantia"/>
                <a:cs typeface="Constantia"/>
              </a:rPr>
              <a:t>change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spc="-10" dirty="0">
                <a:latin typeface="Constantia"/>
                <a:cs typeface="Constantia"/>
              </a:rPr>
              <a:t>detected</a:t>
            </a:r>
            <a:r>
              <a:rPr sz="2400" spc="-41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photometrically.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27633"/>
            <a:ext cx="81553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008495" algn="l"/>
              </a:tabLst>
            </a:pPr>
            <a:r>
              <a:rPr sz="3200" dirty="0">
                <a:solidFill>
                  <a:srgbClr val="C00000"/>
                </a:solidFill>
                <a:latin typeface="Garamond"/>
                <a:cs typeface="Garamond"/>
              </a:rPr>
              <a:t>Im</a:t>
            </a:r>
            <a:r>
              <a:rPr sz="3200" spc="-30" dirty="0">
                <a:solidFill>
                  <a:srgbClr val="C00000"/>
                </a:solidFill>
                <a:latin typeface="Garamond"/>
                <a:cs typeface="Garamond"/>
              </a:rPr>
              <a:t>m</a:t>
            </a:r>
            <a:r>
              <a:rPr sz="3200" dirty="0">
                <a:solidFill>
                  <a:srgbClr val="C00000"/>
                </a:solidFill>
                <a:latin typeface="Garamond"/>
                <a:cs typeface="Garamond"/>
              </a:rPr>
              <a:t>unoa</a:t>
            </a:r>
            <a:r>
              <a:rPr sz="3200" spc="-15" dirty="0">
                <a:solidFill>
                  <a:srgbClr val="C00000"/>
                </a:solidFill>
                <a:latin typeface="Garamond"/>
                <a:cs typeface="Garamond"/>
              </a:rPr>
              <a:t>s</a:t>
            </a:r>
            <a:r>
              <a:rPr sz="3200" dirty="0">
                <a:solidFill>
                  <a:srgbClr val="C00000"/>
                </a:solidFill>
                <a:latin typeface="Garamond"/>
                <a:cs typeface="Garamond"/>
              </a:rPr>
              <a:t>s</a:t>
            </a:r>
            <a:r>
              <a:rPr sz="3200" spc="-45" dirty="0">
                <a:solidFill>
                  <a:srgbClr val="C00000"/>
                </a:solidFill>
                <a:latin typeface="Garamond"/>
                <a:cs typeface="Garamond"/>
              </a:rPr>
              <a:t>a</a:t>
            </a:r>
            <a:r>
              <a:rPr sz="3200" dirty="0">
                <a:solidFill>
                  <a:srgbClr val="C00000"/>
                </a:solidFill>
                <a:latin typeface="Garamond"/>
                <a:cs typeface="Garamond"/>
              </a:rPr>
              <a:t>y</a:t>
            </a:r>
            <a:r>
              <a:rPr sz="3200" spc="-2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3200" dirty="0">
                <a:solidFill>
                  <a:srgbClr val="C00000"/>
                </a:solidFill>
                <a:latin typeface="Garamond"/>
                <a:cs typeface="Garamond"/>
              </a:rPr>
              <a:t>vs</a:t>
            </a:r>
            <a:r>
              <a:rPr sz="3200" spc="-1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3200" dirty="0">
                <a:solidFill>
                  <a:srgbClr val="C00000"/>
                </a:solidFill>
                <a:latin typeface="Garamond"/>
                <a:cs typeface="Garamond"/>
              </a:rPr>
              <a:t>Skin</a:t>
            </a:r>
            <a:r>
              <a:rPr sz="3200" spc="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3200" spc="-185" dirty="0">
                <a:solidFill>
                  <a:srgbClr val="C00000"/>
                </a:solidFill>
                <a:latin typeface="Garamond"/>
                <a:cs typeface="Garamond"/>
              </a:rPr>
              <a:t>T</a:t>
            </a:r>
            <a:r>
              <a:rPr sz="3200" dirty="0">
                <a:solidFill>
                  <a:srgbClr val="C00000"/>
                </a:solidFill>
                <a:latin typeface="Garamond"/>
                <a:cs typeface="Garamond"/>
              </a:rPr>
              <a:t>est f</a:t>
            </a:r>
            <a:r>
              <a:rPr sz="3200" spc="-10" dirty="0">
                <a:solidFill>
                  <a:srgbClr val="C00000"/>
                </a:solidFill>
                <a:latin typeface="Garamond"/>
                <a:cs typeface="Garamond"/>
              </a:rPr>
              <a:t>o</a:t>
            </a:r>
            <a:r>
              <a:rPr sz="3200" dirty="0">
                <a:solidFill>
                  <a:srgbClr val="C00000"/>
                </a:solidFill>
                <a:latin typeface="Garamond"/>
                <a:cs typeface="Garamond"/>
              </a:rPr>
              <a:t>r</a:t>
            </a:r>
            <a:r>
              <a:rPr sz="3200" spc="-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3200" dirty="0">
                <a:solidFill>
                  <a:srgbClr val="C00000"/>
                </a:solidFill>
                <a:latin typeface="Garamond"/>
                <a:cs typeface="Garamond"/>
              </a:rPr>
              <a:t>Diagnosis </a:t>
            </a:r>
            <a:r>
              <a:rPr sz="3200" spc="-5" dirty="0">
                <a:solidFill>
                  <a:srgbClr val="C00000"/>
                </a:solidFill>
                <a:latin typeface="Garamond"/>
                <a:cs typeface="Garamond"/>
              </a:rPr>
              <a:t>o</a:t>
            </a:r>
            <a:r>
              <a:rPr sz="3200" dirty="0">
                <a:solidFill>
                  <a:srgbClr val="C00000"/>
                </a:solidFill>
                <a:latin typeface="Garamond"/>
                <a:cs typeface="Garamond"/>
              </a:rPr>
              <a:t>f	</a:t>
            </a:r>
            <a:r>
              <a:rPr sz="3200" spc="-5" dirty="0">
                <a:solidFill>
                  <a:srgbClr val="C00000"/>
                </a:solidFill>
                <a:latin typeface="Garamond"/>
                <a:cs typeface="Garamond"/>
              </a:rPr>
              <a:t>Aller</a:t>
            </a:r>
            <a:r>
              <a:rPr sz="3200" spc="120" dirty="0">
                <a:solidFill>
                  <a:srgbClr val="C00000"/>
                </a:solidFill>
                <a:latin typeface="Garamond"/>
                <a:cs typeface="Garamond"/>
              </a:rPr>
              <a:t>g</a:t>
            </a:r>
            <a:r>
              <a:rPr sz="3200" dirty="0">
                <a:solidFill>
                  <a:srgbClr val="C00000"/>
                </a:solidFill>
                <a:latin typeface="Garamond"/>
                <a:cs typeface="Garamond"/>
              </a:rPr>
              <a:t>y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53879"/>
            <a:ext cx="3700145" cy="37109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847725">
              <a:lnSpc>
                <a:spcPct val="100000"/>
              </a:lnSpc>
              <a:spcBef>
                <a:spcPts val="405"/>
              </a:spcBef>
            </a:pPr>
            <a:r>
              <a:rPr sz="2600" b="1" spc="-5" dirty="0">
                <a:solidFill>
                  <a:srgbClr val="04607A"/>
                </a:solidFill>
                <a:latin typeface="Constantia"/>
                <a:cs typeface="Constantia"/>
              </a:rPr>
              <a:t>Immunoassay</a:t>
            </a:r>
            <a:endParaRPr sz="2600">
              <a:latin typeface="Constantia"/>
              <a:cs typeface="Constantia"/>
            </a:endParaRPr>
          </a:p>
          <a:p>
            <a:pPr marL="287020" marR="833119" indent="-274955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Not </a:t>
            </a:r>
            <a:r>
              <a:rPr sz="2600" spc="15" dirty="0">
                <a:latin typeface="Constantia"/>
                <a:cs typeface="Constantia"/>
              </a:rPr>
              <a:t>influenced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by  </a:t>
            </a:r>
            <a:r>
              <a:rPr sz="2600" spc="-5" dirty="0">
                <a:latin typeface="Constantia"/>
                <a:cs typeface="Constantia"/>
              </a:rPr>
              <a:t>medication</a:t>
            </a:r>
            <a:endParaRPr sz="2600">
              <a:latin typeface="Constantia"/>
              <a:cs typeface="Constantia"/>
            </a:endParaRPr>
          </a:p>
          <a:p>
            <a:pPr marL="287020" marR="170180" indent="-274955">
              <a:lnSpc>
                <a:spcPts val="281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Not </a:t>
            </a:r>
            <a:r>
              <a:rPr sz="2600" spc="15" dirty="0">
                <a:latin typeface="Constantia"/>
                <a:cs typeface="Constantia"/>
              </a:rPr>
              <a:t>influenced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3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skin  </a:t>
            </a:r>
            <a:r>
              <a:rPr sz="2600" spc="-5" dirty="0">
                <a:latin typeface="Constantia"/>
                <a:cs typeface="Constantia"/>
              </a:rPr>
              <a:t>disease</a:t>
            </a:r>
            <a:endParaRPr sz="2600">
              <a:latin typeface="Constantia"/>
              <a:cs typeface="Constantia"/>
            </a:endParaRPr>
          </a:p>
          <a:p>
            <a:pPr marL="287020" marR="1029969" indent="-274955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Does </a:t>
            </a:r>
            <a:r>
              <a:rPr sz="2600" spc="-5" dirty="0">
                <a:latin typeface="Constantia"/>
                <a:cs typeface="Constantia"/>
              </a:rPr>
              <a:t>not</a:t>
            </a:r>
            <a:r>
              <a:rPr sz="2600" spc="-2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require  </a:t>
            </a:r>
            <a:r>
              <a:rPr sz="2600" spc="-5" dirty="0">
                <a:latin typeface="Constantia"/>
                <a:cs typeface="Constantia"/>
              </a:rPr>
              <a:t>expertise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7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Quality </a:t>
            </a:r>
            <a:r>
              <a:rPr sz="2600" spc="-15" dirty="0">
                <a:latin typeface="Constantia"/>
                <a:cs typeface="Constantia"/>
              </a:rPr>
              <a:t>control</a:t>
            </a:r>
            <a:r>
              <a:rPr sz="2600" spc="-3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possible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5" dirty="0">
                <a:latin typeface="Constantia"/>
                <a:cs typeface="Constantia"/>
              </a:rPr>
              <a:t>Expensive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828" y="1853916"/>
            <a:ext cx="2895600" cy="24034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63650">
              <a:lnSpc>
                <a:spcPct val="100000"/>
              </a:lnSpc>
              <a:spcBef>
                <a:spcPts val="720"/>
              </a:spcBef>
            </a:pPr>
            <a:r>
              <a:rPr sz="2600" b="1" spc="-5" dirty="0">
                <a:solidFill>
                  <a:srgbClr val="04607A"/>
                </a:solidFill>
                <a:latin typeface="Constantia"/>
                <a:cs typeface="Constantia"/>
              </a:rPr>
              <a:t>Skin</a:t>
            </a:r>
            <a:r>
              <a:rPr sz="2600" b="1" spc="-7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04607A"/>
                </a:solidFill>
                <a:latin typeface="Constantia"/>
                <a:cs typeface="Constantia"/>
              </a:rPr>
              <a:t>test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Higher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sensitivity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Immediate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results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Requires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expertise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Cheaper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08406"/>
            <a:ext cx="774763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NASAL ALLERGEN</a:t>
            </a:r>
            <a:r>
              <a:rPr sz="5000" spc="-140" dirty="0"/>
              <a:t> </a:t>
            </a:r>
            <a:r>
              <a:rPr sz="5000" spc="-5" dirty="0"/>
              <a:t>CHALLENGE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945755" cy="3434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44145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5" dirty="0">
                <a:latin typeface="Constantia"/>
                <a:cs typeface="Constantia"/>
              </a:rPr>
              <a:t>Allergen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introduced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into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nose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any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reaction  is </a:t>
            </a:r>
            <a:r>
              <a:rPr sz="2600" spc="-10" dirty="0">
                <a:latin typeface="Constantia"/>
                <a:cs typeface="Constantia"/>
              </a:rPr>
              <a:t>measured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5" dirty="0">
                <a:latin typeface="Constantia"/>
                <a:cs typeface="Constantia"/>
              </a:rPr>
              <a:t>compared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35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placebo.</a:t>
            </a:r>
            <a:endParaRPr sz="2600">
              <a:latin typeface="Constantia"/>
              <a:cs typeface="Constantia"/>
            </a:endParaRPr>
          </a:p>
          <a:p>
            <a:pPr marL="287020" marR="419100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This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gold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standard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allergy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diagnosis,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but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  </a:t>
            </a:r>
            <a:r>
              <a:rPr sz="2600" spc="-20" dirty="0">
                <a:latin typeface="Constantia"/>
                <a:cs typeface="Constantia"/>
              </a:rPr>
              <a:t>rarely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necessary.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allergen </a:t>
            </a:r>
            <a:r>
              <a:rPr sz="2600" dirty="0">
                <a:latin typeface="Constantia"/>
                <a:cs typeface="Constantia"/>
              </a:rPr>
              <a:t>should </a:t>
            </a:r>
            <a:r>
              <a:rPr sz="2600" spc="-5" dirty="0">
                <a:latin typeface="Constantia"/>
                <a:cs typeface="Constantia"/>
              </a:rPr>
              <a:t>be applied </a:t>
            </a:r>
            <a:r>
              <a:rPr sz="2600" spc="-10" dirty="0">
                <a:latin typeface="Constantia"/>
                <a:cs typeface="Constantia"/>
              </a:rPr>
              <a:t>in gradually</a:t>
            </a:r>
            <a:r>
              <a:rPr sz="2600" spc="-4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increasing  </a:t>
            </a:r>
            <a:r>
              <a:rPr sz="2600" spc="-15" dirty="0">
                <a:latin typeface="Constantia"/>
                <a:cs typeface="Constantia"/>
              </a:rPr>
              <a:t>concentrations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10" dirty="0">
                <a:latin typeface="Constantia"/>
                <a:cs typeface="Constantia"/>
              </a:rPr>
              <a:t>careful</a:t>
            </a:r>
            <a:r>
              <a:rPr sz="2600" spc="-2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monitoring.</a:t>
            </a:r>
            <a:endParaRPr sz="2600">
              <a:latin typeface="Constantia"/>
              <a:cs typeface="Constantia"/>
            </a:endParaRPr>
          </a:p>
          <a:p>
            <a:pPr marL="287020" marR="366395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Nasal challenge </a:t>
            </a:r>
            <a:r>
              <a:rPr sz="2600" spc="-5" dirty="0">
                <a:latin typeface="Constantia"/>
                <a:cs typeface="Constantia"/>
              </a:rPr>
              <a:t>testing is </a:t>
            </a:r>
            <a:r>
              <a:rPr sz="2600" spc="-10" dirty="0">
                <a:latin typeface="Constantia"/>
                <a:cs typeface="Constantia"/>
              </a:rPr>
              <a:t>time-consuming,</a:t>
            </a:r>
            <a:r>
              <a:rPr sz="2600" spc="-3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difficult  and </a:t>
            </a:r>
            <a:r>
              <a:rPr sz="2600" spc="-10" dirty="0">
                <a:latin typeface="Constantia"/>
                <a:cs typeface="Constantia"/>
              </a:rPr>
              <a:t>requires </a:t>
            </a:r>
            <a:r>
              <a:rPr sz="2600" spc="-15" dirty="0">
                <a:latin typeface="Constantia"/>
                <a:cs typeface="Constantia"/>
              </a:rPr>
              <a:t>extensive </a:t>
            </a:r>
            <a:r>
              <a:rPr sz="2600" spc="-5" dirty="0">
                <a:latin typeface="Constantia"/>
                <a:cs typeface="Constantia"/>
              </a:rPr>
              <a:t>laboratory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facilities.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806640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>
                <a:solidFill>
                  <a:srgbClr val="00AF50"/>
                </a:solidFill>
              </a:rPr>
              <a:t>Management </a:t>
            </a:r>
            <a:r>
              <a:rPr sz="5000" dirty="0">
                <a:solidFill>
                  <a:srgbClr val="00AF50"/>
                </a:solidFill>
              </a:rPr>
              <a:t>of </a:t>
            </a:r>
            <a:r>
              <a:rPr sz="5000" spc="-10" dirty="0">
                <a:solidFill>
                  <a:srgbClr val="00AF50"/>
                </a:solidFill>
              </a:rPr>
              <a:t>allergic</a:t>
            </a:r>
            <a:r>
              <a:rPr sz="5000" spc="-90" dirty="0">
                <a:solidFill>
                  <a:srgbClr val="00AF50"/>
                </a:solidFill>
              </a:rPr>
              <a:t> </a:t>
            </a:r>
            <a:r>
              <a:rPr sz="5000" spc="-5" dirty="0">
                <a:solidFill>
                  <a:srgbClr val="00AF50"/>
                </a:solidFill>
              </a:rPr>
              <a:t>rhinitis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46274"/>
            <a:ext cx="736727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15" dirty="0">
                <a:latin typeface="Constantia"/>
                <a:cs typeface="Constantia"/>
              </a:rPr>
              <a:t>management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allergic rhinitis </a:t>
            </a:r>
            <a:r>
              <a:rPr sz="2800" spc="-30" dirty="0">
                <a:latin typeface="Constantia"/>
                <a:cs typeface="Constantia"/>
              </a:rPr>
              <a:t>involves</a:t>
            </a:r>
            <a:r>
              <a:rPr sz="2800" spc="-4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  </a:t>
            </a:r>
            <a:r>
              <a:rPr sz="2800" spc="-15" dirty="0">
                <a:latin typeface="Constantia"/>
                <a:cs typeface="Constantia"/>
              </a:rPr>
              <a:t>following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latin typeface="Constantia"/>
                <a:cs typeface="Constantia"/>
              </a:rPr>
              <a:t>components:</a:t>
            </a:r>
            <a:endParaRPr sz="28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20" dirty="0">
                <a:latin typeface="Constantia"/>
                <a:cs typeface="Constantia"/>
              </a:rPr>
              <a:t>Allergen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avoidance</a:t>
            </a:r>
            <a:endParaRPr sz="28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30" dirty="0">
                <a:latin typeface="Constantia"/>
                <a:cs typeface="Constantia"/>
              </a:rPr>
              <a:t>Pharmacotherapy.</a:t>
            </a:r>
            <a:endParaRPr sz="28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20" dirty="0">
                <a:latin typeface="Constantia"/>
                <a:cs typeface="Constantia"/>
              </a:rPr>
              <a:t>Allergen</a:t>
            </a:r>
            <a:r>
              <a:rPr sz="2800" spc="-3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immunotherapy</a:t>
            </a:r>
            <a:endParaRPr sz="28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15" dirty="0">
                <a:latin typeface="Constantia"/>
                <a:cs typeface="Constantia"/>
              </a:rPr>
              <a:t>Surgery </a:t>
            </a:r>
            <a:r>
              <a:rPr sz="2800" spc="-5" dirty="0">
                <a:latin typeface="Constantia"/>
                <a:cs typeface="Constantia"/>
              </a:rPr>
              <a:t>is </a:t>
            </a:r>
            <a:r>
              <a:rPr sz="2800" spc="-25" dirty="0">
                <a:latin typeface="Constantia"/>
                <a:cs typeface="Constantia"/>
              </a:rPr>
              <a:t>rarely</a:t>
            </a:r>
            <a:r>
              <a:rPr sz="2800" spc="-1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needed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83309"/>
            <a:ext cx="52546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Basic </a:t>
            </a:r>
            <a:r>
              <a:rPr sz="2400" spc="-10" dirty="0"/>
              <a:t>treatment </a:t>
            </a:r>
            <a:r>
              <a:rPr sz="2400" spc="-5" dirty="0"/>
              <a:t>plan </a:t>
            </a:r>
            <a:r>
              <a:rPr sz="2400" spc="-20" dirty="0"/>
              <a:t>for</a:t>
            </a:r>
            <a:r>
              <a:rPr sz="2400" spc="-45" dirty="0"/>
              <a:t> </a:t>
            </a:r>
            <a:r>
              <a:rPr sz="2400" spc="-5" dirty="0"/>
              <a:t>allergic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dirty="0"/>
              <a:t>rhinitis </a:t>
            </a:r>
            <a:r>
              <a:rPr sz="2400" spc="-10" dirty="0"/>
              <a:t>according </a:t>
            </a:r>
            <a:r>
              <a:rPr sz="2400" spc="-15" dirty="0"/>
              <a:t>to </a:t>
            </a:r>
            <a:r>
              <a:rPr sz="2400" spc="-5" dirty="0"/>
              <a:t>severity </a:t>
            </a:r>
            <a:r>
              <a:rPr sz="2400" dirty="0"/>
              <a:t>and</a:t>
            </a:r>
            <a:r>
              <a:rPr sz="2400" spc="-90" dirty="0"/>
              <a:t> </a:t>
            </a:r>
            <a:r>
              <a:rPr sz="2400" spc="-10" dirty="0"/>
              <a:t>duration.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242060" y="1935479"/>
            <a:ext cx="6659880" cy="438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dirty="0">
                <a:solidFill>
                  <a:srgbClr val="C00000"/>
                </a:solidFill>
                <a:latin typeface="Garamond"/>
                <a:cs typeface="Garamond"/>
              </a:rPr>
              <a:t>Globally </a:t>
            </a:r>
            <a:r>
              <a:rPr spc="5" dirty="0">
                <a:solidFill>
                  <a:srgbClr val="C00000"/>
                </a:solidFill>
                <a:latin typeface="Garamond"/>
                <a:cs typeface="Garamond"/>
              </a:rPr>
              <a:t>important </a:t>
            </a:r>
            <a:r>
              <a:rPr spc="-5" dirty="0">
                <a:solidFill>
                  <a:srgbClr val="C00000"/>
                </a:solidFill>
                <a:latin typeface="Garamond"/>
                <a:cs typeface="Garamond"/>
              </a:rPr>
              <a:t>sources</a:t>
            </a:r>
            <a:r>
              <a:rPr spc="-7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pc="-5" dirty="0">
                <a:solidFill>
                  <a:srgbClr val="C00000"/>
                </a:solidFill>
                <a:latin typeface="Garamond"/>
                <a:cs typeface="Garamond"/>
              </a:rPr>
              <a:t>of  </a:t>
            </a:r>
            <a:r>
              <a:rPr spc="5" dirty="0">
                <a:solidFill>
                  <a:srgbClr val="C00000"/>
                </a:solidFill>
                <a:latin typeface="Garamond"/>
                <a:cs typeface="Garamond"/>
              </a:rPr>
              <a:t>allergens</a:t>
            </a:r>
          </a:p>
        </p:txBody>
      </p:sp>
      <p:sp>
        <p:nvSpPr>
          <p:cNvPr id="8" name="object 8"/>
          <p:cNvSpPr/>
          <p:nvPr/>
        </p:nvSpPr>
        <p:spPr>
          <a:xfrm>
            <a:off x="687599" y="1829762"/>
            <a:ext cx="2370332" cy="18981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27828" y="1847820"/>
            <a:ext cx="3837304" cy="24034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Garamond"/>
                <a:cs typeface="Garamond"/>
              </a:rPr>
              <a:t>House </a:t>
            </a:r>
            <a:r>
              <a:rPr sz="2600" dirty="0">
                <a:latin typeface="Garamond"/>
                <a:cs typeface="Garamond"/>
              </a:rPr>
              <a:t>dust</a:t>
            </a:r>
            <a:r>
              <a:rPr sz="2600" spc="-20" dirty="0">
                <a:latin typeface="Garamond"/>
                <a:cs typeface="Garamond"/>
              </a:rPr>
              <a:t> </a:t>
            </a:r>
            <a:r>
              <a:rPr sz="2600" dirty="0">
                <a:latin typeface="Garamond"/>
                <a:cs typeface="Garamond"/>
              </a:rPr>
              <a:t>mites</a:t>
            </a:r>
            <a:endParaRPr sz="26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Garamond"/>
                <a:cs typeface="Garamond"/>
              </a:rPr>
              <a:t>Grass, </a:t>
            </a:r>
            <a:r>
              <a:rPr sz="2600" spc="-5" dirty="0">
                <a:latin typeface="Garamond"/>
                <a:cs typeface="Garamond"/>
              </a:rPr>
              <a:t>tree and </a:t>
            </a:r>
            <a:r>
              <a:rPr sz="2600" spc="-10" dirty="0">
                <a:latin typeface="Garamond"/>
                <a:cs typeface="Garamond"/>
              </a:rPr>
              <a:t>weed</a:t>
            </a:r>
            <a:r>
              <a:rPr sz="2600" spc="-5" dirty="0">
                <a:latin typeface="Garamond"/>
                <a:cs typeface="Garamond"/>
              </a:rPr>
              <a:t> </a:t>
            </a:r>
            <a:r>
              <a:rPr sz="2600" dirty="0">
                <a:latin typeface="Garamond"/>
                <a:cs typeface="Garamond"/>
              </a:rPr>
              <a:t>pollen</a:t>
            </a:r>
            <a:endParaRPr sz="26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5" dirty="0">
                <a:latin typeface="Garamond"/>
                <a:cs typeface="Garamond"/>
              </a:rPr>
              <a:t>Pets</a:t>
            </a:r>
            <a:endParaRPr sz="26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Garamond"/>
                <a:cs typeface="Garamond"/>
              </a:rPr>
              <a:t>Cockroaches</a:t>
            </a:r>
            <a:endParaRPr sz="26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Garamond"/>
                <a:cs typeface="Garamond"/>
              </a:rPr>
              <a:t>Molds</a:t>
            </a:r>
            <a:endParaRPr sz="2600">
              <a:latin typeface="Garamond"/>
              <a:cs typeface="Garamon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99484" y="1508763"/>
            <a:ext cx="1585799" cy="26944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8879" y="3733866"/>
            <a:ext cx="2606801" cy="18279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1123" y="5516879"/>
            <a:ext cx="1584959" cy="10500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20377" y="4367733"/>
            <a:ext cx="2095658" cy="21978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2047"/>
            <a:ext cx="70065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37155" algn="l"/>
              </a:tabLst>
            </a:pPr>
            <a:r>
              <a:rPr sz="3600" spc="-10" dirty="0">
                <a:solidFill>
                  <a:srgbClr val="0A5294"/>
                </a:solidFill>
              </a:rPr>
              <a:t>Classification	</a:t>
            </a:r>
            <a:r>
              <a:rPr sz="3600" spc="-5" dirty="0">
                <a:solidFill>
                  <a:srgbClr val="0A5294"/>
                </a:solidFill>
              </a:rPr>
              <a:t>based on </a:t>
            </a:r>
            <a:r>
              <a:rPr sz="3200" spc="-5" dirty="0"/>
              <a:t>ARIA</a:t>
            </a:r>
            <a:r>
              <a:rPr sz="3200" spc="-25" dirty="0"/>
              <a:t> </a:t>
            </a:r>
            <a:r>
              <a:rPr sz="3200" spc="-5" dirty="0"/>
              <a:t>guidelines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762762" y="1829561"/>
            <a:ext cx="2743200" cy="1143000"/>
          </a:xfrm>
          <a:custGeom>
            <a:avLst/>
            <a:gdLst/>
            <a:ahLst/>
            <a:cxnLst/>
            <a:rect l="l" t="t" r="r" b="b"/>
            <a:pathLst>
              <a:path w="2743200" h="1143000">
                <a:moveTo>
                  <a:pt x="25527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2552700" y="1143000"/>
                </a:lnTo>
                <a:lnTo>
                  <a:pt x="2596362" y="1137965"/>
                </a:lnTo>
                <a:lnTo>
                  <a:pt x="2636453" y="1123627"/>
                </a:lnTo>
                <a:lnTo>
                  <a:pt x="2671825" y="1101132"/>
                </a:lnTo>
                <a:lnTo>
                  <a:pt x="2701332" y="1071625"/>
                </a:lnTo>
                <a:lnTo>
                  <a:pt x="2723827" y="1036253"/>
                </a:lnTo>
                <a:lnTo>
                  <a:pt x="2738165" y="996162"/>
                </a:lnTo>
                <a:lnTo>
                  <a:pt x="2743200" y="952500"/>
                </a:lnTo>
                <a:lnTo>
                  <a:pt x="2743200" y="190500"/>
                </a:lnTo>
                <a:lnTo>
                  <a:pt x="2738165" y="146837"/>
                </a:lnTo>
                <a:lnTo>
                  <a:pt x="2723827" y="106746"/>
                </a:lnTo>
                <a:lnTo>
                  <a:pt x="2701332" y="71374"/>
                </a:lnTo>
                <a:lnTo>
                  <a:pt x="2671825" y="41867"/>
                </a:lnTo>
                <a:lnTo>
                  <a:pt x="2636453" y="19372"/>
                </a:lnTo>
                <a:lnTo>
                  <a:pt x="2596362" y="5034"/>
                </a:lnTo>
                <a:lnTo>
                  <a:pt x="2552700" y="0"/>
                </a:lnTo>
                <a:close/>
              </a:path>
            </a:pathLst>
          </a:custGeom>
          <a:solidFill>
            <a:srgbClr val="7D9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762" y="1829561"/>
            <a:ext cx="2743200" cy="1143000"/>
          </a:xfrm>
          <a:custGeom>
            <a:avLst/>
            <a:gdLst/>
            <a:ahLst/>
            <a:cxnLst/>
            <a:rect l="l" t="t" r="r" b="b"/>
            <a:pathLst>
              <a:path w="27432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552700" y="0"/>
                </a:lnTo>
                <a:lnTo>
                  <a:pt x="2596362" y="5034"/>
                </a:lnTo>
                <a:lnTo>
                  <a:pt x="2636453" y="19372"/>
                </a:lnTo>
                <a:lnTo>
                  <a:pt x="2671825" y="41867"/>
                </a:lnTo>
                <a:lnTo>
                  <a:pt x="2701332" y="71374"/>
                </a:lnTo>
                <a:lnTo>
                  <a:pt x="2723827" y="106746"/>
                </a:lnTo>
                <a:lnTo>
                  <a:pt x="2738165" y="146837"/>
                </a:lnTo>
                <a:lnTo>
                  <a:pt x="2743200" y="190500"/>
                </a:lnTo>
                <a:lnTo>
                  <a:pt x="2743200" y="952500"/>
                </a:lnTo>
                <a:lnTo>
                  <a:pt x="2738165" y="996162"/>
                </a:lnTo>
                <a:lnTo>
                  <a:pt x="2723827" y="1036253"/>
                </a:lnTo>
                <a:lnTo>
                  <a:pt x="2701332" y="1071625"/>
                </a:lnTo>
                <a:lnTo>
                  <a:pt x="2671825" y="1101132"/>
                </a:lnTo>
                <a:lnTo>
                  <a:pt x="2636453" y="1123627"/>
                </a:lnTo>
                <a:lnTo>
                  <a:pt x="2596362" y="1137965"/>
                </a:lnTo>
                <a:lnTo>
                  <a:pt x="25527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6BD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6823" y="1737622"/>
            <a:ext cx="2306320" cy="11677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700"/>
              </a:spcBef>
            </a:pPr>
            <a:r>
              <a:rPr sz="2800" b="1" spc="-20" dirty="0">
                <a:solidFill>
                  <a:srgbClr val="DBF5F8"/>
                </a:solidFill>
                <a:latin typeface="Constantia"/>
                <a:cs typeface="Constantia"/>
              </a:rPr>
              <a:t>Intermittent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. &lt; 4 </a:t>
            </a:r>
            <a:r>
              <a:rPr sz="1800" b="1" spc="-15" dirty="0">
                <a:solidFill>
                  <a:srgbClr val="333333"/>
                </a:solidFill>
                <a:latin typeface="Constantia"/>
                <a:cs typeface="Constantia"/>
              </a:rPr>
              <a:t>days </a:t>
            </a: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per</a:t>
            </a:r>
            <a:r>
              <a:rPr sz="1800" b="1" spc="-295" dirty="0">
                <a:solidFill>
                  <a:srgbClr val="333333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333333"/>
                </a:solidFill>
                <a:latin typeface="Constantia"/>
                <a:cs typeface="Constantia"/>
              </a:rPr>
              <a:t>week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. </a:t>
            </a:r>
            <a:r>
              <a:rPr sz="1800" b="1" u="sng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onstantia"/>
                <a:cs typeface="Constantia"/>
              </a:rPr>
              <a:t>or</a:t>
            </a: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 &lt; 4</a:t>
            </a:r>
            <a:r>
              <a:rPr sz="1800" b="1" spc="-210" dirty="0">
                <a:solidFill>
                  <a:srgbClr val="333333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333333"/>
                </a:solidFill>
                <a:latin typeface="Constantia"/>
                <a:cs typeface="Constantia"/>
              </a:rPr>
              <a:t>weeks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4161" y="1829561"/>
            <a:ext cx="2819400" cy="1143000"/>
          </a:xfrm>
          <a:custGeom>
            <a:avLst/>
            <a:gdLst/>
            <a:ahLst/>
            <a:cxnLst/>
            <a:rect l="l" t="t" r="r" b="b"/>
            <a:pathLst>
              <a:path w="2819400" h="1143000">
                <a:moveTo>
                  <a:pt x="2628899" y="0"/>
                </a:moveTo>
                <a:lnTo>
                  <a:pt x="190500" y="0"/>
                </a:ln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4" y="996162"/>
                </a:lnTo>
                <a:lnTo>
                  <a:pt x="19372" y="1036253"/>
                </a:lnTo>
                <a:lnTo>
                  <a:pt x="41867" y="1071625"/>
                </a:lnTo>
                <a:lnTo>
                  <a:pt x="71374" y="1101132"/>
                </a:lnTo>
                <a:lnTo>
                  <a:pt x="106746" y="1123627"/>
                </a:lnTo>
                <a:lnTo>
                  <a:pt x="146837" y="1137965"/>
                </a:lnTo>
                <a:lnTo>
                  <a:pt x="190500" y="1143000"/>
                </a:lnTo>
                <a:lnTo>
                  <a:pt x="2628899" y="1143000"/>
                </a:lnTo>
                <a:lnTo>
                  <a:pt x="2672562" y="1137965"/>
                </a:lnTo>
                <a:lnTo>
                  <a:pt x="2712653" y="1123627"/>
                </a:lnTo>
                <a:lnTo>
                  <a:pt x="2748025" y="1101132"/>
                </a:lnTo>
                <a:lnTo>
                  <a:pt x="2777532" y="1071625"/>
                </a:lnTo>
                <a:lnTo>
                  <a:pt x="2800027" y="1036253"/>
                </a:lnTo>
                <a:lnTo>
                  <a:pt x="2814365" y="996162"/>
                </a:lnTo>
                <a:lnTo>
                  <a:pt x="2819399" y="952500"/>
                </a:lnTo>
                <a:lnTo>
                  <a:pt x="2819399" y="190500"/>
                </a:lnTo>
                <a:lnTo>
                  <a:pt x="2814365" y="146837"/>
                </a:lnTo>
                <a:lnTo>
                  <a:pt x="2800027" y="106746"/>
                </a:lnTo>
                <a:lnTo>
                  <a:pt x="2777532" y="71374"/>
                </a:lnTo>
                <a:lnTo>
                  <a:pt x="2748025" y="41867"/>
                </a:lnTo>
                <a:lnTo>
                  <a:pt x="2712653" y="19372"/>
                </a:lnTo>
                <a:lnTo>
                  <a:pt x="2672562" y="5034"/>
                </a:lnTo>
                <a:lnTo>
                  <a:pt x="2628899" y="0"/>
                </a:lnTo>
                <a:close/>
              </a:path>
            </a:pathLst>
          </a:custGeom>
          <a:solidFill>
            <a:srgbClr val="7D9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4161" y="1829561"/>
            <a:ext cx="2819400" cy="1143000"/>
          </a:xfrm>
          <a:custGeom>
            <a:avLst/>
            <a:gdLst/>
            <a:ahLst/>
            <a:cxnLst/>
            <a:rect l="l" t="t" r="r" b="b"/>
            <a:pathLst>
              <a:path w="2819400" h="1143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628899" y="0"/>
                </a:lnTo>
                <a:lnTo>
                  <a:pt x="2672562" y="5034"/>
                </a:lnTo>
                <a:lnTo>
                  <a:pt x="2712653" y="19372"/>
                </a:lnTo>
                <a:lnTo>
                  <a:pt x="2748025" y="41867"/>
                </a:lnTo>
                <a:lnTo>
                  <a:pt x="2777532" y="71374"/>
                </a:lnTo>
                <a:lnTo>
                  <a:pt x="2800027" y="106746"/>
                </a:lnTo>
                <a:lnTo>
                  <a:pt x="2814365" y="146837"/>
                </a:lnTo>
                <a:lnTo>
                  <a:pt x="2819399" y="190500"/>
                </a:lnTo>
                <a:lnTo>
                  <a:pt x="2819399" y="952500"/>
                </a:lnTo>
                <a:lnTo>
                  <a:pt x="2814365" y="996162"/>
                </a:lnTo>
                <a:lnTo>
                  <a:pt x="2800027" y="1036253"/>
                </a:lnTo>
                <a:lnTo>
                  <a:pt x="2777532" y="1071625"/>
                </a:lnTo>
                <a:lnTo>
                  <a:pt x="2748025" y="1101132"/>
                </a:lnTo>
                <a:lnTo>
                  <a:pt x="2712653" y="1123627"/>
                </a:lnTo>
                <a:lnTo>
                  <a:pt x="2672562" y="1137965"/>
                </a:lnTo>
                <a:lnTo>
                  <a:pt x="2628899" y="1143000"/>
                </a:lnTo>
                <a:lnTo>
                  <a:pt x="190500" y="1143000"/>
                </a:lnTo>
                <a:lnTo>
                  <a:pt x="146837" y="1137965"/>
                </a:lnTo>
                <a:lnTo>
                  <a:pt x="106746" y="1123627"/>
                </a:lnTo>
                <a:lnTo>
                  <a:pt x="71374" y="1101132"/>
                </a:lnTo>
                <a:lnTo>
                  <a:pt x="41867" y="1071625"/>
                </a:lnTo>
                <a:lnTo>
                  <a:pt x="19372" y="1036253"/>
                </a:lnTo>
                <a:lnTo>
                  <a:pt x="5034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32121" y="1737622"/>
            <a:ext cx="2085339" cy="11677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79730">
              <a:lnSpc>
                <a:spcPct val="100000"/>
              </a:lnSpc>
              <a:spcBef>
                <a:spcPts val="700"/>
              </a:spcBef>
            </a:pPr>
            <a:r>
              <a:rPr sz="2800" b="1" spc="-20" dirty="0">
                <a:solidFill>
                  <a:srgbClr val="DBF5F8"/>
                </a:solidFill>
                <a:latin typeface="Constantia"/>
                <a:cs typeface="Constantia"/>
              </a:rPr>
              <a:t>Persistent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. &gt; 4 </a:t>
            </a:r>
            <a:r>
              <a:rPr sz="1800" b="1" spc="-15" dirty="0">
                <a:solidFill>
                  <a:srgbClr val="333333"/>
                </a:solidFill>
                <a:latin typeface="Constantia"/>
                <a:cs typeface="Constantia"/>
              </a:rPr>
              <a:t>days </a:t>
            </a: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per</a:t>
            </a:r>
            <a:r>
              <a:rPr sz="1800" b="1" spc="-305" dirty="0">
                <a:solidFill>
                  <a:srgbClr val="333333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333333"/>
                </a:solidFill>
                <a:latin typeface="Constantia"/>
                <a:cs typeface="Constantia"/>
              </a:rPr>
              <a:t>week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. </a:t>
            </a:r>
            <a:r>
              <a:rPr sz="1800" b="1" u="sng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onstantia"/>
                <a:cs typeface="Constantia"/>
              </a:rPr>
              <a:t>and</a:t>
            </a: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 &gt; 4</a:t>
            </a:r>
            <a:r>
              <a:rPr sz="1800" b="1" spc="-160" dirty="0">
                <a:solidFill>
                  <a:srgbClr val="333333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333333"/>
                </a:solidFill>
                <a:latin typeface="Constantia"/>
                <a:cs typeface="Constantia"/>
              </a:rPr>
              <a:t>weeks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0362" y="3353561"/>
            <a:ext cx="3124200" cy="3048000"/>
          </a:xfrm>
          <a:custGeom>
            <a:avLst/>
            <a:gdLst/>
            <a:ahLst/>
            <a:cxnLst/>
            <a:rect l="l" t="t" r="r" b="b"/>
            <a:pathLst>
              <a:path w="3124200" h="3048000">
                <a:moveTo>
                  <a:pt x="2616200" y="0"/>
                </a:moveTo>
                <a:lnTo>
                  <a:pt x="508012" y="0"/>
                </a:lnTo>
                <a:lnTo>
                  <a:pt x="459087" y="2325"/>
                </a:lnTo>
                <a:lnTo>
                  <a:pt x="411478" y="9160"/>
                </a:lnTo>
                <a:lnTo>
                  <a:pt x="365397" y="20292"/>
                </a:lnTo>
                <a:lnTo>
                  <a:pt x="321058" y="35506"/>
                </a:lnTo>
                <a:lnTo>
                  <a:pt x="278674" y="54592"/>
                </a:lnTo>
                <a:lnTo>
                  <a:pt x="238456" y="77335"/>
                </a:lnTo>
                <a:lnTo>
                  <a:pt x="200619" y="103522"/>
                </a:lnTo>
                <a:lnTo>
                  <a:pt x="165376" y="132941"/>
                </a:lnTo>
                <a:lnTo>
                  <a:pt x="132938" y="165379"/>
                </a:lnTo>
                <a:lnTo>
                  <a:pt x="103519" y="200622"/>
                </a:lnTo>
                <a:lnTo>
                  <a:pt x="77332" y="238459"/>
                </a:lnTo>
                <a:lnTo>
                  <a:pt x="54590" y="278675"/>
                </a:lnTo>
                <a:lnTo>
                  <a:pt x="35505" y="321058"/>
                </a:lnTo>
                <a:lnTo>
                  <a:pt x="20291" y="365395"/>
                </a:lnTo>
                <a:lnTo>
                  <a:pt x="9160" y="411473"/>
                </a:lnTo>
                <a:lnTo>
                  <a:pt x="2325" y="459078"/>
                </a:lnTo>
                <a:lnTo>
                  <a:pt x="0" y="508000"/>
                </a:lnTo>
                <a:lnTo>
                  <a:pt x="0" y="2539987"/>
                </a:lnTo>
                <a:lnTo>
                  <a:pt x="2325" y="2588912"/>
                </a:lnTo>
                <a:lnTo>
                  <a:pt x="9160" y="2636521"/>
                </a:lnTo>
                <a:lnTo>
                  <a:pt x="20291" y="2682602"/>
                </a:lnTo>
                <a:lnTo>
                  <a:pt x="35505" y="2726941"/>
                </a:lnTo>
                <a:lnTo>
                  <a:pt x="54590" y="2769325"/>
                </a:lnTo>
                <a:lnTo>
                  <a:pt x="77332" y="2809543"/>
                </a:lnTo>
                <a:lnTo>
                  <a:pt x="103519" y="2847380"/>
                </a:lnTo>
                <a:lnTo>
                  <a:pt x="132938" y="2882623"/>
                </a:lnTo>
                <a:lnTo>
                  <a:pt x="165376" y="2915061"/>
                </a:lnTo>
                <a:lnTo>
                  <a:pt x="200619" y="2944480"/>
                </a:lnTo>
                <a:lnTo>
                  <a:pt x="238456" y="2970667"/>
                </a:lnTo>
                <a:lnTo>
                  <a:pt x="278674" y="2993409"/>
                </a:lnTo>
                <a:lnTo>
                  <a:pt x="321058" y="3012494"/>
                </a:lnTo>
                <a:lnTo>
                  <a:pt x="365397" y="3027708"/>
                </a:lnTo>
                <a:lnTo>
                  <a:pt x="411478" y="3038839"/>
                </a:lnTo>
                <a:lnTo>
                  <a:pt x="459087" y="3045674"/>
                </a:lnTo>
                <a:lnTo>
                  <a:pt x="508012" y="3048000"/>
                </a:lnTo>
                <a:lnTo>
                  <a:pt x="2616200" y="3048000"/>
                </a:lnTo>
                <a:lnTo>
                  <a:pt x="2665121" y="3045674"/>
                </a:lnTo>
                <a:lnTo>
                  <a:pt x="2712726" y="3038839"/>
                </a:lnTo>
                <a:lnTo>
                  <a:pt x="2758804" y="3027708"/>
                </a:lnTo>
                <a:lnTo>
                  <a:pt x="2803141" y="3012494"/>
                </a:lnTo>
                <a:lnTo>
                  <a:pt x="2845524" y="2993409"/>
                </a:lnTo>
                <a:lnTo>
                  <a:pt x="2885740" y="2970667"/>
                </a:lnTo>
                <a:lnTo>
                  <a:pt x="2923577" y="2944480"/>
                </a:lnTo>
                <a:lnTo>
                  <a:pt x="2958820" y="2915061"/>
                </a:lnTo>
                <a:lnTo>
                  <a:pt x="2991258" y="2882623"/>
                </a:lnTo>
                <a:lnTo>
                  <a:pt x="3020677" y="2847380"/>
                </a:lnTo>
                <a:lnTo>
                  <a:pt x="3046864" y="2809543"/>
                </a:lnTo>
                <a:lnTo>
                  <a:pt x="3069607" y="2769325"/>
                </a:lnTo>
                <a:lnTo>
                  <a:pt x="3088693" y="2726941"/>
                </a:lnTo>
                <a:lnTo>
                  <a:pt x="3103907" y="2682602"/>
                </a:lnTo>
                <a:lnTo>
                  <a:pt x="3115039" y="2636521"/>
                </a:lnTo>
                <a:lnTo>
                  <a:pt x="3121874" y="2588912"/>
                </a:lnTo>
                <a:lnTo>
                  <a:pt x="3124200" y="2539987"/>
                </a:lnTo>
                <a:lnTo>
                  <a:pt x="3124200" y="508000"/>
                </a:lnTo>
                <a:lnTo>
                  <a:pt x="3121874" y="459078"/>
                </a:lnTo>
                <a:lnTo>
                  <a:pt x="3115039" y="411473"/>
                </a:lnTo>
                <a:lnTo>
                  <a:pt x="3103907" y="365395"/>
                </a:lnTo>
                <a:lnTo>
                  <a:pt x="3088693" y="321058"/>
                </a:lnTo>
                <a:lnTo>
                  <a:pt x="3069607" y="278675"/>
                </a:lnTo>
                <a:lnTo>
                  <a:pt x="3046864" y="238459"/>
                </a:lnTo>
                <a:lnTo>
                  <a:pt x="3020677" y="200622"/>
                </a:lnTo>
                <a:lnTo>
                  <a:pt x="2991258" y="165379"/>
                </a:lnTo>
                <a:lnTo>
                  <a:pt x="2958820" y="132941"/>
                </a:lnTo>
                <a:lnTo>
                  <a:pt x="2923577" y="103522"/>
                </a:lnTo>
                <a:lnTo>
                  <a:pt x="2885740" y="77335"/>
                </a:lnTo>
                <a:lnTo>
                  <a:pt x="2845524" y="54592"/>
                </a:lnTo>
                <a:lnTo>
                  <a:pt x="2803141" y="35506"/>
                </a:lnTo>
                <a:lnTo>
                  <a:pt x="2758804" y="20292"/>
                </a:lnTo>
                <a:lnTo>
                  <a:pt x="2712726" y="9160"/>
                </a:lnTo>
                <a:lnTo>
                  <a:pt x="2665121" y="2325"/>
                </a:lnTo>
                <a:lnTo>
                  <a:pt x="2616200" y="0"/>
                </a:lnTo>
                <a:close/>
              </a:path>
            </a:pathLst>
          </a:custGeom>
          <a:solidFill>
            <a:srgbClr val="7D9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362" y="3353561"/>
            <a:ext cx="3124200" cy="3048000"/>
          </a:xfrm>
          <a:custGeom>
            <a:avLst/>
            <a:gdLst/>
            <a:ahLst/>
            <a:cxnLst/>
            <a:rect l="l" t="t" r="r" b="b"/>
            <a:pathLst>
              <a:path w="3124200" h="3048000">
                <a:moveTo>
                  <a:pt x="0" y="508000"/>
                </a:moveTo>
                <a:lnTo>
                  <a:pt x="2325" y="459078"/>
                </a:lnTo>
                <a:lnTo>
                  <a:pt x="9160" y="411473"/>
                </a:lnTo>
                <a:lnTo>
                  <a:pt x="20291" y="365395"/>
                </a:lnTo>
                <a:lnTo>
                  <a:pt x="35505" y="321058"/>
                </a:lnTo>
                <a:lnTo>
                  <a:pt x="54590" y="278675"/>
                </a:lnTo>
                <a:lnTo>
                  <a:pt x="77332" y="238459"/>
                </a:lnTo>
                <a:lnTo>
                  <a:pt x="103519" y="200622"/>
                </a:lnTo>
                <a:lnTo>
                  <a:pt x="132938" y="165379"/>
                </a:lnTo>
                <a:lnTo>
                  <a:pt x="165376" y="132941"/>
                </a:lnTo>
                <a:lnTo>
                  <a:pt x="200619" y="103522"/>
                </a:lnTo>
                <a:lnTo>
                  <a:pt x="238456" y="77335"/>
                </a:lnTo>
                <a:lnTo>
                  <a:pt x="278674" y="54592"/>
                </a:lnTo>
                <a:lnTo>
                  <a:pt x="321058" y="35506"/>
                </a:lnTo>
                <a:lnTo>
                  <a:pt x="365397" y="20292"/>
                </a:lnTo>
                <a:lnTo>
                  <a:pt x="411478" y="9160"/>
                </a:lnTo>
                <a:lnTo>
                  <a:pt x="459087" y="2325"/>
                </a:lnTo>
                <a:lnTo>
                  <a:pt x="508012" y="0"/>
                </a:lnTo>
                <a:lnTo>
                  <a:pt x="2616200" y="0"/>
                </a:lnTo>
                <a:lnTo>
                  <a:pt x="2665121" y="2325"/>
                </a:lnTo>
                <a:lnTo>
                  <a:pt x="2712726" y="9160"/>
                </a:lnTo>
                <a:lnTo>
                  <a:pt x="2758804" y="20292"/>
                </a:lnTo>
                <a:lnTo>
                  <a:pt x="2803141" y="35506"/>
                </a:lnTo>
                <a:lnTo>
                  <a:pt x="2845524" y="54592"/>
                </a:lnTo>
                <a:lnTo>
                  <a:pt x="2885740" y="77335"/>
                </a:lnTo>
                <a:lnTo>
                  <a:pt x="2923577" y="103522"/>
                </a:lnTo>
                <a:lnTo>
                  <a:pt x="2958820" y="132941"/>
                </a:lnTo>
                <a:lnTo>
                  <a:pt x="2991258" y="165379"/>
                </a:lnTo>
                <a:lnTo>
                  <a:pt x="3020677" y="200622"/>
                </a:lnTo>
                <a:lnTo>
                  <a:pt x="3046864" y="238459"/>
                </a:lnTo>
                <a:lnTo>
                  <a:pt x="3069607" y="278675"/>
                </a:lnTo>
                <a:lnTo>
                  <a:pt x="3088693" y="321058"/>
                </a:lnTo>
                <a:lnTo>
                  <a:pt x="3103907" y="365395"/>
                </a:lnTo>
                <a:lnTo>
                  <a:pt x="3115039" y="411473"/>
                </a:lnTo>
                <a:lnTo>
                  <a:pt x="3121874" y="459078"/>
                </a:lnTo>
                <a:lnTo>
                  <a:pt x="3124200" y="508000"/>
                </a:lnTo>
                <a:lnTo>
                  <a:pt x="3124200" y="2539987"/>
                </a:lnTo>
                <a:lnTo>
                  <a:pt x="3121874" y="2588912"/>
                </a:lnTo>
                <a:lnTo>
                  <a:pt x="3115039" y="2636521"/>
                </a:lnTo>
                <a:lnTo>
                  <a:pt x="3103907" y="2682602"/>
                </a:lnTo>
                <a:lnTo>
                  <a:pt x="3088693" y="2726941"/>
                </a:lnTo>
                <a:lnTo>
                  <a:pt x="3069607" y="2769325"/>
                </a:lnTo>
                <a:lnTo>
                  <a:pt x="3046864" y="2809543"/>
                </a:lnTo>
                <a:lnTo>
                  <a:pt x="3020677" y="2847380"/>
                </a:lnTo>
                <a:lnTo>
                  <a:pt x="2991258" y="2882623"/>
                </a:lnTo>
                <a:lnTo>
                  <a:pt x="2958820" y="2915061"/>
                </a:lnTo>
                <a:lnTo>
                  <a:pt x="2923577" y="2944480"/>
                </a:lnTo>
                <a:lnTo>
                  <a:pt x="2885740" y="2970667"/>
                </a:lnTo>
                <a:lnTo>
                  <a:pt x="2845524" y="2993409"/>
                </a:lnTo>
                <a:lnTo>
                  <a:pt x="2803141" y="3012494"/>
                </a:lnTo>
                <a:lnTo>
                  <a:pt x="2758804" y="3027708"/>
                </a:lnTo>
                <a:lnTo>
                  <a:pt x="2712726" y="3038839"/>
                </a:lnTo>
                <a:lnTo>
                  <a:pt x="2665121" y="3045674"/>
                </a:lnTo>
                <a:lnTo>
                  <a:pt x="2616200" y="3048000"/>
                </a:lnTo>
                <a:lnTo>
                  <a:pt x="508012" y="3048000"/>
                </a:lnTo>
                <a:lnTo>
                  <a:pt x="459087" y="3045674"/>
                </a:lnTo>
                <a:lnTo>
                  <a:pt x="411478" y="3038839"/>
                </a:lnTo>
                <a:lnTo>
                  <a:pt x="365397" y="3027708"/>
                </a:lnTo>
                <a:lnTo>
                  <a:pt x="321058" y="3012494"/>
                </a:lnTo>
                <a:lnTo>
                  <a:pt x="278674" y="2993409"/>
                </a:lnTo>
                <a:lnTo>
                  <a:pt x="238456" y="2970667"/>
                </a:lnTo>
                <a:lnTo>
                  <a:pt x="200619" y="2944480"/>
                </a:lnTo>
                <a:lnTo>
                  <a:pt x="165376" y="2915061"/>
                </a:lnTo>
                <a:lnTo>
                  <a:pt x="132938" y="2882623"/>
                </a:lnTo>
                <a:lnTo>
                  <a:pt x="103519" y="2847380"/>
                </a:lnTo>
                <a:lnTo>
                  <a:pt x="77332" y="2809543"/>
                </a:lnTo>
                <a:lnTo>
                  <a:pt x="54590" y="2769325"/>
                </a:lnTo>
                <a:lnTo>
                  <a:pt x="35505" y="2726941"/>
                </a:lnTo>
                <a:lnTo>
                  <a:pt x="20291" y="2682602"/>
                </a:lnTo>
                <a:lnTo>
                  <a:pt x="9160" y="2636521"/>
                </a:lnTo>
                <a:lnTo>
                  <a:pt x="2325" y="2588912"/>
                </a:lnTo>
                <a:lnTo>
                  <a:pt x="0" y="2539987"/>
                </a:lnTo>
                <a:lnTo>
                  <a:pt x="0" y="508000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7387" y="3511116"/>
            <a:ext cx="2634615" cy="26130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365"/>
              </a:spcBef>
            </a:pPr>
            <a:r>
              <a:rPr sz="2800" b="1" spc="-10" dirty="0">
                <a:solidFill>
                  <a:srgbClr val="DBF5F8"/>
                </a:solidFill>
                <a:latin typeface="Constantia"/>
                <a:cs typeface="Constantia"/>
              </a:rPr>
              <a:t>Mild</a:t>
            </a:r>
            <a:endParaRPr sz="2800">
              <a:latin typeface="Constantia"/>
              <a:cs typeface="Constantia"/>
            </a:endParaRPr>
          </a:p>
          <a:p>
            <a:pPr marL="65405">
              <a:lnSpc>
                <a:spcPct val="100000"/>
              </a:lnSpc>
              <a:spcBef>
                <a:spcPts val="170"/>
              </a:spcBef>
            </a:pP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-normal</a:t>
            </a:r>
            <a:r>
              <a:rPr sz="1800" b="1" spc="-95" dirty="0">
                <a:solidFill>
                  <a:srgbClr val="333333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onstantia"/>
                <a:cs typeface="Constantia"/>
              </a:rPr>
              <a:t>sleep</a:t>
            </a:r>
            <a:endParaRPr sz="1800">
              <a:latin typeface="Constantia"/>
              <a:cs typeface="Constantia"/>
            </a:endParaRPr>
          </a:p>
          <a:p>
            <a:pPr marL="145415" marR="5080" indent="-145415">
              <a:lnSpc>
                <a:spcPct val="88100"/>
              </a:lnSpc>
              <a:spcBef>
                <a:spcPts val="365"/>
              </a:spcBef>
              <a:buChar char="-"/>
              <a:tabLst>
                <a:tab pos="145415" algn="l"/>
              </a:tabLst>
            </a:pP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no impairment of</a:t>
            </a:r>
            <a:r>
              <a:rPr sz="1800" b="1" spc="-240" dirty="0">
                <a:solidFill>
                  <a:srgbClr val="333333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onstantia"/>
                <a:cs typeface="Constantia"/>
              </a:rPr>
              <a:t>daily  </a:t>
            </a: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activities, sport,  </a:t>
            </a:r>
            <a:r>
              <a:rPr sz="1800" b="1" spc="-10" dirty="0">
                <a:solidFill>
                  <a:srgbClr val="333333"/>
                </a:solidFill>
                <a:latin typeface="Constantia"/>
                <a:cs typeface="Constantia"/>
              </a:rPr>
              <a:t>leisure</a:t>
            </a:r>
            <a:endParaRPr sz="1800">
              <a:latin typeface="Constantia"/>
              <a:cs typeface="Constantia"/>
            </a:endParaRPr>
          </a:p>
          <a:p>
            <a:pPr marL="144780" indent="-132715">
              <a:lnSpc>
                <a:spcPts val="2030"/>
              </a:lnSpc>
              <a:spcBef>
                <a:spcPts val="110"/>
              </a:spcBef>
              <a:buChar char="-"/>
              <a:tabLst>
                <a:tab pos="145415" algn="l"/>
              </a:tabLst>
            </a:pP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normal </a:t>
            </a:r>
            <a:r>
              <a:rPr sz="1800" b="1" spc="-20" dirty="0">
                <a:solidFill>
                  <a:srgbClr val="333333"/>
                </a:solidFill>
                <a:latin typeface="Constantia"/>
                <a:cs typeface="Constantia"/>
              </a:rPr>
              <a:t>work</a:t>
            </a:r>
            <a:r>
              <a:rPr sz="1800" b="1" spc="-100" dirty="0">
                <a:solidFill>
                  <a:srgbClr val="333333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and</a:t>
            </a:r>
            <a:endParaRPr sz="1800">
              <a:latin typeface="Constantia"/>
              <a:cs typeface="Constantia"/>
            </a:endParaRPr>
          </a:p>
          <a:p>
            <a:pPr marL="262255">
              <a:lnSpc>
                <a:spcPts val="2030"/>
              </a:lnSpc>
            </a:pP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school</a:t>
            </a:r>
            <a:endParaRPr sz="1800">
              <a:latin typeface="Constantia"/>
              <a:cs typeface="Constantia"/>
            </a:endParaRPr>
          </a:p>
          <a:p>
            <a:pPr marL="145415" marR="772795" indent="-145415">
              <a:lnSpc>
                <a:spcPts val="1910"/>
              </a:lnSpc>
              <a:spcBef>
                <a:spcPts val="380"/>
              </a:spcBef>
              <a:buChar char="-"/>
              <a:tabLst>
                <a:tab pos="145415" algn="l"/>
              </a:tabLst>
            </a:pP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no</a:t>
            </a:r>
            <a:r>
              <a:rPr sz="1800" b="1" spc="-160" dirty="0">
                <a:solidFill>
                  <a:srgbClr val="333333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troublesome  </a:t>
            </a:r>
            <a:r>
              <a:rPr sz="1800" b="1" spc="-10" dirty="0">
                <a:solidFill>
                  <a:srgbClr val="333333"/>
                </a:solidFill>
                <a:latin typeface="Constantia"/>
                <a:cs typeface="Constantia"/>
              </a:rPr>
              <a:t>symptoms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44161" y="3277361"/>
            <a:ext cx="3048000" cy="3352800"/>
          </a:xfrm>
          <a:custGeom>
            <a:avLst/>
            <a:gdLst/>
            <a:ahLst/>
            <a:cxnLst/>
            <a:rect l="l" t="t" r="r" b="b"/>
            <a:pathLst>
              <a:path w="3048000" h="3352800">
                <a:moveTo>
                  <a:pt x="2539999" y="0"/>
                </a:moveTo>
                <a:lnTo>
                  <a:pt x="508000" y="0"/>
                </a:lnTo>
                <a:lnTo>
                  <a:pt x="459078" y="2325"/>
                </a:lnTo>
                <a:lnTo>
                  <a:pt x="411473" y="9160"/>
                </a:lnTo>
                <a:lnTo>
                  <a:pt x="365395" y="20292"/>
                </a:lnTo>
                <a:lnTo>
                  <a:pt x="321058" y="35506"/>
                </a:lnTo>
                <a:lnTo>
                  <a:pt x="278675" y="54592"/>
                </a:lnTo>
                <a:lnTo>
                  <a:pt x="238459" y="77335"/>
                </a:lnTo>
                <a:lnTo>
                  <a:pt x="200622" y="103522"/>
                </a:lnTo>
                <a:lnTo>
                  <a:pt x="165379" y="132941"/>
                </a:lnTo>
                <a:lnTo>
                  <a:pt x="132941" y="165379"/>
                </a:lnTo>
                <a:lnTo>
                  <a:pt x="103522" y="200622"/>
                </a:lnTo>
                <a:lnTo>
                  <a:pt x="77335" y="238459"/>
                </a:lnTo>
                <a:lnTo>
                  <a:pt x="54592" y="278675"/>
                </a:lnTo>
                <a:lnTo>
                  <a:pt x="35506" y="321058"/>
                </a:lnTo>
                <a:lnTo>
                  <a:pt x="20292" y="365395"/>
                </a:lnTo>
                <a:lnTo>
                  <a:pt x="9160" y="411473"/>
                </a:lnTo>
                <a:lnTo>
                  <a:pt x="2325" y="459078"/>
                </a:lnTo>
                <a:lnTo>
                  <a:pt x="0" y="508000"/>
                </a:lnTo>
                <a:lnTo>
                  <a:pt x="0" y="2844787"/>
                </a:lnTo>
                <a:lnTo>
                  <a:pt x="2325" y="2893712"/>
                </a:lnTo>
                <a:lnTo>
                  <a:pt x="9160" y="2941321"/>
                </a:lnTo>
                <a:lnTo>
                  <a:pt x="20292" y="2987402"/>
                </a:lnTo>
                <a:lnTo>
                  <a:pt x="35506" y="3031741"/>
                </a:lnTo>
                <a:lnTo>
                  <a:pt x="54592" y="3074125"/>
                </a:lnTo>
                <a:lnTo>
                  <a:pt x="77335" y="3114343"/>
                </a:lnTo>
                <a:lnTo>
                  <a:pt x="103522" y="3152180"/>
                </a:lnTo>
                <a:lnTo>
                  <a:pt x="132941" y="3187423"/>
                </a:lnTo>
                <a:lnTo>
                  <a:pt x="165379" y="3219861"/>
                </a:lnTo>
                <a:lnTo>
                  <a:pt x="200622" y="3249280"/>
                </a:lnTo>
                <a:lnTo>
                  <a:pt x="238459" y="3275467"/>
                </a:lnTo>
                <a:lnTo>
                  <a:pt x="278675" y="3298209"/>
                </a:lnTo>
                <a:lnTo>
                  <a:pt x="321058" y="3317294"/>
                </a:lnTo>
                <a:lnTo>
                  <a:pt x="365395" y="3332508"/>
                </a:lnTo>
                <a:lnTo>
                  <a:pt x="411473" y="3343639"/>
                </a:lnTo>
                <a:lnTo>
                  <a:pt x="459078" y="3350474"/>
                </a:lnTo>
                <a:lnTo>
                  <a:pt x="508000" y="3352800"/>
                </a:lnTo>
                <a:lnTo>
                  <a:pt x="2539999" y="3352800"/>
                </a:lnTo>
                <a:lnTo>
                  <a:pt x="2588921" y="3350474"/>
                </a:lnTo>
                <a:lnTo>
                  <a:pt x="2636526" y="3343639"/>
                </a:lnTo>
                <a:lnTo>
                  <a:pt x="2682604" y="3332508"/>
                </a:lnTo>
                <a:lnTo>
                  <a:pt x="2726941" y="3317294"/>
                </a:lnTo>
                <a:lnTo>
                  <a:pt x="2769324" y="3298209"/>
                </a:lnTo>
                <a:lnTo>
                  <a:pt x="2809540" y="3275467"/>
                </a:lnTo>
                <a:lnTo>
                  <a:pt x="2847377" y="3249280"/>
                </a:lnTo>
                <a:lnTo>
                  <a:pt x="2882620" y="3219861"/>
                </a:lnTo>
                <a:lnTo>
                  <a:pt x="2915058" y="3187423"/>
                </a:lnTo>
                <a:lnTo>
                  <a:pt x="2944477" y="3152180"/>
                </a:lnTo>
                <a:lnTo>
                  <a:pt x="2970664" y="3114343"/>
                </a:lnTo>
                <a:lnTo>
                  <a:pt x="2993407" y="3074125"/>
                </a:lnTo>
                <a:lnTo>
                  <a:pt x="3012493" y="3031741"/>
                </a:lnTo>
                <a:lnTo>
                  <a:pt x="3027707" y="2987402"/>
                </a:lnTo>
                <a:lnTo>
                  <a:pt x="3038839" y="2941321"/>
                </a:lnTo>
                <a:lnTo>
                  <a:pt x="3045674" y="2893712"/>
                </a:lnTo>
                <a:lnTo>
                  <a:pt x="3047999" y="2844787"/>
                </a:lnTo>
                <a:lnTo>
                  <a:pt x="3047999" y="508000"/>
                </a:lnTo>
                <a:lnTo>
                  <a:pt x="3045674" y="459078"/>
                </a:lnTo>
                <a:lnTo>
                  <a:pt x="3038839" y="411473"/>
                </a:lnTo>
                <a:lnTo>
                  <a:pt x="3027707" y="365395"/>
                </a:lnTo>
                <a:lnTo>
                  <a:pt x="3012493" y="321058"/>
                </a:lnTo>
                <a:lnTo>
                  <a:pt x="2993407" y="278675"/>
                </a:lnTo>
                <a:lnTo>
                  <a:pt x="2970664" y="238459"/>
                </a:lnTo>
                <a:lnTo>
                  <a:pt x="2944477" y="200622"/>
                </a:lnTo>
                <a:lnTo>
                  <a:pt x="2915058" y="165379"/>
                </a:lnTo>
                <a:lnTo>
                  <a:pt x="2882620" y="132941"/>
                </a:lnTo>
                <a:lnTo>
                  <a:pt x="2847377" y="103522"/>
                </a:lnTo>
                <a:lnTo>
                  <a:pt x="2809540" y="77335"/>
                </a:lnTo>
                <a:lnTo>
                  <a:pt x="2769324" y="54592"/>
                </a:lnTo>
                <a:lnTo>
                  <a:pt x="2726941" y="35506"/>
                </a:lnTo>
                <a:lnTo>
                  <a:pt x="2682604" y="20292"/>
                </a:lnTo>
                <a:lnTo>
                  <a:pt x="2636526" y="9160"/>
                </a:lnTo>
                <a:lnTo>
                  <a:pt x="2588921" y="2325"/>
                </a:lnTo>
                <a:lnTo>
                  <a:pt x="2539999" y="0"/>
                </a:lnTo>
                <a:close/>
              </a:path>
            </a:pathLst>
          </a:custGeom>
          <a:solidFill>
            <a:srgbClr val="7D9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44161" y="3277361"/>
            <a:ext cx="3048000" cy="3352800"/>
          </a:xfrm>
          <a:custGeom>
            <a:avLst/>
            <a:gdLst/>
            <a:ahLst/>
            <a:cxnLst/>
            <a:rect l="l" t="t" r="r" b="b"/>
            <a:pathLst>
              <a:path w="3048000" h="3352800">
                <a:moveTo>
                  <a:pt x="0" y="508000"/>
                </a:moveTo>
                <a:lnTo>
                  <a:pt x="2325" y="459078"/>
                </a:lnTo>
                <a:lnTo>
                  <a:pt x="9160" y="411473"/>
                </a:lnTo>
                <a:lnTo>
                  <a:pt x="20292" y="365395"/>
                </a:lnTo>
                <a:lnTo>
                  <a:pt x="35506" y="321058"/>
                </a:lnTo>
                <a:lnTo>
                  <a:pt x="54592" y="278675"/>
                </a:lnTo>
                <a:lnTo>
                  <a:pt x="77335" y="238459"/>
                </a:lnTo>
                <a:lnTo>
                  <a:pt x="103522" y="200622"/>
                </a:lnTo>
                <a:lnTo>
                  <a:pt x="132941" y="165379"/>
                </a:lnTo>
                <a:lnTo>
                  <a:pt x="165379" y="132941"/>
                </a:lnTo>
                <a:lnTo>
                  <a:pt x="200622" y="103522"/>
                </a:lnTo>
                <a:lnTo>
                  <a:pt x="238459" y="77335"/>
                </a:lnTo>
                <a:lnTo>
                  <a:pt x="278675" y="54592"/>
                </a:lnTo>
                <a:lnTo>
                  <a:pt x="321058" y="35506"/>
                </a:lnTo>
                <a:lnTo>
                  <a:pt x="365395" y="20292"/>
                </a:lnTo>
                <a:lnTo>
                  <a:pt x="411473" y="9160"/>
                </a:lnTo>
                <a:lnTo>
                  <a:pt x="459078" y="2325"/>
                </a:lnTo>
                <a:lnTo>
                  <a:pt x="508000" y="0"/>
                </a:lnTo>
                <a:lnTo>
                  <a:pt x="2539999" y="0"/>
                </a:lnTo>
                <a:lnTo>
                  <a:pt x="2588921" y="2325"/>
                </a:lnTo>
                <a:lnTo>
                  <a:pt x="2636526" y="9160"/>
                </a:lnTo>
                <a:lnTo>
                  <a:pt x="2682604" y="20292"/>
                </a:lnTo>
                <a:lnTo>
                  <a:pt x="2726941" y="35506"/>
                </a:lnTo>
                <a:lnTo>
                  <a:pt x="2769324" y="54592"/>
                </a:lnTo>
                <a:lnTo>
                  <a:pt x="2809540" y="77335"/>
                </a:lnTo>
                <a:lnTo>
                  <a:pt x="2847377" y="103522"/>
                </a:lnTo>
                <a:lnTo>
                  <a:pt x="2882620" y="132941"/>
                </a:lnTo>
                <a:lnTo>
                  <a:pt x="2915058" y="165379"/>
                </a:lnTo>
                <a:lnTo>
                  <a:pt x="2944477" y="200622"/>
                </a:lnTo>
                <a:lnTo>
                  <a:pt x="2970664" y="238459"/>
                </a:lnTo>
                <a:lnTo>
                  <a:pt x="2993407" y="278675"/>
                </a:lnTo>
                <a:lnTo>
                  <a:pt x="3012493" y="321058"/>
                </a:lnTo>
                <a:lnTo>
                  <a:pt x="3027707" y="365395"/>
                </a:lnTo>
                <a:lnTo>
                  <a:pt x="3038839" y="411473"/>
                </a:lnTo>
                <a:lnTo>
                  <a:pt x="3045674" y="459078"/>
                </a:lnTo>
                <a:lnTo>
                  <a:pt x="3047999" y="508000"/>
                </a:lnTo>
                <a:lnTo>
                  <a:pt x="3047999" y="2844787"/>
                </a:lnTo>
                <a:lnTo>
                  <a:pt x="3045674" y="2893712"/>
                </a:lnTo>
                <a:lnTo>
                  <a:pt x="3038839" y="2941321"/>
                </a:lnTo>
                <a:lnTo>
                  <a:pt x="3027707" y="2987402"/>
                </a:lnTo>
                <a:lnTo>
                  <a:pt x="3012493" y="3031741"/>
                </a:lnTo>
                <a:lnTo>
                  <a:pt x="2993407" y="3074125"/>
                </a:lnTo>
                <a:lnTo>
                  <a:pt x="2970664" y="3114343"/>
                </a:lnTo>
                <a:lnTo>
                  <a:pt x="2944477" y="3152180"/>
                </a:lnTo>
                <a:lnTo>
                  <a:pt x="2915058" y="3187423"/>
                </a:lnTo>
                <a:lnTo>
                  <a:pt x="2882620" y="3219861"/>
                </a:lnTo>
                <a:lnTo>
                  <a:pt x="2847377" y="3249280"/>
                </a:lnTo>
                <a:lnTo>
                  <a:pt x="2809540" y="3275467"/>
                </a:lnTo>
                <a:lnTo>
                  <a:pt x="2769324" y="3298209"/>
                </a:lnTo>
                <a:lnTo>
                  <a:pt x="2726941" y="3317294"/>
                </a:lnTo>
                <a:lnTo>
                  <a:pt x="2682604" y="3332508"/>
                </a:lnTo>
                <a:lnTo>
                  <a:pt x="2636526" y="3343639"/>
                </a:lnTo>
                <a:lnTo>
                  <a:pt x="2588921" y="3350474"/>
                </a:lnTo>
                <a:lnTo>
                  <a:pt x="2539999" y="3352800"/>
                </a:lnTo>
                <a:lnTo>
                  <a:pt x="508000" y="3352800"/>
                </a:lnTo>
                <a:lnTo>
                  <a:pt x="459078" y="3350474"/>
                </a:lnTo>
                <a:lnTo>
                  <a:pt x="411473" y="3343639"/>
                </a:lnTo>
                <a:lnTo>
                  <a:pt x="365395" y="3332508"/>
                </a:lnTo>
                <a:lnTo>
                  <a:pt x="321058" y="3317294"/>
                </a:lnTo>
                <a:lnTo>
                  <a:pt x="278675" y="3298209"/>
                </a:lnTo>
                <a:lnTo>
                  <a:pt x="238459" y="3275467"/>
                </a:lnTo>
                <a:lnTo>
                  <a:pt x="200622" y="3249280"/>
                </a:lnTo>
                <a:lnTo>
                  <a:pt x="165379" y="3219861"/>
                </a:lnTo>
                <a:lnTo>
                  <a:pt x="132941" y="3187423"/>
                </a:lnTo>
                <a:lnTo>
                  <a:pt x="103522" y="3152180"/>
                </a:lnTo>
                <a:lnTo>
                  <a:pt x="77335" y="3114343"/>
                </a:lnTo>
                <a:lnTo>
                  <a:pt x="54592" y="3074125"/>
                </a:lnTo>
                <a:lnTo>
                  <a:pt x="35506" y="3031741"/>
                </a:lnTo>
                <a:lnTo>
                  <a:pt x="20292" y="2987402"/>
                </a:lnTo>
                <a:lnTo>
                  <a:pt x="9160" y="2941321"/>
                </a:lnTo>
                <a:lnTo>
                  <a:pt x="2325" y="2893712"/>
                </a:lnTo>
                <a:lnTo>
                  <a:pt x="0" y="2844787"/>
                </a:lnTo>
                <a:lnTo>
                  <a:pt x="0" y="508000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71746" y="3168776"/>
            <a:ext cx="2290445" cy="34829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891540" marR="119380" indent="-462280">
              <a:lnSpc>
                <a:spcPts val="2950"/>
              </a:lnSpc>
              <a:spcBef>
                <a:spcPts val="535"/>
              </a:spcBef>
            </a:pPr>
            <a:r>
              <a:rPr sz="2800" b="1" spc="-65" dirty="0">
                <a:solidFill>
                  <a:srgbClr val="DBF5F8"/>
                </a:solidFill>
                <a:latin typeface="Constantia"/>
                <a:cs typeface="Constantia"/>
              </a:rPr>
              <a:t>M</a:t>
            </a:r>
            <a:r>
              <a:rPr sz="2800" b="1" spc="-5" dirty="0">
                <a:solidFill>
                  <a:srgbClr val="DBF5F8"/>
                </a:solidFill>
                <a:latin typeface="Constantia"/>
                <a:cs typeface="Constantia"/>
              </a:rPr>
              <a:t>o</a:t>
            </a:r>
            <a:r>
              <a:rPr sz="2800" b="1" spc="-20" dirty="0">
                <a:solidFill>
                  <a:srgbClr val="DBF5F8"/>
                </a:solidFill>
                <a:latin typeface="Constantia"/>
                <a:cs typeface="Constantia"/>
              </a:rPr>
              <a:t>d</a:t>
            </a:r>
            <a:r>
              <a:rPr sz="2800" b="1" spc="-5" dirty="0">
                <a:solidFill>
                  <a:srgbClr val="DBF5F8"/>
                </a:solidFill>
                <a:latin typeface="Constantia"/>
                <a:cs typeface="Constantia"/>
              </a:rPr>
              <a:t>e</a:t>
            </a:r>
            <a:r>
              <a:rPr sz="2800" b="1" spc="-60" dirty="0">
                <a:solidFill>
                  <a:srgbClr val="DBF5F8"/>
                </a:solidFill>
                <a:latin typeface="Constantia"/>
                <a:cs typeface="Constantia"/>
              </a:rPr>
              <a:t>r</a:t>
            </a:r>
            <a:r>
              <a:rPr sz="2800" b="1" spc="-5" dirty="0">
                <a:solidFill>
                  <a:srgbClr val="DBF5F8"/>
                </a:solidFill>
                <a:latin typeface="Constantia"/>
                <a:cs typeface="Constantia"/>
              </a:rPr>
              <a:t>a</a:t>
            </a:r>
            <a:r>
              <a:rPr sz="2800" b="1" spc="-50" dirty="0">
                <a:solidFill>
                  <a:srgbClr val="DBF5F8"/>
                </a:solidFill>
                <a:latin typeface="Constantia"/>
                <a:cs typeface="Constantia"/>
              </a:rPr>
              <a:t>t</a:t>
            </a:r>
            <a:r>
              <a:rPr sz="2800" b="1" spc="-10" dirty="0">
                <a:solidFill>
                  <a:srgbClr val="DBF5F8"/>
                </a:solidFill>
                <a:latin typeface="Constantia"/>
                <a:cs typeface="Constantia"/>
              </a:rPr>
              <a:t>e</a:t>
            </a:r>
            <a:r>
              <a:rPr sz="2800" b="1" spc="-5" dirty="0">
                <a:solidFill>
                  <a:srgbClr val="DBF5F8"/>
                </a:solidFill>
                <a:latin typeface="Constantia"/>
                <a:cs typeface="Constantia"/>
              </a:rPr>
              <a:t>-  </a:t>
            </a:r>
            <a:r>
              <a:rPr sz="2800" b="1" spc="-25" dirty="0">
                <a:solidFill>
                  <a:srgbClr val="DBF5F8"/>
                </a:solidFill>
                <a:latin typeface="Constantia"/>
                <a:cs typeface="Constantia"/>
              </a:rPr>
              <a:t>severe</a:t>
            </a:r>
            <a:endParaRPr sz="2800">
              <a:latin typeface="Constantia"/>
              <a:cs typeface="Constantia"/>
            </a:endParaRPr>
          </a:p>
          <a:p>
            <a:pPr marL="518159">
              <a:lnSpc>
                <a:spcPts val="2035"/>
              </a:lnSpc>
              <a:spcBef>
                <a:spcPts val="145"/>
              </a:spcBef>
            </a:pPr>
            <a:r>
              <a:rPr sz="1800" b="1" i="1" spc="-5" dirty="0">
                <a:latin typeface="Constantia"/>
                <a:cs typeface="Constantia"/>
              </a:rPr>
              <a:t>one or </a:t>
            </a:r>
            <a:r>
              <a:rPr sz="1800" b="1" i="1" spc="-10" dirty="0">
                <a:latin typeface="Constantia"/>
                <a:cs typeface="Constantia"/>
              </a:rPr>
              <a:t>more</a:t>
            </a:r>
            <a:r>
              <a:rPr sz="1800" b="1" i="1" spc="-65" dirty="0">
                <a:latin typeface="Constantia"/>
                <a:cs typeface="Constantia"/>
              </a:rPr>
              <a:t> </a:t>
            </a:r>
            <a:r>
              <a:rPr sz="1800" b="1" i="1" spc="-5" dirty="0">
                <a:latin typeface="Constantia"/>
                <a:cs typeface="Constantia"/>
              </a:rPr>
              <a:t>of</a:t>
            </a:r>
            <a:endParaRPr sz="1800">
              <a:latin typeface="Constantia"/>
              <a:cs typeface="Constantia"/>
            </a:endParaRPr>
          </a:p>
          <a:p>
            <a:pPr marL="913130">
              <a:lnSpc>
                <a:spcPts val="2035"/>
              </a:lnSpc>
            </a:pPr>
            <a:r>
              <a:rPr sz="1800" b="1" i="1" spc="-5" dirty="0">
                <a:latin typeface="Constantia"/>
                <a:cs typeface="Constantia"/>
              </a:rPr>
              <a:t>following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. </a:t>
            </a: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abnormal</a:t>
            </a:r>
            <a:r>
              <a:rPr sz="1800" b="1" spc="-90" dirty="0">
                <a:solidFill>
                  <a:srgbClr val="333333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onstantia"/>
                <a:cs typeface="Constantia"/>
              </a:rPr>
              <a:t>sleep</a:t>
            </a:r>
            <a:endParaRPr sz="1800">
              <a:latin typeface="Constantia"/>
              <a:cs typeface="Constantia"/>
            </a:endParaRPr>
          </a:p>
          <a:p>
            <a:pPr marL="262255" marR="5080" indent="-250190">
              <a:lnSpc>
                <a:spcPct val="88100"/>
              </a:lnSpc>
              <a:spcBef>
                <a:spcPts val="365"/>
              </a:spcBef>
            </a:pP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. </a:t>
            </a: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impairment </a:t>
            </a: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of</a:t>
            </a:r>
            <a:r>
              <a:rPr sz="1800" b="1" spc="-135" dirty="0">
                <a:solidFill>
                  <a:srgbClr val="333333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onstantia"/>
                <a:cs typeface="Constantia"/>
              </a:rPr>
              <a:t>daily  </a:t>
            </a: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activities, sport,  </a:t>
            </a:r>
            <a:r>
              <a:rPr sz="1800" b="1" spc="-10" dirty="0">
                <a:solidFill>
                  <a:srgbClr val="333333"/>
                </a:solidFill>
                <a:latin typeface="Constantia"/>
                <a:cs typeface="Constantia"/>
              </a:rPr>
              <a:t>leisure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030"/>
              </a:lnSpc>
              <a:spcBef>
                <a:spcPts val="105"/>
              </a:spcBef>
            </a:pP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. </a:t>
            </a: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abnormal </a:t>
            </a:r>
            <a:r>
              <a:rPr sz="1800" b="1" spc="-20" dirty="0">
                <a:solidFill>
                  <a:srgbClr val="333333"/>
                </a:solidFill>
                <a:latin typeface="Constantia"/>
                <a:cs typeface="Constantia"/>
              </a:rPr>
              <a:t>work</a:t>
            </a:r>
            <a:r>
              <a:rPr sz="1800" b="1" spc="-190" dirty="0">
                <a:solidFill>
                  <a:srgbClr val="333333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and</a:t>
            </a:r>
            <a:endParaRPr sz="1800">
              <a:latin typeface="Constantia"/>
              <a:cs typeface="Constantia"/>
            </a:endParaRPr>
          </a:p>
          <a:p>
            <a:pPr marL="262255">
              <a:lnSpc>
                <a:spcPts val="2030"/>
              </a:lnSpc>
            </a:pP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school</a:t>
            </a:r>
            <a:endParaRPr sz="1800">
              <a:latin typeface="Constantia"/>
              <a:cs typeface="Constantia"/>
            </a:endParaRPr>
          </a:p>
          <a:p>
            <a:pPr marL="262255" marR="772795" indent="-250190">
              <a:lnSpc>
                <a:spcPts val="1900"/>
              </a:lnSpc>
              <a:spcBef>
                <a:spcPts val="395"/>
              </a:spcBef>
            </a:pPr>
            <a:r>
              <a:rPr sz="1800" b="1" dirty="0">
                <a:solidFill>
                  <a:srgbClr val="333333"/>
                </a:solidFill>
                <a:latin typeface="Constantia"/>
                <a:cs typeface="Constantia"/>
              </a:rPr>
              <a:t>.</a:t>
            </a:r>
            <a:r>
              <a:rPr sz="1800" b="1" spc="-114" dirty="0">
                <a:solidFill>
                  <a:srgbClr val="333333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Constantia"/>
                <a:cs typeface="Constantia"/>
              </a:rPr>
              <a:t>troublesome  </a:t>
            </a:r>
            <a:r>
              <a:rPr sz="1800" b="1" spc="-10" dirty="0">
                <a:solidFill>
                  <a:srgbClr val="333333"/>
                </a:solidFill>
                <a:latin typeface="Constantia"/>
                <a:cs typeface="Constantia"/>
              </a:rPr>
              <a:t>symptoms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72688" y="2584576"/>
            <a:ext cx="931544" cy="971550"/>
          </a:xfrm>
          <a:custGeom>
            <a:avLst/>
            <a:gdLst/>
            <a:ahLst/>
            <a:cxnLst/>
            <a:rect l="l" t="t" r="r" b="b"/>
            <a:pathLst>
              <a:path w="931545" h="971550">
                <a:moveTo>
                  <a:pt x="74422" y="623951"/>
                </a:moveTo>
                <a:lnTo>
                  <a:pt x="146176" y="971296"/>
                </a:lnTo>
                <a:lnTo>
                  <a:pt x="493522" y="899668"/>
                </a:lnTo>
                <a:lnTo>
                  <a:pt x="388747" y="830707"/>
                </a:lnTo>
                <a:lnTo>
                  <a:pt x="479452" y="692912"/>
                </a:lnTo>
                <a:lnTo>
                  <a:pt x="179197" y="692912"/>
                </a:lnTo>
                <a:lnTo>
                  <a:pt x="74422" y="623951"/>
                </a:lnTo>
                <a:close/>
              </a:path>
              <a:path w="931545" h="971550">
                <a:moveTo>
                  <a:pt x="903900" y="659384"/>
                </a:moveTo>
                <a:lnTo>
                  <a:pt x="501523" y="659384"/>
                </a:lnTo>
                <a:lnTo>
                  <a:pt x="652779" y="758951"/>
                </a:lnTo>
                <a:lnTo>
                  <a:pt x="583946" y="863726"/>
                </a:lnTo>
                <a:lnTo>
                  <a:pt x="931290" y="791972"/>
                </a:lnTo>
                <a:lnTo>
                  <a:pt x="903900" y="659384"/>
                </a:lnTo>
                <a:close/>
              </a:path>
              <a:path w="931545" h="971550">
                <a:moveTo>
                  <a:pt x="657626" y="422021"/>
                </a:moveTo>
                <a:lnTo>
                  <a:pt x="140588" y="422021"/>
                </a:lnTo>
                <a:lnTo>
                  <a:pt x="291973" y="521588"/>
                </a:lnTo>
                <a:lnTo>
                  <a:pt x="179197" y="692912"/>
                </a:lnTo>
                <a:lnTo>
                  <a:pt x="479452" y="692912"/>
                </a:lnTo>
                <a:lnTo>
                  <a:pt x="501523" y="659384"/>
                </a:lnTo>
                <a:lnTo>
                  <a:pt x="903900" y="659384"/>
                </a:lnTo>
                <a:lnTo>
                  <a:pt x="881180" y="549401"/>
                </a:lnTo>
                <a:lnTo>
                  <a:pt x="790701" y="549401"/>
                </a:lnTo>
                <a:lnTo>
                  <a:pt x="639317" y="449834"/>
                </a:lnTo>
                <a:lnTo>
                  <a:pt x="657626" y="422021"/>
                </a:lnTo>
                <a:close/>
              </a:path>
              <a:path w="931545" h="971550">
                <a:moveTo>
                  <a:pt x="859536" y="444626"/>
                </a:moveTo>
                <a:lnTo>
                  <a:pt x="790701" y="549401"/>
                </a:lnTo>
                <a:lnTo>
                  <a:pt x="881180" y="549401"/>
                </a:lnTo>
                <a:lnTo>
                  <a:pt x="859536" y="444626"/>
                </a:lnTo>
                <a:close/>
              </a:path>
              <a:path w="931545" h="971550">
                <a:moveTo>
                  <a:pt x="347345" y="107696"/>
                </a:moveTo>
                <a:lnTo>
                  <a:pt x="0" y="179324"/>
                </a:lnTo>
                <a:lnTo>
                  <a:pt x="71754" y="526796"/>
                </a:lnTo>
                <a:lnTo>
                  <a:pt x="140588" y="422021"/>
                </a:lnTo>
                <a:lnTo>
                  <a:pt x="657626" y="422021"/>
                </a:lnTo>
                <a:lnTo>
                  <a:pt x="730023" y="312038"/>
                </a:lnTo>
                <a:lnTo>
                  <a:pt x="429767" y="312038"/>
                </a:lnTo>
                <a:lnTo>
                  <a:pt x="278511" y="212471"/>
                </a:lnTo>
                <a:lnTo>
                  <a:pt x="347345" y="107696"/>
                </a:lnTo>
                <a:close/>
              </a:path>
              <a:path w="931545" h="971550">
                <a:moveTo>
                  <a:pt x="842547" y="278511"/>
                </a:moveTo>
                <a:lnTo>
                  <a:pt x="752094" y="278511"/>
                </a:lnTo>
                <a:lnTo>
                  <a:pt x="856741" y="347345"/>
                </a:lnTo>
                <a:lnTo>
                  <a:pt x="842547" y="278511"/>
                </a:lnTo>
                <a:close/>
              </a:path>
              <a:path w="931545" h="971550">
                <a:moveTo>
                  <a:pt x="785113" y="0"/>
                </a:moveTo>
                <a:lnTo>
                  <a:pt x="437769" y="71755"/>
                </a:lnTo>
                <a:lnTo>
                  <a:pt x="542544" y="140588"/>
                </a:lnTo>
                <a:lnTo>
                  <a:pt x="429767" y="312038"/>
                </a:lnTo>
                <a:lnTo>
                  <a:pt x="730023" y="312038"/>
                </a:lnTo>
                <a:lnTo>
                  <a:pt x="752094" y="278511"/>
                </a:lnTo>
                <a:lnTo>
                  <a:pt x="842547" y="278511"/>
                </a:lnTo>
                <a:lnTo>
                  <a:pt x="78511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2688" y="2584576"/>
            <a:ext cx="931544" cy="971550"/>
          </a:xfrm>
          <a:custGeom>
            <a:avLst/>
            <a:gdLst/>
            <a:ahLst/>
            <a:cxnLst/>
            <a:rect l="l" t="t" r="r" b="b"/>
            <a:pathLst>
              <a:path w="931545" h="971550">
                <a:moveTo>
                  <a:pt x="146176" y="971296"/>
                </a:moveTo>
                <a:lnTo>
                  <a:pt x="74422" y="623951"/>
                </a:lnTo>
                <a:lnTo>
                  <a:pt x="179197" y="692912"/>
                </a:lnTo>
                <a:lnTo>
                  <a:pt x="291973" y="521588"/>
                </a:lnTo>
                <a:lnTo>
                  <a:pt x="140588" y="422021"/>
                </a:lnTo>
                <a:lnTo>
                  <a:pt x="71754" y="526796"/>
                </a:lnTo>
                <a:lnTo>
                  <a:pt x="0" y="179324"/>
                </a:lnTo>
                <a:lnTo>
                  <a:pt x="347345" y="107696"/>
                </a:lnTo>
                <a:lnTo>
                  <a:pt x="278511" y="212471"/>
                </a:lnTo>
                <a:lnTo>
                  <a:pt x="429767" y="312038"/>
                </a:lnTo>
                <a:lnTo>
                  <a:pt x="542544" y="140588"/>
                </a:lnTo>
                <a:lnTo>
                  <a:pt x="437769" y="71755"/>
                </a:lnTo>
                <a:lnTo>
                  <a:pt x="785113" y="0"/>
                </a:lnTo>
                <a:lnTo>
                  <a:pt x="856741" y="347345"/>
                </a:lnTo>
                <a:lnTo>
                  <a:pt x="752094" y="278511"/>
                </a:lnTo>
                <a:lnTo>
                  <a:pt x="639317" y="449834"/>
                </a:lnTo>
                <a:lnTo>
                  <a:pt x="790701" y="549401"/>
                </a:lnTo>
                <a:lnTo>
                  <a:pt x="859536" y="444626"/>
                </a:lnTo>
                <a:lnTo>
                  <a:pt x="931290" y="791972"/>
                </a:lnTo>
                <a:lnTo>
                  <a:pt x="583946" y="863726"/>
                </a:lnTo>
                <a:lnTo>
                  <a:pt x="652779" y="758951"/>
                </a:lnTo>
                <a:lnTo>
                  <a:pt x="501523" y="659384"/>
                </a:lnTo>
                <a:lnTo>
                  <a:pt x="388747" y="830707"/>
                </a:lnTo>
                <a:lnTo>
                  <a:pt x="493522" y="899668"/>
                </a:lnTo>
                <a:lnTo>
                  <a:pt x="146176" y="971296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9720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>
                <a:solidFill>
                  <a:srgbClr val="00AF50"/>
                </a:solidFill>
              </a:rPr>
              <a:t>Allergen</a:t>
            </a:r>
            <a:r>
              <a:rPr sz="5000" spc="-95" dirty="0">
                <a:solidFill>
                  <a:srgbClr val="00AF50"/>
                </a:solidFill>
              </a:rPr>
              <a:t> </a:t>
            </a:r>
            <a:r>
              <a:rPr sz="5000" spc="-20" dirty="0">
                <a:solidFill>
                  <a:srgbClr val="00AF50"/>
                </a:solidFill>
              </a:rPr>
              <a:t>Avoidance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911222"/>
            <a:ext cx="7660005" cy="43694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459"/>
              </a:spcBef>
              <a:buClr>
                <a:srgbClr val="0AD0D9"/>
              </a:buClr>
              <a:buSzPct val="93333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1500" b="1" spc="-15" dirty="0">
                <a:latin typeface="Constantia"/>
                <a:cs typeface="Constantia"/>
              </a:rPr>
              <a:t>Pets</a:t>
            </a:r>
            <a:endParaRPr sz="1500">
              <a:latin typeface="Constantia"/>
              <a:cs typeface="Constantia"/>
            </a:endParaRPr>
          </a:p>
          <a:p>
            <a:pPr marL="927100" lvl="1" indent="-247650">
              <a:lnSpc>
                <a:spcPct val="100000"/>
              </a:lnSpc>
              <a:spcBef>
                <a:spcPts val="360"/>
              </a:spcBef>
              <a:buClr>
                <a:srgbClr val="009DD9"/>
              </a:buClr>
              <a:buSzPct val="70000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500" spc="-20" dirty="0">
                <a:latin typeface="Constantia"/>
                <a:cs typeface="Constantia"/>
              </a:rPr>
              <a:t>Remove</a:t>
            </a:r>
            <a:r>
              <a:rPr sz="1500" spc="-70" dirty="0">
                <a:latin typeface="Constantia"/>
                <a:cs typeface="Constantia"/>
              </a:rPr>
              <a:t> </a:t>
            </a:r>
            <a:r>
              <a:rPr sz="1500" dirty="0">
                <a:latin typeface="Constantia"/>
                <a:cs typeface="Constantia"/>
              </a:rPr>
              <a:t>pets</a:t>
            </a:r>
            <a:r>
              <a:rPr sz="1500" spc="-50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from</a:t>
            </a:r>
            <a:r>
              <a:rPr sz="1500" spc="-2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bedrooms</a:t>
            </a:r>
            <a:r>
              <a:rPr sz="1500" spc="-80" dirty="0">
                <a:latin typeface="Constantia"/>
                <a:cs typeface="Constantia"/>
              </a:rPr>
              <a:t> </a:t>
            </a:r>
            <a:r>
              <a:rPr sz="1500" dirty="0">
                <a:latin typeface="Constantia"/>
                <a:cs typeface="Constantia"/>
              </a:rPr>
              <a:t>and,</a:t>
            </a:r>
            <a:r>
              <a:rPr sz="1500" spc="-30" dirty="0">
                <a:latin typeface="Constantia"/>
                <a:cs typeface="Constantia"/>
              </a:rPr>
              <a:t> </a:t>
            </a:r>
            <a:r>
              <a:rPr sz="1500" spc="-10" dirty="0">
                <a:latin typeface="Constantia"/>
                <a:cs typeface="Constantia"/>
              </a:rPr>
              <a:t>even</a:t>
            </a:r>
            <a:r>
              <a:rPr sz="1500" spc="-40" dirty="0">
                <a:latin typeface="Constantia"/>
                <a:cs typeface="Constantia"/>
              </a:rPr>
              <a:t> </a:t>
            </a:r>
            <a:r>
              <a:rPr sz="1500" spc="-25" dirty="0">
                <a:latin typeface="Constantia"/>
                <a:cs typeface="Constantia"/>
              </a:rPr>
              <a:t>better,</a:t>
            </a:r>
            <a:r>
              <a:rPr sz="1500" spc="-3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from</a:t>
            </a:r>
            <a:r>
              <a:rPr sz="1500" spc="-40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the</a:t>
            </a:r>
            <a:r>
              <a:rPr sz="1500" spc="-65" dirty="0">
                <a:latin typeface="Constantia"/>
                <a:cs typeface="Constantia"/>
              </a:rPr>
              <a:t> </a:t>
            </a:r>
            <a:r>
              <a:rPr sz="1500" spc="-10" dirty="0">
                <a:latin typeface="Constantia"/>
                <a:cs typeface="Constantia"/>
              </a:rPr>
              <a:t>entire</a:t>
            </a:r>
            <a:r>
              <a:rPr sz="1500" spc="-5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home</a:t>
            </a:r>
            <a:endParaRPr sz="1500">
              <a:latin typeface="Constantia"/>
              <a:cs typeface="Constantia"/>
            </a:endParaRPr>
          </a:p>
          <a:p>
            <a:pPr marL="927100" lvl="1" indent="-247650">
              <a:lnSpc>
                <a:spcPct val="100000"/>
              </a:lnSpc>
              <a:spcBef>
                <a:spcPts val="360"/>
              </a:spcBef>
              <a:buClr>
                <a:srgbClr val="009DD9"/>
              </a:buClr>
              <a:buSzPct val="70000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500" spc="-20" dirty="0">
                <a:latin typeface="Constantia"/>
                <a:cs typeface="Constantia"/>
              </a:rPr>
              <a:t>Vacuum </a:t>
            </a:r>
            <a:r>
              <a:rPr sz="1500" spc="-5" dirty="0">
                <a:latin typeface="Constantia"/>
                <a:cs typeface="Constantia"/>
              </a:rPr>
              <a:t>carpets, </a:t>
            </a:r>
            <a:r>
              <a:rPr sz="1500" spc="-10" dirty="0">
                <a:latin typeface="Constantia"/>
                <a:cs typeface="Constantia"/>
              </a:rPr>
              <a:t>mattresses </a:t>
            </a:r>
            <a:r>
              <a:rPr sz="1500" dirty="0">
                <a:latin typeface="Constantia"/>
                <a:cs typeface="Constantia"/>
              </a:rPr>
              <a:t>and </a:t>
            </a:r>
            <a:r>
              <a:rPr sz="1500" spc="-5" dirty="0">
                <a:latin typeface="Constantia"/>
                <a:cs typeface="Constantia"/>
              </a:rPr>
              <a:t>upholstery</a:t>
            </a:r>
            <a:r>
              <a:rPr sz="1500" spc="-204" dirty="0">
                <a:latin typeface="Constantia"/>
                <a:cs typeface="Constantia"/>
              </a:rPr>
              <a:t> </a:t>
            </a:r>
            <a:r>
              <a:rPr sz="1500" spc="-10" dirty="0">
                <a:latin typeface="Constantia"/>
                <a:cs typeface="Constantia"/>
              </a:rPr>
              <a:t>regularly</a:t>
            </a:r>
            <a:endParaRPr sz="1500">
              <a:latin typeface="Constantia"/>
              <a:cs typeface="Constantia"/>
            </a:endParaRPr>
          </a:p>
          <a:p>
            <a:pPr marL="927100" lvl="1" indent="-247650">
              <a:lnSpc>
                <a:spcPct val="100000"/>
              </a:lnSpc>
              <a:spcBef>
                <a:spcPts val="370"/>
              </a:spcBef>
              <a:buClr>
                <a:srgbClr val="009DD9"/>
              </a:buClr>
              <a:buSzPct val="70000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500" spc="-30" dirty="0">
                <a:latin typeface="Constantia"/>
                <a:cs typeface="Constantia"/>
              </a:rPr>
              <a:t>Wash </a:t>
            </a:r>
            <a:r>
              <a:rPr sz="1500" spc="-5" dirty="0">
                <a:latin typeface="Constantia"/>
                <a:cs typeface="Constantia"/>
              </a:rPr>
              <a:t>pets </a:t>
            </a:r>
            <a:r>
              <a:rPr sz="1500" spc="-10" dirty="0">
                <a:latin typeface="Constantia"/>
                <a:cs typeface="Constantia"/>
              </a:rPr>
              <a:t>regularly</a:t>
            </a:r>
            <a:r>
              <a:rPr sz="1500" spc="-9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(</a:t>
            </a:r>
            <a:r>
              <a:rPr sz="1500" spc="-5" dirty="0">
                <a:latin typeface="PMingLiU"/>
                <a:cs typeface="PMingLiU"/>
              </a:rPr>
              <a:t>±</a:t>
            </a:r>
            <a:r>
              <a:rPr sz="1500" spc="-5" dirty="0">
                <a:latin typeface="Constantia"/>
                <a:cs typeface="Constantia"/>
              </a:rPr>
              <a:t>)</a:t>
            </a:r>
            <a:endParaRPr sz="15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50"/>
              </a:spcBef>
              <a:buSzPct val="93333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1500" b="1" spc="-5" dirty="0">
                <a:latin typeface="Constantia"/>
                <a:cs typeface="Constantia"/>
              </a:rPr>
              <a:t>Molds</a:t>
            </a:r>
            <a:endParaRPr sz="1500">
              <a:latin typeface="Constantia"/>
              <a:cs typeface="Constantia"/>
            </a:endParaRPr>
          </a:p>
          <a:p>
            <a:pPr marL="927100" lvl="1" indent="-247650">
              <a:lnSpc>
                <a:spcPct val="100000"/>
              </a:lnSpc>
              <a:spcBef>
                <a:spcPts val="360"/>
              </a:spcBef>
              <a:buClr>
                <a:srgbClr val="009DD9"/>
              </a:buClr>
              <a:buSzPct val="70000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500" spc="-5" dirty="0">
                <a:latin typeface="Constantia"/>
                <a:cs typeface="Constantia"/>
              </a:rPr>
              <a:t>Ensure </a:t>
            </a:r>
            <a:r>
              <a:rPr sz="1500" spc="5" dirty="0">
                <a:latin typeface="Constantia"/>
                <a:cs typeface="Constantia"/>
              </a:rPr>
              <a:t>dry </a:t>
            </a:r>
            <a:r>
              <a:rPr sz="1500" dirty="0">
                <a:latin typeface="Constantia"/>
                <a:cs typeface="Constantia"/>
              </a:rPr>
              <a:t>indoor</a:t>
            </a:r>
            <a:r>
              <a:rPr sz="1500" spc="-22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conditions</a:t>
            </a:r>
            <a:endParaRPr sz="1500">
              <a:latin typeface="Constantia"/>
              <a:cs typeface="Constantia"/>
            </a:endParaRPr>
          </a:p>
          <a:p>
            <a:pPr marL="927100" lvl="1" indent="-247650">
              <a:lnSpc>
                <a:spcPct val="100000"/>
              </a:lnSpc>
              <a:spcBef>
                <a:spcPts val="360"/>
              </a:spcBef>
              <a:buClr>
                <a:srgbClr val="009DD9"/>
              </a:buClr>
              <a:buSzPct val="70000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500" spc="-10" dirty="0">
                <a:latin typeface="Constantia"/>
                <a:cs typeface="Constantia"/>
              </a:rPr>
              <a:t>Use</a:t>
            </a:r>
            <a:r>
              <a:rPr sz="1500" spc="-8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ammonia</a:t>
            </a:r>
            <a:r>
              <a:rPr sz="1500" spc="-45" dirty="0">
                <a:latin typeface="Constantia"/>
                <a:cs typeface="Constantia"/>
              </a:rPr>
              <a:t> </a:t>
            </a:r>
            <a:r>
              <a:rPr sz="1500" spc="-15" dirty="0">
                <a:latin typeface="Constantia"/>
                <a:cs typeface="Constantia"/>
              </a:rPr>
              <a:t>to</a:t>
            </a:r>
            <a:r>
              <a:rPr sz="1500" spc="-60" dirty="0">
                <a:latin typeface="Constantia"/>
                <a:cs typeface="Constantia"/>
              </a:rPr>
              <a:t> </a:t>
            </a:r>
            <a:r>
              <a:rPr sz="1500" spc="-20" dirty="0">
                <a:latin typeface="Constantia"/>
                <a:cs typeface="Constantia"/>
              </a:rPr>
              <a:t>remove</a:t>
            </a:r>
            <a:r>
              <a:rPr sz="1500" spc="-3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mold</a:t>
            </a:r>
            <a:r>
              <a:rPr sz="1500" dirty="0">
                <a:latin typeface="Constantia"/>
                <a:cs typeface="Constantia"/>
              </a:rPr>
              <a:t> </a:t>
            </a:r>
            <a:r>
              <a:rPr sz="1500" spc="-10" dirty="0">
                <a:latin typeface="Constantia"/>
                <a:cs typeface="Constantia"/>
              </a:rPr>
              <a:t>from</a:t>
            </a:r>
            <a:r>
              <a:rPr sz="1500" spc="-20" dirty="0">
                <a:latin typeface="Constantia"/>
                <a:cs typeface="Constantia"/>
              </a:rPr>
              <a:t> </a:t>
            </a:r>
            <a:r>
              <a:rPr sz="1500" spc="-10" dirty="0">
                <a:latin typeface="Constantia"/>
                <a:cs typeface="Constantia"/>
              </a:rPr>
              <a:t>bathrooms</a:t>
            </a:r>
            <a:r>
              <a:rPr sz="1500" spc="-55" dirty="0">
                <a:latin typeface="Constantia"/>
                <a:cs typeface="Constantia"/>
              </a:rPr>
              <a:t> </a:t>
            </a:r>
            <a:r>
              <a:rPr sz="1500" dirty="0">
                <a:latin typeface="Constantia"/>
                <a:cs typeface="Constantia"/>
              </a:rPr>
              <a:t>and</a:t>
            </a:r>
            <a:r>
              <a:rPr sz="1500" spc="-40" dirty="0">
                <a:latin typeface="Constantia"/>
                <a:cs typeface="Constantia"/>
              </a:rPr>
              <a:t> </a:t>
            </a:r>
            <a:r>
              <a:rPr sz="1500" dirty="0">
                <a:latin typeface="Constantia"/>
                <a:cs typeface="Constantia"/>
              </a:rPr>
              <a:t>other</a:t>
            </a:r>
            <a:r>
              <a:rPr sz="1500" spc="-100" dirty="0">
                <a:latin typeface="Constantia"/>
                <a:cs typeface="Constantia"/>
              </a:rPr>
              <a:t> </a:t>
            </a:r>
            <a:r>
              <a:rPr sz="1500" spc="-15" dirty="0">
                <a:latin typeface="Constantia"/>
                <a:cs typeface="Constantia"/>
              </a:rPr>
              <a:t>wet</a:t>
            </a:r>
            <a:r>
              <a:rPr sz="1500" spc="-6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spaces</a:t>
            </a:r>
            <a:endParaRPr sz="15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60"/>
              </a:spcBef>
              <a:buSzPct val="93333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1500" b="1" spc="-5" dirty="0">
                <a:latin typeface="Constantia"/>
                <a:cs typeface="Constantia"/>
              </a:rPr>
              <a:t>Cockroaches</a:t>
            </a:r>
            <a:endParaRPr sz="1500">
              <a:latin typeface="Constantia"/>
              <a:cs typeface="Constantia"/>
            </a:endParaRPr>
          </a:p>
          <a:p>
            <a:pPr marL="927100" lvl="1" indent="-24765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SzPct val="70000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500" spc="-10" dirty="0">
                <a:latin typeface="Constantia"/>
                <a:cs typeface="Constantia"/>
              </a:rPr>
              <a:t>Eradicate </a:t>
            </a:r>
            <a:r>
              <a:rPr sz="1500" spc="-5" dirty="0">
                <a:latin typeface="Constantia"/>
                <a:cs typeface="Constantia"/>
              </a:rPr>
              <a:t>cockroaches </a:t>
            </a:r>
            <a:r>
              <a:rPr sz="1500" spc="-10" dirty="0">
                <a:latin typeface="Constantia"/>
                <a:cs typeface="Constantia"/>
              </a:rPr>
              <a:t>with appropriate gel-type, </a:t>
            </a:r>
            <a:r>
              <a:rPr sz="1500" spc="-5" dirty="0">
                <a:latin typeface="Constantia"/>
                <a:cs typeface="Constantia"/>
              </a:rPr>
              <a:t>non-volatile,</a:t>
            </a:r>
            <a:r>
              <a:rPr sz="1500" spc="-250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insecticides</a:t>
            </a:r>
            <a:endParaRPr sz="1500">
              <a:latin typeface="Constantia"/>
              <a:cs typeface="Constantia"/>
            </a:endParaRPr>
          </a:p>
          <a:p>
            <a:pPr marL="927100" marR="5080" lvl="1" indent="-247015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SzPct val="70000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500" spc="-10" dirty="0">
                <a:latin typeface="Constantia"/>
                <a:cs typeface="Constantia"/>
              </a:rPr>
              <a:t>Eliminate</a:t>
            </a:r>
            <a:r>
              <a:rPr sz="1500" spc="-6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dampness,</a:t>
            </a:r>
            <a:r>
              <a:rPr sz="1500" spc="-3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cracks</a:t>
            </a:r>
            <a:r>
              <a:rPr sz="1500" spc="-30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in</a:t>
            </a:r>
            <a:r>
              <a:rPr sz="1500" spc="-25" dirty="0">
                <a:latin typeface="Constantia"/>
                <a:cs typeface="Constantia"/>
              </a:rPr>
              <a:t> </a:t>
            </a:r>
            <a:r>
              <a:rPr sz="1500" spc="15" dirty="0">
                <a:latin typeface="Constantia"/>
                <a:cs typeface="Constantia"/>
              </a:rPr>
              <a:t>floors,</a:t>
            </a:r>
            <a:r>
              <a:rPr sz="1500" spc="-50" dirty="0">
                <a:latin typeface="Constantia"/>
                <a:cs typeface="Constantia"/>
              </a:rPr>
              <a:t> </a:t>
            </a:r>
            <a:r>
              <a:rPr sz="1500" spc="-10" dirty="0">
                <a:latin typeface="Constantia"/>
                <a:cs typeface="Constantia"/>
              </a:rPr>
              <a:t>ceilings,</a:t>
            </a:r>
            <a:r>
              <a:rPr sz="1500" spc="-35" dirty="0">
                <a:latin typeface="Constantia"/>
                <a:cs typeface="Constantia"/>
              </a:rPr>
              <a:t> </a:t>
            </a:r>
            <a:r>
              <a:rPr sz="1500" spc="-20" dirty="0">
                <a:latin typeface="Constantia"/>
                <a:cs typeface="Constantia"/>
              </a:rPr>
              <a:t>cover</a:t>
            </a:r>
            <a:r>
              <a:rPr sz="1500" spc="-70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food;</a:t>
            </a:r>
            <a:r>
              <a:rPr sz="1500" spc="-50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wash</a:t>
            </a:r>
            <a:r>
              <a:rPr sz="1500" spc="-2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surfaces,</a:t>
            </a:r>
            <a:r>
              <a:rPr sz="1500" spc="-2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fabrics</a:t>
            </a:r>
            <a:r>
              <a:rPr sz="1500" spc="-45" dirty="0">
                <a:latin typeface="Constantia"/>
                <a:cs typeface="Constantia"/>
              </a:rPr>
              <a:t> </a:t>
            </a:r>
            <a:r>
              <a:rPr sz="1500" spc="-15" dirty="0">
                <a:latin typeface="Constantia"/>
                <a:cs typeface="Constantia"/>
              </a:rPr>
              <a:t>to  </a:t>
            </a:r>
            <a:r>
              <a:rPr sz="1500" spc="-20" dirty="0">
                <a:latin typeface="Constantia"/>
                <a:cs typeface="Constantia"/>
              </a:rPr>
              <a:t>remove</a:t>
            </a:r>
            <a:r>
              <a:rPr sz="1500" spc="-80" dirty="0">
                <a:latin typeface="Constantia"/>
                <a:cs typeface="Constantia"/>
              </a:rPr>
              <a:t> </a:t>
            </a:r>
            <a:r>
              <a:rPr sz="1500" spc="-10" dirty="0">
                <a:latin typeface="Constantia"/>
                <a:cs typeface="Constantia"/>
              </a:rPr>
              <a:t>allergen</a:t>
            </a:r>
            <a:endParaRPr sz="15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65"/>
              </a:spcBef>
              <a:buClr>
                <a:srgbClr val="0AD0D9"/>
              </a:buClr>
              <a:buSzPct val="93333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1500" b="1" spc="-10" dirty="0">
                <a:latin typeface="Constantia"/>
                <a:cs typeface="Constantia"/>
              </a:rPr>
              <a:t>Pollen</a:t>
            </a:r>
            <a:endParaRPr sz="1500">
              <a:latin typeface="Constantia"/>
              <a:cs typeface="Constantia"/>
            </a:endParaRPr>
          </a:p>
          <a:p>
            <a:pPr marL="927100" lvl="1" indent="-247650">
              <a:lnSpc>
                <a:spcPct val="100000"/>
              </a:lnSpc>
              <a:spcBef>
                <a:spcPts val="360"/>
              </a:spcBef>
              <a:buClr>
                <a:srgbClr val="009DD9"/>
              </a:buClr>
              <a:buSzPct val="70000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500" spc="-10" dirty="0">
                <a:latin typeface="Constantia"/>
                <a:cs typeface="Constantia"/>
              </a:rPr>
              <a:t>Remain</a:t>
            </a:r>
            <a:r>
              <a:rPr sz="1500" spc="-20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indoors</a:t>
            </a:r>
            <a:r>
              <a:rPr sz="1500" spc="-75" dirty="0">
                <a:latin typeface="Constantia"/>
                <a:cs typeface="Constantia"/>
              </a:rPr>
              <a:t> </a:t>
            </a:r>
            <a:r>
              <a:rPr sz="1500" spc="-10" dirty="0">
                <a:latin typeface="Constantia"/>
                <a:cs typeface="Constantia"/>
              </a:rPr>
              <a:t>with</a:t>
            </a:r>
            <a:r>
              <a:rPr sz="1500" spc="-30" dirty="0">
                <a:latin typeface="Constantia"/>
                <a:cs typeface="Constantia"/>
              </a:rPr>
              <a:t> </a:t>
            </a:r>
            <a:r>
              <a:rPr sz="1500" spc="-10" dirty="0">
                <a:latin typeface="Constantia"/>
                <a:cs typeface="Constantia"/>
              </a:rPr>
              <a:t>windows</a:t>
            </a:r>
            <a:r>
              <a:rPr sz="1500" spc="-60" dirty="0">
                <a:latin typeface="Constantia"/>
                <a:cs typeface="Constantia"/>
              </a:rPr>
              <a:t> </a:t>
            </a:r>
            <a:r>
              <a:rPr sz="1500" dirty="0">
                <a:latin typeface="Constantia"/>
                <a:cs typeface="Constantia"/>
              </a:rPr>
              <a:t>closed</a:t>
            </a:r>
            <a:r>
              <a:rPr sz="1500" spc="-50" dirty="0">
                <a:latin typeface="Constantia"/>
                <a:cs typeface="Constantia"/>
              </a:rPr>
              <a:t> </a:t>
            </a:r>
            <a:r>
              <a:rPr sz="1500" dirty="0">
                <a:latin typeface="Constantia"/>
                <a:cs typeface="Constantia"/>
              </a:rPr>
              <a:t>at</a:t>
            </a:r>
            <a:r>
              <a:rPr sz="1500" spc="-55" dirty="0">
                <a:latin typeface="Constantia"/>
                <a:cs typeface="Constantia"/>
              </a:rPr>
              <a:t> </a:t>
            </a:r>
            <a:r>
              <a:rPr sz="1500" dirty="0">
                <a:latin typeface="Constantia"/>
                <a:cs typeface="Constantia"/>
              </a:rPr>
              <a:t>peak</a:t>
            </a:r>
            <a:r>
              <a:rPr sz="1500" spc="-50" dirty="0">
                <a:latin typeface="Constantia"/>
                <a:cs typeface="Constantia"/>
              </a:rPr>
              <a:t> </a:t>
            </a:r>
            <a:r>
              <a:rPr sz="1500" dirty="0">
                <a:latin typeface="Constantia"/>
                <a:cs typeface="Constantia"/>
              </a:rPr>
              <a:t>pollen</a:t>
            </a:r>
            <a:r>
              <a:rPr sz="1500" spc="-3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times</a:t>
            </a:r>
            <a:endParaRPr sz="1500">
              <a:latin typeface="Constantia"/>
              <a:cs typeface="Constantia"/>
            </a:endParaRPr>
          </a:p>
          <a:p>
            <a:pPr marL="927100" lvl="1" indent="-247650">
              <a:lnSpc>
                <a:spcPct val="100000"/>
              </a:lnSpc>
              <a:spcBef>
                <a:spcPts val="359"/>
              </a:spcBef>
              <a:buClr>
                <a:srgbClr val="009DD9"/>
              </a:buClr>
              <a:buSzPct val="70000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500" spc="-30" dirty="0">
                <a:latin typeface="Constantia"/>
                <a:cs typeface="Constantia"/>
              </a:rPr>
              <a:t>Wear</a:t>
            </a:r>
            <a:r>
              <a:rPr sz="1500" spc="-9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sunglasses</a:t>
            </a:r>
            <a:endParaRPr sz="1500">
              <a:latin typeface="Constantia"/>
              <a:cs typeface="Constantia"/>
            </a:endParaRPr>
          </a:p>
          <a:p>
            <a:pPr marL="927100" lvl="1" indent="-247650">
              <a:lnSpc>
                <a:spcPct val="100000"/>
              </a:lnSpc>
              <a:spcBef>
                <a:spcPts val="359"/>
              </a:spcBef>
              <a:buClr>
                <a:srgbClr val="009DD9"/>
              </a:buClr>
              <a:buSzPct val="70000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500" spc="-10" dirty="0">
                <a:latin typeface="Constantia"/>
                <a:cs typeface="Constantia"/>
              </a:rPr>
              <a:t>Use air-conditioning, </a:t>
            </a:r>
            <a:r>
              <a:rPr sz="1500" spc="-15" dirty="0">
                <a:latin typeface="Constantia"/>
                <a:cs typeface="Constantia"/>
              </a:rPr>
              <a:t>where</a:t>
            </a:r>
            <a:r>
              <a:rPr sz="1500" spc="-160" dirty="0">
                <a:latin typeface="Constantia"/>
                <a:cs typeface="Constantia"/>
              </a:rPr>
              <a:t> </a:t>
            </a:r>
            <a:r>
              <a:rPr sz="1500" dirty="0">
                <a:latin typeface="Constantia"/>
                <a:cs typeface="Constantia"/>
              </a:rPr>
              <a:t>possible</a:t>
            </a:r>
            <a:endParaRPr sz="1500">
              <a:latin typeface="Constantia"/>
              <a:cs typeface="Constantia"/>
            </a:endParaRPr>
          </a:p>
          <a:p>
            <a:pPr marL="927100" lvl="1" indent="-247650">
              <a:lnSpc>
                <a:spcPct val="100000"/>
              </a:lnSpc>
              <a:spcBef>
                <a:spcPts val="359"/>
              </a:spcBef>
              <a:buClr>
                <a:srgbClr val="009DD9"/>
              </a:buClr>
              <a:buSzPct val="70000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sz="1500" spc="-5" dirty="0">
                <a:latin typeface="Constantia"/>
                <a:cs typeface="Constantia"/>
              </a:rPr>
              <a:t>Install </a:t>
            </a:r>
            <a:r>
              <a:rPr sz="1500" dirty="0">
                <a:latin typeface="Constantia"/>
                <a:cs typeface="Constantia"/>
              </a:rPr>
              <a:t>car pollen</a:t>
            </a:r>
            <a:r>
              <a:rPr sz="1500" spc="-13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filter</a:t>
            </a:r>
            <a:endParaRPr sz="15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81558"/>
            <a:ext cx="6627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AF50"/>
                </a:solidFill>
              </a:rPr>
              <a:t>House </a:t>
            </a:r>
            <a:r>
              <a:rPr sz="3600" spc="-10" dirty="0">
                <a:solidFill>
                  <a:srgbClr val="00AF50"/>
                </a:solidFill>
              </a:rPr>
              <a:t>dust mite allergen</a:t>
            </a:r>
            <a:r>
              <a:rPr sz="3600" spc="-120" dirty="0">
                <a:solidFill>
                  <a:srgbClr val="00AF50"/>
                </a:solidFill>
              </a:rPr>
              <a:t> </a:t>
            </a:r>
            <a:r>
              <a:rPr sz="3600" spc="-15" dirty="0">
                <a:solidFill>
                  <a:srgbClr val="00AF50"/>
                </a:solidFill>
              </a:rPr>
              <a:t>avoidance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151534" y="3260861"/>
            <a:ext cx="2650606" cy="1740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6366" y="1540509"/>
            <a:ext cx="3405504" cy="443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" indent="-24765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259715" algn="l"/>
                <a:tab pos="260350" algn="l"/>
              </a:tabLst>
            </a:pPr>
            <a:r>
              <a:rPr sz="1500" spc="-10" dirty="0">
                <a:latin typeface="Constantia"/>
                <a:cs typeface="Constantia"/>
              </a:rPr>
              <a:t>Provide </a:t>
            </a:r>
            <a:r>
              <a:rPr sz="1500" spc="-5" dirty="0">
                <a:latin typeface="Constantia"/>
                <a:cs typeface="Constantia"/>
              </a:rPr>
              <a:t>adequate </a:t>
            </a:r>
            <a:r>
              <a:rPr sz="1500" spc="-10" dirty="0">
                <a:latin typeface="Constantia"/>
                <a:cs typeface="Constantia"/>
              </a:rPr>
              <a:t>ventilation</a:t>
            </a:r>
            <a:r>
              <a:rPr sz="1500" spc="-190" dirty="0">
                <a:latin typeface="Constantia"/>
                <a:cs typeface="Constantia"/>
              </a:rPr>
              <a:t> </a:t>
            </a:r>
            <a:r>
              <a:rPr sz="1500" spc="-15" dirty="0">
                <a:latin typeface="Constantia"/>
                <a:cs typeface="Constantia"/>
              </a:rPr>
              <a:t>to</a:t>
            </a:r>
            <a:endParaRPr sz="1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E6EC5"/>
              </a:buClr>
              <a:buFont typeface="Wingdings 2"/>
              <a:buChar char=""/>
            </a:pPr>
            <a:endParaRPr sz="1400">
              <a:latin typeface="Times New Roman"/>
              <a:cs typeface="Times New Roman"/>
            </a:endParaRPr>
          </a:p>
          <a:p>
            <a:pPr marL="259715">
              <a:lnSpc>
                <a:spcPct val="100000"/>
              </a:lnSpc>
            </a:pPr>
            <a:r>
              <a:rPr sz="1500" spc="-5" dirty="0">
                <a:latin typeface="Constantia"/>
                <a:cs typeface="Constantia"/>
              </a:rPr>
              <a:t>decrease</a:t>
            </a:r>
            <a:r>
              <a:rPr sz="1500" spc="-70" dirty="0">
                <a:latin typeface="Constantia"/>
                <a:cs typeface="Constantia"/>
              </a:rPr>
              <a:t> </a:t>
            </a:r>
            <a:r>
              <a:rPr sz="1500" spc="-10" dirty="0">
                <a:latin typeface="Constantia"/>
                <a:cs typeface="Constantia"/>
              </a:rPr>
              <a:t>humidity</a:t>
            </a:r>
            <a:endParaRPr sz="1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259715" indent="-247650">
              <a:lnSpc>
                <a:spcPct val="100000"/>
              </a:lnSpc>
              <a:buClr>
                <a:srgbClr val="0E6EC5"/>
              </a:buClr>
              <a:buSzPct val="83333"/>
              <a:buFont typeface="Wingdings 2"/>
              <a:buChar char=""/>
              <a:tabLst>
                <a:tab pos="259715" algn="l"/>
                <a:tab pos="260350" algn="l"/>
              </a:tabLst>
            </a:pPr>
            <a:r>
              <a:rPr sz="1500" spc="-30" dirty="0">
                <a:latin typeface="Constantia"/>
                <a:cs typeface="Constantia"/>
              </a:rPr>
              <a:t>Wash </a:t>
            </a:r>
            <a:r>
              <a:rPr sz="1500" spc="-5" dirty="0">
                <a:latin typeface="Constantia"/>
                <a:cs typeface="Constantia"/>
              </a:rPr>
              <a:t>bedding </a:t>
            </a:r>
            <a:r>
              <a:rPr sz="1500" spc="-10" dirty="0">
                <a:latin typeface="Constantia"/>
                <a:cs typeface="Constantia"/>
              </a:rPr>
              <a:t>regularly </a:t>
            </a:r>
            <a:r>
              <a:rPr sz="1500" dirty="0">
                <a:latin typeface="Constantia"/>
                <a:cs typeface="Constantia"/>
              </a:rPr>
              <a:t>at</a:t>
            </a:r>
            <a:r>
              <a:rPr sz="1500" spc="-125" dirty="0">
                <a:latin typeface="Constantia"/>
                <a:cs typeface="Constantia"/>
              </a:rPr>
              <a:t> </a:t>
            </a:r>
            <a:r>
              <a:rPr sz="1500" dirty="0">
                <a:latin typeface="Constantia"/>
                <a:cs typeface="Constantia"/>
              </a:rPr>
              <a:t>60</a:t>
            </a:r>
            <a:r>
              <a:rPr sz="1500" dirty="0">
                <a:latin typeface="PMingLiU"/>
                <a:cs typeface="PMingLiU"/>
              </a:rPr>
              <a:t>°</a:t>
            </a:r>
            <a:r>
              <a:rPr sz="1500" dirty="0">
                <a:latin typeface="Constantia"/>
                <a:cs typeface="Constantia"/>
              </a:rPr>
              <a:t>C</a:t>
            </a:r>
            <a:endParaRPr sz="1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E6EC5"/>
              </a:buClr>
              <a:buFont typeface="Wingdings 2"/>
              <a:buChar char=""/>
            </a:pPr>
            <a:endParaRPr sz="1700">
              <a:latin typeface="Times New Roman"/>
              <a:cs typeface="Times New Roman"/>
            </a:endParaRPr>
          </a:p>
          <a:p>
            <a:pPr marL="259715" indent="-247650">
              <a:lnSpc>
                <a:spcPct val="100000"/>
              </a:lnSpc>
              <a:buClr>
                <a:srgbClr val="0E6EC5"/>
              </a:buClr>
              <a:buSzPct val="83333"/>
              <a:buFont typeface="Wingdings 2"/>
              <a:buChar char=""/>
              <a:tabLst>
                <a:tab pos="259715" algn="l"/>
                <a:tab pos="260350" algn="l"/>
              </a:tabLst>
            </a:pPr>
            <a:r>
              <a:rPr sz="1500" dirty="0">
                <a:latin typeface="Constantia"/>
                <a:cs typeface="Constantia"/>
              </a:rPr>
              <a:t>Encase </a:t>
            </a:r>
            <a:r>
              <a:rPr sz="1500" spc="-25" dirty="0">
                <a:latin typeface="Constantia"/>
                <a:cs typeface="Constantia"/>
              </a:rPr>
              <a:t>pillow, </a:t>
            </a:r>
            <a:r>
              <a:rPr sz="1500" spc="-10" dirty="0">
                <a:latin typeface="Constantia"/>
                <a:cs typeface="Constantia"/>
              </a:rPr>
              <a:t>mattress </a:t>
            </a:r>
            <a:r>
              <a:rPr sz="1500" dirty="0">
                <a:latin typeface="Constantia"/>
                <a:cs typeface="Constantia"/>
              </a:rPr>
              <a:t>and </a:t>
            </a:r>
            <a:r>
              <a:rPr sz="1500" spc="-5" dirty="0">
                <a:latin typeface="Constantia"/>
                <a:cs typeface="Constantia"/>
              </a:rPr>
              <a:t>quilt</a:t>
            </a:r>
            <a:r>
              <a:rPr sz="1500" spc="-200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in</a:t>
            </a:r>
            <a:endParaRPr sz="1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E6EC5"/>
              </a:buClr>
              <a:buFont typeface="Wingdings 2"/>
              <a:buChar char=""/>
            </a:pPr>
            <a:endParaRPr sz="1400">
              <a:latin typeface="Times New Roman"/>
              <a:cs typeface="Times New Roman"/>
            </a:endParaRPr>
          </a:p>
          <a:p>
            <a:pPr marL="259715">
              <a:lnSpc>
                <a:spcPct val="100000"/>
              </a:lnSpc>
            </a:pPr>
            <a:r>
              <a:rPr sz="1500" spc="-10" dirty="0">
                <a:latin typeface="Constantia"/>
                <a:cs typeface="Constantia"/>
              </a:rPr>
              <a:t>allergen </a:t>
            </a:r>
            <a:r>
              <a:rPr sz="1500" spc="-5" dirty="0">
                <a:latin typeface="Constantia"/>
                <a:cs typeface="Constantia"/>
              </a:rPr>
              <a:t>impermeable</a:t>
            </a:r>
            <a:r>
              <a:rPr sz="1500" spc="-95" dirty="0">
                <a:latin typeface="Constantia"/>
                <a:cs typeface="Constantia"/>
              </a:rPr>
              <a:t> </a:t>
            </a:r>
            <a:r>
              <a:rPr sz="1500" spc="-15" dirty="0">
                <a:latin typeface="Constantia"/>
                <a:cs typeface="Constantia"/>
              </a:rPr>
              <a:t>covers</a:t>
            </a:r>
            <a:endParaRPr sz="1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259715" indent="-247650">
              <a:lnSpc>
                <a:spcPct val="100000"/>
              </a:lnSpc>
              <a:buClr>
                <a:srgbClr val="0E6EC5"/>
              </a:buClr>
              <a:buSzPct val="83333"/>
              <a:buFont typeface="Wingdings 2"/>
              <a:buChar char=""/>
              <a:tabLst>
                <a:tab pos="259715" algn="l"/>
                <a:tab pos="260350" algn="l"/>
              </a:tabLst>
            </a:pPr>
            <a:r>
              <a:rPr sz="1500" spc="-10" dirty="0">
                <a:latin typeface="Constantia"/>
                <a:cs typeface="Constantia"/>
              </a:rPr>
              <a:t>Use </a:t>
            </a:r>
            <a:r>
              <a:rPr sz="1500" spc="-5" dirty="0">
                <a:latin typeface="Constantia"/>
                <a:cs typeface="Constantia"/>
              </a:rPr>
              <a:t>vacuum </a:t>
            </a:r>
            <a:r>
              <a:rPr sz="1500" dirty="0">
                <a:latin typeface="Constantia"/>
                <a:cs typeface="Constantia"/>
              </a:rPr>
              <a:t>cleaner</a:t>
            </a:r>
            <a:r>
              <a:rPr sz="1500" spc="-285" dirty="0">
                <a:latin typeface="Constantia"/>
                <a:cs typeface="Constantia"/>
              </a:rPr>
              <a:t> </a:t>
            </a:r>
            <a:r>
              <a:rPr sz="1500" spc="-10" dirty="0">
                <a:latin typeface="Constantia"/>
                <a:cs typeface="Constantia"/>
              </a:rPr>
              <a:t>with </a:t>
            </a:r>
            <a:r>
              <a:rPr sz="1500" spc="-30" dirty="0">
                <a:latin typeface="Constantia"/>
                <a:cs typeface="Constantia"/>
              </a:rPr>
              <a:t>HEPA </a:t>
            </a:r>
            <a:r>
              <a:rPr sz="1500" spc="-5" dirty="0">
                <a:latin typeface="Constantia"/>
                <a:cs typeface="Constantia"/>
              </a:rPr>
              <a:t>filter</a:t>
            </a:r>
            <a:endParaRPr sz="1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E6EC5"/>
              </a:buClr>
              <a:buFont typeface="Wingdings 2"/>
              <a:buChar char=""/>
            </a:pPr>
            <a:endParaRPr sz="1700">
              <a:latin typeface="Times New Roman"/>
              <a:cs typeface="Times New Roman"/>
            </a:endParaRPr>
          </a:p>
          <a:p>
            <a:pPr marL="259715" indent="-247650">
              <a:lnSpc>
                <a:spcPct val="100000"/>
              </a:lnSpc>
              <a:buClr>
                <a:srgbClr val="0E6EC5"/>
              </a:buClr>
              <a:buSzPct val="83333"/>
              <a:buFont typeface="Wingdings 2"/>
              <a:buChar char=""/>
              <a:tabLst>
                <a:tab pos="259715" algn="l"/>
                <a:tab pos="260350" algn="l"/>
              </a:tabLst>
            </a:pPr>
            <a:r>
              <a:rPr sz="1500" dirty="0">
                <a:latin typeface="Constantia"/>
                <a:cs typeface="Constantia"/>
              </a:rPr>
              <a:t>Dispose of </a:t>
            </a:r>
            <a:r>
              <a:rPr sz="1500" spc="-5" dirty="0">
                <a:latin typeface="Constantia"/>
                <a:cs typeface="Constantia"/>
              </a:rPr>
              <a:t>feather</a:t>
            </a:r>
            <a:r>
              <a:rPr sz="1500" spc="-114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bedding</a:t>
            </a:r>
            <a:endParaRPr sz="1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E6EC5"/>
              </a:buClr>
              <a:buFont typeface="Wingdings 2"/>
              <a:buChar char=""/>
            </a:pPr>
            <a:endParaRPr sz="1700">
              <a:latin typeface="Times New Roman"/>
              <a:cs typeface="Times New Roman"/>
            </a:endParaRPr>
          </a:p>
          <a:p>
            <a:pPr marL="259715" indent="-247650">
              <a:lnSpc>
                <a:spcPct val="100000"/>
              </a:lnSpc>
              <a:buClr>
                <a:srgbClr val="0E6EC5"/>
              </a:buClr>
              <a:buSzPct val="83333"/>
              <a:buFont typeface="Wingdings 2"/>
              <a:buChar char=""/>
              <a:tabLst>
                <a:tab pos="259715" algn="l"/>
                <a:tab pos="260350" algn="l"/>
              </a:tabLst>
            </a:pPr>
            <a:r>
              <a:rPr sz="1500" spc="-20" dirty="0">
                <a:latin typeface="Constantia"/>
                <a:cs typeface="Constantia"/>
              </a:rPr>
              <a:t>Remove</a:t>
            </a:r>
            <a:r>
              <a:rPr sz="1500" spc="-85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carpets</a:t>
            </a:r>
            <a:endParaRPr sz="1500">
              <a:latin typeface="Constantia"/>
              <a:cs typeface="Constantia"/>
            </a:endParaRPr>
          </a:p>
          <a:p>
            <a:pPr marL="259715" marR="5080" indent="-247650">
              <a:lnSpc>
                <a:spcPct val="190000"/>
              </a:lnSpc>
              <a:spcBef>
                <a:spcPts val="365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259715" algn="l"/>
                <a:tab pos="260350" algn="l"/>
              </a:tabLst>
            </a:pPr>
            <a:r>
              <a:rPr sz="1500" spc="-20" dirty="0">
                <a:latin typeface="Constantia"/>
                <a:cs typeface="Constantia"/>
              </a:rPr>
              <a:t>Remove </a:t>
            </a:r>
            <a:r>
              <a:rPr sz="1500" spc="-5" dirty="0">
                <a:latin typeface="Constantia"/>
                <a:cs typeface="Constantia"/>
              </a:rPr>
              <a:t>curtains, </a:t>
            </a:r>
            <a:r>
              <a:rPr sz="1500" dirty="0">
                <a:latin typeface="Constantia"/>
                <a:cs typeface="Constantia"/>
              </a:rPr>
              <a:t>pets and </a:t>
            </a:r>
            <a:r>
              <a:rPr sz="1500" spc="-5" dirty="0">
                <a:latin typeface="Constantia"/>
                <a:cs typeface="Constantia"/>
              </a:rPr>
              <a:t>stuffed</a:t>
            </a:r>
            <a:r>
              <a:rPr sz="1500" spc="-245" dirty="0">
                <a:latin typeface="Constantia"/>
                <a:cs typeface="Constantia"/>
              </a:rPr>
              <a:t> </a:t>
            </a:r>
            <a:r>
              <a:rPr sz="1500" spc="-20" dirty="0">
                <a:latin typeface="Constantia"/>
                <a:cs typeface="Constantia"/>
              </a:rPr>
              <a:t>toys  </a:t>
            </a:r>
            <a:r>
              <a:rPr sz="1500" spc="-5" dirty="0">
                <a:latin typeface="Constantia"/>
                <a:cs typeface="Constantia"/>
              </a:rPr>
              <a:t>from</a:t>
            </a:r>
            <a:r>
              <a:rPr sz="1500" spc="-30" dirty="0">
                <a:latin typeface="Constantia"/>
                <a:cs typeface="Constantia"/>
              </a:rPr>
              <a:t> </a:t>
            </a:r>
            <a:r>
              <a:rPr sz="1500" spc="-5" dirty="0">
                <a:latin typeface="Constantia"/>
                <a:cs typeface="Constantia"/>
              </a:rPr>
              <a:t>bedroom</a:t>
            </a:r>
            <a:endParaRPr sz="15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318452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5" dirty="0"/>
              <a:t>TREATMENT</a:t>
            </a:r>
            <a:endParaRPr sz="50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2090" y="1996101"/>
          <a:ext cx="8453120" cy="3066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3168">
                <a:tc>
                  <a:txBody>
                    <a:bodyPr/>
                    <a:lstStyle/>
                    <a:p>
                      <a:pPr marL="31750">
                        <a:lnSpc>
                          <a:spcPts val="1620"/>
                        </a:lnSpc>
                      </a:pPr>
                      <a:r>
                        <a:rPr sz="1700" spc="-20" dirty="0">
                          <a:solidFill>
                            <a:srgbClr val="C00000"/>
                          </a:solidFill>
                          <a:latin typeface="Constantia"/>
                          <a:cs typeface="Constantia"/>
                        </a:rPr>
                        <a:t>Pharmacotherapy.</a:t>
                      </a:r>
                      <a:endParaRPr sz="1700">
                        <a:latin typeface="Constantia"/>
                        <a:cs typeface="Constant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700" dirty="0">
                          <a:latin typeface="Constantia"/>
                          <a:cs typeface="Constantia"/>
                        </a:rPr>
                        <a:t>Sodium</a:t>
                      </a:r>
                      <a:r>
                        <a:rPr sz="1700" spc="-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700" spc="-10" dirty="0">
                          <a:latin typeface="Constantia"/>
                          <a:cs typeface="Constantia"/>
                        </a:rPr>
                        <a:t>cromoglycate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620"/>
                        </a:lnSpc>
                        <a:tabLst>
                          <a:tab pos="2193925" algn="l"/>
                        </a:tabLst>
                      </a:pPr>
                      <a:r>
                        <a:rPr sz="1700" spc="-10" dirty="0">
                          <a:solidFill>
                            <a:srgbClr val="C00000"/>
                          </a:solidFill>
                          <a:latin typeface="Constantia"/>
                          <a:cs typeface="Constantia"/>
                        </a:rPr>
                        <a:t>Itching/sneezing	discharge</a:t>
                      </a:r>
                      <a:endParaRPr sz="1700">
                        <a:latin typeface="Constantia"/>
                        <a:cs typeface="Constant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59410">
                        <a:lnSpc>
                          <a:spcPct val="100000"/>
                        </a:lnSpc>
                        <a:tabLst>
                          <a:tab pos="2529840" algn="l"/>
                        </a:tabLst>
                      </a:pPr>
                      <a:r>
                        <a:rPr sz="1700" dirty="0">
                          <a:latin typeface="Constantia"/>
                          <a:cs typeface="Constantia"/>
                        </a:rPr>
                        <a:t>+	+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620"/>
                        </a:lnSpc>
                      </a:pPr>
                      <a:r>
                        <a:rPr sz="1700" spc="-5" dirty="0">
                          <a:solidFill>
                            <a:srgbClr val="C00000"/>
                          </a:solidFill>
                          <a:latin typeface="Constantia"/>
                          <a:cs typeface="Constantia"/>
                        </a:rPr>
                        <a:t>blockage</a:t>
                      </a:r>
                      <a:endParaRPr sz="1700">
                        <a:latin typeface="Constantia"/>
                        <a:cs typeface="Constant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Constantia"/>
                          <a:cs typeface="Constantia"/>
                        </a:rPr>
                        <a:t>+/-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620"/>
                        </a:lnSpc>
                      </a:pPr>
                      <a:r>
                        <a:rPr sz="1700" spc="-5" dirty="0">
                          <a:solidFill>
                            <a:srgbClr val="C00000"/>
                          </a:solidFill>
                          <a:latin typeface="Constantia"/>
                          <a:cs typeface="Constantia"/>
                        </a:rPr>
                        <a:t>im</a:t>
                      </a:r>
                      <a:r>
                        <a:rPr sz="1700" spc="-10" dirty="0">
                          <a:solidFill>
                            <a:srgbClr val="C00000"/>
                          </a:solidFill>
                          <a:latin typeface="Constantia"/>
                          <a:cs typeface="Constantia"/>
                        </a:rPr>
                        <a:t>p</a:t>
                      </a:r>
                      <a:r>
                        <a:rPr sz="1700" dirty="0">
                          <a:solidFill>
                            <a:srgbClr val="C00000"/>
                          </a:solidFill>
                          <a:latin typeface="Constantia"/>
                          <a:cs typeface="Constantia"/>
                        </a:rPr>
                        <a:t>ai</a:t>
                      </a:r>
                      <a:r>
                        <a:rPr sz="1700" spc="-35" dirty="0">
                          <a:solidFill>
                            <a:srgbClr val="C00000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700" dirty="0">
                          <a:solidFill>
                            <a:srgbClr val="C00000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endParaRPr sz="1700">
                        <a:latin typeface="Constantia"/>
                        <a:cs typeface="Constant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</a:pPr>
                      <a:r>
                        <a:rPr sz="1700" dirty="0">
                          <a:latin typeface="Constantia"/>
                          <a:cs typeface="Constantia"/>
                        </a:rPr>
                        <a:t>+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620"/>
                        </a:lnSpc>
                      </a:pPr>
                      <a:r>
                        <a:rPr sz="1700" spc="-5" dirty="0">
                          <a:solidFill>
                            <a:srgbClr val="C00000"/>
                          </a:solidFill>
                          <a:latin typeface="Constantia"/>
                          <a:cs typeface="Constantia"/>
                        </a:rPr>
                        <a:t>smell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10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700" spc="-5" dirty="0">
                          <a:latin typeface="Constantia"/>
                          <a:cs typeface="Constantia"/>
                        </a:rPr>
                        <a:t>OralAntihistamines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marR="501015" algn="r">
                        <a:lnSpc>
                          <a:spcPct val="100000"/>
                        </a:lnSpc>
                        <a:spcBef>
                          <a:spcPts val="969"/>
                        </a:spcBef>
                        <a:tabLst>
                          <a:tab pos="2245995" algn="l"/>
                        </a:tabLst>
                      </a:pPr>
                      <a:r>
                        <a:rPr sz="1700" dirty="0">
                          <a:latin typeface="Constantia"/>
                          <a:cs typeface="Constantia"/>
                        </a:rPr>
                        <a:t>+</a:t>
                      </a:r>
                      <a:r>
                        <a:rPr sz="1700" spc="-10" dirty="0">
                          <a:latin typeface="Constantia"/>
                          <a:cs typeface="Constantia"/>
                        </a:rPr>
                        <a:t>+</a:t>
                      </a:r>
                      <a:r>
                        <a:rPr sz="1700" dirty="0">
                          <a:latin typeface="Constantia"/>
                          <a:cs typeface="Constantia"/>
                        </a:rPr>
                        <a:t>+	++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700" spc="-5" dirty="0">
                          <a:latin typeface="Constantia"/>
                          <a:cs typeface="Constantia"/>
                        </a:rPr>
                        <a:t>+/-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700" dirty="0">
                          <a:latin typeface="Constantia"/>
                          <a:cs typeface="Constantia"/>
                        </a:rPr>
                        <a:t>-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10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700" spc="-10" dirty="0">
                          <a:latin typeface="Constantia"/>
                          <a:cs typeface="Constantia"/>
                        </a:rPr>
                        <a:t>Ipratropium</a:t>
                      </a:r>
                      <a:r>
                        <a:rPr sz="17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700" spc="-5" dirty="0">
                          <a:latin typeface="Constantia"/>
                          <a:cs typeface="Constantia"/>
                        </a:rPr>
                        <a:t>bromide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marR="472440" algn="r">
                        <a:lnSpc>
                          <a:spcPct val="100000"/>
                        </a:lnSpc>
                        <a:spcBef>
                          <a:spcPts val="969"/>
                        </a:spcBef>
                        <a:tabLst>
                          <a:tab pos="2020570" algn="l"/>
                        </a:tabLst>
                      </a:pPr>
                      <a:r>
                        <a:rPr sz="1700" dirty="0">
                          <a:latin typeface="Constantia"/>
                          <a:cs typeface="Constantia"/>
                        </a:rPr>
                        <a:t>-	+</a:t>
                      </a:r>
                      <a:r>
                        <a:rPr sz="1700" spc="-10" dirty="0">
                          <a:latin typeface="Constantia"/>
                          <a:cs typeface="Constantia"/>
                        </a:rPr>
                        <a:t>+</a:t>
                      </a:r>
                      <a:r>
                        <a:rPr sz="1700" dirty="0">
                          <a:latin typeface="Constantia"/>
                          <a:cs typeface="Constantia"/>
                        </a:rPr>
                        <a:t>+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marR="26543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700" dirty="0">
                          <a:latin typeface="Constantia"/>
                          <a:cs typeface="Constantia"/>
                        </a:rPr>
                        <a:t>-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700" dirty="0">
                          <a:latin typeface="Constantia"/>
                          <a:cs typeface="Constantia"/>
                        </a:rPr>
                        <a:t>-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86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700" spc="-25" dirty="0">
                          <a:latin typeface="Constantia"/>
                          <a:cs typeface="Constantia"/>
                        </a:rPr>
                        <a:t>Topical</a:t>
                      </a:r>
                      <a:r>
                        <a:rPr sz="17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700" spc="-5" dirty="0">
                          <a:latin typeface="Constantia"/>
                          <a:cs typeface="Constantia"/>
                        </a:rPr>
                        <a:t>Decongestants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969"/>
                        </a:spcBef>
                        <a:tabLst>
                          <a:tab pos="2574290" algn="l"/>
                        </a:tabLst>
                      </a:pPr>
                      <a:r>
                        <a:rPr sz="1700" dirty="0">
                          <a:latin typeface="Constantia"/>
                          <a:cs typeface="Constantia"/>
                        </a:rPr>
                        <a:t>-	-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700" spc="-5" dirty="0">
                          <a:latin typeface="Constantia"/>
                          <a:cs typeface="Constantia"/>
                        </a:rPr>
                        <a:t>+++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700" dirty="0">
                          <a:latin typeface="Constantia"/>
                          <a:cs typeface="Constantia"/>
                        </a:rPr>
                        <a:t>-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82">
                <a:tc>
                  <a:txBody>
                    <a:bodyPr/>
                    <a:lstStyle/>
                    <a:p>
                      <a:pPr marL="31750">
                        <a:lnSpc>
                          <a:spcPts val="2025"/>
                        </a:lnSpc>
                        <a:spcBef>
                          <a:spcPts val="969"/>
                        </a:spcBef>
                      </a:pPr>
                      <a:r>
                        <a:rPr sz="1700" spc="-25" dirty="0">
                          <a:latin typeface="Constantia"/>
                          <a:cs typeface="Constantia"/>
                        </a:rPr>
                        <a:t>Topical</a:t>
                      </a:r>
                      <a:r>
                        <a:rPr sz="1700" spc="-6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700" spc="-10" dirty="0">
                          <a:latin typeface="Constantia"/>
                          <a:cs typeface="Constantia"/>
                        </a:rPr>
                        <a:t>glucocorticoids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2025"/>
                        </a:lnSpc>
                        <a:spcBef>
                          <a:spcPts val="969"/>
                        </a:spcBef>
                        <a:tabLst>
                          <a:tab pos="2139315" algn="l"/>
                        </a:tabLst>
                      </a:pPr>
                      <a:r>
                        <a:rPr sz="1700" spc="-5" dirty="0">
                          <a:latin typeface="Constantia"/>
                          <a:cs typeface="Constantia"/>
                        </a:rPr>
                        <a:t>++</a:t>
                      </a:r>
                      <a:r>
                        <a:rPr sz="1700" dirty="0">
                          <a:latin typeface="Constantia"/>
                          <a:cs typeface="Constantia"/>
                        </a:rPr>
                        <a:t>+	</a:t>
                      </a:r>
                      <a:r>
                        <a:rPr sz="1700" spc="-10" dirty="0">
                          <a:latin typeface="Constantia"/>
                          <a:cs typeface="Constantia"/>
                        </a:rPr>
                        <a:t>+</a:t>
                      </a:r>
                      <a:r>
                        <a:rPr sz="1700" spc="-5" dirty="0">
                          <a:latin typeface="Constantia"/>
                          <a:cs typeface="Constantia"/>
                        </a:rPr>
                        <a:t>+</a:t>
                      </a:r>
                      <a:r>
                        <a:rPr sz="1700" dirty="0">
                          <a:latin typeface="Constantia"/>
                          <a:cs typeface="Constantia"/>
                        </a:rPr>
                        <a:t>+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marR="72390" algn="ctr">
                        <a:lnSpc>
                          <a:spcPts val="2025"/>
                        </a:lnSpc>
                        <a:spcBef>
                          <a:spcPts val="969"/>
                        </a:spcBef>
                      </a:pPr>
                      <a:r>
                        <a:rPr sz="1700" dirty="0">
                          <a:latin typeface="Constantia"/>
                          <a:cs typeface="Constantia"/>
                        </a:rPr>
                        <a:t>++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2025"/>
                        </a:lnSpc>
                        <a:spcBef>
                          <a:spcPts val="969"/>
                        </a:spcBef>
                      </a:pPr>
                      <a:r>
                        <a:rPr sz="1700" dirty="0">
                          <a:latin typeface="Constantia"/>
                          <a:cs typeface="Constantia"/>
                        </a:rPr>
                        <a:t>+</a:t>
                      </a:r>
                      <a:endParaRPr sz="1700">
                        <a:latin typeface="Constantia"/>
                        <a:cs typeface="Constantia"/>
                      </a:endParaRPr>
                    </a:p>
                  </a:txBody>
                  <a:tcPr marL="0" marR="0" marT="12318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31140" y="5350002"/>
            <a:ext cx="30556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4780" algn="l"/>
              </a:tabLst>
            </a:pPr>
            <a:r>
              <a:rPr sz="1700" spc="-45" dirty="0">
                <a:latin typeface="Constantia"/>
                <a:cs typeface="Constantia"/>
              </a:rPr>
              <a:t>S</a:t>
            </a:r>
            <a:r>
              <a:rPr sz="1700" spc="-20" dirty="0">
                <a:latin typeface="Constantia"/>
                <a:cs typeface="Constantia"/>
              </a:rPr>
              <a:t>y</a:t>
            </a:r>
            <a:r>
              <a:rPr sz="1700" spc="-10" dirty="0">
                <a:latin typeface="Constantia"/>
                <a:cs typeface="Constantia"/>
              </a:rPr>
              <a:t>s</a:t>
            </a:r>
            <a:r>
              <a:rPr sz="1700" spc="-30" dirty="0">
                <a:latin typeface="Constantia"/>
                <a:cs typeface="Constantia"/>
              </a:rPr>
              <a:t>t</a:t>
            </a:r>
            <a:r>
              <a:rPr sz="1700" dirty="0">
                <a:latin typeface="Constantia"/>
                <a:cs typeface="Constantia"/>
              </a:rPr>
              <a:t>emic</a:t>
            </a:r>
            <a:r>
              <a:rPr sz="1700" spc="-90" dirty="0">
                <a:latin typeface="Constantia"/>
                <a:cs typeface="Constantia"/>
              </a:rPr>
              <a:t> </a:t>
            </a:r>
            <a:r>
              <a:rPr sz="1700" spc="-30" dirty="0">
                <a:latin typeface="Constantia"/>
                <a:cs typeface="Constantia"/>
              </a:rPr>
              <a:t>c</a:t>
            </a:r>
            <a:r>
              <a:rPr sz="1700" dirty="0">
                <a:latin typeface="Constantia"/>
                <a:cs typeface="Constantia"/>
              </a:rPr>
              <a:t>ort</a:t>
            </a:r>
            <a:r>
              <a:rPr sz="1700" spc="-10" dirty="0">
                <a:latin typeface="Constantia"/>
                <a:cs typeface="Constantia"/>
              </a:rPr>
              <a:t>i</a:t>
            </a:r>
            <a:r>
              <a:rPr sz="1700" spc="-30" dirty="0">
                <a:latin typeface="Constantia"/>
                <a:cs typeface="Constantia"/>
              </a:rPr>
              <a:t>c</a:t>
            </a:r>
            <a:r>
              <a:rPr sz="1700" dirty="0">
                <a:latin typeface="Constantia"/>
                <a:cs typeface="Constantia"/>
              </a:rPr>
              <a:t>os</a:t>
            </a:r>
            <a:r>
              <a:rPr sz="1700" spc="-30" dirty="0">
                <a:latin typeface="Constantia"/>
                <a:cs typeface="Constantia"/>
              </a:rPr>
              <a:t>t</a:t>
            </a:r>
            <a:r>
              <a:rPr sz="1700" dirty="0">
                <a:latin typeface="Constantia"/>
                <a:cs typeface="Constantia"/>
              </a:rPr>
              <a:t>e</a:t>
            </a:r>
            <a:r>
              <a:rPr sz="1700" spc="-30" dirty="0">
                <a:latin typeface="Constantia"/>
                <a:cs typeface="Constantia"/>
              </a:rPr>
              <a:t>r</a:t>
            </a:r>
            <a:r>
              <a:rPr sz="1700" dirty="0">
                <a:latin typeface="Constantia"/>
                <a:cs typeface="Constantia"/>
              </a:rPr>
              <a:t>oid</a:t>
            </a:r>
            <a:r>
              <a:rPr sz="1700" spc="-35" dirty="0">
                <a:latin typeface="Constantia"/>
                <a:cs typeface="Constantia"/>
              </a:rPr>
              <a:t>s</a:t>
            </a:r>
            <a:r>
              <a:rPr sz="1700" dirty="0">
                <a:latin typeface="Constantia"/>
                <a:cs typeface="Constantia"/>
              </a:rPr>
              <a:t>.	</a:t>
            </a:r>
            <a:r>
              <a:rPr sz="1700" spc="-10" dirty="0">
                <a:latin typeface="Constantia"/>
                <a:cs typeface="Constantia"/>
              </a:rPr>
              <a:t>+</a:t>
            </a:r>
            <a:r>
              <a:rPr sz="1700" dirty="0">
                <a:latin typeface="Constantia"/>
                <a:cs typeface="Constantia"/>
              </a:rPr>
              <a:t>++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4444" y="5350002"/>
            <a:ext cx="3841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onstantia"/>
                <a:cs typeface="Constantia"/>
              </a:rPr>
              <a:t>+++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4985" y="5350002"/>
            <a:ext cx="3841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onstantia"/>
                <a:cs typeface="Constantia"/>
              </a:rPr>
              <a:t>+++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69349" y="5350002"/>
            <a:ext cx="2635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onstantia"/>
                <a:cs typeface="Constantia"/>
              </a:rPr>
              <a:t>+</a:t>
            </a:r>
            <a:r>
              <a:rPr sz="1700" dirty="0">
                <a:latin typeface="Constantia"/>
                <a:cs typeface="Constantia"/>
              </a:rPr>
              <a:t>+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5919927"/>
            <a:ext cx="16446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Constantia"/>
                <a:cs typeface="Constantia"/>
              </a:rPr>
              <a:t>Antileukotrienes.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82595" y="5919927"/>
            <a:ext cx="10350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onstantia"/>
                <a:cs typeface="Constantia"/>
              </a:rPr>
              <a:t>-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3672" y="5919927"/>
            <a:ext cx="2647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onstantia"/>
                <a:cs typeface="Constantia"/>
              </a:rPr>
              <a:t>++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13610" y="5919927"/>
            <a:ext cx="1454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onstantia"/>
                <a:cs typeface="Constantia"/>
              </a:rPr>
              <a:t>+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04438" y="5919927"/>
            <a:ext cx="3098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onstantia"/>
                <a:cs typeface="Constantia"/>
              </a:rPr>
              <a:t>+</a:t>
            </a:r>
            <a:r>
              <a:rPr sz="1700" spc="-5" dirty="0">
                <a:latin typeface="Constantia"/>
                <a:cs typeface="Constantia"/>
              </a:rPr>
              <a:t>/</a:t>
            </a:r>
            <a:r>
              <a:rPr sz="1700" dirty="0">
                <a:latin typeface="Constantia"/>
                <a:cs typeface="Constantia"/>
              </a:rPr>
              <a:t>-</a:t>
            </a:r>
            <a:endParaRPr sz="17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0863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0" dirty="0">
                <a:solidFill>
                  <a:srgbClr val="00AF50"/>
                </a:solidFill>
              </a:rPr>
              <a:t>Oral</a:t>
            </a:r>
            <a:r>
              <a:rPr sz="5000" spc="-80" dirty="0">
                <a:solidFill>
                  <a:srgbClr val="00AF50"/>
                </a:solidFill>
              </a:rPr>
              <a:t> </a:t>
            </a:r>
            <a:r>
              <a:rPr sz="5000" spc="-10" dirty="0">
                <a:solidFill>
                  <a:srgbClr val="00AF50"/>
                </a:solidFill>
              </a:rPr>
              <a:t>Antihistamines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05086"/>
            <a:ext cx="3161665" cy="4296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>
              <a:lnSpc>
                <a:spcPct val="110000"/>
              </a:lnSpc>
              <a:spcBef>
                <a:spcPts val="9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655" algn="l"/>
              </a:tabLst>
            </a:pPr>
            <a:r>
              <a:rPr sz="3000" b="1" spc="-5" dirty="0">
                <a:latin typeface="Constantia"/>
                <a:cs typeface="Constantia"/>
              </a:rPr>
              <a:t>First</a:t>
            </a:r>
            <a:r>
              <a:rPr sz="3000" b="1" spc="-229" dirty="0">
                <a:latin typeface="Constantia"/>
                <a:cs typeface="Constantia"/>
              </a:rPr>
              <a:t> </a:t>
            </a:r>
            <a:r>
              <a:rPr sz="3000" b="1" spc="-15" dirty="0">
                <a:latin typeface="Constantia"/>
                <a:cs typeface="Constantia"/>
              </a:rPr>
              <a:t>generation  agents</a:t>
            </a:r>
            <a:endParaRPr sz="3000">
              <a:latin typeface="Constantia"/>
              <a:cs typeface="Constantia"/>
            </a:endParaRPr>
          </a:p>
          <a:p>
            <a:pPr marL="287020" marR="434975" algn="just">
              <a:lnSpc>
                <a:spcPct val="120000"/>
              </a:lnSpc>
              <a:spcBef>
                <a:spcPts val="365"/>
              </a:spcBef>
            </a:pPr>
            <a:r>
              <a:rPr sz="2400" spc="-5" dirty="0">
                <a:latin typeface="Constantia"/>
                <a:cs typeface="Constantia"/>
              </a:rPr>
              <a:t>Chl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rpheni</a:t>
            </a:r>
            <a:r>
              <a:rPr sz="2400" spc="-2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amine  </a:t>
            </a:r>
            <a:r>
              <a:rPr sz="2400" spc="-10" dirty="0">
                <a:latin typeface="Constantia"/>
                <a:cs typeface="Constantia"/>
              </a:rPr>
              <a:t>Brompheniramine  </a:t>
            </a:r>
            <a:r>
              <a:rPr sz="2400" spc="-15" dirty="0">
                <a:latin typeface="Constantia"/>
                <a:cs typeface="Constantia"/>
              </a:rPr>
              <a:t>Diphenydramine</a:t>
            </a:r>
            <a:endParaRPr sz="2400">
              <a:latin typeface="Constantia"/>
              <a:cs typeface="Constantia"/>
            </a:endParaRPr>
          </a:p>
          <a:p>
            <a:pPr marL="287020" marR="1013460">
              <a:lnSpc>
                <a:spcPct val="130000"/>
              </a:lnSpc>
            </a:pP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omethazine  </a:t>
            </a:r>
            <a:r>
              <a:rPr sz="2400" spc="-15" dirty="0">
                <a:latin typeface="Constantia"/>
                <a:cs typeface="Constantia"/>
              </a:rPr>
              <a:t>Tripolidine  </a:t>
            </a:r>
            <a:r>
              <a:rPr sz="2400" spc="-25" dirty="0">
                <a:latin typeface="Constantia"/>
                <a:cs typeface="Constantia"/>
              </a:rPr>
              <a:t>Hydroxyzine  </a:t>
            </a:r>
            <a:r>
              <a:rPr sz="2400" spc="-5" dirty="0">
                <a:latin typeface="Constantia"/>
                <a:cs typeface="Constantia"/>
              </a:rPr>
              <a:t>Azatadine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828" y="1802404"/>
            <a:ext cx="3659504" cy="38227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87020" marR="986155" indent="-274320">
              <a:lnSpc>
                <a:spcPct val="129000"/>
              </a:lnSpc>
              <a:spcBef>
                <a:spcPts val="22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</a:tabLst>
            </a:pPr>
            <a:r>
              <a:rPr sz="3000" b="1" spc="-25" dirty="0">
                <a:latin typeface="Constantia"/>
                <a:cs typeface="Constantia"/>
              </a:rPr>
              <a:t>Newer</a:t>
            </a:r>
            <a:r>
              <a:rPr sz="3000" b="1" spc="-285" dirty="0">
                <a:latin typeface="Constantia"/>
                <a:cs typeface="Constantia"/>
              </a:rPr>
              <a:t> </a:t>
            </a:r>
            <a:r>
              <a:rPr sz="3000" b="1" spc="-15" dirty="0">
                <a:latin typeface="Constantia"/>
                <a:cs typeface="Constantia"/>
              </a:rPr>
              <a:t>agents  </a:t>
            </a:r>
            <a:r>
              <a:rPr sz="2400" spc="-10" dirty="0">
                <a:latin typeface="Constantia"/>
                <a:cs typeface="Constantia"/>
              </a:rPr>
              <a:t>Acrivastine  </a:t>
            </a:r>
            <a:r>
              <a:rPr sz="2400" spc="-5" dirty="0">
                <a:latin typeface="Constantia"/>
                <a:cs typeface="Constantia"/>
              </a:rPr>
              <a:t>Azelastine  Cetirizine  Desloratadine</a:t>
            </a:r>
            <a:endParaRPr sz="2400">
              <a:latin typeface="Constantia"/>
              <a:cs typeface="Constantia"/>
            </a:endParaRPr>
          </a:p>
          <a:p>
            <a:pPr marL="287020" marR="5080">
              <a:lnSpc>
                <a:spcPct val="110000"/>
              </a:lnSpc>
            </a:pPr>
            <a:r>
              <a:rPr sz="2400" spc="-20" dirty="0">
                <a:latin typeface="Constantia"/>
                <a:cs typeface="Constantia"/>
              </a:rPr>
              <a:t>Fexofenadine  </a:t>
            </a:r>
            <a:r>
              <a:rPr sz="2400" spc="-10" dirty="0">
                <a:latin typeface="Constantia"/>
                <a:cs typeface="Constantia"/>
              </a:rPr>
              <a:t>Levocetirizine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Loratadine</a:t>
            </a:r>
            <a:endParaRPr sz="2400">
              <a:latin typeface="Constantia"/>
              <a:cs typeface="Constantia"/>
            </a:endParaRPr>
          </a:p>
          <a:p>
            <a:pPr marL="287020">
              <a:lnSpc>
                <a:spcPct val="100000"/>
              </a:lnSpc>
              <a:spcBef>
                <a:spcPts val="865"/>
              </a:spcBef>
            </a:pPr>
            <a:r>
              <a:rPr sz="2400" spc="-5" dirty="0">
                <a:latin typeface="Constantia"/>
                <a:cs typeface="Constantia"/>
              </a:rPr>
              <a:t>Mizolastine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92733"/>
            <a:ext cx="79825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00AF50"/>
                </a:solidFill>
              </a:rPr>
              <a:t>Newer Generation </a:t>
            </a:r>
            <a:r>
              <a:rPr sz="4000" spc="-30" dirty="0">
                <a:solidFill>
                  <a:srgbClr val="00AF50"/>
                </a:solidFill>
              </a:rPr>
              <a:t>Oral</a:t>
            </a:r>
            <a:r>
              <a:rPr sz="4000" spc="15" dirty="0">
                <a:solidFill>
                  <a:srgbClr val="00AF50"/>
                </a:solidFill>
              </a:rPr>
              <a:t> </a:t>
            </a:r>
            <a:r>
              <a:rPr sz="4000" spc="-15" dirty="0">
                <a:solidFill>
                  <a:srgbClr val="00AF50"/>
                </a:solidFill>
              </a:rPr>
              <a:t>Antihistamines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884629"/>
            <a:ext cx="6297930" cy="425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nstantia"/>
                <a:cs typeface="Constantia"/>
              </a:rPr>
              <a:t>First line treatment </a:t>
            </a:r>
            <a:r>
              <a:rPr sz="1800" spc="-10" dirty="0">
                <a:latin typeface="Constantia"/>
                <a:cs typeface="Constantia"/>
              </a:rPr>
              <a:t>for </a:t>
            </a:r>
            <a:r>
              <a:rPr sz="1800" spc="-5" dirty="0">
                <a:latin typeface="Constantia"/>
                <a:cs typeface="Constantia"/>
              </a:rPr>
              <a:t>mild allergic</a:t>
            </a:r>
            <a:r>
              <a:rPr sz="1800" spc="-3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rhinitis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Wingdings 2"/>
              <a:buChar char=""/>
            </a:pPr>
            <a:endParaRPr sz="1500">
              <a:latin typeface="Times New Roman"/>
              <a:cs typeface="Times New Roman"/>
            </a:endParaRPr>
          </a:p>
          <a:p>
            <a:pPr marL="287020" indent="-274955">
              <a:lnSpc>
                <a:spcPts val="2060"/>
              </a:lnSpc>
              <a:buClr>
                <a:srgbClr val="0AD0D9"/>
              </a:buClr>
              <a:buSzPct val="94444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1800" spc="-15" dirty="0">
                <a:latin typeface="Constantia"/>
                <a:cs typeface="Constantia"/>
              </a:rPr>
              <a:t>Effective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for</a:t>
            </a:r>
            <a:endParaRPr sz="1800">
              <a:latin typeface="Constantia"/>
              <a:cs typeface="Constantia"/>
            </a:endParaRPr>
          </a:p>
          <a:p>
            <a:pPr marL="652780" lvl="1" indent="-247650">
              <a:lnSpc>
                <a:spcPts val="1725"/>
              </a:lnSpc>
              <a:buClr>
                <a:srgbClr val="0E6EC5"/>
              </a:buClr>
              <a:buSzPct val="8437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1600" spc="-10" dirty="0">
                <a:latin typeface="Constantia"/>
                <a:cs typeface="Constantia"/>
              </a:rPr>
              <a:t>Rhinorrhea</a:t>
            </a:r>
            <a:endParaRPr sz="1600">
              <a:latin typeface="Constantia"/>
              <a:cs typeface="Constantia"/>
            </a:endParaRPr>
          </a:p>
          <a:p>
            <a:pPr marL="652780" lvl="1" indent="-247650">
              <a:lnSpc>
                <a:spcPts val="1730"/>
              </a:lnSpc>
              <a:buClr>
                <a:srgbClr val="0E6EC5"/>
              </a:buClr>
              <a:buSzPct val="8437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1600" spc="-10" dirty="0">
                <a:latin typeface="Constantia"/>
                <a:cs typeface="Constantia"/>
              </a:rPr>
              <a:t>Nasal</a:t>
            </a:r>
            <a:r>
              <a:rPr sz="1600" spc="-4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pruritus</a:t>
            </a:r>
            <a:endParaRPr sz="1600">
              <a:latin typeface="Constantia"/>
              <a:cs typeface="Constantia"/>
            </a:endParaRPr>
          </a:p>
          <a:p>
            <a:pPr marL="652780" lvl="1" indent="-247650">
              <a:lnSpc>
                <a:spcPts val="1825"/>
              </a:lnSpc>
              <a:buClr>
                <a:srgbClr val="0E6EC5"/>
              </a:buClr>
              <a:buSzPct val="8437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1600" spc="-5" dirty="0">
                <a:latin typeface="Constantia"/>
                <a:cs typeface="Constantia"/>
              </a:rPr>
              <a:t>Sneezing</a:t>
            </a:r>
            <a:endParaRPr sz="16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"/>
            </a:pPr>
            <a:endParaRPr sz="1300">
              <a:latin typeface="Times New Roman"/>
              <a:cs typeface="Times New Roman"/>
            </a:endParaRPr>
          </a:p>
          <a:p>
            <a:pPr marL="274320" marR="4377055" indent="-274320" algn="r">
              <a:lnSpc>
                <a:spcPts val="2060"/>
              </a:lnSpc>
              <a:buClr>
                <a:srgbClr val="0AD0D9"/>
              </a:buClr>
              <a:buSzPct val="94444"/>
              <a:buFont typeface="Wingdings 2"/>
              <a:buChar char=""/>
              <a:tabLst>
                <a:tab pos="274320" algn="l"/>
                <a:tab pos="287655" algn="l"/>
              </a:tabLst>
            </a:pPr>
            <a:r>
              <a:rPr sz="1800" dirty="0">
                <a:latin typeface="Constantia"/>
                <a:cs typeface="Constantia"/>
              </a:rPr>
              <a:t>Less </a:t>
            </a:r>
            <a:r>
              <a:rPr sz="1800" spc="-15" dirty="0">
                <a:latin typeface="Constantia"/>
                <a:cs typeface="Constantia"/>
              </a:rPr>
              <a:t>effective</a:t>
            </a:r>
            <a:r>
              <a:rPr sz="1800" spc="-1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for</a:t>
            </a:r>
            <a:endParaRPr sz="1800">
              <a:latin typeface="Constantia"/>
              <a:cs typeface="Constantia"/>
            </a:endParaRPr>
          </a:p>
          <a:p>
            <a:pPr marL="246379" marR="4331335" lvl="1" indent="-246379" algn="r">
              <a:lnSpc>
                <a:spcPts val="1820"/>
              </a:lnSpc>
              <a:buClr>
                <a:srgbClr val="0E6EC5"/>
              </a:buClr>
              <a:buSzPct val="84375"/>
              <a:buFont typeface="Wingdings 2"/>
              <a:buChar char=""/>
              <a:tabLst>
                <a:tab pos="246379" algn="l"/>
                <a:tab pos="247015" algn="l"/>
              </a:tabLst>
            </a:pPr>
            <a:r>
              <a:rPr sz="1600" spc="-10" dirty="0">
                <a:latin typeface="Constantia"/>
                <a:cs typeface="Constantia"/>
              </a:rPr>
              <a:t>Nasal</a:t>
            </a:r>
            <a:r>
              <a:rPr sz="1600" spc="-8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blockage</a:t>
            </a:r>
            <a:endParaRPr sz="16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"/>
            </a:pPr>
            <a:endParaRPr sz="1300">
              <a:latin typeface="Times New Roman"/>
              <a:cs typeface="Times New Roman"/>
            </a:endParaRPr>
          </a:p>
          <a:p>
            <a:pPr marL="287020" indent="-274955">
              <a:lnSpc>
                <a:spcPts val="2080"/>
              </a:lnSpc>
              <a:buClr>
                <a:srgbClr val="0AD0D9"/>
              </a:buClr>
              <a:buSzPct val="94444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1800" spc="-10" dirty="0">
                <a:latin typeface="Constantia"/>
                <a:cs typeface="Constantia"/>
              </a:rPr>
              <a:t>Possible </a:t>
            </a:r>
            <a:r>
              <a:rPr sz="1800" spc="-5" dirty="0">
                <a:latin typeface="Constantia"/>
                <a:cs typeface="Constantia"/>
              </a:rPr>
              <a:t>additional anti-allergic </a:t>
            </a:r>
            <a:r>
              <a:rPr sz="1800" dirty="0">
                <a:latin typeface="Constantia"/>
                <a:cs typeface="Constantia"/>
              </a:rPr>
              <a:t>and </a:t>
            </a:r>
            <a:r>
              <a:rPr sz="1800" spc="5" dirty="0">
                <a:latin typeface="Constantia"/>
                <a:cs typeface="Constantia"/>
              </a:rPr>
              <a:t>anti-inflammatory</a:t>
            </a:r>
            <a:r>
              <a:rPr sz="1800" spc="-3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effect</a:t>
            </a:r>
            <a:endParaRPr sz="1800">
              <a:latin typeface="Constantia"/>
              <a:cs typeface="Constantia"/>
            </a:endParaRPr>
          </a:p>
          <a:p>
            <a:pPr marL="1099185" lvl="1" indent="-248920">
              <a:lnSpc>
                <a:spcPts val="1600"/>
              </a:lnSpc>
              <a:buClr>
                <a:srgbClr val="009DD9"/>
              </a:buClr>
              <a:buSzPct val="67857"/>
              <a:buFont typeface="Wingdings 2"/>
              <a:buChar char=""/>
              <a:tabLst>
                <a:tab pos="1099185" algn="l"/>
                <a:tab pos="1099820" algn="l"/>
              </a:tabLst>
            </a:pPr>
            <a:r>
              <a:rPr sz="1400" spc="-5" dirty="0">
                <a:latin typeface="Constantia"/>
                <a:cs typeface="Constantia"/>
              </a:rPr>
              <a:t>In-vitro effect </a:t>
            </a:r>
            <a:r>
              <a:rPr sz="1400" dirty="0">
                <a:latin typeface="Constantia"/>
                <a:cs typeface="Constantia"/>
              </a:rPr>
              <a:t>&gt; </a:t>
            </a:r>
            <a:r>
              <a:rPr sz="1400" spc="-10" dirty="0">
                <a:latin typeface="Constantia"/>
                <a:cs typeface="Constantia"/>
              </a:rPr>
              <a:t>in-vivo</a:t>
            </a:r>
            <a:r>
              <a:rPr sz="1400" spc="-17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effect</a:t>
            </a:r>
            <a:endParaRPr sz="14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har char=""/>
            </a:pPr>
            <a:endParaRPr sz="1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nstantia"/>
                <a:cs typeface="Constantia"/>
              </a:rPr>
              <a:t>Minimal </a:t>
            </a:r>
            <a:r>
              <a:rPr sz="1800" dirty="0">
                <a:latin typeface="Constantia"/>
                <a:cs typeface="Constantia"/>
              </a:rPr>
              <a:t>or </a:t>
            </a:r>
            <a:r>
              <a:rPr sz="1800" spc="-5" dirty="0">
                <a:latin typeface="Constantia"/>
                <a:cs typeface="Constantia"/>
              </a:rPr>
              <a:t>no </a:t>
            </a:r>
            <a:r>
              <a:rPr sz="1800" spc="-10" dirty="0">
                <a:latin typeface="Constantia"/>
                <a:cs typeface="Constantia"/>
              </a:rPr>
              <a:t>sedative</a:t>
            </a:r>
            <a:r>
              <a:rPr sz="1800" spc="-2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effects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Wingdings 2"/>
              <a:buChar char=""/>
            </a:pPr>
            <a:endParaRPr sz="15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1800" spc="-15" dirty="0">
                <a:latin typeface="Constantia"/>
                <a:cs typeface="Constantia"/>
              </a:rPr>
              <a:t>Once </a:t>
            </a:r>
            <a:r>
              <a:rPr sz="1800" spc="-10" dirty="0">
                <a:latin typeface="Constantia"/>
                <a:cs typeface="Constantia"/>
              </a:rPr>
              <a:t>daily</a:t>
            </a:r>
            <a:r>
              <a:rPr sz="1800" spc="-17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administration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 2"/>
              <a:buChar char=""/>
            </a:pPr>
            <a:endParaRPr sz="15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nstantia"/>
                <a:cs typeface="Constantia"/>
              </a:rPr>
              <a:t>Rapid onset </a:t>
            </a:r>
            <a:r>
              <a:rPr sz="1800" dirty="0">
                <a:latin typeface="Constantia"/>
                <a:cs typeface="Constantia"/>
              </a:rPr>
              <a:t>and </a:t>
            </a:r>
            <a:r>
              <a:rPr sz="1800" spc="-5" dirty="0">
                <a:latin typeface="Constantia"/>
                <a:cs typeface="Constantia"/>
              </a:rPr>
              <a:t>24 hour </a:t>
            </a:r>
            <a:r>
              <a:rPr sz="1800" spc="-10" dirty="0">
                <a:latin typeface="Constantia"/>
                <a:cs typeface="Constantia"/>
              </a:rPr>
              <a:t>duration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-27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action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55162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C00000"/>
                </a:solidFill>
              </a:rPr>
              <a:t>Decongestants:</a:t>
            </a:r>
            <a:r>
              <a:rPr spc="-9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Alpha-2  </a:t>
            </a:r>
            <a:r>
              <a:rPr spc="-15" dirty="0">
                <a:solidFill>
                  <a:srgbClr val="C00000"/>
                </a:solidFill>
              </a:rPr>
              <a:t>Adrenergic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-15" dirty="0">
                <a:solidFill>
                  <a:srgbClr val="C00000"/>
                </a:solidFill>
              </a:rPr>
              <a:t>Agonists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2827" y="2098294"/>
            <a:ext cx="6532245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  <a:tabLst>
                <a:tab pos="4288155" algn="l"/>
              </a:tabLst>
            </a:pPr>
            <a:r>
              <a:rPr sz="2600" spc="-15" dirty="0">
                <a:solidFill>
                  <a:srgbClr val="04607A"/>
                </a:solidFill>
                <a:latin typeface="Constantia"/>
                <a:cs typeface="Constantia"/>
              </a:rPr>
              <a:t>Oral	</a:t>
            </a:r>
            <a:r>
              <a:rPr sz="2600" spc="-10" dirty="0">
                <a:solidFill>
                  <a:srgbClr val="04607A"/>
                </a:solidFill>
                <a:latin typeface="Constantia"/>
                <a:cs typeface="Constantia"/>
              </a:rPr>
              <a:t>Nasal</a:t>
            </a:r>
            <a:endParaRPr sz="2600">
              <a:latin typeface="Constantia"/>
              <a:cs typeface="Constantia"/>
            </a:endParaRPr>
          </a:p>
          <a:p>
            <a:pPr marL="4300220" marR="5080" indent="-4260215" algn="just">
              <a:lnSpc>
                <a:spcPct val="180000"/>
              </a:lnSpc>
              <a:tabLst>
                <a:tab pos="4300220" algn="l"/>
              </a:tabLst>
            </a:pPr>
            <a:r>
              <a:rPr sz="2600" spc="-5" dirty="0">
                <a:latin typeface="Constantia"/>
                <a:cs typeface="Constantia"/>
              </a:rPr>
              <a:t>Pseudoephedrine	</a:t>
            </a:r>
            <a:r>
              <a:rPr sz="2600" spc="-10" dirty="0">
                <a:latin typeface="Constantia"/>
                <a:cs typeface="Constantia"/>
              </a:rPr>
              <a:t>Phenylephrine  </a:t>
            </a:r>
            <a:r>
              <a:rPr sz="2600" spc="-5" dirty="0">
                <a:latin typeface="Constantia"/>
                <a:cs typeface="Constantia"/>
              </a:rPr>
              <a:t>Oxymetazoline  </a:t>
            </a:r>
            <a:r>
              <a:rPr sz="2600" spc="-140" dirty="0">
                <a:latin typeface="Constantia"/>
                <a:cs typeface="Constantia"/>
              </a:rPr>
              <a:t>X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lometa</a:t>
            </a:r>
            <a:r>
              <a:rPr sz="2600" spc="-30" dirty="0">
                <a:latin typeface="Constantia"/>
                <a:cs typeface="Constantia"/>
              </a:rPr>
              <a:t>z</a:t>
            </a:r>
            <a:r>
              <a:rPr sz="2600" dirty="0">
                <a:latin typeface="Constantia"/>
                <a:cs typeface="Constantia"/>
              </a:rPr>
              <a:t>ol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ne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857273"/>
            <a:ext cx="6408420" cy="418401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15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200" b="1" spc="-15" dirty="0">
                <a:solidFill>
                  <a:srgbClr val="04607A"/>
                </a:solidFill>
                <a:latin typeface="Garamond"/>
                <a:cs typeface="Garamond"/>
              </a:rPr>
              <a:t>EFFICACY:</a:t>
            </a:r>
            <a:endParaRPr sz="2200">
              <a:latin typeface="Garamond"/>
              <a:cs typeface="Garamond"/>
            </a:endParaRPr>
          </a:p>
          <a:p>
            <a:pPr marL="927100" indent="-915035">
              <a:lnSpc>
                <a:spcPct val="100000"/>
              </a:lnSpc>
              <a:spcBef>
                <a:spcPts val="1055"/>
              </a:spcBef>
              <a:buClr>
                <a:srgbClr val="0AD0D9"/>
              </a:buClr>
              <a:buSzPct val="93181"/>
              <a:buChar char="•"/>
              <a:tabLst>
                <a:tab pos="927100" algn="l"/>
                <a:tab pos="927735" algn="l"/>
              </a:tabLst>
            </a:pPr>
            <a:r>
              <a:rPr sz="2200" spc="-10" dirty="0">
                <a:latin typeface="Garamond"/>
                <a:cs typeface="Garamond"/>
              </a:rPr>
              <a:t>Oral </a:t>
            </a:r>
            <a:r>
              <a:rPr sz="2200" spc="-5" dirty="0">
                <a:latin typeface="Garamond"/>
                <a:cs typeface="Garamond"/>
              </a:rPr>
              <a:t>decongestants:</a:t>
            </a:r>
            <a:r>
              <a:rPr sz="2200" spc="60" dirty="0">
                <a:latin typeface="Garamond"/>
                <a:cs typeface="Garamond"/>
              </a:rPr>
              <a:t> </a:t>
            </a:r>
            <a:r>
              <a:rPr sz="2200" spc="-5" dirty="0">
                <a:latin typeface="Garamond"/>
                <a:cs typeface="Garamond"/>
              </a:rPr>
              <a:t>moderate</a:t>
            </a:r>
            <a:endParaRPr sz="2200">
              <a:latin typeface="Garamond"/>
              <a:cs typeface="Garamond"/>
            </a:endParaRPr>
          </a:p>
          <a:p>
            <a:pPr marL="927100" indent="-915035">
              <a:lnSpc>
                <a:spcPct val="100000"/>
              </a:lnSpc>
              <a:spcBef>
                <a:spcPts val="1055"/>
              </a:spcBef>
              <a:buClr>
                <a:srgbClr val="0AD0D9"/>
              </a:buClr>
              <a:buSzPct val="93181"/>
              <a:buChar char="•"/>
              <a:tabLst>
                <a:tab pos="927100" algn="l"/>
                <a:tab pos="927735" algn="l"/>
              </a:tabLst>
            </a:pPr>
            <a:r>
              <a:rPr sz="2200" spc="-5" dirty="0">
                <a:latin typeface="Garamond"/>
                <a:cs typeface="Garamond"/>
              </a:rPr>
              <a:t>Nasal decongestants:</a:t>
            </a:r>
            <a:r>
              <a:rPr sz="2200" spc="50" dirty="0">
                <a:latin typeface="Garamond"/>
                <a:cs typeface="Garamond"/>
              </a:rPr>
              <a:t> </a:t>
            </a:r>
            <a:r>
              <a:rPr sz="2200" spc="-10" dirty="0">
                <a:latin typeface="Garamond"/>
                <a:cs typeface="Garamond"/>
              </a:rPr>
              <a:t>high</a:t>
            </a:r>
            <a:endParaRPr sz="22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199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200" b="1" spc="-20" dirty="0">
                <a:solidFill>
                  <a:srgbClr val="04607A"/>
                </a:solidFill>
                <a:latin typeface="Garamond"/>
                <a:cs typeface="Garamond"/>
              </a:rPr>
              <a:t>ADVERSE</a:t>
            </a:r>
            <a:r>
              <a:rPr sz="2200" b="1" spc="30" dirty="0">
                <a:solidFill>
                  <a:srgbClr val="04607A"/>
                </a:solidFill>
                <a:latin typeface="Garamond"/>
                <a:cs typeface="Garamond"/>
              </a:rPr>
              <a:t> </a:t>
            </a:r>
            <a:r>
              <a:rPr sz="2200" b="1" spc="-5" dirty="0">
                <a:solidFill>
                  <a:srgbClr val="04607A"/>
                </a:solidFill>
                <a:latin typeface="Garamond"/>
                <a:cs typeface="Garamond"/>
              </a:rPr>
              <a:t>EFFECTS</a:t>
            </a:r>
            <a:r>
              <a:rPr sz="2200" b="1" spc="-5" dirty="0">
                <a:solidFill>
                  <a:srgbClr val="FFFF99"/>
                </a:solidFill>
                <a:latin typeface="Garamond"/>
                <a:cs typeface="Garamond"/>
              </a:rPr>
              <a:t>:</a:t>
            </a:r>
            <a:endParaRPr sz="2200">
              <a:latin typeface="Garamond"/>
              <a:cs typeface="Garamond"/>
            </a:endParaRPr>
          </a:p>
          <a:p>
            <a:pPr marL="287020" marR="104775" indent="-287020">
              <a:lnSpc>
                <a:spcPts val="3700"/>
              </a:lnSpc>
              <a:spcBef>
                <a:spcPts val="300"/>
              </a:spcBef>
              <a:buClr>
                <a:srgbClr val="0AD0D9"/>
              </a:buClr>
              <a:buSzPct val="93181"/>
              <a:buChar char="•"/>
              <a:tabLst>
                <a:tab pos="287020" algn="l"/>
                <a:tab pos="287655" algn="l"/>
              </a:tabLst>
            </a:pPr>
            <a:r>
              <a:rPr sz="2200" spc="-10" dirty="0">
                <a:latin typeface="Garamond"/>
                <a:cs typeface="Garamond"/>
              </a:rPr>
              <a:t>Oral </a:t>
            </a:r>
            <a:r>
              <a:rPr sz="2200" spc="-5" dirty="0">
                <a:latin typeface="Garamond"/>
                <a:cs typeface="Garamond"/>
              </a:rPr>
              <a:t>decongestants: insomnia, </a:t>
            </a:r>
            <a:r>
              <a:rPr sz="2200" spc="-15" dirty="0">
                <a:latin typeface="Garamond"/>
                <a:cs typeface="Garamond"/>
              </a:rPr>
              <a:t>tachycardia, </a:t>
            </a:r>
            <a:r>
              <a:rPr sz="2200" spc="-10" dirty="0">
                <a:latin typeface="Garamond"/>
                <a:cs typeface="Garamond"/>
              </a:rPr>
              <a:t>hyperkinesia  </a:t>
            </a:r>
            <a:r>
              <a:rPr sz="2200" spc="-15" dirty="0">
                <a:latin typeface="Garamond"/>
                <a:cs typeface="Garamond"/>
              </a:rPr>
              <a:t>tremor, </a:t>
            </a:r>
            <a:r>
              <a:rPr sz="2200" spc="-5" dirty="0">
                <a:latin typeface="Garamond"/>
                <a:cs typeface="Garamond"/>
              </a:rPr>
              <a:t>increased </a:t>
            </a:r>
            <a:r>
              <a:rPr sz="2200" spc="-10" dirty="0">
                <a:latin typeface="Garamond"/>
                <a:cs typeface="Garamond"/>
              </a:rPr>
              <a:t>blood pressure, stroke</a:t>
            </a:r>
            <a:r>
              <a:rPr sz="2200" spc="120" dirty="0">
                <a:latin typeface="Garamond"/>
                <a:cs typeface="Garamond"/>
              </a:rPr>
              <a:t> </a:t>
            </a:r>
            <a:r>
              <a:rPr sz="2200" spc="-5" dirty="0">
                <a:latin typeface="Garamond"/>
                <a:cs typeface="Garamond"/>
              </a:rPr>
              <a:t>(?)</a:t>
            </a:r>
            <a:endParaRPr sz="2200">
              <a:latin typeface="Garamond"/>
              <a:cs typeface="Garamond"/>
            </a:endParaRPr>
          </a:p>
          <a:p>
            <a:pPr marL="287020" marR="5080" indent="-274955">
              <a:lnSpc>
                <a:spcPct val="120000"/>
              </a:lnSpc>
              <a:spcBef>
                <a:spcPts val="225"/>
              </a:spcBef>
              <a:buClr>
                <a:srgbClr val="0AD0D9"/>
              </a:buClr>
              <a:buSzPct val="93181"/>
              <a:buChar char="•"/>
              <a:tabLst>
                <a:tab pos="287020" algn="l"/>
                <a:tab pos="287655" algn="l"/>
                <a:tab pos="963294" algn="l"/>
              </a:tabLst>
            </a:pPr>
            <a:r>
              <a:rPr sz="2200" spc="-5" dirty="0">
                <a:latin typeface="Garamond"/>
                <a:cs typeface="Garamond"/>
              </a:rPr>
              <a:t>Nasal decongestants: </a:t>
            </a:r>
            <a:r>
              <a:rPr sz="2200" spc="-20" dirty="0">
                <a:latin typeface="Garamond"/>
                <a:cs typeface="Garamond"/>
              </a:rPr>
              <a:t>tachyphylaxis, </a:t>
            </a:r>
            <a:r>
              <a:rPr sz="2200" spc="-10" dirty="0">
                <a:latin typeface="Garamond"/>
                <a:cs typeface="Garamond"/>
              </a:rPr>
              <a:t>rebound </a:t>
            </a:r>
            <a:r>
              <a:rPr sz="2200" spc="-5" dirty="0">
                <a:latin typeface="Garamond"/>
                <a:cs typeface="Garamond"/>
              </a:rPr>
              <a:t>congestion,  nasal	</a:t>
            </a:r>
            <a:r>
              <a:rPr sz="2200" spc="-15" dirty="0">
                <a:latin typeface="Garamond"/>
                <a:cs typeface="Garamond"/>
              </a:rPr>
              <a:t>hyperresponsiveness, </a:t>
            </a:r>
            <a:r>
              <a:rPr sz="2200" spc="-10" dirty="0">
                <a:latin typeface="Garamond"/>
                <a:cs typeface="Garamond"/>
              </a:rPr>
              <a:t>rhinitis</a:t>
            </a:r>
            <a:r>
              <a:rPr sz="2200" spc="90" dirty="0">
                <a:latin typeface="Garamond"/>
                <a:cs typeface="Garamond"/>
              </a:rPr>
              <a:t> </a:t>
            </a:r>
            <a:r>
              <a:rPr sz="2200" spc="-10" dirty="0">
                <a:latin typeface="Garamond"/>
                <a:cs typeface="Garamond"/>
              </a:rPr>
              <a:t>medicamentosa</a:t>
            </a:r>
            <a:endParaRPr sz="2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23569"/>
            <a:ext cx="57613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>
                <a:solidFill>
                  <a:srgbClr val="C00000"/>
                </a:solidFill>
                <a:latin typeface="Garamond"/>
                <a:cs typeface="Garamond"/>
              </a:rPr>
              <a:t>Anti-leukotriene</a:t>
            </a:r>
            <a:r>
              <a:rPr sz="500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5000" spc="10" dirty="0">
                <a:solidFill>
                  <a:srgbClr val="C00000"/>
                </a:solidFill>
                <a:latin typeface="Garamond"/>
                <a:cs typeface="Garamond"/>
              </a:rPr>
              <a:t>agents</a:t>
            </a:r>
            <a:endParaRPr sz="50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98294"/>
            <a:ext cx="6214110" cy="3275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04335" algn="l"/>
              </a:tabLst>
            </a:pPr>
            <a:r>
              <a:rPr sz="2600" spc="-30" dirty="0">
                <a:solidFill>
                  <a:srgbClr val="04607A"/>
                </a:solidFill>
                <a:latin typeface="Garamond"/>
                <a:cs typeface="Garamond"/>
              </a:rPr>
              <a:t>CysLT1</a:t>
            </a:r>
            <a:r>
              <a:rPr sz="2600" spc="15" dirty="0">
                <a:solidFill>
                  <a:srgbClr val="04607A"/>
                </a:solidFill>
                <a:latin typeface="Garamond"/>
                <a:cs typeface="Garamond"/>
              </a:rPr>
              <a:t> </a:t>
            </a:r>
            <a:r>
              <a:rPr sz="2600" spc="-10" dirty="0">
                <a:solidFill>
                  <a:srgbClr val="04607A"/>
                </a:solidFill>
                <a:latin typeface="Garamond"/>
                <a:cs typeface="Garamond"/>
              </a:rPr>
              <a:t>Receptor	</a:t>
            </a:r>
            <a:r>
              <a:rPr sz="2600" spc="-5" dirty="0">
                <a:solidFill>
                  <a:srgbClr val="04607A"/>
                </a:solidFill>
                <a:latin typeface="Garamond"/>
                <a:cs typeface="Garamond"/>
              </a:rPr>
              <a:t>5-Lipoxygenase</a:t>
            </a:r>
            <a:endParaRPr sz="26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2495"/>
              </a:spcBef>
              <a:tabLst>
                <a:tab pos="4204335" algn="l"/>
              </a:tabLst>
            </a:pPr>
            <a:r>
              <a:rPr sz="2600" dirty="0">
                <a:solidFill>
                  <a:srgbClr val="04607A"/>
                </a:solidFill>
                <a:latin typeface="Garamond"/>
                <a:cs typeface="Garamond"/>
              </a:rPr>
              <a:t>Antagonists	Inhibitors</a:t>
            </a:r>
            <a:endParaRPr sz="2600">
              <a:latin typeface="Garamond"/>
              <a:cs typeface="Garamond"/>
            </a:endParaRPr>
          </a:p>
          <a:p>
            <a:pPr marL="287020" indent="-274955">
              <a:lnSpc>
                <a:spcPct val="100000"/>
              </a:lnSpc>
              <a:spcBef>
                <a:spcPts val="249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Garamond"/>
                <a:cs typeface="Garamond"/>
              </a:rPr>
              <a:t>Montelukast</a:t>
            </a:r>
            <a:endParaRPr sz="2600">
              <a:latin typeface="Garamond"/>
              <a:cs typeface="Garamond"/>
            </a:endParaRPr>
          </a:p>
          <a:p>
            <a:pPr marL="287020" indent="-274955">
              <a:lnSpc>
                <a:spcPct val="100000"/>
              </a:lnSpc>
              <a:spcBef>
                <a:spcPts val="250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4204335" algn="l"/>
              </a:tabLst>
            </a:pPr>
            <a:r>
              <a:rPr sz="2600" dirty="0">
                <a:latin typeface="Garamond"/>
                <a:cs typeface="Garamond"/>
              </a:rPr>
              <a:t>Pranlukast	</a:t>
            </a:r>
            <a:r>
              <a:rPr sz="2450" spc="1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0" dirty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Garamond"/>
                <a:cs typeface="Garamond"/>
              </a:rPr>
              <a:t>Zileuton</a:t>
            </a:r>
            <a:endParaRPr sz="2600">
              <a:latin typeface="Garamond"/>
              <a:cs typeface="Garamond"/>
            </a:endParaRPr>
          </a:p>
          <a:p>
            <a:pPr marL="287020" indent="-274955">
              <a:lnSpc>
                <a:spcPct val="100000"/>
              </a:lnSpc>
              <a:spcBef>
                <a:spcPts val="249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Garamond"/>
                <a:cs typeface="Garamond"/>
              </a:rPr>
              <a:t>Zafirlukast</a:t>
            </a:r>
            <a:endParaRPr sz="2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569722"/>
            <a:ext cx="6550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AF50"/>
                </a:solidFill>
                <a:latin typeface="Garamond"/>
                <a:cs typeface="Garamond"/>
              </a:rPr>
              <a:t>Anti-Leukotriene </a:t>
            </a:r>
            <a:r>
              <a:rPr sz="2800" spc="-25" dirty="0">
                <a:solidFill>
                  <a:srgbClr val="00AF50"/>
                </a:solidFill>
                <a:latin typeface="Garamond"/>
                <a:cs typeface="Garamond"/>
              </a:rPr>
              <a:t>Treatment </a:t>
            </a:r>
            <a:r>
              <a:rPr sz="2800" spc="-5" dirty="0">
                <a:solidFill>
                  <a:srgbClr val="00AF50"/>
                </a:solidFill>
                <a:latin typeface="Garamond"/>
                <a:cs typeface="Garamond"/>
              </a:rPr>
              <a:t>in Allergic</a:t>
            </a:r>
            <a:r>
              <a:rPr sz="2800" spc="55" dirty="0">
                <a:solidFill>
                  <a:srgbClr val="00AF50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Garamond"/>
                <a:cs typeface="Garamond"/>
              </a:rPr>
              <a:t>Rhinitis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38070"/>
            <a:ext cx="7774305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622300" algn="l"/>
                <a:tab pos="622935" algn="l"/>
              </a:tabLst>
            </a:pPr>
            <a:r>
              <a:rPr sz="2800" b="1" spc="5" dirty="0">
                <a:latin typeface="Constantia"/>
                <a:cs typeface="Constantia"/>
              </a:rPr>
              <a:t>Efficacy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622300" marR="5080" indent="-610235">
              <a:lnSpc>
                <a:spcPct val="70000"/>
              </a:lnSpc>
              <a:buClr>
                <a:srgbClr val="0AD0D9"/>
              </a:buClr>
              <a:buSzPct val="94642"/>
              <a:buChar char="•"/>
              <a:tabLst>
                <a:tab pos="622300" algn="l"/>
                <a:tab pos="622935" algn="l"/>
              </a:tabLst>
            </a:pPr>
            <a:r>
              <a:rPr sz="2800" spc="-10" dirty="0">
                <a:latin typeface="Constantia"/>
                <a:cs typeface="Constantia"/>
              </a:rPr>
              <a:t>Equipotent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H1 </a:t>
            </a:r>
            <a:r>
              <a:rPr sz="2800" spc="-20" dirty="0">
                <a:latin typeface="Constantia"/>
                <a:cs typeface="Constantia"/>
              </a:rPr>
              <a:t>receptor </a:t>
            </a:r>
            <a:r>
              <a:rPr sz="2800" spc="-10" dirty="0">
                <a:latin typeface="Constantia"/>
                <a:cs typeface="Constantia"/>
              </a:rPr>
              <a:t>antagonists but</a:t>
            </a:r>
            <a:r>
              <a:rPr sz="2800" spc="-50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with  onset of action </a:t>
            </a:r>
            <a:r>
              <a:rPr sz="2800" spc="-10" dirty="0">
                <a:latin typeface="Constantia"/>
                <a:cs typeface="Constantia"/>
              </a:rPr>
              <a:t>after </a:t>
            </a:r>
            <a:r>
              <a:rPr sz="2800" spc="-5" dirty="0">
                <a:latin typeface="Constantia"/>
                <a:cs typeface="Constantia"/>
              </a:rPr>
              <a:t>2</a:t>
            </a:r>
            <a:r>
              <a:rPr sz="2800" spc="-425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days</a:t>
            </a:r>
            <a:endParaRPr sz="2800">
              <a:latin typeface="Constantia"/>
              <a:cs typeface="Constantia"/>
            </a:endParaRPr>
          </a:p>
          <a:p>
            <a:pPr marL="622300" indent="-610235">
              <a:lnSpc>
                <a:spcPts val="2860"/>
              </a:lnSpc>
              <a:buClr>
                <a:srgbClr val="0AD0D9"/>
              </a:buClr>
              <a:buSzPct val="94642"/>
              <a:buChar char="•"/>
              <a:tabLst>
                <a:tab pos="622300" algn="l"/>
                <a:tab pos="622935" algn="l"/>
              </a:tabLst>
            </a:pPr>
            <a:r>
              <a:rPr sz="2800" spc="-20" dirty="0">
                <a:latin typeface="Constantia"/>
                <a:cs typeface="Constantia"/>
              </a:rPr>
              <a:t>Reduce </a:t>
            </a:r>
            <a:r>
              <a:rPr sz="2800" spc="-10" dirty="0">
                <a:latin typeface="Constantia"/>
                <a:cs typeface="Constantia"/>
              </a:rPr>
              <a:t>nasal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5" dirty="0">
                <a:latin typeface="Constantia"/>
                <a:cs typeface="Constantia"/>
              </a:rPr>
              <a:t>systemic</a:t>
            </a:r>
            <a:r>
              <a:rPr sz="2800" spc="-2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eosinophilia</a:t>
            </a:r>
            <a:endParaRPr sz="2800">
              <a:latin typeface="Constantia"/>
              <a:cs typeface="Constantia"/>
            </a:endParaRPr>
          </a:p>
          <a:p>
            <a:pPr marL="622300" marR="600075" indent="-610235">
              <a:lnSpc>
                <a:spcPct val="70000"/>
              </a:lnSpc>
              <a:spcBef>
                <a:spcPts val="840"/>
              </a:spcBef>
              <a:buClr>
                <a:srgbClr val="0AD0D9"/>
              </a:buClr>
              <a:buSzPct val="94642"/>
              <a:buChar char="•"/>
              <a:tabLst>
                <a:tab pos="622300" algn="l"/>
                <a:tab pos="622935" algn="l"/>
              </a:tabLst>
            </a:pPr>
            <a:r>
              <a:rPr sz="2800" spc="-35" dirty="0">
                <a:latin typeface="Constantia"/>
                <a:cs typeface="Constantia"/>
              </a:rPr>
              <a:t>May </a:t>
            </a:r>
            <a:r>
              <a:rPr sz="2800" spc="-5" dirty="0">
                <a:latin typeface="Constantia"/>
                <a:cs typeface="Constantia"/>
              </a:rPr>
              <a:t>be </a:t>
            </a:r>
            <a:r>
              <a:rPr sz="2800" spc="-10" dirty="0">
                <a:latin typeface="Constantia"/>
                <a:cs typeface="Constantia"/>
              </a:rPr>
              <a:t>used </a:t>
            </a:r>
            <a:r>
              <a:rPr sz="2800" spc="-15" dirty="0">
                <a:latin typeface="Constantia"/>
                <a:cs typeface="Constantia"/>
              </a:rPr>
              <a:t>for </a:t>
            </a:r>
            <a:r>
              <a:rPr sz="2800" spc="-5" dirty="0">
                <a:latin typeface="Constantia"/>
                <a:cs typeface="Constantia"/>
              </a:rPr>
              <a:t>simultaneous </a:t>
            </a:r>
            <a:r>
              <a:rPr sz="2800" spc="-10" dirty="0">
                <a:latin typeface="Constantia"/>
                <a:cs typeface="Constantia"/>
              </a:rPr>
              <a:t>treatment</a:t>
            </a:r>
            <a:r>
              <a:rPr sz="2800" spc="-4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  </a:t>
            </a:r>
            <a:r>
              <a:rPr sz="2800" spc="-10" dirty="0">
                <a:latin typeface="Constantia"/>
                <a:cs typeface="Constantia"/>
              </a:rPr>
              <a:t>allergic rhinitis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2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asthma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buClr>
                <a:srgbClr val="0AD0D9"/>
              </a:buClr>
              <a:buSzPct val="94642"/>
              <a:buFont typeface="Wingdings 2"/>
              <a:buChar char=""/>
              <a:tabLst>
                <a:tab pos="622300" algn="l"/>
                <a:tab pos="622935" algn="l"/>
              </a:tabLst>
            </a:pPr>
            <a:r>
              <a:rPr sz="2800" b="1" spc="-10" dirty="0">
                <a:latin typeface="Constantia"/>
                <a:cs typeface="Constantia"/>
              </a:rPr>
              <a:t>Safety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buClr>
                <a:srgbClr val="0AD0D9"/>
              </a:buClr>
              <a:buSzPct val="94642"/>
              <a:buChar char="•"/>
              <a:tabLst>
                <a:tab pos="622300" algn="l"/>
                <a:tab pos="622935" algn="l"/>
              </a:tabLst>
            </a:pPr>
            <a:r>
              <a:rPr sz="2800" spc="-10" dirty="0">
                <a:latin typeface="Constantia"/>
                <a:cs typeface="Constantia"/>
              </a:rPr>
              <a:t>Dyspepsia </a:t>
            </a:r>
            <a:r>
              <a:rPr sz="2800" spc="-20" dirty="0">
                <a:latin typeface="Constantia"/>
                <a:cs typeface="Constantia"/>
              </a:rPr>
              <a:t>(approx.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2%)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71246"/>
            <a:ext cx="3945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AF50"/>
                </a:solidFill>
              </a:rPr>
              <a:t>Nasal</a:t>
            </a:r>
            <a:r>
              <a:rPr sz="3600" spc="-25" dirty="0">
                <a:solidFill>
                  <a:srgbClr val="00AF50"/>
                </a:solidFill>
              </a:rPr>
              <a:t> </a:t>
            </a:r>
            <a:r>
              <a:rPr sz="3600" spc="-20" dirty="0">
                <a:solidFill>
                  <a:srgbClr val="00AF50"/>
                </a:solidFill>
              </a:rPr>
              <a:t>Corticosteroids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856358"/>
            <a:ext cx="4304030" cy="3354704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spc="-5" dirty="0">
                <a:latin typeface="Constantia"/>
                <a:cs typeface="Constantia"/>
              </a:rPr>
              <a:t>Beclomethasone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dipropionate</a:t>
            </a:r>
            <a:endParaRPr sz="240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spcBef>
                <a:spcPts val="86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spc="-5" dirty="0">
                <a:latin typeface="Constantia"/>
                <a:cs typeface="Constantia"/>
              </a:rPr>
              <a:t>Budesonide</a:t>
            </a:r>
            <a:endParaRPr sz="240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spc="-10" dirty="0">
                <a:latin typeface="Constantia"/>
                <a:cs typeface="Constantia"/>
              </a:rPr>
              <a:t>Ciclesonide</a:t>
            </a:r>
            <a:endParaRPr sz="240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spc="-5" dirty="0">
                <a:latin typeface="Constantia"/>
                <a:cs typeface="Constantia"/>
              </a:rPr>
              <a:t>Flunisolide</a:t>
            </a:r>
            <a:endParaRPr sz="240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spc="-5" dirty="0">
                <a:latin typeface="Constantia"/>
                <a:cs typeface="Constantia"/>
              </a:rPr>
              <a:t>Fluticasone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propionate</a:t>
            </a:r>
            <a:endParaRPr sz="240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spc="-5" dirty="0">
                <a:latin typeface="Constantia"/>
                <a:cs typeface="Constantia"/>
              </a:rPr>
              <a:t>Mometasone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furoate</a:t>
            </a:r>
            <a:endParaRPr sz="240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400" spc="-15" dirty="0">
                <a:latin typeface="Constantia"/>
                <a:cs typeface="Constantia"/>
              </a:rPr>
              <a:t>Triamcinolone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acetonide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0850" y="1928876"/>
          <a:ext cx="8229600" cy="4114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Classification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Duration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Acute(ARS)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 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Days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to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≤ 4</a:t>
                      </a:r>
                      <a:r>
                        <a:rPr sz="1800" spc="-1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25" dirty="0">
                          <a:latin typeface="Constantia"/>
                          <a:cs typeface="Constantia"/>
                        </a:rPr>
                        <a:t>Weeks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Subacute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4-12</a:t>
                      </a:r>
                      <a:r>
                        <a:rPr sz="1800" spc="-6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weeks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Recurrent</a:t>
                      </a:r>
                      <a:r>
                        <a:rPr sz="1800" spc="-1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acute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≥4 episodes of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ARS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per</a:t>
                      </a:r>
                      <a:r>
                        <a:rPr sz="1800" spc="-2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year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53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Chronic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≥ 12</a:t>
                      </a:r>
                      <a:r>
                        <a:rPr sz="18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30" dirty="0">
                          <a:latin typeface="Constantia"/>
                          <a:cs typeface="Constantia"/>
                        </a:rPr>
                        <a:t>Weeks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63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Acute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exacerbation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</a:t>
                      </a:r>
                      <a:r>
                        <a:rPr sz="1800" spc="-18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chronic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7766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Sudden 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Worsening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CRS</a:t>
                      </a:r>
                      <a:r>
                        <a:rPr sz="18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With  Return </a:t>
                      </a:r>
                      <a:r>
                        <a:rPr sz="1800" spc="-80" dirty="0">
                          <a:latin typeface="Constantia"/>
                          <a:cs typeface="Constantia"/>
                        </a:rPr>
                        <a:t>To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Baseline</a:t>
                      </a:r>
                      <a:r>
                        <a:rPr sz="1800" spc="-1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After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74294"/>
            <a:ext cx="3945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AF50"/>
                </a:solidFill>
              </a:rPr>
              <a:t>Nasal</a:t>
            </a:r>
            <a:r>
              <a:rPr sz="3600" spc="-25" dirty="0">
                <a:solidFill>
                  <a:srgbClr val="00AF50"/>
                </a:solidFill>
              </a:rPr>
              <a:t> </a:t>
            </a:r>
            <a:r>
              <a:rPr sz="3600" spc="-20" dirty="0">
                <a:solidFill>
                  <a:srgbClr val="00AF50"/>
                </a:solidFill>
              </a:rPr>
              <a:t>Corticosteroids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876170"/>
            <a:ext cx="7767955" cy="21501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Constantia"/>
                <a:cs typeface="Constantia"/>
              </a:rPr>
              <a:t>Most </a:t>
            </a:r>
            <a:r>
              <a:rPr sz="2400" spc="-10" dirty="0">
                <a:latin typeface="Constantia"/>
                <a:cs typeface="Constantia"/>
              </a:rPr>
              <a:t>potent </a:t>
            </a:r>
            <a:r>
              <a:rPr sz="2400" spc="5" dirty="0">
                <a:latin typeface="Constantia"/>
                <a:cs typeface="Constantia"/>
              </a:rPr>
              <a:t>anti-inflammatory</a:t>
            </a:r>
            <a:r>
              <a:rPr sz="2400" spc="-3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agents</a:t>
            </a:r>
            <a:endParaRPr sz="2400">
              <a:latin typeface="Constantia"/>
              <a:cs typeface="Constantia"/>
            </a:endParaRPr>
          </a:p>
          <a:p>
            <a:pPr marL="355600" marR="337820" indent="-34353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onstantia"/>
                <a:cs typeface="Constantia"/>
              </a:rPr>
              <a:t>Effective </a:t>
            </a:r>
            <a:r>
              <a:rPr sz="2400" spc="-5" dirty="0">
                <a:latin typeface="Constantia"/>
                <a:cs typeface="Constantia"/>
              </a:rPr>
              <a:t>in treatment </a:t>
            </a:r>
            <a:r>
              <a:rPr sz="2400" dirty="0">
                <a:latin typeface="Constantia"/>
                <a:cs typeface="Constantia"/>
              </a:rPr>
              <a:t>of all </a:t>
            </a:r>
            <a:r>
              <a:rPr sz="2400" spc="-5" dirty="0">
                <a:latin typeface="Constantia"/>
                <a:cs typeface="Constantia"/>
              </a:rPr>
              <a:t>nasal symptoms</a:t>
            </a:r>
            <a:r>
              <a:rPr sz="2400" spc="-409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including  </a:t>
            </a:r>
            <a:r>
              <a:rPr sz="2400" spc="-5" dirty="0">
                <a:latin typeface="Constantia"/>
                <a:cs typeface="Constantia"/>
              </a:rPr>
              <a:t>obstruction</a:t>
            </a:r>
            <a:endParaRPr sz="240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onstantia"/>
                <a:cs typeface="Constantia"/>
              </a:rPr>
              <a:t>Superior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anti-histamines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4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anti-leukotienes</a:t>
            </a:r>
            <a:endParaRPr sz="240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spcBef>
                <a:spcPts val="605"/>
              </a:spcBef>
              <a:buClr>
                <a:srgbClr val="0AD0D9"/>
              </a:buClr>
              <a:buSzPct val="93750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onstantia"/>
                <a:cs typeface="Constantia"/>
              </a:rPr>
              <a:t>First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line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pharmacotherapy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persistent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allergic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rhinitis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574294"/>
            <a:ext cx="3945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AF50"/>
                </a:solidFill>
              </a:rPr>
              <a:t>Nasal</a:t>
            </a:r>
            <a:r>
              <a:rPr sz="3600" spc="-25" dirty="0">
                <a:solidFill>
                  <a:srgbClr val="00AF50"/>
                </a:solidFill>
              </a:rPr>
              <a:t> </a:t>
            </a:r>
            <a:r>
              <a:rPr sz="3600" spc="-20" dirty="0">
                <a:solidFill>
                  <a:srgbClr val="00AF50"/>
                </a:solidFill>
              </a:rPr>
              <a:t>Corticosteroids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535940" y="1837460"/>
            <a:ext cx="6066790" cy="350583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05"/>
              </a:spcBef>
              <a:buClr>
                <a:srgbClr val="0AD0D9"/>
              </a:buClr>
              <a:buSzPct val="94642"/>
              <a:buChar char="•"/>
              <a:tabLst>
                <a:tab pos="355600" algn="l"/>
                <a:tab pos="356235" algn="l"/>
              </a:tabLst>
            </a:pPr>
            <a:r>
              <a:rPr sz="2800" spc="-25" dirty="0">
                <a:latin typeface="Constantia"/>
                <a:cs typeface="Constantia"/>
              </a:rPr>
              <a:t>Overall </a:t>
            </a:r>
            <a:r>
              <a:rPr sz="2800" spc="-10" dirty="0">
                <a:latin typeface="Constantia"/>
                <a:cs typeface="Constantia"/>
              </a:rPr>
              <a:t>safe </a:t>
            </a:r>
            <a:r>
              <a:rPr sz="2800" spc="-25" dirty="0">
                <a:latin typeface="Constantia"/>
                <a:cs typeface="Constantia"/>
              </a:rPr>
              <a:t>to</a:t>
            </a:r>
            <a:r>
              <a:rPr sz="2800" spc="-2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use</a:t>
            </a:r>
            <a:endParaRPr sz="2800">
              <a:latin typeface="Constantia"/>
              <a:cs typeface="Constantia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Clr>
                <a:srgbClr val="0AD0D9"/>
              </a:buClr>
              <a:buSzPct val="94642"/>
              <a:buChar char="•"/>
              <a:tabLst>
                <a:tab pos="355600" algn="l"/>
                <a:tab pos="356235" algn="l"/>
              </a:tabLst>
            </a:pPr>
            <a:r>
              <a:rPr sz="2800" spc="-25" dirty="0">
                <a:latin typeface="Constantia"/>
                <a:cs typeface="Constantia"/>
              </a:rPr>
              <a:t>Adverse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Effects</a:t>
            </a:r>
            <a:endParaRPr sz="28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515"/>
              </a:spcBef>
              <a:buClr>
                <a:srgbClr val="0E6EC5"/>
              </a:buClr>
              <a:buSzPct val="83928"/>
              <a:buChar char="–"/>
              <a:tabLst>
                <a:tab pos="756285" algn="l"/>
                <a:tab pos="756920" algn="l"/>
              </a:tabLst>
            </a:pPr>
            <a:r>
              <a:rPr sz="2800" spc="-15" dirty="0">
                <a:latin typeface="Constantia"/>
                <a:cs typeface="Constantia"/>
              </a:rPr>
              <a:t>Nasal</a:t>
            </a:r>
            <a:r>
              <a:rPr sz="2800" spc="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irritation</a:t>
            </a:r>
            <a:endParaRPr sz="28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Clr>
                <a:srgbClr val="0E6EC5"/>
              </a:buClr>
              <a:buSzPct val="83928"/>
              <a:buChar char="–"/>
              <a:tabLst>
                <a:tab pos="756285" algn="l"/>
                <a:tab pos="756920" algn="l"/>
              </a:tabLst>
            </a:pPr>
            <a:r>
              <a:rPr sz="2800" spc="-10" dirty="0">
                <a:latin typeface="Constantia"/>
                <a:cs typeface="Constantia"/>
              </a:rPr>
              <a:t>Epistaxis</a:t>
            </a:r>
            <a:endParaRPr sz="28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Clr>
                <a:srgbClr val="0E6EC5"/>
              </a:buClr>
              <a:buSzPct val="83928"/>
              <a:buChar char="–"/>
              <a:tabLst>
                <a:tab pos="756285" algn="l"/>
                <a:tab pos="756920" algn="l"/>
              </a:tabLst>
            </a:pPr>
            <a:r>
              <a:rPr sz="2800" spc="-5" dirty="0">
                <a:latin typeface="Constantia"/>
                <a:cs typeface="Constantia"/>
              </a:rPr>
              <a:t>Septal </a:t>
            </a:r>
            <a:r>
              <a:rPr sz="2800" spc="-10" dirty="0">
                <a:latin typeface="Constantia"/>
                <a:cs typeface="Constantia"/>
              </a:rPr>
              <a:t>perforation (extremely</a:t>
            </a:r>
            <a:r>
              <a:rPr sz="2800" spc="-21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rare)</a:t>
            </a:r>
            <a:endParaRPr sz="28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Clr>
                <a:srgbClr val="0E6EC5"/>
              </a:buClr>
              <a:buSzPct val="83928"/>
              <a:buChar char="–"/>
              <a:tabLst>
                <a:tab pos="756285" algn="l"/>
                <a:tab pos="756920" algn="l"/>
              </a:tabLst>
            </a:pPr>
            <a:r>
              <a:rPr sz="2800" spc="-75" dirty="0">
                <a:latin typeface="Constantia"/>
                <a:cs typeface="Constantia"/>
              </a:rPr>
              <a:t>HPA </a:t>
            </a:r>
            <a:r>
              <a:rPr sz="2800" spc="-5" dirty="0">
                <a:latin typeface="Constantia"/>
                <a:cs typeface="Constantia"/>
              </a:rPr>
              <a:t>axis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suppression</a:t>
            </a:r>
            <a:endParaRPr sz="28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Clr>
                <a:srgbClr val="0E6EC5"/>
              </a:buClr>
              <a:buSzPct val="83928"/>
              <a:buChar char="–"/>
              <a:tabLst>
                <a:tab pos="756285" algn="l"/>
                <a:tab pos="756920" algn="l"/>
              </a:tabLst>
            </a:pPr>
            <a:r>
              <a:rPr sz="2800" spc="-10" dirty="0">
                <a:latin typeface="Constantia"/>
                <a:cs typeface="Constantia"/>
              </a:rPr>
              <a:t>Suppressed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growth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85838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IMMUNOTHERAPY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912746"/>
            <a:ext cx="8027670" cy="42322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235585" indent="-274955">
              <a:lnSpc>
                <a:spcPts val="2590"/>
              </a:lnSpc>
              <a:spcBef>
                <a:spcPts val="42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0" dirty="0">
                <a:latin typeface="Constantia"/>
                <a:cs typeface="Constantia"/>
              </a:rPr>
              <a:t>Repeated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administration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allergen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extract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order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  </a:t>
            </a:r>
            <a:r>
              <a:rPr sz="2400" spc="-15" dirty="0">
                <a:latin typeface="Constantia"/>
                <a:cs typeface="Constantia"/>
              </a:rPr>
              <a:t>induce </a:t>
            </a:r>
            <a:r>
              <a:rPr sz="2400" spc="-5" dirty="0">
                <a:latin typeface="Constantia"/>
                <a:cs typeface="Constantia"/>
              </a:rPr>
              <a:t>immunological </a:t>
            </a:r>
            <a:r>
              <a:rPr sz="2400" spc="-10" dirty="0">
                <a:latin typeface="Constantia"/>
                <a:cs typeface="Constantia"/>
              </a:rPr>
              <a:t>tolerance,with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reduction in  clinical symptoms </a:t>
            </a:r>
            <a:r>
              <a:rPr sz="2400" dirty="0">
                <a:latin typeface="Constantia"/>
                <a:cs typeface="Constantia"/>
              </a:rPr>
              <a:t>&amp; </a:t>
            </a:r>
            <a:r>
              <a:rPr sz="2400" spc="-10" dirty="0">
                <a:latin typeface="Constantia"/>
                <a:cs typeface="Constantia"/>
              </a:rPr>
              <a:t>requirements </a:t>
            </a:r>
            <a:r>
              <a:rPr sz="2400" spc="-5" dirty="0">
                <a:latin typeface="Constantia"/>
                <a:cs typeface="Constantia"/>
              </a:rPr>
              <a:t>for medication during  </a:t>
            </a:r>
            <a:r>
              <a:rPr sz="2400" dirty="0">
                <a:latin typeface="Constantia"/>
                <a:cs typeface="Constantia"/>
              </a:rPr>
              <a:t>subsequent </a:t>
            </a:r>
            <a:r>
              <a:rPr sz="2400" spc="-10" dirty="0">
                <a:latin typeface="Constantia"/>
                <a:cs typeface="Constantia"/>
              </a:rPr>
              <a:t>natural </a:t>
            </a:r>
            <a:r>
              <a:rPr sz="2400" spc="-15" dirty="0">
                <a:latin typeface="Constantia"/>
                <a:cs typeface="Constantia"/>
              </a:rPr>
              <a:t>allergen</a:t>
            </a:r>
            <a:r>
              <a:rPr sz="2400" spc="-2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exposure.</a:t>
            </a:r>
            <a:endParaRPr sz="2400">
              <a:latin typeface="Constantia"/>
              <a:cs typeface="Constantia"/>
            </a:endParaRPr>
          </a:p>
          <a:p>
            <a:pPr marL="287020" marR="5080" indent="-274955">
              <a:lnSpc>
                <a:spcPts val="2590"/>
              </a:lnSpc>
              <a:spcBef>
                <a:spcPts val="5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0" dirty="0">
                <a:latin typeface="Constantia"/>
                <a:cs typeface="Constantia"/>
              </a:rPr>
              <a:t>Indicated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those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pts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AR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who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fail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respond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adequately 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usual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t/t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antihistamines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&amp;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topical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corticosteroids.</a:t>
            </a:r>
            <a:endParaRPr sz="2400">
              <a:latin typeface="Constantia"/>
              <a:cs typeface="Constantia"/>
            </a:endParaRPr>
          </a:p>
          <a:p>
            <a:pPr marL="287020" marR="483234" indent="-274955">
              <a:lnSpc>
                <a:spcPts val="259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view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side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effects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associated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subcutaneous  </a:t>
            </a:r>
            <a:r>
              <a:rPr sz="2400" spc="-25" dirty="0">
                <a:latin typeface="Constantia"/>
                <a:cs typeface="Constantia"/>
              </a:rPr>
              <a:t>immunotherapy, </a:t>
            </a:r>
            <a:r>
              <a:rPr sz="2400" spc="-15" dirty="0">
                <a:latin typeface="Constantia"/>
                <a:cs typeface="Constantia"/>
              </a:rPr>
              <a:t>alternative </a:t>
            </a:r>
            <a:r>
              <a:rPr sz="2400" spc="-10" dirty="0">
                <a:latin typeface="Constantia"/>
                <a:cs typeface="Constantia"/>
              </a:rPr>
              <a:t>strategies </a:t>
            </a:r>
            <a:r>
              <a:rPr sz="2400" spc="-30" dirty="0">
                <a:latin typeface="Constantia"/>
                <a:cs typeface="Constantia"/>
              </a:rPr>
              <a:t>have </a:t>
            </a:r>
            <a:r>
              <a:rPr sz="2400" spc="-5" dirty="0">
                <a:latin typeface="Constantia"/>
                <a:cs typeface="Constantia"/>
              </a:rPr>
              <a:t>been  </a:t>
            </a:r>
            <a:r>
              <a:rPr sz="2400" spc="-10" dirty="0">
                <a:latin typeface="Constantia"/>
                <a:cs typeface="Constantia"/>
              </a:rPr>
              <a:t>considered.</a:t>
            </a:r>
            <a:endParaRPr sz="2400">
              <a:latin typeface="Constantia"/>
              <a:cs typeface="Constantia"/>
            </a:endParaRPr>
          </a:p>
          <a:p>
            <a:pPr marL="287020" marR="225425" indent="-274955">
              <a:lnSpc>
                <a:spcPts val="259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sublingual </a:t>
            </a:r>
            <a:r>
              <a:rPr sz="2400" spc="-15" dirty="0">
                <a:latin typeface="Constantia"/>
                <a:cs typeface="Constantia"/>
              </a:rPr>
              <a:t>route </a:t>
            </a:r>
            <a:r>
              <a:rPr sz="2400" spc="-25" dirty="0">
                <a:latin typeface="Constantia"/>
                <a:cs typeface="Constantia"/>
              </a:rPr>
              <a:t>involves </a:t>
            </a:r>
            <a:r>
              <a:rPr sz="2400" dirty="0">
                <a:latin typeface="Constantia"/>
                <a:cs typeface="Constantia"/>
              </a:rPr>
              <a:t>application of </a:t>
            </a:r>
            <a:r>
              <a:rPr sz="2400" spc="-15" dirty="0">
                <a:latin typeface="Constantia"/>
                <a:cs typeface="Constantia"/>
              </a:rPr>
              <a:t>allergen </a:t>
            </a:r>
            <a:r>
              <a:rPr sz="2400" dirty="0">
                <a:latin typeface="Constantia"/>
                <a:cs typeface="Constantia"/>
              </a:rPr>
              <a:t>as  </a:t>
            </a:r>
            <a:r>
              <a:rPr sz="2400" spc="-10" dirty="0">
                <a:latin typeface="Constantia"/>
                <a:cs typeface="Constantia"/>
              </a:rPr>
              <a:t>drops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tablets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under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tongue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where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they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are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retained  </a:t>
            </a:r>
            <a:r>
              <a:rPr sz="2400" spc="-5" dirty="0">
                <a:latin typeface="Constantia"/>
                <a:cs typeface="Constantia"/>
              </a:rPr>
              <a:t>for </a:t>
            </a:r>
            <a:r>
              <a:rPr sz="2400" spc="-15" dirty="0">
                <a:latin typeface="Constantia"/>
                <a:cs typeface="Constantia"/>
              </a:rPr>
              <a:t>several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minutes.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684720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77795" algn="l"/>
              </a:tabLst>
            </a:pPr>
            <a:r>
              <a:rPr sz="5000" dirty="0"/>
              <a:t>Mech</a:t>
            </a:r>
            <a:r>
              <a:rPr sz="5000" spc="-20" dirty="0"/>
              <a:t> </a:t>
            </a:r>
            <a:r>
              <a:rPr sz="5000" dirty="0"/>
              <a:t>. Of	</a:t>
            </a:r>
            <a:r>
              <a:rPr sz="5000" spc="-15" dirty="0"/>
              <a:t>immunotherapy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8014334" cy="3275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843915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Immunotherapy</a:t>
            </a:r>
            <a:r>
              <a:rPr sz="2600" spc="-4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results in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blunting </a:t>
            </a:r>
            <a:r>
              <a:rPr sz="2600" dirty="0">
                <a:latin typeface="Constantia"/>
                <a:cs typeface="Constantia"/>
              </a:rPr>
              <a:t>of seasonal  </a:t>
            </a:r>
            <a:r>
              <a:rPr sz="2600" spc="-10" dirty="0">
                <a:latin typeface="Constantia"/>
                <a:cs typeface="Constantia"/>
              </a:rPr>
              <a:t>increases in </a:t>
            </a:r>
            <a:r>
              <a:rPr sz="2600" spc="-5" dirty="0">
                <a:latin typeface="Constantia"/>
                <a:cs typeface="Constantia"/>
              </a:rPr>
              <a:t>allergen-specific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IgE.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Induces immune deviation </a:t>
            </a:r>
            <a:r>
              <a:rPr sz="2600" spc="-10" dirty="0">
                <a:latin typeface="Constantia"/>
                <a:cs typeface="Constantia"/>
              </a:rPr>
              <a:t>from </a:t>
            </a:r>
            <a:r>
              <a:rPr sz="2600" dirty="0">
                <a:latin typeface="Constantia"/>
                <a:cs typeface="Constantia"/>
              </a:rPr>
              <a:t>Th2- </a:t>
            </a:r>
            <a:r>
              <a:rPr sz="2600" spc="-5" dirty="0">
                <a:latin typeface="Constantia"/>
                <a:cs typeface="Constantia"/>
              </a:rPr>
              <a:t>type </a:t>
            </a:r>
            <a:r>
              <a:rPr sz="2600" dirty="0">
                <a:latin typeface="Constantia"/>
                <a:cs typeface="Constantia"/>
              </a:rPr>
              <a:t>T  </a:t>
            </a:r>
            <a:r>
              <a:rPr sz="2600" spc="-10" dirty="0">
                <a:latin typeface="Constantia"/>
                <a:cs typeface="Constantia"/>
              </a:rPr>
              <a:t>lymphocyte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response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favour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protective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Th1-type  </a:t>
            </a:r>
            <a:r>
              <a:rPr sz="2600" spc="-10" dirty="0">
                <a:latin typeface="Constantia"/>
                <a:cs typeface="Constantia"/>
              </a:rPr>
              <a:t>response </a:t>
            </a:r>
            <a:r>
              <a:rPr sz="2600" dirty="0">
                <a:latin typeface="Constantia"/>
                <a:cs typeface="Constantia"/>
              </a:rPr>
              <a:t>&amp; also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0" dirty="0">
                <a:latin typeface="Constantia"/>
                <a:cs typeface="Constantia"/>
              </a:rPr>
              <a:t>induce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distinct </a:t>
            </a:r>
            <a:r>
              <a:rPr sz="2600" dirty="0">
                <a:latin typeface="Constantia"/>
                <a:cs typeface="Constantia"/>
              </a:rPr>
              <a:t>population of T  </a:t>
            </a:r>
            <a:r>
              <a:rPr sz="2600" spc="-5" dirty="0">
                <a:latin typeface="Constantia"/>
                <a:cs typeface="Constantia"/>
              </a:rPr>
              <a:t>regulatory </a:t>
            </a:r>
            <a:r>
              <a:rPr sz="2600" spc="-10" dirty="0">
                <a:latin typeface="Constantia"/>
                <a:cs typeface="Constantia"/>
              </a:rPr>
              <a:t>cells </a:t>
            </a:r>
            <a:r>
              <a:rPr sz="2600" spc="-5" dirty="0">
                <a:latin typeface="Constantia"/>
                <a:cs typeface="Constantia"/>
              </a:rPr>
              <a:t>which </a:t>
            </a:r>
            <a:r>
              <a:rPr sz="2600" spc="-15" dirty="0">
                <a:latin typeface="Constantia"/>
                <a:cs typeface="Constantia"/>
              </a:rPr>
              <a:t>produce </a:t>
            </a:r>
            <a:r>
              <a:rPr sz="2600" spc="-5" dirty="0">
                <a:latin typeface="Constantia"/>
                <a:cs typeface="Constantia"/>
              </a:rPr>
              <a:t>the inhibitory  cytokines </a:t>
            </a:r>
            <a:r>
              <a:rPr sz="2600" dirty="0">
                <a:latin typeface="Constantia"/>
                <a:cs typeface="Constantia"/>
              </a:rPr>
              <a:t>IL-10, </a:t>
            </a:r>
            <a:r>
              <a:rPr sz="2600" spc="-10" dirty="0">
                <a:latin typeface="Constantia"/>
                <a:cs typeface="Constantia"/>
              </a:rPr>
              <a:t>TGF </a:t>
            </a:r>
            <a:r>
              <a:rPr sz="2600" spc="-30" dirty="0">
                <a:latin typeface="Constantia"/>
                <a:cs typeface="Constantia"/>
              </a:rPr>
              <a:t>B, </a:t>
            </a:r>
            <a:r>
              <a:rPr sz="2600" spc="-5" dirty="0">
                <a:latin typeface="Constantia"/>
                <a:cs typeface="Constantia"/>
              </a:rPr>
              <a:t>both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which </a:t>
            </a:r>
            <a:r>
              <a:rPr sz="2600" spc="-15" dirty="0">
                <a:latin typeface="Constantia"/>
                <a:cs typeface="Constantia"/>
              </a:rPr>
              <a:t>downregulate  </a:t>
            </a:r>
            <a:r>
              <a:rPr sz="2600" spc="-5" dirty="0">
                <a:latin typeface="Constantia"/>
                <a:cs typeface="Constantia"/>
              </a:rPr>
              <a:t>Th2 </a:t>
            </a:r>
            <a:r>
              <a:rPr sz="2600" spc="-10" dirty="0">
                <a:latin typeface="Constantia"/>
                <a:cs typeface="Constantia"/>
              </a:rPr>
              <a:t>responses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2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allergens.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77806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72080" algn="l"/>
              </a:tabLst>
            </a:pPr>
            <a:r>
              <a:rPr spc="-10" dirty="0"/>
              <a:t>Indications	</a:t>
            </a:r>
            <a:r>
              <a:rPr spc="-40" dirty="0"/>
              <a:t>for </a:t>
            </a:r>
            <a:r>
              <a:rPr spc="-10" dirty="0"/>
              <a:t>immunotherapy </a:t>
            </a:r>
            <a:r>
              <a:rPr dirty="0"/>
              <a:t>in  </a:t>
            </a:r>
            <a:r>
              <a:rPr spc="-5" dirty="0"/>
              <a:t>AR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pc="-5" dirty="0"/>
              <a:t>INCLUSION</a:t>
            </a:r>
            <a:r>
              <a:rPr spc="-50" dirty="0"/>
              <a:t> </a:t>
            </a:r>
            <a:r>
              <a:rPr spc="-5" dirty="0"/>
              <a:t>CRITERIA</a:t>
            </a:r>
          </a:p>
          <a:p>
            <a:pPr marL="287020" marR="62865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pc="-10" dirty="0">
                <a:solidFill>
                  <a:srgbClr val="000000"/>
                </a:solidFill>
              </a:rPr>
              <a:t>IgE </a:t>
            </a:r>
            <a:r>
              <a:rPr spc="-5" dirty="0">
                <a:solidFill>
                  <a:srgbClr val="000000"/>
                </a:solidFill>
              </a:rPr>
              <a:t>mediated  disease(+SPT/R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25" dirty="0">
                <a:solidFill>
                  <a:srgbClr val="000000"/>
                </a:solidFill>
              </a:rPr>
              <a:t>S</a:t>
            </a:r>
            <a:r>
              <a:rPr spc="-5" dirty="0">
                <a:solidFill>
                  <a:srgbClr val="000000"/>
                </a:solidFill>
              </a:rPr>
              <a:t>T)</a:t>
            </a:r>
          </a:p>
          <a:p>
            <a:pPr marL="287020" marR="118364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dirty="0">
                <a:solidFill>
                  <a:srgbClr val="000000"/>
                </a:solidFill>
              </a:rPr>
              <a:t>Inability </a:t>
            </a:r>
            <a:r>
              <a:rPr spc="-20" dirty="0">
                <a:solidFill>
                  <a:srgbClr val="000000"/>
                </a:solidFill>
              </a:rPr>
              <a:t>to</a:t>
            </a:r>
            <a:r>
              <a:rPr spc="-325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avoid  </a:t>
            </a:r>
            <a:r>
              <a:rPr spc="-10" dirty="0">
                <a:solidFill>
                  <a:srgbClr val="000000"/>
                </a:solidFill>
              </a:rPr>
              <a:t>allergen.</a:t>
            </a:r>
          </a:p>
          <a:p>
            <a:pPr marL="287020" marR="822325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dirty="0">
                <a:solidFill>
                  <a:srgbClr val="000000"/>
                </a:solidFill>
              </a:rPr>
              <a:t>Inadequacy of</a:t>
            </a:r>
            <a:r>
              <a:rPr spc="-2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drug  treatment.</a:t>
            </a: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dirty="0">
                <a:solidFill>
                  <a:srgbClr val="000000"/>
                </a:solidFill>
              </a:rPr>
              <a:t>Pts </a:t>
            </a:r>
            <a:r>
              <a:rPr spc="-10" dirty="0">
                <a:solidFill>
                  <a:srgbClr val="000000"/>
                </a:solidFill>
              </a:rPr>
              <a:t>who </a:t>
            </a:r>
            <a:r>
              <a:rPr spc="-5" dirty="0">
                <a:solidFill>
                  <a:srgbClr val="000000"/>
                </a:solidFill>
              </a:rPr>
              <a:t>understand</a:t>
            </a:r>
            <a:r>
              <a:rPr spc="-3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risks  </a:t>
            </a:r>
            <a:r>
              <a:rPr dirty="0">
                <a:solidFill>
                  <a:srgbClr val="000000"/>
                </a:solidFill>
              </a:rPr>
              <a:t>&amp; </a:t>
            </a:r>
            <a:r>
              <a:rPr spc="-5" dirty="0">
                <a:solidFill>
                  <a:srgbClr val="000000"/>
                </a:solidFill>
              </a:rPr>
              <a:t>limitations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t/t.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pc="-15" dirty="0"/>
              <a:t>CONTRINDICATIONS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pc="-10" dirty="0">
                <a:solidFill>
                  <a:srgbClr val="000000"/>
                </a:solidFill>
              </a:rPr>
              <a:t>Coexistent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asthma.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>
                <a:solidFill>
                  <a:srgbClr val="000000"/>
                </a:solidFill>
              </a:rPr>
              <a:t>Pts </a:t>
            </a:r>
            <a:r>
              <a:rPr spc="-5" dirty="0">
                <a:solidFill>
                  <a:srgbClr val="000000"/>
                </a:solidFill>
              </a:rPr>
              <a:t>taking</a:t>
            </a:r>
            <a:r>
              <a:rPr spc="-1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beta-blockers.</a:t>
            </a:r>
          </a:p>
          <a:p>
            <a:pPr marL="287020" marR="9779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>
                <a:solidFill>
                  <a:srgbClr val="000000"/>
                </a:solidFill>
              </a:rPr>
              <a:t>Other  </a:t>
            </a:r>
            <a:r>
              <a:rPr spc="-5" dirty="0">
                <a:solidFill>
                  <a:srgbClr val="000000"/>
                </a:solidFill>
              </a:rPr>
              <a:t>med</a:t>
            </a:r>
            <a:r>
              <a:rPr spc="-10" dirty="0">
                <a:solidFill>
                  <a:srgbClr val="000000"/>
                </a:solidFill>
              </a:rPr>
              <a:t>i</a:t>
            </a:r>
            <a:r>
              <a:rPr spc="-5" dirty="0">
                <a:solidFill>
                  <a:srgbClr val="000000"/>
                </a:solidFill>
              </a:rPr>
              <a:t>cal</a:t>
            </a:r>
            <a:r>
              <a:rPr spc="-15" dirty="0">
                <a:solidFill>
                  <a:srgbClr val="000000"/>
                </a:solidFill>
              </a:rPr>
              <a:t>/</a:t>
            </a:r>
            <a:r>
              <a:rPr spc="-5" dirty="0">
                <a:solidFill>
                  <a:srgbClr val="000000"/>
                </a:solidFill>
              </a:rPr>
              <a:t>immunol</a:t>
            </a:r>
            <a:r>
              <a:rPr spc="-15" dirty="0">
                <a:solidFill>
                  <a:srgbClr val="000000"/>
                </a:solidFill>
              </a:rPr>
              <a:t>o</a:t>
            </a:r>
            <a:r>
              <a:rPr dirty="0">
                <a:solidFill>
                  <a:srgbClr val="000000"/>
                </a:solidFill>
              </a:rPr>
              <a:t>g</a:t>
            </a:r>
            <a:r>
              <a:rPr spc="-10" dirty="0">
                <a:solidFill>
                  <a:srgbClr val="000000"/>
                </a:solidFill>
              </a:rPr>
              <a:t>i</a:t>
            </a:r>
            <a:r>
              <a:rPr spc="-5" dirty="0">
                <a:solidFill>
                  <a:srgbClr val="000000"/>
                </a:solidFill>
              </a:rPr>
              <a:t>cal  </a:t>
            </a:r>
            <a:r>
              <a:rPr spc="-15" dirty="0">
                <a:solidFill>
                  <a:srgbClr val="000000"/>
                </a:solidFill>
              </a:rPr>
              <a:t>dis.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>
                <a:solidFill>
                  <a:srgbClr val="000000"/>
                </a:solidFill>
              </a:rPr>
              <a:t>Small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children.(&lt;5yrs)</a:t>
            </a:r>
          </a:p>
          <a:p>
            <a:pPr marL="364490" indent="-35242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4490" algn="l"/>
                <a:tab pos="365125" algn="l"/>
              </a:tabLst>
            </a:pPr>
            <a:r>
              <a:rPr spc="-5" dirty="0">
                <a:solidFill>
                  <a:srgbClr val="000000"/>
                </a:solidFill>
              </a:rPr>
              <a:t>pregnancy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23569"/>
            <a:ext cx="573341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>
                <a:solidFill>
                  <a:srgbClr val="C00000"/>
                </a:solidFill>
                <a:latin typeface="Garamond"/>
                <a:cs typeface="Garamond"/>
              </a:rPr>
              <a:t>Anti </a:t>
            </a:r>
            <a:r>
              <a:rPr sz="5000" dirty="0">
                <a:solidFill>
                  <a:srgbClr val="C00000"/>
                </a:solidFill>
                <a:latin typeface="Garamond"/>
                <a:cs typeface="Garamond"/>
              </a:rPr>
              <a:t>IgE -</a:t>
            </a:r>
            <a:r>
              <a:rPr sz="5000" spc="-4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5000" dirty="0">
                <a:solidFill>
                  <a:srgbClr val="C00000"/>
                </a:solidFill>
                <a:latin typeface="Garamond"/>
                <a:cs typeface="Garamond"/>
              </a:rPr>
              <a:t>omalizumab</a:t>
            </a:r>
            <a:endParaRPr sz="50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96592"/>
            <a:ext cx="7901305" cy="386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911860" indent="-274955">
              <a:lnSpc>
                <a:spcPct val="140000"/>
              </a:lnSpc>
              <a:spcBef>
                <a:spcPts val="10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Garamond"/>
                <a:cs typeface="Garamond"/>
              </a:rPr>
              <a:t>Could be </a:t>
            </a:r>
            <a:r>
              <a:rPr sz="2600" dirty="0">
                <a:latin typeface="Garamond"/>
                <a:cs typeface="Garamond"/>
              </a:rPr>
              <a:t>considered in </a:t>
            </a:r>
            <a:r>
              <a:rPr sz="2600" spc="-10" dirty="0">
                <a:latin typeface="Garamond"/>
                <a:cs typeface="Garamond"/>
              </a:rPr>
              <a:t>severe </a:t>
            </a:r>
            <a:r>
              <a:rPr sz="2600" spc="-5" dirty="0">
                <a:latin typeface="Garamond"/>
                <a:cs typeface="Garamond"/>
              </a:rPr>
              <a:t>cases </a:t>
            </a:r>
            <a:r>
              <a:rPr sz="2600" spc="-10" dirty="0">
                <a:latin typeface="Garamond"/>
                <a:cs typeface="Garamond"/>
              </a:rPr>
              <a:t>unresponsive </a:t>
            </a:r>
            <a:r>
              <a:rPr sz="2600" dirty="0">
                <a:latin typeface="Garamond"/>
                <a:cs typeface="Garamond"/>
              </a:rPr>
              <a:t>to  </a:t>
            </a:r>
            <a:r>
              <a:rPr sz="2600" spc="-5" dirty="0">
                <a:latin typeface="Garamond"/>
                <a:cs typeface="Garamond"/>
              </a:rPr>
              <a:t>conventional treatment</a:t>
            </a:r>
            <a:endParaRPr sz="2600">
              <a:latin typeface="Garamond"/>
              <a:cs typeface="Garamond"/>
            </a:endParaRPr>
          </a:p>
          <a:p>
            <a:pPr marL="287020" indent="-274955">
              <a:lnSpc>
                <a:spcPct val="100000"/>
              </a:lnSpc>
              <a:spcBef>
                <a:spcPts val="187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Garamond"/>
                <a:cs typeface="Garamond"/>
              </a:rPr>
              <a:t>Could </a:t>
            </a:r>
            <a:r>
              <a:rPr sz="2600" dirty="0">
                <a:latin typeface="Garamond"/>
                <a:cs typeface="Garamond"/>
              </a:rPr>
              <a:t>be </a:t>
            </a:r>
            <a:r>
              <a:rPr sz="2600" spc="-5" dirty="0">
                <a:latin typeface="Garamond"/>
                <a:cs typeface="Garamond"/>
              </a:rPr>
              <a:t>an adjunct </a:t>
            </a:r>
            <a:r>
              <a:rPr sz="2600" dirty="0">
                <a:latin typeface="Garamond"/>
                <a:cs typeface="Garamond"/>
              </a:rPr>
              <a:t>to </a:t>
            </a:r>
            <a:r>
              <a:rPr sz="2600" spc="-5" dirty="0">
                <a:latin typeface="Garamond"/>
                <a:cs typeface="Garamond"/>
              </a:rPr>
              <a:t>immunotherapy </a:t>
            </a:r>
            <a:r>
              <a:rPr sz="2600" dirty="0">
                <a:latin typeface="Garamond"/>
                <a:cs typeface="Garamond"/>
              </a:rPr>
              <a:t>in </a:t>
            </a:r>
            <a:r>
              <a:rPr sz="2600" spc="-10" dirty="0">
                <a:latin typeface="Garamond"/>
                <a:cs typeface="Garamond"/>
              </a:rPr>
              <a:t>severe</a:t>
            </a:r>
            <a:r>
              <a:rPr sz="2600" spc="-20" dirty="0">
                <a:latin typeface="Garamond"/>
                <a:cs typeface="Garamond"/>
              </a:rPr>
              <a:t> </a:t>
            </a:r>
            <a:r>
              <a:rPr sz="2600" spc="-5" dirty="0">
                <a:latin typeface="Garamond"/>
                <a:cs typeface="Garamond"/>
              </a:rPr>
              <a:t>cases</a:t>
            </a:r>
            <a:endParaRPr sz="26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3200" b="1" spc="-10" dirty="0">
                <a:solidFill>
                  <a:srgbClr val="C00000"/>
                </a:solidFill>
                <a:latin typeface="Constantia"/>
                <a:cs typeface="Constantia"/>
              </a:rPr>
              <a:t>Nasal</a:t>
            </a:r>
            <a:r>
              <a:rPr sz="3200" b="1" spc="-2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onstantia"/>
                <a:cs typeface="Constantia"/>
              </a:rPr>
              <a:t>Surgery</a:t>
            </a:r>
            <a:endParaRPr sz="3200">
              <a:latin typeface="Constantia"/>
              <a:cs typeface="Constantia"/>
            </a:endParaRPr>
          </a:p>
          <a:p>
            <a:pPr marL="287020" marR="5080" indent="-274955" algn="just">
              <a:lnSpc>
                <a:spcPct val="99500"/>
              </a:lnSpc>
              <a:spcBef>
                <a:spcPts val="118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Nasal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surgery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needed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where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there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marked  </a:t>
            </a:r>
            <a:r>
              <a:rPr sz="2600" dirty="0">
                <a:latin typeface="Constantia"/>
                <a:cs typeface="Constantia"/>
              </a:rPr>
              <a:t>septal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deviation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bony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turbinate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enlargement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which  </a:t>
            </a:r>
            <a:r>
              <a:rPr sz="2600" spc="-15" dirty="0">
                <a:latin typeface="Constantia"/>
                <a:cs typeface="Constantia"/>
              </a:rPr>
              <a:t>makes </a:t>
            </a:r>
            <a:r>
              <a:rPr sz="2600" spc="-10" dirty="0">
                <a:latin typeface="Constantia"/>
                <a:cs typeface="Constantia"/>
              </a:rPr>
              <a:t>topical </a:t>
            </a:r>
            <a:r>
              <a:rPr sz="2600" spc="-5" dirty="0">
                <a:latin typeface="Constantia"/>
                <a:cs typeface="Constantia"/>
              </a:rPr>
              <a:t>nasal </a:t>
            </a:r>
            <a:r>
              <a:rPr sz="2600" spc="-25" dirty="0">
                <a:latin typeface="Constantia"/>
                <a:cs typeface="Constantia"/>
              </a:rPr>
              <a:t>sprays </a:t>
            </a:r>
            <a:r>
              <a:rPr sz="2600" spc="-15" dirty="0">
                <a:latin typeface="Constantia"/>
                <a:cs typeface="Constantia"/>
              </a:rPr>
              <a:t>usage</a:t>
            </a:r>
            <a:r>
              <a:rPr sz="2600" spc="-3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difficult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256741"/>
            <a:ext cx="6015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AF50"/>
                </a:solidFill>
              </a:rPr>
              <a:t>Health </a:t>
            </a:r>
            <a:r>
              <a:rPr sz="3600" spc="-35" dirty="0">
                <a:solidFill>
                  <a:srgbClr val="00AF50"/>
                </a:solidFill>
              </a:rPr>
              <a:t>Effects </a:t>
            </a:r>
            <a:r>
              <a:rPr sz="3600" spc="-5" dirty="0">
                <a:solidFill>
                  <a:srgbClr val="00AF50"/>
                </a:solidFill>
              </a:rPr>
              <a:t>of </a:t>
            </a:r>
            <a:r>
              <a:rPr sz="3600" spc="-10" dirty="0">
                <a:solidFill>
                  <a:srgbClr val="00AF50"/>
                </a:solidFill>
              </a:rPr>
              <a:t>Allergic</a:t>
            </a:r>
            <a:r>
              <a:rPr sz="3600" spc="-65" dirty="0">
                <a:solidFill>
                  <a:srgbClr val="00AF50"/>
                </a:solidFill>
              </a:rPr>
              <a:t> </a:t>
            </a:r>
            <a:r>
              <a:rPr sz="3600" dirty="0">
                <a:solidFill>
                  <a:srgbClr val="00AF50"/>
                </a:solidFill>
              </a:rPr>
              <a:t>Rhinitis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869160"/>
            <a:ext cx="7952740" cy="343407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409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Social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inconvenience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Sleep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disturbances/obstruction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Learning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difficulties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Impaired </a:t>
            </a:r>
            <a:r>
              <a:rPr sz="2600" dirty="0">
                <a:latin typeface="Constantia"/>
                <a:cs typeface="Constantia"/>
              </a:rPr>
              <a:t>maxillary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growth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Dental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problems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Infection: nose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sinuses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Co-morbidities: conjunctivitis, </a:t>
            </a:r>
            <a:r>
              <a:rPr sz="2600" dirty="0">
                <a:latin typeface="Constantia"/>
                <a:cs typeface="Constantia"/>
              </a:rPr>
              <a:t>asthma,</a:t>
            </a:r>
            <a:r>
              <a:rPr sz="2600" spc="-2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rhinosinusitis,  </a:t>
            </a:r>
            <a:r>
              <a:rPr sz="2600" dirty="0">
                <a:latin typeface="Constantia"/>
                <a:cs typeface="Constantia"/>
              </a:rPr>
              <a:t>otitis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media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7916" y="1571244"/>
            <a:ext cx="1496568" cy="1857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36017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25" dirty="0">
                <a:solidFill>
                  <a:srgbClr val="00AF50"/>
                </a:solidFill>
              </a:rPr>
              <a:t>To</a:t>
            </a:r>
            <a:r>
              <a:rPr sz="5000" spc="-65" dirty="0">
                <a:solidFill>
                  <a:srgbClr val="00AF50"/>
                </a:solidFill>
              </a:rPr>
              <a:t> </a:t>
            </a:r>
            <a:r>
              <a:rPr sz="5000" spc="-5" dirty="0">
                <a:solidFill>
                  <a:srgbClr val="00AF50"/>
                </a:solidFill>
              </a:rPr>
              <a:t>Conclude</a:t>
            </a:r>
            <a:r>
              <a:rPr sz="5000" spc="-5" dirty="0"/>
              <a:t>…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908175"/>
            <a:ext cx="7935595" cy="31572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1520825" indent="-274955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Allergic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rhinitis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very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common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causes  </a:t>
            </a:r>
            <a:r>
              <a:rPr sz="2600" spc="-10" dirty="0">
                <a:latin typeface="Constantia"/>
                <a:cs typeface="Constantia"/>
              </a:rPr>
              <a:t>considerable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morbidity</a:t>
            </a:r>
            <a:endParaRPr sz="2600">
              <a:latin typeface="Constantia"/>
              <a:cs typeface="Constantia"/>
            </a:endParaRPr>
          </a:p>
          <a:p>
            <a:pPr marL="287020" marR="1271270" indent="-274955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Adequate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appropriate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treatment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leads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dirty="0">
                <a:latin typeface="Constantia"/>
                <a:cs typeface="Constantia"/>
              </a:rPr>
              <a:t>significant </a:t>
            </a:r>
            <a:r>
              <a:rPr sz="2600" spc="-15" dirty="0">
                <a:latin typeface="Constantia"/>
                <a:cs typeface="Constantia"/>
              </a:rPr>
              <a:t>improvement </a:t>
            </a: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quality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life</a:t>
            </a:r>
            <a:endParaRPr sz="2600">
              <a:latin typeface="Constantia"/>
              <a:cs typeface="Constantia"/>
            </a:endParaRPr>
          </a:p>
          <a:p>
            <a:pPr marL="287020" marR="497205" indent="-274955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Co-morbid conditions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10" dirty="0">
                <a:latin typeface="Constantia"/>
                <a:cs typeface="Constantia"/>
              </a:rPr>
              <a:t>common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0" dirty="0">
                <a:latin typeface="Constantia"/>
                <a:cs typeface="Constantia"/>
              </a:rPr>
              <a:t>warrants  </a:t>
            </a:r>
            <a:r>
              <a:rPr sz="2600" dirty="0">
                <a:latin typeface="Constantia"/>
                <a:cs typeface="Constantia"/>
              </a:rPr>
              <a:t>special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attention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treatment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optimal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results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Environmental </a:t>
            </a:r>
            <a:r>
              <a:rPr sz="2600" spc="-5" dirty="0">
                <a:latin typeface="Constantia"/>
                <a:cs typeface="Constantia"/>
              </a:rPr>
              <a:t>manipulations is </a:t>
            </a:r>
            <a:r>
              <a:rPr sz="2600" dirty="0">
                <a:latin typeface="Constantia"/>
                <a:cs typeface="Constantia"/>
              </a:rPr>
              <a:t>also </a:t>
            </a:r>
            <a:r>
              <a:rPr sz="2600" spc="-5" dirty="0">
                <a:latin typeface="Constantia"/>
                <a:cs typeface="Constantia"/>
              </a:rPr>
              <a:t>important in</a:t>
            </a:r>
            <a:r>
              <a:rPr sz="2600" spc="-4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</a:t>
            </a:r>
            <a:r>
              <a:rPr sz="2600" spc="-15" dirty="0">
                <a:latin typeface="Constantia"/>
                <a:cs typeface="Constantia"/>
              </a:rPr>
              <a:t>control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A7E2-1FA2-4C31-9837-FBD45D41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NON-ALLERGIC RHINITIS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0FBFD-1146-4EC7-A9B9-DA2B346B7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3106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947799"/>
            <a:ext cx="7898765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term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Nonallergic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rhinitis'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commonly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applied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diagnosis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any </a:t>
            </a:r>
            <a:r>
              <a:rPr sz="2600" spc="-5" dirty="0">
                <a:latin typeface="Constantia"/>
                <a:cs typeface="Constantia"/>
              </a:rPr>
              <a:t>nasal </a:t>
            </a:r>
            <a:r>
              <a:rPr sz="2600" spc="-10" dirty="0">
                <a:latin typeface="Constantia"/>
                <a:cs typeface="Constantia"/>
              </a:rPr>
              <a:t>condition </a:t>
            </a:r>
            <a:r>
              <a:rPr sz="2600" spc="-5" dirty="0">
                <a:latin typeface="Constantia"/>
                <a:cs typeface="Constantia"/>
              </a:rPr>
              <a:t>in which the  symptoms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identical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those </a:t>
            </a:r>
            <a:r>
              <a:rPr sz="2600" dirty="0">
                <a:latin typeface="Constantia"/>
                <a:cs typeface="Constantia"/>
              </a:rPr>
              <a:t>seen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Allergic  </a:t>
            </a:r>
            <a:r>
              <a:rPr sz="2600" spc="-5" dirty="0">
                <a:latin typeface="Constantia"/>
                <a:cs typeface="Constantia"/>
              </a:rPr>
              <a:t>rhinitis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but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allergic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aetiology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been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excluded.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Occur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more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frequently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adults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children,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25" dirty="0">
                <a:latin typeface="Constantia"/>
                <a:cs typeface="Constantia"/>
              </a:rPr>
              <a:t>More </a:t>
            </a:r>
            <a:r>
              <a:rPr sz="2600" spc="-15" dirty="0">
                <a:latin typeface="Constantia"/>
                <a:cs typeface="Constantia"/>
              </a:rPr>
              <a:t>likely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be perennial than</a:t>
            </a:r>
            <a:r>
              <a:rPr sz="2600" spc="-4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seasonal.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624903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Allergic </a:t>
            </a:r>
            <a:r>
              <a:rPr sz="5000" dirty="0"/>
              <a:t>Rhinitis -</a:t>
            </a:r>
            <a:r>
              <a:rPr sz="5000" spc="-114" dirty="0"/>
              <a:t> </a:t>
            </a:r>
            <a:r>
              <a:rPr sz="5000" spc="-5" dirty="0"/>
              <a:t>Causes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32177"/>
            <a:ext cx="3465829" cy="1849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Constantia"/>
                <a:cs typeface="Constantia"/>
              </a:rPr>
              <a:t>Seasonal/</a:t>
            </a:r>
            <a:r>
              <a:rPr sz="2600" b="1" spc="-3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Intermitant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 marR="795655">
              <a:lnSpc>
                <a:spcPct val="120000"/>
              </a:lnSpc>
            </a:pPr>
            <a:r>
              <a:rPr sz="2600" spc="-15" dirty="0">
                <a:latin typeface="Constantia"/>
                <a:cs typeface="Constantia"/>
              </a:rPr>
              <a:t>Pollen </a:t>
            </a:r>
            <a:r>
              <a:rPr sz="2600" spc="-10" dirty="0">
                <a:latin typeface="Constantia"/>
                <a:cs typeface="Constantia"/>
              </a:rPr>
              <a:t>from trees,  grasses,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2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weeds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828" y="1892554"/>
            <a:ext cx="3421379" cy="3474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5" dirty="0">
                <a:latin typeface="Constantia"/>
                <a:cs typeface="Constantia"/>
              </a:rPr>
              <a:t>Perennial/</a:t>
            </a:r>
            <a:r>
              <a:rPr sz="2600" b="1" spc="-3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Persistant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latin typeface="Constantia"/>
                <a:cs typeface="Constantia"/>
              </a:rPr>
              <a:t>House </a:t>
            </a:r>
            <a:r>
              <a:rPr sz="2600" spc="-5" dirty="0">
                <a:latin typeface="Constantia"/>
                <a:cs typeface="Constantia"/>
              </a:rPr>
              <a:t>dust,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mites</a:t>
            </a:r>
            <a:endParaRPr sz="2600">
              <a:latin typeface="Constantia"/>
              <a:cs typeface="Constantia"/>
            </a:endParaRPr>
          </a:p>
          <a:p>
            <a:pPr marL="12700" marR="5080">
              <a:lnSpc>
                <a:spcPct val="110000"/>
              </a:lnSpc>
            </a:pPr>
            <a:r>
              <a:rPr sz="2600" spc="-15" dirty="0">
                <a:latin typeface="Constantia"/>
                <a:cs typeface="Constantia"/>
              </a:rPr>
              <a:t>Mold </a:t>
            </a:r>
            <a:r>
              <a:rPr sz="2600" dirty="0">
                <a:latin typeface="Constantia"/>
                <a:cs typeface="Constantia"/>
              </a:rPr>
              <a:t>and fungus</a:t>
            </a:r>
            <a:r>
              <a:rPr sz="2600" spc="-2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spores  Cockroaches</a:t>
            </a:r>
            <a:endParaRPr sz="2600">
              <a:latin typeface="Constantia"/>
              <a:cs typeface="Constantia"/>
            </a:endParaRPr>
          </a:p>
          <a:p>
            <a:pPr marL="12700" marR="1137285">
              <a:lnSpc>
                <a:spcPct val="110000"/>
              </a:lnSpc>
              <a:spcBef>
                <a:spcPts val="5"/>
              </a:spcBef>
            </a:pPr>
            <a:r>
              <a:rPr sz="2600" spc="-5" dirty="0">
                <a:latin typeface="Constantia"/>
                <a:cs typeface="Constantia"/>
              </a:rPr>
              <a:t>Animal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danders  </a:t>
            </a:r>
            <a:r>
              <a:rPr sz="2600" spc="-25" dirty="0">
                <a:latin typeface="Constantia"/>
                <a:cs typeface="Constantia"/>
              </a:rPr>
              <a:t>Food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600" spc="-5" dirty="0">
                <a:latin typeface="Constantia"/>
                <a:cs typeface="Constantia"/>
              </a:rPr>
              <a:t>chemicals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62242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NON </a:t>
            </a:r>
            <a:r>
              <a:rPr spc="-5" dirty="0"/>
              <a:t>ALLERGIC</a:t>
            </a:r>
            <a:r>
              <a:rPr spc="-140" dirty="0"/>
              <a:t> </a:t>
            </a:r>
            <a:r>
              <a:rPr dirty="0"/>
              <a:t>PERENNIAL  </a:t>
            </a:r>
            <a:r>
              <a:rPr spc="-5" dirty="0"/>
              <a:t>RHINITIS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7498"/>
            <a:ext cx="7097395" cy="4064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600" spc="5" dirty="0">
                <a:latin typeface="Constantia"/>
                <a:cs typeface="Constantia"/>
              </a:rPr>
              <a:t>TYPES:</a:t>
            </a:r>
            <a:endParaRPr sz="2600">
              <a:latin typeface="Constantia"/>
              <a:cs typeface="Constantia"/>
            </a:endParaRPr>
          </a:p>
          <a:p>
            <a:pPr marL="186690" indent="-174625">
              <a:lnSpc>
                <a:spcPct val="100000"/>
              </a:lnSpc>
              <a:spcBef>
                <a:spcPts val="295"/>
              </a:spcBef>
              <a:buSzPct val="95833"/>
              <a:buAutoNum type="arabicPeriod"/>
              <a:tabLst>
                <a:tab pos="187325" algn="l"/>
              </a:tabLst>
            </a:pPr>
            <a:r>
              <a:rPr sz="2400" spc="-25" dirty="0">
                <a:latin typeface="Constantia"/>
                <a:cs typeface="Constantia"/>
              </a:rPr>
              <a:t>Vasomotor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rhinitis</a:t>
            </a:r>
            <a:endParaRPr sz="2400">
              <a:latin typeface="Constantia"/>
              <a:cs typeface="Constantia"/>
            </a:endParaRPr>
          </a:p>
          <a:p>
            <a:pPr marL="275590" indent="-263525">
              <a:lnSpc>
                <a:spcPct val="100000"/>
              </a:lnSpc>
              <a:spcBef>
                <a:spcPts val="305"/>
              </a:spcBef>
              <a:buSzPct val="96428"/>
              <a:buAutoNum type="arabicPeriod"/>
              <a:tabLst>
                <a:tab pos="276225" algn="l"/>
              </a:tabLst>
            </a:pPr>
            <a:r>
              <a:rPr sz="2800" spc="-10" dirty="0">
                <a:latin typeface="Constantia"/>
                <a:cs typeface="Constantia"/>
              </a:rPr>
              <a:t>Infection</a:t>
            </a:r>
            <a:endParaRPr sz="2800">
              <a:latin typeface="Constantia"/>
              <a:cs typeface="Constantia"/>
            </a:endParaRPr>
          </a:p>
          <a:p>
            <a:pPr marL="266700" marR="5080" indent="-266700">
              <a:lnSpc>
                <a:spcPts val="3030"/>
              </a:lnSpc>
              <a:spcBef>
                <a:spcPts val="715"/>
              </a:spcBef>
              <a:buSzPct val="96428"/>
              <a:buAutoNum type="arabicPeriod"/>
              <a:tabLst>
                <a:tab pos="266700" algn="l"/>
              </a:tabLst>
            </a:pPr>
            <a:r>
              <a:rPr sz="2800" spc="-5" dirty="0">
                <a:latin typeface="Constantia"/>
                <a:cs typeface="Constantia"/>
              </a:rPr>
              <a:t>Rhinitis </a:t>
            </a:r>
            <a:r>
              <a:rPr sz="2800" spc="-10" dirty="0">
                <a:latin typeface="Constantia"/>
                <a:cs typeface="Constantia"/>
              </a:rPr>
              <a:t>associated </a:t>
            </a:r>
            <a:r>
              <a:rPr sz="2800" spc="-5" dirty="0">
                <a:latin typeface="Constantia"/>
                <a:cs typeface="Constantia"/>
              </a:rPr>
              <a:t>with </a:t>
            </a:r>
            <a:r>
              <a:rPr sz="2800" spc="-15" dirty="0">
                <a:latin typeface="Constantia"/>
                <a:cs typeface="Constantia"/>
              </a:rPr>
              <a:t>physical </a:t>
            </a:r>
            <a:r>
              <a:rPr sz="2800" spc="-5" dirty="0">
                <a:latin typeface="Constantia"/>
                <a:cs typeface="Constantia"/>
              </a:rPr>
              <a:t>or</a:t>
            </a:r>
            <a:r>
              <a:rPr sz="2800" spc="-43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chemical  factors</a:t>
            </a:r>
            <a:endParaRPr sz="2800">
              <a:latin typeface="Constantia"/>
              <a:cs typeface="Constantia"/>
            </a:endParaRPr>
          </a:p>
          <a:p>
            <a:pPr marL="12700" marR="2615565">
              <a:lnSpc>
                <a:spcPts val="3700"/>
              </a:lnSpc>
              <a:spcBef>
                <a:spcPts val="125"/>
              </a:spcBef>
              <a:buSzPct val="96428"/>
              <a:buAutoNum type="arabicPeriod"/>
              <a:tabLst>
                <a:tab pos="293370" algn="l"/>
              </a:tabLst>
            </a:pPr>
            <a:r>
              <a:rPr sz="2800" spc="-10" dirty="0">
                <a:latin typeface="Constantia"/>
                <a:cs typeface="Constantia"/>
              </a:rPr>
              <a:t>Drug, food </a:t>
            </a:r>
            <a:r>
              <a:rPr sz="2800" spc="-15" dirty="0">
                <a:latin typeface="Constantia"/>
                <a:cs typeface="Constantia"/>
              </a:rPr>
              <a:t>induced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rhinitis  </a:t>
            </a:r>
            <a:r>
              <a:rPr sz="2800" spc="-5" dirty="0">
                <a:latin typeface="Constantia"/>
                <a:cs typeface="Constantia"/>
              </a:rPr>
              <a:t>5.NARES, aspirin</a:t>
            </a:r>
            <a:r>
              <a:rPr sz="2800" spc="-1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sensitivity</a:t>
            </a:r>
            <a:endParaRPr sz="2800">
              <a:latin typeface="Constantia"/>
              <a:cs typeface="Constantia"/>
            </a:endParaRPr>
          </a:p>
          <a:p>
            <a:pPr marL="295910" indent="-283845">
              <a:lnSpc>
                <a:spcPct val="100000"/>
              </a:lnSpc>
              <a:spcBef>
                <a:spcPts val="155"/>
              </a:spcBef>
              <a:buSzPct val="96428"/>
              <a:buAutoNum type="arabicPeriod" startAt="6"/>
              <a:tabLst>
                <a:tab pos="296545" algn="l"/>
              </a:tabLst>
            </a:pPr>
            <a:r>
              <a:rPr sz="2800" spc="-5" dirty="0">
                <a:latin typeface="Constantia"/>
                <a:cs typeface="Constantia"/>
              </a:rPr>
              <a:t>Rhinitis of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pregnancy</a:t>
            </a:r>
            <a:endParaRPr sz="2800">
              <a:latin typeface="Constantia"/>
              <a:cs typeface="Constantia"/>
            </a:endParaRPr>
          </a:p>
          <a:p>
            <a:pPr marL="275590" indent="-263525">
              <a:lnSpc>
                <a:spcPct val="100000"/>
              </a:lnSpc>
              <a:spcBef>
                <a:spcPts val="335"/>
              </a:spcBef>
              <a:buSzPct val="96428"/>
              <a:buAutoNum type="arabicPeriod" startAt="6"/>
              <a:tabLst>
                <a:tab pos="276225" algn="l"/>
              </a:tabLst>
            </a:pPr>
            <a:r>
              <a:rPr sz="2800" spc="-10" dirty="0">
                <a:latin typeface="Constantia"/>
                <a:cs typeface="Constantia"/>
              </a:rPr>
              <a:t>Atrophic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rhinitis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89902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5" dirty="0"/>
              <a:t>Vasomotor</a:t>
            </a:r>
            <a:r>
              <a:rPr sz="5000" spc="-105" dirty="0"/>
              <a:t> </a:t>
            </a:r>
            <a:r>
              <a:rPr sz="5000" dirty="0"/>
              <a:t>Rhinitis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531734" cy="2720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18745" indent="-274955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onstantia"/>
                <a:cs typeface="Constantia"/>
              </a:rPr>
              <a:t>Autonomic disturbance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20" dirty="0">
                <a:latin typeface="Constantia"/>
                <a:cs typeface="Constantia"/>
              </a:rPr>
              <a:t>excessive</a:t>
            </a:r>
            <a:r>
              <a:rPr sz="2600" spc="-4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parasympathetic  activity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15" dirty="0">
                <a:latin typeface="Constantia"/>
                <a:cs typeface="Constantia"/>
              </a:rPr>
              <a:t>No </a:t>
            </a:r>
            <a:r>
              <a:rPr sz="2600" spc="5" dirty="0">
                <a:latin typeface="Constantia"/>
                <a:cs typeface="Constantia"/>
              </a:rPr>
              <a:t>specific </a:t>
            </a:r>
            <a:r>
              <a:rPr sz="2600" spc="-5" dirty="0">
                <a:latin typeface="Constantia"/>
                <a:cs typeface="Constantia"/>
              </a:rPr>
              <a:t>cause</a:t>
            </a:r>
            <a:r>
              <a:rPr sz="2600" spc="-3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found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15" dirty="0">
                <a:latin typeface="Constantia"/>
                <a:cs typeface="Constantia"/>
              </a:rPr>
              <a:t>Symptoms </a:t>
            </a:r>
            <a:r>
              <a:rPr sz="2600" dirty="0">
                <a:latin typeface="Constantia"/>
                <a:cs typeface="Constantia"/>
              </a:rPr>
              <a:t>: </a:t>
            </a:r>
            <a:r>
              <a:rPr sz="2600" spc="-5" dirty="0">
                <a:latin typeface="Constantia"/>
                <a:cs typeface="Constantia"/>
              </a:rPr>
              <a:t>rhinorrhoea, sneezing, nasal</a:t>
            </a:r>
            <a:r>
              <a:rPr sz="2600" spc="-3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obstruction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876170"/>
            <a:ext cx="8042909" cy="42322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0" dirty="0">
                <a:latin typeface="Constantia"/>
                <a:cs typeface="Constantia"/>
              </a:rPr>
              <a:t>Neurovascular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disorder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20" dirty="0">
                <a:latin typeface="Constantia"/>
                <a:cs typeface="Constantia"/>
              </a:rPr>
              <a:t>No </a:t>
            </a:r>
            <a:r>
              <a:rPr sz="2400" spc="5" dirty="0">
                <a:latin typeface="Constantia"/>
                <a:cs typeface="Constantia"/>
              </a:rPr>
              <a:t>specific</a:t>
            </a:r>
            <a:r>
              <a:rPr sz="2400" spc="-2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antibodies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latin typeface="Constantia"/>
                <a:cs typeface="Constantia"/>
              </a:rPr>
              <a:t>Nonspecific </a:t>
            </a:r>
            <a:r>
              <a:rPr sz="2400" spc="25" dirty="0">
                <a:latin typeface="Constantia"/>
                <a:cs typeface="Constantia"/>
              </a:rPr>
              <a:t>reflex</a:t>
            </a:r>
            <a:r>
              <a:rPr sz="2400" spc="-1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hypersensitivity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Caused </a:t>
            </a:r>
            <a:r>
              <a:rPr sz="2400" spc="-20" dirty="0">
                <a:latin typeface="Constantia"/>
                <a:cs typeface="Constantia"/>
              </a:rPr>
              <a:t>by </a:t>
            </a:r>
            <a:r>
              <a:rPr sz="2400" spc="-5" dirty="0">
                <a:latin typeface="Constantia"/>
                <a:cs typeface="Constantia"/>
              </a:rPr>
              <a:t>various</a:t>
            </a:r>
            <a:r>
              <a:rPr sz="2400" spc="-180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influences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5" dirty="0">
                <a:latin typeface="Constantia"/>
                <a:cs typeface="Constantia"/>
              </a:rPr>
              <a:t>Change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temperature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3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humidity</a:t>
            </a:r>
            <a:endParaRPr sz="2400">
              <a:latin typeface="Constantia"/>
              <a:cs typeface="Constantia"/>
            </a:endParaRPr>
          </a:p>
          <a:p>
            <a:pPr marL="287020" marR="5080" indent="-274955">
              <a:lnSpc>
                <a:spcPts val="2590"/>
              </a:lnSpc>
              <a:spcBef>
                <a:spcPts val="61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0" dirty="0">
                <a:latin typeface="Constantia"/>
                <a:cs typeface="Constantia"/>
              </a:rPr>
              <a:t>Alcohol </a:t>
            </a:r>
            <a:r>
              <a:rPr sz="2400" dirty="0">
                <a:latin typeface="Constantia"/>
                <a:cs typeface="Constantia"/>
              </a:rPr>
              <a:t>, </a:t>
            </a:r>
            <a:r>
              <a:rPr sz="2400" spc="-5" dirty="0">
                <a:latin typeface="Constantia"/>
                <a:cs typeface="Constantia"/>
              </a:rPr>
              <a:t>dust, </a:t>
            </a:r>
            <a:r>
              <a:rPr sz="2400" spc="-10" dirty="0">
                <a:latin typeface="Constantia"/>
                <a:cs typeface="Constantia"/>
              </a:rPr>
              <a:t>smoke, </a:t>
            </a:r>
            <a:r>
              <a:rPr sz="2400" spc="-5" dirty="0">
                <a:latin typeface="Constantia"/>
                <a:cs typeface="Constantia"/>
              </a:rPr>
              <a:t>mechanical irritation, </a:t>
            </a:r>
            <a:r>
              <a:rPr sz="2400" spc="-10" dirty="0">
                <a:latin typeface="Constantia"/>
                <a:cs typeface="Constantia"/>
              </a:rPr>
              <a:t>stress,</a:t>
            </a:r>
            <a:r>
              <a:rPr sz="2400" spc="-2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anxiety  </a:t>
            </a:r>
            <a:r>
              <a:rPr sz="2400" spc="-10" dirty="0">
                <a:latin typeface="Constantia"/>
                <a:cs typeface="Constantia"/>
              </a:rPr>
              <a:t>neurosis, </a:t>
            </a:r>
            <a:r>
              <a:rPr sz="2400" spc="-5" dirty="0">
                <a:latin typeface="Constantia"/>
                <a:cs typeface="Constantia"/>
              </a:rPr>
              <a:t>endocrine </a:t>
            </a:r>
            <a:r>
              <a:rPr sz="2400" spc="-10" dirty="0">
                <a:latin typeface="Constantia"/>
                <a:cs typeface="Constantia"/>
              </a:rPr>
              <a:t>disorders, </a:t>
            </a:r>
            <a:r>
              <a:rPr sz="2400" spc="-5" dirty="0">
                <a:latin typeface="Constantia"/>
                <a:cs typeface="Constantia"/>
              </a:rPr>
              <a:t>rhinitis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27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pregnancy.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ts val="2735"/>
              </a:lnSpc>
              <a:spcBef>
                <a:spcPts val="254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latin typeface="Constantia"/>
                <a:cs typeface="Constantia"/>
              </a:rPr>
              <a:t>Drugs: </a:t>
            </a:r>
            <a:r>
              <a:rPr sz="2400" spc="-10" dirty="0">
                <a:latin typeface="Constantia"/>
                <a:cs typeface="Constantia"/>
              </a:rPr>
              <a:t>(e.g.,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antihypertensive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agents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reserpine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beta-</a:t>
            </a:r>
            <a:endParaRPr sz="2400">
              <a:latin typeface="Constantia"/>
              <a:cs typeface="Constantia"/>
            </a:endParaRPr>
          </a:p>
          <a:p>
            <a:pPr marL="287020">
              <a:lnSpc>
                <a:spcPts val="2735"/>
              </a:lnSpc>
            </a:pPr>
            <a:r>
              <a:rPr sz="2400" spc="-15" dirty="0">
                <a:latin typeface="Constantia"/>
                <a:cs typeface="Constantia"/>
              </a:rPr>
              <a:t>blockers, </a:t>
            </a:r>
            <a:r>
              <a:rPr sz="2400" spc="-10" dirty="0">
                <a:latin typeface="Constantia"/>
                <a:cs typeface="Constantia"/>
              </a:rPr>
              <a:t>oral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contraceptives)</a:t>
            </a:r>
            <a:endParaRPr sz="2400">
              <a:latin typeface="Constantia"/>
              <a:cs typeface="Constantia"/>
            </a:endParaRPr>
          </a:p>
          <a:p>
            <a:pPr marL="287020" marR="1414145" indent="-274955">
              <a:lnSpc>
                <a:spcPts val="2590"/>
              </a:lnSpc>
              <a:spcBef>
                <a:spcPts val="61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latin typeface="Constantia"/>
                <a:cs typeface="Constantia"/>
              </a:rPr>
              <a:t>Drug abuse: </a:t>
            </a:r>
            <a:r>
              <a:rPr sz="2400" spc="-5" dirty="0">
                <a:latin typeface="Constantia"/>
                <a:cs typeface="Constantia"/>
              </a:rPr>
              <a:t>(imidazoline </a:t>
            </a:r>
            <a:r>
              <a:rPr sz="2400" dirty="0">
                <a:latin typeface="Constantia"/>
                <a:cs typeface="Constantia"/>
              </a:rPr>
              <a:t>&amp; </a:t>
            </a:r>
            <a:r>
              <a:rPr sz="2400" spc="-10" dirty="0">
                <a:latin typeface="Constantia"/>
                <a:cs typeface="Constantia"/>
              </a:rPr>
              <a:t>catechol</a:t>
            </a:r>
            <a:r>
              <a:rPr sz="2400" spc="-2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derivatives,  </a:t>
            </a:r>
            <a:r>
              <a:rPr sz="2400" spc="-5" dirty="0">
                <a:latin typeface="Constantia"/>
                <a:cs typeface="Constantia"/>
              </a:rPr>
              <a:t>clomethiazole,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etc.)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44094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Vasomotor</a:t>
            </a:r>
            <a:r>
              <a:rPr spc="-95" dirty="0"/>
              <a:t> </a:t>
            </a:r>
            <a:r>
              <a:rPr dirty="0"/>
              <a:t>Rhinitis  </a:t>
            </a: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76170"/>
            <a:ext cx="4458970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35" dirty="0">
                <a:latin typeface="Constantia"/>
                <a:cs typeface="Constantia"/>
              </a:rPr>
              <a:t>Typical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history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5" dirty="0">
                <a:latin typeface="Constantia"/>
                <a:cs typeface="Constantia"/>
              </a:rPr>
              <a:t>Negative allergen</a:t>
            </a:r>
            <a:r>
              <a:rPr sz="2400" spc="-1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tests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20" dirty="0">
                <a:latin typeface="Constantia"/>
                <a:cs typeface="Constantia"/>
              </a:rPr>
              <a:t>No </a:t>
            </a:r>
            <a:r>
              <a:rPr sz="2400" spc="-10" dirty="0">
                <a:latin typeface="Constantia"/>
                <a:cs typeface="Constantia"/>
              </a:rPr>
              <a:t>elevated IgE </a:t>
            </a:r>
            <a:r>
              <a:rPr sz="2400" spc="-5" dirty="0">
                <a:latin typeface="Constantia"/>
                <a:cs typeface="Constantia"/>
              </a:rPr>
              <a:t>in the</a:t>
            </a:r>
            <a:r>
              <a:rPr sz="2400" spc="-3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secretion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52927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Vasomotor </a:t>
            </a:r>
            <a:r>
              <a:rPr dirty="0"/>
              <a:t>Rhinitis  </a:t>
            </a:r>
            <a:r>
              <a:rPr spc="-15" dirty="0"/>
              <a:t>Conservative</a:t>
            </a:r>
            <a:r>
              <a:rPr spc="-35" dirty="0"/>
              <a:t> </a:t>
            </a:r>
            <a:r>
              <a:rPr spc="-50" dirty="0"/>
              <a:t>Tretment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0321"/>
            <a:ext cx="5106035" cy="42506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5" dirty="0">
                <a:latin typeface="Constantia"/>
                <a:cs typeface="Constantia"/>
              </a:rPr>
              <a:t>Elimination of </a:t>
            </a:r>
            <a:r>
              <a:rPr sz="2800" spc="-10" dirty="0">
                <a:latin typeface="Constantia"/>
                <a:cs typeface="Constantia"/>
              </a:rPr>
              <a:t>irritant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factors</a:t>
            </a:r>
            <a:endParaRPr sz="28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10" dirty="0">
                <a:latin typeface="Constantia"/>
                <a:cs typeface="Constantia"/>
              </a:rPr>
              <a:t>Antihistamines</a:t>
            </a:r>
            <a:endParaRPr sz="28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15" dirty="0">
                <a:latin typeface="Constantia"/>
                <a:cs typeface="Constantia"/>
              </a:rPr>
              <a:t>Nasal decongestant</a:t>
            </a:r>
            <a:r>
              <a:rPr sz="2800" spc="-17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drops</a:t>
            </a:r>
            <a:endParaRPr sz="28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4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20" dirty="0">
                <a:latin typeface="Constantia"/>
                <a:cs typeface="Constantia"/>
              </a:rPr>
              <a:t>Oral </a:t>
            </a:r>
            <a:r>
              <a:rPr sz="2800" spc="-15" dirty="0">
                <a:latin typeface="Constantia"/>
                <a:cs typeface="Constantia"/>
              </a:rPr>
              <a:t>decongestant</a:t>
            </a:r>
            <a:r>
              <a:rPr sz="2800" spc="-1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drugs</a:t>
            </a:r>
            <a:endParaRPr sz="28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15" dirty="0">
                <a:latin typeface="Constantia"/>
                <a:cs typeface="Constantia"/>
              </a:rPr>
              <a:t>Steroids (e.g.,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beclomethasone)</a:t>
            </a:r>
            <a:endParaRPr sz="28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10" dirty="0">
                <a:latin typeface="Constantia"/>
                <a:cs typeface="Constantia"/>
              </a:rPr>
              <a:t>Metabolic </a:t>
            </a:r>
            <a:r>
              <a:rPr sz="2800" spc="-5" dirty="0">
                <a:latin typeface="Constantia"/>
                <a:cs typeface="Constantia"/>
              </a:rPr>
              <a:t>&amp; endocrine</a:t>
            </a:r>
            <a:r>
              <a:rPr sz="2800" spc="-31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systems</a:t>
            </a:r>
            <a:endParaRPr sz="28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4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15" dirty="0">
                <a:latin typeface="Constantia"/>
                <a:cs typeface="Constantia"/>
              </a:rPr>
              <a:t>Sedatives</a:t>
            </a:r>
            <a:endParaRPr sz="2800">
              <a:latin typeface="Constantia"/>
              <a:cs typeface="Constantia"/>
            </a:endParaRPr>
          </a:p>
          <a:p>
            <a:pPr marL="287655" marR="511809" indent="-287655">
              <a:lnSpc>
                <a:spcPct val="110000"/>
              </a:lnSpc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5" dirty="0">
                <a:latin typeface="Constantia"/>
                <a:cs typeface="Constantia"/>
              </a:rPr>
              <a:t>Imidazoline </a:t>
            </a:r>
            <a:r>
              <a:rPr sz="2800" spc="-15" dirty="0">
                <a:latin typeface="Constantia"/>
                <a:cs typeface="Constantia"/>
              </a:rPr>
              <a:t>preparations  (Potential for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habituation)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44094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Vasomotor</a:t>
            </a:r>
            <a:r>
              <a:rPr spc="-95" dirty="0"/>
              <a:t> </a:t>
            </a:r>
            <a:r>
              <a:rPr dirty="0"/>
              <a:t>Rhinitis  </a:t>
            </a:r>
            <a:r>
              <a:rPr spc="-15" dirty="0"/>
              <a:t>Surgical</a:t>
            </a:r>
            <a:r>
              <a:rPr spc="-85" dirty="0"/>
              <a:t> </a:t>
            </a:r>
            <a:r>
              <a:rPr spc="-45" dirty="0"/>
              <a:t>Treatment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870074"/>
            <a:ext cx="7471409" cy="25006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marR="5080" indent="-274955">
              <a:lnSpc>
                <a:spcPts val="2690"/>
              </a:lnSpc>
              <a:spcBef>
                <a:spcPts val="74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40" dirty="0">
                <a:latin typeface="Constantia"/>
                <a:cs typeface="Constantia"/>
              </a:rPr>
              <a:t>Turbinate </a:t>
            </a:r>
            <a:r>
              <a:rPr sz="2800" spc="-15" dirty="0">
                <a:latin typeface="Constantia"/>
                <a:cs typeface="Constantia"/>
              </a:rPr>
              <a:t>surgery</a:t>
            </a:r>
            <a:r>
              <a:rPr sz="2800" spc="-18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--Electrocautery,cryosurgery,  </a:t>
            </a:r>
            <a:r>
              <a:rPr sz="2800" spc="-5" dirty="0">
                <a:latin typeface="Constantia"/>
                <a:cs typeface="Constantia"/>
              </a:rPr>
              <a:t>laser</a:t>
            </a:r>
            <a:endParaRPr sz="28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15" dirty="0">
                <a:latin typeface="Constantia"/>
                <a:cs typeface="Constantia"/>
              </a:rPr>
              <a:t>Correction </a:t>
            </a:r>
            <a:r>
              <a:rPr sz="2800" spc="-5" dirty="0">
                <a:latin typeface="Constantia"/>
                <a:cs typeface="Constantia"/>
              </a:rPr>
              <a:t>of anatomical</a:t>
            </a:r>
            <a:r>
              <a:rPr sz="2800" spc="-18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deformity</a:t>
            </a:r>
            <a:endParaRPr sz="28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15" dirty="0">
                <a:latin typeface="Constantia"/>
                <a:cs typeface="Constantia"/>
              </a:rPr>
              <a:t>Conchotomy</a:t>
            </a:r>
            <a:endParaRPr sz="2800">
              <a:latin typeface="Constantia"/>
              <a:cs typeface="Constantia"/>
            </a:endParaRPr>
          </a:p>
          <a:p>
            <a:pPr marL="190500" marR="1356995" indent="-178435">
              <a:lnSpc>
                <a:spcPct val="100000"/>
              </a:lnSpc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10" dirty="0">
                <a:latin typeface="Constantia"/>
                <a:cs typeface="Constantia"/>
              </a:rPr>
              <a:t>Parasympathetic nasal </a:t>
            </a:r>
            <a:r>
              <a:rPr sz="2800" spc="5" dirty="0">
                <a:latin typeface="Constantia"/>
                <a:cs typeface="Constantia"/>
              </a:rPr>
              <a:t>fibers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divisions  </a:t>
            </a:r>
            <a:r>
              <a:rPr sz="2800" spc="-5" dirty="0">
                <a:latin typeface="Constantia"/>
                <a:cs typeface="Constantia"/>
              </a:rPr>
              <a:t>(</a:t>
            </a:r>
            <a:r>
              <a:rPr sz="2800" spc="-5" dirty="0">
                <a:solidFill>
                  <a:srgbClr val="FF0000"/>
                </a:solidFill>
                <a:latin typeface="Constantia"/>
                <a:cs typeface="Constantia"/>
              </a:rPr>
              <a:t>vidian</a:t>
            </a:r>
            <a:r>
              <a:rPr sz="2800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onstantia"/>
                <a:cs typeface="Constantia"/>
              </a:rPr>
              <a:t>neurectomy</a:t>
            </a:r>
            <a:r>
              <a:rPr sz="2800" spc="-15" dirty="0">
                <a:latin typeface="Constantia"/>
                <a:cs typeface="Constantia"/>
              </a:rPr>
              <a:t>)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44094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Vasomotor</a:t>
            </a:r>
            <a:r>
              <a:rPr spc="-95" dirty="0"/>
              <a:t> </a:t>
            </a:r>
            <a:r>
              <a:rPr dirty="0"/>
              <a:t>Rhinitis  </a:t>
            </a:r>
            <a:r>
              <a:rPr spc="-10" dirty="0"/>
              <a:t>Prognosis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9322"/>
            <a:ext cx="3221990" cy="2147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5" dirty="0">
                <a:latin typeface="Constantia"/>
                <a:cs typeface="Constantia"/>
              </a:rPr>
              <a:t>Uncertain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Wingdings 2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Suddenly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improves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Wingdings 2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Resistant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2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treatment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14718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0" dirty="0"/>
              <a:t>Atrophic</a:t>
            </a:r>
            <a:r>
              <a:rPr sz="5000" spc="-90" dirty="0"/>
              <a:t> </a:t>
            </a:r>
            <a:r>
              <a:rPr sz="5000" dirty="0"/>
              <a:t>rhinitis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8055609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8034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2569210" algn="l"/>
              </a:tabLst>
            </a:pPr>
            <a:r>
              <a:rPr sz="2600" spc="-10" dirty="0">
                <a:latin typeface="Constantia"/>
                <a:cs typeface="Constantia"/>
              </a:rPr>
              <a:t>Predominantly	in women </a:t>
            </a:r>
            <a:r>
              <a:rPr sz="2600" dirty="0">
                <a:latin typeface="Constantia"/>
                <a:cs typeface="Constantia"/>
              </a:rPr>
              <a:t>&amp; </a:t>
            </a:r>
            <a:r>
              <a:rPr sz="2600" spc="-10" dirty="0">
                <a:latin typeface="Constantia"/>
                <a:cs typeface="Constantia"/>
              </a:rPr>
              <a:t>is charaterised </a:t>
            </a:r>
            <a:r>
              <a:rPr sz="2600" spc="-15" dirty="0">
                <a:latin typeface="Constantia"/>
                <a:cs typeface="Constantia"/>
              </a:rPr>
              <a:t>by  progressive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atrophy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nasal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mucosa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underlying  </a:t>
            </a:r>
            <a:r>
              <a:rPr sz="2600" spc="-5" dirty="0">
                <a:latin typeface="Constantia"/>
                <a:cs typeface="Constantia"/>
              </a:rPr>
              <a:t>bone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2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turbinates.</a:t>
            </a:r>
            <a:endParaRPr sz="2600">
              <a:latin typeface="Constantia"/>
              <a:cs typeface="Constantia"/>
            </a:endParaRPr>
          </a:p>
          <a:p>
            <a:pPr marL="287020" marR="946785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10" dirty="0">
                <a:latin typeface="Constantia"/>
                <a:cs typeface="Constantia"/>
              </a:rPr>
              <a:t>Leads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formation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thick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crusts,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which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leave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  </a:t>
            </a:r>
            <a:r>
              <a:rPr sz="2600" spc="-10" dirty="0">
                <a:latin typeface="Constantia"/>
                <a:cs typeface="Constantia"/>
              </a:rPr>
              <a:t>constant </a:t>
            </a:r>
            <a:r>
              <a:rPr sz="2600" spc="-5" dirty="0">
                <a:latin typeface="Constantia"/>
                <a:cs typeface="Constantia"/>
              </a:rPr>
              <a:t>foul </a:t>
            </a:r>
            <a:r>
              <a:rPr sz="2600" dirty="0">
                <a:latin typeface="Constantia"/>
                <a:cs typeface="Constantia"/>
              </a:rPr>
              <a:t>smell ( </a:t>
            </a:r>
            <a:r>
              <a:rPr sz="2600" spc="-10" dirty="0">
                <a:latin typeface="Constantia"/>
                <a:cs typeface="Constantia"/>
              </a:rPr>
              <a:t>ozaena)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3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nose.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Nasal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cavities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enlarged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there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sensation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nasal  </a:t>
            </a:r>
            <a:r>
              <a:rPr sz="2600" spc="-15" dirty="0">
                <a:latin typeface="Constantia"/>
                <a:cs typeface="Constantia"/>
              </a:rPr>
              <a:t>congestion.</a:t>
            </a:r>
            <a:endParaRPr sz="2600">
              <a:latin typeface="Constantia"/>
              <a:cs typeface="Constantia"/>
            </a:endParaRPr>
          </a:p>
          <a:p>
            <a:pPr marL="287020" marR="122809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3220" algn="l"/>
                <a:tab pos="363855" algn="l"/>
              </a:tabLst>
            </a:pPr>
            <a:r>
              <a:rPr dirty="0"/>
              <a:t>	</a:t>
            </a:r>
            <a:r>
              <a:rPr sz="2600" spc="-5" dirty="0">
                <a:latin typeface="Constantia"/>
                <a:cs typeface="Constantia"/>
              </a:rPr>
              <a:t>Thought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due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infection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klebsiella  </a:t>
            </a:r>
            <a:r>
              <a:rPr sz="2600" spc="-5" dirty="0">
                <a:latin typeface="Constantia"/>
                <a:cs typeface="Constantia"/>
              </a:rPr>
              <a:t>ozaenae.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46932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Atrophic </a:t>
            </a:r>
            <a:r>
              <a:rPr dirty="0"/>
              <a:t>Rhinitis  </a:t>
            </a:r>
            <a:r>
              <a:rPr spc="-5" dirty="0"/>
              <a:t>clinical</a:t>
            </a:r>
            <a:r>
              <a:rPr spc="-35" dirty="0"/>
              <a:t> </a:t>
            </a:r>
            <a:r>
              <a:rPr spc="-20" dirty="0"/>
              <a:t>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76170"/>
            <a:ext cx="5928360" cy="32448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  <a:tab pos="2592070" algn="l"/>
                <a:tab pos="3017520" algn="l"/>
              </a:tabLst>
            </a:pPr>
            <a:r>
              <a:rPr sz="2400" spc="-15" dirty="0">
                <a:latin typeface="Constantia"/>
                <a:cs typeface="Constantia"/>
              </a:rPr>
              <a:t>Greenish–yellow	</a:t>
            </a:r>
            <a:r>
              <a:rPr sz="2400" dirty="0">
                <a:latin typeface="Constantia"/>
                <a:cs typeface="Constantia"/>
              </a:rPr>
              <a:t>or	</a:t>
            </a:r>
            <a:r>
              <a:rPr sz="2400" spc="-10" dirty="0">
                <a:latin typeface="Constantia"/>
                <a:cs typeface="Constantia"/>
              </a:rPr>
              <a:t>brownish-black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crusts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latin typeface="Constantia"/>
                <a:cs typeface="Constantia"/>
              </a:rPr>
              <a:t>Wide </a:t>
            </a:r>
            <a:r>
              <a:rPr sz="2400" spc="-5" dirty="0">
                <a:latin typeface="Constantia"/>
                <a:cs typeface="Constantia"/>
              </a:rPr>
              <a:t>nasal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cavity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Atrophic </a:t>
            </a:r>
            <a:r>
              <a:rPr sz="2400" spc="-15" dirty="0">
                <a:latin typeface="Constantia"/>
                <a:cs typeface="Constantia"/>
              </a:rPr>
              <a:t>mucosa </a:t>
            </a:r>
            <a:r>
              <a:rPr sz="2400" dirty="0">
                <a:latin typeface="Constantia"/>
                <a:cs typeface="Constantia"/>
              </a:rPr>
              <a:t>&amp;</a:t>
            </a:r>
            <a:r>
              <a:rPr sz="2400" spc="-185" dirty="0">
                <a:latin typeface="Constantia"/>
                <a:cs typeface="Constantia"/>
              </a:rPr>
              <a:t> </a:t>
            </a:r>
            <a:r>
              <a:rPr sz="2400" spc="5" dirty="0">
                <a:latin typeface="Constantia"/>
                <a:cs typeface="Constantia"/>
              </a:rPr>
              <a:t>dry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latin typeface="Constantia"/>
                <a:cs typeface="Constantia"/>
              </a:rPr>
              <a:t>Subepithelial </a:t>
            </a:r>
            <a:r>
              <a:rPr sz="2400" spc="-25" dirty="0">
                <a:latin typeface="Constantia"/>
                <a:cs typeface="Constantia"/>
              </a:rPr>
              <a:t>layer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fibrosis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20" dirty="0">
                <a:latin typeface="Constantia"/>
                <a:cs typeface="Constantia"/>
              </a:rPr>
              <a:t>Fetid </a:t>
            </a:r>
            <a:r>
              <a:rPr sz="2400" spc="-5" dirty="0">
                <a:latin typeface="Constantia"/>
                <a:cs typeface="Constantia"/>
              </a:rPr>
              <a:t>secretion &amp;crusts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(Ozena)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Anosmia </a:t>
            </a:r>
            <a:r>
              <a:rPr sz="2400" dirty="0">
                <a:latin typeface="Constantia"/>
                <a:cs typeface="Constantia"/>
              </a:rPr>
              <a:t>&amp; social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problem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0" dirty="0">
                <a:latin typeface="Constantia"/>
                <a:cs typeface="Constantia"/>
              </a:rPr>
              <a:t>Nasal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obstruction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9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20" dirty="0">
                <a:latin typeface="Constantia"/>
                <a:cs typeface="Constantia"/>
              </a:rPr>
              <a:t>Mucosal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changes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38449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Atrophic</a:t>
            </a:r>
            <a:r>
              <a:rPr spc="-70" dirty="0"/>
              <a:t> </a:t>
            </a:r>
            <a:r>
              <a:rPr dirty="0"/>
              <a:t>Rhinitis</a:t>
            </a:r>
          </a:p>
          <a:p>
            <a:pPr marL="12700">
              <a:lnSpc>
                <a:spcPct val="100000"/>
              </a:lnSpc>
            </a:pPr>
            <a:r>
              <a:rPr i="1" spc="-15" dirty="0">
                <a:solidFill>
                  <a:srgbClr val="F88036"/>
                </a:solidFill>
                <a:latin typeface="Calibri"/>
                <a:cs typeface="Calibri"/>
              </a:rPr>
              <a:t>Pathogenesis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7655" indent="-274955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8290" algn="l"/>
                <a:tab pos="2907665" algn="l"/>
              </a:tabLst>
            </a:pPr>
            <a:r>
              <a:rPr spc="-25" dirty="0"/>
              <a:t>Unknown</a:t>
            </a:r>
            <a:r>
              <a:rPr spc="-15" dirty="0"/>
              <a:t> </a:t>
            </a:r>
            <a:r>
              <a:rPr spc="-10" dirty="0"/>
              <a:t>but</a:t>
            </a:r>
            <a:r>
              <a:rPr spc="-60" dirty="0"/>
              <a:t> </a:t>
            </a:r>
            <a:r>
              <a:rPr spc="-5" dirty="0"/>
              <a:t>is	</a:t>
            </a:r>
            <a:r>
              <a:rPr spc="-10" dirty="0"/>
              <a:t>multifactorial</a:t>
            </a:r>
          </a:p>
          <a:p>
            <a:pPr marL="287655" indent="-274955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8290" algn="l"/>
              </a:tabLst>
            </a:pPr>
            <a:r>
              <a:rPr spc="-10" dirty="0"/>
              <a:t>Common </a:t>
            </a:r>
            <a:r>
              <a:rPr spc="-5" dirty="0"/>
              <a:t>in orientals </a:t>
            </a:r>
            <a:r>
              <a:rPr spc="-10" dirty="0"/>
              <a:t>than </a:t>
            </a:r>
            <a:r>
              <a:rPr spc="-5" dirty="0"/>
              <a:t>in </a:t>
            </a:r>
            <a:r>
              <a:rPr spc="-15" dirty="0"/>
              <a:t>whites </a:t>
            </a:r>
            <a:r>
              <a:rPr spc="-10" dirty="0"/>
              <a:t>than </a:t>
            </a:r>
            <a:r>
              <a:rPr spc="-5" dirty="0"/>
              <a:t>in</a:t>
            </a:r>
            <a:r>
              <a:rPr spc="-500" dirty="0"/>
              <a:t> </a:t>
            </a:r>
            <a:r>
              <a:rPr spc="-5" dirty="0"/>
              <a:t>blacks</a:t>
            </a:r>
          </a:p>
          <a:p>
            <a:pPr marL="287655" indent="-274955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8290" algn="l"/>
              </a:tabLst>
            </a:pPr>
            <a:r>
              <a:rPr spc="-10" dirty="0"/>
              <a:t>Abnormally </a:t>
            </a:r>
            <a:r>
              <a:rPr spc="-5" dirty="0"/>
              <a:t>wide </a:t>
            </a:r>
            <a:r>
              <a:rPr spc="-10" dirty="0"/>
              <a:t>nasal</a:t>
            </a:r>
            <a:r>
              <a:rPr spc="-225" dirty="0"/>
              <a:t> </a:t>
            </a:r>
            <a:r>
              <a:rPr spc="-15" dirty="0"/>
              <a:t>cavity</a:t>
            </a:r>
          </a:p>
          <a:p>
            <a:pPr marL="287655" indent="-274955">
              <a:lnSpc>
                <a:spcPct val="100000"/>
              </a:lnSpc>
              <a:spcBef>
                <a:spcPts val="34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8290" algn="l"/>
              </a:tabLst>
            </a:pPr>
            <a:r>
              <a:rPr spc="-25" dirty="0"/>
              <a:t>Mucosal </a:t>
            </a:r>
            <a:r>
              <a:rPr spc="-15" dirty="0"/>
              <a:t>atrophy&amp; bony </a:t>
            </a:r>
            <a:r>
              <a:rPr spc="-10" dirty="0"/>
              <a:t>nasal</a:t>
            </a:r>
            <a:r>
              <a:rPr spc="-90" dirty="0"/>
              <a:t> </a:t>
            </a:r>
            <a:r>
              <a:rPr spc="-15" dirty="0"/>
              <a:t>skeleton.</a:t>
            </a:r>
          </a:p>
          <a:p>
            <a:pPr marL="287655" indent="-274955">
              <a:lnSpc>
                <a:spcPct val="100000"/>
              </a:lnSpc>
              <a:spcBef>
                <a:spcPts val="36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8290" algn="l"/>
              </a:tabLst>
            </a:pPr>
            <a:r>
              <a:rPr spc="-15" dirty="0"/>
              <a:t>Respiratory </a:t>
            </a:r>
            <a:r>
              <a:rPr spc="-5" dirty="0"/>
              <a:t>epith.</a:t>
            </a:r>
            <a:r>
              <a:rPr spc="-5" dirty="0">
                <a:latin typeface="Wingdings"/>
                <a:cs typeface="Wingdings"/>
              </a:rPr>
              <a:t>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/>
              <a:t>keratinized </a:t>
            </a:r>
            <a:r>
              <a:rPr spc="-35" dirty="0"/>
              <a:t>sq.</a:t>
            </a:r>
            <a:r>
              <a:rPr spc="-150" dirty="0"/>
              <a:t> </a:t>
            </a:r>
            <a:r>
              <a:rPr spc="-10" dirty="0"/>
              <a:t>metaplasia</a:t>
            </a:r>
          </a:p>
          <a:p>
            <a:pPr marL="287655" indent="-274955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8290" algn="l"/>
              </a:tabLst>
            </a:pPr>
            <a:r>
              <a:rPr spc="-20" dirty="0"/>
              <a:t>Destroyed </a:t>
            </a:r>
            <a:r>
              <a:rPr spc="-5" dirty="0"/>
              <a:t>mucociliary cleaning</a:t>
            </a:r>
            <a:r>
              <a:rPr spc="-190" dirty="0"/>
              <a:t> </a:t>
            </a:r>
            <a:r>
              <a:rPr spc="-15" dirty="0"/>
              <a:t>system</a:t>
            </a:r>
          </a:p>
          <a:p>
            <a:pPr marL="287655" marR="5080" indent="-274955">
              <a:lnSpc>
                <a:spcPts val="3020"/>
              </a:lnSpc>
              <a:spcBef>
                <a:spcPts val="72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8290" algn="l"/>
              </a:tabLst>
            </a:pPr>
            <a:r>
              <a:rPr spc="-10" dirty="0"/>
              <a:t>Bacterial </a:t>
            </a:r>
            <a:r>
              <a:rPr spc="-15" dirty="0"/>
              <a:t>proteolysis </a:t>
            </a:r>
            <a:r>
              <a:rPr spc="-10" dirty="0"/>
              <a:t>decomposed the thick </a:t>
            </a:r>
            <a:r>
              <a:rPr spc="-5" dirty="0"/>
              <a:t>&amp;</a:t>
            </a:r>
            <a:r>
              <a:rPr spc="-340" dirty="0"/>
              <a:t> </a:t>
            </a:r>
            <a:r>
              <a:rPr spc="-10" dirty="0"/>
              <a:t>gluey  secretions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29508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Risk</a:t>
            </a:r>
            <a:r>
              <a:rPr sz="5000" spc="-100" dirty="0"/>
              <a:t> </a:t>
            </a:r>
            <a:r>
              <a:rPr sz="5000" spc="-35" dirty="0"/>
              <a:t>factors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869160"/>
            <a:ext cx="8040370" cy="351345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solidFill>
                  <a:srgbClr val="C00000"/>
                </a:solidFill>
                <a:latin typeface="Constantia"/>
                <a:cs typeface="Constantia"/>
              </a:rPr>
              <a:t>Genetics and </a:t>
            </a:r>
            <a:r>
              <a:rPr sz="2600" spc="-5" dirty="0">
                <a:solidFill>
                  <a:srgbClr val="C00000"/>
                </a:solidFill>
                <a:latin typeface="Constantia"/>
                <a:cs typeface="Constantia"/>
              </a:rPr>
              <a:t>family</a:t>
            </a:r>
            <a:r>
              <a:rPr sz="2600" spc="-24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C00000"/>
                </a:solidFill>
                <a:latin typeface="Constantia"/>
                <a:cs typeface="Constantia"/>
              </a:rPr>
              <a:t>history</a:t>
            </a:r>
            <a:endParaRPr sz="2600">
              <a:latin typeface="Constantia"/>
              <a:cs typeface="Constantia"/>
            </a:endParaRPr>
          </a:p>
          <a:p>
            <a:pPr marL="287020" marR="122555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best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established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risk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factor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allergic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rhinitis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  </a:t>
            </a:r>
            <a:r>
              <a:rPr sz="2600" spc="-5" dirty="0">
                <a:latin typeface="Constantia"/>
                <a:cs typeface="Constantia"/>
              </a:rPr>
              <a:t>family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history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allergy,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especially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allergic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rhinitis.</a:t>
            </a:r>
            <a:endParaRPr sz="2600">
              <a:latin typeface="Constantia"/>
              <a:cs typeface="Constantia"/>
            </a:endParaRPr>
          </a:p>
          <a:p>
            <a:pPr marL="287020" marR="685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Genes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which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appear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involved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atopy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include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  </a:t>
            </a:r>
            <a:r>
              <a:rPr sz="2600" spc="-10" dirty="0">
                <a:latin typeface="Constantia"/>
                <a:cs typeface="Constantia"/>
              </a:rPr>
              <a:t>area </a:t>
            </a:r>
            <a:r>
              <a:rPr sz="2600" dirty="0">
                <a:latin typeface="Constantia"/>
                <a:cs typeface="Constantia"/>
              </a:rPr>
              <a:t>on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solidFill>
                  <a:srgbClr val="001F5F"/>
                </a:solidFill>
                <a:latin typeface="Constantia"/>
                <a:cs typeface="Constantia"/>
              </a:rPr>
              <a:t>5q</a:t>
            </a:r>
            <a:r>
              <a:rPr sz="2600" spc="-36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nstantia"/>
                <a:cs typeface="Constantia"/>
              </a:rPr>
              <a:t>chromosome</a:t>
            </a:r>
            <a:r>
              <a:rPr sz="2600" spc="-5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Other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possible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susceptibility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loci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exist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nstantia"/>
                <a:cs typeface="Constantia"/>
              </a:rPr>
              <a:t>chromosome  </a:t>
            </a:r>
            <a:r>
              <a:rPr sz="2600" spc="-15" dirty="0">
                <a:solidFill>
                  <a:srgbClr val="001F5F"/>
                </a:solidFill>
                <a:latin typeface="Constantia"/>
                <a:cs typeface="Constantia"/>
              </a:rPr>
              <a:t>11q, </a:t>
            </a:r>
            <a:r>
              <a:rPr sz="2600" spc="-5" dirty="0">
                <a:solidFill>
                  <a:srgbClr val="001F5F"/>
                </a:solidFill>
                <a:latin typeface="Constantia"/>
                <a:cs typeface="Constantia"/>
              </a:rPr>
              <a:t>chromosome </a:t>
            </a:r>
            <a:r>
              <a:rPr sz="2600" spc="-10" dirty="0">
                <a:solidFill>
                  <a:srgbClr val="001F5F"/>
                </a:solidFill>
                <a:latin typeface="Constantia"/>
                <a:cs typeface="Constantia"/>
              </a:rPr>
              <a:t>13 </a:t>
            </a: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Japanese </a:t>
            </a:r>
            <a:r>
              <a:rPr sz="2600" dirty="0">
                <a:latin typeface="Constantia"/>
                <a:cs typeface="Constantia"/>
              </a:rPr>
              <a:t>population and </a:t>
            </a:r>
            <a:r>
              <a:rPr sz="260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nstantia"/>
                <a:cs typeface="Constantia"/>
              </a:rPr>
              <a:t>chromosome</a:t>
            </a:r>
            <a:r>
              <a:rPr sz="2600" spc="-9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001F5F"/>
                </a:solidFill>
                <a:latin typeface="Constantia"/>
                <a:cs typeface="Constantia"/>
              </a:rPr>
              <a:t>12q.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0993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Secondary </a:t>
            </a:r>
            <a:r>
              <a:rPr sz="5000" spc="-30" dirty="0"/>
              <a:t>Atrophic</a:t>
            </a:r>
            <a:r>
              <a:rPr sz="5000" spc="-110" dirty="0"/>
              <a:t> </a:t>
            </a:r>
            <a:r>
              <a:rPr sz="5000" dirty="0"/>
              <a:t>Rhinitis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4144645" cy="19278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Nasal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Trauma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5" dirty="0">
                <a:latin typeface="Constantia"/>
                <a:cs typeface="Constantia"/>
              </a:rPr>
              <a:t>Extensive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surgery</a:t>
            </a:r>
            <a:endParaRPr sz="2600">
              <a:latin typeface="Constantia"/>
              <a:cs typeface="Constantia"/>
            </a:endParaRPr>
          </a:p>
          <a:p>
            <a:pPr marL="177165" marR="5080" indent="-165100">
              <a:lnSpc>
                <a:spcPts val="3750"/>
              </a:lnSpc>
              <a:spcBef>
                <a:spcPts val="2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Occupational </a:t>
            </a:r>
            <a:r>
              <a:rPr sz="2600" spc="-10" dirty="0">
                <a:latin typeface="Constantia"/>
                <a:cs typeface="Constantia"/>
              </a:rPr>
              <a:t>exposure</a:t>
            </a:r>
            <a:r>
              <a:rPr sz="2600" spc="-2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to:-  </a:t>
            </a:r>
            <a:r>
              <a:rPr sz="2600" spc="-5" dirty="0">
                <a:latin typeface="Constantia"/>
                <a:cs typeface="Constantia"/>
              </a:rPr>
              <a:t>Glass, </a:t>
            </a:r>
            <a:r>
              <a:rPr sz="2600" spc="-10" dirty="0">
                <a:latin typeface="Constantia"/>
                <a:cs typeface="Constantia"/>
              </a:rPr>
              <a:t>wood, </a:t>
            </a:r>
            <a:r>
              <a:rPr sz="2600" spc="-5" dirty="0">
                <a:latin typeface="Constantia"/>
                <a:cs typeface="Constantia"/>
              </a:rPr>
              <a:t>asbestos,</a:t>
            </a:r>
            <a:r>
              <a:rPr sz="2600" spc="-2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etc.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38449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Atrophic</a:t>
            </a:r>
            <a:r>
              <a:rPr spc="-70" dirty="0"/>
              <a:t> </a:t>
            </a:r>
            <a:r>
              <a:rPr dirty="0"/>
              <a:t>Rhinitis</a:t>
            </a:r>
          </a:p>
          <a:p>
            <a:pPr marL="12700">
              <a:lnSpc>
                <a:spcPct val="100000"/>
              </a:lnSpc>
            </a:pPr>
            <a:r>
              <a:rPr i="1" spc="-5" dirty="0">
                <a:solidFill>
                  <a:srgbClr val="F88036"/>
                </a:solidFill>
                <a:latin typeface="Calibri"/>
                <a:cs typeface="Calibri"/>
              </a:rPr>
              <a:t>Diagnosis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866112"/>
            <a:ext cx="6934834" cy="14554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4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40" dirty="0">
                <a:latin typeface="Constantia"/>
                <a:cs typeface="Constantia"/>
              </a:rPr>
              <a:t>Gluey, </a:t>
            </a:r>
            <a:r>
              <a:rPr sz="2600" spc="-55" dirty="0">
                <a:latin typeface="Constantia"/>
                <a:cs typeface="Constantia"/>
              </a:rPr>
              <a:t>dry, </a:t>
            </a:r>
            <a:r>
              <a:rPr sz="2600" spc="-10" dirty="0">
                <a:latin typeface="Constantia"/>
                <a:cs typeface="Constantia"/>
              </a:rPr>
              <a:t>greenish-yellow </a:t>
            </a:r>
            <a:r>
              <a:rPr sz="2600" spc="-5" dirty="0">
                <a:latin typeface="Constantia"/>
                <a:cs typeface="Constantia"/>
              </a:rPr>
              <a:t>secretions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3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crusts</a:t>
            </a:r>
            <a:endParaRPr sz="2600">
              <a:latin typeface="Constantia"/>
              <a:cs typeface="Constantia"/>
            </a:endParaRPr>
          </a:p>
          <a:p>
            <a:pPr marL="699770" indent="-687705">
              <a:lnSpc>
                <a:spcPct val="100000"/>
              </a:lnSpc>
              <a:spcBef>
                <a:spcPts val="650"/>
              </a:spcBef>
              <a:buClr>
                <a:srgbClr val="0AD0D9"/>
              </a:buClr>
              <a:buSzPct val="94230"/>
              <a:buChar char=""/>
              <a:tabLst>
                <a:tab pos="699770" algn="l"/>
                <a:tab pos="700405" algn="l"/>
                <a:tab pos="4615180" algn="l"/>
              </a:tabLst>
            </a:pPr>
            <a:r>
              <a:rPr sz="2600" dirty="0">
                <a:latin typeface="Wingdings"/>
                <a:cs typeface="Wingdings"/>
              </a:rPr>
              <a:t>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wide </a:t>
            </a:r>
            <a:r>
              <a:rPr sz="2600" spc="-5" dirty="0">
                <a:latin typeface="Constantia"/>
                <a:cs typeface="Constantia"/>
              </a:rPr>
              <a:t>nasal </a:t>
            </a:r>
            <a:r>
              <a:rPr sz="2600" spc="-10" dirty="0">
                <a:latin typeface="Constantia"/>
                <a:cs typeface="Constantia"/>
              </a:rPr>
              <a:t>cavity</a:t>
            </a:r>
            <a:r>
              <a:rPr sz="2600" spc="-2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very	</a:t>
            </a:r>
            <a:r>
              <a:rPr sz="2600" dirty="0">
                <a:latin typeface="Constantia"/>
                <a:cs typeface="Constantia"/>
              </a:rPr>
              <a:t>small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turbinates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Foul-smelling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crusts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55467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Atrophic</a:t>
            </a:r>
            <a:r>
              <a:rPr spc="-10" dirty="0"/>
              <a:t> </a:t>
            </a:r>
            <a:r>
              <a:rPr dirty="0"/>
              <a:t>Rhinitis</a:t>
            </a:r>
          </a:p>
          <a:p>
            <a:pPr marL="12700">
              <a:lnSpc>
                <a:spcPct val="100000"/>
              </a:lnSpc>
            </a:pPr>
            <a:r>
              <a:rPr i="1" dirty="0">
                <a:solidFill>
                  <a:srgbClr val="E1D600"/>
                </a:solidFill>
                <a:latin typeface="Calibri"/>
                <a:cs typeface="Calibri"/>
              </a:rPr>
              <a:t>Conservative</a:t>
            </a:r>
            <a:r>
              <a:rPr i="1" spc="-75" dirty="0">
                <a:solidFill>
                  <a:srgbClr val="E1D600"/>
                </a:solidFill>
                <a:latin typeface="Calibri"/>
                <a:cs typeface="Calibri"/>
              </a:rPr>
              <a:t> </a:t>
            </a:r>
            <a:r>
              <a:rPr i="1" spc="-30" dirty="0">
                <a:solidFill>
                  <a:srgbClr val="E1D600"/>
                </a:solidFill>
                <a:latin typeface="Calibri"/>
                <a:cs typeface="Calibri"/>
              </a:rPr>
              <a:t>Treatment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6276340" cy="28790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Nasal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douching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Alkaline nasal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lotion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Greasy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ointments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Oily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nasal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drops,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emulsions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ointments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Steam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inhalations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Osmotic </a:t>
            </a:r>
            <a:r>
              <a:rPr sz="2600" spc="-30" dirty="0">
                <a:latin typeface="Constantia"/>
                <a:cs typeface="Constantia"/>
              </a:rPr>
              <a:t>Powders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:Dextrose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48444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Atrophic</a:t>
            </a:r>
            <a:r>
              <a:rPr spc="-15" dirty="0"/>
              <a:t> </a:t>
            </a:r>
            <a:r>
              <a:rPr dirty="0"/>
              <a:t>Rhinitis</a:t>
            </a:r>
          </a:p>
          <a:p>
            <a:pPr marL="12700">
              <a:lnSpc>
                <a:spcPct val="100000"/>
              </a:lnSpc>
            </a:pPr>
            <a:r>
              <a:rPr i="1" spc="-5" dirty="0">
                <a:solidFill>
                  <a:srgbClr val="E1D600"/>
                </a:solidFill>
                <a:latin typeface="Calibri"/>
                <a:cs typeface="Calibri"/>
              </a:rPr>
              <a:t>Operative</a:t>
            </a:r>
            <a:r>
              <a:rPr i="1" spc="-80" dirty="0">
                <a:solidFill>
                  <a:srgbClr val="E1D600"/>
                </a:solidFill>
                <a:latin typeface="Calibri"/>
                <a:cs typeface="Calibri"/>
              </a:rPr>
              <a:t> </a:t>
            </a:r>
            <a:r>
              <a:rPr i="1" spc="-30" dirty="0">
                <a:solidFill>
                  <a:srgbClr val="E1D600"/>
                </a:solidFill>
                <a:latin typeface="Calibri"/>
                <a:cs typeface="Calibri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9160"/>
            <a:ext cx="7601584" cy="26409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i="1" spc="-10" dirty="0">
                <a:solidFill>
                  <a:srgbClr val="F88036"/>
                </a:solidFill>
                <a:latin typeface="Constantia"/>
                <a:cs typeface="Constantia"/>
              </a:rPr>
              <a:t>Bolstering </a:t>
            </a:r>
            <a:r>
              <a:rPr sz="2600" i="1" spc="-5" dirty="0">
                <a:solidFill>
                  <a:srgbClr val="F88036"/>
                </a:solidFill>
                <a:latin typeface="Constantia"/>
                <a:cs typeface="Constantia"/>
              </a:rPr>
              <a:t>of </a:t>
            </a:r>
            <a:r>
              <a:rPr sz="2600" i="1" spc="-15" dirty="0">
                <a:solidFill>
                  <a:srgbClr val="F88036"/>
                </a:solidFill>
                <a:latin typeface="Constantia"/>
                <a:cs typeface="Constantia"/>
              </a:rPr>
              <a:t>the </a:t>
            </a:r>
            <a:r>
              <a:rPr sz="2600" i="1" spc="-5" dirty="0">
                <a:solidFill>
                  <a:srgbClr val="F88036"/>
                </a:solidFill>
                <a:latin typeface="Constantia"/>
                <a:cs typeface="Constantia"/>
              </a:rPr>
              <a:t>Nasal</a:t>
            </a:r>
            <a:r>
              <a:rPr sz="2600" i="1" spc="-30" dirty="0">
                <a:solidFill>
                  <a:srgbClr val="F88036"/>
                </a:solidFill>
                <a:latin typeface="Constantia"/>
                <a:cs typeface="Constantia"/>
              </a:rPr>
              <a:t> </a:t>
            </a:r>
            <a:r>
              <a:rPr sz="2600" i="1" spc="-10" dirty="0">
                <a:solidFill>
                  <a:srgbClr val="F88036"/>
                </a:solidFill>
                <a:latin typeface="Constantia"/>
                <a:cs typeface="Constantia"/>
              </a:rPr>
              <a:t>Mucosa</a:t>
            </a:r>
            <a:endParaRPr sz="2600">
              <a:latin typeface="Constantia"/>
              <a:cs typeface="Constantia"/>
            </a:endParaRPr>
          </a:p>
          <a:p>
            <a:pPr marL="287020" marR="182245" indent="-192405">
              <a:lnSpc>
                <a:spcPct val="100000"/>
              </a:lnSpc>
              <a:spcBef>
                <a:spcPts val="625"/>
              </a:spcBef>
              <a:tabLst>
                <a:tab pos="3036570" algn="l"/>
              </a:tabLst>
            </a:pPr>
            <a:r>
              <a:rPr sz="2600" i="1" spc="-15" dirty="0">
                <a:latin typeface="Constantia"/>
                <a:cs typeface="Constantia"/>
              </a:rPr>
              <a:t>by </a:t>
            </a:r>
            <a:r>
              <a:rPr sz="2600" spc="-10" dirty="0">
                <a:latin typeface="Constantia"/>
                <a:cs typeface="Constantia"/>
              </a:rPr>
              <a:t>submucous </a:t>
            </a:r>
            <a:r>
              <a:rPr sz="2600" spc="-5" dirty="0">
                <a:latin typeface="Constantia"/>
                <a:cs typeface="Constantia"/>
              </a:rPr>
              <a:t>injections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paraffin </a:t>
            </a:r>
            <a:r>
              <a:rPr sz="2600" dirty="0">
                <a:latin typeface="Constantia"/>
                <a:cs typeface="Constantia"/>
              </a:rPr>
              <a:t>. </a:t>
            </a:r>
            <a:r>
              <a:rPr sz="2600" spc="-5" dirty="0">
                <a:latin typeface="Constantia"/>
                <a:cs typeface="Constantia"/>
              </a:rPr>
              <a:t>Teflon strips,  </a:t>
            </a:r>
            <a:r>
              <a:rPr sz="2600" spc="-20" dirty="0">
                <a:latin typeface="Constantia"/>
                <a:cs typeface="Constantia"/>
              </a:rPr>
              <a:t>powdered </a:t>
            </a:r>
            <a:r>
              <a:rPr sz="2600" spc="25" dirty="0">
                <a:latin typeface="Constantia"/>
                <a:cs typeface="Constantia"/>
              </a:rPr>
              <a:t>teflon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20" dirty="0">
                <a:latin typeface="Constantia"/>
                <a:cs typeface="Constantia"/>
              </a:rPr>
              <a:t>glycerine, </a:t>
            </a:r>
            <a:r>
              <a:rPr sz="2600" spc="-5" dirty="0">
                <a:latin typeface="Constantia"/>
                <a:cs typeface="Constantia"/>
              </a:rPr>
              <a:t>plastipore, bone</a:t>
            </a:r>
            <a:r>
              <a:rPr sz="2600" spc="-4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 </a:t>
            </a:r>
            <a:r>
              <a:rPr sz="2600" spc="-10" dirty="0">
                <a:latin typeface="Constantia"/>
                <a:cs typeface="Constantia"/>
              </a:rPr>
              <a:t>cartilage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Insertion	</a:t>
            </a:r>
            <a:r>
              <a:rPr sz="2600" spc="-30" dirty="0">
                <a:latin typeface="Constantia"/>
                <a:cs typeface="Constantia"/>
              </a:rPr>
              <a:t>submucosally.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i="1" spc="-10" dirty="0">
                <a:solidFill>
                  <a:srgbClr val="F88036"/>
                </a:solidFill>
                <a:latin typeface="Constantia"/>
                <a:cs typeface="Constantia"/>
              </a:rPr>
              <a:t>Median </a:t>
            </a:r>
            <a:r>
              <a:rPr sz="2600" i="1" spc="-5" dirty="0">
                <a:solidFill>
                  <a:srgbClr val="F88036"/>
                </a:solidFill>
                <a:latin typeface="Constantia"/>
                <a:cs typeface="Constantia"/>
              </a:rPr>
              <a:t>Displacement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lateral </a:t>
            </a:r>
            <a:r>
              <a:rPr sz="2600" spc="-5" dirty="0">
                <a:latin typeface="Constantia"/>
                <a:cs typeface="Constantia"/>
              </a:rPr>
              <a:t>nasal wall </a:t>
            </a:r>
            <a:r>
              <a:rPr sz="2600" spc="-15" dirty="0">
                <a:latin typeface="Constantia"/>
                <a:cs typeface="Constantia"/>
              </a:rPr>
              <a:t>by  </a:t>
            </a:r>
            <a:r>
              <a:rPr sz="2600" spc="-5" dirty="0">
                <a:latin typeface="Constantia"/>
                <a:cs typeface="Constantia"/>
              </a:rPr>
              <a:t>internal rotation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mobilized </a:t>
            </a:r>
            <a:r>
              <a:rPr sz="2600" spc="-15" dirty="0">
                <a:latin typeface="Constantia"/>
                <a:cs typeface="Constantia"/>
              </a:rPr>
              <a:t>lateral </a:t>
            </a:r>
            <a:r>
              <a:rPr sz="2600" spc="-5" dirty="0">
                <a:latin typeface="Constantia"/>
                <a:cs typeface="Constantia"/>
              </a:rPr>
              <a:t>nasal</a:t>
            </a:r>
            <a:r>
              <a:rPr sz="2600" spc="-2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wall.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869160"/>
            <a:ext cx="7630795" cy="31959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45" dirty="0">
                <a:solidFill>
                  <a:srgbClr val="0FCF9B"/>
                </a:solidFill>
                <a:latin typeface="Constantia"/>
                <a:cs typeface="Constantia"/>
              </a:rPr>
              <a:t>Young’s</a:t>
            </a:r>
            <a:r>
              <a:rPr sz="2600" spc="-155" dirty="0">
                <a:solidFill>
                  <a:srgbClr val="0FCF9B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FCF9B"/>
                </a:solidFill>
                <a:latin typeface="Constantia"/>
                <a:cs typeface="Constantia"/>
              </a:rPr>
              <a:t>operation</a:t>
            </a:r>
            <a:endParaRPr sz="2600">
              <a:latin typeface="Constantia"/>
              <a:cs typeface="Constantia"/>
            </a:endParaRPr>
          </a:p>
          <a:p>
            <a:pPr marL="287020" marR="5080" indent="-2794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Constantia"/>
                <a:cs typeface="Constantia"/>
              </a:rPr>
              <a:t>Both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nostrils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are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closed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completely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just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within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nasal  </a:t>
            </a:r>
            <a:r>
              <a:rPr sz="2600" spc="-10" dirty="0">
                <a:latin typeface="Constantia"/>
                <a:cs typeface="Constantia"/>
              </a:rPr>
              <a:t>cavity </a:t>
            </a:r>
            <a:r>
              <a:rPr sz="2600" spc="-15" dirty="0">
                <a:latin typeface="Constantia"/>
                <a:cs typeface="Constantia"/>
              </a:rPr>
              <a:t>by </a:t>
            </a:r>
            <a:r>
              <a:rPr sz="2600" spc="-10" dirty="0">
                <a:latin typeface="Constantia"/>
                <a:cs typeface="Constantia"/>
              </a:rPr>
              <a:t>raising </a:t>
            </a:r>
            <a:r>
              <a:rPr sz="2600" spc="25" dirty="0">
                <a:latin typeface="Constantia"/>
                <a:cs typeface="Constantia"/>
              </a:rPr>
              <a:t>flaps. </a:t>
            </a:r>
            <a:r>
              <a:rPr sz="2600" spc="-5" dirty="0">
                <a:latin typeface="Constantia"/>
                <a:cs typeface="Constantia"/>
              </a:rPr>
              <a:t>Opened 6month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465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later.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solidFill>
                  <a:srgbClr val="0FCF9B"/>
                </a:solidFill>
                <a:latin typeface="Constantia"/>
                <a:cs typeface="Constantia"/>
              </a:rPr>
              <a:t>Modified </a:t>
            </a:r>
            <a:r>
              <a:rPr sz="2600" spc="-45" dirty="0">
                <a:solidFill>
                  <a:srgbClr val="0FCF9B"/>
                </a:solidFill>
                <a:latin typeface="Constantia"/>
                <a:cs typeface="Constantia"/>
              </a:rPr>
              <a:t>Young’s</a:t>
            </a:r>
            <a:r>
              <a:rPr sz="2600" spc="-225" dirty="0">
                <a:solidFill>
                  <a:srgbClr val="0FCF9B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FCF9B"/>
                </a:solidFill>
                <a:latin typeface="Constantia"/>
                <a:cs typeface="Constantia"/>
              </a:rPr>
              <a:t>operation</a:t>
            </a:r>
            <a:endParaRPr sz="2600">
              <a:latin typeface="Constantia"/>
              <a:cs typeface="Constantia"/>
            </a:endParaRPr>
          </a:p>
          <a:p>
            <a:pPr marL="287020" marR="303530" indent="53340">
              <a:lnSpc>
                <a:spcPct val="100000"/>
              </a:lnSpc>
              <a:spcBef>
                <a:spcPts val="625"/>
              </a:spcBef>
            </a:pP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30" dirty="0">
                <a:latin typeface="Constantia"/>
                <a:cs typeface="Constantia"/>
              </a:rPr>
              <a:t>avoid </a:t>
            </a:r>
            <a:r>
              <a:rPr sz="2600" spc="-10" dirty="0">
                <a:latin typeface="Constantia"/>
                <a:cs typeface="Constantia"/>
              </a:rPr>
              <a:t>discomfort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bilateral </a:t>
            </a:r>
            <a:r>
              <a:rPr sz="2600" spc="-5" dirty="0">
                <a:latin typeface="Constantia"/>
                <a:cs typeface="Constantia"/>
              </a:rPr>
              <a:t>nasal</a:t>
            </a:r>
            <a:r>
              <a:rPr sz="2600" spc="-3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obstruction,  </a:t>
            </a:r>
            <a:r>
              <a:rPr sz="2600" dirty="0">
                <a:latin typeface="Constantia"/>
                <a:cs typeface="Constantia"/>
              </a:rPr>
              <a:t>nostrils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partially</a:t>
            </a:r>
            <a:r>
              <a:rPr sz="2600" spc="-3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closed.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883790"/>
            <a:ext cx="7872095" cy="434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b="1" spc="-10" dirty="0">
                <a:latin typeface="Constantia"/>
                <a:cs typeface="Constantia"/>
              </a:rPr>
              <a:t>Hormonal rhinitis-</a:t>
            </a:r>
            <a:r>
              <a:rPr sz="2400" spc="-10" dirty="0">
                <a:latin typeface="Constantia"/>
                <a:cs typeface="Constantia"/>
              </a:rPr>
              <a:t>a/w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pregnancy.</a:t>
            </a:r>
            <a:endParaRPr sz="2400">
              <a:latin typeface="Constantia"/>
              <a:cs typeface="Constantia"/>
            </a:endParaRPr>
          </a:p>
          <a:p>
            <a:pPr marL="287020" marR="87630" indent="30480">
              <a:lnSpc>
                <a:spcPts val="2300"/>
              </a:lnSpc>
              <a:spcBef>
                <a:spcPts val="560"/>
              </a:spcBef>
            </a:pPr>
            <a:r>
              <a:rPr sz="2400" spc="-15" dirty="0">
                <a:latin typeface="Constantia"/>
                <a:cs typeface="Constantia"/>
              </a:rPr>
              <a:t>Oestrogens </a:t>
            </a:r>
            <a:r>
              <a:rPr sz="2400" spc="-5" dirty="0">
                <a:latin typeface="Constantia"/>
                <a:cs typeface="Constantia"/>
              </a:rPr>
              <a:t>cause vascular </a:t>
            </a:r>
            <a:r>
              <a:rPr sz="2400" spc="-15" dirty="0">
                <a:latin typeface="Constantia"/>
                <a:cs typeface="Constantia"/>
              </a:rPr>
              <a:t>engorgement </a:t>
            </a:r>
            <a:r>
              <a:rPr sz="2400" spc="-5" dirty="0">
                <a:latin typeface="Constantia"/>
                <a:cs typeface="Constantia"/>
              </a:rPr>
              <a:t>in the nose  </a:t>
            </a:r>
            <a:r>
              <a:rPr sz="2400" dirty="0">
                <a:latin typeface="Constantia"/>
                <a:cs typeface="Constantia"/>
              </a:rPr>
              <a:t>leading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nasal obstruction and/or nasal</a:t>
            </a:r>
            <a:r>
              <a:rPr sz="2400" spc="-2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hypersecretion.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b="1" spc="-25" dirty="0">
                <a:latin typeface="Constantia"/>
                <a:cs typeface="Constantia"/>
              </a:rPr>
              <a:t>EMOTIONALLY </a:t>
            </a:r>
            <a:r>
              <a:rPr sz="2400" b="1" spc="-5" dirty="0">
                <a:latin typeface="Constantia"/>
                <a:cs typeface="Constantia"/>
              </a:rPr>
              <a:t>INDUCED</a:t>
            </a:r>
            <a:r>
              <a:rPr sz="2400" b="1" spc="1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RHINITIS</a:t>
            </a:r>
            <a:endParaRPr sz="2400">
              <a:latin typeface="Constantia"/>
              <a:cs typeface="Constantia"/>
            </a:endParaRPr>
          </a:p>
          <a:p>
            <a:pPr marL="287020" marR="161290" indent="30480">
              <a:lnSpc>
                <a:spcPts val="2300"/>
              </a:lnSpc>
              <a:spcBef>
                <a:spcPts val="560"/>
              </a:spcBef>
              <a:tabLst>
                <a:tab pos="3476625" algn="l"/>
                <a:tab pos="5182870" algn="l"/>
              </a:tabLst>
            </a:pPr>
            <a:r>
              <a:rPr sz="2400" spc="-5" dirty="0">
                <a:latin typeface="Constantia"/>
                <a:cs typeface="Constantia"/>
              </a:rPr>
              <a:t>Emotional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factors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such	as </a:t>
            </a:r>
            <a:r>
              <a:rPr sz="2400" spc="-5" dirty="0">
                <a:latin typeface="Constantia"/>
                <a:cs typeface="Constantia"/>
              </a:rPr>
              <a:t>stress </a:t>
            </a:r>
            <a:r>
              <a:rPr sz="2400" dirty="0">
                <a:latin typeface="Constantia"/>
                <a:cs typeface="Constantia"/>
              </a:rPr>
              <a:t>and sexual </a:t>
            </a:r>
            <a:r>
              <a:rPr sz="2400" spc="-5" dirty="0">
                <a:latin typeface="Constantia"/>
                <a:cs typeface="Constantia"/>
              </a:rPr>
              <a:t>arousal</a:t>
            </a:r>
            <a:r>
              <a:rPr sz="2400" spc="-40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have  </a:t>
            </a:r>
            <a:r>
              <a:rPr sz="2400" spc="-5" dirty="0">
                <a:latin typeface="Constantia"/>
                <a:cs typeface="Constantia"/>
              </a:rPr>
              <a:t>been </a:t>
            </a:r>
            <a:r>
              <a:rPr sz="2400" spc="-10" dirty="0">
                <a:latin typeface="Constantia"/>
                <a:cs typeface="Constantia"/>
              </a:rPr>
              <a:t>documented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affect</a:t>
            </a:r>
            <a:r>
              <a:rPr sz="2400" spc="-2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nose,	</a:t>
            </a:r>
            <a:r>
              <a:rPr sz="2400" dirty="0">
                <a:latin typeface="Constantia"/>
                <a:cs typeface="Constantia"/>
              </a:rPr>
              <a:t>as a </a:t>
            </a:r>
            <a:r>
              <a:rPr sz="2400" spc="-10" dirty="0">
                <a:latin typeface="Constantia"/>
                <a:cs typeface="Constantia"/>
              </a:rPr>
              <a:t>result </a:t>
            </a:r>
            <a:r>
              <a:rPr sz="2400" dirty="0">
                <a:latin typeface="Constantia"/>
                <a:cs typeface="Constantia"/>
              </a:rPr>
              <a:t>of  </a:t>
            </a:r>
            <a:r>
              <a:rPr sz="2400" spc="-5" dirty="0">
                <a:latin typeface="Constantia"/>
                <a:cs typeface="Constantia"/>
              </a:rPr>
              <a:t>autonomic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stimulation.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8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b="1" dirty="0">
                <a:latin typeface="Constantia"/>
                <a:cs typeface="Constantia"/>
              </a:rPr>
              <a:t>Drug </a:t>
            </a:r>
            <a:r>
              <a:rPr sz="2400" b="1" spc="-10" dirty="0">
                <a:latin typeface="Constantia"/>
                <a:cs typeface="Constantia"/>
              </a:rPr>
              <a:t>induced- </a:t>
            </a:r>
            <a:r>
              <a:rPr sz="2400" spc="-5" dirty="0">
                <a:latin typeface="Constantia"/>
                <a:cs typeface="Constantia"/>
              </a:rPr>
              <a:t>aspirin, </a:t>
            </a:r>
            <a:r>
              <a:rPr sz="2400" dirty="0">
                <a:latin typeface="Constantia"/>
                <a:cs typeface="Constantia"/>
              </a:rPr>
              <a:t>other </a:t>
            </a:r>
            <a:r>
              <a:rPr sz="2400" spc="-10" dirty="0">
                <a:latin typeface="Constantia"/>
                <a:cs typeface="Constantia"/>
              </a:rPr>
              <a:t>nsaids,B </a:t>
            </a:r>
            <a:r>
              <a:rPr sz="2400" spc="-15" dirty="0">
                <a:latin typeface="Constantia"/>
                <a:cs typeface="Constantia"/>
              </a:rPr>
              <a:t>blockers,ACE  </a:t>
            </a:r>
            <a:r>
              <a:rPr sz="2400" spc="-10" dirty="0">
                <a:latin typeface="Constantia"/>
                <a:cs typeface="Constantia"/>
              </a:rPr>
              <a:t>inhibitors,methyl dopa,OCPs, </a:t>
            </a:r>
            <a:r>
              <a:rPr sz="2400" spc="-5" dirty="0">
                <a:latin typeface="Constantia"/>
                <a:cs typeface="Constantia"/>
              </a:rPr>
              <a:t>nasal topical</a:t>
            </a:r>
            <a:r>
              <a:rPr sz="2400" spc="-1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decongestants  </a:t>
            </a:r>
            <a:r>
              <a:rPr sz="2400" spc="-15" dirty="0">
                <a:latin typeface="Constantia"/>
                <a:cs typeface="Constantia"/>
              </a:rPr>
              <a:t>induce </a:t>
            </a:r>
            <a:r>
              <a:rPr sz="2400" spc="-5" dirty="0">
                <a:latin typeface="Constantia"/>
                <a:cs typeface="Constantia"/>
              </a:rPr>
              <a:t>symptoms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rhinitis </a:t>
            </a:r>
            <a:r>
              <a:rPr sz="2400" spc="-10" dirty="0">
                <a:latin typeface="Constantia"/>
                <a:cs typeface="Constantia"/>
              </a:rPr>
              <a:t>when </a:t>
            </a:r>
            <a:r>
              <a:rPr sz="2400" spc="-5" dirty="0">
                <a:latin typeface="Constantia"/>
                <a:cs typeface="Constantia"/>
              </a:rPr>
              <a:t>administred either  </a:t>
            </a:r>
            <a:r>
              <a:rPr sz="2400" spc="-10" dirty="0">
                <a:latin typeface="Constantia"/>
                <a:cs typeface="Constantia"/>
              </a:rPr>
              <a:t>topically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24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systemically.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869160"/>
            <a:ext cx="7825105" cy="43853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b="1" spc="-10" dirty="0">
                <a:latin typeface="Constantia"/>
                <a:cs typeface="Constantia"/>
              </a:rPr>
              <a:t>FOOD-INDUCED</a:t>
            </a:r>
            <a:r>
              <a:rPr sz="2600" b="1" spc="-4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RHINITIS</a:t>
            </a:r>
            <a:endParaRPr sz="2600">
              <a:latin typeface="Constantia"/>
              <a:cs typeface="Constantia"/>
            </a:endParaRPr>
          </a:p>
          <a:p>
            <a:pPr marL="287020" marR="527685" indent="55880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Constantia"/>
                <a:cs typeface="Constantia"/>
              </a:rPr>
              <a:t>Certain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foods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alcoholic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beverages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induce  </a:t>
            </a:r>
            <a:r>
              <a:rPr sz="2600" spc="-10" dirty="0">
                <a:latin typeface="Constantia"/>
                <a:cs typeface="Constantia"/>
              </a:rPr>
              <a:t>nonallergic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rhinitis,</a:t>
            </a:r>
            <a:endParaRPr sz="2600">
              <a:latin typeface="Constantia"/>
              <a:cs typeface="Constantia"/>
            </a:endParaRPr>
          </a:p>
          <a:p>
            <a:pPr marL="343535">
              <a:lnSpc>
                <a:spcPct val="100000"/>
              </a:lnSpc>
              <a:spcBef>
                <a:spcPts val="625"/>
              </a:spcBef>
            </a:pPr>
            <a:r>
              <a:rPr sz="2600" spc="-15" dirty="0">
                <a:latin typeface="Constantia"/>
                <a:cs typeface="Constantia"/>
              </a:rPr>
              <a:t>Underlying </a:t>
            </a:r>
            <a:r>
              <a:rPr sz="2600" spc="-5" dirty="0">
                <a:latin typeface="Constantia"/>
                <a:cs typeface="Constantia"/>
              </a:rPr>
              <a:t>mechanisms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20" dirty="0">
                <a:latin typeface="Constantia"/>
                <a:cs typeface="Constantia"/>
              </a:rPr>
              <a:t>largely</a:t>
            </a:r>
            <a:r>
              <a:rPr sz="2600" spc="-2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unknown.</a:t>
            </a:r>
            <a:endParaRPr sz="2600">
              <a:latin typeface="Constantia"/>
              <a:cs typeface="Constantia"/>
            </a:endParaRPr>
          </a:p>
          <a:p>
            <a:pPr marL="287020" marR="52069" indent="55880">
              <a:lnSpc>
                <a:spcPct val="100000"/>
              </a:lnSpc>
              <a:spcBef>
                <a:spcPts val="625"/>
              </a:spcBef>
            </a:pPr>
            <a:r>
              <a:rPr sz="2600" spc="-20" dirty="0">
                <a:latin typeface="Constantia"/>
                <a:cs typeface="Constantia"/>
              </a:rPr>
              <a:t>Hot </a:t>
            </a:r>
            <a:r>
              <a:rPr sz="2600" dirty="0">
                <a:latin typeface="Constantia"/>
                <a:cs typeface="Constantia"/>
              </a:rPr>
              <a:t>and spicy </a:t>
            </a:r>
            <a:r>
              <a:rPr sz="2600" spc="-10" dirty="0">
                <a:latin typeface="Constantia"/>
                <a:cs typeface="Constantia"/>
              </a:rPr>
              <a:t>foods </a:t>
            </a:r>
            <a:r>
              <a:rPr sz="2600" dirty="0">
                <a:latin typeface="Constantia"/>
                <a:cs typeface="Constantia"/>
              </a:rPr>
              <a:t>lead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watery rhinorrhoea  termed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'gustatory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rhinitis',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probably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result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capsaicin </a:t>
            </a:r>
            <a:r>
              <a:rPr sz="2600" dirty="0">
                <a:latin typeface="Constantia"/>
                <a:cs typeface="Constantia"/>
              </a:rPr>
              <a:t>stimulating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5" dirty="0">
                <a:latin typeface="Constantia"/>
                <a:cs typeface="Constantia"/>
              </a:rPr>
              <a:t>sensory </a:t>
            </a:r>
            <a:r>
              <a:rPr sz="2600" spc="-5" dirty="0">
                <a:latin typeface="Constantia"/>
                <a:cs typeface="Constantia"/>
              </a:rPr>
              <a:t>nerves </a:t>
            </a:r>
            <a:r>
              <a:rPr sz="2600" spc="-15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release  neuropeptides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tachykinins.</a:t>
            </a:r>
            <a:endParaRPr sz="2600">
              <a:latin typeface="Constantia"/>
              <a:cs typeface="Constantia"/>
            </a:endParaRPr>
          </a:p>
          <a:p>
            <a:pPr marL="287020" marR="5080" indent="50165">
              <a:lnSpc>
                <a:spcPct val="100000"/>
              </a:lnSpc>
              <a:spcBef>
                <a:spcPts val="625"/>
              </a:spcBef>
            </a:pPr>
            <a:r>
              <a:rPr sz="2600" spc="-10" dirty="0">
                <a:latin typeface="Constantia"/>
                <a:cs typeface="Constantia"/>
              </a:rPr>
              <a:t>Alcoholic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beverages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thought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induce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symptoms  </a:t>
            </a:r>
            <a:r>
              <a:rPr sz="2600" dirty="0">
                <a:latin typeface="Constantia"/>
                <a:cs typeface="Constantia"/>
              </a:rPr>
              <a:t>as a </a:t>
            </a:r>
            <a:r>
              <a:rPr sz="2600" spc="-5" dirty="0">
                <a:latin typeface="Constantia"/>
                <a:cs typeface="Constantia"/>
              </a:rPr>
              <a:t>result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4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vasodilation.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763" y="1872995"/>
            <a:ext cx="6656832" cy="54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924938"/>
            <a:ext cx="63569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5" dirty="0">
                <a:latin typeface="Constantia"/>
                <a:cs typeface="Constantia"/>
              </a:rPr>
              <a:t>RHINITIS </a:t>
            </a:r>
            <a:r>
              <a:rPr sz="1900" b="1" i="1" spc="-10" dirty="0">
                <a:latin typeface="Constantia"/>
                <a:cs typeface="Constantia"/>
              </a:rPr>
              <a:t>DUE TO </a:t>
            </a:r>
            <a:r>
              <a:rPr sz="1900" b="1" i="1" spc="-15" dirty="0">
                <a:latin typeface="Constantia"/>
                <a:cs typeface="Constantia"/>
              </a:rPr>
              <a:t>PHYSICAL </a:t>
            </a:r>
            <a:r>
              <a:rPr sz="1900" b="1" i="1" spc="-10" dirty="0">
                <a:latin typeface="Constantia"/>
                <a:cs typeface="Constantia"/>
              </a:rPr>
              <a:t>AND CHEMICAL</a:t>
            </a:r>
            <a:r>
              <a:rPr sz="1900" b="1" i="1" dirty="0">
                <a:latin typeface="Constantia"/>
                <a:cs typeface="Constantia"/>
              </a:rPr>
              <a:t> </a:t>
            </a:r>
            <a:r>
              <a:rPr sz="1900" b="1" i="1" spc="-35" dirty="0">
                <a:latin typeface="Constantia"/>
                <a:cs typeface="Constantia"/>
              </a:rPr>
              <a:t>FACTORS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246503"/>
            <a:ext cx="7938134" cy="14522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5080" indent="-4635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000000"/>
                </a:solidFill>
                <a:latin typeface="Constantia"/>
                <a:cs typeface="Constantia"/>
              </a:rPr>
              <a:t>In </a:t>
            </a:r>
            <a:r>
              <a:rPr sz="2400" spc="-5" dirty="0">
                <a:solidFill>
                  <a:srgbClr val="000000"/>
                </a:solidFill>
                <a:latin typeface="Constantia"/>
                <a:cs typeface="Constantia"/>
              </a:rPr>
              <a:t>individuals </a:t>
            </a:r>
            <a:r>
              <a:rPr sz="2400" dirty="0">
                <a:solidFill>
                  <a:srgbClr val="000000"/>
                </a:solidFill>
                <a:latin typeface="Constantia"/>
                <a:cs typeface="Constantia"/>
              </a:rPr>
              <a:t>with </a:t>
            </a:r>
            <a:r>
              <a:rPr sz="2400" spc="-5" dirty="0">
                <a:solidFill>
                  <a:srgbClr val="000000"/>
                </a:solidFill>
                <a:latin typeface="Constantia"/>
                <a:cs typeface="Constantia"/>
              </a:rPr>
              <a:t>sensitized nasal </a:t>
            </a:r>
            <a:r>
              <a:rPr sz="2400" spc="-10" dirty="0">
                <a:solidFill>
                  <a:srgbClr val="000000"/>
                </a:solidFill>
                <a:latin typeface="Constantia"/>
                <a:cs typeface="Constantia"/>
              </a:rPr>
              <a:t>mucous membranes.  Cold,</a:t>
            </a:r>
            <a:r>
              <a:rPr sz="2400" spc="-6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rgbClr val="000000"/>
                </a:solidFill>
                <a:latin typeface="Constantia"/>
                <a:cs typeface="Constantia"/>
              </a:rPr>
              <a:t>dry</a:t>
            </a:r>
            <a:r>
              <a:rPr sz="2400" spc="-114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0000"/>
                </a:solidFill>
                <a:latin typeface="Constantia"/>
                <a:cs typeface="Constantia"/>
              </a:rPr>
              <a:t>air</a:t>
            </a:r>
            <a:r>
              <a:rPr sz="2400" spc="-9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0000"/>
                </a:solidFill>
                <a:latin typeface="Constantia"/>
                <a:cs typeface="Constantia"/>
              </a:rPr>
              <a:t>has</a:t>
            </a:r>
            <a:r>
              <a:rPr sz="2400" spc="-5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onstantia"/>
                <a:cs typeface="Constantia"/>
              </a:rPr>
              <a:t>been</a:t>
            </a:r>
            <a:r>
              <a:rPr sz="2400" spc="-9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onstantia"/>
                <a:cs typeface="Constantia"/>
              </a:rPr>
              <a:t>shown</a:t>
            </a:r>
            <a:r>
              <a:rPr sz="2400" spc="-5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sz="2400" spc="-7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0000"/>
                </a:solidFill>
                <a:latin typeface="Constantia"/>
                <a:cs typeface="Constantia"/>
              </a:rPr>
              <a:t>lead</a:t>
            </a:r>
            <a:r>
              <a:rPr sz="2400" spc="-3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sz="2400" spc="-12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00000"/>
                </a:solidFill>
                <a:latin typeface="Constantia"/>
                <a:cs typeface="Constantia"/>
              </a:rPr>
              <a:t>a</a:t>
            </a:r>
            <a:r>
              <a:rPr sz="2400" spc="-12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onstantia"/>
                <a:cs typeface="Constantia"/>
              </a:rPr>
              <a:t>condition</a:t>
            </a:r>
            <a:r>
              <a:rPr sz="2400" spc="-3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onstantia"/>
                <a:cs typeface="Constantia"/>
              </a:rPr>
              <a:t>known  </a:t>
            </a:r>
            <a:r>
              <a:rPr sz="2400" dirty="0">
                <a:solidFill>
                  <a:srgbClr val="000000"/>
                </a:solidFill>
                <a:latin typeface="Constantia"/>
                <a:cs typeface="Constantia"/>
              </a:rPr>
              <a:t>as </a:t>
            </a:r>
            <a:r>
              <a:rPr sz="2400" dirty="0">
                <a:solidFill>
                  <a:srgbClr val="C00000"/>
                </a:solidFill>
                <a:latin typeface="Constantia"/>
                <a:cs typeface="Constantia"/>
              </a:rPr>
              <a:t>skier's 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nose</a:t>
            </a:r>
            <a:r>
              <a:rPr sz="2400" spc="-5" dirty="0">
                <a:solidFill>
                  <a:srgbClr val="000000"/>
                </a:solidFill>
                <a:latin typeface="Constantia"/>
                <a:cs typeface="Constantia"/>
              </a:rPr>
              <a:t>, in </a:t>
            </a:r>
            <a:r>
              <a:rPr sz="2400" spc="-10" dirty="0">
                <a:solidFill>
                  <a:srgbClr val="000000"/>
                </a:solidFill>
                <a:latin typeface="Constantia"/>
                <a:cs typeface="Constantia"/>
              </a:rPr>
              <a:t>which </a:t>
            </a:r>
            <a:r>
              <a:rPr sz="2400" spc="-5" dirty="0">
                <a:solidFill>
                  <a:srgbClr val="000000"/>
                </a:solidFill>
                <a:latin typeface="Constantia"/>
                <a:cs typeface="Constantia"/>
              </a:rPr>
              <a:t>rhinorrhoea </a:t>
            </a:r>
            <a:r>
              <a:rPr sz="2400" spc="-10" dirty="0">
                <a:solidFill>
                  <a:srgbClr val="000000"/>
                </a:solidFill>
                <a:latin typeface="Constantia"/>
                <a:cs typeface="Constantia"/>
              </a:rPr>
              <a:t>features</a:t>
            </a:r>
            <a:r>
              <a:rPr sz="2400" spc="-434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spc="-30" dirty="0">
                <a:solidFill>
                  <a:srgbClr val="000000"/>
                </a:solidFill>
                <a:latin typeface="Constantia"/>
                <a:cs typeface="Constantia"/>
              </a:rPr>
              <a:t>prominently.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400" b="1" spc="-10" dirty="0">
                <a:solidFill>
                  <a:srgbClr val="000000"/>
                </a:solidFill>
                <a:latin typeface="Constantia"/>
                <a:cs typeface="Constantia"/>
              </a:rPr>
              <a:t>Drug-induced</a:t>
            </a:r>
            <a:r>
              <a:rPr sz="2400" b="1" spc="-3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Constantia"/>
                <a:cs typeface="Constantia"/>
              </a:rPr>
              <a:t>rhinitis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395" y="3709796"/>
            <a:ext cx="7618730" cy="23666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67310" marR="5080" indent="-55244">
              <a:lnSpc>
                <a:spcPct val="90000"/>
              </a:lnSpc>
              <a:spcBef>
                <a:spcPts val="385"/>
              </a:spcBef>
              <a:tabLst>
                <a:tab pos="2654300" algn="l"/>
              </a:tabLst>
            </a:pPr>
            <a:r>
              <a:rPr sz="2400" spc="-15" dirty="0">
                <a:latin typeface="Constantia"/>
                <a:cs typeface="Constantia"/>
              </a:rPr>
              <a:t>Several </a:t>
            </a:r>
            <a:r>
              <a:rPr sz="2400" spc="-10" dirty="0">
                <a:latin typeface="Constantia"/>
                <a:cs typeface="Constantia"/>
              </a:rPr>
              <a:t>commonly </a:t>
            </a:r>
            <a:r>
              <a:rPr sz="2400" spc="-15" dirty="0">
                <a:latin typeface="Constantia"/>
                <a:cs typeface="Constantia"/>
              </a:rPr>
              <a:t>employed </a:t>
            </a:r>
            <a:r>
              <a:rPr sz="2400" spc="-5" dirty="0">
                <a:latin typeface="Constantia"/>
                <a:cs typeface="Constantia"/>
              </a:rPr>
              <a:t>medications, </a:t>
            </a:r>
            <a:r>
              <a:rPr sz="2400" dirty="0">
                <a:latin typeface="Constantia"/>
                <a:cs typeface="Constantia"/>
              </a:rPr>
              <a:t>such as</a:t>
            </a:r>
            <a:r>
              <a:rPr sz="2400" spc="-3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aspirin,  </a:t>
            </a:r>
            <a:r>
              <a:rPr sz="2400" dirty="0">
                <a:latin typeface="Constantia"/>
                <a:cs typeface="Constantia"/>
              </a:rPr>
              <a:t>other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nonsteroidal	</a:t>
            </a:r>
            <a:r>
              <a:rPr sz="2400" spc="5" dirty="0">
                <a:latin typeface="Constantia"/>
                <a:cs typeface="Constantia"/>
              </a:rPr>
              <a:t>anti-inflammatory </a:t>
            </a:r>
            <a:r>
              <a:rPr sz="2400" spc="-5" dirty="0">
                <a:latin typeface="Constantia"/>
                <a:cs typeface="Constantia"/>
              </a:rPr>
              <a:t>drugs </a:t>
            </a:r>
            <a:r>
              <a:rPr sz="2400" dirty="0">
                <a:latin typeface="Constantia"/>
                <a:cs typeface="Constantia"/>
              </a:rPr>
              <a:t>(NSAIDs),  </a:t>
            </a:r>
            <a:r>
              <a:rPr sz="2400" spc="-10" dirty="0">
                <a:latin typeface="Constantia"/>
                <a:cs typeface="Constantia"/>
              </a:rPr>
              <a:t>beta-blockers, angiotensin-converting </a:t>
            </a:r>
            <a:r>
              <a:rPr sz="2400" spc="-5" dirty="0">
                <a:latin typeface="Constantia"/>
                <a:cs typeface="Constantia"/>
              </a:rPr>
              <a:t>enzyme </a:t>
            </a:r>
            <a:r>
              <a:rPr sz="2400" spc="-20" dirty="0">
                <a:latin typeface="Constantia"/>
                <a:cs typeface="Constantia"/>
              </a:rPr>
              <a:t>(ACE)  </a:t>
            </a:r>
            <a:r>
              <a:rPr sz="2400" spc="-10" dirty="0">
                <a:latin typeface="Constantia"/>
                <a:cs typeface="Constantia"/>
              </a:rPr>
              <a:t>inhibitors, methyldopa, oral </a:t>
            </a:r>
            <a:r>
              <a:rPr sz="2400" spc="-20" dirty="0">
                <a:latin typeface="Constantia"/>
                <a:cs typeface="Constantia"/>
              </a:rPr>
              <a:t>contraceptives, </a:t>
            </a:r>
            <a:r>
              <a:rPr sz="2400" spc="-10" dirty="0">
                <a:latin typeface="Constantia"/>
                <a:cs typeface="Constantia"/>
              </a:rPr>
              <a:t>psychotropic  agents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nasal topical </a:t>
            </a:r>
            <a:r>
              <a:rPr sz="2400" spc="-10" dirty="0">
                <a:latin typeface="Constantia"/>
                <a:cs typeface="Constantia"/>
              </a:rPr>
              <a:t>decongestants </a:t>
            </a:r>
            <a:r>
              <a:rPr sz="2400" spc="-20" dirty="0">
                <a:latin typeface="Constantia"/>
                <a:cs typeface="Constantia"/>
              </a:rPr>
              <a:t>may </a:t>
            </a:r>
            <a:r>
              <a:rPr sz="2400" spc="-15" dirty="0">
                <a:latin typeface="Constantia"/>
                <a:cs typeface="Constantia"/>
              </a:rPr>
              <a:t>induce  </a:t>
            </a:r>
            <a:r>
              <a:rPr sz="2400" spc="-5" dirty="0">
                <a:latin typeface="Constantia"/>
                <a:cs typeface="Constantia"/>
              </a:rPr>
              <a:t>symptoms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rhinitis </a:t>
            </a:r>
            <a:r>
              <a:rPr sz="2400" spc="-10" dirty="0">
                <a:latin typeface="Constantia"/>
                <a:cs typeface="Constantia"/>
              </a:rPr>
              <a:t>when </a:t>
            </a:r>
            <a:r>
              <a:rPr sz="2400" spc="-5" dirty="0">
                <a:latin typeface="Constantia"/>
                <a:cs typeface="Constantia"/>
              </a:rPr>
              <a:t>they </a:t>
            </a:r>
            <a:r>
              <a:rPr sz="2400" spc="-15" dirty="0">
                <a:latin typeface="Constantia"/>
                <a:cs typeface="Constantia"/>
              </a:rPr>
              <a:t>are </a:t>
            </a:r>
            <a:r>
              <a:rPr sz="2400" spc="-10" dirty="0">
                <a:latin typeface="Constantia"/>
                <a:cs typeface="Constantia"/>
              </a:rPr>
              <a:t>administered </a:t>
            </a:r>
            <a:r>
              <a:rPr sz="2400" spc="-5" dirty="0">
                <a:latin typeface="Constantia"/>
                <a:cs typeface="Constantia"/>
              </a:rPr>
              <a:t>either  </a:t>
            </a:r>
            <a:r>
              <a:rPr sz="2400" spc="-10" dirty="0">
                <a:latin typeface="Constantia"/>
                <a:cs typeface="Constantia"/>
              </a:rPr>
              <a:t>topically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24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systemically.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944751"/>
            <a:ext cx="44342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0000"/>
                </a:solidFill>
                <a:latin typeface="Constantia"/>
                <a:cs typeface="Constantia"/>
              </a:rPr>
              <a:t>Rhinitis</a:t>
            </a:r>
            <a:r>
              <a:rPr sz="3000" b="1" spc="-8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3000" b="1" spc="-10" dirty="0">
                <a:solidFill>
                  <a:srgbClr val="000000"/>
                </a:solidFill>
                <a:latin typeface="Constantia"/>
                <a:cs typeface="Constantia"/>
              </a:rPr>
              <a:t>medicamentosa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484247"/>
            <a:ext cx="8062595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Persistent </a:t>
            </a:r>
            <a:r>
              <a:rPr sz="2600" spc="-15" dirty="0">
                <a:latin typeface="Constantia"/>
                <a:cs typeface="Constantia"/>
              </a:rPr>
              <a:t>overuse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topical </a:t>
            </a:r>
            <a:r>
              <a:rPr sz="2600" spc="-5" dirty="0">
                <a:latin typeface="Constantia"/>
                <a:cs typeface="Constantia"/>
              </a:rPr>
              <a:t>nasal </a:t>
            </a:r>
            <a:r>
              <a:rPr sz="2600" spc="-10" dirty="0">
                <a:latin typeface="Constantia"/>
                <a:cs typeface="Constantia"/>
              </a:rPr>
              <a:t>vasoconstrictors  </a:t>
            </a:r>
            <a:r>
              <a:rPr sz="2600" dirty="0">
                <a:latin typeface="Constantia"/>
                <a:cs typeface="Constantia"/>
              </a:rPr>
              <a:t>also leads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nasal </a:t>
            </a:r>
            <a:r>
              <a:rPr sz="2600" spc="-10" dirty="0">
                <a:latin typeface="Constantia"/>
                <a:cs typeface="Constantia"/>
              </a:rPr>
              <a:t>decongestion </a:t>
            </a:r>
            <a:r>
              <a:rPr sz="2600" spc="-15" dirty="0">
                <a:latin typeface="Constantia"/>
                <a:cs typeface="Constantia"/>
              </a:rPr>
              <a:t>by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mechanism  </a:t>
            </a:r>
            <a:r>
              <a:rPr sz="2600" spc="-20" dirty="0">
                <a:latin typeface="Constantia"/>
                <a:cs typeface="Constantia"/>
              </a:rPr>
              <a:t>involving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rebound effect </a:t>
            </a:r>
            <a:r>
              <a:rPr sz="2600" spc="-10" dirty="0">
                <a:latin typeface="Constantia"/>
                <a:cs typeface="Constantia"/>
              </a:rPr>
              <a:t>following </a:t>
            </a:r>
            <a:r>
              <a:rPr sz="2600" spc="-15" dirty="0">
                <a:latin typeface="Constantia"/>
                <a:cs typeface="Constantia"/>
              </a:rPr>
              <a:t>withdrawal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5" dirty="0">
                <a:latin typeface="Constantia"/>
                <a:cs typeface="Constantia"/>
              </a:rPr>
              <a:t>these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drugs,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excessive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use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these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agents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also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lead 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nasal </a:t>
            </a:r>
            <a:r>
              <a:rPr sz="2600" spc="-10" dirty="0">
                <a:latin typeface="Constantia"/>
                <a:cs typeface="Constantia"/>
              </a:rPr>
              <a:t>hyper-reactivity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5" dirty="0">
                <a:latin typeface="Constantia"/>
                <a:cs typeface="Constantia"/>
              </a:rPr>
              <a:t>hypertrophy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nasal  </a:t>
            </a:r>
            <a:r>
              <a:rPr sz="2600" spc="-10" dirty="0">
                <a:latin typeface="Constantia"/>
                <a:cs typeface="Constantia"/>
              </a:rPr>
              <a:t>mucosa known </a:t>
            </a:r>
            <a:r>
              <a:rPr sz="2600" dirty="0">
                <a:latin typeface="Constantia"/>
                <a:cs typeface="Constantia"/>
              </a:rPr>
              <a:t>as </a:t>
            </a:r>
            <a:r>
              <a:rPr sz="2600" spc="-5" dirty="0">
                <a:latin typeface="Constantia"/>
                <a:cs typeface="Constantia"/>
              </a:rPr>
              <a:t>rhinitis</a:t>
            </a:r>
            <a:r>
              <a:rPr sz="2600" spc="-3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medicamentosa.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947799"/>
            <a:ext cx="8008620" cy="414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320675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b="1" i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NARES-</a:t>
            </a:r>
            <a:r>
              <a:rPr sz="2600" b="1" i="1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condition where there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spc="-10" dirty="0">
                <a:latin typeface="Constantia"/>
                <a:cs typeface="Constantia"/>
              </a:rPr>
              <a:t>presence </a:t>
            </a:r>
            <a:r>
              <a:rPr sz="2600" dirty="0">
                <a:latin typeface="Constantia"/>
                <a:cs typeface="Constantia"/>
              </a:rPr>
              <a:t>of &gt;20%  </a:t>
            </a:r>
            <a:r>
              <a:rPr sz="2600" spc="-5" dirty="0">
                <a:latin typeface="Constantia"/>
                <a:cs typeface="Constantia"/>
              </a:rPr>
              <a:t>eosinophils in nasal </a:t>
            </a:r>
            <a:r>
              <a:rPr sz="2600" dirty="0">
                <a:latin typeface="Constantia"/>
                <a:cs typeface="Constantia"/>
              </a:rPr>
              <a:t>smears of </a:t>
            </a:r>
            <a:r>
              <a:rPr sz="2600" spc="-5" dirty="0">
                <a:latin typeface="Constantia"/>
                <a:cs typeface="Constantia"/>
              </a:rPr>
              <a:t>symptomatic </a:t>
            </a:r>
            <a:r>
              <a:rPr sz="2600" dirty="0">
                <a:latin typeface="Constantia"/>
                <a:cs typeface="Constantia"/>
              </a:rPr>
              <a:t>pts</a:t>
            </a:r>
            <a:r>
              <a:rPr sz="2600" spc="-48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  </a:t>
            </a:r>
            <a:r>
              <a:rPr sz="2600" spc="-5" dirty="0">
                <a:latin typeface="Constantia"/>
                <a:cs typeface="Constantia"/>
              </a:rPr>
              <a:t>perennial </a:t>
            </a:r>
            <a:r>
              <a:rPr sz="2600" dirty="0">
                <a:latin typeface="Constantia"/>
                <a:cs typeface="Constantia"/>
              </a:rPr>
              <a:t>sneezing </a:t>
            </a:r>
            <a:r>
              <a:rPr sz="2600" spc="-10" dirty="0">
                <a:latin typeface="Constantia"/>
                <a:cs typeface="Constantia"/>
              </a:rPr>
              <a:t>attacks, profuse </a:t>
            </a:r>
            <a:r>
              <a:rPr sz="2600" spc="-5" dirty="0">
                <a:latin typeface="Constantia"/>
                <a:cs typeface="Constantia"/>
              </a:rPr>
              <a:t>watery  rhinorrhoea, nasal pruritis, </a:t>
            </a:r>
            <a:r>
              <a:rPr sz="2600" spc="-10" dirty="0">
                <a:latin typeface="Constantia"/>
                <a:cs typeface="Constantia"/>
              </a:rPr>
              <a:t>incomplete </a:t>
            </a:r>
            <a:r>
              <a:rPr sz="2600" spc="-5" dirty="0">
                <a:latin typeface="Constantia"/>
                <a:cs typeface="Constantia"/>
              </a:rPr>
              <a:t>nasal  </a:t>
            </a:r>
            <a:r>
              <a:rPr sz="2600" dirty="0">
                <a:latin typeface="Constantia"/>
                <a:cs typeface="Constantia"/>
              </a:rPr>
              <a:t>obstruction &amp; </a:t>
            </a:r>
            <a:r>
              <a:rPr sz="2600" spc="-10" dirty="0">
                <a:latin typeface="Constantia"/>
                <a:cs typeface="Constantia"/>
              </a:rPr>
              <a:t>often </a:t>
            </a:r>
            <a:r>
              <a:rPr sz="2600" dirty="0">
                <a:latin typeface="Constantia"/>
                <a:cs typeface="Constantia"/>
              </a:rPr>
              <a:t>loss of</a:t>
            </a:r>
            <a:r>
              <a:rPr sz="2600" spc="-3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smell.</a:t>
            </a:r>
            <a:endParaRPr sz="2600">
              <a:latin typeface="Constantia"/>
              <a:cs typeface="Constantia"/>
            </a:endParaRPr>
          </a:p>
          <a:p>
            <a:pPr marL="287020" marR="245110" indent="55880">
              <a:lnSpc>
                <a:spcPct val="100000"/>
              </a:lnSpc>
              <a:spcBef>
                <a:spcPts val="625"/>
              </a:spcBef>
            </a:pPr>
            <a:r>
              <a:rPr sz="2600" spc="-20" dirty="0">
                <a:latin typeface="Constantia"/>
                <a:cs typeface="Constantia"/>
              </a:rPr>
              <a:t>Marked </a:t>
            </a:r>
            <a:r>
              <a:rPr sz="2600" spc="-10" dirty="0">
                <a:latin typeface="Constantia"/>
                <a:cs typeface="Constantia"/>
              </a:rPr>
              <a:t>feature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dirty="0">
                <a:latin typeface="Constantia"/>
                <a:cs typeface="Constantia"/>
              </a:rPr>
              <a:t>lack of </a:t>
            </a:r>
            <a:r>
              <a:rPr sz="2600" spc="-5" dirty="0">
                <a:latin typeface="Constantia"/>
                <a:cs typeface="Constantia"/>
              </a:rPr>
              <a:t>evidence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30" dirty="0">
                <a:latin typeface="Constantia"/>
                <a:cs typeface="Constantia"/>
              </a:rPr>
              <a:t>allergy, </a:t>
            </a:r>
            <a:r>
              <a:rPr sz="2600" dirty="0">
                <a:latin typeface="Constantia"/>
                <a:cs typeface="Constantia"/>
              </a:rPr>
              <a:t>as  </a:t>
            </a:r>
            <a:r>
              <a:rPr sz="2600" spc="-10" dirty="0">
                <a:latin typeface="Constantia"/>
                <a:cs typeface="Constantia"/>
              </a:rPr>
              <a:t>indicated by </a:t>
            </a:r>
            <a:r>
              <a:rPr sz="2600" spc="-15" dirty="0">
                <a:latin typeface="Constantia"/>
                <a:cs typeface="Constantia"/>
              </a:rPr>
              <a:t>negative </a:t>
            </a:r>
            <a:r>
              <a:rPr sz="2600" dirty="0">
                <a:latin typeface="Constantia"/>
                <a:cs typeface="Constantia"/>
              </a:rPr>
              <a:t>SPT </a:t>
            </a:r>
            <a:r>
              <a:rPr sz="2600" spc="-5" dirty="0">
                <a:latin typeface="Constantia"/>
                <a:cs typeface="Constantia"/>
              </a:rPr>
              <a:t>&amp;/or </a:t>
            </a:r>
            <a:r>
              <a:rPr sz="2600" spc="-10" dirty="0">
                <a:latin typeface="Constantia"/>
                <a:cs typeface="Constantia"/>
              </a:rPr>
              <a:t>absence </a:t>
            </a:r>
            <a:r>
              <a:rPr sz="2600" dirty="0">
                <a:latin typeface="Constantia"/>
                <a:cs typeface="Constantia"/>
              </a:rPr>
              <a:t>of serum</a:t>
            </a:r>
            <a:r>
              <a:rPr sz="2600" spc="-4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IgE  </a:t>
            </a:r>
            <a:r>
              <a:rPr sz="2600" spc="-5" dirty="0">
                <a:latin typeface="Constantia"/>
                <a:cs typeface="Constantia"/>
              </a:rPr>
              <a:t>antibodies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5" dirty="0">
                <a:latin typeface="Constantia"/>
                <a:cs typeface="Constantia"/>
              </a:rPr>
              <a:t>specific</a:t>
            </a:r>
            <a:r>
              <a:rPr sz="2600" spc="-3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allergens.</a:t>
            </a:r>
            <a:endParaRPr sz="2600">
              <a:latin typeface="Constantia"/>
              <a:cs typeface="Constantia"/>
            </a:endParaRPr>
          </a:p>
          <a:p>
            <a:pPr marL="287020" marR="5080" indent="48260">
              <a:lnSpc>
                <a:spcPct val="100000"/>
              </a:lnSpc>
              <a:spcBef>
                <a:spcPts val="625"/>
              </a:spcBef>
            </a:pPr>
            <a:r>
              <a:rPr sz="2600" spc="-35" dirty="0">
                <a:latin typeface="Constantia"/>
                <a:cs typeface="Constantia"/>
              </a:rPr>
              <a:t>Triad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nasal </a:t>
            </a:r>
            <a:r>
              <a:rPr sz="2600" spc="-10" dirty="0">
                <a:latin typeface="Constantia"/>
                <a:cs typeface="Constantia"/>
              </a:rPr>
              <a:t>polyposis 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spc="-5" dirty="0">
                <a:latin typeface="Constantia"/>
                <a:cs typeface="Constantia"/>
              </a:rPr>
              <a:t>intrinsic </a:t>
            </a:r>
            <a:r>
              <a:rPr sz="2600" dirty="0">
                <a:latin typeface="Constantia"/>
                <a:cs typeface="Constantia"/>
              </a:rPr>
              <a:t>asthma,</a:t>
            </a:r>
            <a:r>
              <a:rPr sz="2600" spc="-2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intolerance 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5" dirty="0">
                <a:latin typeface="Constantia"/>
                <a:cs typeface="Constantia"/>
              </a:rPr>
              <a:t>aspirin</a:t>
            </a:r>
            <a:r>
              <a:rPr sz="2600" b="1" i="1" spc="-15" dirty="0">
                <a:latin typeface="Constantia"/>
                <a:cs typeface="Constantia"/>
              </a:rPr>
              <a:t>-sampter’s</a:t>
            </a:r>
            <a:r>
              <a:rPr sz="2600" b="1" i="1" spc="-145" dirty="0">
                <a:latin typeface="Constantia"/>
                <a:cs typeface="Constantia"/>
              </a:rPr>
              <a:t> </a:t>
            </a:r>
            <a:r>
              <a:rPr sz="2600" b="1" i="1" spc="-5" dirty="0">
                <a:latin typeface="Constantia"/>
                <a:cs typeface="Constantia"/>
              </a:rPr>
              <a:t>triad.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2140" y="1876170"/>
            <a:ext cx="7937500" cy="40862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spc="-10" dirty="0">
                <a:solidFill>
                  <a:srgbClr val="C00000"/>
                </a:solidFill>
                <a:latin typeface="Constantia"/>
                <a:cs typeface="Constantia"/>
              </a:rPr>
              <a:t>Environment-</a:t>
            </a:r>
            <a:endParaRPr sz="2400">
              <a:latin typeface="Constantia"/>
              <a:cs typeface="Constantia"/>
            </a:endParaRPr>
          </a:p>
          <a:p>
            <a:pPr marL="287020" marR="5080" indent="-45720">
              <a:lnSpc>
                <a:spcPts val="2590"/>
              </a:lnSpc>
              <a:spcBef>
                <a:spcPts val="620"/>
              </a:spcBef>
            </a:pPr>
            <a:r>
              <a:rPr sz="2400" spc="-5" dirty="0">
                <a:latin typeface="Constantia"/>
                <a:cs typeface="Constantia"/>
              </a:rPr>
              <a:t>Lifestyle </a:t>
            </a:r>
            <a:r>
              <a:rPr sz="2400" spc="-15" dirty="0">
                <a:latin typeface="Constantia"/>
                <a:cs typeface="Constantia"/>
              </a:rPr>
              <a:t>changes, </a:t>
            </a:r>
            <a:r>
              <a:rPr sz="2400" spc="-10" dirty="0">
                <a:latin typeface="Constantia"/>
                <a:cs typeface="Constantia"/>
              </a:rPr>
              <a:t>increased exposure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10" dirty="0">
                <a:latin typeface="Constantia"/>
                <a:cs typeface="Constantia"/>
              </a:rPr>
              <a:t>allergen,</a:t>
            </a:r>
            <a:r>
              <a:rPr sz="2400" spc="-3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pollution 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irritants, </a:t>
            </a:r>
            <a:r>
              <a:rPr sz="2400" dirty="0">
                <a:latin typeface="Constantia"/>
                <a:cs typeface="Constantia"/>
              </a:rPr>
              <a:t>dietary modifications leading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reduction  in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1-type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immune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response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stress.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54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15" dirty="0">
                <a:latin typeface="Constantia"/>
                <a:cs typeface="Constantia"/>
              </a:rPr>
              <a:t>Pollution </a:t>
            </a:r>
            <a:r>
              <a:rPr sz="2400" spc="-10" dirty="0">
                <a:latin typeface="Constantia"/>
                <a:cs typeface="Constantia"/>
              </a:rPr>
              <a:t>increases </a:t>
            </a:r>
            <a:r>
              <a:rPr sz="2400" spc="-5" dirty="0">
                <a:latin typeface="Constantia"/>
                <a:cs typeface="Constantia"/>
              </a:rPr>
              <a:t>symptomatic</a:t>
            </a:r>
            <a:r>
              <a:rPr sz="2400" spc="-1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rhinitis.</a:t>
            </a:r>
            <a:endParaRPr sz="2400">
              <a:latin typeface="Constantia"/>
              <a:cs typeface="Constantia"/>
            </a:endParaRPr>
          </a:p>
          <a:p>
            <a:pPr marL="287020" marR="372110" indent="-274955">
              <a:lnSpc>
                <a:spcPts val="2590"/>
              </a:lnSpc>
              <a:spcBef>
                <a:spcPts val="61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Living in </a:t>
            </a:r>
            <a:r>
              <a:rPr sz="2400" spc="-10" dirty="0">
                <a:latin typeface="Constantia"/>
                <a:cs typeface="Constantia"/>
              </a:rPr>
              <a:t>developed countries, </a:t>
            </a:r>
            <a:r>
              <a:rPr sz="2400" spc="-5" dirty="0">
                <a:latin typeface="Constantia"/>
                <a:cs typeface="Constantia"/>
              </a:rPr>
              <a:t>pollution, </a:t>
            </a:r>
            <a:r>
              <a:rPr sz="2400" spc="-10" dirty="0">
                <a:latin typeface="Constantia"/>
                <a:cs typeface="Constantia"/>
              </a:rPr>
              <a:t>climate  interaction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good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hygiene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all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seem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risk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factors.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400" spc="-10" dirty="0">
                <a:solidFill>
                  <a:srgbClr val="C00000"/>
                </a:solidFill>
                <a:latin typeface="Constantia"/>
                <a:cs typeface="Constantia"/>
              </a:rPr>
              <a:t>Co-morbidities</a:t>
            </a:r>
            <a:r>
              <a:rPr sz="2400" spc="-10" dirty="0">
                <a:latin typeface="Constantia"/>
                <a:cs typeface="Constantia"/>
              </a:rPr>
              <a:t>-</a:t>
            </a:r>
            <a:endParaRPr sz="2400">
              <a:latin typeface="Constantia"/>
              <a:cs typeface="Constantia"/>
            </a:endParaRPr>
          </a:p>
          <a:p>
            <a:pPr marL="287020" marR="758825" indent="-274955" algn="just">
              <a:lnSpc>
                <a:spcPts val="2590"/>
              </a:lnSpc>
              <a:spcBef>
                <a:spcPts val="620"/>
              </a:spcBef>
            </a:pPr>
            <a:r>
              <a:rPr sz="2400" spc="-5" dirty="0">
                <a:latin typeface="Constantia"/>
                <a:cs typeface="Constantia"/>
              </a:rPr>
              <a:t>Conditions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associated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allergic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rhinitis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are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asthma,  sinusitis, </a:t>
            </a:r>
            <a:r>
              <a:rPr sz="2400" dirty="0">
                <a:latin typeface="Constantia"/>
                <a:cs typeface="Constantia"/>
              </a:rPr>
              <a:t>otitis </a:t>
            </a:r>
            <a:r>
              <a:rPr sz="2400" spc="-5" dirty="0">
                <a:latin typeface="Constantia"/>
                <a:cs typeface="Constantia"/>
              </a:rPr>
              <a:t>media, </a:t>
            </a:r>
            <a:r>
              <a:rPr sz="2400" dirty="0">
                <a:latin typeface="Constantia"/>
                <a:cs typeface="Constantia"/>
              </a:rPr>
              <a:t>sleep </a:t>
            </a:r>
            <a:r>
              <a:rPr sz="2400" spc="-10" dirty="0">
                <a:latin typeface="Constantia"/>
                <a:cs typeface="Constantia"/>
              </a:rPr>
              <a:t>disorders, </a:t>
            </a:r>
            <a:r>
              <a:rPr sz="2400" spc="-25" dirty="0">
                <a:latin typeface="Constantia"/>
                <a:cs typeface="Constantia"/>
              </a:rPr>
              <a:t>LRTI </a:t>
            </a:r>
            <a:r>
              <a:rPr sz="2400" dirty="0">
                <a:latin typeface="Constantia"/>
                <a:cs typeface="Constantia"/>
              </a:rPr>
              <a:t>&amp;</a:t>
            </a:r>
            <a:r>
              <a:rPr sz="2400" spc="-3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dental  occlusion.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THERAPY </a:t>
            </a:r>
            <a:r>
              <a:rPr spc="-15" dirty="0"/>
              <a:t>FOR</a:t>
            </a:r>
            <a:r>
              <a:rPr spc="-150" dirty="0"/>
              <a:t> </a:t>
            </a:r>
            <a:r>
              <a:rPr spc="-5" dirty="0"/>
              <a:t>NONALLERGIC  PERENNIAL</a:t>
            </a:r>
            <a:r>
              <a:rPr spc="-20" dirty="0"/>
              <a:t> </a:t>
            </a:r>
            <a:r>
              <a:rPr spc="-5" dirty="0"/>
              <a:t>RHINITIS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571740" cy="335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06045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35" dirty="0">
                <a:latin typeface="Constantia"/>
                <a:cs typeface="Constantia"/>
              </a:rPr>
              <a:t>Topical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steroids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antihistamines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two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main  drugs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used.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20" dirty="0">
                <a:latin typeface="Constantia"/>
                <a:cs typeface="Constantia"/>
              </a:rPr>
              <a:t>Use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15" dirty="0">
                <a:latin typeface="Constantia"/>
                <a:cs typeface="Constantia"/>
              </a:rPr>
              <a:t>fluticasone </a:t>
            </a:r>
            <a:r>
              <a:rPr sz="2600" spc="-10" dirty="0">
                <a:latin typeface="Constantia"/>
                <a:cs typeface="Constantia"/>
              </a:rPr>
              <a:t>propionate, </a:t>
            </a:r>
            <a:r>
              <a:rPr sz="2600" spc="-5" dirty="0">
                <a:latin typeface="Constantia"/>
                <a:cs typeface="Constantia"/>
              </a:rPr>
              <a:t>budesonide,  beclomethasone </a:t>
            </a:r>
            <a:r>
              <a:rPr sz="2600" dirty="0">
                <a:latin typeface="Constantia"/>
                <a:cs typeface="Constantia"/>
              </a:rPr>
              <a:t>&amp; </a:t>
            </a:r>
            <a:r>
              <a:rPr sz="2600" spc="-5" dirty="0">
                <a:latin typeface="Constantia"/>
                <a:cs typeface="Constantia"/>
              </a:rPr>
              <a:t>azelastine </a:t>
            </a:r>
            <a:r>
              <a:rPr sz="2600" dirty="0">
                <a:latin typeface="Constantia"/>
                <a:cs typeface="Constantia"/>
              </a:rPr>
              <a:t>has </a:t>
            </a:r>
            <a:r>
              <a:rPr sz="2600" spc="-5" dirty="0">
                <a:latin typeface="Constantia"/>
                <a:cs typeface="Constantia"/>
              </a:rPr>
              <a:t>been </a:t>
            </a:r>
            <a:r>
              <a:rPr sz="2600" spc="-20" dirty="0">
                <a:latin typeface="Constantia"/>
                <a:cs typeface="Constantia"/>
              </a:rPr>
              <a:t>approved</a:t>
            </a:r>
            <a:r>
              <a:rPr sz="2600" spc="-3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by 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FDA.</a:t>
            </a:r>
            <a:endParaRPr sz="2600">
              <a:latin typeface="Constantia"/>
              <a:cs typeface="Constantia"/>
            </a:endParaRPr>
          </a:p>
          <a:p>
            <a:pPr marL="287020" marR="680720" indent="-274955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Azelastine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nasal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spray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effective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control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5" dirty="0">
                <a:latin typeface="Constantia"/>
                <a:cs typeface="Constantia"/>
              </a:rPr>
              <a:t>rhinorrhoea, </a:t>
            </a:r>
            <a:r>
              <a:rPr sz="2600" dirty="0">
                <a:latin typeface="Constantia"/>
                <a:cs typeface="Constantia"/>
              </a:rPr>
              <a:t>postnasal </a:t>
            </a:r>
            <a:r>
              <a:rPr sz="2600" spc="-20" dirty="0">
                <a:latin typeface="Constantia"/>
                <a:cs typeface="Constantia"/>
              </a:rPr>
              <a:t>drip, </a:t>
            </a:r>
            <a:r>
              <a:rPr sz="2600" spc="-5" dirty="0">
                <a:latin typeface="Constantia"/>
                <a:cs typeface="Constantia"/>
              </a:rPr>
              <a:t>sneezing nasal  </a:t>
            </a:r>
            <a:r>
              <a:rPr sz="2600" spc="-10" dirty="0">
                <a:latin typeface="Constantia"/>
                <a:cs typeface="Constantia"/>
              </a:rPr>
              <a:t>congestion.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 err="1"/>
              <a:t>Ocupational</a:t>
            </a:r>
            <a:r>
              <a:rPr lang="en-IN" sz="5000" spc="-5" dirty="0"/>
              <a:t> </a:t>
            </a:r>
            <a:r>
              <a:rPr lang="en-IN" sz="5000" spc="-5" dirty="0" err="1"/>
              <a:t>Rhinits</a:t>
            </a:r>
            <a:r>
              <a:rPr sz="5000" spc="-85" dirty="0"/>
              <a:t> </a:t>
            </a:r>
            <a:endParaRPr sz="5000" dirty="0"/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675245" cy="311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36830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tabLst>
                <a:tab pos="287655" algn="l"/>
              </a:tabLst>
            </a:pPr>
            <a:r>
              <a:rPr sz="2600" spc="-80" dirty="0">
                <a:latin typeface="Constantia"/>
                <a:cs typeface="Constantia"/>
              </a:rPr>
              <a:t> </a:t>
            </a:r>
            <a:r>
              <a:rPr lang="en-IN" sz="2600" spc="-80" dirty="0">
                <a:latin typeface="Constantia"/>
                <a:cs typeface="Constantia"/>
              </a:rPr>
              <a:t>Work </a:t>
            </a:r>
            <a:r>
              <a:rPr sz="2600" spc="-10" dirty="0">
                <a:latin typeface="Constantia"/>
                <a:cs typeface="Constantia"/>
              </a:rPr>
              <a:t>related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symptoms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rhinitis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which  usually manifest </a:t>
            </a:r>
            <a:r>
              <a:rPr sz="2600" dirty="0">
                <a:latin typeface="Constantia"/>
                <a:cs typeface="Constantia"/>
              </a:rPr>
              <a:t>on </a:t>
            </a:r>
            <a:r>
              <a:rPr sz="2600" spc="-25" dirty="0">
                <a:latin typeface="Constantia"/>
                <a:cs typeface="Constantia"/>
              </a:rPr>
              <a:t>weekdays </a:t>
            </a:r>
            <a:r>
              <a:rPr sz="2600" dirty="0">
                <a:latin typeface="Constantia"/>
                <a:cs typeface="Constantia"/>
              </a:rPr>
              <a:t>&amp; </a:t>
            </a:r>
            <a:r>
              <a:rPr sz="2600" spc="-10" dirty="0">
                <a:latin typeface="Constantia"/>
                <a:cs typeface="Constantia"/>
              </a:rPr>
              <a:t>abate </a:t>
            </a:r>
            <a:r>
              <a:rPr sz="2600" spc="-5" dirty="0">
                <a:latin typeface="Constantia"/>
                <a:cs typeface="Constantia"/>
              </a:rPr>
              <a:t>during  </a:t>
            </a:r>
            <a:r>
              <a:rPr sz="2600" spc="-15" dirty="0">
                <a:latin typeface="Constantia"/>
                <a:cs typeface="Constantia"/>
              </a:rPr>
              <a:t>weekends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holidays.</a:t>
            </a:r>
            <a:endParaRPr sz="2600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Risk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factors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developing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occupational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rhinitis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are:</a:t>
            </a:r>
            <a:endParaRPr sz="2600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Courier New"/>
              <a:buChar char="o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Exposure{intensity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duration}</a:t>
            </a:r>
            <a:endParaRPr sz="2600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Courier New"/>
              <a:buChar char="o"/>
              <a:tabLst>
                <a:tab pos="287655" algn="l"/>
              </a:tabLst>
            </a:pPr>
            <a:r>
              <a:rPr sz="2600" spc="-15" dirty="0">
                <a:latin typeface="Constantia"/>
                <a:cs typeface="Constantia"/>
              </a:rPr>
              <a:t>Atopy</a:t>
            </a:r>
            <a:endParaRPr sz="2600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Courier New"/>
              <a:buChar char="o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Smoking.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947799"/>
            <a:ext cx="8008620" cy="414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7112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Pathological effects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various chemicals </a:t>
            </a:r>
            <a:r>
              <a:rPr sz="2600" dirty="0">
                <a:latin typeface="Constantia"/>
                <a:cs typeface="Constantia"/>
              </a:rPr>
              <a:t>&amp; </a:t>
            </a:r>
            <a:r>
              <a:rPr sz="2600" spc="-10" dirty="0">
                <a:latin typeface="Constantia"/>
                <a:cs typeface="Constantia"/>
              </a:rPr>
              <a:t>organic  </a:t>
            </a:r>
            <a:r>
              <a:rPr sz="2600" spc="-5" dirty="0">
                <a:latin typeface="Constantia"/>
                <a:cs typeface="Constantia"/>
              </a:rPr>
              <a:t>dusts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either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due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an</a:t>
            </a:r>
            <a:r>
              <a:rPr sz="26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allergic</a:t>
            </a:r>
            <a:r>
              <a:rPr sz="26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reaction</a:t>
            </a:r>
            <a:r>
              <a:rPr sz="2600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or</a:t>
            </a:r>
            <a:r>
              <a:rPr sz="26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irritation 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of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nasal</a:t>
            </a:r>
            <a:r>
              <a:rPr sz="2600" spc="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mucosa.</a:t>
            </a:r>
            <a:endParaRPr sz="2600">
              <a:latin typeface="Constantia"/>
              <a:cs typeface="Constantia"/>
            </a:endParaRPr>
          </a:p>
          <a:p>
            <a:pPr marL="287020" marR="296545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Nose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portal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entry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materials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impact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</a:t>
            </a:r>
            <a:r>
              <a:rPr sz="2600" spc="-10" dirty="0">
                <a:latin typeface="Constantia"/>
                <a:cs typeface="Constantia"/>
              </a:rPr>
              <a:t>mucous surface </a:t>
            </a:r>
            <a:r>
              <a:rPr sz="2600" dirty="0">
                <a:latin typeface="Constantia"/>
                <a:cs typeface="Constantia"/>
              </a:rPr>
              <a:t>as a function of </a:t>
            </a:r>
            <a:r>
              <a:rPr sz="2600" spc="-10" dirty="0">
                <a:latin typeface="Constantia"/>
                <a:cs typeface="Constantia"/>
              </a:rPr>
              <a:t>aerodynamic  </a:t>
            </a:r>
            <a:r>
              <a:rPr sz="2600" spc="-5" dirty="0">
                <a:latin typeface="Constantia"/>
                <a:cs typeface="Constantia"/>
              </a:rPr>
              <a:t>equivalent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diameter(AED).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25" dirty="0">
                <a:latin typeface="Constantia"/>
                <a:cs typeface="Constantia"/>
              </a:rPr>
              <a:t>Approx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80%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those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have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AED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more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9  </a:t>
            </a:r>
            <a:r>
              <a:rPr sz="2600" spc="-10" dirty="0">
                <a:latin typeface="Constantia"/>
                <a:cs typeface="Constantia"/>
              </a:rPr>
              <a:t>micrometre, </a:t>
            </a:r>
            <a:r>
              <a:rPr sz="2600" dirty="0">
                <a:latin typeface="Constantia"/>
                <a:cs typeface="Constantia"/>
              </a:rPr>
              <a:t>50% of those with </a:t>
            </a:r>
            <a:r>
              <a:rPr sz="2600" spc="-15" dirty="0">
                <a:latin typeface="Constantia"/>
                <a:cs typeface="Constantia"/>
              </a:rPr>
              <a:t>2-9 </a:t>
            </a:r>
            <a:r>
              <a:rPr sz="2600" spc="-10" dirty="0">
                <a:latin typeface="Constantia"/>
                <a:cs typeface="Constantia"/>
              </a:rPr>
              <a:t>micrometre </a:t>
            </a:r>
            <a:r>
              <a:rPr sz="2600" spc="-5" dirty="0">
                <a:latin typeface="Constantia"/>
                <a:cs typeface="Constantia"/>
              </a:rPr>
              <a:t>AED</a:t>
            </a:r>
            <a:r>
              <a:rPr sz="2600" spc="-3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  40% of </a:t>
            </a:r>
            <a:r>
              <a:rPr sz="2600" spc="-5" dirty="0">
                <a:latin typeface="Constantia"/>
                <a:cs typeface="Constantia"/>
              </a:rPr>
              <a:t>material </a:t>
            </a:r>
            <a:r>
              <a:rPr sz="2600" dirty="0">
                <a:latin typeface="Constantia"/>
                <a:cs typeface="Constantia"/>
              </a:rPr>
              <a:t>wth less </a:t>
            </a:r>
            <a:r>
              <a:rPr sz="2600" spc="-5" dirty="0">
                <a:latin typeface="Constantia"/>
                <a:cs typeface="Constantia"/>
              </a:rPr>
              <a:t>than </a:t>
            </a:r>
            <a:r>
              <a:rPr sz="2600" dirty="0">
                <a:latin typeface="Constantia"/>
                <a:cs typeface="Constantia"/>
              </a:rPr>
              <a:t>2 </a:t>
            </a:r>
            <a:r>
              <a:rPr sz="2600" spc="-10" dirty="0">
                <a:latin typeface="Constantia"/>
                <a:cs typeface="Constantia"/>
              </a:rPr>
              <a:t>micrometre </a:t>
            </a:r>
            <a:r>
              <a:rPr sz="2600" dirty="0">
                <a:latin typeface="Constantia"/>
                <a:cs typeface="Constantia"/>
              </a:rPr>
              <a:t>stick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spc="-5" dirty="0">
                <a:latin typeface="Constantia"/>
                <a:cs typeface="Constantia"/>
              </a:rPr>
              <a:t>the nasal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wall.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947799"/>
            <a:ext cx="7891780" cy="216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Occupational </a:t>
            </a:r>
            <a:r>
              <a:rPr sz="2600" spc="-5" dirty="0">
                <a:latin typeface="Constantia"/>
                <a:cs typeface="Constantia"/>
              </a:rPr>
              <a:t>rhinitis </a:t>
            </a:r>
            <a:r>
              <a:rPr sz="2600" spc="-10" dirty="0">
                <a:latin typeface="Constantia"/>
                <a:cs typeface="Constantia"/>
              </a:rPr>
              <a:t>frequently</a:t>
            </a:r>
            <a:r>
              <a:rPr sz="2600" spc="-5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coexists </a:t>
            </a:r>
            <a:r>
              <a:rPr sz="2600" dirty="0">
                <a:latin typeface="Constantia"/>
                <a:cs typeface="Constantia"/>
              </a:rPr>
              <a:t>with asthma  &amp;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conjuctivitis.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Prevention </a:t>
            </a:r>
            <a:r>
              <a:rPr sz="2600" spc="-5" dirty="0">
                <a:latin typeface="Constantia"/>
                <a:cs typeface="Constantia"/>
              </a:rPr>
              <a:t>is the best approach</a:t>
            </a:r>
            <a:r>
              <a:rPr sz="2600" spc="-3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7020" marR="123189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medical </a:t>
            </a:r>
            <a:r>
              <a:rPr sz="2600" spc="-15" dirty="0">
                <a:latin typeface="Constantia"/>
                <a:cs typeface="Constantia"/>
              </a:rPr>
              <a:t>therapy </a:t>
            </a:r>
            <a:r>
              <a:rPr sz="2600" spc="-10" dirty="0">
                <a:latin typeface="Constantia"/>
                <a:cs typeface="Constantia"/>
              </a:rPr>
              <a:t>only </a:t>
            </a:r>
            <a:r>
              <a:rPr sz="2600" spc="-5" dirty="0">
                <a:latin typeface="Constantia"/>
                <a:cs typeface="Constantia"/>
              </a:rPr>
              <a:t>non </a:t>
            </a:r>
            <a:r>
              <a:rPr sz="2600" dirty="0">
                <a:latin typeface="Constantia"/>
                <a:cs typeface="Constantia"/>
              </a:rPr>
              <a:t>sedating</a:t>
            </a:r>
            <a:r>
              <a:rPr sz="2600" spc="-4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antihistamines  should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used.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A162-21F8-4213-9907-1419851C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1D294-133A-4248-81CF-9277C178C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291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02729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70" dirty="0"/>
              <a:t>PATHOPHYSIOLOGY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869160"/>
            <a:ext cx="6807200" cy="24034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Allergic </a:t>
            </a:r>
            <a:r>
              <a:rPr sz="2600" spc="-5" dirty="0">
                <a:latin typeface="Constantia"/>
                <a:cs typeface="Constantia"/>
              </a:rPr>
              <a:t>reaction </a:t>
            </a:r>
            <a:r>
              <a:rPr sz="2600" spc="-10" dirty="0">
                <a:latin typeface="Constantia"/>
                <a:cs typeface="Constantia"/>
              </a:rPr>
              <a:t>occurs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four</a:t>
            </a:r>
            <a:r>
              <a:rPr sz="2600" spc="-48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phases-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latin typeface="Constantia"/>
                <a:cs typeface="Constantia"/>
              </a:rPr>
              <a:t>Sensitization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latin typeface="Constantia"/>
                <a:cs typeface="Constantia"/>
              </a:rPr>
              <a:t>Subsequent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reaction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allergen-early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phase.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5" dirty="0">
                <a:latin typeface="Constantia"/>
                <a:cs typeface="Constantia"/>
              </a:rPr>
              <a:t>Late </a:t>
            </a:r>
            <a:r>
              <a:rPr sz="2600" dirty="0">
                <a:latin typeface="Constantia"/>
                <a:cs typeface="Constantia"/>
              </a:rPr>
              <a:t>phase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reaction.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15" dirty="0">
                <a:latin typeface="Constantia"/>
                <a:cs typeface="Constantia"/>
              </a:rPr>
              <a:t>Systemic</a:t>
            </a:r>
            <a:r>
              <a:rPr sz="2600" spc="-2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activation.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378"/>
            <a:ext cx="29591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Sensitization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67713"/>
            <a:ext cx="8037195" cy="46634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marR="78105" indent="-274955">
              <a:lnSpc>
                <a:spcPct val="9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1917700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atopies,	</a:t>
            </a:r>
            <a:r>
              <a:rPr sz="2600" spc="-15" dirty="0">
                <a:latin typeface="Constantia"/>
                <a:cs typeface="Constantia"/>
              </a:rPr>
              <a:t>allergen </a:t>
            </a:r>
            <a:r>
              <a:rPr sz="2600" spc="-5" dirty="0">
                <a:latin typeface="Constantia"/>
                <a:cs typeface="Constantia"/>
              </a:rPr>
              <a:t>molecules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inhaled </a:t>
            </a:r>
            <a:r>
              <a:rPr sz="2600" dirty="0">
                <a:latin typeface="Constantia"/>
                <a:cs typeface="Constantia"/>
              </a:rPr>
              <a:t>and  </a:t>
            </a:r>
            <a:r>
              <a:rPr sz="2600" spc="-5" dirty="0">
                <a:latin typeface="Constantia"/>
                <a:cs typeface="Constantia"/>
              </a:rPr>
              <a:t>presumably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completely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cleared by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mucociliary  </a:t>
            </a:r>
            <a:r>
              <a:rPr sz="2600" spc="-10" dirty="0">
                <a:latin typeface="Constantia"/>
                <a:cs typeface="Constantia"/>
              </a:rPr>
              <a:t>system.</a:t>
            </a:r>
            <a:endParaRPr sz="2600">
              <a:latin typeface="Constantia"/>
              <a:cs typeface="Constantia"/>
            </a:endParaRPr>
          </a:p>
          <a:p>
            <a:pPr marL="287020" marR="474980" indent="-274955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They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reach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antigen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presenting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cells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nose,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most important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which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dendritic </a:t>
            </a:r>
            <a:r>
              <a:rPr sz="2600" spc="-10" dirty="0">
                <a:latin typeface="Constantia"/>
                <a:cs typeface="Constantia"/>
              </a:rPr>
              <a:t>cells </a:t>
            </a:r>
            <a:r>
              <a:rPr sz="2600" dirty="0">
                <a:latin typeface="Constantia"/>
                <a:cs typeface="Constantia"/>
              </a:rPr>
              <a:t>/  </a:t>
            </a:r>
            <a:r>
              <a:rPr sz="2600" spc="-5" dirty="0">
                <a:latin typeface="Constantia"/>
                <a:cs typeface="Constantia"/>
              </a:rPr>
              <a:t>Langerhans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cells.</a:t>
            </a:r>
            <a:endParaRPr sz="2600">
              <a:latin typeface="Constantia"/>
              <a:cs typeface="Constantia"/>
            </a:endParaRPr>
          </a:p>
          <a:p>
            <a:pPr marL="287020" marR="24765" indent="-274955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They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capture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antigen,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process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present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naive  </a:t>
            </a:r>
            <a:r>
              <a:rPr sz="2600" dirty="0">
                <a:latin typeface="Constantia"/>
                <a:cs typeface="Constantia"/>
              </a:rPr>
              <a:t>T </a:t>
            </a:r>
            <a:r>
              <a:rPr sz="2600" spc="-10" dirty="0">
                <a:latin typeface="Constantia"/>
                <a:cs typeface="Constantia"/>
              </a:rPr>
              <a:t>cells </a:t>
            </a:r>
            <a:r>
              <a:rPr sz="2600" spc="-5" dirty="0">
                <a:latin typeface="Constantia"/>
                <a:cs typeface="Constantia"/>
              </a:rPr>
              <a:t>in the local </a:t>
            </a:r>
            <a:r>
              <a:rPr sz="2600" spc="-10" dirty="0">
                <a:latin typeface="Constantia"/>
                <a:cs typeface="Constantia"/>
              </a:rPr>
              <a:t>lymph</a:t>
            </a:r>
            <a:r>
              <a:rPr sz="2600" spc="-3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nodes.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If</a:t>
            </a:r>
            <a:r>
              <a:rPr sz="2600" spc="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additional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signal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present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T-cell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response  </a:t>
            </a:r>
            <a:r>
              <a:rPr sz="2600" dirty="0">
                <a:latin typeface="Constantia"/>
                <a:cs typeface="Constantia"/>
              </a:rPr>
              <a:t>will </a:t>
            </a:r>
            <a:r>
              <a:rPr sz="2600" spc="-5" dirty="0">
                <a:latin typeface="Constantia"/>
                <a:cs typeface="Constantia"/>
              </a:rPr>
              <a:t>not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ensue.</a:t>
            </a:r>
            <a:endParaRPr sz="2600">
              <a:latin typeface="Constantia"/>
              <a:cs typeface="Constantia"/>
            </a:endParaRPr>
          </a:p>
          <a:p>
            <a:pPr marL="287020" marR="649605" indent="-274955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atopic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individuals,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Th2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cells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predominate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</a:t>
            </a:r>
            <a:r>
              <a:rPr sz="2600" spc="-10" dirty="0">
                <a:latin typeface="Constantia"/>
                <a:cs typeface="Constantia"/>
              </a:rPr>
              <a:t>sites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allergic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response.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3434</Words>
  <Application>Microsoft Office PowerPoint</Application>
  <PresentationFormat>On-screen Show (4:3)</PresentationFormat>
  <Paragraphs>529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5" baseType="lpstr">
      <vt:lpstr>PMingLiU</vt:lpstr>
      <vt:lpstr>Arial</vt:lpstr>
      <vt:lpstr>Calibri</vt:lpstr>
      <vt:lpstr>Calibri Light</vt:lpstr>
      <vt:lpstr>Constantia</vt:lpstr>
      <vt:lpstr>Courier New</vt:lpstr>
      <vt:lpstr>Garamond</vt:lpstr>
      <vt:lpstr>Times New Roman</vt:lpstr>
      <vt:lpstr>Wingdings</vt:lpstr>
      <vt:lpstr>Wingdings 2</vt:lpstr>
      <vt:lpstr>Office Theme</vt:lpstr>
      <vt:lpstr>ALLERGIC AND NON ALLERIC RHINITIS</vt:lpstr>
      <vt:lpstr>Allergic Rhinitis</vt:lpstr>
      <vt:lpstr>Classification based on ARIA guidelines</vt:lpstr>
      <vt:lpstr>PowerPoint Presentation</vt:lpstr>
      <vt:lpstr>Allergic Rhinitis - Causes</vt:lpstr>
      <vt:lpstr>Risk factors</vt:lpstr>
      <vt:lpstr>PowerPoint Presentation</vt:lpstr>
      <vt:lpstr>PATHOPHYSIOLOGY</vt:lpstr>
      <vt:lpstr>Sensitization</vt:lpstr>
      <vt:lpstr>Sensitization</vt:lpstr>
      <vt:lpstr>Subsequent reaction to allergen: early  phase</vt:lpstr>
      <vt:lpstr>PowerPoint Presentation</vt:lpstr>
      <vt:lpstr>Late phase response</vt:lpstr>
      <vt:lpstr>Systemic activation</vt:lpstr>
      <vt:lpstr>The four phases o f the  allergic reaction in the  nose.</vt:lpstr>
      <vt:lpstr>Diagnosis of Allergic Rhinitis</vt:lpstr>
      <vt:lpstr>PowerPoint Presentation</vt:lpstr>
      <vt:lpstr>PowerPoint Presentation</vt:lpstr>
      <vt:lpstr>PowerPoint Presentation</vt:lpstr>
      <vt:lpstr>Diagnostic tests</vt:lpstr>
      <vt:lpstr>SPT(SKIN PRICK TEST)</vt:lpstr>
      <vt:lpstr>PowerPoint Presentation</vt:lpstr>
      <vt:lpstr>BLOOD TESTS FOR ALLERGY</vt:lpstr>
      <vt:lpstr>PowerPoint Presentation</vt:lpstr>
      <vt:lpstr>Immunoassay vs Skin Test for Diagnosis of Allergy</vt:lpstr>
      <vt:lpstr>NASAL ALLERGEN CHALLENGE</vt:lpstr>
      <vt:lpstr>Management of allergic rhinitis</vt:lpstr>
      <vt:lpstr>Basic treatment plan for allergic rhinitis according to severity and duration.</vt:lpstr>
      <vt:lpstr>Globally important sources of  allergens</vt:lpstr>
      <vt:lpstr>Allergen Avoidance</vt:lpstr>
      <vt:lpstr>House dust mite allergen avoidance</vt:lpstr>
      <vt:lpstr>TREATMENT</vt:lpstr>
      <vt:lpstr>Oral Antihistamines</vt:lpstr>
      <vt:lpstr>Newer Generation Oral Antihistamines</vt:lpstr>
      <vt:lpstr>Decongestants: Alpha-2  Adrenergic Agonists</vt:lpstr>
      <vt:lpstr>PowerPoint Presentation</vt:lpstr>
      <vt:lpstr>Anti-leukotriene agents</vt:lpstr>
      <vt:lpstr>Anti-Leukotriene Treatment in Allergic Rhinitis</vt:lpstr>
      <vt:lpstr>Nasal Corticosteroids</vt:lpstr>
      <vt:lpstr>Nasal Corticosteroids</vt:lpstr>
      <vt:lpstr>Nasal Corticosteroids</vt:lpstr>
      <vt:lpstr>IMMUNOTHERAPY</vt:lpstr>
      <vt:lpstr>Mech . Of immunotherapy</vt:lpstr>
      <vt:lpstr>Indications for immunotherapy in  AR</vt:lpstr>
      <vt:lpstr>Anti IgE - omalizumab</vt:lpstr>
      <vt:lpstr>Health Effects of Allergic Rhinitis</vt:lpstr>
      <vt:lpstr>To Conclude…</vt:lpstr>
      <vt:lpstr>NON-ALLERGIC RHINITIS</vt:lpstr>
      <vt:lpstr>PowerPoint Presentation</vt:lpstr>
      <vt:lpstr>NON ALLERGIC PERENNIAL  RHINITIS</vt:lpstr>
      <vt:lpstr>Vasomotor Rhinitis</vt:lpstr>
      <vt:lpstr>PowerPoint Presentation</vt:lpstr>
      <vt:lpstr>Vasomotor Rhinitis  Diagnosis</vt:lpstr>
      <vt:lpstr>Vasomotor Rhinitis  Conservative Tretment</vt:lpstr>
      <vt:lpstr>Vasomotor Rhinitis  Surgical Treatment</vt:lpstr>
      <vt:lpstr>Vasomotor Rhinitis  Prognosis</vt:lpstr>
      <vt:lpstr>Atrophic rhinitis</vt:lpstr>
      <vt:lpstr>Atrophic Rhinitis  clinical presentation</vt:lpstr>
      <vt:lpstr>Atrophic Rhinitis Pathogenesis</vt:lpstr>
      <vt:lpstr>Secondary Atrophic Rhinitis</vt:lpstr>
      <vt:lpstr>Atrophic Rhinitis Diagnosis</vt:lpstr>
      <vt:lpstr>Atrophic Rhinitis Conservative Treatment</vt:lpstr>
      <vt:lpstr>Atrophic Rhinitis Operative Treatment</vt:lpstr>
      <vt:lpstr>PowerPoint Presentation</vt:lpstr>
      <vt:lpstr>PowerPoint Presentation</vt:lpstr>
      <vt:lpstr>PowerPoint Presentation</vt:lpstr>
      <vt:lpstr>In individuals with sensitized nasal mucous membranes.  Cold, dry air has been shown to lead to a condition known  as skier's nose, in which rhinorrhoea features prominently. Drug-induced rhinitis</vt:lpstr>
      <vt:lpstr>Rhinitis medicamentosa</vt:lpstr>
      <vt:lpstr>PowerPoint Presentation</vt:lpstr>
      <vt:lpstr>THERAPY FOR NONALLERGIC  PERENNIAL RHINITIS</vt:lpstr>
      <vt:lpstr>Ocupational Rhinits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ALLERGIC AND NON ALLERIC RHINITIS</dc:title>
  <dc:creator>Arpitha</dc:creator>
  <cp:lastModifiedBy>Arpitha</cp:lastModifiedBy>
  <cp:revision>2</cp:revision>
  <dcterms:created xsi:type="dcterms:W3CDTF">2020-01-05T13:25:10Z</dcterms:created>
  <dcterms:modified xsi:type="dcterms:W3CDTF">2020-01-05T13:37:17Z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2020-01-05T00:00:00Z</vt:filetime>
  </property>
</Properties>
</file>