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32"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05/01/2020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05/01/2020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05/01/2020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05/01/2020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43355" y="0"/>
            <a:ext cx="47625" cy="6858000"/>
          </a:xfrm>
          <a:custGeom>
            <a:avLst/>
            <a:gdLst/>
            <a:ahLst/>
            <a:cxnLst/>
            <a:rect l="l" t="t" r="r" b="b"/>
            <a:pathLst>
              <a:path w="47625" h="6858000">
                <a:moveTo>
                  <a:pt x="0" y="6858000"/>
                </a:moveTo>
                <a:lnTo>
                  <a:pt x="47243" y="6858000"/>
                </a:lnTo>
                <a:lnTo>
                  <a:pt x="47243" y="0"/>
                </a:lnTo>
                <a:lnTo>
                  <a:pt x="0" y="0"/>
                </a:lnTo>
                <a:lnTo>
                  <a:pt x="0" y="6858000"/>
                </a:lnTo>
                <a:close/>
              </a:path>
            </a:pathLst>
          </a:custGeom>
          <a:solidFill>
            <a:srgbClr val="FDC3AD">
              <a:alpha val="54116"/>
            </a:srgbClr>
          </a:solidFill>
        </p:spPr>
        <p:txBody>
          <a:bodyPr wrap="square" lIns="0" tIns="0" rIns="0" bIns="0" rtlCol="0"/>
          <a:lstStyle/>
          <a:p>
            <a:endParaRPr/>
          </a:p>
        </p:txBody>
      </p:sp>
      <p:sp>
        <p:nvSpPr>
          <p:cNvPr id="3" name="object 3"/>
          <p:cNvSpPr/>
          <p:nvPr/>
        </p:nvSpPr>
        <p:spPr>
          <a:xfrm>
            <a:off x="882396" y="0"/>
            <a:ext cx="3175" cy="6858000"/>
          </a:xfrm>
          <a:custGeom>
            <a:avLst/>
            <a:gdLst/>
            <a:ahLst/>
            <a:cxnLst/>
            <a:rect l="l" t="t" r="r" b="b"/>
            <a:pathLst>
              <a:path w="3175" h="6858000">
                <a:moveTo>
                  <a:pt x="0" y="6858000"/>
                </a:moveTo>
                <a:lnTo>
                  <a:pt x="3047" y="6858000"/>
                </a:lnTo>
                <a:lnTo>
                  <a:pt x="3047" y="0"/>
                </a:lnTo>
                <a:lnTo>
                  <a:pt x="0" y="0"/>
                </a:lnTo>
                <a:lnTo>
                  <a:pt x="0" y="6858000"/>
                </a:lnTo>
                <a:close/>
              </a:path>
            </a:pathLst>
          </a:custGeom>
          <a:solidFill>
            <a:srgbClr val="FDC3AD">
              <a:alpha val="54116"/>
            </a:srgbClr>
          </a:solidFill>
        </p:spPr>
        <p:txBody>
          <a:bodyPr wrap="square" lIns="0" tIns="0" rIns="0" bIns="0" rtlCol="0"/>
          <a:lstStyle/>
          <a:p>
            <a:endParaRPr/>
          </a:p>
        </p:txBody>
      </p:sp>
      <p:sp>
        <p:nvSpPr>
          <p:cNvPr id="4" name="object 4"/>
          <p:cNvSpPr/>
          <p:nvPr/>
        </p:nvSpPr>
        <p:spPr>
          <a:xfrm>
            <a:off x="381000" y="0"/>
            <a:ext cx="443865" cy="6858000"/>
          </a:xfrm>
          <a:custGeom>
            <a:avLst/>
            <a:gdLst/>
            <a:ahLst/>
            <a:cxnLst/>
            <a:rect l="l" t="t" r="r" b="b"/>
            <a:pathLst>
              <a:path w="443865" h="6858000">
                <a:moveTo>
                  <a:pt x="0" y="6858000"/>
                </a:moveTo>
                <a:lnTo>
                  <a:pt x="443484" y="6858000"/>
                </a:lnTo>
                <a:lnTo>
                  <a:pt x="443484" y="0"/>
                </a:lnTo>
                <a:lnTo>
                  <a:pt x="0" y="0"/>
                </a:lnTo>
                <a:lnTo>
                  <a:pt x="0" y="6858000"/>
                </a:lnTo>
                <a:close/>
              </a:path>
            </a:pathLst>
          </a:custGeom>
          <a:solidFill>
            <a:srgbClr val="FDC3AD">
              <a:alpha val="54116"/>
            </a:srgbClr>
          </a:solidFill>
        </p:spPr>
        <p:txBody>
          <a:bodyPr wrap="square" lIns="0" tIns="0" rIns="0" bIns="0" rtlCol="0"/>
          <a:lstStyle/>
          <a:p>
            <a:endParaRPr/>
          </a:p>
        </p:txBody>
      </p:sp>
      <p:sp>
        <p:nvSpPr>
          <p:cNvPr id="5" name="object 5"/>
          <p:cNvSpPr/>
          <p:nvPr/>
        </p:nvSpPr>
        <p:spPr>
          <a:xfrm>
            <a:off x="275843" y="0"/>
            <a:ext cx="105410" cy="6858000"/>
          </a:xfrm>
          <a:custGeom>
            <a:avLst/>
            <a:gdLst/>
            <a:ahLst/>
            <a:cxnLst/>
            <a:rect l="l" t="t" r="r" b="b"/>
            <a:pathLst>
              <a:path w="105410" h="6858000">
                <a:moveTo>
                  <a:pt x="0" y="6858000"/>
                </a:moveTo>
                <a:lnTo>
                  <a:pt x="105156" y="6858000"/>
                </a:lnTo>
                <a:lnTo>
                  <a:pt x="105156" y="0"/>
                </a:lnTo>
                <a:lnTo>
                  <a:pt x="0" y="0"/>
                </a:lnTo>
                <a:lnTo>
                  <a:pt x="0" y="6858000"/>
                </a:lnTo>
                <a:close/>
              </a:path>
            </a:pathLst>
          </a:custGeom>
          <a:solidFill>
            <a:srgbClr val="FFD9CE">
              <a:alpha val="36077"/>
            </a:srgbClr>
          </a:solidFill>
        </p:spPr>
        <p:txBody>
          <a:bodyPr wrap="square" lIns="0" tIns="0" rIns="0" bIns="0" rtlCol="0"/>
          <a:lstStyle/>
          <a:p>
            <a:endParaRPr/>
          </a:p>
        </p:txBody>
      </p:sp>
      <p:sp>
        <p:nvSpPr>
          <p:cNvPr id="6" name="object 6"/>
          <p:cNvSpPr/>
          <p:nvPr/>
        </p:nvSpPr>
        <p:spPr>
          <a:xfrm>
            <a:off x="990600" y="0"/>
            <a:ext cx="151130" cy="6858000"/>
          </a:xfrm>
          <a:custGeom>
            <a:avLst/>
            <a:gdLst/>
            <a:ahLst/>
            <a:cxnLst/>
            <a:rect l="l" t="t" r="r" b="b"/>
            <a:pathLst>
              <a:path w="151130" h="6858000">
                <a:moveTo>
                  <a:pt x="0" y="6858000"/>
                </a:moveTo>
                <a:lnTo>
                  <a:pt x="150875" y="6858000"/>
                </a:lnTo>
                <a:lnTo>
                  <a:pt x="150875" y="0"/>
                </a:lnTo>
                <a:lnTo>
                  <a:pt x="0" y="0"/>
                </a:lnTo>
                <a:lnTo>
                  <a:pt x="0" y="6858000"/>
                </a:lnTo>
                <a:close/>
              </a:path>
            </a:pathLst>
          </a:custGeom>
          <a:solidFill>
            <a:srgbClr val="FFD9CE">
              <a:alpha val="70195"/>
            </a:srgbClr>
          </a:solidFill>
        </p:spPr>
        <p:txBody>
          <a:bodyPr wrap="square" lIns="0" tIns="0" rIns="0" bIns="0" rtlCol="0"/>
          <a:lstStyle/>
          <a:p>
            <a:endParaRPr/>
          </a:p>
        </p:txBody>
      </p:sp>
      <p:sp>
        <p:nvSpPr>
          <p:cNvPr id="7" name="object 7"/>
          <p:cNvSpPr/>
          <p:nvPr/>
        </p:nvSpPr>
        <p:spPr>
          <a:xfrm>
            <a:off x="1295400" y="0"/>
            <a:ext cx="76200" cy="6858000"/>
          </a:xfrm>
          <a:custGeom>
            <a:avLst/>
            <a:gdLst/>
            <a:ahLst/>
            <a:cxnLst/>
            <a:rect l="l" t="t" r="r" b="b"/>
            <a:pathLst>
              <a:path w="76200" h="6858000">
                <a:moveTo>
                  <a:pt x="0" y="6858000"/>
                </a:moveTo>
                <a:lnTo>
                  <a:pt x="76200" y="6858000"/>
                </a:lnTo>
                <a:lnTo>
                  <a:pt x="76200" y="0"/>
                </a:lnTo>
                <a:lnTo>
                  <a:pt x="0" y="0"/>
                </a:lnTo>
                <a:lnTo>
                  <a:pt x="0" y="6858000"/>
                </a:lnTo>
                <a:close/>
              </a:path>
            </a:pathLst>
          </a:custGeom>
          <a:solidFill>
            <a:srgbClr val="FFECE8">
              <a:alpha val="70979"/>
            </a:srgbClr>
          </a:solidFill>
        </p:spPr>
        <p:txBody>
          <a:bodyPr wrap="square" lIns="0" tIns="0" rIns="0" bIns="0" rtlCol="0"/>
          <a:lstStyle/>
          <a:p>
            <a:endParaRPr/>
          </a:p>
        </p:txBody>
      </p:sp>
      <p:sp>
        <p:nvSpPr>
          <p:cNvPr id="8" name="object 8"/>
          <p:cNvSpPr/>
          <p:nvPr/>
        </p:nvSpPr>
        <p:spPr>
          <a:xfrm>
            <a:off x="1141475" y="0"/>
            <a:ext cx="78105" cy="6858000"/>
          </a:xfrm>
          <a:custGeom>
            <a:avLst/>
            <a:gdLst/>
            <a:ahLst/>
            <a:cxnLst/>
            <a:rect l="l" t="t" r="r" b="b"/>
            <a:pathLst>
              <a:path w="78105" h="6858000">
                <a:moveTo>
                  <a:pt x="0" y="6858000"/>
                </a:moveTo>
                <a:lnTo>
                  <a:pt x="77724" y="6858000"/>
                </a:lnTo>
                <a:lnTo>
                  <a:pt x="77724" y="0"/>
                </a:lnTo>
                <a:lnTo>
                  <a:pt x="0" y="0"/>
                </a:lnTo>
                <a:lnTo>
                  <a:pt x="0" y="6858000"/>
                </a:lnTo>
                <a:close/>
              </a:path>
            </a:pathLst>
          </a:custGeom>
          <a:solidFill>
            <a:srgbClr val="FFECE8">
              <a:alpha val="70979"/>
            </a:srgbClr>
          </a:solidFill>
        </p:spPr>
        <p:txBody>
          <a:bodyPr wrap="square" lIns="0" tIns="0" rIns="0" bIns="0" rtlCol="0"/>
          <a:lstStyle/>
          <a:p>
            <a:endParaRPr/>
          </a:p>
        </p:txBody>
      </p:sp>
      <p:sp>
        <p:nvSpPr>
          <p:cNvPr id="9" name="object 9"/>
          <p:cNvSpPr/>
          <p:nvPr/>
        </p:nvSpPr>
        <p:spPr>
          <a:xfrm>
            <a:off x="106679" y="0"/>
            <a:ext cx="0" cy="6858000"/>
          </a:xfrm>
          <a:custGeom>
            <a:avLst/>
            <a:gdLst/>
            <a:ahLst/>
            <a:cxnLst/>
            <a:rect l="l" t="t" r="r" b="b"/>
            <a:pathLst>
              <a:path h="6858000">
                <a:moveTo>
                  <a:pt x="0" y="0"/>
                </a:moveTo>
                <a:lnTo>
                  <a:pt x="1" y="6857999"/>
                </a:lnTo>
              </a:path>
            </a:pathLst>
          </a:custGeom>
          <a:ln w="57912">
            <a:solidFill>
              <a:srgbClr val="FDC3AD"/>
            </a:solidFill>
          </a:ln>
        </p:spPr>
        <p:txBody>
          <a:bodyPr wrap="square" lIns="0" tIns="0" rIns="0" bIns="0" rtlCol="0"/>
          <a:lstStyle/>
          <a:p>
            <a:endParaRPr/>
          </a:p>
        </p:txBody>
      </p:sp>
      <p:sp>
        <p:nvSpPr>
          <p:cNvPr id="10" name="object 10"/>
          <p:cNvSpPr/>
          <p:nvPr/>
        </p:nvSpPr>
        <p:spPr>
          <a:xfrm>
            <a:off x="885444" y="0"/>
            <a:ext cx="58419" cy="6858000"/>
          </a:xfrm>
          <a:custGeom>
            <a:avLst/>
            <a:gdLst/>
            <a:ahLst/>
            <a:cxnLst/>
            <a:rect l="l" t="t" r="r" b="b"/>
            <a:pathLst>
              <a:path w="58419" h="6858000">
                <a:moveTo>
                  <a:pt x="0" y="6857999"/>
                </a:moveTo>
                <a:lnTo>
                  <a:pt x="57912" y="6857999"/>
                </a:lnTo>
                <a:lnTo>
                  <a:pt x="57912" y="0"/>
                </a:lnTo>
                <a:lnTo>
                  <a:pt x="0" y="0"/>
                </a:lnTo>
                <a:lnTo>
                  <a:pt x="0" y="6857999"/>
                </a:lnTo>
                <a:close/>
              </a:path>
            </a:pathLst>
          </a:custGeom>
          <a:solidFill>
            <a:srgbClr val="FFECE8"/>
          </a:solidFill>
        </p:spPr>
        <p:txBody>
          <a:bodyPr wrap="square" lIns="0" tIns="0" rIns="0" bIns="0" rtlCol="0"/>
          <a:lstStyle/>
          <a:p>
            <a:endParaRPr/>
          </a:p>
        </p:txBody>
      </p:sp>
      <p:sp>
        <p:nvSpPr>
          <p:cNvPr id="11" name="object 11"/>
          <p:cNvSpPr/>
          <p:nvPr/>
        </p:nvSpPr>
        <p:spPr>
          <a:xfrm>
            <a:off x="824483" y="0"/>
            <a:ext cx="58419" cy="6858000"/>
          </a:xfrm>
          <a:custGeom>
            <a:avLst/>
            <a:gdLst/>
            <a:ahLst/>
            <a:cxnLst/>
            <a:rect l="l" t="t" r="r" b="b"/>
            <a:pathLst>
              <a:path w="58419" h="6858000">
                <a:moveTo>
                  <a:pt x="0" y="6857999"/>
                </a:moveTo>
                <a:lnTo>
                  <a:pt x="57912" y="6857999"/>
                </a:lnTo>
                <a:lnTo>
                  <a:pt x="57912" y="0"/>
                </a:lnTo>
                <a:lnTo>
                  <a:pt x="0" y="0"/>
                </a:lnTo>
                <a:lnTo>
                  <a:pt x="0" y="6857999"/>
                </a:lnTo>
                <a:close/>
              </a:path>
            </a:pathLst>
          </a:custGeom>
          <a:solidFill>
            <a:srgbClr val="FDC3AD"/>
          </a:solidFill>
        </p:spPr>
        <p:txBody>
          <a:bodyPr wrap="square" lIns="0" tIns="0" rIns="0" bIns="0" rtlCol="0"/>
          <a:lstStyle/>
          <a:p>
            <a:endParaRPr/>
          </a:p>
        </p:txBody>
      </p:sp>
      <p:sp>
        <p:nvSpPr>
          <p:cNvPr id="12" name="object 12"/>
          <p:cNvSpPr/>
          <p:nvPr/>
        </p:nvSpPr>
        <p:spPr>
          <a:xfrm>
            <a:off x="1727454" y="761"/>
            <a:ext cx="0" cy="6858000"/>
          </a:xfrm>
          <a:custGeom>
            <a:avLst/>
            <a:gdLst/>
            <a:ahLst/>
            <a:cxnLst/>
            <a:rect l="l" t="t" r="r" b="b"/>
            <a:pathLst>
              <a:path h="6858000">
                <a:moveTo>
                  <a:pt x="0" y="0"/>
                </a:moveTo>
                <a:lnTo>
                  <a:pt x="0" y="6857999"/>
                </a:lnTo>
              </a:path>
            </a:pathLst>
          </a:custGeom>
          <a:ln w="28956">
            <a:solidFill>
              <a:srgbClr val="FDC3AD"/>
            </a:solidFill>
          </a:ln>
        </p:spPr>
        <p:txBody>
          <a:bodyPr wrap="square" lIns="0" tIns="0" rIns="0" bIns="0" rtlCol="0"/>
          <a:lstStyle/>
          <a:p>
            <a:endParaRPr/>
          </a:p>
        </p:txBody>
      </p:sp>
      <p:sp>
        <p:nvSpPr>
          <p:cNvPr id="13" name="object 13"/>
          <p:cNvSpPr/>
          <p:nvPr/>
        </p:nvSpPr>
        <p:spPr>
          <a:xfrm>
            <a:off x="1524000" y="304800"/>
            <a:ext cx="0" cy="6858000"/>
          </a:xfrm>
          <a:custGeom>
            <a:avLst/>
            <a:gdLst/>
            <a:ahLst/>
            <a:cxnLst/>
            <a:rect l="l" t="t" r="r" b="b"/>
            <a:pathLst>
              <a:path h="6858000">
                <a:moveTo>
                  <a:pt x="0" y="0"/>
                </a:moveTo>
                <a:lnTo>
                  <a:pt x="0" y="6857999"/>
                </a:lnTo>
              </a:path>
            </a:pathLst>
          </a:custGeom>
          <a:ln w="9144">
            <a:solidFill>
              <a:srgbClr val="FDC3AD"/>
            </a:solidFill>
          </a:ln>
        </p:spPr>
        <p:txBody>
          <a:bodyPr wrap="square" lIns="0" tIns="0" rIns="0" bIns="0" rtlCol="0"/>
          <a:lstStyle/>
          <a:p>
            <a:endParaRPr/>
          </a:p>
        </p:txBody>
      </p:sp>
      <p:sp>
        <p:nvSpPr>
          <p:cNvPr id="14" name="object 14"/>
          <p:cNvSpPr/>
          <p:nvPr/>
        </p:nvSpPr>
        <p:spPr>
          <a:xfrm>
            <a:off x="9125077" y="0"/>
            <a:ext cx="0" cy="6858000"/>
          </a:xfrm>
          <a:custGeom>
            <a:avLst/>
            <a:gdLst/>
            <a:ahLst/>
            <a:cxnLst/>
            <a:rect l="l" t="t" r="r" b="b"/>
            <a:pathLst>
              <a:path h="6858000">
                <a:moveTo>
                  <a:pt x="0" y="0"/>
                </a:moveTo>
                <a:lnTo>
                  <a:pt x="0" y="6857997"/>
                </a:lnTo>
              </a:path>
            </a:pathLst>
          </a:custGeom>
          <a:ln w="34798">
            <a:solidFill>
              <a:srgbClr val="FDC3AD"/>
            </a:solidFill>
          </a:ln>
        </p:spPr>
        <p:txBody>
          <a:bodyPr wrap="square" lIns="0" tIns="0" rIns="0" bIns="0" rtlCol="0"/>
          <a:lstStyle/>
          <a:p>
            <a:endParaRPr/>
          </a:p>
        </p:txBody>
      </p:sp>
      <p:sp>
        <p:nvSpPr>
          <p:cNvPr id="15" name="object 15"/>
          <p:cNvSpPr/>
          <p:nvPr/>
        </p:nvSpPr>
        <p:spPr>
          <a:xfrm>
            <a:off x="9090342" y="0"/>
            <a:ext cx="0" cy="6858000"/>
          </a:xfrm>
          <a:custGeom>
            <a:avLst/>
            <a:gdLst/>
            <a:ahLst/>
            <a:cxnLst/>
            <a:rect l="l" t="t" r="r" b="b"/>
            <a:pathLst>
              <a:path h="6858000">
                <a:moveTo>
                  <a:pt x="0" y="0"/>
                </a:moveTo>
                <a:lnTo>
                  <a:pt x="0" y="6857997"/>
                </a:lnTo>
              </a:path>
            </a:pathLst>
          </a:custGeom>
          <a:ln w="11556">
            <a:solidFill>
              <a:srgbClr val="FDC3AD"/>
            </a:solidFill>
          </a:ln>
        </p:spPr>
        <p:txBody>
          <a:bodyPr wrap="square" lIns="0" tIns="0" rIns="0" bIns="0" rtlCol="0"/>
          <a:lstStyle/>
          <a:p>
            <a:endParaRPr/>
          </a:p>
        </p:txBody>
      </p:sp>
      <p:sp>
        <p:nvSpPr>
          <p:cNvPr id="16" name="object 16"/>
          <p:cNvSpPr/>
          <p:nvPr/>
        </p:nvSpPr>
        <p:spPr>
          <a:xfrm>
            <a:off x="1257300" y="0"/>
            <a:ext cx="0" cy="6858000"/>
          </a:xfrm>
          <a:custGeom>
            <a:avLst/>
            <a:gdLst/>
            <a:ahLst/>
            <a:cxnLst/>
            <a:rect l="l" t="t" r="r" b="b"/>
            <a:pathLst>
              <a:path h="6858000">
                <a:moveTo>
                  <a:pt x="0" y="0"/>
                </a:moveTo>
                <a:lnTo>
                  <a:pt x="0" y="6858000"/>
                </a:lnTo>
              </a:path>
            </a:pathLst>
          </a:custGeom>
          <a:ln w="76200">
            <a:solidFill>
              <a:srgbClr val="FDC3AD"/>
            </a:solidFill>
          </a:ln>
        </p:spPr>
        <p:txBody>
          <a:bodyPr wrap="square" lIns="0" tIns="0" rIns="0" bIns="0" rtlCol="0"/>
          <a:lstStyle/>
          <a:p>
            <a:endParaRPr/>
          </a:p>
        </p:txBody>
      </p:sp>
      <p:sp>
        <p:nvSpPr>
          <p:cNvPr id="17" name="object 17"/>
          <p:cNvSpPr/>
          <p:nvPr/>
        </p:nvSpPr>
        <p:spPr>
          <a:xfrm>
            <a:off x="609600" y="3429000"/>
            <a:ext cx="1295400" cy="1295400"/>
          </a:xfrm>
          <a:custGeom>
            <a:avLst/>
            <a:gdLst/>
            <a:ahLst/>
            <a:cxnLst/>
            <a:rect l="l" t="t" r="r" b="b"/>
            <a:pathLst>
              <a:path w="1295400" h="1295400">
                <a:moveTo>
                  <a:pt x="647700" y="0"/>
                </a:moveTo>
                <a:lnTo>
                  <a:pt x="599360" y="1776"/>
                </a:lnTo>
                <a:lnTo>
                  <a:pt x="551986" y="7021"/>
                </a:lnTo>
                <a:lnTo>
                  <a:pt x="505702" y="15611"/>
                </a:lnTo>
                <a:lnTo>
                  <a:pt x="460633" y="27419"/>
                </a:lnTo>
                <a:lnTo>
                  <a:pt x="416905" y="42321"/>
                </a:lnTo>
                <a:lnTo>
                  <a:pt x="374643" y="60191"/>
                </a:lnTo>
                <a:lnTo>
                  <a:pt x="333972" y="80905"/>
                </a:lnTo>
                <a:lnTo>
                  <a:pt x="295017" y="104337"/>
                </a:lnTo>
                <a:lnTo>
                  <a:pt x="257904" y="130362"/>
                </a:lnTo>
                <a:lnTo>
                  <a:pt x="222758" y="158854"/>
                </a:lnTo>
                <a:lnTo>
                  <a:pt x="189704" y="189690"/>
                </a:lnTo>
                <a:lnTo>
                  <a:pt x="158867" y="222743"/>
                </a:lnTo>
                <a:lnTo>
                  <a:pt x="130373" y="257888"/>
                </a:lnTo>
                <a:lnTo>
                  <a:pt x="104346" y="295001"/>
                </a:lnTo>
                <a:lnTo>
                  <a:pt x="80913" y="333955"/>
                </a:lnTo>
                <a:lnTo>
                  <a:pt x="60197" y="374626"/>
                </a:lnTo>
                <a:lnTo>
                  <a:pt x="42325" y="416889"/>
                </a:lnTo>
                <a:lnTo>
                  <a:pt x="27422" y="460619"/>
                </a:lnTo>
                <a:lnTo>
                  <a:pt x="15612" y="505690"/>
                </a:lnTo>
                <a:lnTo>
                  <a:pt x="7022" y="551977"/>
                </a:lnTo>
                <a:lnTo>
                  <a:pt x="1776" y="599355"/>
                </a:lnTo>
                <a:lnTo>
                  <a:pt x="0" y="647700"/>
                </a:lnTo>
                <a:lnTo>
                  <a:pt x="1776" y="696044"/>
                </a:lnTo>
                <a:lnTo>
                  <a:pt x="7022" y="743422"/>
                </a:lnTo>
                <a:lnTo>
                  <a:pt x="15612" y="789709"/>
                </a:lnTo>
                <a:lnTo>
                  <a:pt x="27422" y="834780"/>
                </a:lnTo>
                <a:lnTo>
                  <a:pt x="42325" y="878510"/>
                </a:lnTo>
                <a:lnTo>
                  <a:pt x="60197" y="920773"/>
                </a:lnTo>
                <a:lnTo>
                  <a:pt x="80913" y="961444"/>
                </a:lnTo>
                <a:lnTo>
                  <a:pt x="104346" y="1000398"/>
                </a:lnTo>
                <a:lnTo>
                  <a:pt x="130373" y="1037511"/>
                </a:lnTo>
                <a:lnTo>
                  <a:pt x="158867" y="1072656"/>
                </a:lnTo>
                <a:lnTo>
                  <a:pt x="189704" y="1105709"/>
                </a:lnTo>
                <a:lnTo>
                  <a:pt x="222758" y="1136545"/>
                </a:lnTo>
                <a:lnTo>
                  <a:pt x="257904" y="1165037"/>
                </a:lnTo>
                <a:lnTo>
                  <a:pt x="295017" y="1191062"/>
                </a:lnTo>
                <a:lnTo>
                  <a:pt x="333972" y="1214494"/>
                </a:lnTo>
                <a:lnTo>
                  <a:pt x="374643" y="1235208"/>
                </a:lnTo>
                <a:lnTo>
                  <a:pt x="416905" y="1253078"/>
                </a:lnTo>
                <a:lnTo>
                  <a:pt x="460633" y="1267980"/>
                </a:lnTo>
                <a:lnTo>
                  <a:pt x="505702" y="1279788"/>
                </a:lnTo>
                <a:lnTo>
                  <a:pt x="551986" y="1288378"/>
                </a:lnTo>
                <a:lnTo>
                  <a:pt x="599360" y="1293623"/>
                </a:lnTo>
                <a:lnTo>
                  <a:pt x="647700" y="1295400"/>
                </a:lnTo>
                <a:lnTo>
                  <a:pt x="696044" y="1293623"/>
                </a:lnTo>
                <a:lnTo>
                  <a:pt x="743422" y="1288378"/>
                </a:lnTo>
                <a:lnTo>
                  <a:pt x="789709" y="1279788"/>
                </a:lnTo>
                <a:lnTo>
                  <a:pt x="834780" y="1267980"/>
                </a:lnTo>
                <a:lnTo>
                  <a:pt x="878510" y="1253078"/>
                </a:lnTo>
                <a:lnTo>
                  <a:pt x="920773" y="1235208"/>
                </a:lnTo>
                <a:lnTo>
                  <a:pt x="961444" y="1214494"/>
                </a:lnTo>
                <a:lnTo>
                  <a:pt x="1000398" y="1191062"/>
                </a:lnTo>
                <a:lnTo>
                  <a:pt x="1037511" y="1165037"/>
                </a:lnTo>
                <a:lnTo>
                  <a:pt x="1072656" y="1136545"/>
                </a:lnTo>
                <a:lnTo>
                  <a:pt x="1105709" y="1105709"/>
                </a:lnTo>
                <a:lnTo>
                  <a:pt x="1136545" y="1072656"/>
                </a:lnTo>
                <a:lnTo>
                  <a:pt x="1165037" y="1037511"/>
                </a:lnTo>
                <a:lnTo>
                  <a:pt x="1191062" y="1000398"/>
                </a:lnTo>
                <a:lnTo>
                  <a:pt x="1214494" y="961444"/>
                </a:lnTo>
                <a:lnTo>
                  <a:pt x="1235208" y="920773"/>
                </a:lnTo>
                <a:lnTo>
                  <a:pt x="1253078" y="878510"/>
                </a:lnTo>
                <a:lnTo>
                  <a:pt x="1267980" y="834780"/>
                </a:lnTo>
                <a:lnTo>
                  <a:pt x="1279788" y="789709"/>
                </a:lnTo>
                <a:lnTo>
                  <a:pt x="1288378" y="743422"/>
                </a:lnTo>
                <a:lnTo>
                  <a:pt x="1293623" y="696044"/>
                </a:lnTo>
                <a:lnTo>
                  <a:pt x="1295400" y="647700"/>
                </a:lnTo>
                <a:lnTo>
                  <a:pt x="1293623" y="599355"/>
                </a:lnTo>
                <a:lnTo>
                  <a:pt x="1288378" y="551977"/>
                </a:lnTo>
                <a:lnTo>
                  <a:pt x="1279788" y="505690"/>
                </a:lnTo>
                <a:lnTo>
                  <a:pt x="1267980" y="460619"/>
                </a:lnTo>
                <a:lnTo>
                  <a:pt x="1253078" y="416889"/>
                </a:lnTo>
                <a:lnTo>
                  <a:pt x="1235208" y="374626"/>
                </a:lnTo>
                <a:lnTo>
                  <a:pt x="1214494" y="333955"/>
                </a:lnTo>
                <a:lnTo>
                  <a:pt x="1191062" y="295001"/>
                </a:lnTo>
                <a:lnTo>
                  <a:pt x="1165037" y="257888"/>
                </a:lnTo>
                <a:lnTo>
                  <a:pt x="1136545" y="222743"/>
                </a:lnTo>
                <a:lnTo>
                  <a:pt x="1105709" y="189690"/>
                </a:lnTo>
                <a:lnTo>
                  <a:pt x="1072656" y="158854"/>
                </a:lnTo>
                <a:lnTo>
                  <a:pt x="1037511" y="130362"/>
                </a:lnTo>
                <a:lnTo>
                  <a:pt x="1000398" y="104337"/>
                </a:lnTo>
                <a:lnTo>
                  <a:pt x="961444" y="80905"/>
                </a:lnTo>
                <a:lnTo>
                  <a:pt x="920773" y="60191"/>
                </a:lnTo>
                <a:lnTo>
                  <a:pt x="878510" y="42321"/>
                </a:lnTo>
                <a:lnTo>
                  <a:pt x="834780" y="27419"/>
                </a:lnTo>
                <a:lnTo>
                  <a:pt x="789709" y="15611"/>
                </a:lnTo>
                <a:lnTo>
                  <a:pt x="743422" y="7021"/>
                </a:lnTo>
                <a:lnTo>
                  <a:pt x="696044" y="1776"/>
                </a:lnTo>
                <a:lnTo>
                  <a:pt x="647700" y="0"/>
                </a:lnTo>
                <a:close/>
              </a:path>
            </a:pathLst>
          </a:custGeom>
          <a:solidFill>
            <a:srgbClr val="FD8537"/>
          </a:solidFill>
        </p:spPr>
        <p:txBody>
          <a:bodyPr wrap="square" lIns="0" tIns="0" rIns="0" bIns="0" rtlCol="0"/>
          <a:lstStyle/>
          <a:p>
            <a:endParaRPr/>
          </a:p>
        </p:txBody>
      </p:sp>
      <p:sp>
        <p:nvSpPr>
          <p:cNvPr id="18" name="object 18"/>
          <p:cNvSpPr/>
          <p:nvPr/>
        </p:nvSpPr>
        <p:spPr>
          <a:xfrm>
            <a:off x="1309116" y="4866132"/>
            <a:ext cx="641985" cy="641985"/>
          </a:xfrm>
          <a:custGeom>
            <a:avLst/>
            <a:gdLst/>
            <a:ahLst/>
            <a:cxnLst/>
            <a:rect l="l" t="t" r="r" b="b"/>
            <a:pathLst>
              <a:path w="641985" h="641985">
                <a:moveTo>
                  <a:pt x="320802" y="0"/>
                </a:moveTo>
                <a:lnTo>
                  <a:pt x="273398" y="3478"/>
                </a:lnTo>
                <a:lnTo>
                  <a:pt x="228153" y="13583"/>
                </a:lnTo>
                <a:lnTo>
                  <a:pt x="185563" y="29817"/>
                </a:lnTo>
                <a:lnTo>
                  <a:pt x="146125" y="51685"/>
                </a:lnTo>
                <a:lnTo>
                  <a:pt x="110335" y="78690"/>
                </a:lnTo>
                <a:lnTo>
                  <a:pt x="78690" y="110335"/>
                </a:lnTo>
                <a:lnTo>
                  <a:pt x="51685" y="146125"/>
                </a:lnTo>
                <a:lnTo>
                  <a:pt x="29817" y="185563"/>
                </a:lnTo>
                <a:lnTo>
                  <a:pt x="13583" y="228153"/>
                </a:lnTo>
                <a:lnTo>
                  <a:pt x="3478" y="273398"/>
                </a:lnTo>
                <a:lnTo>
                  <a:pt x="0" y="320802"/>
                </a:lnTo>
                <a:lnTo>
                  <a:pt x="3478" y="368205"/>
                </a:lnTo>
                <a:lnTo>
                  <a:pt x="13583" y="413450"/>
                </a:lnTo>
                <a:lnTo>
                  <a:pt x="29817" y="456040"/>
                </a:lnTo>
                <a:lnTo>
                  <a:pt x="51685" y="495478"/>
                </a:lnTo>
                <a:lnTo>
                  <a:pt x="78690" y="531268"/>
                </a:lnTo>
                <a:lnTo>
                  <a:pt x="110335" y="562913"/>
                </a:lnTo>
                <a:lnTo>
                  <a:pt x="146125" y="589918"/>
                </a:lnTo>
                <a:lnTo>
                  <a:pt x="185563" y="611786"/>
                </a:lnTo>
                <a:lnTo>
                  <a:pt x="228153" y="628020"/>
                </a:lnTo>
                <a:lnTo>
                  <a:pt x="273398" y="638125"/>
                </a:lnTo>
                <a:lnTo>
                  <a:pt x="320802" y="641604"/>
                </a:lnTo>
                <a:lnTo>
                  <a:pt x="368205" y="638125"/>
                </a:lnTo>
                <a:lnTo>
                  <a:pt x="413450" y="628020"/>
                </a:lnTo>
                <a:lnTo>
                  <a:pt x="456040" y="611786"/>
                </a:lnTo>
                <a:lnTo>
                  <a:pt x="495478" y="589918"/>
                </a:lnTo>
                <a:lnTo>
                  <a:pt x="531268" y="562913"/>
                </a:lnTo>
                <a:lnTo>
                  <a:pt x="562913" y="531268"/>
                </a:lnTo>
                <a:lnTo>
                  <a:pt x="589918" y="495478"/>
                </a:lnTo>
                <a:lnTo>
                  <a:pt x="611786" y="456040"/>
                </a:lnTo>
                <a:lnTo>
                  <a:pt x="628020" y="413450"/>
                </a:lnTo>
                <a:lnTo>
                  <a:pt x="638125" y="368205"/>
                </a:lnTo>
                <a:lnTo>
                  <a:pt x="641604" y="320802"/>
                </a:lnTo>
                <a:lnTo>
                  <a:pt x="638125" y="273398"/>
                </a:lnTo>
                <a:lnTo>
                  <a:pt x="628020" y="228153"/>
                </a:lnTo>
                <a:lnTo>
                  <a:pt x="611786" y="185563"/>
                </a:lnTo>
                <a:lnTo>
                  <a:pt x="589918" y="146125"/>
                </a:lnTo>
                <a:lnTo>
                  <a:pt x="562913" y="110335"/>
                </a:lnTo>
                <a:lnTo>
                  <a:pt x="531268" y="78690"/>
                </a:lnTo>
                <a:lnTo>
                  <a:pt x="495478" y="51685"/>
                </a:lnTo>
                <a:lnTo>
                  <a:pt x="456040" y="29817"/>
                </a:lnTo>
                <a:lnTo>
                  <a:pt x="413450" y="13583"/>
                </a:lnTo>
                <a:lnTo>
                  <a:pt x="368205" y="3478"/>
                </a:lnTo>
                <a:lnTo>
                  <a:pt x="320802" y="0"/>
                </a:lnTo>
                <a:close/>
              </a:path>
            </a:pathLst>
          </a:custGeom>
          <a:solidFill>
            <a:srgbClr val="FD8537"/>
          </a:solidFill>
        </p:spPr>
        <p:txBody>
          <a:bodyPr wrap="square" lIns="0" tIns="0" rIns="0" bIns="0" rtlCol="0"/>
          <a:lstStyle/>
          <a:p>
            <a:endParaRPr/>
          </a:p>
        </p:txBody>
      </p:sp>
      <p:sp>
        <p:nvSpPr>
          <p:cNvPr id="19" name="object 19"/>
          <p:cNvSpPr/>
          <p:nvPr/>
        </p:nvSpPr>
        <p:spPr>
          <a:xfrm>
            <a:off x="1091183" y="5500115"/>
            <a:ext cx="137159" cy="137159"/>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1664207" y="5788152"/>
            <a:ext cx="274320" cy="274320"/>
          </a:xfrm>
          <a:custGeom>
            <a:avLst/>
            <a:gdLst/>
            <a:ahLst/>
            <a:cxnLst/>
            <a:rect l="l" t="t" r="r" b="b"/>
            <a:pathLst>
              <a:path w="274319" h="274320">
                <a:moveTo>
                  <a:pt x="137160" y="0"/>
                </a:moveTo>
                <a:lnTo>
                  <a:pt x="93829" y="6992"/>
                </a:lnTo>
                <a:lnTo>
                  <a:pt x="56180" y="26462"/>
                </a:lnTo>
                <a:lnTo>
                  <a:pt x="26481" y="56153"/>
                </a:lnTo>
                <a:lnTo>
                  <a:pt x="6998" y="93805"/>
                </a:lnTo>
                <a:lnTo>
                  <a:pt x="0" y="137160"/>
                </a:lnTo>
                <a:lnTo>
                  <a:pt x="6998" y="180514"/>
                </a:lnTo>
                <a:lnTo>
                  <a:pt x="26481" y="218166"/>
                </a:lnTo>
                <a:lnTo>
                  <a:pt x="56180" y="247857"/>
                </a:lnTo>
                <a:lnTo>
                  <a:pt x="93829" y="267327"/>
                </a:lnTo>
                <a:lnTo>
                  <a:pt x="137160" y="274320"/>
                </a:lnTo>
                <a:lnTo>
                  <a:pt x="180490" y="267327"/>
                </a:lnTo>
                <a:lnTo>
                  <a:pt x="218139" y="247857"/>
                </a:lnTo>
                <a:lnTo>
                  <a:pt x="247838" y="218166"/>
                </a:lnTo>
                <a:lnTo>
                  <a:pt x="267321" y="180514"/>
                </a:lnTo>
                <a:lnTo>
                  <a:pt x="274319" y="137160"/>
                </a:lnTo>
                <a:lnTo>
                  <a:pt x="267321" y="93805"/>
                </a:lnTo>
                <a:lnTo>
                  <a:pt x="247838" y="56153"/>
                </a:lnTo>
                <a:lnTo>
                  <a:pt x="218139" y="26462"/>
                </a:lnTo>
                <a:lnTo>
                  <a:pt x="180490" y="6992"/>
                </a:lnTo>
                <a:lnTo>
                  <a:pt x="137160" y="0"/>
                </a:lnTo>
                <a:close/>
              </a:path>
            </a:pathLst>
          </a:custGeom>
          <a:solidFill>
            <a:srgbClr val="FD8537"/>
          </a:solidFill>
        </p:spPr>
        <p:txBody>
          <a:bodyPr wrap="square" lIns="0" tIns="0" rIns="0" bIns="0" rtlCol="0"/>
          <a:lstStyle/>
          <a:p>
            <a:endParaRPr/>
          </a:p>
        </p:txBody>
      </p:sp>
      <p:sp>
        <p:nvSpPr>
          <p:cNvPr id="21" name="object 21"/>
          <p:cNvSpPr/>
          <p:nvPr/>
        </p:nvSpPr>
        <p:spPr>
          <a:xfrm>
            <a:off x="1905000" y="4495800"/>
            <a:ext cx="365760" cy="365760"/>
          </a:xfrm>
          <a:custGeom>
            <a:avLst/>
            <a:gdLst/>
            <a:ahLst/>
            <a:cxnLst/>
            <a:rect l="l" t="t" r="r" b="b"/>
            <a:pathLst>
              <a:path w="365760" h="365760">
                <a:moveTo>
                  <a:pt x="182880" y="0"/>
                </a:move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80" y="365760"/>
                </a:lnTo>
                <a:lnTo>
                  <a:pt x="231483" y="359224"/>
                </a:lnTo>
                <a:lnTo>
                  <a:pt x="275166" y="340783"/>
                </a:lnTo>
                <a:lnTo>
                  <a:pt x="312181" y="312181"/>
                </a:lnTo>
                <a:lnTo>
                  <a:pt x="340783" y="275166"/>
                </a:lnTo>
                <a:lnTo>
                  <a:pt x="359224" y="231483"/>
                </a:lnTo>
                <a:lnTo>
                  <a:pt x="365760" y="182880"/>
                </a:lnTo>
                <a:lnTo>
                  <a:pt x="359224" y="134276"/>
                </a:lnTo>
                <a:lnTo>
                  <a:pt x="340783" y="90593"/>
                </a:lnTo>
                <a:lnTo>
                  <a:pt x="312181" y="53578"/>
                </a:lnTo>
                <a:lnTo>
                  <a:pt x="275166" y="24976"/>
                </a:lnTo>
                <a:lnTo>
                  <a:pt x="231483" y="6535"/>
                </a:lnTo>
                <a:lnTo>
                  <a:pt x="182880" y="0"/>
                </a:lnTo>
                <a:close/>
              </a:path>
            </a:pathLst>
          </a:custGeom>
          <a:solidFill>
            <a:srgbClr val="FD8537"/>
          </a:solidFill>
        </p:spPr>
        <p:txBody>
          <a:bodyPr wrap="square" lIns="0" tIns="0" rIns="0" bIns="0" rtlCol="0"/>
          <a:lstStyle/>
          <a:p>
            <a:endParaRPr/>
          </a:p>
        </p:txBody>
      </p:sp>
      <p:sp>
        <p:nvSpPr>
          <p:cNvPr id="22" name="object 22"/>
          <p:cNvSpPr txBox="1">
            <a:spLocks noGrp="1"/>
          </p:cNvSpPr>
          <p:nvPr>
            <p:ph type="title"/>
          </p:nvPr>
        </p:nvSpPr>
        <p:spPr>
          <a:xfrm>
            <a:off x="2364994" y="2004187"/>
            <a:ext cx="5318125" cy="1367790"/>
          </a:xfrm>
          <a:prstGeom prst="rect">
            <a:avLst/>
          </a:prstGeom>
        </p:spPr>
        <p:txBody>
          <a:bodyPr vert="horz" wrap="square" lIns="0" tIns="13335" rIns="0" bIns="0" rtlCol="0">
            <a:spAutoFit/>
          </a:bodyPr>
          <a:lstStyle/>
          <a:p>
            <a:pPr marL="12700">
              <a:lnSpc>
                <a:spcPct val="100000"/>
              </a:lnSpc>
              <a:spcBef>
                <a:spcPts val="105"/>
              </a:spcBef>
            </a:pPr>
            <a:r>
              <a:rPr sz="4400" spc="-60" dirty="0"/>
              <a:t>ANATOMY</a:t>
            </a:r>
            <a:r>
              <a:rPr sz="4400" spc="-420" dirty="0"/>
              <a:t> </a:t>
            </a:r>
            <a:r>
              <a:rPr sz="3000" dirty="0"/>
              <a:t>OF</a:t>
            </a:r>
            <a:endParaRPr sz="3000"/>
          </a:p>
          <a:p>
            <a:pPr marL="12700">
              <a:lnSpc>
                <a:spcPct val="100000"/>
              </a:lnSpc>
            </a:pPr>
            <a:r>
              <a:rPr sz="4400" dirty="0"/>
              <a:t>E</a:t>
            </a:r>
            <a:r>
              <a:rPr sz="3000" dirty="0"/>
              <a:t>XTERNAL &amp; </a:t>
            </a:r>
            <a:r>
              <a:rPr sz="4400" dirty="0"/>
              <a:t>M</a:t>
            </a:r>
            <a:r>
              <a:rPr sz="3000" dirty="0"/>
              <a:t>IDDLE</a:t>
            </a:r>
            <a:r>
              <a:rPr sz="3000" spc="-160" dirty="0"/>
              <a:t> </a:t>
            </a:r>
            <a:r>
              <a:rPr sz="4400" dirty="0"/>
              <a:t>E</a:t>
            </a:r>
            <a:r>
              <a:rPr sz="3000" dirty="0"/>
              <a:t>AR</a:t>
            </a:r>
            <a:endParaRPr sz="3000"/>
          </a:p>
        </p:txBody>
      </p:sp>
      <p:sp>
        <p:nvSpPr>
          <p:cNvPr id="23" name="object 23"/>
          <p:cNvSpPr txBox="1"/>
          <p:nvPr/>
        </p:nvSpPr>
        <p:spPr>
          <a:xfrm>
            <a:off x="2441194" y="4143018"/>
            <a:ext cx="3517265" cy="366126"/>
          </a:xfrm>
          <a:prstGeom prst="rect">
            <a:avLst/>
          </a:prstGeom>
        </p:spPr>
        <p:txBody>
          <a:bodyPr vert="horz" wrap="square" lIns="0" tIns="88265" rIns="0" bIns="0" rtlCol="0">
            <a:spAutoFit/>
          </a:bodyPr>
          <a:lstStyle/>
          <a:p>
            <a:pPr marL="12700">
              <a:lnSpc>
                <a:spcPct val="100000"/>
              </a:lnSpc>
              <a:spcBef>
                <a:spcPts val="695"/>
              </a:spcBef>
            </a:pPr>
            <a:r>
              <a:rPr sz="1800" b="1" spc="-5" dirty="0" smtClean="0">
                <a:latin typeface="Arial"/>
                <a:cs typeface="Arial"/>
              </a:rPr>
              <a:t>.</a:t>
            </a:r>
            <a:endParaRPr sz="18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863853"/>
            <a:ext cx="7153909" cy="5097145"/>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655" algn="l"/>
              </a:tabLst>
            </a:pPr>
            <a:r>
              <a:rPr sz="2400" spc="-5" dirty="0">
                <a:latin typeface="Arial"/>
                <a:cs typeface="Arial"/>
              </a:rPr>
              <a:t>INTRINSIC MUSCLES</a:t>
            </a:r>
            <a:endParaRPr sz="2400">
              <a:latin typeface="Arial"/>
              <a:cs typeface="Arial"/>
            </a:endParaRPr>
          </a:p>
          <a:p>
            <a:pPr>
              <a:lnSpc>
                <a:spcPct val="100000"/>
              </a:lnSpc>
              <a:spcBef>
                <a:spcPts val="15"/>
              </a:spcBef>
              <a:buClr>
                <a:srgbClr val="FD8537"/>
              </a:buClr>
              <a:buFont typeface="Wingdings"/>
              <a:buChar char=""/>
            </a:pPr>
            <a:endParaRPr sz="3450">
              <a:latin typeface="Times New Roman"/>
              <a:cs typeface="Times New Roman"/>
            </a:endParaRPr>
          </a:p>
          <a:p>
            <a:pPr marL="652780" lvl="1" indent="-274320">
              <a:lnSpc>
                <a:spcPct val="100000"/>
              </a:lnSpc>
              <a:buClr>
                <a:srgbClr val="FD8537"/>
              </a:buClr>
              <a:buSzPct val="78571"/>
              <a:buFont typeface="Wingdings"/>
              <a:buChar char=""/>
              <a:tabLst>
                <a:tab pos="652780" algn="l"/>
                <a:tab pos="653415" algn="l"/>
              </a:tabLst>
            </a:pPr>
            <a:r>
              <a:rPr sz="2100" b="1" spc="-5" dirty="0">
                <a:latin typeface="Arial"/>
                <a:cs typeface="Arial"/>
              </a:rPr>
              <a:t>Helicis </a:t>
            </a:r>
            <a:r>
              <a:rPr sz="2100" b="1" dirty="0">
                <a:latin typeface="Arial"/>
                <a:cs typeface="Arial"/>
              </a:rPr>
              <a:t>Major </a:t>
            </a:r>
            <a:r>
              <a:rPr sz="2100" dirty="0">
                <a:latin typeface="Arial"/>
                <a:cs typeface="Arial"/>
              </a:rPr>
              <a:t>– spine of </a:t>
            </a:r>
            <a:r>
              <a:rPr sz="2100" spc="-5" dirty="0">
                <a:latin typeface="Arial"/>
                <a:cs typeface="Arial"/>
              </a:rPr>
              <a:t>helix </a:t>
            </a:r>
            <a:r>
              <a:rPr sz="2100" dirty="0">
                <a:latin typeface="Arial"/>
                <a:cs typeface="Arial"/>
              </a:rPr>
              <a:t>to </a:t>
            </a:r>
            <a:r>
              <a:rPr sz="2100" spc="-5" dirty="0">
                <a:latin typeface="Arial"/>
                <a:cs typeface="Arial"/>
              </a:rPr>
              <a:t>ant. border </a:t>
            </a:r>
            <a:r>
              <a:rPr sz="2100" dirty="0">
                <a:latin typeface="Arial"/>
                <a:cs typeface="Arial"/>
              </a:rPr>
              <a:t>of</a:t>
            </a:r>
            <a:r>
              <a:rPr sz="2100" spc="-50" dirty="0">
                <a:latin typeface="Arial"/>
                <a:cs typeface="Arial"/>
              </a:rPr>
              <a:t> </a:t>
            </a:r>
            <a:r>
              <a:rPr sz="2100" dirty="0">
                <a:latin typeface="Arial"/>
                <a:cs typeface="Arial"/>
              </a:rPr>
              <a:t>helix</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Helicis </a:t>
            </a:r>
            <a:r>
              <a:rPr sz="2100" b="1" dirty="0">
                <a:latin typeface="Arial"/>
                <a:cs typeface="Arial"/>
              </a:rPr>
              <a:t>Minor </a:t>
            </a:r>
            <a:r>
              <a:rPr sz="2100" dirty="0">
                <a:latin typeface="Arial"/>
                <a:cs typeface="Arial"/>
              </a:rPr>
              <a:t>– </a:t>
            </a:r>
            <a:r>
              <a:rPr sz="2100" spc="-5" dirty="0">
                <a:latin typeface="Arial"/>
                <a:cs typeface="Arial"/>
              </a:rPr>
              <a:t>oblique </a:t>
            </a:r>
            <a:r>
              <a:rPr sz="2100" dirty="0">
                <a:latin typeface="Arial"/>
                <a:cs typeface="Arial"/>
              </a:rPr>
              <a:t>fasciculus, </a:t>
            </a:r>
            <a:r>
              <a:rPr sz="2100" spc="-5" dirty="0">
                <a:latin typeface="Arial"/>
                <a:cs typeface="Arial"/>
              </a:rPr>
              <a:t>covers </a:t>
            </a:r>
            <a:r>
              <a:rPr sz="2100" dirty="0">
                <a:latin typeface="Arial"/>
                <a:cs typeface="Arial"/>
              </a:rPr>
              <a:t>crus of</a:t>
            </a:r>
            <a:r>
              <a:rPr sz="2100" spc="-40" dirty="0">
                <a:latin typeface="Arial"/>
                <a:cs typeface="Arial"/>
              </a:rPr>
              <a:t> </a:t>
            </a:r>
            <a:r>
              <a:rPr sz="2100" spc="-5" dirty="0">
                <a:latin typeface="Arial"/>
                <a:cs typeface="Arial"/>
              </a:rPr>
              <a:t>helix</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spc="-20" dirty="0">
                <a:latin typeface="Arial"/>
                <a:cs typeface="Arial"/>
              </a:rPr>
              <a:t>Tragicus </a:t>
            </a:r>
            <a:r>
              <a:rPr sz="2100" dirty="0">
                <a:latin typeface="Arial"/>
                <a:cs typeface="Arial"/>
              </a:rPr>
              <a:t>– short, flat, </a:t>
            </a:r>
            <a:r>
              <a:rPr sz="2100" spc="-5" dirty="0">
                <a:latin typeface="Arial"/>
                <a:cs typeface="Arial"/>
              </a:rPr>
              <a:t>vertical band on lat </a:t>
            </a:r>
            <a:r>
              <a:rPr sz="2100" dirty="0">
                <a:latin typeface="Arial"/>
                <a:cs typeface="Arial"/>
              </a:rPr>
              <a:t>aspect</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Antitragicus </a:t>
            </a:r>
            <a:r>
              <a:rPr sz="2100" dirty="0">
                <a:latin typeface="Arial"/>
                <a:cs typeface="Arial"/>
              </a:rPr>
              <a:t>– </a:t>
            </a:r>
            <a:r>
              <a:rPr sz="2100" spc="-5" dirty="0">
                <a:latin typeface="Arial"/>
                <a:cs typeface="Arial"/>
              </a:rPr>
              <a:t>antitragus </a:t>
            </a:r>
            <a:r>
              <a:rPr sz="2100" dirty="0">
                <a:latin typeface="Arial"/>
                <a:cs typeface="Arial"/>
              </a:rPr>
              <a:t>to tail of </a:t>
            </a:r>
            <a:r>
              <a:rPr sz="2100" spc="-5" dirty="0">
                <a:latin typeface="Arial"/>
                <a:cs typeface="Arial"/>
              </a:rPr>
              <a:t>helix </a:t>
            </a:r>
            <a:r>
              <a:rPr sz="2100" dirty="0">
                <a:latin typeface="Arial"/>
                <a:cs typeface="Arial"/>
              </a:rPr>
              <a:t>&amp;</a:t>
            </a:r>
            <a:r>
              <a:rPr sz="2100" spc="10" dirty="0">
                <a:latin typeface="Arial"/>
                <a:cs typeface="Arial"/>
              </a:rPr>
              <a:t> </a:t>
            </a:r>
            <a:r>
              <a:rPr sz="2100" spc="-5" dirty="0">
                <a:latin typeface="Arial"/>
                <a:cs typeface="Arial"/>
              </a:rPr>
              <a:t>antihelix</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spc="-15" dirty="0">
                <a:latin typeface="Arial"/>
                <a:cs typeface="Arial"/>
              </a:rPr>
              <a:t>Transversus </a:t>
            </a:r>
            <a:r>
              <a:rPr sz="2100" b="1" dirty="0">
                <a:latin typeface="Arial"/>
                <a:cs typeface="Arial"/>
              </a:rPr>
              <a:t>Auriculae </a:t>
            </a:r>
            <a:r>
              <a:rPr sz="2100" dirty="0">
                <a:latin typeface="Arial"/>
                <a:cs typeface="Arial"/>
              </a:rPr>
              <a:t>– </a:t>
            </a:r>
            <a:r>
              <a:rPr sz="2100" spc="-5" dirty="0">
                <a:latin typeface="Arial"/>
                <a:cs typeface="Arial"/>
              </a:rPr>
              <a:t>partly tendinous </a:t>
            </a:r>
            <a:r>
              <a:rPr sz="2100" dirty="0">
                <a:latin typeface="Arial"/>
                <a:cs typeface="Arial"/>
              </a:rPr>
              <a:t>&amp;</a:t>
            </a:r>
            <a:r>
              <a:rPr sz="2100" spc="-100" dirty="0">
                <a:latin typeface="Arial"/>
                <a:cs typeface="Arial"/>
              </a:rPr>
              <a:t> </a:t>
            </a:r>
            <a:r>
              <a:rPr sz="2100" spc="-5" dirty="0">
                <a:latin typeface="Arial"/>
                <a:cs typeface="Arial"/>
              </a:rPr>
              <a:t>partly</a:t>
            </a:r>
            <a:endParaRPr sz="2100">
              <a:latin typeface="Arial"/>
              <a:cs typeface="Arial"/>
            </a:endParaRPr>
          </a:p>
          <a:p>
            <a:pPr marL="652780">
              <a:lnSpc>
                <a:spcPct val="100000"/>
              </a:lnSpc>
            </a:pPr>
            <a:r>
              <a:rPr sz="2100" spc="-15" dirty="0">
                <a:latin typeface="Arial"/>
                <a:cs typeface="Arial"/>
              </a:rPr>
              <a:t>muscular, </a:t>
            </a:r>
            <a:r>
              <a:rPr sz="2100" spc="-5" dirty="0">
                <a:latin typeface="Arial"/>
                <a:cs typeface="Arial"/>
              </a:rPr>
              <a:t>between eminentia conchae </a:t>
            </a:r>
            <a:r>
              <a:rPr sz="2100" dirty="0">
                <a:latin typeface="Arial"/>
                <a:cs typeface="Arial"/>
              </a:rPr>
              <a:t>&amp; </a:t>
            </a:r>
            <a:r>
              <a:rPr sz="2100" spc="-5" dirty="0">
                <a:latin typeface="Arial"/>
                <a:cs typeface="Arial"/>
              </a:rPr>
              <a:t>em. scaphae</a:t>
            </a:r>
            <a:endParaRPr sz="2100">
              <a:latin typeface="Arial"/>
              <a:cs typeface="Arial"/>
            </a:endParaRPr>
          </a:p>
          <a:p>
            <a:pPr marL="652780" marR="226695" lvl="1" indent="-274320">
              <a:lnSpc>
                <a:spcPct val="100000"/>
              </a:lnSpc>
              <a:spcBef>
                <a:spcPts val="505"/>
              </a:spcBef>
              <a:buClr>
                <a:srgbClr val="FD8537"/>
              </a:buClr>
              <a:buSzPct val="78571"/>
              <a:buFont typeface="Wingdings"/>
              <a:buChar char=""/>
              <a:tabLst>
                <a:tab pos="652780" algn="l"/>
                <a:tab pos="653415" algn="l"/>
              </a:tabLst>
            </a:pPr>
            <a:r>
              <a:rPr sz="2100" b="1" dirty="0">
                <a:latin typeface="Arial"/>
                <a:cs typeface="Arial"/>
              </a:rPr>
              <a:t>Obliquus </a:t>
            </a:r>
            <a:r>
              <a:rPr sz="2100" b="1" spc="-5" dirty="0">
                <a:latin typeface="Arial"/>
                <a:cs typeface="Arial"/>
              </a:rPr>
              <a:t>auriculae </a:t>
            </a:r>
            <a:r>
              <a:rPr sz="2100" dirty="0">
                <a:latin typeface="Arial"/>
                <a:cs typeface="Arial"/>
              </a:rPr>
              <a:t>– </a:t>
            </a:r>
            <a:r>
              <a:rPr sz="2100" spc="-5" dirty="0">
                <a:latin typeface="Arial"/>
                <a:cs typeface="Arial"/>
              </a:rPr>
              <a:t>between eminentia conchae </a:t>
            </a:r>
            <a:r>
              <a:rPr sz="2100" dirty="0">
                <a:latin typeface="Arial"/>
                <a:cs typeface="Arial"/>
              </a:rPr>
              <a:t>&amp;  </a:t>
            </a:r>
            <a:r>
              <a:rPr sz="2100" spc="-5" dirty="0">
                <a:latin typeface="Arial"/>
                <a:cs typeface="Arial"/>
              </a:rPr>
              <a:t>scaphae</a:t>
            </a:r>
            <a:endParaRPr sz="2100">
              <a:latin typeface="Arial"/>
              <a:cs typeface="Arial"/>
            </a:endParaRPr>
          </a:p>
          <a:p>
            <a:pPr marL="927100" lvl="2" indent="-182880">
              <a:lnSpc>
                <a:spcPct val="100000"/>
              </a:lnSpc>
              <a:spcBef>
                <a:spcPts val="445"/>
              </a:spcBef>
              <a:buClr>
                <a:srgbClr val="DF752E"/>
              </a:buClr>
              <a:buSzPct val="58333"/>
              <a:buFont typeface="Wingdings"/>
              <a:buChar char=""/>
              <a:tabLst>
                <a:tab pos="927735" algn="l"/>
              </a:tabLst>
            </a:pPr>
            <a:r>
              <a:rPr sz="1800" dirty="0">
                <a:latin typeface="Arial"/>
                <a:cs typeface="Arial"/>
              </a:rPr>
              <a:t>B/S – </a:t>
            </a:r>
            <a:r>
              <a:rPr sz="1800" spc="-5" dirty="0">
                <a:latin typeface="Arial"/>
                <a:cs typeface="Arial"/>
              </a:rPr>
              <a:t>Post auricular </a:t>
            </a:r>
            <a:r>
              <a:rPr sz="1800" dirty="0">
                <a:latin typeface="Arial"/>
                <a:cs typeface="Arial"/>
              </a:rPr>
              <a:t>&amp; </a:t>
            </a:r>
            <a:r>
              <a:rPr sz="1800" spc="-5" dirty="0">
                <a:latin typeface="Arial"/>
                <a:cs typeface="Arial"/>
              </a:rPr>
              <a:t>superficial temporal</a:t>
            </a:r>
            <a:r>
              <a:rPr sz="1800" spc="35" dirty="0">
                <a:latin typeface="Arial"/>
                <a:cs typeface="Arial"/>
              </a:rPr>
              <a:t> </a:t>
            </a:r>
            <a:r>
              <a:rPr sz="1800" spc="-5" dirty="0">
                <a:latin typeface="Arial"/>
                <a:cs typeface="Arial"/>
              </a:rPr>
              <a:t>art</a:t>
            </a:r>
            <a:endParaRPr sz="1800">
              <a:latin typeface="Arial"/>
              <a:cs typeface="Arial"/>
            </a:endParaRPr>
          </a:p>
          <a:p>
            <a:pPr marL="927100" lvl="2" indent="-182880">
              <a:lnSpc>
                <a:spcPct val="100000"/>
              </a:lnSpc>
              <a:spcBef>
                <a:spcPts val="434"/>
              </a:spcBef>
              <a:buClr>
                <a:srgbClr val="DF752E"/>
              </a:buClr>
              <a:buSzPct val="58333"/>
              <a:buFont typeface="Wingdings"/>
              <a:buChar char=""/>
              <a:tabLst>
                <a:tab pos="927735" algn="l"/>
              </a:tabLst>
            </a:pPr>
            <a:r>
              <a:rPr sz="1800" dirty="0">
                <a:latin typeface="Arial"/>
                <a:cs typeface="Arial"/>
              </a:rPr>
              <a:t>N/S – </a:t>
            </a:r>
            <a:r>
              <a:rPr sz="1800" spc="-5" dirty="0">
                <a:latin typeface="Arial"/>
                <a:cs typeface="Arial"/>
              </a:rPr>
              <a:t>lat asp. </a:t>
            </a:r>
            <a:r>
              <a:rPr sz="1800" dirty="0">
                <a:latin typeface="Arial"/>
                <a:cs typeface="Arial"/>
              </a:rPr>
              <a:t>– </a:t>
            </a:r>
            <a:r>
              <a:rPr sz="1800" spc="-30" dirty="0">
                <a:latin typeface="Arial"/>
                <a:cs typeface="Arial"/>
              </a:rPr>
              <a:t>Temporal </a:t>
            </a:r>
            <a:r>
              <a:rPr sz="1800" spc="-5" dirty="0">
                <a:latin typeface="Arial"/>
                <a:cs typeface="Arial"/>
              </a:rPr>
              <a:t>br </a:t>
            </a:r>
            <a:r>
              <a:rPr sz="1800" dirty="0">
                <a:latin typeface="Arial"/>
                <a:cs typeface="Arial"/>
              </a:rPr>
              <a:t>of </a:t>
            </a:r>
            <a:r>
              <a:rPr sz="1800" spc="-5" dirty="0">
                <a:latin typeface="Arial"/>
                <a:cs typeface="Arial"/>
              </a:rPr>
              <a:t>Facial</a:t>
            </a:r>
            <a:r>
              <a:rPr sz="1800" spc="15" dirty="0">
                <a:latin typeface="Arial"/>
                <a:cs typeface="Arial"/>
              </a:rPr>
              <a:t> </a:t>
            </a:r>
            <a:r>
              <a:rPr sz="1800" spc="-5" dirty="0">
                <a:latin typeface="Arial"/>
                <a:cs typeface="Arial"/>
              </a:rPr>
              <a:t>Nr</a:t>
            </a:r>
            <a:endParaRPr sz="1800">
              <a:latin typeface="Arial"/>
              <a:cs typeface="Arial"/>
            </a:endParaRPr>
          </a:p>
          <a:p>
            <a:pPr marL="1570355">
              <a:lnSpc>
                <a:spcPct val="100000"/>
              </a:lnSpc>
              <a:spcBef>
                <a:spcPts val="430"/>
              </a:spcBef>
            </a:pPr>
            <a:r>
              <a:rPr sz="1800" spc="-5" dirty="0">
                <a:latin typeface="Arial"/>
                <a:cs typeface="Arial"/>
              </a:rPr>
              <a:t>med asp. </a:t>
            </a:r>
            <a:r>
              <a:rPr sz="1800" dirty="0">
                <a:latin typeface="Arial"/>
                <a:cs typeface="Arial"/>
              </a:rPr>
              <a:t>– </a:t>
            </a:r>
            <a:r>
              <a:rPr sz="1800" spc="-5" dirty="0">
                <a:latin typeface="Arial"/>
                <a:cs typeface="Arial"/>
              </a:rPr>
              <a:t>Post. Auricular br </a:t>
            </a:r>
            <a:r>
              <a:rPr sz="1800" dirty="0">
                <a:latin typeface="Arial"/>
                <a:cs typeface="Arial"/>
              </a:rPr>
              <a:t>of </a:t>
            </a:r>
            <a:r>
              <a:rPr sz="1800" spc="-5" dirty="0">
                <a:latin typeface="Arial"/>
                <a:cs typeface="Arial"/>
              </a:rPr>
              <a:t>Facial</a:t>
            </a:r>
            <a:r>
              <a:rPr sz="1800" spc="-65" dirty="0">
                <a:latin typeface="Arial"/>
                <a:cs typeface="Arial"/>
              </a:rPr>
              <a:t> </a:t>
            </a:r>
            <a:r>
              <a:rPr sz="1800" spc="-5" dirty="0">
                <a:latin typeface="Arial"/>
                <a:cs typeface="Arial"/>
              </a:rPr>
              <a:t>Nr</a:t>
            </a:r>
            <a:endParaRPr sz="1800">
              <a:latin typeface="Arial"/>
              <a:cs typeface="Arial"/>
            </a:endParaRPr>
          </a:p>
          <a:p>
            <a:pPr marL="927100" lvl="2" indent="-182880">
              <a:lnSpc>
                <a:spcPct val="100000"/>
              </a:lnSpc>
              <a:spcBef>
                <a:spcPts val="434"/>
              </a:spcBef>
              <a:buClr>
                <a:srgbClr val="DF752E"/>
              </a:buClr>
              <a:buSzPct val="58333"/>
              <a:buFont typeface="Wingdings"/>
              <a:buChar char=""/>
              <a:tabLst>
                <a:tab pos="927735" algn="l"/>
              </a:tabLst>
            </a:pPr>
            <a:r>
              <a:rPr sz="1800" spc="-5" dirty="0">
                <a:latin typeface="Arial"/>
                <a:cs typeface="Arial"/>
              </a:rPr>
              <a:t>Actions </a:t>
            </a:r>
            <a:r>
              <a:rPr sz="1800" dirty="0">
                <a:latin typeface="Arial"/>
                <a:cs typeface="Arial"/>
              </a:rPr>
              <a:t>– </a:t>
            </a:r>
            <a:r>
              <a:rPr sz="1800" spc="-5" dirty="0">
                <a:latin typeface="Arial"/>
                <a:cs typeface="Arial"/>
              </a:rPr>
              <a:t>minimal change in </a:t>
            </a:r>
            <a:r>
              <a:rPr sz="1800" b="1" spc="-5" dirty="0">
                <a:latin typeface="Arial"/>
                <a:cs typeface="Arial"/>
              </a:rPr>
              <a:t>shape </a:t>
            </a:r>
            <a:r>
              <a:rPr sz="1800" dirty="0">
                <a:latin typeface="Arial"/>
                <a:cs typeface="Arial"/>
              </a:rPr>
              <a:t>of</a:t>
            </a:r>
            <a:r>
              <a:rPr sz="1800" spc="25" dirty="0">
                <a:latin typeface="Arial"/>
                <a:cs typeface="Arial"/>
              </a:rPr>
              <a:t> </a:t>
            </a:r>
            <a:r>
              <a:rPr sz="1800" spc="-5" dirty="0">
                <a:latin typeface="Arial"/>
                <a:cs typeface="Arial"/>
              </a:rPr>
              <a:t>auricle</a:t>
            </a:r>
            <a:endParaRPr sz="1800">
              <a:latin typeface="Arial"/>
              <a:cs typeface="Arial"/>
            </a:endParaRPr>
          </a:p>
        </p:txBody>
      </p:sp>
      <p:sp>
        <p:nvSpPr>
          <p:cNvPr id="3" name="object 3"/>
          <p:cNvSpPr/>
          <p:nvPr/>
        </p:nvSpPr>
        <p:spPr>
          <a:xfrm>
            <a:off x="6858000" y="152400"/>
            <a:ext cx="1821179" cy="1600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85028" y="1302765"/>
            <a:ext cx="2094864" cy="940435"/>
          </a:xfrm>
          <a:prstGeom prst="rect">
            <a:avLst/>
          </a:prstGeom>
        </p:spPr>
        <p:txBody>
          <a:bodyPr vert="horz" wrap="square" lIns="0" tIns="12700" rIns="0" bIns="0" rtlCol="0">
            <a:spAutoFit/>
          </a:bodyPr>
          <a:lstStyle/>
          <a:p>
            <a:pPr marL="12700">
              <a:lnSpc>
                <a:spcPct val="100000"/>
              </a:lnSpc>
              <a:spcBef>
                <a:spcPts val="100"/>
              </a:spcBef>
            </a:pPr>
            <a:r>
              <a:rPr sz="3000" b="0" spc="-5" dirty="0">
                <a:solidFill>
                  <a:srgbClr val="001F5F"/>
                </a:solidFill>
                <a:latin typeface="Arial"/>
                <a:cs typeface="Arial"/>
              </a:rPr>
              <a:t>M</a:t>
            </a:r>
            <a:r>
              <a:rPr sz="2400" b="0" spc="-5" dirty="0">
                <a:solidFill>
                  <a:srgbClr val="001F5F"/>
                </a:solidFill>
                <a:latin typeface="Arial"/>
                <a:cs typeface="Arial"/>
              </a:rPr>
              <a:t>USCLES</a:t>
            </a:r>
            <a:r>
              <a:rPr sz="2400" b="0" spc="120" dirty="0">
                <a:solidFill>
                  <a:srgbClr val="001F5F"/>
                </a:solidFill>
                <a:latin typeface="Arial"/>
                <a:cs typeface="Arial"/>
              </a:rPr>
              <a:t> </a:t>
            </a:r>
            <a:r>
              <a:rPr sz="2400" b="0" dirty="0">
                <a:solidFill>
                  <a:srgbClr val="001F5F"/>
                </a:solidFill>
                <a:latin typeface="Arial"/>
                <a:cs typeface="Arial"/>
              </a:rPr>
              <a:t>OF</a:t>
            </a:r>
            <a:endParaRPr sz="2400">
              <a:latin typeface="Arial"/>
              <a:cs typeface="Arial"/>
            </a:endParaRPr>
          </a:p>
          <a:p>
            <a:pPr marL="12700">
              <a:lnSpc>
                <a:spcPct val="100000"/>
              </a:lnSpc>
            </a:pPr>
            <a:r>
              <a:rPr sz="3000" b="0" spc="-70" dirty="0">
                <a:solidFill>
                  <a:srgbClr val="001F5F"/>
                </a:solidFill>
                <a:latin typeface="Arial"/>
                <a:cs typeface="Arial"/>
              </a:rPr>
              <a:t>E</a:t>
            </a:r>
            <a:r>
              <a:rPr sz="2400" b="0" spc="-70" dirty="0">
                <a:solidFill>
                  <a:srgbClr val="001F5F"/>
                </a:solidFill>
                <a:latin typeface="Arial"/>
                <a:cs typeface="Arial"/>
              </a:rPr>
              <a:t>XT</a:t>
            </a:r>
            <a:r>
              <a:rPr sz="3000" b="0" spc="-70" dirty="0">
                <a:solidFill>
                  <a:srgbClr val="001F5F"/>
                </a:solidFill>
                <a:latin typeface="Arial"/>
                <a:cs typeface="Arial"/>
              </a:rPr>
              <a:t>.</a:t>
            </a:r>
            <a:r>
              <a:rPr sz="3000" b="0" spc="-15" dirty="0">
                <a:solidFill>
                  <a:srgbClr val="001F5F"/>
                </a:solidFill>
                <a:latin typeface="Arial"/>
                <a:cs typeface="Arial"/>
              </a:rPr>
              <a:t> </a:t>
            </a:r>
            <a:r>
              <a:rPr sz="3000" b="0" spc="-5" dirty="0">
                <a:solidFill>
                  <a:srgbClr val="001F5F"/>
                </a:solidFill>
                <a:latin typeface="Arial"/>
                <a:cs typeface="Arial"/>
              </a:rPr>
              <a:t>E</a:t>
            </a:r>
            <a:r>
              <a:rPr sz="2400" b="0" spc="-5" dirty="0">
                <a:solidFill>
                  <a:srgbClr val="001F5F"/>
                </a:solidFill>
                <a:latin typeface="Arial"/>
                <a:cs typeface="Arial"/>
              </a:rPr>
              <a:t>AR</a:t>
            </a:r>
            <a:endParaRPr sz="2400">
              <a:latin typeface="Arial"/>
              <a:cs typeface="Arial"/>
            </a:endParaRPr>
          </a:p>
        </p:txBody>
      </p:sp>
      <p:sp>
        <p:nvSpPr>
          <p:cNvPr id="3" name="object 3"/>
          <p:cNvSpPr/>
          <p:nvPr/>
        </p:nvSpPr>
        <p:spPr>
          <a:xfrm>
            <a:off x="339421" y="228600"/>
            <a:ext cx="4581574" cy="6324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150365"/>
            <a:ext cx="2568575" cy="940435"/>
          </a:xfrm>
          <a:prstGeom prst="rect">
            <a:avLst/>
          </a:prstGeom>
        </p:spPr>
        <p:txBody>
          <a:bodyPr vert="horz" wrap="square" lIns="0" tIns="12700" rIns="0" bIns="0" rtlCol="0">
            <a:spAutoFit/>
          </a:bodyPr>
          <a:lstStyle/>
          <a:p>
            <a:pPr marL="12700">
              <a:lnSpc>
                <a:spcPct val="100000"/>
              </a:lnSpc>
              <a:spcBef>
                <a:spcPts val="100"/>
              </a:spcBef>
            </a:pPr>
            <a:r>
              <a:rPr sz="3000" b="0" spc="-5" dirty="0">
                <a:solidFill>
                  <a:srgbClr val="B32C16"/>
                </a:solidFill>
                <a:latin typeface="Arial"/>
                <a:cs typeface="Arial"/>
              </a:rPr>
              <a:t>IN</a:t>
            </a:r>
            <a:r>
              <a:rPr sz="3000" b="0" dirty="0">
                <a:solidFill>
                  <a:srgbClr val="B32C16"/>
                </a:solidFill>
                <a:latin typeface="Arial"/>
                <a:cs typeface="Arial"/>
              </a:rPr>
              <a:t>N</a:t>
            </a:r>
            <a:r>
              <a:rPr sz="3000" b="0" spc="-5" dirty="0">
                <a:solidFill>
                  <a:srgbClr val="B32C16"/>
                </a:solidFill>
                <a:latin typeface="Arial"/>
                <a:cs typeface="Arial"/>
              </a:rPr>
              <a:t>E</a:t>
            </a:r>
            <a:r>
              <a:rPr sz="3000" b="0" spc="-45" dirty="0">
                <a:solidFill>
                  <a:srgbClr val="B32C16"/>
                </a:solidFill>
                <a:latin typeface="Arial"/>
                <a:cs typeface="Arial"/>
              </a:rPr>
              <a:t>R</a:t>
            </a:r>
            <a:r>
              <a:rPr sz="3000" b="0" spc="-225" dirty="0">
                <a:solidFill>
                  <a:srgbClr val="B32C16"/>
                </a:solidFill>
                <a:latin typeface="Arial"/>
                <a:cs typeface="Arial"/>
              </a:rPr>
              <a:t>VA</a:t>
            </a:r>
            <a:r>
              <a:rPr sz="3000" b="0" dirty="0">
                <a:solidFill>
                  <a:srgbClr val="B32C16"/>
                </a:solidFill>
                <a:latin typeface="Arial"/>
                <a:cs typeface="Arial"/>
              </a:rPr>
              <a:t>TION</a:t>
            </a:r>
            <a:endParaRPr sz="3000">
              <a:latin typeface="Arial"/>
              <a:cs typeface="Arial"/>
            </a:endParaRPr>
          </a:p>
          <a:p>
            <a:pPr marL="12700">
              <a:lnSpc>
                <a:spcPct val="100000"/>
              </a:lnSpc>
            </a:pPr>
            <a:r>
              <a:rPr sz="2400" b="0" dirty="0">
                <a:solidFill>
                  <a:srgbClr val="B32C16"/>
                </a:solidFill>
                <a:latin typeface="Arial"/>
                <a:cs typeface="Arial"/>
              </a:rPr>
              <a:t>OF</a:t>
            </a:r>
            <a:r>
              <a:rPr sz="2400" b="0" spc="-25" dirty="0">
                <a:solidFill>
                  <a:srgbClr val="B32C16"/>
                </a:solidFill>
                <a:latin typeface="Arial"/>
                <a:cs typeface="Arial"/>
              </a:rPr>
              <a:t> </a:t>
            </a:r>
            <a:r>
              <a:rPr sz="3000" b="0" dirty="0">
                <a:solidFill>
                  <a:srgbClr val="B32C16"/>
                </a:solidFill>
                <a:latin typeface="Arial"/>
                <a:cs typeface="Arial"/>
              </a:rPr>
              <a:t>AURICLE</a:t>
            </a:r>
            <a:endParaRPr sz="3000">
              <a:latin typeface="Arial"/>
              <a:cs typeface="Arial"/>
            </a:endParaRPr>
          </a:p>
        </p:txBody>
      </p:sp>
      <p:sp>
        <p:nvSpPr>
          <p:cNvPr id="3" name="object 3"/>
          <p:cNvSpPr txBox="1"/>
          <p:nvPr/>
        </p:nvSpPr>
        <p:spPr>
          <a:xfrm>
            <a:off x="535940" y="3955160"/>
            <a:ext cx="7342505" cy="2701925"/>
          </a:xfrm>
          <a:prstGeom prst="rect">
            <a:avLst/>
          </a:prstGeom>
        </p:spPr>
        <p:txBody>
          <a:bodyPr vert="horz" wrap="square" lIns="0" tIns="49530" rIns="0" bIns="0" rtlCol="0">
            <a:spAutoFit/>
          </a:bodyPr>
          <a:lstStyle/>
          <a:p>
            <a:pPr marL="287020" marR="5080" indent="-274320">
              <a:lnSpc>
                <a:spcPts val="2380"/>
              </a:lnSpc>
              <a:spcBef>
                <a:spcPts val="390"/>
              </a:spcBef>
              <a:buClr>
                <a:srgbClr val="FD8537"/>
              </a:buClr>
              <a:buSzPct val="68181"/>
              <a:buFont typeface="Wingdings"/>
              <a:buChar char=""/>
              <a:tabLst>
                <a:tab pos="287655" algn="l"/>
              </a:tabLst>
            </a:pPr>
            <a:r>
              <a:rPr sz="2200" b="1" spc="-5" dirty="0">
                <a:latin typeface="Arial"/>
                <a:cs typeface="Arial"/>
              </a:rPr>
              <a:t>Great Auricular Nr </a:t>
            </a:r>
            <a:r>
              <a:rPr sz="2200" spc="-5" dirty="0">
                <a:latin typeface="Arial"/>
                <a:cs typeface="Arial"/>
              </a:rPr>
              <a:t>– most of medial surface &amp; </a:t>
            </a:r>
            <a:r>
              <a:rPr sz="2200" dirty="0">
                <a:latin typeface="Arial"/>
                <a:cs typeface="Arial"/>
              </a:rPr>
              <a:t>post. </a:t>
            </a:r>
            <a:r>
              <a:rPr sz="2200" spc="-5" dirty="0">
                <a:latin typeface="Arial"/>
                <a:cs typeface="Arial"/>
              </a:rPr>
              <a:t>part  of lateral surface </a:t>
            </a:r>
            <a:r>
              <a:rPr sz="2200" dirty="0">
                <a:latin typeface="Arial"/>
                <a:cs typeface="Arial"/>
              </a:rPr>
              <a:t>(inclu.</a:t>
            </a:r>
            <a:r>
              <a:rPr sz="2200" spc="15" dirty="0">
                <a:latin typeface="Arial"/>
                <a:cs typeface="Arial"/>
              </a:rPr>
              <a:t> </a:t>
            </a:r>
            <a:r>
              <a:rPr sz="2200" spc="-5" dirty="0">
                <a:latin typeface="Arial"/>
                <a:cs typeface="Arial"/>
              </a:rPr>
              <a:t>lobule)</a:t>
            </a:r>
            <a:endParaRPr sz="2200">
              <a:latin typeface="Arial"/>
              <a:cs typeface="Arial"/>
            </a:endParaRPr>
          </a:p>
          <a:p>
            <a:pPr marL="287020" indent="-274320">
              <a:lnSpc>
                <a:spcPct val="100000"/>
              </a:lnSpc>
              <a:spcBef>
                <a:spcPts val="295"/>
              </a:spcBef>
              <a:buClr>
                <a:srgbClr val="FD8537"/>
              </a:buClr>
              <a:buSzPct val="68181"/>
              <a:buFont typeface="Wingdings"/>
              <a:buChar char=""/>
              <a:tabLst>
                <a:tab pos="287655" algn="l"/>
              </a:tabLst>
            </a:pPr>
            <a:r>
              <a:rPr sz="2200" b="1" spc="-5" dirty="0">
                <a:latin typeface="Arial"/>
                <a:cs typeface="Arial"/>
              </a:rPr>
              <a:t>Lesser Occipital Nr </a:t>
            </a:r>
            <a:r>
              <a:rPr sz="2200" spc="-5" dirty="0">
                <a:latin typeface="Arial"/>
                <a:cs typeface="Arial"/>
              </a:rPr>
              <a:t>– upper part of medial</a:t>
            </a:r>
            <a:r>
              <a:rPr sz="2200" spc="114" dirty="0">
                <a:latin typeface="Arial"/>
                <a:cs typeface="Arial"/>
              </a:rPr>
              <a:t> </a:t>
            </a:r>
            <a:r>
              <a:rPr sz="2200" spc="-5" dirty="0">
                <a:latin typeface="Arial"/>
                <a:cs typeface="Arial"/>
              </a:rPr>
              <a:t>surface</a:t>
            </a:r>
            <a:endParaRPr sz="2200">
              <a:latin typeface="Arial"/>
              <a:cs typeface="Arial"/>
            </a:endParaRPr>
          </a:p>
          <a:p>
            <a:pPr marL="287020" marR="208915" indent="-274320">
              <a:lnSpc>
                <a:spcPts val="2380"/>
              </a:lnSpc>
              <a:spcBef>
                <a:spcPts val="635"/>
              </a:spcBef>
              <a:buClr>
                <a:srgbClr val="FD8537"/>
              </a:buClr>
              <a:buSzPct val="68181"/>
              <a:buFont typeface="Wingdings"/>
              <a:buChar char=""/>
              <a:tabLst>
                <a:tab pos="287655" algn="l"/>
              </a:tabLst>
            </a:pPr>
            <a:r>
              <a:rPr sz="2200" b="1" spc="-5" dirty="0">
                <a:latin typeface="Arial"/>
                <a:cs typeface="Arial"/>
              </a:rPr>
              <a:t>Auriculotemporal </a:t>
            </a:r>
            <a:r>
              <a:rPr sz="2200" b="1" spc="-10" dirty="0">
                <a:latin typeface="Arial"/>
                <a:cs typeface="Arial"/>
              </a:rPr>
              <a:t>Nr </a:t>
            </a:r>
            <a:r>
              <a:rPr sz="2200" spc="-5" dirty="0">
                <a:latin typeface="Arial"/>
                <a:cs typeface="Arial"/>
              </a:rPr>
              <a:t>– tragus, crus of helix &amp; adjacent  helix</a:t>
            </a:r>
            <a:endParaRPr sz="2200">
              <a:latin typeface="Arial"/>
              <a:cs typeface="Arial"/>
            </a:endParaRPr>
          </a:p>
          <a:p>
            <a:pPr marL="287020" marR="81280" indent="-274320">
              <a:lnSpc>
                <a:spcPct val="90000"/>
              </a:lnSpc>
              <a:spcBef>
                <a:spcPts val="560"/>
              </a:spcBef>
              <a:buClr>
                <a:srgbClr val="FD8537"/>
              </a:buClr>
              <a:buSzPct val="68181"/>
              <a:buFont typeface="Wingdings"/>
              <a:buChar char=""/>
              <a:tabLst>
                <a:tab pos="287655" algn="l"/>
              </a:tabLst>
            </a:pPr>
            <a:r>
              <a:rPr sz="2200" b="1" spc="-5" dirty="0">
                <a:latin typeface="Arial"/>
                <a:cs typeface="Arial"/>
              </a:rPr>
              <a:t>Auricular br of </a:t>
            </a:r>
            <a:r>
              <a:rPr sz="2200" b="1" spc="-30" dirty="0">
                <a:latin typeface="Arial"/>
                <a:cs typeface="Arial"/>
              </a:rPr>
              <a:t>Vagus </a:t>
            </a:r>
            <a:r>
              <a:rPr sz="2200" b="1" spc="-15" dirty="0">
                <a:latin typeface="Arial"/>
                <a:cs typeface="Arial"/>
              </a:rPr>
              <a:t>(Arnold’s </a:t>
            </a:r>
            <a:r>
              <a:rPr sz="2200" b="1" spc="-10" dirty="0">
                <a:latin typeface="Arial"/>
                <a:cs typeface="Arial"/>
              </a:rPr>
              <a:t>Nr) </a:t>
            </a:r>
            <a:r>
              <a:rPr sz="2200" b="1" spc="-5" dirty="0">
                <a:latin typeface="Arial"/>
                <a:cs typeface="Arial"/>
              </a:rPr>
              <a:t>&amp; Facial Nr </a:t>
            </a:r>
            <a:r>
              <a:rPr sz="2200" spc="-5" dirty="0">
                <a:latin typeface="Arial"/>
                <a:cs typeface="Arial"/>
              </a:rPr>
              <a:t>–  Concha (lat.) &amp; Eminentia concha (med.), </a:t>
            </a:r>
            <a:r>
              <a:rPr sz="2200" dirty="0">
                <a:latin typeface="Arial"/>
                <a:cs typeface="Arial"/>
              </a:rPr>
              <a:t>post. auricular  </a:t>
            </a:r>
            <a:r>
              <a:rPr sz="2200" spc="-5" dirty="0">
                <a:latin typeface="Arial"/>
                <a:cs typeface="Arial"/>
              </a:rPr>
              <a:t>skin</a:t>
            </a:r>
            <a:endParaRPr sz="2200">
              <a:latin typeface="Arial"/>
              <a:cs typeface="Arial"/>
            </a:endParaRPr>
          </a:p>
        </p:txBody>
      </p:sp>
      <p:sp>
        <p:nvSpPr>
          <p:cNvPr id="4" name="object 4"/>
          <p:cNvSpPr/>
          <p:nvPr/>
        </p:nvSpPr>
        <p:spPr>
          <a:xfrm>
            <a:off x="3810000" y="228600"/>
            <a:ext cx="4730496" cy="36301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4546600" cy="482600"/>
          </a:xfrm>
          <a:prstGeom prst="rect">
            <a:avLst/>
          </a:prstGeom>
        </p:spPr>
        <p:txBody>
          <a:bodyPr vert="horz" wrap="square" lIns="0" tIns="12700" rIns="0" bIns="0" rtlCol="0">
            <a:spAutoFit/>
          </a:bodyPr>
          <a:lstStyle/>
          <a:p>
            <a:pPr marL="12700">
              <a:lnSpc>
                <a:spcPct val="100000"/>
              </a:lnSpc>
              <a:spcBef>
                <a:spcPts val="100"/>
              </a:spcBef>
            </a:pPr>
            <a:r>
              <a:rPr sz="3000" b="0" spc="-5" dirty="0">
                <a:solidFill>
                  <a:srgbClr val="B32C16"/>
                </a:solidFill>
                <a:latin typeface="Arial"/>
                <a:cs typeface="Arial"/>
              </a:rPr>
              <a:t>E</a:t>
            </a:r>
            <a:r>
              <a:rPr sz="2400" b="0" spc="-5" dirty="0">
                <a:solidFill>
                  <a:srgbClr val="B32C16"/>
                </a:solidFill>
                <a:latin typeface="Arial"/>
                <a:cs typeface="Arial"/>
              </a:rPr>
              <a:t>XTERNAL </a:t>
            </a:r>
            <a:r>
              <a:rPr sz="3000" b="0" spc="-15" dirty="0">
                <a:solidFill>
                  <a:srgbClr val="B32C16"/>
                </a:solidFill>
                <a:latin typeface="Arial"/>
                <a:cs typeface="Arial"/>
              </a:rPr>
              <a:t>A</a:t>
            </a:r>
            <a:r>
              <a:rPr sz="2400" b="0" spc="-15" dirty="0">
                <a:solidFill>
                  <a:srgbClr val="B32C16"/>
                </a:solidFill>
                <a:latin typeface="Arial"/>
                <a:cs typeface="Arial"/>
              </a:rPr>
              <a:t>UDITORY</a:t>
            </a:r>
            <a:r>
              <a:rPr sz="2400" b="0" spc="25" dirty="0">
                <a:solidFill>
                  <a:srgbClr val="B32C16"/>
                </a:solidFill>
                <a:latin typeface="Arial"/>
                <a:cs typeface="Arial"/>
              </a:rPr>
              <a:t> </a:t>
            </a:r>
            <a:r>
              <a:rPr sz="3000" b="0" spc="-5" dirty="0">
                <a:solidFill>
                  <a:srgbClr val="B32C16"/>
                </a:solidFill>
                <a:latin typeface="Arial"/>
                <a:cs typeface="Arial"/>
              </a:rPr>
              <a:t>C</a:t>
            </a:r>
            <a:r>
              <a:rPr sz="2400" b="0" spc="-5" dirty="0">
                <a:solidFill>
                  <a:srgbClr val="B32C16"/>
                </a:solidFill>
                <a:latin typeface="Arial"/>
                <a:cs typeface="Arial"/>
              </a:rPr>
              <a:t>ANAL</a:t>
            </a:r>
            <a:endParaRPr sz="2400">
              <a:latin typeface="Arial"/>
              <a:cs typeface="Arial"/>
            </a:endParaRPr>
          </a:p>
        </p:txBody>
      </p:sp>
      <p:sp>
        <p:nvSpPr>
          <p:cNvPr id="3" name="object 3"/>
          <p:cNvSpPr txBox="1"/>
          <p:nvPr/>
        </p:nvSpPr>
        <p:spPr>
          <a:xfrm>
            <a:off x="535940" y="1555556"/>
            <a:ext cx="7207250" cy="4209415"/>
          </a:xfrm>
          <a:prstGeom prst="rect">
            <a:avLst/>
          </a:prstGeom>
        </p:spPr>
        <p:txBody>
          <a:bodyPr vert="horz" wrap="square" lIns="0" tIns="82550" rIns="0" bIns="0" rtlCol="0">
            <a:spAutoFit/>
          </a:bodyPr>
          <a:lstStyle/>
          <a:p>
            <a:pPr marL="287020" indent="-274320">
              <a:lnSpc>
                <a:spcPct val="100000"/>
              </a:lnSpc>
              <a:spcBef>
                <a:spcPts val="650"/>
              </a:spcBef>
              <a:buClr>
                <a:srgbClr val="FD8537"/>
              </a:buClr>
              <a:buSzPct val="68181"/>
              <a:buFont typeface="Wingdings"/>
              <a:buChar char=""/>
              <a:tabLst>
                <a:tab pos="287655" algn="l"/>
              </a:tabLst>
            </a:pPr>
            <a:r>
              <a:rPr sz="2200" i="1" spc="-5" dirty="0">
                <a:latin typeface="Arial"/>
                <a:cs typeface="Arial"/>
              </a:rPr>
              <a:t>Dimensions: </a:t>
            </a:r>
            <a:r>
              <a:rPr sz="2200" spc="-5" dirty="0">
                <a:latin typeface="Arial"/>
                <a:cs typeface="Arial"/>
              </a:rPr>
              <a:t>EAC measures about 24</a:t>
            </a:r>
            <a:r>
              <a:rPr sz="2200" spc="50" dirty="0">
                <a:latin typeface="Arial"/>
                <a:cs typeface="Arial"/>
              </a:rPr>
              <a:t> </a:t>
            </a:r>
            <a:r>
              <a:rPr sz="2200" spc="-5" dirty="0">
                <a:latin typeface="Arial"/>
                <a:cs typeface="Arial"/>
              </a:rPr>
              <a:t>mm</a:t>
            </a:r>
            <a:endParaRPr sz="2200">
              <a:latin typeface="Arial"/>
              <a:cs typeface="Arial"/>
            </a:endParaRPr>
          </a:p>
          <a:p>
            <a:pPr marL="652780" lvl="1" indent="-274320">
              <a:lnSpc>
                <a:spcPct val="100000"/>
              </a:lnSpc>
              <a:spcBef>
                <a:spcPts val="470"/>
              </a:spcBef>
              <a:buClr>
                <a:srgbClr val="FD8537"/>
              </a:buClr>
              <a:buSzPct val="78947"/>
              <a:buFont typeface="Wingdings"/>
              <a:buChar char=""/>
              <a:tabLst>
                <a:tab pos="652780" algn="l"/>
                <a:tab pos="653415" algn="l"/>
              </a:tabLst>
            </a:pPr>
            <a:r>
              <a:rPr sz="1900" spc="-5" dirty="0">
                <a:latin typeface="Arial"/>
                <a:cs typeface="Arial"/>
              </a:rPr>
              <a:t>Extends from the concha to the tympanic</a:t>
            </a:r>
            <a:r>
              <a:rPr sz="1900" spc="140" dirty="0">
                <a:latin typeface="Arial"/>
                <a:cs typeface="Arial"/>
              </a:rPr>
              <a:t> </a:t>
            </a:r>
            <a:r>
              <a:rPr sz="1900" spc="-5" dirty="0">
                <a:latin typeface="Arial"/>
                <a:cs typeface="Arial"/>
              </a:rPr>
              <a:t>membrane</a:t>
            </a:r>
            <a:endParaRPr sz="1900">
              <a:latin typeface="Arial"/>
              <a:cs typeface="Arial"/>
            </a:endParaRPr>
          </a:p>
          <a:p>
            <a:pPr marL="652780" marR="381635" lvl="1" indent="-274320">
              <a:lnSpc>
                <a:spcPct val="100000"/>
              </a:lnSpc>
              <a:spcBef>
                <a:spcPts val="455"/>
              </a:spcBef>
              <a:buClr>
                <a:srgbClr val="FD8537"/>
              </a:buClr>
              <a:buSzPct val="78947"/>
              <a:buFont typeface="Wingdings"/>
              <a:buChar char=""/>
              <a:tabLst>
                <a:tab pos="652780" algn="l"/>
                <a:tab pos="653415" algn="l"/>
              </a:tabLst>
            </a:pPr>
            <a:r>
              <a:rPr sz="1900" spc="-5" dirty="0">
                <a:latin typeface="Arial"/>
                <a:cs typeface="Arial"/>
              </a:rPr>
              <a:t>Its anterior </a:t>
            </a:r>
            <a:r>
              <a:rPr sz="1900" spc="-10" dirty="0">
                <a:latin typeface="Arial"/>
                <a:cs typeface="Arial"/>
              </a:rPr>
              <a:t>wall </a:t>
            </a:r>
            <a:r>
              <a:rPr sz="1900" spc="-5" dirty="0">
                <a:latin typeface="Arial"/>
                <a:cs typeface="Arial"/>
              </a:rPr>
              <a:t>&amp; floor are 6 mm longer than the posterior  </a:t>
            </a:r>
            <a:r>
              <a:rPr sz="1900" spc="-10" dirty="0">
                <a:latin typeface="Arial"/>
                <a:cs typeface="Arial"/>
              </a:rPr>
              <a:t>wall </a:t>
            </a:r>
            <a:r>
              <a:rPr sz="1900" spc="-5" dirty="0">
                <a:latin typeface="Arial"/>
                <a:cs typeface="Arial"/>
              </a:rPr>
              <a:t>&amp;</a:t>
            </a:r>
            <a:r>
              <a:rPr sz="1900" spc="30" dirty="0">
                <a:latin typeface="Arial"/>
                <a:cs typeface="Arial"/>
              </a:rPr>
              <a:t> </a:t>
            </a:r>
            <a:r>
              <a:rPr sz="1900" spc="-5" dirty="0">
                <a:latin typeface="Arial"/>
                <a:cs typeface="Arial"/>
              </a:rPr>
              <a:t>roof</a:t>
            </a:r>
            <a:endParaRPr sz="1900">
              <a:latin typeface="Arial"/>
              <a:cs typeface="Arial"/>
            </a:endParaRPr>
          </a:p>
          <a:p>
            <a:pPr marL="652780" lvl="1" indent="-274320">
              <a:lnSpc>
                <a:spcPct val="100000"/>
              </a:lnSpc>
              <a:spcBef>
                <a:spcPts val="455"/>
              </a:spcBef>
              <a:buClr>
                <a:srgbClr val="FD8537"/>
              </a:buClr>
              <a:buSzPct val="78947"/>
              <a:buFont typeface="Wingdings"/>
              <a:buChar char=""/>
              <a:tabLst>
                <a:tab pos="652780" algn="l"/>
                <a:tab pos="653415" algn="l"/>
                <a:tab pos="4506595" algn="l"/>
              </a:tabLst>
            </a:pPr>
            <a:r>
              <a:rPr sz="1900" spc="-10" dirty="0">
                <a:latin typeface="Arial"/>
                <a:cs typeface="Arial"/>
              </a:rPr>
              <a:t>EAC </a:t>
            </a:r>
            <a:r>
              <a:rPr sz="1900" spc="-5" dirty="0">
                <a:latin typeface="Arial"/>
                <a:cs typeface="Arial"/>
              </a:rPr>
              <a:t>is usually divided into</a:t>
            </a:r>
            <a:r>
              <a:rPr sz="1900" spc="180" dirty="0">
                <a:latin typeface="Arial"/>
                <a:cs typeface="Arial"/>
              </a:rPr>
              <a:t> </a:t>
            </a:r>
            <a:r>
              <a:rPr sz="1900" spc="-5" dirty="0">
                <a:latin typeface="Arial"/>
                <a:cs typeface="Arial"/>
              </a:rPr>
              <a:t>2</a:t>
            </a:r>
            <a:r>
              <a:rPr sz="1900" spc="10" dirty="0">
                <a:latin typeface="Arial"/>
                <a:cs typeface="Arial"/>
              </a:rPr>
              <a:t> </a:t>
            </a:r>
            <a:r>
              <a:rPr sz="1900" spc="-5" dirty="0">
                <a:latin typeface="Arial"/>
                <a:cs typeface="Arial"/>
              </a:rPr>
              <a:t>parts:	Its </a:t>
            </a:r>
            <a:r>
              <a:rPr sz="1900" b="1" spc="-5" dirty="0">
                <a:latin typeface="Arial"/>
                <a:cs typeface="Arial"/>
              </a:rPr>
              <a:t>outer one-third</a:t>
            </a:r>
            <a:r>
              <a:rPr sz="1900" b="1" spc="35" dirty="0">
                <a:latin typeface="Arial"/>
                <a:cs typeface="Arial"/>
              </a:rPr>
              <a:t> </a:t>
            </a:r>
            <a:r>
              <a:rPr sz="1900" spc="-5" dirty="0">
                <a:latin typeface="Arial"/>
                <a:cs typeface="Arial"/>
              </a:rPr>
              <a:t>(8</a:t>
            </a:r>
            <a:endParaRPr sz="1900">
              <a:latin typeface="Arial"/>
              <a:cs typeface="Arial"/>
            </a:endParaRPr>
          </a:p>
          <a:p>
            <a:pPr marL="652780">
              <a:lnSpc>
                <a:spcPct val="100000"/>
              </a:lnSpc>
            </a:pPr>
            <a:r>
              <a:rPr sz="1900" spc="-5" dirty="0">
                <a:latin typeface="Arial"/>
                <a:cs typeface="Arial"/>
              </a:rPr>
              <a:t>mm) is cartilaginous and its </a:t>
            </a:r>
            <a:r>
              <a:rPr sz="1900" b="1" dirty="0">
                <a:latin typeface="Arial"/>
                <a:cs typeface="Arial"/>
              </a:rPr>
              <a:t>inner two-third </a:t>
            </a:r>
            <a:r>
              <a:rPr sz="1900" spc="-5" dirty="0">
                <a:latin typeface="Arial"/>
                <a:cs typeface="Arial"/>
              </a:rPr>
              <a:t>(16 </a:t>
            </a:r>
            <a:r>
              <a:rPr sz="1900" dirty="0">
                <a:latin typeface="Arial"/>
                <a:cs typeface="Arial"/>
              </a:rPr>
              <a:t>mm) </a:t>
            </a:r>
            <a:r>
              <a:rPr sz="1900" spc="-5" dirty="0">
                <a:latin typeface="Arial"/>
                <a:cs typeface="Arial"/>
              </a:rPr>
              <a:t>is</a:t>
            </a:r>
            <a:r>
              <a:rPr sz="1900" spc="145" dirty="0">
                <a:latin typeface="Arial"/>
                <a:cs typeface="Arial"/>
              </a:rPr>
              <a:t> </a:t>
            </a:r>
            <a:r>
              <a:rPr sz="1900" spc="-30" dirty="0">
                <a:latin typeface="Arial"/>
                <a:cs typeface="Arial"/>
              </a:rPr>
              <a:t>bony.</a:t>
            </a:r>
            <a:endParaRPr sz="1900">
              <a:latin typeface="Arial"/>
              <a:cs typeface="Arial"/>
            </a:endParaRPr>
          </a:p>
          <a:p>
            <a:pPr>
              <a:lnSpc>
                <a:spcPct val="100000"/>
              </a:lnSpc>
            </a:pPr>
            <a:endParaRPr sz="2100">
              <a:latin typeface="Times New Roman"/>
              <a:cs typeface="Times New Roman"/>
            </a:endParaRPr>
          </a:p>
          <a:p>
            <a:pPr marL="287020" indent="-274320">
              <a:lnSpc>
                <a:spcPct val="100000"/>
              </a:lnSpc>
              <a:spcBef>
                <a:spcPts val="1415"/>
              </a:spcBef>
              <a:buClr>
                <a:srgbClr val="FD8537"/>
              </a:buClr>
              <a:buSzPct val="68181"/>
              <a:buFont typeface="Wingdings"/>
              <a:buChar char=""/>
              <a:tabLst>
                <a:tab pos="287655" algn="l"/>
              </a:tabLst>
            </a:pPr>
            <a:r>
              <a:rPr sz="2200" i="1" spc="-5" dirty="0">
                <a:latin typeface="Arial"/>
                <a:cs typeface="Arial"/>
              </a:rPr>
              <a:t>Direction: </a:t>
            </a:r>
            <a:r>
              <a:rPr sz="2200" spc="-5" dirty="0">
                <a:latin typeface="Arial"/>
                <a:cs typeface="Arial"/>
              </a:rPr>
              <a:t>EAC is </a:t>
            </a:r>
            <a:r>
              <a:rPr sz="2200" b="1" spc="-5" dirty="0">
                <a:latin typeface="Arial"/>
                <a:cs typeface="Arial"/>
              </a:rPr>
              <a:t>‘S’</a:t>
            </a:r>
            <a:r>
              <a:rPr sz="2200" b="1" spc="15" dirty="0">
                <a:latin typeface="Arial"/>
                <a:cs typeface="Arial"/>
              </a:rPr>
              <a:t> </a:t>
            </a:r>
            <a:r>
              <a:rPr sz="2200" spc="-5" dirty="0">
                <a:latin typeface="Arial"/>
                <a:cs typeface="Arial"/>
              </a:rPr>
              <a:t>shaped</a:t>
            </a:r>
            <a:endParaRPr sz="2200">
              <a:latin typeface="Arial"/>
              <a:cs typeface="Arial"/>
            </a:endParaRPr>
          </a:p>
          <a:p>
            <a:pPr marL="652780" lvl="1" indent="-274320">
              <a:lnSpc>
                <a:spcPct val="100000"/>
              </a:lnSpc>
              <a:spcBef>
                <a:spcPts val="470"/>
              </a:spcBef>
              <a:buClr>
                <a:srgbClr val="FD8537"/>
              </a:buClr>
              <a:buSzPct val="78947"/>
              <a:buFont typeface="Wingdings"/>
              <a:buChar char=""/>
              <a:tabLst>
                <a:tab pos="652780" algn="l"/>
                <a:tab pos="653415" algn="l"/>
              </a:tabLst>
            </a:pPr>
            <a:r>
              <a:rPr sz="1900" spc="-5" dirty="0">
                <a:latin typeface="Arial"/>
                <a:cs typeface="Arial"/>
              </a:rPr>
              <a:t>Outer one-third is directed upwards, backwards &amp;</a:t>
            </a:r>
            <a:r>
              <a:rPr sz="1900" spc="225" dirty="0">
                <a:latin typeface="Arial"/>
                <a:cs typeface="Arial"/>
              </a:rPr>
              <a:t> </a:t>
            </a:r>
            <a:r>
              <a:rPr sz="1900" spc="-5" dirty="0">
                <a:latin typeface="Arial"/>
                <a:cs typeface="Arial"/>
              </a:rPr>
              <a:t>medially</a:t>
            </a:r>
            <a:endParaRPr sz="1900">
              <a:latin typeface="Arial"/>
              <a:cs typeface="Arial"/>
            </a:endParaRPr>
          </a:p>
          <a:p>
            <a:pPr marL="652780" lvl="1" indent="-274320">
              <a:lnSpc>
                <a:spcPct val="100000"/>
              </a:lnSpc>
              <a:spcBef>
                <a:spcPts val="459"/>
              </a:spcBef>
              <a:buClr>
                <a:srgbClr val="FD8537"/>
              </a:buClr>
              <a:buSzPct val="78947"/>
              <a:buFont typeface="Wingdings"/>
              <a:buChar char=""/>
              <a:tabLst>
                <a:tab pos="652780" algn="l"/>
                <a:tab pos="653415" algn="l"/>
              </a:tabLst>
            </a:pPr>
            <a:r>
              <a:rPr sz="1900" spc="-5" dirty="0">
                <a:latin typeface="Arial"/>
                <a:cs typeface="Arial"/>
              </a:rPr>
              <a:t>Inner two-third is directed downwards, forwards &amp;</a:t>
            </a:r>
            <a:r>
              <a:rPr sz="1900" spc="210" dirty="0">
                <a:latin typeface="Arial"/>
                <a:cs typeface="Arial"/>
              </a:rPr>
              <a:t> </a:t>
            </a:r>
            <a:r>
              <a:rPr sz="1900" spc="-5" dirty="0">
                <a:latin typeface="Arial"/>
                <a:cs typeface="Arial"/>
              </a:rPr>
              <a:t>medially</a:t>
            </a:r>
            <a:endParaRPr sz="1900">
              <a:latin typeface="Arial"/>
              <a:cs typeface="Arial"/>
            </a:endParaRPr>
          </a:p>
          <a:p>
            <a:pPr marL="652780" marR="173355" lvl="1" indent="-274320">
              <a:lnSpc>
                <a:spcPct val="100000"/>
              </a:lnSpc>
              <a:spcBef>
                <a:spcPts val="455"/>
              </a:spcBef>
              <a:buClr>
                <a:srgbClr val="FD8537"/>
              </a:buClr>
              <a:buSzPct val="78947"/>
              <a:buFont typeface="Wingdings"/>
              <a:buChar char=""/>
              <a:tabLst>
                <a:tab pos="652780" algn="l"/>
                <a:tab pos="653415" algn="l"/>
              </a:tabLst>
            </a:pPr>
            <a:r>
              <a:rPr sz="1900" spc="-5" dirty="0">
                <a:solidFill>
                  <a:srgbClr val="FF0000"/>
                </a:solidFill>
                <a:latin typeface="Arial"/>
                <a:cs typeface="Arial"/>
              </a:rPr>
              <a:t>Anatomically </a:t>
            </a:r>
            <a:r>
              <a:rPr sz="1900" spc="-5" dirty="0">
                <a:latin typeface="Arial"/>
                <a:cs typeface="Arial"/>
              </a:rPr>
              <a:t>divided into – pars externa, pars media &amp; pars  interna</a:t>
            </a:r>
            <a:endParaRPr sz="19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3573779" cy="482600"/>
          </a:xfrm>
          <a:prstGeom prst="rect">
            <a:avLst/>
          </a:prstGeom>
        </p:spPr>
        <p:txBody>
          <a:bodyPr vert="horz" wrap="square" lIns="0" tIns="12700" rIns="0" bIns="0" rtlCol="0">
            <a:spAutoFit/>
          </a:bodyPr>
          <a:lstStyle/>
          <a:p>
            <a:pPr marL="12700">
              <a:lnSpc>
                <a:spcPct val="100000"/>
              </a:lnSpc>
              <a:spcBef>
                <a:spcPts val="100"/>
              </a:spcBef>
            </a:pPr>
            <a:r>
              <a:rPr sz="3000" b="0" spc="-5" dirty="0">
                <a:solidFill>
                  <a:srgbClr val="B32C16"/>
                </a:solidFill>
                <a:latin typeface="Arial"/>
                <a:cs typeface="Arial"/>
              </a:rPr>
              <a:t>C</a:t>
            </a:r>
            <a:r>
              <a:rPr sz="2400" b="0" spc="-5" dirty="0">
                <a:solidFill>
                  <a:srgbClr val="B32C16"/>
                </a:solidFill>
                <a:latin typeface="Arial"/>
                <a:cs typeface="Arial"/>
              </a:rPr>
              <a:t>ARTILAGENOUS</a:t>
            </a:r>
            <a:r>
              <a:rPr sz="2400" b="0" spc="105" dirty="0">
                <a:solidFill>
                  <a:srgbClr val="B32C16"/>
                </a:solidFill>
                <a:latin typeface="Arial"/>
                <a:cs typeface="Arial"/>
              </a:rPr>
              <a:t> </a:t>
            </a:r>
            <a:r>
              <a:rPr sz="3000" b="0" spc="-5" dirty="0">
                <a:solidFill>
                  <a:srgbClr val="B32C16"/>
                </a:solidFill>
                <a:latin typeface="Arial"/>
                <a:cs typeface="Arial"/>
              </a:rPr>
              <a:t>EAC</a:t>
            </a:r>
            <a:endParaRPr sz="3000">
              <a:latin typeface="Arial"/>
              <a:cs typeface="Arial"/>
            </a:endParaRPr>
          </a:p>
        </p:txBody>
      </p:sp>
      <p:sp>
        <p:nvSpPr>
          <p:cNvPr id="3" name="object 3"/>
          <p:cNvSpPr txBox="1"/>
          <p:nvPr/>
        </p:nvSpPr>
        <p:spPr>
          <a:xfrm>
            <a:off x="535940" y="1625549"/>
            <a:ext cx="7308215" cy="4202430"/>
          </a:xfrm>
          <a:prstGeom prst="rect">
            <a:avLst/>
          </a:prstGeom>
        </p:spPr>
        <p:txBody>
          <a:bodyPr vert="horz" wrap="square" lIns="0" tIns="12700" rIns="0" bIns="0" rtlCol="0">
            <a:spAutoFit/>
          </a:bodyPr>
          <a:lstStyle/>
          <a:p>
            <a:pPr marL="287020" marR="167640" indent="-274320">
              <a:lnSpc>
                <a:spcPct val="100000"/>
              </a:lnSpc>
              <a:spcBef>
                <a:spcPts val="100"/>
              </a:spcBef>
              <a:buClr>
                <a:srgbClr val="FD8537"/>
              </a:buClr>
              <a:buSzPct val="68750"/>
              <a:buFont typeface="Wingdings"/>
              <a:buChar char=""/>
              <a:tabLst>
                <a:tab pos="287655" algn="l"/>
              </a:tabLst>
            </a:pPr>
            <a:r>
              <a:rPr sz="2400" b="1" i="1" spc="-5" dirty="0">
                <a:solidFill>
                  <a:srgbClr val="001F5F"/>
                </a:solidFill>
                <a:latin typeface="Arial"/>
                <a:cs typeface="Arial"/>
              </a:rPr>
              <a:t>Fissures </a:t>
            </a:r>
            <a:r>
              <a:rPr sz="2400" b="1" i="1" dirty="0">
                <a:solidFill>
                  <a:srgbClr val="001F5F"/>
                </a:solidFill>
                <a:latin typeface="Arial"/>
                <a:cs typeface="Arial"/>
              </a:rPr>
              <a:t>of Santorini: </a:t>
            </a:r>
            <a:r>
              <a:rPr sz="2400" spc="-10" dirty="0">
                <a:latin typeface="Arial"/>
                <a:cs typeface="Arial"/>
              </a:rPr>
              <a:t>Transverse </a:t>
            </a:r>
            <a:r>
              <a:rPr sz="2400" spc="-5" dirty="0">
                <a:latin typeface="Arial"/>
                <a:cs typeface="Arial"/>
              </a:rPr>
              <a:t>slits </a:t>
            </a:r>
            <a:r>
              <a:rPr sz="2400" dirty="0">
                <a:latin typeface="Arial"/>
                <a:cs typeface="Arial"/>
              </a:rPr>
              <a:t>in the </a:t>
            </a:r>
            <a:r>
              <a:rPr sz="2400" spc="-5" dirty="0">
                <a:latin typeface="Arial"/>
                <a:cs typeface="Arial"/>
              </a:rPr>
              <a:t>floor  </a:t>
            </a:r>
            <a:r>
              <a:rPr sz="2400" dirty="0">
                <a:latin typeface="Arial"/>
                <a:cs typeface="Arial"/>
              </a:rPr>
              <a:t>of </a:t>
            </a:r>
            <a:r>
              <a:rPr sz="2400" spc="-5" dirty="0">
                <a:latin typeface="Arial"/>
                <a:cs typeface="Arial"/>
              </a:rPr>
              <a:t>cartilaginous EAC, provide passages </a:t>
            </a:r>
            <a:r>
              <a:rPr sz="2400" dirty="0">
                <a:latin typeface="Arial"/>
                <a:cs typeface="Arial"/>
              </a:rPr>
              <a:t>for  </a:t>
            </a:r>
            <a:r>
              <a:rPr sz="2400" spc="-5" dirty="0">
                <a:latin typeface="Arial"/>
                <a:cs typeface="Arial"/>
              </a:rPr>
              <a:t>infections and neoplasms to and </a:t>
            </a:r>
            <a:r>
              <a:rPr sz="2400" dirty="0">
                <a:latin typeface="Arial"/>
                <a:cs typeface="Arial"/>
              </a:rPr>
              <a:t>from the  </a:t>
            </a:r>
            <a:r>
              <a:rPr sz="2400" spc="-5" dirty="0">
                <a:latin typeface="Arial"/>
                <a:cs typeface="Arial"/>
              </a:rPr>
              <a:t>surrounding </a:t>
            </a:r>
            <a:r>
              <a:rPr sz="2400" dirty="0">
                <a:latin typeface="Arial"/>
                <a:cs typeface="Arial"/>
              </a:rPr>
              <a:t>soft </a:t>
            </a:r>
            <a:r>
              <a:rPr sz="2400" spc="-5" dirty="0">
                <a:latin typeface="Arial"/>
                <a:cs typeface="Arial"/>
              </a:rPr>
              <a:t>tissue (parotid </a:t>
            </a:r>
            <a:r>
              <a:rPr sz="2400" dirty="0">
                <a:latin typeface="Arial"/>
                <a:cs typeface="Arial"/>
              </a:rPr>
              <a:t>&amp;</a:t>
            </a:r>
            <a:r>
              <a:rPr sz="2400" spc="20" dirty="0">
                <a:latin typeface="Arial"/>
                <a:cs typeface="Arial"/>
              </a:rPr>
              <a:t> </a:t>
            </a:r>
            <a:r>
              <a:rPr sz="2400" dirty="0">
                <a:latin typeface="Arial"/>
                <a:cs typeface="Arial"/>
              </a:rPr>
              <a:t>mastoid)</a:t>
            </a:r>
            <a:endParaRPr sz="2400">
              <a:latin typeface="Arial"/>
              <a:cs typeface="Arial"/>
            </a:endParaRPr>
          </a:p>
          <a:p>
            <a:pPr marL="287020" marR="603250" indent="-274320">
              <a:lnSpc>
                <a:spcPct val="100000"/>
              </a:lnSpc>
              <a:spcBef>
                <a:spcPts val="605"/>
              </a:spcBef>
              <a:buClr>
                <a:srgbClr val="FD8537"/>
              </a:buClr>
              <a:buSzPct val="68750"/>
              <a:buFont typeface="Wingdings"/>
              <a:buChar char=""/>
              <a:tabLst>
                <a:tab pos="287655" algn="l"/>
              </a:tabLst>
            </a:pPr>
            <a:r>
              <a:rPr sz="2400" spc="-5" dirty="0">
                <a:latin typeface="Arial"/>
                <a:cs typeface="Arial"/>
              </a:rPr>
              <a:t>Hair follicles </a:t>
            </a:r>
            <a:r>
              <a:rPr sz="2400" dirty="0">
                <a:latin typeface="Arial"/>
                <a:cs typeface="Arial"/>
              </a:rPr>
              <a:t>are </a:t>
            </a:r>
            <a:r>
              <a:rPr sz="2400" spc="-5" dirty="0">
                <a:latin typeface="Arial"/>
                <a:cs typeface="Arial"/>
              </a:rPr>
              <a:t>present only </a:t>
            </a:r>
            <a:r>
              <a:rPr sz="2400" dirty="0">
                <a:latin typeface="Arial"/>
                <a:cs typeface="Arial"/>
              </a:rPr>
              <a:t>in the </a:t>
            </a:r>
            <a:r>
              <a:rPr sz="2400" spc="-5" dirty="0">
                <a:latin typeface="Arial"/>
                <a:cs typeface="Arial"/>
              </a:rPr>
              <a:t>outer  cartilaginous canal and </a:t>
            </a:r>
            <a:r>
              <a:rPr sz="2400" dirty="0">
                <a:latin typeface="Arial"/>
                <a:cs typeface="Arial"/>
              </a:rPr>
              <a:t>therefore </a:t>
            </a:r>
            <a:r>
              <a:rPr sz="2400" b="1" i="1" spc="-5" dirty="0">
                <a:latin typeface="Arial"/>
                <a:cs typeface="Arial"/>
              </a:rPr>
              <a:t>furuncles </a:t>
            </a:r>
            <a:r>
              <a:rPr sz="2400" spc="-5" dirty="0">
                <a:latin typeface="Arial"/>
                <a:cs typeface="Arial"/>
              </a:rPr>
              <a:t>are  seen only here in </a:t>
            </a:r>
            <a:r>
              <a:rPr sz="2400" b="1" spc="-5" dirty="0">
                <a:latin typeface="Arial"/>
                <a:cs typeface="Arial"/>
              </a:rPr>
              <a:t>Cartilagenous</a:t>
            </a:r>
            <a:r>
              <a:rPr sz="2400" b="1" spc="45" dirty="0">
                <a:latin typeface="Arial"/>
                <a:cs typeface="Arial"/>
              </a:rPr>
              <a:t> </a:t>
            </a:r>
            <a:r>
              <a:rPr sz="2400" b="1" spc="-10" dirty="0">
                <a:latin typeface="Arial"/>
                <a:cs typeface="Arial"/>
              </a:rPr>
              <a:t>EAC</a:t>
            </a:r>
            <a:endParaRPr sz="2400">
              <a:latin typeface="Arial"/>
              <a:cs typeface="Arial"/>
            </a:endParaRPr>
          </a:p>
          <a:p>
            <a:pPr marL="287020" marR="5080" indent="-274320">
              <a:lnSpc>
                <a:spcPct val="100000"/>
              </a:lnSpc>
              <a:spcBef>
                <a:spcPts val="600"/>
              </a:spcBef>
              <a:buClr>
                <a:srgbClr val="FD8537"/>
              </a:buClr>
              <a:buSzPct val="68750"/>
              <a:buFont typeface="Wingdings"/>
              <a:buChar char=""/>
              <a:tabLst>
                <a:tab pos="287655" algn="l"/>
              </a:tabLst>
            </a:pPr>
            <a:r>
              <a:rPr sz="2400" dirty="0">
                <a:latin typeface="Arial"/>
                <a:cs typeface="Arial"/>
              </a:rPr>
              <a:t>The </a:t>
            </a:r>
            <a:r>
              <a:rPr sz="2400" spc="-5" dirty="0">
                <a:latin typeface="Arial"/>
                <a:cs typeface="Arial"/>
              </a:rPr>
              <a:t>skin </a:t>
            </a:r>
            <a:r>
              <a:rPr sz="2400" dirty="0">
                <a:latin typeface="Arial"/>
                <a:cs typeface="Arial"/>
              </a:rPr>
              <a:t>of the </a:t>
            </a:r>
            <a:r>
              <a:rPr sz="2400" spc="-5" dirty="0">
                <a:latin typeface="Arial"/>
                <a:cs typeface="Arial"/>
              </a:rPr>
              <a:t>cartilaginous canal is </a:t>
            </a:r>
            <a:r>
              <a:rPr sz="2400" dirty="0">
                <a:latin typeface="Arial"/>
                <a:cs typeface="Arial"/>
              </a:rPr>
              <a:t>thick </a:t>
            </a:r>
            <a:r>
              <a:rPr sz="2400" spc="-5" dirty="0">
                <a:latin typeface="Arial"/>
                <a:cs typeface="Arial"/>
              </a:rPr>
              <a:t>and  contains ceruminous and pilosebaceous glands </a:t>
            </a:r>
            <a:r>
              <a:rPr sz="2400" dirty="0">
                <a:latin typeface="Arial"/>
                <a:cs typeface="Arial"/>
              </a:rPr>
              <a:t>that  </a:t>
            </a:r>
            <a:r>
              <a:rPr sz="2400" spc="-5" dirty="0">
                <a:latin typeface="Arial"/>
                <a:cs typeface="Arial"/>
              </a:rPr>
              <a:t>secrete </a:t>
            </a:r>
            <a:r>
              <a:rPr sz="2400" b="1" dirty="0">
                <a:latin typeface="Arial"/>
                <a:cs typeface="Arial"/>
              </a:rPr>
              <a:t>wax</a:t>
            </a:r>
            <a:r>
              <a:rPr sz="2400" dirty="0">
                <a:latin typeface="Arial"/>
                <a:cs typeface="Arial"/>
              </a:rPr>
              <a:t>. The hydrophobic, </a:t>
            </a:r>
            <a:r>
              <a:rPr sz="2400" spc="-5" dirty="0">
                <a:latin typeface="Arial"/>
                <a:cs typeface="Arial"/>
              </a:rPr>
              <a:t>slightly acidic (pH  6.0–6.5) cerumen is formed </a:t>
            </a:r>
            <a:r>
              <a:rPr sz="2400" spc="-10" dirty="0">
                <a:latin typeface="Arial"/>
                <a:cs typeface="Arial"/>
              </a:rPr>
              <a:t>in </a:t>
            </a:r>
            <a:r>
              <a:rPr sz="2400" dirty="0">
                <a:latin typeface="Arial"/>
                <a:cs typeface="Arial"/>
              </a:rPr>
              <a:t>this part of</a:t>
            </a:r>
            <a:r>
              <a:rPr sz="2400" spc="55" dirty="0">
                <a:latin typeface="Arial"/>
                <a:cs typeface="Arial"/>
              </a:rPr>
              <a:t> </a:t>
            </a:r>
            <a:r>
              <a:rPr sz="2400" spc="-10" dirty="0">
                <a:latin typeface="Arial"/>
                <a:cs typeface="Arial"/>
              </a:rPr>
              <a:t>EAC.</a:t>
            </a:r>
            <a:endParaRPr sz="24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1825625" cy="482600"/>
          </a:xfrm>
          <a:prstGeom prst="rect">
            <a:avLst/>
          </a:prstGeom>
        </p:spPr>
        <p:txBody>
          <a:bodyPr vert="horz" wrap="square" lIns="0" tIns="12700" rIns="0" bIns="0" rtlCol="0">
            <a:spAutoFit/>
          </a:bodyPr>
          <a:lstStyle/>
          <a:p>
            <a:pPr marL="12700">
              <a:lnSpc>
                <a:spcPct val="100000"/>
              </a:lnSpc>
              <a:spcBef>
                <a:spcPts val="100"/>
              </a:spcBef>
            </a:pPr>
            <a:r>
              <a:rPr sz="3000" b="0" dirty="0">
                <a:solidFill>
                  <a:srgbClr val="B32C16"/>
                </a:solidFill>
                <a:latin typeface="Arial"/>
                <a:cs typeface="Arial"/>
              </a:rPr>
              <a:t>B</a:t>
            </a:r>
            <a:r>
              <a:rPr sz="2400" b="0" dirty="0">
                <a:solidFill>
                  <a:srgbClr val="B32C16"/>
                </a:solidFill>
                <a:latin typeface="Arial"/>
                <a:cs typeface="Arial"/>
              </a:rPr>
              <a:t>ONY</a:t>
            </a:r>
            <a:r>
              <a:rPr sz="2400" b="0" spc="30" dirty="0">
                <a:solidFill>
                  <a:srgbClr val="B32C16"/>
                </a:solidFill>
                <a:latin typeface="Arial"/>
                <a:cs typeface="Arial"/>
              </a:rPr>
              <a:t> </a:t>
            </a:r>
            <a:r>
              <a:rPr sz="3000" b="0" dirty="0">
                <a:solidFill>
                  <a:srgbClr val="B32C16"/>
                </a:solidFill>
                <a:latin typeface="Arial"/>
                <a:cs typeface="Arial"/>
              </a:rPr>
              <a:t>EAC</a:t>
            </a:r>
            <a:endParaRPr sz="3000">
              <a:latin typeface="Arial"/>
              <a:cs typeface="Arial"/>
            </a:endParaRPr>
          </a:p>
        </p:txBody>
      </p:sp>
      <p:sp>
        <p:nvSpPr>
          <p:cNvPr id="3" name="object 3"/>
          <p:cNvSpPr txBox="1"/>
          <p:nvPr/>
        </p:nvSpPr>
        <p:spPr>
          <a:xfrm>
            <a:off x="535940" y="1588973"/>
            <a:ext cx="7218045" cy="4571365"/>
          </a:xfrm>
          <a:prstGeom prst="rect">
            <a:avLst/>
          </a:prstGeom>
        </p:spPr>
        <p:txBody>
          <a:bodyPr vert="horz" wrap="square" lIns="0" tIns="48895" rIns="0" bIns="0" rtlCol="0">
            <a:spAutoFit/>
          </a:bodyPr>
          <a:lstStyle/>
          <a:p>
            <a:pPr marL="287020" marR="42545" indent="-274320">
              <a:lnSpc>
                <a:spcPct val="90100"/>
              </a:lnSpc>
              <a:spcBef>
                <a:spcPts val="385"/>
              </a:spcBef>
              <a:buClr>
                <a:srgbClr val="FD8537"/>
              </a:buClr>
              <a:buSzPct val="68750"/>
              <a:buFont typeface="Wingdings"/>
              <a:buChar char=""/>
              <a:tabLst>
                <a:tab pos="287655" algn="l"/>
              </a:tabLst>
            </a:pPr>
            <a:r>
              <a:rPr sz="2400" dirty="0">
                <a:latin typeface="Arial"/>
                <a:cs typeface="Arial"/>
              </a:rPr>
              <a:t>It is </a:t>
            </a:r>
            <a:r>
              <a:rPr sz="2400" spc="-5" dirty="0">
                <a:latin typeface="Arial"/>
                <a:cs typeface="Arial"/>
              </a:rPr>
              <a:t>mainly </a:t>
            </a:r>
            <a:r>
              <a:rPr sz="2400" dirty="0">
                <a:latin typeface="Arial"/>
                <a:cs typeface="Arial"/>
              </a:rPr>
              <a:t>formed by the </a:t>
            </a:r>
            <a:r>
              <a:rPr sz="2400" spc="-5" dirty="0">
                <a:latin typeface="Arial"/>
                <a:cs typeface="Arial"/>
              </a:rPr>
              <a:t>tympanic </a:t>
            </a:r>
            <a:r>
              <a:rPr sz="2400" dirty="0">
                <a:latin typeface="Arial"/>
                <a:cs typeface="Arial"/>
              </a:rPr>
              <a:t>portion of  </a:t>
            </a:r>
            <a:r>
              <a:rPr sz="2400" spc="-5" dirty="0">
                <a:latin typeface="Arial"/>
                <a:cs typeface="Arial"/>
              </a:rPr>
              <a:t>temporal bone </a:t>
            </a:r>
            <a:r>
              <a:rPr sz="2400" dirty="0">
                <a:latin typeface="Arial"/>
                <a:cs typeface="Arial"/>
              </a:rPr>
              <a:t>but </a:t>
            </a:r>
            <a:r>
              <a:rPr sz="2400" b="1" dirty="0">
                <a:latin typeface="Arial"/>
                <a:cs typeface="Arial"/>
              </a:rPr>
              <a:t>roof </a:t>
            </a:r>
            <a:r>
              <a:rPr sz="2400" spc="-5" dirty="0">
                <a:latin typeface="Arial"/>
                <a:cs typeface="Arial"/>
              </a:rPr>
              <a:t>is formed </a:t>
            </a:r>
            <a:r>
              <a:rPr sz="2400" spc="-10" dirty="0">
                <a:latin typeface="Arial"/>
                <a:cs typeface="Arial"/>
              </a:rPr>
              <a:t>by </a:t>
            </a:r>
            <a:r>
              <a:rPr sz="2400" dirty="0">
                <a:latin typeface="Arial"/>
                <a:cs typeface="Arial"/>
              </a:rPr>
              <a:t>the </a:t>
            </a:r>
            <a:r>
              <a:rPr sz="2400" spc="-5" dirty="0">
                <a:latin typeface="Arial"/>
                <a:cs typeface="Arial"/>
              </a:rPr>
              <a:t>squamous  part </a:t>
            </a:r>
            <a:r>
              <a:rPr sz="2400" dirty="0">
                <a:latin typeface="Arial"/>
                <a:cs typeface="Arial"/>
              </a:rPr>
              <a:t>of the </a:t>
            </a:r>
            <a:r>
              <a:rPr sz="2400" spc="-5" dirty="0">
                <a:latin typeface="Arial"/>
                <a:cs typeface="Arial"/>
              </a:rPr>
              <a:t>temporal</a:t>
            </a:r>
            <a:r>
              <a:rPr sz="2400" spc="-10" dirty="0">
                <a:latin typeface="Arial"/>
                <a:cs typeface="Arial"/>
              </a:rPr>
              <a:t> </a:t>
            </a:r>
            <a:r>
              <a:rPr sz="2400" spc="-5" dirty="0">
                <a:latin typeface="Arial"/>
                <a:cs typeface="Arial"/>
              </a:rPr>
              <a:t>bone</a:t>
            </a:r>
            <a:endParaRPr sz="2400">
              <a:latin typeface="Arial"/>
              <a:cs typeface="Arial"/>
            </a:endParaRPr>
          </a:p>
          <a:p>
            <a:pPr marL="287020" marR="987425" indent="-274320">
              <a:lnSpc>
                <a:spcPts val="2590"/>
              </a:lnSpc>
              <a:spcBef>
                <a:spcPts val="640"/>
              </a:spcBef>
              <a:buClr>
                <a:srgbClr val="FD8537"/>
              </a:buClr>
              <a:buSzPct val="68750"/>
              <a:buFont typeface="Wingdings"/>
              <a:buChar char=""/>
              <a:tabLst>
                <a:tab pos="287655" algn="l"/>
              </a:tabLst>
            </a:pPr>
            <a:r>
              <a:rPr sz="2400" dirty="0">
                <a:latin typeface="Arial"/>
                <a:cs typeface="Arial"/>
              </a:rPr>
              <a:t>In the </a:t>
            </a:r>
            <a:r>
              <a:rPr sz="2400" spc="-5" dirty="0">
                <a:latin typeface="Arial"/>
                <a:cs typeface="Arial"/>
              </a:rPr>
              <a:t>anterosuperior region, squamous </a:t>
            </a:r>
            <a:r>
              <a:rPr sz="2400" dirty="0">
                <a:latin typeface="Arial"/>
                <a:cs typeface="Arial"/>
              </a:rPr>
              <a:t>part  </a:t>
            </a:r>
            <a:r>
              <a:rPr sz="2400" spc="-5" dirty="0">
                <a:latin typeface="Arial"/>
                <a:cs typeface="Arial"/>
              </a:rPr>
              <a:t>articulates with tympanic bone  (</a:t>
            </a:r>
            <a:r>
              <a:rPr sz="2400" b="1" spc="-5" dirty="0">
                <a:latin typeface="Arial"/>
                <a:cs typeface="Arial"/>
              </a:rPr>
              <a:t>tympanosquamous</a:t>
            </a:r>
            <a:r>
              <a:rPr sz="2400" b="1" spc="20" dirty="0">
                <a:latin typeface="Arial"/>
                <a:cs typeface="Arial"/>
              </a:rPr>
              <a:t> </a:t>
            </a:r>
            <a:r>
              <a:rPr sz="2400" b="1" spc="-5" dirty="0">
                <a:latin typeface="Arial"/>
                <a:cs typeface="Arial"/>
              </a:rPr>
              <a:t>suture</a:t>
            </a:r>
            <a:r>
              <a:rPr sz="2400" spc="-5" dirty="0">
                <a:latin typeface="Arial"/>
                <a:cs typeface="Arial"/>
              </a:rPr>
              <a:t>).</a:t>
            </a:r>
            <a:endParaRPr sz="2400">
              <a:latin typeface="Arial"/>
              <a:cs typeface="Arial"/>
            </a:endParaRPr>
          </a:p>
          <a:p>
            <a:pPr marL="287020" marR="5080" indent="-274320">
              <a:lnSpc>
                <a:spcPts val="2590"/>
              </a:lnSpc>
              <a:spcBef>
                <a:spcPts val="610"/>
              </a:spcBef>
              <a:buClr>
                <a:srgbClr val="FD8537"/>
              </a:buClr>
              <a:buSzPct val="68750"/>
              <a:buFont typeface="Wingdings"/>
              <a:buChar char=""/>
              <a:tabLst>
                <a:tab pos="287655" algn="l"/>
              </a:tabLst>
            </a:pPr>
            <a:r>
              <a:rPr sz="2400" spc="-5" dirty="0">
                <a:latin typeface="Arial"/>
                <a:cs typeface="Arial"/>
              </a:rPr>
              <a:t>Inferiorly and medially squamous </a:t>
            </a:r>
            <a:r>
              <a:rPr sz="2400" dirty="0">
                <a:latin typeface="Arial"/>
                <a:cs typeface="Arial"/>
              </a:rPr>
              <a:t>part </a:t>
            </a:r>
            <a:r>
              <a:rPr sz="2400" spc="-5" dirty="0">
                <a:latin typeface="Arial"/>
                <a:cs typeface="Arial"/>
              </a:rPr>
              <a:t>joins with the  lateral superior portion </a:t>
            </a:r>
            <a:r>
              <a:rPr sz="2400" dirty="0">
                <a:latin typeface="Arial"/>
                <a:cs typeface="Arial"/>
              </a:rPr>
              <a:t>of the </a:t>
            </a:r>
            <a:r>
              <a:rPr sz="2400" spc="-5" dirty="0">
                <a:latin typeface="Arial"/>
                <a:cs typeface="Arial"/>
              </a:rPr>
              <a:t>petrous bone  (</a:t>
            </a:r>
            <a:r>
              <a:rPr sz="2400" b="1" spc="-5" dirty="0">
                <a:latin typeface="Arial"/>
                <a:cs typeface="Arial"/>
              </a:rPr>
              <a:t>petrosquamous </a:t>
            </a:r>
            <a:r>
              <a:rPr sz="2400" b="1" dirty="0">
                <a:latin typeface="Arial"/>
                <a:cs typeface="Arial"/>
              </a:rPr>
              <a:t>suture</a:t>
            </a:r>
            <a:r>
              <a:rPr sz="2400" dirty="0">
                <a:latin typeface="Arial"/>
                <a:cs typeface="Arial"/>
              </a:rPr>
              <a:t>).</a:t>
            </a:r>
            <a:endParaRPr sz="2400">
              <a:latin typeface="Arial"/>
              <a:cs typeface="Arial"/>
            </a:endParaRPr>
          </a:p>
          <a:p>
            <a:pPr marL="287020" marR="273050" indent="-274320">
              <a:lnSpc>
                <a:spcPts val="2590"/>
              </a:lnSpc>
              <a:spcBef>
                <a:spcPts val="610"/>
              </a:spcBef>
              <a:buClr>
                <a:srgbClr val="FD8537"/>
              </a:buClr>
              <a:buSzPct val="68750"/>
              <a:buFont typeface="Wingdings"/>
              <a:buChar char=""/>
              <a:tabLst>
                <a:tab pos="287655" algn="l"/>
              </a:tabLst>
            </a:pPr>
            <a:r>
              <a:rPr sz="2400" spc="-5" dirty="0">
                <a:latin typeface="Arial"/>
                <a:cs typeface="Arial"/>
              </a:rPr>
              <a:t>Skin </a:t>
            </a:r>
            <a:r>
              <a:rPr sz="2400" dirty="0">
                <a:latin typeface="Arial"/>
                <a:cs typeface="Arial"/>
              </a:rPr>
              <a:t>of the </a:t>
            </a:r>
            <a:r>
              <a:rPr sz="2400" spc="-5" dirty="0">
                <a:latin typeface="Arial"/>
                <a:cs typeface="Arial"/>
              </a:rPr>
              <a:t>bony EAC is thin and continuous over  the tympanic membrane </a:t>
            </a:r>
            <a:r>
              <a:rPr sz="2400" dirty="0">
                <a:latin typeface="Arial"/>
                <a:cs typeface="Arial"/>
              </a:rPr>
              <a:t>&amp; </a:t>
            </a:r>
            <a:r>
              <a:rPr sz="2400" spc="-5" dirty="0">
                <a:latin typeface="Arial"/>
                <a:cs typeface="Arial"/>
              </a:rPr>
              <a:t>skin is devoid </a:t>
            </a:r>
            <a:r>
              <a:rPr sz="2400" dirty="0">
                <a:latin typeface="Arial"/>
                <a:cs typeface="Arial"/>
              </a:rPr>
              <a:t>of  </a:t>
            </a:r>
            <a:r>
              <a:rPr sz="2400" spc="-5" dirty="0">
                <a:latin typeface="Arial"/>
                <a:cs typeface="Arial"/>
              </a:rPr>
              <a:t>subcutaneous </a:t>
            </a:r>
            <a:r>
              <a:rPr sz="2400" spc="-25" dirty="0">
                <a:latin typeface="Arial"/>
                <a:cs typeface="Arial"/>
              </a:rPr>
              <a:t>layer, </a:t>
            </a:r>
            <a:r>
              <a:rPr sz="2400" spc="-5" dirty="0">
                <a:latin typeface="Arial"/>
                <a:cs typeface="Arial"/>
              </a:rPr>
              <a:t>hair follicles and </a:t>
            </a:r>
            <a:r>
              <a:rPr sz="2400" dirty="0">
                <a:latin typeface="Arial"/>
                <a:cs typeface="Arial"/>
              </a:rPr>
              <a:t>ceruminous  </a:t>
            </a:r>
            <a:r>
              <a:rPr sz="2400" spc="-5" dirty="0">
                <a:latin typeface="Arial"/>
                <a:cs typeface="Arial"/>
              </a:rPr>
              <a:t>glands.</a:t>
            </a:r>
            <a:endParaRPr sz="2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25549"/>
            <a:ext cx="7244080" cy="3394710"/>
          </a:xfrm>
          <a:prstGeom prst="rect">
            <a:avLst/>
          </a:prstGeom>
        </p:spPr>
        <p:txBody>
          <a:bodyPr vert="horz" wrap="square" lIns="0" tIns="12700" rIns="0" bIns="0" rtlCol="0">
            <a:spAutoFit/>
          </a:bodyPr>
          <a:lstStyle/>
          <a:p>
            <a:pPr marL="287020" marR="256540" indent="-274320">
              <a:lnSpc>
                <a:spcPct val="100000"/>
              </a:lnSpc>
              <a:spcBef>
                <a:spcPts val="100"/>
              </a:spcBef>
              <a:buClr>
                <a:srgbClr val="FD8537"/>
              </a:buClr>
              <a:buSzPct val="68750"/>
              <a:buFont typeface="Wingdings"/>
              <a:buChar char=""/>
              <a:tabLst>
                <a:tab pos="287655" algn="l"/>
              </a:tabLst>
            </a:pPr>
            <a:r>
              <a:rPr sz="2400" b="1" dirty="0">
                <a:latin typeface="Arial"/>
                <a:cs typeface="Arial"/>
              </a:rPr>
              <a:t>Isthmus: </a:t>
            </a:r>
            <a:r>
              <a:rPr sz="2400" spc="-5" dirty="0">
                <a:latin typeface="Arial"/>
                <a:cs typeface="Arial"/>
              </a:rPr>
              <a:t>Approximately </a:t>
            </a:r>
            <a:r>
              <a:rPr sz="2400" dirty="0">
                <a:latin typeface="Arial"/>
                <a:cs typeface="Arial"/>
              </a:rPr>
              <a:t>6 mm </a:t>
            </a:r>
            <a:r>
              <a:rPr sz="2400" spc="-5" dirty="0">
                <a:latin typeface="Arial"/>
                <a:cs typeface="Arial"/>
              </a:rPr>
              <a:t>lateral </a:t>
            </a:r>
            <a:r>
              <a:rPr sz="2400" dirty="0">
                <a:latin typeface="Arial"/>
                <a:cs typeface="Arial"/>
              </a:rPr>
              <a:t>to </a:t>
            </a:r>
            <a:r>
              <a:rPr sz="2400" spc="-5" dirty="0">
                <a:latin typeface="Arial"/>
                <a:cs typeface="Arial"/>
              </a:rPr>
              <a:t>tympanic  membrane, bony </a:t>
            </a:r>
            <a:r>
              <a:rPr sz="2400" dirty="0">
                <a:latin typeface="Arial"/>
                <a:cs typeface="Arial"/>
              </a:rPr>
              <a:t>EAC </a:t>
            </a:r>
            <a:r>
              <a:rPr sz="2400" spc="-5" dirty="0">
                <a:latin typeface="Arial"/>
                <a:cs typeface="Arial"/>
              </a:rPr>
              <a:t>has a narrowing called </a:t>
            </a:r>
            <a:r>
              <a:rPr sz="2400" dirty="0">
                <a:latin typeface="Arial"/>
                <a:cs typeface="Arial"/>
              </a:rPr>
              <a:t>the  isthmus. </a:t>
            </a:r>
            <a:r>
              <a:rPr sz="2400" spc="-5" dirty="0">
                <a:latin typeface="Arial"/>
                <a:cs typeface="Arial"/>
              </a:rPr>
              <a:t>Foreign body impacted medial </a:t>
            </a:r>
            <a:r>
              <a:rPr sz="2400" dirty="0">
                <a:latin typeface="Arial"/>
                <a:cs typeface="Arial"/>
              </a:rPr>
              <a:t>to </a:t>
            </a:r>
            <a:r>
              <a:rPr sz="2400" spc="-5" dirty="0">
                <a:latin typeface="Arial"/>
                <a:cs typeface="Arial"/>
              </a:rPr>
              <a:t>bony  </a:t>
            </a:r>
            <a:r>
              <a:rPr sz="2400" dirty="0">
                <a:latin typeface="Arial"/>
                <a:cs typeface="Arial"/>
              </a:rPr>
              <a:t>isthmus of </a:t>
            </a:r>
            <a:r>
              <a:rPr sz="2400" spc="-10" dirty="0">
                <a:latin typeface="Arial"/>
                <a:cs typeface="Arial"/>
              </a:rPr>
              <a:t>EAC </a:t>
            </a:r>
            <a:r>
              <a:rPr sz="2400" spc="-5" dirty="0">
                <a:latin typeface="Arial"/>
                <a:cs typeface="Arial"/>
              </a:rPr>
              <a:t>are </a:t>
            </a:r>
            <a:r>
              <a:rPr sz="2400" spc="-10" dirty="0">
                <a:latin typeface="Arial"/>
                <a:cs typeface="Arial"/>
              </a:rPr>
              <a:t>difficult </a:t>
            </a:r>
            <a:r>
              <a:rPr sz="2400" dirty="0">
                <a:latin typeface="Arial"/>
                <a:cs typeface="Arial"/>
              </a:rPr>
              <a:t>to</a:t>
            </a:r>
            <a:r>
              <a:rPr sz="2400" spc="20" dirty="0">
                <a:latin typeface="Arial"/>
                <a:cs typeface="Arial"/>
              </a:rPr>
              <a:t> </a:t>
            </a:r>
            <a:r>
              <a:rPr sz="2400" dirty="0">
                <a:latin typeface="Arial"/>
                <a:cs typeface="Arial"/>
              </a:rPr>
              <a:t>remove.</a:t>
            </a:r>
            <a:endParaRPr sz="2400">
              <a:latin typeface="Arial"/>
              <a:cs typeface="Arial"/>
            </a:endParaRPr>
          </a:p>
          <a:p>
            <a:pPr marL="287020" marR="5080" indent="-274320">
              <a:lnSpc>
                <a:spcPct val="100000"/>
              </a:lnSpc>
              <a:spcBef>
                <a:spcPts val="605"/>
              </a:spcBef>
              <a:buClr>
                <a:srgbClr val="FD8537"/>
              </a:buClr>
              <a:buSzPct val="68750"/>
              <a:buFont typeface="Wingdings"/>
              <a:buChar char=""/>
              <a:tabLst>
                <a:tab pos="287655" algn="l"/>
              </a:tabLst>
            </a:pPr>
            <a:r>
              <a:rPr sz="2400" b="1" i="1" spc="-5" dirty="0">
                <a:solidFill>
                  <a:srgbClr val="001F5F"/>
                </a:solidFill>
                <a:latin typeface="Arial"/>
                <a:cs typeface="Arial"/>
              </a:rPr>
              <a:t>Foramen </a:t>
            </a:r>
            <a:r>
              <a:rPr sz="2400" b="1" i="1" dirty="0">
                <a:solidFill>
                  <a:srgbClr val="001F5F"/>
                </a:solidFill>
                <a:latin typeface="Arial"/>
                <a:cs typeface="Arial"/>
              </a:rPr>
              <a:t>of </a:t>
            </a:r>
            <a:r>
              <a:rPr sz="2400" b="1" i="1" spc="-5" dirty="0">
                <a:solidFill>
                  <a:srgbClr val="001F5F"/>
                </a:solidFill>
                <a:latin typeface="Arial"/>
                <a:cs typeface="Arial"/>
              </a:rPr>
              <a:t>Huschke</a:t>
            </a:r>
            <a:r>
              <a:rPr sz="2400" b="1" i="1" spc="-5" dirty="0">
                <a:latin typeface="Arial"/>
                <a:cs typeface="Arial"/>
              </a:rPr>
              <a:t>: </a:t>
            </a:r>
            <a:r>
              <a:rPr sz="2400" dirty="0">
                <a:latin typeface="Arial"/>
                <a:cs typeface="Arial"/>
              </a:rPr>
              <a:t>In </a:t>
            </a:r>
            <a:r>
              <a:rPr sz="2400" spc="-5" dirty="0">
                <a:latin typeface="Arial"/>
                <a:cs typeface="Arial"/>
              </a:rPr>
              <a:t>children and occasionally  in </a:t>
            </a:r>
            <a:r>
              <a:rPr sz="2400" dirty="0">
                <a:latin typeface="Arial"/>
                <a:cs typeface="Arial"/>
              </a:rPr>
              <a:t>adults, </a:t>
            </a:r>
            <a:r>
              <a:rPr sz="2400" b="1" dirty="0">
                <a:latin typeface="Arial"/>
                <a:cs typeface="Arial"/>
              </a:rPr>
              <a:t>anteroinferior bony </a:t>
            </a:r>
            <a:r>
              <a:rPr sz="2400" b="1" spc="-5" dirty="0">
                <a:latin typeface="Arial"/>
                <a:cs typeface="Arial"/>
              </a:rPr>
              <a:t>EAC </a:t>
            </a:r>
            <a:r>
              <a:rPr sz="2400" dirty="0">
                <a:latin typeface="Arial"/>
                <a:cs typeface="Arial"/>
              </a:rPr>
              <a:t>may </a:t>
            </a:r>
            <a:r>
              <a:rPr sz="2400" spc="-5" dirty="0">
                <a:latin typeface="Arial"/>
                <a:cs typeface="Arial"/>
              </a:rPr>
              <a:t>have a  deficiency </a:t>
            </a:r>
            <a:r>
              <a:rPr sz="2400" dirty="0">
                <a:latin typeface="Arial"/>
                <a:cs typeface="Arial"/>
              </a:rPr>
              <a:t>that </a:t>
            </a:r>
            <a:r>
              <a:rPr sz="2400" spc="-5" dirty="0">
                <a:latin typeface="Arial"/>
                <a:cs typeface="Arial"/>
              </a:rPr>
              <a:t>is called foramen </a:t>
            </a:r>
            <a:r>
              <a:rPr sz="2400" dirty="0">
                <a:latin typeface="Arial"/>
                <a:cs typeface="Arial"/>
              </a:rPr>
              <a:t>of </a:t>
            </a:r>
            <a:r>
              <a:rPr sz="2400" spc="-5" dirty="0">
                <a:latin typeface="Arial"/>
                <a:cs typeface="Arial"/>
              </a:rPr>
              <a:t>Huschke. </a:t>
            </a:r>
            <a:r>
              <a:rPr sz="2400" dirty="0">
                <a:latin typeface="Arial"/>
                <a:cs typeface="Arial"/>
              </a:rPr>
              <a:t>It  </a:t>
            </a:r>
            <a:r>
              <a:rPr sz="2400" spc="-5" dirty="0">
                <a:latin typeface="Arial"/>
                <a:cs typeface="Arial"/>
              </a:rPr>
              <a:t>permits spread </a:t>
            </a:r>
            <a:r>
              <a:rPr sz="2400" dirty="0">
                <a:latin typeface="Arial"/>
                <a:cs typeface="Arial"/>
              </a:rPr>
              <a:t>of </a:t>
            </a:r>
            <a:r>
              <a:rPr sz="2400" spc="-5" dirty="0">
                <a:latin typeface="Arial"/>
                <a:cs typeface="Arial"/>
              </a:rPr>
              <a:t>infections </a:t>
            </a:r>
            <a:r>
              <a:rPr sz="2400" dirty="0">
                <a:latin typeface="Arial"/>
                <a:cs typeface="Arial"/>
              </a:rPr>
              <a:t>to </a:t>
            </a:r>
            <a:r>
              <a:rPr sz="2400" spc="-5" dirty="0">
                <a:latin typeface="Arial"/>
                <a:cs typeface="Arial"/>
              </a:rPr>
              <a:t>and </a:t>
            </a:r>
            <a:r>
              <a:rPr sz="2400" dirty="0">
                <a:latin typeface="Arial"/>
                <a:cs typeface="Arial"/>
              </a:rPr>
              <a:t>from </a:t>
            </a:r>
            <a:r>
              <a:rPr sz="2400" spc="-5" dirty="0">
                <a:latin typeface="Arial"/>
                <a:cs typeface="Arial"/>
              </a:rPr>
              <a:t>EAC and  parotid.</a:t>
            </a:r>
            <a:endParaRPr sz="2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4220210" cy="482600"/>
          </a:xfrm>
          <a:prstGeom prst="rect">
            <a:avLst/>
          </a:prstGeom>
        </p:spPr>
        <p:txBody>
          <a:bodyPr vert="horz" wrap="square" lIns="0" tIns="12700" rIns="0" bIns="0" rtlCol="0">
            <a:spAutoFit/>
          </a:bodyPr>
          <a:lstStyle/>
          <a:p>
            <a:pPr marL="12700">
              <a:lnSpc>
                <a:spcPct val="100000"/>
              </a:lnSpc>
              <a:spcBef>
                <a:spcPts val="100"/>
              </a:spcBef>
            </a:pPr>
            <a:r>
              <a:rPr sz="3000" b="0" spc="-25" dirty="0">
                <a:solidFill>
                  <a:srgbClr val="B32C16"/>
                </a:solidFill>
                <a:latin typeface="Arial"/>
                <a:cs typeface="Arial"/>
              </a:rPr>
              <a:t>R</a:t>
            </a:r>
            <a:r>
              <a:rPr sz="2400" b="0" spc="-25" dirty="0">
                <a:solidFill>
                  <a:srgbClr val="B32C16"/>
                </a:solidFill>
                <a:latin typeface="Arial"/>
                <a:cs typeface="Arial"/>
              </a:rPr>
              <a:t>ELATIONS </a:t>
            </a:r>
            <a:r>
              <a:rPr sz="2400" b="0" dirty="0">
                <a:solidFill>
                  <a:srgbClr val="B32C16"/>
                </a:solidFill>
                <a:latin typeface="Arial"/>
                <a:cs typeface="Arial"/>
              </a:rPr>
              <a:t>OF </a:t>
            </a:r>
            <a:r>
              <a:rPr sz="3000" b="0" dirty="0">
                <a:solidFill>
                  <a:srgbClr val="B32C16"/>
                </a:solidFill>
                <a:latin typeface="Arial"/>
                <a:cs typeface="Arial"/>
              </a:rPr>
              <a:t>B</a:t>
            </a:r>
            <a:r>
              <a:rPr sz="2400" b="0" dirty="0">
                <a:solidFill>
                  <a:srgbClr val="B32C16"/>
                </a:solidFill>
                <a:latin typeface="Arial"/>
                <a:cs typeface="Arial"/>
              </a:rPr>
              <a:t>ONY</a:t>
            </a:r>
            <a:r>
              <a:rPr sz="2400" b="0" spc="409" dirty="0">
                <a:solidFill>
                  <a:srgbClr val="B32C16"/>
                </a:solidFill>
                <a:latin typeface="Arial"/>
                <a:cs typeface="Arial"/>
              </a:rPr>
              <a:t> </a:t>
            </a:r>
            <a:r>
              <a:rPr sz="3000" b="0" dirty="0">
                <a:solidFill>
                  <a:srgbClr val="B32C16"/>
                </a:solidFill>
                <a:latin typeface="Arial"/>
                <a:cs typeface="Arial"/>
              </a:rPr>
              <a:t>EAC</a:t>
            </a:r>
            <a:endParaRPr sz="3000">
              <a:latin typeface="Arial"/>
              <a:cs typeface="Arial"/>
            </a:endParaRPr>
          </a:p>
        </p:txBody>
      </p:sp>
      <p:sp>
        <p:nvSpPr>
          <p:cNvPr id="3" name="object 3"/>
          <p:cNvSpPr txBox="1"/>
          <p:nvPr/>
        </p:nvSpPr>
        <p:spPr>
          <a:xfrm>
            <a:off x="535940" y="1991995"/>
            <a:ext cx="6605270" cy="3043555"/>
          </a:xfrm>
          <a:prstGeom prst="rect">
            <a:avLst/>
          </a:prstGeom>
        </p:spPr>
        <p:txBody>
          <a:bodyPr vert="horz" wrap="square" lIns="0" tIns="88900" rIns="0" bIns="0" rtlCol="0">
            <a:spAutoFit/>
          </a:bodyPr>
          <a:lstStyle/>
          <a:p>
            <a:pPr marL="287020" indent="-274320">
              <a:lnSpc>
                <a:spcPct val="100000"/>
              </a:lnSpc>
              <a:spcBef>
                <a:spcPts val="700"/>
              </a:spcBef>
              <a:buClr>
                <a:srgbClr val="FD8537"/>
              </a:buClr>
              <a:buSzPct val="68750"/>
              <a:buFont typeface="Wingdings"/>
              <a:buChar char=""/>
              <a:tabLst>
                <a:tab pos="287655" algn="l"/>
              </a:tabLst>
            </a:pPr>
            <a:r>
              <a:rPr sz="2400" spc="-5" dirty="0">
                <a:latin typeface="Arial"/>
                <a:cs typeface="Arial"/>
              </a:rPr>
              <a:t>Superior: Middle cranial</a:t>
            </a:r>
            <a:r>
              <a:rPr sz="2400" spc="60" dirty="0">
                <a:latin typeface="Arial"/>
                <a:cs typeface="Arial"/>
              </a:rPr>
              <a:t> </a:t>
            </a:r>
            <a:r>
              <a:rPr sz="2400" dirty="0">
                <a:latin typeface="Arial"/>
                <a:cs typeface="Arial"/>
              </a:rPr>
              <a:t>fossa</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655" algn="l"/>
              </a:tabLst>
            </a:pPr>
            <a:r>
              <a:rPr sz="2400" dirty="0">
                <a:latin typeface="Arial"/>
                <a:cs typeface="Arial"/>
              </a:rPr>
              <a:t>Inferior: </a:t>
            </a:r>
            <a:r>
              <a:rPr sz="2400" spc="-5" dirty="0">
                <a:latin typeface="Arial"/>
                <a:cs typeface="Arial"/>
              </a:rPr>
              <a:t>Parotid</a:t>
            </a:r>
            <a:r>
              <a:rPr sz="2400" spc="-10" dirty="0">
                <a:latin typeface="Arial"/>
                <a:cs typeface="Arial"/>
              </a:rPr>
              <a:t> </a:t>
            </a:r>
            <a:r>
              <a:rPr sz="2400" spc="-5" dirty="0">
                <a:latin typeface="Arial"/>
                <a:cs typeface="Arial"/>
              </a:rPr>
              <a:t>gland</a:t>
            </a:r>
            <a:endParaRPr sz="2400">
              <a:latin typeface="Arial"/>
              <a:cs typeface="Arial"/>
            </a:endParaRPr>
          </a:p>
          <a:p>
            <a:pPr marL="287020" marR="5080" indent="-274320">
              <a:lnSpc>
                <a:spcPct val="100000"/>
              </a:lnSpc>
              <a:spcBef>
                <a:spcPts val="600"/>
              </a:spcBef>
              <a:buClr>
                <a:srgbClr val="FD8537"/>
              </a:buClr>
              <a:buSzPct val="68750"/>
              <a:buFont typeface="Wingdings"/>
              <a:buChar char=""/>
              <a:tabLst>
                <a:tab pos="287655" algn="l"/>
              </a:tabLst>
            </a:pPr>
            <a:r>
              <a:rPr sz="2400" spc="-5" dirty="0">
                <a:latin typeface="Arial"/>
                <a:cs typeface="Arial"/>
              </a:rPr>
              <a:t>Posterior: Mastoid </a:t>
            </a:r>
            <a:r>
              <a:rPr sz="2400" dirty="0">
                <a:latin typeface="Arial"/>
                <a:cs typeface="Arial"/>
              </a:rPr>
              <a:t>antrum </a:t>
            </a:r>
            <a:r>
              <a:rPr sz="2400" spc="-5" dirty="0">
                <a:latin typeface="Arial"/>
                <a:cs typeface="Arial"/>
              </a:rPr>
              <a:t>and air cells and </a:t>
            </a:r>
            <a:r>
              <a:rPr sz="2400" dirty="0">
                <a:latin typeface="Arial"/>
                <a:cs typeface="Arial"/>
              </a:rPr>
              <a:t>the  </a:t>
            </a:r>
            <a:r>
              <a:rPr sz="2400" spc="-5" dirty="0">
                <a:latin typeface="Arial"/>
                <a:cs typeface="Arial"/>
              </a:rPr>
              <a:t>facial</a:t>
            </a:r>
            <a:r>
              <a:rPr sz="2400" dirty="0">
                <a:latin typeface="Arial"/>
                <a:cs typeface="Arial"/>
              </a:rPr>
              <a:t> </a:t>
            </a:r>
            <a:r>
              <a:rPr sz="2400" spc="-5" dirty="0">
                <a:latin typeface="Arial"/>
                <a:cs typeface="Arial"/>
              </a:rPr>
              <a:t>nerve</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655" algn="l"/>
              </a:tabLst>
            </a:pPr>
            <a:r>
              <a:rPr sz="2400" spc="-5" dirty="0">
                <a:latin typeface="Arial"/>
                <a:cs typeface="Arial"/>
              </a:rPr>
              <a:t>Anterior: </a:t>
            </a:r>
            <a:r>
              <a:rPr sz="2400" spc="-20" dirty="0">
                <a:latin typeface="Arial"/>
                <a:cs typeface="Arial"/>
              </a:rPr>
              <a:t>Temporomandibular </a:t>
            </a:r>
            <a:r>
              <a:rPr sz="2400" spc="-5" dirty="0">
                <a:latin typeface="Arial"/>
                <a:cs typeface="Arial"/>
              </a:rPr>
              <a:t>joint</a:t>
            </a:r>
            <a:r>
              <a:rPr sz="2400" spc="50" dirty="0">
                <a:latin typeface="Arial"/>
                <a:cs typeface="Arial"/>
              </a:rPr>
              <a:t> </a:t>
            </a:r>
            <a:r>
              <a:rPr sz="2400" dirty="0">
                <a:latin typeface="Arial"/>
                <a:cs typeface="Arial"/>
              </a:rPr>
              <a:t>(TMJ)</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655" algn="l"/>
              </a:tabLst>
            </a:pPr>
            <a:r>
              <a:rPr sz="2400" spc="-5" dirty="0">
                <a:latin typeface="Arial"/>
                <a:cs typeface="Arial"/>
              </a:rPr>
              <a:t>Medial: </a:t>
            </a:r>
            <a:r>
              <a:rPr sz="2400" spc="-20" dirty="0">
                <a:latin typeface="Arial"/>
                <a:cs typeface="Arial"/>
              </a:rPr>
              <a:t>Tympanic</a:t>
            </a:r>
            <a:r>
              <a:rPr sz="2400" spc="-25" dirty="0">
                <a:latin typeface="Arial"/>
                <a:cs typeface="Arial"/>
              </a:rPr>
              <a:t> </a:t>
            </a:r>
            <a:r>
              <a:rPr sz="2400" spc="-5" dirty="0">
                <a:latin typeface="Arial"/>
                <a:cs typeface="Arial"/>
              </a:rPr>
              <a:t>membrane</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655" algn="l"/>
              </a:tabLst>
            </a:pPr>
            <a:r>
              <a:rPr sz="2400" spc="-5" dirty="0">
                <a:latin typeface="Arial"/>
                <a:cs typeface="Arial"/>
              </a:rPr>
              <a:t>Lateral: Cartilaginous</a:t>
            </a:r>
            <a:r>
              <a:rPr sz="2400" spc="45" dirty="0">
                <a:latin typeface="Arial"/>
                <a:cs typeface="Arial"/>
              </a:rPr>
              <a:t> </a:t>
            </a:r>
            <a:r>
              <a:rPr sz="2400" spc="-5" dirty="0">
                <a:latin typeface="Arial"/>
                <a:cs typeface="Arial"/>
              </a:rPr>
              <a:t>EAC</a:t>
            </a:r>
            <a:endParaRPr sz="24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2460625" cy="482600"/>
          </a:xfrm>
          <a:prstGeom prst="rect">
            <a:avLst/>
          </a:prstGeom>
        </p:spPr>
        <p:txBody>
          <a:bodyPr vert="horz" wrap="square" lIns="0" tIns="12700" rIns="0" bIns="0" rtlCol="0">
            <a:spAutoFit/>
          </a:bodyPr>
          <a:lstStyle/>
          <a:p>
            <a:pPr marL="12700">
              <a:lnSpc>
                <a:spcPct val="100000"/>
              </a:lnSpc>
              <a:spcBef>
                <a:spcPts val="100"/>
              </a:spcBef>
            </a:pPr>
            <a:r>
              <a:rPr sz="3000" b="0" spc="-15" dirty="0">
                <a:solidFill>
                  <a:srgbClr val="B32C16"/>
                </a:solidFill>
                <a:latin typeface="Arial"/>
                <a:cs typeface="Arial"/>
              </a:rPr>
              <a:t>N</a:t>
            </a:r>
            <a:r>
              <a:rPr sz="2400" b="0" spc="-15" dirty="0">
                <a:solidFill>
                  <a:srgbClr val="B32C16"/>
                </a:solidFill>
                <a:latin typeface="Arial"/>
                <a:cs typeface="Arial"/>
              </a:rPr>
              <a:t>ERVE</a:t>
            </a:r>
            <a:r>
              <a:rPr sz="2400" b="0" spc="110" dirty="0">
                <a:solidFill>
                  <a:srgbClr val="B32C16"/>
                </a:solidFill>
                <a:latin typeface="Arial"/>
                <a:cs typeface="Arial"/>
              </a:rPr>
              <a:t> </a:t>
            </a:r>
            <a:r>
              <a:rPr sz="3000" b="0" spc="-35" dirty="0">
                <a:solidFill>
                  <a:srgbClr val="B32C16"/>
                </a:solidFill>
                <a:latin typeface="Arial"/>
                <a:cs typeface="Arial"/>
              </a:rPr>
              <a:t>S</a:t>
            </a:r>
            <a:r>
              <a:rPr sz="2400" b="0" spc="-35" dirty="0">
                <a:solidFill>
                  <a:srgbClr val="B32C16"/>
                </a:solidFill>
                <a:latin typeface="Arial"/>
                <a:cs typeface="Arial"/>
              </a:rPr>
              <a:t>UPPLY</a:t>
            </a:r>
            <a:endParaRPr sz="2400">
              <a:latin typeface="Arial"/>
              <a:cs typeface="Arial"/>
            </a:endParaRPr>
          </a:p>
        </p:txBody>
      </p:sp>
      <p:sp>
        <p:nvSpPr>
          <p:cNvPr id="3" name="object 3"/>
          <p:cNvSpPr txBox="1"/>
          <p:nvPr/>
        </p:nvSpPr>
        <p:spPr>
          <a:xfrm>
            <a:off x="535940" y="1625549"/>
            <a:ext cx="7307580" cy="2739390"/>
          </a:xfrm>
          <a:prstGeom prst="rect">
            <a:avLst/>
          </a:prstGeom>
        </p:spPr>
        <p:txBody>
          <a:bodyPr vert="horz" wrap="square" lIns="0" tIns="12700" rIns="0" bIns="0" rtlCol="0">
            <a:spAutoFit/>
          </a:bodyPr>
          <a:lstStyle/>
          <a:p>
            <a:pPr marL="287020" marR="5080" indent="-274320">
              <a:lnSpc>
                <a:spcPct val="100000"/>
              </a:lnSpc>
              <a:spcBef>
                <a:spcPts val="100"/>
              </a:spcBef>
              <a:buClr>
                <a:srgbClr val="FD8537"/>
              </a:buClr>
              <a:buSzPct val="68750"/>
              <a:buFont typeface="Wingdings"/>
              <a:buChar char=""/>
              <a:tabLst>
                <a:tab pos="287655" algn="l"/>
              </a:tabLst>
            </a:pPr>
            <a:r>
              <a:rPr sz="2400" b="1" spc="-5" dirty="0">
                <a:latin typeface="Arial"/>
                <a:cs typeface="Arial"/>
              </a:rPr>
              <a:t>Auriculotemporal nerve </a:t>
            </a:r>
            <a:r>
              <a:rPr sz="2400" b="1" dirty="0">
                <a:latin typeface="Arial"/>
                <a:cs typeface="Arial"/>
              </a:rPr>
              <a:t>(CN V3): </a:t>
            </a:r>
            <a:r>
              <a:rPr sz="2400" dirty="0">
                <a:latin typeface="Arial"/>
                <a:cs typeface="Arial"/>
              </a:rPr>
              <a:t>It is a </a:t>
            </a:r>
            <a:r>
              <a:rPr sz="2400" spc="-5" dirty="0">
                <a:latin typeface="Arial"/>
                <a:cs typeface="Arial"/>
              </a:rPr>
              <a:t>branch </a:t>
            </a:r>
            <a:r>
              <a:rPr sz="2400" dirty="0">
                <a:latin typeface="Arial"/>
                <a:cs typeface="Arial"/>
              </a:rPr>
              <a:t>of  </a:t>
            </a:r>
            <a:r>
              <a:rPr sz="2400" spc="-5" dirty="0">
                <a:latin typeface="Arial"/>
                <a:cs typeface="Arial"/>
              </a:rPr>
              <a:t>mandibular division </a:t>
            </a:r>
            <a:r>
              <a:rPr sz="2400" dirty="0">
                <a:latin typeface="Arial"/>
                <a:cs typeface="Arial"/>
              </a:rPr>
              <a:t>of trigeminal </a:t>
            </a:r>
            <a:r>
              <a:rPr sz="2400" spc="-5" dirty="0">
                <a:latin typeface="Arial"/>
                <a:cs typeface="Arial"/>
              </a:rPr>
              <a:t>nerve and supplies  </a:t>
            </a:r>
            <a:r>
              <a:rPr sz="2400" b="1" spc="-5" dirty="0">
                <a:latin typeface="Arial"/>
                <a:cs typeface="Arial"/>
              </a:rPr>
              <a:t>antero-superior </a:t>
            </a:r>
            <a:r>
              <a:rPr sz="2400" b="1" dirty="0">
                <a:latin typeface="Arial"/>
                <a:cs typeface="Arial"/>
              </a:rPr>
              <a:t>wall </a:t>
            </a:r>
            <a:r>
              <a:rPr sz="2400" dirty="0">
                <a:latin typeface="Arial"/>
                <a:cs typeface="Arial"/>
              </a:rPr>
              <a:t>of</a:t>
            </a:r>
            <a:r>
              <a:rPr sz="2400" spc="-30" dirty="0">
                <a:latin typeface="Arial"/>
                <a:cs typeface="Arial"/>
              </a:rPr>
              <a:t> </a:t>
            </a:r>
            <a:r>
              <a:rPr sz="2400" spc="-5" dirty="0">
                <a:latin typeface="Arial"/>
                <a:cs typeface="Arial"/>
              </a:rPr>
              <a:t>EAC.</a:t>
            </a:r>
            <a:endParaRPr sz="2400">
              <a:latin typeface="Arial"/>
              <a:cs typeface="Arial"/>
            </a:endParaRPr>
          </a:p>
          <a:p>
            <a:pPr marL="287020" marR="157480" indent="-274320">
              <a:lnSpc>
                <a:spcPct val="100000"/>
              </a:lnSpc>
              <a:spcBef>
                <a:spcPts val="605"/>
              </a:spcBef>
              <a:buClr>
                <a:srgbClr val="FD8537"/>
              </a:buClr>
              <a:buSzPct val="68750"/>
              <a:buFont typeface="Wingdings"/>
              <a:buChar char=""/>
              <a:tabLst>
                <a:tab pos="287655" algn="l"/>
              </a:tabLst>
            </a:pPr>
            <a:r>
              <a:rPr sz="2400" b="1" spc="-5" dirty="0">
                <a:latin typeface="Arial"/>
                <a:cs typeface="Arial"/>
              </a:rPr>
              <a:t>CN </a:t>
            </a:r>
            <a:r>
              <a:rPr sz="2400" b="1" dirty="0">
                <a:latin typeface="Arial"/>
                <a:cs typeface="Arial"/>
              </a:rPr>
              <a:t>X </a:t>
            </a:r>
            <a:r>
              <a:rPr sz="2400" b="1" spc="-5" dirty="0">
                <a:latin typeface="Arial"/>
                <a:cs typeface="Arial"/>
              </a:rPr>
              <a:t>(vagus nerve): </a:t>
            </a:r>
            <a:r>
              <a:rPr sz="2400" dirty="0">
                <a:latin typeface="Arial"/>
                <a:cs typeface="Arial"/>
              </a:rPr>
              <a:t>Its </a:t>
            </a:r>
            <a:r>
              <a:rPr sz="2400" spc="-10" dirty="0">
                <a:latin typeface="Arial"/>
                <a:cs typeface="Arial"/>
              </a:rPr>
              <a:t>auricular </a:t>
            </a:r>
            <a:r>
              <a:rPr sz="2400" spc="-5" dirty="0">
                <a:latin typeface="Arial"/>
                <a:cs typeface="Arial"/>
              </a:rPr>
              <a:t>branch </a:t>
            </a:r>
            <a:r>
              <a:rPr sz="2400" spc="-10" dirty="0">
                <a:latin typeface="Arial"/>
                <a:cs typeface="Arial"/>
              </a:rPr>
              <a:t>(Arnold’s  </a:t>
            </a:r>
            <a:r>
              <a:rPr sz="2400" spc="-5" dirty="0">
                <a:latin typeface="Arial"/>
                <a:cs typeface="Arial"/>
              </a:rPr>
              <a:t>nerve) supplies </a:t>
            </a:r>
            <a:r>
              <a:rPr sz="2400" dirty="0">
                <a:latin typeface="Arial"/>
                <a:cs typeface="Arial"/>
              </a:rPr>
              <a:t>to </a:t>
            </a:r>
            <a:r>
              <a:rPr sz="2400" b="1" dirty="0">
                <a:latin typeface="Arial"/>
                <a:cs typeface="Arial"/>
              </a:rPr>
              <a:t>infero-posterior </a:t>
            </a:r>
            <a:r>
              <a:rPr sz="2400" b="1" spc="5" dirty="0">
                <a:latin typeface="Arial"/>
                <a:cs typeface="Arial"/>
              </a:rPr>
              <a:t>wall </a:t>
            </a:r>
            <a:r>
              <a:rPr sz="2400" dirty="0">
                <a:latin typeface="Arial"/>
                <a:cs typeface="Arial"/>
              </a:rPr>
              <a:t>of</a:t>
            </a:r>
            <a:r>
              <a:rPr sz="2400" spc="-75" dirty="0">
                <a:latin typeface="Arial"/>
                <a:cs typeface="Arial"/>
              </a:rPr>
              <a:t> </a:t>
            </a:r>
            <a:r>
              <a:rPr sz="2400" spc="-5" dirty="0">
                <a:latin typeface="Arial"/>
                <a:cs typeface="Arial"/>
              </a:rPr>
              <a:t>EAC.</a:t>
            </a:r>
            <a:endParaRPr sz="2400">
              <a:latin typeface="Arial"/>
              <a:cs typeface="Arial"/>
            </a:endParaRPr>
          </a:p>
          <a:p>
            <a:pPr marL="287020" marR="323215" indent="-274320">
              <a:lnSpc>
                <a:spcPct val="100000"/>
              </a:lnSpc>
              <a:spcBef>
                <a:spcPts val="600"/>
              </a:spcBef>
              <a:buClr>
                <a:srgbClr val="FD8537"/>
              </a:buClr>
              <a:buSzPct val="68750"/>
              <a:buFont typeface="Wingdings"/>
              <a:buChar char=""/>
              <a:tabLst>
                <a:tab pos="287655" algn="l"/>
                <a:tab pos="1523365" algn="l"/>
              </a:tabLst>
            </a:pPr>
            <a:r>
              <a:rPr sz="2400" b="1" spc="-5" dirty="0">
                <a:latin typeface="Arial"/>
                <a:cs typeface="Arial"/>
              </a:rPr>
              <a:t>CN </a:t>
            </a:r>
            <a:r>
              <a:rPr sz="2400" b="1" dirty="0">
                <a:latin typeface="Arial"/>
                <a:cs typeface="Arial"/>
              </a:rPr>
              <a:t>VII (facial </a:t>
            </a:r>
            <a:r>
              <a:rPr sz="2400" b="1" spc="-5" dirty="0">
                <a:latin typeface="Arial"/>
                <a:cs typeface="Arial"/>
              </a:rPr>
              <a:t>nerve): </a:t>
            </a:r>
            <a:r>
              <a:rPr sz="2400" dirty="0">
                <a:latin typeface="Arial"/>
                <a:cs typeface="Arial"/>
              </a:rPr>
              <a:t>It </a:t>
            </a:r>
            <a:r>
              <a:rPr sz="2400" spc="-5" dirty="0">
                <a:latin typeface="Arial"/>
                <a:cs typeface="Arial"/>
              </a:rPr>
              <a:t>innervates </a:t>
            </a:r>
            <a:r>
              <a:rPr sz="2400" dirty="0">
                <a:latin typeface="Arial"/>
                <a:cs typeface="Arial"/>
              </a:rPr>
              <a:t>the </a:t>
            </a:r>
            <a:r>
              <a:rPr sz="2400" spc="-5" dirty="0">
                <a:latin typeface="Arial"/>
                <a:cs typeface="Arial"/>
              </a:rPr>
              <a:t>skin </a:t>
            </a:r>
            <a:r>
              <a:rPr sz="2400" dirty="0">
                <a:latin typeface="Arial"/>
                <a:cs typeface="Arial"/>
              </a:rPr>
              <a:t>of the  </a:t>
            </a:r>
            <a:r>
              <a:rPr sz="2400" spc="-5" dirty="0">
                <a:latin typeface="Arial"/>
                <a:cs typeface="Arial"/>
              </a:rPr>
              <a:t>mastoid	and </a:t>
            </a:r>
            <a:r>
              <a:rPr sz="2400" b="1" spc="-5" dirty="0">
                <a:latin typeface="Arial"/>
                <a:cs typeface="Arial"/>
              </a:rPr>
              <a:t>posterior </a:t>
            </a:r>
            <a:r>
              <a:rPr sz="2400" dirty="0">
                <a:latin typeface="Arial"/>
                <a:cs typeface="Arial"/>
              </a:rPr>
              <a:t>of</a:t>
            </a:r>
            <a:r>
              <a:rPr sz="2400" spc="15" dirty="0">
                <a:latin typeface="Arial"/>
                <a:cs typeface="Arial"/>
              </a:rPr>
              <a:t> </a:t>
            </a:r>
            <a:r>
              <a:rPr sz="2400" spc="-5" dirty="0">
                <a:latin typeface="Arial"/>
                <a:cs typeface="Arial"/>
              </a:rPr>
              <a:t>EAC.</a:t>
            </a:r>
            <a:endParaRPr sz="24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762000"/>
            <a:ext cx="4943856" cy="4991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5875426"/>
            <a:ext cx="1574165" cy="483234"/>
          </a:xfrm>
          <a:prstGeom prst="rect">
            <a:avLst/>
          </a:prstGeom>
        </p:spPr>
        <p:txBody>
          <a:bodyPr vert="horz" wrap="square" lIns="0" tIns="12700" rIns="0" bIns="0" rtlCol="0">
            <a:spAutoFit/>
          </a:bodyPr>
          <a:lstStyle/>
          <a:p>
            <a:pPr marL="12700">
              <a:lnSpc>
                <a:spcPct val="100000"/>
              </a:lnSpc>
              <a:spcBef>
                <a:spcPts val="100"/>
              </a:spcBef>
            </a:pPr>
            <a:r>
              <a:rPr sz="3000" dirty="0">
                <a:latin typeface="Arial"/>
                <a:cs typeface="Arial"/>
              </a:rPr>
              <a:t>T</a:t>
            </a:r>
            <a:r>
              <a:rPr sz="2400" dirty="0">
                <a:latin typeface="Arial"/>
                <a:cs typeface="Arial"/>
              </a:rPr>
              <a:t>HE</a:t>
            </a:r>
            <a:r>
              <a:rPr sz="2400" spc="90" dirty="0">
                <a:latin typeface="Arial"/>
                <a:cs typeface="Arial"/>
              </a:rPr>
              <a:t> </a:t>
            </a:r>
            <a:r>
              <a:rPr sz="3000" dirty="0">
                <a:latin typeface="Arial"/>
                <a:cs typeface="Arial"/>
              </a:rPr>
              <a:t>EAR</a:t>
            </a:r>
            <a:endParaRPr sz="3000">
              <a:latin typeface="Arial"/>
              <a:cs typeface="Arial"/>
            </a:endParaRPr>
          </a:p>
        </p:txBody>
      </p:sp>
      <p:sp>
        <p:nvSpPr>
          <p:cNvPr id="3" name="object 3"/>
          <p:cNvSpPr/>
          <p:nvPr/>
        </p:nvSpPr>
        <p:spPr>
          <a:xfrm>
            <a:off x="228600" y="533400"/>
            <a:ext cx="8414004" cy="4572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6243320" cy="482600"/>
          </a:xfrm>
          <a:prstGeom prst="rect">
            <a:avLst/>
          </a:prstGeom>
        </p:spPr>
        <p:txBody>
          <a:bodyPr vert="horz" wrap="square" lIns="0" tIns="12700" rIns="0" bIns="0" rtlCol="0">
            <a:spAutoFit/>
          </a:bodyPr>
          <a:lstStyle/>
          <a:p>
            <a:pPr marL="12700">
              <a:lnSpc>
                <a:spcPct val="100000"/>
              </a:lnSpc>
              <a:spcBef>
                <a:spcPts val="100"/>
              </a:spcBef>
            </a:pPr>
            <a:r>
              <a:rPr sz="3000" b="0" spc="-5" dirty="0">
                <a:solidFill>
                  <a:srgbClr val="B32C16"/>
                </a:solidFill>
                <a:latin typeface="Arial"/>
                <a:cs typeface="Arial"/>
              </a:rPr>
              <a:t>C</a:t>
            </a:r>
            <a:r>
              <a:rPr sz="2400" b="0" spc="-5" dirty="0">
                <a:solidFill>
                  <a:srgbClr val="B32C16"/>
                </a:solidFill>
                <a:latin typeface="Arial"/>
                <a:cs typeface="Arial"/>
              </a:rPr>
              <a:t>LINICAL </a:t>
            </a:r>
            <a:r>
              <a:rPr sz="2400" b="0" spc="-25" dirty="0">
                <a:solidFill>
                  <a:srgbClr val="B32C16"/>
                </a:solidFill>
                <a:latin typeface="Arial"/>
                <a:cs typeface="Arial"/>
              </a:rPr>
              <a:t>IMPORTANCE </a:t>
            </a:r>
            <a:r>
              <a:rPr sz="2400" b="0" dirty="0">
                <a:solidFill>
                  <a:srgbClr val="B32C16"/>
                </a:solidFill>
                <a:latin typeface="Arial"/>
                <a:cs typeface="Arial"/>
              </a:rPr>
              <a:t>OF </a:t>
            </a:r>
            <a:r>
              <a:rPr sz="3000" b="0" dirty="0">
                <a:solidFill>
                  <a:srgbClr val="B32C16"/>
                </a:solidFill>
                <a:latin typeface="Arial"/>
                <a:cs typeface="Arial"/>
              </a:rPr>
              <a:t>N/S </a:t>
            </a:r>
            <a:r>
              <a:rPr sz="2400" b="0" dirty="0">
                <a:solidFill>
                  <a:srgbClr val="B32C16"/>
                </a:solidFill>
                <a:latin typeface="Arial"/>
                <a:cs typeface="Arial"/>
              </a:rPr>
              <a:t>OF</a:t>
            </a:r>
            <a:r>
              <a:rPr sz="2400" b="0" spc="-85" dirty="0">
                <a:solidFill>
                  <a:srgbClr val="B32C16"/>
                </a:solidFill>
                <a:latin typeface="Arial"/>
                <a:cs typeface="Arial"/>
              </a:rPr>
              <a:t> </a:t>
            </a:r>
            <a:r>
              <a:rPr sz="3000" b="0" spc="5" dirty="0">
                <a:solidFill>
                  <a:srgbClr val="B32C16"/>
                </a:solidFill>
                <a:latin typeface="Arial"/>
                <a:cs typeface="Arial"/>
              </a:rPr>
              <a:t>EAC</a:t>
            </a:r>
            <a:endParaRPr sz="3000">
              <a:latin typeface="Arial"/>
              <a:cs typeface="Arial"/>
            </a:endParaRPr>
          </a:p>
        </p:txBody>
      </p:sp>
      <p:sp>
        <p:nvSpPr>
          <p:cNvPr id="3" name="object 3"/>
          <p:cNvSpPr txBox="1"/>
          <p:nvPr/>
        </p:nvSpPr>
        <p:spPr>
          <a:xfrm>
            <a:off x="535940" y="1592021"/>
            <a:ext cx="7294880" cy="4512945"/>
          </a:xfrm>
          <a:prstGeom prst="rect">
            <a:avLst/>
          </a:prstGeom>
        </p:spPr>
        <p:txBody>
          <a:bodyPr vert="horz" wrap="square" lIns="0" tIns="45720" rIns="0" bIns="0" rtlCol="0">
            <a:spAutoFit/>
          </a:bodyPr>
          <a:lstStyle/>
          <a:p>
            <a:pPr marL="287020" marR="319405" indent="-274320">
              <a:lnSpc>
                <a:spcPct val="90000"/>
              </a:lnSpc>
              <a:spcBef>
                <a:spcPts val="360"/>
              </a:spcBef>
              <a:buClr>
                <a:srgbClr val="FD8537"/>
              </a:buClr>
              <a:buSzPct val="68181"/>
              <a:buFont typeface="Wingdings"/>
              <a:buChar char=""/>
              <a:tabLst>
                <a:tab pos="287655" algn="l"/>
              </a:tabLst>
            </a:pPr>
            <a:r>
              <a:rPr sz="2200" b="1" spc="-5" dirty="0">
                <a:solidFill>
                  <a:srgbClr val="FF0000"/>
                </a:solidFill>
                <a:latin typeface="Arial"/>
                <a:cs typeface="Arial"/>
              </a:rPr>
              <a:t>Hitzelberger’s sign: </a:t>
            </a:r>
            <a:r>
              <a:rPr sz="2200" spc="-5" dirty="0">
                <a:latin typeface="Arial"/>
                <a:cs typeface="Arial"/>
              </a:rPr>
              <a:t>The hypoesthesia of posterior  meatal wall occurs due to the pressure on facial nerve  (</a:t>
            </a:r>
            <a:r>
              <a:rPr sz="2200" b="1" spc="-5" dirty="0">
                <a:latin typeface="Arial"/>
                <a:cs typeface="Arial"/>
              </a:rPr>
              <a:t>sensory fibers </a:t>
            </a:r>
            <a:r>
              <a:rPr sz="2200" spc="-5" dirty="0">
                <a:latin typeface="Arial"/>
                <a:cs typeface="Arial"/>
              </a:rPr>
              <a:t>are </a:t>
            </a:r>
            <a:r>
              <a:rPr sz="2200" spc="-10" dirty="0">
                <a:latin typeface="Arial"/>
                <a:cs typeface="Arial"/>
              </a:rPr>
              <a:t>affected </a:t>
            </a:r>
            <a:r>
              <a:rPr sz="2200" spc="-5" dirty="0">
                <a:latin typeface="Arial"/>
                <a:cs typeface="Arial"/>
              </a:rPr>
              <a:t>early) in patients with </a:t>
            </a:r>
            <a:r>
              <a:rPr sz="2200" u="heavy" spc="-5" dirty="0">
                <a:uFill>
                  <a:solidFill>
                    <a:srgbClr val="000000"/>
                  </a:solidFill>
                </a:uFill>
                <a:latin typeface="Arial"/>
                <a:cs typeface="Arial"/>
              </a:rPr>
              <a:t> acoustic</a:t>
            </a:r>
            <a:r>
              <a:rPr sz="2200" u="heavy" dirty="0">
                <a:uFill>
                  <a:solidFill>
                    <a:srgbClr val="000000"/>
                  </a:solidFill>
                </a:uFill>
                <a:latin typeface="Arial"/>
                <a:cs typeface="Arial"/>
              </a:rPr>
              <a:t> </a:t>
            </a:r>
            <a:r>
              <a:rPr sz="2200" u="heavy" spc="-5" dirty="0">
                <a:uFill>
                  <a:solidFill>
                    <a:srgbClr val="000000"/>
                  </a:solidFill>
                </a:uFill>
                <a:latin typeface="Arial"/>
                <a:cs typeface="Arial"/>
              </a:rPr>
              <a:t>neuroma</a:t>
            </a:r>
            <a:r>
              <a:rPr sz="2200" spc="-5" dirty="0">
                <a:latin typeface="Arial"/>
                <a:cs typeface="Arial"/>
              </a:rPr>
              <a:t>.</a:t>
            </a:r>
            <a:endParaRPr sz="2200">
              <a:latin typeface="Arial"/>
              <a:cs typeface="Arial"/>
            </a:endParaRPr>
          </a:p>
          <a:p>
            <a:pPr marL="287020" marR="101600" indent="-274320">
              <a:lnSpc>
                <a:spcPct val="90000"/>
              </a:lnSpc>
              <a:spcBef>
                <a:spcPts val="600"/>
              </a:spcBef>
              <a:buClr>
                <a:srgbClr val="FD8537"/>
              </a:buClr>
              <a:buSzPct val="68181"/>
              <a:buFont typeface="Wingdings"/>
              <a:buChar char=""/>
              <a:tabLst>
                <a:tab pos="287655" algn="l"/>
              </a:tabLst>
            </a:pPr>
            <a:r>
              <a:rPr sz="2200" b="1" spc="-20" dirty="0">
                <a:latin typeface="Arial"/>
                <a:cs typeface="Arial"/>
              </a:rPr>
              <a:t>Vasovagal </a:t>
            </a:r>
            <a:r>
              <a:rPr sz="2200" b="1" spc="-5" dirty="0">
                <a:latin typeface="Arial"/>
                <a:cs typeface="Arial"/>
              </a:rPr>
              <a:t>reflex: </a:t>
            </a:r>
            <a:r>
              <a:rPr sz="2200" spc="-5" dirty="0">
                <a:latin typeface="Arial"/>
                <a:cs typeface="Arial"/>
              </a:rPr>
              <a:t>While cleaning the EAC, patient may  develop coughing, bradycardia, syncope and even  cardiac arrest. They can occur because of </a:t>
            </a:r>
            <a:r>
              <a:rPr sz="2200" spc="-10" dirty="0">
                <a:latin typeface="Arial"/>
                <a:cs typeface="Arial"/>
              </a:rPr>
              <a:t>Arnold’s  </a:t>
            </a:r>
            <a:r>
              <a:rPr sz="2200" spc="-5" dirty="0">
                <a:latin typeface="Arial"/>
                <a:cs typeface="Arial"/>
              </a:rPr>
              <a:t>branch of vagus</a:t>
            </a:r>
            <a:r>
              <a:rPr sz="2200" spc="30" dirty="0">
                <a:latin typeface="Arial"/>
                <a:cs typeface="Arial"/>
              </a:rPr>
              <a:t> </a:t>
            </a:r>
            <a:r>
              <a:rPr sz="2200" spc="-5" dirty="0">
                <a:latin typeface="Arial"/>
                <a:cs typeface="Arial"/>
              </a:rPr>
              <a:t>nerve.</a:t>
            </a:r>
            <a:endParaRPr sz="2200">
              <a:latin typeface="Arial"/>
              <a:cs typeface="Arial"/>
            </a:endParaRPr>
          </a:p>
          <a:p>
            <a:pPr marL="287020" marR="5080" indent="-274320">
              <a:lnSpc>
                <a:spcPts val="2380"/>
              </a:lnSpc>
              <a:spcBef>
                <a:spcPts val="635"/>
              </a:spcBef>
              <a:buClr>
                <a:srgbClr val="FD8537"/>
              </a:buClr>
              <a:buSzPct val="68181"/>
              <a:buFont typeface="Wingdings"/>
              <a:buChar char=""/>
              <a:tabLst>
                <a:tab pos="287655" algn="l"/>
              </a:tabLst>
            </a:pPr>
            <a:r>
              <a:rPr sz="2200" b="1" spc="-5" dirty="0">
                <a:latin typeface="Arial"/>
                <a:cs typeface="Arial"/>
              </a:rPr>
              <a:t>Appetite: </a:t>
            </a:r>
            <a:r>
              <a:rPr sz="2200" spc="-5" dirty="0">
                <a:latin typeface="Arial"/>
                <a:cs typeface="Arial"/>
              </a:rPr>
              <a:t>Because of vagal innervation, instilling </a:t>
            </a:r>
            <a:r>
              <a:rPr sz="2200" dirty="0">
                <a:latin typeface="Arial"/>
                <a:cs typeface="Arial"/>
              </a:rPr>
              <a:t>spirit </a:t>
            </a:r>
            <a:r>
              <a:rPr sz="2200" spc="-5" dirty="0">
                <a:latin typeface="Arial"/>
                <a:cs typeface="Arial"/>
              </a:rPr>
              <a:t>in  EAC before meal can </a:t>
            </a:r>
            <a:r>
              <a:rPr sz="2200" b="1" spc="-5" dirty="0">
                <a:latin typeface="Arial"/>
                <a:cs typeface="Arial"/>
              </a:rPr>
              <a:t>stimulate</a:t>
            </a:r>
            <a:r>
              <a:rPr sz="2200" b="1" spc="70" dirty="0">
                <a:latin typeface="Arial"/>
                <a:cs typeface="Arial"/>
              </a:rPr>
              <a:t> </a:t>
            </a:r>
            <a:r>
              <a:rPr sz="2200" spc="-5" dirty="0">
                <a:latin typeface="Arial"/>
                <a:cs typeface="Arial"/>
              </a:rPr>
              <a:t>appetite.</a:t>
            </a:r>
            <a:endParaRPr sz="2200">
              <a:latin typeface="Arial"/>
              <a:cs typeface="Arial"/>
            </a:endParaRPr>
          </a:p>
          <a:p>
            <a:pPr marL="287020" marR="504825" indent="-274320" algn="just">
              <a:lnSpc>
                <a:spcPts val="2380"/>
              </a:lnSpc>
              <a:spcBef>
                <a:spcPts val="595"/>
              </a:spcBef>
              <a:buClr>
                <a:srgbClr val="FD8537"/>
              </a:buClr>
              <a:buSzPct val="68181"/>
              <a:buFont typeface="Wingdings"/>
              <a:buChar char=""/>
              <a:tabLst>
                <a:tab pos="287655" algn="l"/>
              </a:tabLst>
            </a:pPr>
            <a:r>
              <a:rPr sz="2200" b="1" spc="-5" dirty="0">
                <a:solidFill>
                  <a:srgbClr val="FF0000"/>
                </a:solidFill>
                <a:latin typeface="Arial"/>
                <a:cs typeface="Arial"/>
              </a:rPr>
              <a:t>Ramsay Hunt syndrome: </a:t>
            </a:r>
            <a:r>
              <a:rPr sz="2200" spc="-20" dirty="0">
                <a:latin typeface="Arial"/>
                <a:cs typeface="Arial"/>
              </a:rPr>
              <a:t>Vesicles </a:t>
            </a:r>
            <a:r>
              <a:rPr sz="2200" spc="-5" dirty="0">
                <a:latin typeface="Arial"/>
                <a:cs typeface="Arial"/>
              </a:rPr>
              <a:t>of </a:t>
            </a:r>
            <a:r>
              <a:rPr sz="2200" dirty="0">
                <a:latin typeface="Arial"/>
                <a:cs typeface="Arial"/>
              </a:rPr>
              <a:t>herpes zoster  </a:t>
            </a:r>
            <a:r>
              <a:rPr sz="2200" spc="-5" dirty="0">
                <a:latin typeface="Arial"/>
                <a:cs typeface="Arial"/>
              </a:rPr>
              <a:t>oticus occur on </a:t>
            </a:r>
            <a:r>
              <a:rPr sz="2200" b="1" spc="-5" dirty="0">
                <a:latin typeface="Arial"/>
                <a:cs typeface="Arial"/>
              </a:rPr>
              <a:t>mastoid </a:t>
            </a:r>
            <a:r>
              <a:rPr sz="2200" spc="-5" dirty="0">
                <a:latin typeface="Arial"/>
                <a:cs typeface="Arial"/>
              </a:rPr>
              <a:t>and </a:t>
            </a:r>
            <a:r>
              <a:rPr sz="2200" b="1" spc="-5" dirty="0">
                <a:latin typeface="Arial"/>
                <a:cs typeface="Arial"/>
              </a:rPr>
              <a:t>posterior meatal </a:t>
            </a:r>
            <a:r>
              <a:rPr sz="2200" b="1" dirty="0">
                <a:latin typeface="Arial"/>
                <a:cs typeface="Arial"/>
              </a:rPr>
              <a:t>wall  </a:t>
            </a:r>
            <a:r>
              <a:rPr sz="2200" spc="-5" dirty="0">
                <a:latin typeface="Arial"/>
                <a:cs typeface="Arial"/>
              </a:rPr>
              <a:t>which indicate that this part of external ear has facial  nerve</a:t>
            </a:r>
            <a:r>
              <a:rPr sz="2200" spc="5" dirty="0">
                <a:latin typeface="Arial"/>
                <a:cs typeface="Arial"/>
              </a:rPr>
              <a:t> </a:t>
            </a:r>
            <a:r>
              <a:rPr sz="2200" spc="-5" dirty="0">
                <a:latin typeface="Arial"/>
                <a:cs typeface="Arial"/>
              </a:rPr>
              <a:t>innervation.</a:t>
            </a:r>
            <a:endParaRPr sz="22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4276725" cy="482600"/>
          </a:xfrm>
          <a:prstGeom prst="rect">
            <a:avLst/>
          </a:prstGeom>
        </p:spPr>
        <p:txBody>
          <a:bodyPr vert="horz" wrap="square" lIns="0" tIns="12700" rIns="0" bIns="0" rtlCol="0">
            <a:spAutoFit/>
          </a:bodyPr>
          <a:lstStyle/>
          <a:p>
            <a:pPr marL="12700">
              <a:lnSpc>
                <a:spcPct val="100000"/>
              </a:lnSpc>
              <a:spcBef>
                <a:spcPts val="100"/>
              </a:spcBef>
            </a:pPr>
            <a:r>
              <a:rPr sz="3000" b="0" spc="-30" dirty="0">
                <a:solidFill>
                  <a:srgbClr val="B32C16"/>
                </a:solidFill>
                <a:latin typeface="Arial"/>
                <a:cs typeface="Arial"/>
              </a:rPr>
              <a:t>TYMPANIC</a:t>
            </a:r>
            <a:r>
              <a:rPr sz="3000" b="0" spc="-60" dirty="0">
                <a:solidFill>
                  <a:srgbClr val="B32C16"/>
                </a:solidFill>
                <a:latin typeface="Arial"/>
                <a:cs typeface="Arial"/>
              </a:rPr>
              <a:t> </a:t>
            </a:r>
            <a:r>
              <a:rPr sz="3000" b="0" dirty="0">
                <a:solidFill>
                  <a:srgbClr val="B32C16"/>
                </a:solidFill>
                <a:latin typeface="Arial"/>
                <a:cs typeface="Arial"/>
              </a:rPr>
              <a:t>MEMBRANE</a:t>
            </a:r>
            <a:endParaRPr sz="3000">
              <a:latin typeface="Arial"/>
              <a:cs typeface="Arial"/>
            </a:endParaRPr>
          </a:p>
        </p:txBody>
      </p:sp>
      <p:sp>
        <p:nvSpPr>
          <p:cNvPr id="3" name="object 3"/>
          <p:cNvSpPr txBox="1"/>
          <p:nvPr/>
        </p:nvSpPr>
        <p:spPr>
          <a:xfrm>
            <a:off x="535940" y="1625549"/>
            <a:ext cx="6992620" cy="2663190"/>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655" algn="l"/>
              </a:tabLst>
            </a:pPr>
            <a:r>
              <a:rPr sz="2400" spc="-5" dirty="0">
                <a:latin typeface="Arial"/>
                <a:cs typeface="Arial"/>
              </a:rPr>
              <a:t>Dimensions: </a:t>
            </a:r>
            <a:r>
              <a:rPr sz="2400" dirty="0">
                <a:latin typeface="Arial"/>
                <a:cs typeface="Arial"/>
              </a:rPr>
              <a:t>Its </a:t>
            </a:r>
            <a:r>
              <a:rPr sz="2400" spc="-5" dirty="0">
                <a:latin typeface="Arial"/>
                <a:cs typeface="Arial"/>
              </a:rPr>
              <a:t>dimensions </a:t>
            </a:r>
            <a:r>
              <a:rPr sz="2400" dirty="0">
                <a:latin typeface="Arial"/>
                <a:cs typeface="Arial"/>
              </a:rPr>
              <a:t>are: </a:t>
            </a:r>
            <a:r>
              <a:rPr sz="2400" spc="-5" dirty="0">
                <a:latin typeface="Arial"/>
                <a:cs typeface="Arial"/>
              </a:rPr>
              <a:t>9–10 </a:t>
            </a:r>
            <a:r>
              <a:rPr sz="2400" dirty="0">
                <a:latin typeface="Arial"/>
                <a:cs typeface="Arial"/>
              </a:rPr>
              <a:t>mm</a:t>
            </a:r>
            <a:r>
              <a:rPr sz="2400" spc="35" dirty="0">
                <a:latin typeface="Arial"/>
                <a:cs typeface="Arial"/>
              </a:rPr>
              <a:t> </a:t>
            </a:r>
            <a:r>
              <a:rPr sz="2400" spc="-5" dirty="0">
                <a:latin typeface="Arial"/>
                <a:cs typeface="Arial"/>
              </a:rPr>
              <a:t>height</a:t>
            </a:r>
            <a:endParaRPr sz="2400">
              <a:latin typeface="Arial"/>
              <a:cs typeface="Arial"/>
            </a:endParaRPr>
          </a:p>
          <a:p>
            <a:pPr marL="287020">
              <a:lnSpc>
                <a:spcPct val="100000"/>
              </a:lnSpc>
              <a:spcBef>
                <a:spcPts val="5"/>
              </a:spcBef>
            </a:pPr>
            <a:r>
              <a:rPr sz="2400" spc="-5" dirty="0">
                <a:latin typeface="Arial"/>
                <a:cs typeface="Arial"/>
              </a:rPr>
              <a:t>and 8–9 </a:t>
            </a:r>
            <a:r>
              <a:rPr sz="2400" dirty="0">
                <a:latin typeface="Arial"/>
                <a:cs typeface="Arial"/>
              </a:rPr>
              <a:t>mm </a:t>
            </a:r>
            <a:r>
              <a:rPr sz="2400" spc="-5" dirty="0">
                <a:latin typeface="Arial"/>
                <a:cs typeface="Arial"/>
              </a:rPr>
              <a:t>width. </a:t>
            </a:r>
            <a:r>
              <a:rPr sz="2400" dirty="0">
                <a:latin typeface="Arial"/>
                <a:cs typeface="Arial"/>
              </a:rPr>
              <a:t>It </a:t>
            </a:r>
            <a:r>
              <a:rPr sz="2400" spc="-5" dirty="0">
                <a:latin typeface="Arial"/>
                <a:cs typeface="Arial"/>
              </a:rPr>
              <a:t>is </a:t>
            </a:r>
            <a:r>
              <a:rPr sz="2400" dirty="0">
                <a:latin typeface="Arial"/>
                <a:cs typeface="Arial"/>
              </a:rPr>
              <a:t>0.1 mm</a:t>
            </a:r>
            <a:r>
              <a:rPr sz="2400" spc="-30" dirty="0">
                <a:latin typeface="Arial"/>
                <a:cs typeface="Arial"/>
              </a:rPr>
              <a:t> </a:t>
            </a:r>
            <a:r>
              <a:rPr sz="2400" dirty="0">
                <a:latin typeface="Arial"/>
                <a:cs typeface="Arial"/>
              </a:rPr>
              <a:t>thick.</a:t>
            </a:r>
            <a:endParaRPr sz="2400">
              <a:latin typeface="Arial"/>
              <a:cs typeface="Arial"/>
            </a:endParaRPr>
          </a:p>
          <a:p>
            <a:pPr marL="287020" marR="5080" indent="-274320">
              <a:lnSpc>
                <a:spcPct val="100000"/>
              </a:lnSpc>
              <a:spcBef>
                <a:spcPts val="600"/>
              </a:spcBef>
              <a:buClr>
                <a:srgbClr val="FD8537"/>
              </a:buClr>
              <a:buSzPct val="68750"/>
              <a:buFont typeface="Wingdings"/>
              <a:buChar char=""/>
              <a:tabLst>
                <a:tab pos="287655" algn="l"/>
              </a:tabLst>
            </a:pPr>
            <a:r>
              <a:rPr sz="2400" spc="-85" dirty="0">
                <a:latin typeface="Arial"/>
                <a:cs typeface="Arial"/>
              </a:rPr>
              <a:t>„Position: </a:t>
            </a:r>
            <a:r>
              <a:rPr sz="2400" spc="-20" dirty="0">
                <a:latin typeface="Arial"/>
                <a:cs typeface="Arial"/>
              </a:rPr>
              <a:t>Tympanic </a:t>
            </a:r>
            <a:r>
              <a:rPr sz="2400" spc="-5" dirty="0">
                <a:latin typeface="Arial"/>
                <a:cs typeface="Arial"/>
              </a:rPr>
              <a:t>membrane </a:t>
            </a:r>
            <a:r>
              <a:rPr sz="2400" dirty="0">
                <a:latin typeface="Arial"/>
                <a:cs typeface="Arial"/>
              </a:rPr>
              <a:t>(TM) </a:t>
            </a:r>
            <a:r>
              <a:rPr sz="2400" spc="-5" dirty="0">
                <a:latin typeface="Arial"/>
                <a:cs typeface="Arial"/>
              </a:rPr>
              <a:t>is a partition  wall between </a:t>
            </a:r>
            <a:r>
              <a:rPr sz="2400" dirty="0">
                <a:latin typeface="Arial"/>
                <a:cs typeface="Arial"/>
              </a:rPr>
              <a:t>the </a:t>
            </a:r>
            <a:r>
              <a:rPr sz="2400" spc="-10" dirty="0">
                <a:latin typeface="Arial"/>
                <a:cs typeface="Arial"/>
              </a:rPr>
              <a:t>EAC </a:t>
            </a:r>
            <a:r>
              <a:rPr sz="2400" spc="-5" dirty="0">
                <a:latin typeface="Arial"/>
                <a:cs typeface="Arial"/>
              </a:rPr>
              <a:t>and </a:t>
            </a:r>
            <a:r>
              <a:rPr sz="2400" dirty="0">
                <a:latin typeface="Arial"/>
                <a:cs typeface="Arial"/>
              </a:rPr>
              <a:t>the </a:t>
            </a:r>
            <a:r>
              <a:rPr sz="2400" spc="-5" dirty="0">
                <a:latin typeface="Arial"/>
                <a:cs typeface="Arial"/>
              </a:rPr>
              <a:t>middle </a:t>
            </a:r>
            <a:r>
              <a:rPr sz="2400" spc="-35" dirty="0">
                <a:latin typeface="Arial"/>
                <a:cs typeface="Arial"/>
              </a:rPr>
              <a:t>ear. </a:t>
            </a:r>
            <a:r>
              <a:rPr sz="2400" dirty="0">
                <a:latin typeface="Arial"/>
                <a:cs typeface="Arial"/>
              </a:rPr>
              <a:t>It </a:t>
            </a:r>
            <a:r>
              <a:rPr sz="2400" spc="-5" dirty="0">
                <a:latin typeface="Arial"/>
                <a:cs typeface="Arial"/>
              </a:rPr>
              <a:t>is  positioned </a:t>
            </a:r>
            <a:r>
              <a:rPr sz="2400" spc="-25" dirty="0">
                <a:latin typeface="Arial"/>
                <a:cs typeface="Arial"/>
              </a:rPr>
              <a:t>obliquely. </a:t>
            </a:r>
            <a:r>
              <a:rPr sz="2400" dirty="0">
                <a:latin typeface="Arial"/>
                <a:cs typeface="Arial"/>
              </a:rPr>
              <a:t>It forms </a:t>
            </a:r>
            <a:r>
              <a:rPr sz="2400" b="1" spc="-5" dirty="0">
                <a:latin typeface="Arial"/>
                <a:cs typeface="Arial"/>
              </a:rPr>
              <a:t>angle </a:t>
            </a:r>
            <a:r>
              <a:rPr sz="2400" b="1" dirty="0">
                <a:latin typeface="Arial"/>
                <a:cs typeface="Arial"/>
              </a:rPr>
              <a:t>of </a:t>
            </a:r>
            <a:r>
              <a:rPr sz="2400" b="1" spc="-5" dirty="0">
                <a:latin typeface="Arial"/>
                <a:cs typeface="Arial"/>
              </a:rPr>
              <a:t>55° </a:t>
            </a:r>
            <a:r>
              <a:rPr sz="2400" spc="-5" dirty="0">
                <a:latin typeface="Arial"/>
                <a:cs typeface="Arial"/>
              </a:rPr>
              <a:t>with  deep EAC. </a:t>
            </a:r>
            <a:r>
              <a:rPr sz="2400" dirty="0">
                <a:latin typeface="Arial"/>
                <a:cs typeface="Arial"/>
              </a:rPr>
              <a:t>Its </a:t>
            </a:r>
            <a:r>
              <a:rPr sz="2400" spc="-5" dirty="0">
                <a:latin typeface="Arial"/>
                <a:cs typeface="Arial"/>
              </a:rPr>
              <a:t>posterosuperior </a:t>
            </a:r>
            <a:r>
              <a:rPr sz="2400" dirty="0">
                <a:latin typeface="Arial"/>
                <a:cs typeface="Arial"/>
              </a:rPr>
              <a:t>part </a:t>
            </a:r>
            <a:r>
              <a:rPr sz="2400" spc="-10" dirty="0">
                <a:latin typeface="Arial"/>
                <a:cs typeface="Arial"/>
              </a:rPr>
              <a:t>is </a:t>
            </a:r>
            <a:r>
              <a:rPr sz="2400" dirty="0">
                <a:latin typeface="Arial"/>
                <a:cs typeface="Arial"/>
              </a:rPr>
              <a:t>more </a:t>
            </a:r>
            <a:r>
              <a:rPr sz="2400" spc="-5" dirty="0">
                <a:latin typeface="Arial"/>
                <a:cs typeface="Arial"/>
              </a:rPr>
              <a:t>lateral  than </a:t>
            </a:r>
            <a:r>
              <a:rPr sz="2400" dirty="0">
                <a:latin typeface="Arial"/>
                <a:cs typeface="Arial"/>
              </a:rPr>
              <a:t>its </a:t>
            </a:r>
            <a:r>
              <a:rPr sz="2400" spc="-5" dirty="0">
                <a:latin typeface="Arial"/>
                <a:cs typeface="Arial"/>
              </a:rPr>
              <a:t>anteroinferior</a:t>
            </a:r>
            <a:r>
              <a:rPr sz="2400" spc="20" dirty="0">
                <a:latin typeface="Arial"/>
                <a:cs typeface="Arial"/>
              </a:rPr>
              <a:t> </a:t>
            </a:r>
            <a:r>
              <a:rPr sz="2400" dirty="0">
                <a:latin typeface="Arial"/>
                <a:cs typeface="Arial"/>
              </a:rPr>
              <a:t>part.</a:t>
            </a:r>
            <a:endParaRPr sz="24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863853"/>
            <a:ext cx="7216140" cy="5440045"/>
          </a:xfrm>
          <a:prstGeom prst="rect">
            <a:avLst/>
          </a:prstGeom>
        </p:spPr>
        <p:txBody>
          <a:bodyPr vert="horz" wrap="square" lIns="0" tIns="12700" rIns="0" bIns="0" rtlCol="0">
            <a:spAutoFit/>
          </a:bodyPr>
          <a:lstStyle/>
          <a:p>
            <a:pPr marL="287020" marR="640715" indent="-274320">
              <a:lnSpc>
                <a:spcPct val="100000"/>
              </a:lnSpc>
              <a:spcBef>
                <a:spcPts val="100"/>
              </a:spcBef>
              <a:buClr>
                <a:srgbClr val="FD8537"/>
              </a:buClr>
              <a:buSzPct val="68750"/>
              <a:buFont typeface="Wingdings"/>
              <a:buChar char=""/>
              <a:tabLst>
                <a:tab pos="287655" algn="l"/>
              </a:tabLst>
            </a:pPr>
            <a:r>
              <a:rPr sz="2400" dirty="0">
                <a:latin typeface="Arial"/>
                <a:cs typeface="Arial"/>
              </a:rPr>
              <a:t>Structure: </a:t>
            </a:r>
            <a:r>
              <a:rPr sz="2400" spc="-20" dirty="0">
                <a:latin typeface="Arial"/>
                <a:cs typeface="Arial"/>
              </a:rPr>
              <a:t>Tympanic </a:t>
            </a:r>
            <a:r>
              <a:rPr sz="2400" spc="-5" dirty="0">
                <a:latin typeface="Arial"/>
                <a:cs typeface="Arial"/>
              </a:rPr>
              <a:t>membrane consists </a:t>
            </a:r>
            <a:r>
              <a:rPr sz="2400" dirty="0">
                <a:latin typeface="Arial"/>
                <a:cs typeface="Arial"/>
              </a:rPr>
              <a:t>of the  </a:t>
            </a:r>
            <a:r>
              <a:rPr sz="2400" spc="-5" dirty="0">
                <a:latin typeface="Arial"/>
                <a:cs typeface="Arial"/>
              </a:rPr>
              <a:t>following three</a:t>
            </a:r>
            <a:r>
              <a:rPr sz="2400" spc="30" dirty="0">
                <a:latin typeface="Arial"/>
                <a:cs typeface="Arial"/>
              </a:rPr>
              <a:t> </a:t>
            </a:r>
            <a:r>
              <a:rPr sz="2400" spc="-5" dirty="0">
                <a:latin typeface="Arial"/>
                <a:cs typeface="Arial"/>
              </a:rPr>
              <a:t>layers</a:t>
            </a:r>
            <a:endParaRPr sz="2400">
              <a:latin typeface="Arial"/>
              <a:cs typeface="Arial"/>
            </a:endParaRPr>
          </a:p>
          <a:p>
            <a:pPr marL="652780" marR="467995"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Outer </a:t>
            </a:r>
            <a:r>
              <a:rPr sz="2100" b="1" dirty="0">
                <a:latin typeface="Arial"/>
                <a:cs typeface="Arial"/>
              </a:rPr>
              <a:t>epithelial </a:t>
            </a:r>
            <a:r>
              <a:rPr sz="2100" b="1" spc="-10" dirty="0">
                <a:latin typeface="Arial"/>
                <a:cs typeface="Arial"/>
              </a:rPr>
              <a:t>layer </a:t>
            </a:r>
            <a:r>
              <a:rPr sz="2100" b="1" spc="-5" dirty="0">
                <a:latin typeface="Arial"/>
                <a:cs typeface="Arial"/>
              </a:rPr>
              <a:t>(Cuticular Stratum): </a:t>
            </a:r>
            <a:r>
              <a:rPr sz="2100" dirty="0">
                <a:latin typeface="Arial"/>
                <a:cs typeface="Arial"/>
              </a:rPr>
              <a:t>It is  </a:t>
            </a:r>
            <a:r>
              <a:rPr sz="2100" spc="-5" dirty="0">
                <a:latin typeface="Arial"/>
                <a:cs typeface="Arial"/>
              </a:rPr>
              <a:t>continuous with </a:t>
            </a:r>
            <a:r>
              <a:rPr sz="2100" dirty="0">
                <a:latin typeface="Arial"/>
                <a:cs typeface="Arial"/>
              </a:rPr>
              <a:t>the EAC skin. </a:t>
            </a:r>
            <a:r>
              <a:rPr sz="2100" spc="-5" dirty="0">
                <a:latin typeface="Arial"/>
                <a:cs typeface="Arial"/>
              </a:rPr>
              <a:t>Keratinised, stratified  squamous </a:t>
            </a:r>
            <a:r>
              <a:rPr sz="2100" dirty="0">
                <a:latin typeface="Arial"/>
                <a:cs typeface="Arial"/>
              </a:rPr>
              <a:t>type. </a:t>
            </a:r>
            <a:r>
              <a:rPr sz="2100" spc="-5" dirty="0">
                <a:latin typeface="Arial"/>
                <a:cs typeface="Arial"/>
              </a:rPr>
              <a:t>10 </a:t>
            </a:r>
            <a:r>
              <a:rPr sz="2100" dirty="0">
                <a:latin typeface="Arial"/>
                <a:cs typeface="Arial"/>
              </a:rPr>
              <a:t>cells</a:t>
            </a:r>
            <a:r>
              <a:rPr sz="2100" spc="-25" dirty="0">
                <a:latin typeface="Arial"/>
                <a:cs typeface="Arial"/>
              </a:rPr>
              <a:t> </a:t>
            </a:r>
            <a:r>
              <a:rPr sz="2100" dirty="0">
                <a:latin typeface="Arial"/>
                <a:cs typeface="Arial"/>
              </a:rPr>
              <a:t>thick.</a:t>
            </a:r>
            <a:endParaRPr sz="2100">
              <a:latin typeface="Arial"/>
              <a:cs typeface="Arial"/>
            </a:endParaRPr>
          </a:p>
          <a:p>
            <a:pPr marL="744220">
              <a:lnSpc>
                <a:spcPct val="100000"/>
              </a:lnSpc>
              <a:spcBef>
                <a:spcPts val="445"/>
              </a:spcBef>
            </a:pPr>
            <a:r>
              <a:rPr sz="1800" spc="-5" dirty="0">
                <a:latin typeface="Arial"/>
                <a:cs typeface="Arial"/>
              </a:rPr>
              <a:t>* </a:t>
            </a:r>
            <a:r>
              <a:rPr sz="1800" dirty="0">
                <a:latin typeface="Arial"/>
                <a:cs typeface="Arial"/>
              </a:rPr>
              <a:t>The </a:t>
            </a:r>
            <a:r>
              <a:rPr sz="1800" spc="-5" dirty="0">
                <a:latin typeface="Arial"/>
                <a:cs typeface="Arial"/>
              </a:rPr>
              <a:t>cells have a propensity </a:t>
            </a:r>
            <a:r>
              <a:rPr sz="1800" dirty="0">
                <a:latin typeface="Arial"/>
                <a:cs typeface="Arial"/>
              </a:rPr>
              <a:t>for </a:t>
            </a:r>
            <a:r>
              <a:rPr sz="1800" i="1" u="heavy" spc="-5" dirty="0">
                <a:uFill>
                  <a:solidFill>
                    <a:srgbClr val="000000"/>
                  </a:solidFill>
                </a:uFill>
                <a:latin typeface="Arial"/>
                <a:cs typeface="Arial"/>
              </a:rPr>
              <a:t>lateral</a:t>
            </a:r>
            <a:r>
              <a:rPr sz="1800" i="1" u="heavy" spc="5" dirty="0">
                <a:uFill>
                  <a:solidFill>
                    <a:srgbClr val="000000"/>
                  </a:solidFill>
                </a:uFill>
                <a:latin typeface="Arial"/>
                <a:cs typeface="Arial"/>
              </a:rPr>
              <a:t> </a:t>
            </a:r>
            <a:r>
              <a:rPr sz="1800" i="1" u="heavy" spc="-5" dirty="0">
                <a:uFill>
                  <a:solidFill>
                    <a:srgbClr val="000000"/>
                  </a:solidFill>
                </a:uFill>
                <a:latin typeface="Arial"/>
                <a:cs typeface="Arial"/>
              </a:rPr>
              <a:t>migration</a:t>
            </a:r>
            <a:endParaRPr sz="1800">
              <a:latin typeface="Arial"/>
              <a:cs typeface="Arial"/>
            </a:endParaRPr>
          </a:p>
          <a:p>
            <a:pPr marL="652780" marR="5080" lvl="1" indent="-274320">
              <a:lnSpc>
                <a:spcPct val="100000"/>
              </a:lnSpc>
              <a:spcBef>
                <a:spcPts val="490"/>
              </a:spcBef>
              <a:buClr>
                <a:srgbClr val="FD8537"/>
              </a:buClr>
              <a:buSzPct val="78571"/>
              <a:buFont typeface="Wingdings"/>
              <a:buChar char=""/>
              <a:tabLst>
                <a:tab pos="652780" algn="l"/>
                <a:tab pos="653415" algn="l"/>
              </a:tabLst>
            </a:pPr>
            <a:r>
              <a:rPr sz="2100" b="1" dirty="0">
                <a:latin typeface="Arial"/>
                <a:cs typeface="Arial"/>
              </a:rPr>
              <a:t>Middle fibrous </a:t>
            </a:r>
            <a:r>
              <a:rPr sz="2100" b="1" spc="-10" dirty="0">
                <a:latin typeface="Arial"/>
                <a:cs typeface="Arial"/>
              </a:rPr>
              <a:t>layer </a:t>
            </a:r>
            <a:r>
              <a:rPr sz="2100" b="1" dirty="0">
                <a:latin typeface="Arial"/>
                <a:cs typeface="Arial"/>
              </a:rPr>
              <a:t>(Fibrous </a:t>
            </a:r>
            <a:r>
              <a:rPr sz="2100" b="1" spc="-5" dirty="0">
                <a:latin typeface="Arial"/>
                <a:cs typeface="Arial"/>
              </a:rPr>
              <a:t>Stratum): </a:t>
            </a:r>
            <a:r>
              <a:rPr sz="2100" dirty="0">
                <a:latin typeface="Arial"/>
                <a:cs typeface="Arial"/>
              </a:rPr>
              <a:t>It </a:t>
            </a:r>
            <a:r>
              <a:rPr sz="2100" spc="-5" dirty="0">
                <a:latin typeface="Arial"/>
                <a:cs typeface="Arial"/>
              </a:rPr>
              <a:t>encloses  the handle </a:t>
            </a:r>
            <a:r>
              <a:rPr sz="2100" dirty="0">
                <a:latin typeface="Arial"/>
                <a:cs typeface="Arial"/>
              </a:rPr>
              <a:t>of </a:t>
            </a:r>
            <a:r>
              <a:rPr sz="2100" spc="-5" dirty="0">
                <a:latin typeface="Arial"/>
                <a:cs typeface="Arial"/>
              </a:rPr>
              <a:t>malleus and consists </a:t>
            </a:r>
            <a:r>
              <a:rPr sz="2100" dirty="0">
                <a:latin typeface="Arial"/>
                <a:cs typeface="Arial"/>
              </a:rPr>
              <a:t>of </a:t>
            </a:r>
            <a:r>
              <a:rPr sz="2100" spc="-5" dirty="0">
                <a:latin typeface="Arial"/>
                <a:cs typeface="Arial"/>
              </a:rPr>
              <a:t>three types of  </a:t>
            </a:r>
            <a:r>
              <a:rPr sz="2100" dirty="0">
                <a:latin typeface="Arial"/>
                <a:cs typeface="Arial"/>
              </a:rPr>
              <a:t>fibers: </a:t>
            </a:r>
            <a:r>
              <a:rPr sz="2100" b="1" spc="-5" dirty="0">
                <a:latin typeface="Arial"/>
                <a:cs typeface="Arial"/>
              </a:rPr>
              <a:t>radial, circular </a:t>
            </a:r>
            <a:r>
              <a:rPr sz="2100" b="1" dirty="0">
                <a:latin typeface="Arial"/>
                <a:cs typeface="Arial"/>
              </a:rPr>
              <a:t>and parabolic</a:t>
            </a:r>
            <a:r>
              <a:rPr sz="2100" dirty="0">
                <a:latin typeface="Arial"/>
                <a:cs typeface="Arial"/>
              </a:rPr>
              <a:t>. In </a:t>
            </a:r>
            <a:r>
              <a:rPr sz="2100" spc="-5" dirty="0">
                <a:latin typeface="Arial"/>
                <a:cs typeface="Arial"/>
              </a:rPr>
              <a:t>comparison </a:t>
            </a:r>
            <a:r>
              <a:rPr sz="2100" dirty="0">
                <a:latin typeface="Arial"/>
                <a:cs typeface="Arial"/>
              </a:rPr>
              <a:t>to  </a:t>
            </a:r>
            <a:r>
              <a:rPr sz="2100" spc="-5" dirty="0">
                <a:latin typeface="Arial"/>
                <a:cs typeface="Arial"/>
              </a:rPr>
              <a:t>pars tensa, </a:t>
            </a:r>
            <a:r>
              <a:rPr sz="2100" dirty="0">
                <a:latin typeface="Arial"/>
                <a:cs typeface="Arial"/>
              </a:rPr>
              <a:t>this </a:t>
            </a:r>
            <a:r>
              <a:rPr sz="2100" spc="-5" dirty="0">
                <a:latin typeface="Arial"/>
                <a:cs typeface="Arial"/>
              </a:rPr>
              <a:t>layer </a:t>
            </a:r>
            <a:r>
              <a:rPr sz="2100" dirty="0">
                <a:latin typeface="Arial"/>
                <a:cs typeface="Arial"/>
              </a:rPr>
              <a:t>is </a:t>
            </a:r>
            <a:r>
              <a:rPr sz="2100" spc="-5" dirty="0">
                <a:latin typeface="Arial"/>
                <a:cs typeface="Arial"/>
              </a:rPr>
              <a:t>very thin in pars </a:t>
            </a:r>
            <a:r>
              <a:rPr sz="2100" dirty="0">
                <a:latin typeface="Arial"/>
                <a:cs typeface="Arial"/>
              </a:rPr>
              <a:t>flaccida  (consists of </a:t>
            </a:r>
            <a:r>
              <a:rPr sz="2100" spc="-5" dirty="0">
                <a:latin typeface="Arial"/>
                <a:cs typeface="Arial"/>
              </a:rPr>
              <a:t>loose conn. </a:t>
            </a:r>
            <a:r>
              <a:rPr sz="2100" dirty="0">
                <a:latin typeface="Arial"/>
                <a:cs typeface="Arial"/>
              </a:rPr>
              <a:t>tissue) </a:t>
            </a:r>
            <a:r>
              <a:rPr sz="2100" spc="-5" dirty="0">
                <a:latin typeface="Arial"/>
                <a:cs typeface="Arial"/>
              </a:rPr>
              <a:t>and not organized into  various fibers.</a:t>
            </a:r>
            <a:endParaRPr sz="2100">
              <a:latin typeface="Arial"/>
              <a:cs typeface="Arial"/>
            </a:endParaRPr>
          </a:p>
          <a:p>
            <a:pPr marL="652780" marR="120014" lvl="1" indent="-274320">
              <a:lnSpc>
                <a:spcPct val="100000"/>
              </a:lnSpc>
              <a:spcBef>
                <a:spcPts val="509"/>
              </a:spcBef>
              <a:buClr>
                <a:srgbClr val="FD8537"/>
              </a:buClr>
              <a:buSzPct val="78571"/>
              <a:buFont typeface="Wingdings"/>
              <a:buChar char=""/>
              <a:tabLst>
                <a:tab pos="652780" algn="l"/>
                <a:tab pos="653415" algn="l"/>
              </a:tabLst>
            </a:pPr>
            <a:r>
              <a:rPr sz="2100" b="1" spc="-5" dirty="0">
                <a:latin typeface="Arial"/>
                <a:cs typeface="Arial"/>
              </a:rPr>
              <a:t>Inner mucosal </a:t>
            </a:r>
            <a:r>
              <a:rPr sz="2100" b="1" spc="-10" dirty="0">
                <a:latin typeface="Arial"/>
                <a:cs typeface="Arial"/>
              </a:rPr>
              <a:t>layer </a:t>
            </a:r>
            <a:r>
              <a:rPr sz="2100" b="1" dirty="0">
                <a:latin typeface="Arial"/>
                <a:cs typeface="Arial"/>
              </a:rPr>
              <a:t>(Mucous </a:t>
            </a:r>
            <a:r>
              <a:rPr sz="2100" b="1" spc="-5" dirty="0">
                <a:latin typeface="Arial"/>
                <a:cs typeface="Arial"/>
              </a:rPr>
              <a:t>Stratum): </a:t>
            </a:r>
            <a:r>
              <a:rPr sz="2100" dirty="0">
                <a:latin typeface="Arial"/>
                <a:cs typeface="Arial"/>
              </a:rPr>
              <a:t>It </a:t>
            </a:r>
            <a:r>
              <a:rPr sz="2100" spc="-5" dirty="0">
                <a:latin typeface="Arial"/>
                <a:cs typeface="Arial"/>
              </a:rPr>
              <a:t>is  continuous with </a:t>
            </a:r>
            <a:r>
              <a:rPr sz="2100" dirty="0">
                <a:latin typeface="Arial"/>
                <a:cs typeface="Arial"/>
              </a:rPr>
              <a:t>the </a:t>
            </a:r>
            <a:r>
              <a:rPr sz="2100" spc="-5" dirty="0">
                <a:latin typeface="Arial"/>
                <a:cs typeface="Arial"/>
              </a:rPr>
              <a:t>middle ear </a:t>
            </a:r>
            <a:r>
              <a:rPr sz="2100" dirty="0">
                <a:latin typeface="Arial"/>
                <a:cs typeface="Arial"/>
              </a:rPr>
              <a:t>mucosa. </a:t>
            </a:r>
            <a:r>
              <a:rPr sz="2100" spc="-5" dirty="0">
                <a:latin typeface="Arial"/>
                <a:cs typeface="Arial"/>
              </a:rPr>
              <a:t>Single layer</a:t>
            </a:r>
            <a:r>
              <a:rPr sz="2100" spc="-45" dirty="0">
                <a:latin typeface="Arial"/>
                <a:cs typeface="Arial"/>
              </a:rPr>
              <a:t> </a:t>
            </a:r>
            <a:r>
              <a:rPr sz="2100" dirty="0">
                <a:latin typeface="Arial"/>
                <a:cs typeface="Arial"/>
              </a:rPr>
              <a:t>of  flat cells. </a:t>
            </a:r>
            <a:r>
              <a:rPr sz="2100" spc="-5" dirty="0">
                <a:latin typeface="Arial"/>
                <a:cs typeface="Arial"/>
              </a:rPr>
              <a:t>Cilliated collumnar cells are absent </a:t>
            </a:r>
            <a:r>
              <a:rPr sz="2100" spc="-10" dirty="0">
                <a:latin typeface="Arial"/>
                <a:cs typeface="Arial"/>
              </a:rPr>
              <a:t>over  </a:t>
            </a:r>
            <a:r>
              <a:rPr sz="2100" spc="-5" dirty="0">
                <a:latin typeface="Arial"/>
                <a:cs typeface="Arial"/>
              </a:rPr>
              <a:t>medial aspect </a:t>
            </a:r>
            <a:r>
              <a:rPr sz="2100" dirty="0">
                <a:latin typeface="Arial"/>
                <a:cs typeface="Arial"/>
              </a:rPr>
              <a:t>of</a:t>
            </a:r>
            <a:r>
              <a:rPr sz="2100" spc="-60" dirty="0">
                <a:latin typeface="Arial"/>
                <a:cs typeface="Arial"/>
              </a:rPr>
              <a:t> </a:t>
            </a:r>
            <a:r>
              <a:rPr sz="2100" dirty="0">
                <a:latin typeface="Arial"/>
                <a:cs typeface="Arial"/>
              </a:rPr>
              <a:t>TM.</a:t>
            </a:r>
            <a:endParaRPr sz="21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62101"/>
            <a:ext cx="7269480" cy="4872990"/>
          </a:xfrm>
          <a:prstGeom prst="rect">
            <a:avLst/>
          </a:prstGeom>
        </p:spPr>
        <p:txBody>
          <a:bodyPr vert="horz" wrap="square" lIns="0" tIns="85725" rIns="0" bIns="0" rtlCol="0">
            <a:spAutoFit/>
          </a:bodyPr>
          <a:lstStyle/>
          <a:p>
            <a:pPr marL="287020" indent="-274320">
              <a:lnSpc>
                <a:spcPct val="100000"/>
              </a:lnSpc>
              <a:spcBef>
                <a:spcPts val="675"/>
              </a:spcBef>
              <a:buClr>
                <a:srgbClr val="FD8537"/>
              </a:buClr>
              <a:buSzPct val="68750"/>
              <a:buFont typeface="Wingdings"/>
              <a:buChar char=""/>
              <a:tabLst>
                <a:tab pos="287655" algn="l"/>
              </a:tabLst>
            </a:pPr>
            <a:r>
              <a:rPr sz="2400" spc="-114" dirty="0" smtClean="0">
                <a:latin typeface="Arial"/>
                <a:cs typeface="Arial"/>
              </a:rPr>
              <a:t>Parts</a:t>
            </a:r>
            <a:r>
              <a:rPr sz="2400" spc="-114" dirty="0">
                <a:latin typeface="Arial"/>
                <a:cs typeface="Arial"/>
              </a:rPr>
              <a:t>: </a:t>
            </a:r>
            <a:r>
              <a:rPr sz="2400" spc="-20" dirty="0">
                <a:latin typeface="Arial"/>
                <a:cs typeface="Arial"/>
              </a:rPr>
              <a:t>Tympanic </a:t>
            </a:r>
            <a:r>
              <a:rPr sz="2400" spc="-5" dirty="0">
                <a:latin typeface="Arial"/>
                <a:cs typeface="Arial"/>
              </a:rPr>
              <a:t>membrane consists </a:t>
            </a:r>
            <a:r>
              <a:rPr sz="2400" dirty="0">
                <a:latin typeface="Arial"/>
                <a:cs typeface="Arial"/>
              </a:rPr>
              <a:t>of two</a:t>
            </a:r>
            <a:r>
              <a:rPr sz="2400" spc="85" dirty="0">
                <a:latin typeface="Arial"/>
                <a:cs typeface="Arial"/>
              </a:rPr>
              <a:t> </a:t>
            </a:r>
            <a:r>
              <a:rPr sz="2400" dirty="0">
                <a:latin typeface="Arial"/>
                <a:cs typeface="Arial"/>
              </a:rPr>
              <a:t>parts:</a:t>
            </a:r>
          </a:p>
          <a:p>
            <a:pPr marL="65278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Pars tensa: </a:t>
            </a:r>
            <a:r>
              <a:rPr sz="2100" dirty="0">
                <a:latin typeface="Arial"/>
                <a:cs typeface="Arial"/>
              </a:rPr>
              <a:t>It </a:t>
            </a:r>
            <a:r>
              <a:rPr sz="2100" spc="-5" dirty="0">
                <a:latin typeface="Arial"/>
                <a:cs typeface="Arial"/>
              </a:rPr>
              <a:t>forms </a:t>
            </a:r>
            <a:r>
              <a:rPr sz="2100" dirty="0">
                <a:latin typeface="Arial"/>
                <a:cs typeface="Arial"/>
              </a:rPr>
              <a:t>most of </a:t>
            </a:r>
            <a:r>
              <a:rPr sz="2100" spc="-5" dirty="0">
                <a:latin typeface="Arial"/>
                <a:cs typeface="Arial"/>
              </a:rPr>
              <a:t>tympanic</a:t>
            </a:r>
            <a:r>
              <a:rPr sz="2100" spc="5" dirty="0">
                <a:latin typeface="Arial"/>
                <a:cs typeface="Arial"/>
              </a:rPr>
              <a:t> </a:t>
            </a:r>
            <a:r>
              <a:rPr sz="2100" spc="-5" dirty="0">
                <a:latin typeface="Arial"/>
                <a:cs typeface="Arial"/>
              </a:rPr>
              <a:t>membrane</a:t>
            </a:r>
            <a:endParaRPr sz="2100" dirty="0">
              <a:latin typeface="Arial"/>
              <a:cs typeface="Arial"/>
            </a:endParaRPr>
          </a:p>
          <a:p>
            <a:pPr marL="927100" marR="216535" lvl="2" indent="-182880" algn="just">
              <a:lnSpc>
                <a:spcPct val="100000"/>
              </a:lnSpc>
              <a:spcBef>
                <a:spcPts val="445"/>
              </a:spcBef>
              <a:buClr>
                <a:srgbClr val="DF752E"/>
              </a:buClr>
              <a:buSzPct val="58333"/>
              <a:buFont typeface="Wingdings"/>
              <a:buChar char=""/>
              <a:tabLst>
                <a:tab pos="927735" algn="l"/>
              </a:tabLst>
            </a:pPr>
            <a:r>
              <a:rPr sz="1800" b="1" spc="-10" dirty="0">
                <a:latin typeface="Arial"/>
                <a:cs typeface="Arial"/>
              </a:rPr>
              <a:t>Annulus </a:t>
            </a:r>
            <a:r>
              <a:rPr sz="1800" b="1" spc="-5" dirty="0">
                <a:latin typeface="Arial"/>
                <a:cs typeface="Arial"/>
              </a:rPr>
              <a:t>tympanicus: </a:t>
            </a:r>
            <a:r>
              <a:rPr sz="1800" spc="5" dirty="0">
                <a:latin typeface="Arial"/>
                <a:cs typeface="Arial"/>
              </a:rPr>
              <a:t>TM </a:t>
            </a:r>
            <a:r>
              <a:rPr sz="1800" spc="-5" dirty="0">
                <a:latin typeface="Arial"/>
                <a:cs typeface="Arial"/>
              </a:rPr>
              <a:t>is thickened in </a:t>
            </a:r>
            <a:r>
              <a:rPr sz="1800" dirty="0">
                <a:latin typeface="Arial"/>
                <a:cs typeface="Arial"/>
              </a:rPr>
              <a:t>the </a:t>
            </a:r>
            <a:r>
              <a:rPr sz="1800" spc="-5" dirty="0">
                <a:latin typeface="Arial"/>
                <a:cs typeface="Arial"/>
              </a:rPr>
              <a:t>periphery and  </a:t>
            </a:r>
            <a:r>
              <a:rPr sz="1800" dirty="0">
                <a:latin typeface="Arial"/>
                <a:cs typeface="Arial"/>
              </a:rPr>
              <a:t>forms a </a:t>
            </a:r>
            <a:r>
              <a:rPr sz="1800" spc="-5" dirty="0">
                <a:latin typeface="Arial"/>
                <a:cs typeface="Arial"/>
              </a:rPr>
              <a:t>fibrocartilaginous ring called </a:t>
            </a:r>
            <a:r>
              <a:rPr sz="1800" dirty="0">
                <a:latin typeface="Arial"/>
                <a:cs typeface="Arial"/>
              </a:rPr>
              <a:t>the </a:t>
            </a:r>
            <a:r>
              <a:rPr sz="1800" spc="-10" dirty="0">
                <a:latin typeface="Arial"/>
                <a:cs typeface="Arial"/>
              </a:rPr>
              <a:t>annulus tympanicus  </a:t>
            </a:r>
            <a:r>
              <a:rPr sz="1800" spc="-5" dirty="0">
                <a:latin typeface="Arial"/>
                <a:cs typeface="Arial"/>
              </a:rPr>
              <a:t>that </a:t>
            </a:r>
            <a:r>
              <a:rPr sz="1800" dirty="0">
                <a:latin typeface="Arial"/>
                <a:cs typeface="Arial"/>
              </a:rPr>
              <a:t>fits </a:t>
            </a:r>
            <a:r>
              <a:rPr sz="1800" spc="-10" dirty="0">
                <a:latin typeface="Arial"/>
                <a:cs typeface="Arial"/>
              </a:rPr>
              <a:t>in </a:t>
            </a:r>
            <a:r>
              <a:rPr sz="1800" dirty="0">
                <a:latin typeface="Arial"/>
                <a:cs typeface="Arial"/>
              </a:rPr>
              <a:t>the </a:t>
            </a:r>
            <a:r>
              <a:rPr sz="1800" b="1" spc="-5" dirty="0">
                <a:latin typeface="Arial"/>
                <a:cs typeface="Arial"/>
              </a:rPr>
              <a:t>tympanic</a:t>
            </a:r>
            <a:r>
              <a:rPr sz="1800" b="1" spc="30" dirty="0">
                <a:latin typeface="Arial"/>
                <a:cs typeface="Arial"/>
              </a:rPr>
              <a:t> </a:t>
            </a:r>
            <a:r>
              <a:rPr sz="1800" b="1" spc="-5" dirty="0">
                <a:latin typeface="Arial"/>
                <a:cs typeface="Arial"/>
              </a:rPr>
              <a:t>sulcus</a:t>
            </a:r>
            <a:r>
              <a:rPr sz="1800" spc="-5" dirty="0">
                <a:latin typeface="Arial"/>
                <a:cs typeface="Arial"/>
              </a:rPr>
              <a:t>.</a:t>
            </a:r>
            <a:endParaRPr sz="1800" dirty="0">
              <a:latin typeface="Arial"/>
              <a:cs typeface="Arial"/>
            </a:endParaRPr>
          </a:p>
          <a:p>
            <a:pPr marL="927100" marR="5080" lvl="2" indent="-182880">
              <a:lnSpc>
                <a:spcPct val="100000"/>
              </a:lnSpc>
              <a:spcBef>
                <a:spcPts val="434"/>
              </a:spcBef>
              <a:buClr>
                <a:srgbClr val="DF752E"/>
              </a:buClr>
              <a:buSzPct val="58333"/>
              <a:buFont typeface="Wingdings"/>
              <a:buChar char=""/>
              <a:tabLst>
                <a:tab pos="927735" algn="l"/>
              </a:tabLst>
            </a:pPr>
            <a:r>
              <a:rPr sz="1800" b="1" spc="-5" dirty="0">
                <a:latin typeface="Arial"/>
                <a:cs typeface="Arial"/>
              </a:rPr>
              <a:t>Umbo: </a:t>
            </a:r>
            <a:r>
              <a:rPr sz="1800" dirty="0">
                <a:latin typeface="Arial"/>
                <a:cs typeface="Arial"/>
              </a:rPr>
              <a:t>The </a:t>
            </a:r>
            <a:r>
              <a:rPr sz="1800" spc="-5" dirty="0">
                <a:latin typeface="Arial"/>
                <a:cs typeface="Arial"/>
              </a:rPr>
              <a:t>central part </a:t>
            </a:r>
            <a:r>
              <a:rPr sz="1800" dirty="0">
                <a:latin typeface="Arial"/>
                <a:cs typeface="Arial"/>
              </a:rPr>
              <a:t>of </a:t>
            </a:r>
            <a:r>
              <a:rPr sz="1800" spc="5" dirty="0">
                <a:latin typeface="Arial"/>
                <a:cs typeface="Arial"/>
              </a:rPr>
              <a:t>TM </a:t>
            </a:r>
            <a:r>
              <a:rPr sz="1800" spc="-5" dirty="0">
                <a:latin typeface="Arial"/>
                <a:cs typeface="Arial"/>
              </a:rPr>
              <a:t>near </a:t>
            </a:r>
            <a:r>
              <a:rPr sz="1800" dirty="0">
                <a:latin typeface="Arial"/>
                <a:cs typeface="Arial"/>
              </a:rPr>
              <a:t>the tip of </a:t>
            </a:r>
            <a:r>
              <a:rPr sz="1800" spc="-5" dirty="0">
                <a:latin typeface="Arial"/>
                <a:cs typeface="Arial"/>
              </a:rPr>
              <a:t>malleus is tended  </a:t>
            </a:r>
            <a:r>
              <a:rPr sz="1800" spc="-10" dirty="0">
                <a:latin typeface="Arial"/>
                <a:cs typeface="Arial"/>
              </a:rPr>
              <a:t>inwards </a:t>
            </a:r>
            <a:r>
              <a:rPr sz="1800" spc="-5" dirty="0">
                <a:latin typeface="Arial"/>
                <a:cs typeface="Arial"/>
              </a:rPr>
              <a:t>and is called </a:t>
            </a:r>
            <a:r>
              <a:rPr sz="1800" dirty="0">
                <a:latin typeface="Arial"/>
                <a:cs typeface="Arial"/>
              </a:rPr>
              <a:t>the</a:t>
            </a:r>
            <a:r>
              <a:rPr sz="1800" spc="80" dirty="0">
                <a:latin typeface="Arial"/>
                <a:cs typeface="Arial"/>
              </a:rPr>
              <a:t> </a:t>
            </a:r>
            <a:r>
              <a:rPr sz="1800" spc="-5" dirty="0">
                <a:latin typeface="Arial"/>
                <a:cs typeface="Arial"/>
              </a:rPr>
              <a:t>umbo.</a:t>
            </a:r>
            <a:endParaRPr sz="1800" dirty="0">
              <a:latin typeface="Arial"/>
              <a:cs typeface="Arial"/>
            </a:endParaRPr>
          </a:p>
          <a:p>
            <a:pPr marL="927100" marR="327660" lvl="2" indent="-182880">
              <a:lnSpc>
                <a:spcPct val="100000"/>
              </a:lnSpc>
              <a:spcBef>
                <a:spcPts val="430"/>
              </a:spcBef>
              <a:buClr>
                <a:srgbClr val="DF752E"/>
              </a:buClr>
              <a:buSzPct val="58333"/>
              <a:buFont typeface="Wingdings"/>
              <a:buChar char=""/>
              <a:tabLst>
                <a:tab pos="927735" algn="l"/>
              </a:tabLst>
            </a:pPr>
            <a:r>
              <a:rPr sz="1800" b="1" spc="-5" dirty="0">
                <a:latin typeface="Arial"/>
                <a:cs typeface="Arial"/>
              </a:rPr>
              <a:t>Cone </a:t>
            </a:r>
            <a:r>
              <a:rPr sz="1800" b="1" dirty="0">
                <a:latin typeface="Arial"/>
                <a:cs typeface="Arial"/>
              </a:rPr>
              <a:t>of light: </a:t>
            </a:r>
            <a:r>
              <a:rPr sz="1800" dirty="0">
                <a:latin typeface="Arial"/>
                <a:cs typeface="Arial"/>
              </a:rPr>
              <a:t>A </a:t>
            </a:r>
            <a:r>
              <a:rPr sz="1800" spc="-5" dirty="0">
                <a:latin typeface="Arial"/>
                <a:cs typeface="Arial"/>
              </a:rPr>
              <a:t>bright cone </a:t>
            </a:r>
            <a:r>
              <a:rPr sz="1800" dirty="0">
                <a:latin typeface="Arial"/>
                <a:cs typeface="Arial"/>
              </a:rPr>
              <a:t>of </a:t>
            </a:r>
            <a:r>
              <a:rPr sz="1800" spc="-5" dirty="0">
                <a:latin typeface="Arial"/>
                <a:cs typeface="Arial"/>
              </a:rPr>
              <a:t>light radiating </a:t>
            </a:r>
            <a:r>
              <a:rPr sz="1800" dirty="0">
                <a:latin typeface="Arial"/>
                <a:cs typeface="Arial"/>
              </a:rPr>
              <a:t>from the tip</a:t>
            </a:r>
            <a:r>
              <a:rPr sz="1800" spc="-90" dirty="0">
                <a:latin typeface="Arial"/>
                <a:cs typeface="Arial"/>
              </a:rPr>
              <a:t> </a:t>
            </a:r>
            <a:r>
              <a:rPr sz="1800" dirty="0">
                <a:latin typeface="Arial"/>
                <a:cs typeface="Arial"/>
              </a:rPr>
              <a:t>of  </a:t>
            </a:r>
            <a:r>
              <a:rPr sz="1800" spc="-5" dirty="0">
                <a:latin typeface="Arial"/>
                <a:cs typeface="Arial"/>
              </a:rPr>
              <a:t>malleus </a:t>
            </a:r>
            <a:r>
              <a:rPr sz="1800" dirty="0">
                <a:latin typeface="Arial"/>
                <a:cs typeface="Arial"/>
              </a:rPr>
              <a:t>to the </a:t>
            </a:r>
            <a:r>
              <a:rPr sz="1800" spc="-5" dirty="0">
                <a:latin typeface="Arial"/>
                <a:cs typeface="Arial"/>
              </a:rPr>
              <a:t>periphery </a:t>
            </a:r>
            <a:r>
              <a:rPr sz="1800" dirty="0">
                <a:latin typeface="Arial"/>
                <a:cs typeface="Arial"/>
              </a:rPr>
              <a:t>in </a:t>
            </a:r>
            <a:r>
              <a:rPr sz="1800" spc="-5" dirty="0">
                <a:latin typeface="Arial"/>
                <a:cs typeface="Arial"/>
              </a:rPr>
              <a:t>the </a:t>
            </a:r>
            <a:r>
              <a:rPr sz="1800" b="1" spc="-5" dirty="0">
                <a:latin typeface="Arial"/>
                <a:cs typeface="Arial"/>
              </a:rPr>
              <a:t>anteroinferior quadrant </a:t>
            </a:r>
            <a:r>
              <a:rPr sz="1800" dirty="0">
                <a:latin typeface="Arial"/>
                <a:cs typeface="Arial"/>
              </a:rPr>
              <a:t>is  </a:t>
            </a:r>
            <a:r>
              <a:rPr sz="1800" spc="-5" dirty="0">
                <a:latin typeface="Arial"/>
                <a:cs typeface="Arial"/>
              </a:rPr>
              <a:t>usually seen during</a:t>
            </a:r>
            <a:r>
              <a:rPr sz="1800" spc="35" dirty="0">
                <a:latin typeface="Arial"/>
                <a:cs typeface="Arial"/>
              </a:rPr>
              <a:t> </a:t>
            </a:r>
            <a:r>
              <a:rPr sz="1800" spc="-20" dirty="0">
                <a:latin typeface="Arial"/>
                <a:cs typeface="Arial"/>
              </a:rPr>
              <a:t>otoscopy.</a:t>
            </a:r>
            <a:endParaRPr sz="1800" dirty="0">
              <a:latin typeface="Arial"/>
              <a:cs typeface="Arial"/>
            </a:endParaRPr>
          </a:p>
          <a:p>
            <a:pPr marL="652780" marR="21590" lvl="1" indent="-274320">
              <a:lnSpc>
                <a:spcPct val="100000"/>
              </a:lnSpc>
              <a:spcBef>
                <a:spcPts val="495"/>
              </a:spcBef>
              <a:buClr>
                <a:srgbClr val="FD8537"/>
              </a:buClr>
              <a:buSzPct val="78571"/>
              <a:buFont typeface="Wingdings"/>
              <a:buChar char=""/>
              <a:tabLst>
                <a:tab pos="652780" algn="l"/>
                <a:tab pos="653415" algn="l"/>
                <a:tab pos="6414135" algn="l"/>
              </a:tabLst>
            </a:pPr>
            <a:r>
              <a:rPr sz="2100" b="1" spc="-5" dirty="0">
                <a:latin typeface="Arial"/>
                <a:cs typeface="Arial"/>
              </a:rPr>
              <a:t>Pars flaccida </a:t>
            </a:r>
            <a:r>
              <a:rPr sz="2100" b="1" spc="-10" dirty="0">
                <a:latin typeface="Arial"/>
                <a:cs typeface="Arial"/>
              </a:rPr>
              <a:t>(Shrapnell’s </a:t>
            </a:r>
            <a:r>
              <a:rPr sz="2100" b="1" spc="-5" dirty="0">
                <a:latin typeface="Arial"/>
                <a:cs typeface="Arial"/>
              </a:rPr>
              <a:t>membrane): </a:t>
            </a:r>
            <a:r>
              <a:rPr sz="2100" dirty="0">
                <a:latin typeface="Arial"/>
                <a:cs typeface="Arial"/>
              </a:rPr>
              <a:t>It </a:t>
            </a:r>
            <a:r>
              <a:rPr sz="2100" spc="-5" dirty="0">
                <a:latin typeface="Arial"/>
                <a:cs typeface="Arial"/>
              </a:rPr>
              <a:t>is </a:t>
            </a:r>
            <a:r>
              <a:rPr sz="2100" dirty="0">
                <a:latin typeface="Arial"/>
                <a:cs typeface="Arial"/>
              </a:rPr>
              <a:t>situated  </a:t>
            </a:r>
            <a:r>
              <a:rPr sz="2100" spc="-10" dirty="0">
                <a:latin typeface="Arial"/>
                <a:cs typeface="Arial"/>
              </a:rPr>
              <a:t>above </a:t>
            </a:r>
            <a:r>
              <a:rPr sz="2100" dirty="0">
                <a:latin typeface="Arial"/>
                <a:cs typeface="Arial"/>
              </a:rPr>
              <a:t>the </a:t>
            </a:r>
            <a:r>
              <a:rPr sz="2100" spc="-5" dirty="0">
                <a:latin typeface="Arial"/>
                <a:cs typeface="Arial"/>
              </a:rPr>
              <a:t>lateral process </a:t>
            </a:r>
            <a:r>
              <a:rPr sz="2100" dirty="0">
                <a:latin typeface="Arial"/>
                <a:cs typeface="Arial"/>
              </a:rPr>
              <a:t>of </a:t>
            </a:r>
            <a:r>
              <a:rPr sz="2100" spc="-5" dirty="0">
                <a:latin typeface="Arial"/>
                <a:cs typeface="Arial"/>
              </a:rPr>
              <a:t>malleus between </a:t>
            </a:r>
            <a:r>
              <a:rPr sz="2100" dirty="0">
                <a:latin typeface="Arial"/>
                <a:cs typeface="Arial"/>
              </a:rPr>
              <a:t>the </a:t>
            </a:r>
            <a:r>
              <a:rPr sz="2100" b="1" dirty="0">
                <a:latin typeface="Arial"/>
                <a:cs typeface="Arial"/>
              </a:rPr>
              <a:t>notch  of </a:t>
            </a:r>
            <a:r>
              <a:rPr sz="2100" b="1" spc="-5" dirty="0">
                <a:latin typeface="Arial"/>
                <a:cs typeface="Arial"/>
              </a:rPr>
              <a:t>Rivinus </a:t>
            </a:r>
            <a:r>
              <a:rPr sz="2100" spc="-5" dirty="0">
                <a:latin typeface="Arial"/>
                <a:cs typeface="Arial"/>
              </a:rPr>
              <a:t>and </a:t>
            </a:r>
            <a:r>
              <a:rPr sz="2100" dirty="0">
                <a:latin typeface="Arial"/>
                <a:cs typeface="Arial"/>
              </a:rPr>
              <a:t>the </a:t>
            </a:r>
            <a:r>
              <a:rPr sz="2100" spc="-5" dirty="0">
                <a:latin typeface="Arial"/>
                <a:cs typeface="Arial"/>
              </a:rPr>
              <a:t>anterior and posterior malleal </a:t>
            </a:r>
            <a:r>
              <a:rPr sz="2100" dirty="0">
                <a:latin typeface="Arial"/>
                <a:cs typeface="Arial"/>
              </a:rPr>
              <a:t>folds.  It </a:t>
            </a:r>
            <a:r>
              <a:rPr sz="2100" spc="-5" dirty="0">
                <a:latin typeface="Arial"/>
                <a:cs typeface="Arial"/>
              </a:rPr>
              <a:t>is not as tense </a:t>
            </a:r>
            <a:r>
              <a:rPr sz="2100" spc="-10" dirty="0">
                <a:latin typeface="Arial"/>
                <a:cs typeface="Arial"/>
              </a:rPr>
              <a:t>as </a:t>
            </a:r>
            <a:r>
              <a:rPr sz="2100" spc="-5" dirty="0">
                <a:latin typeface="Arial"/>
                <a:cs typeface="Arial"/>
              </a:rPr>
              <a:t>pars tensa and</a:t>
            </a:r>
            <a:r>
              <a:rPr sz="2100" spc="110" dirty="0">
                <a:latin typeface="Arial"/>
                <a:cs typeface="Arial"/>
              </a:rPr>
              <a:t> </a:t>
            </a:r>
            <a:r>
              <a:rPr sz="2100" dirty="0">
                <a:latin typeface="Arial"/>
                <a:cs typeface="Arial"/>
              </a:rPr>
              <a:t>may</a:t>
            </a:r>
            <a:r>
              <a:rPr sz="2100" spc="15" dirty="0">
                <a:latin typeface="Arial"/>
                <a:cs typeface="Arial"/>
              </a:rPr>
              <a:t> </a:t>
            </a:r>
            <a:r>
              <a:rPr sz="2100" spc="-5" dirty="0">
                <a:latin typeface="Arial"/>
                <a:cs typeface="Arial"/>
              </a:rPr>
              <a:t>appear	</a:t>
            </a:r>
            <a:r>
              <a:rPr sz="2100" dirty="0">
                <a:latin typeface="Arial"/>
                <a:cs typeface="Arial"/>
              </a:rPr>
              <a:t>little  pinkish.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914400"/>
            <a:ext cx="7162800" cy="51114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2549525" cy="482600"/>
          </a:xfrm>
          <a:prstGeom prst="rect">
            <a:avLst/>
          </a:prstGeom>
        </p:spPr>
        <p:txBody>
          <a:bodyPr vert="horz" wrap="square" lIns="0" tIns="12700" rIns="0" bIns="0" rtlCol="0">
            <a:spAutoFit/>
          </a:bodyPr>
          <a:lstStyle/>
          <a:p>
            <a:pPr marL="12700">
              <a:lnSpc>
                <a:spcPct val="100000"/>
              </a:lnSpc>
              <a:spcBef>
                <a:spcPts val="100"/>
              </a:spcBef>
            </a:pPr>
            <a:r>
              <a:rPr sz="3000" b="0" spc="-15" dirty="0">
                <a:solidFill>
                  <a:srgbClr val="B32C16"/>
                </a:solidFill>
                <a:latin typeface="Arial"/>
                <a:cs typeface="Arial"/>
              </a:rPr>
              <a:t>N</a:t>
            </a:r>
            <a:r>
              <a:rPr sz="2400" b="0" spc="-15" dirty="0">
                <a:solidFill>
                  <a:srgbClr val="B32C16"/>
                </a:solidFill>
                <a:latin typeface="Arial"/>
                <a:cs typeface="Arial"/>
              </a:rPr>
              <a:t>ERVE</a:t>
            </a:r>
            <a:r>
              <a:rPr sz="2400" b="0" spc="114" dirty="0">
                <a:solidFill>
                  <a:srgbClr val="B32C16"/>
                </a:solidFill>
                <a:latin typeface="Arial"/>
                <a:cs typeface="Arial"/>
              </a:rPr>
              <a:t> </a:t>
            </a:r>
            <a:r>
              <a:rPr sz="3000" b="0" spc="-50" dirty="0">
                <a:solidFill>
                  <a:srgbClr val="B32C16"/>
                </a:solidFill>
                <a:latin typeface="Arial"/>
                <a:cs typeface="Arial"/>
              </a:rPr>
              <a:t>S</a:t>
            </a:r>
            <a:r>
              <a:rPr sz="2400" b="0" spc="-50" dirty="0">
                <a:solidFill>
                  <a:srgbClr val="B32C16"/>
                </a:solidFill>
                <a:latin typeface="Arial"/>
                <a:cs typeface="Arial"/>
              </a:rPr>
              <a:t>UPPLY</a:t>
            </a:r>
            <a:r>
              <a:rPr sz="3000" b="0" spc="-50" dirty="0">
                <a:solidFill>
                  <a:srgbClr val="B32C16"/>
                </a:solidFill>
                <a:latin typeface="Arial"/>
                <a:cs typeface="Arial"/>
              </a:rPr>
              <a:t>:</a:t>
            </a:r>
            <a:endParaRPr sz="3000">
              <a:latin typeface="Arial"/>
              <a:cs typeface="Arial"/>
            </a:endParaRPr>
          </a:p>
        </p:txBody>
      </p:sp>
      <p:sp>
        <p:nvSpPr>
          <p:cNvPr id="3" name="object 3"/>
          <p:cNvSpPr txBox="1"/>
          <p:nvPr/>
        </p:nvSpPr>
        <p:spPr>
          <a:xfrm>
            <a:off x="535940" y="1625549"/>
            <a:ext cx="7307580" cy="4354830"/>
          </a:xfrm>
          <a:prstGeom prst="rect">
            <a:avLst/>
          </a:prstGeom>
        </p:spPr>
        <p:txBody>
          <a:bodyPr vert="horz" wrap="square" lIns="0" tIns="12700" rIns="0" bIns="0" rtlCol="0">
            <a:spAutoFit/>
          </a:bodyPr>
          <a:lstStyle/>
          <a:p>
            <a:pPr marL="287020" marR="5080" indent="-274320">
              <a:lnSpc>
                <a:spcPct val="100000"/>
              </a:lnSpc>
              <a:spcBef>
                <a:spcPts val="100"/>
              </a:spcBef>
              <a:buClr>
                <a:srgbClr val="FD8537"/>
              </a:buClr>
              <a:buSzPct val="68750"/>
              <a:buFont typeface="Wingdings"/>
              <a:buChar char=""/>
              <a:tabLst>
                <a:tab pos="287655" algn="l"/>
              </a:tabLst>
            </a:pPr>
            <a:r>
              <a:rPr sz="2400" b="1" spc="-5" dirty="0">
                <a:latin typeface="Arial"/>
                <a:cs typeface="Arial"/>
              </a:rPr>
              <a:t>Auriculotemporal nerve </a:t>
            </a:r>
            <a:r>
              <a:rPr sz="2400" b="1" dirty="0">
                <a:latin typeface="Arial"/>
                <a:cs typeface="Arial"/>
              </a:rPr>
              <a:t>(CN V3): </a:t>
            </a:r>
            <a:r>
              <a:rPr sz="2400" dirty="0">
                <a:latin typeface="Arial"/>
                <a:cs typeface="Arial"/>
              </a:rPr>
              <a:t>It is a </a:t>
            </a:r>
            <a:r>
              <a:rPr sz="2400" spc="-5" dirty="0">
                <a:latin typeface="Arial"/>
                <a:cs typeface="Arial"/>
              </a:rPr>
              <a:t>branch </a:t>
            </a:r>
            <a:r>
              <a:rPr sz="2400" dirty="0">
                <a:latin typeface="Arial"/>
                <a:cs typeface="Arial"/>
              </a:rPr>
              <a:t>of  </a:t>
            </a:r>
            <a:r>
              <a:rPr sz="2400" spc="-5" dirty="0">
                <a:latin typeface="Arial"/>
                <a:cs typeface="Arial"/>
              </a:rPr>
              <a:t>mandibular division </a:t>
            </a:r>
            <a:r>
              <a:rPr sz="2400" dirty="0">
                <a:latin typeface="Arial"/>
                <a:cs typeface="Arial"/>
              </a:rPr>
              <a:t>of trigeminal </a:t>
            </a:r>
            <a:r>
              <a:rPr sz="2400" spc="-5" dirty="0">
                <a:latin typeface="Arial"/>
                <a:cs typeface="Arial"/>
              </a:rPr>
              <a:t>nerve and supplies  </a:t>
            </a:r>
            <a:r>
              <a:rPr sz="2400" b="1" spc="-5" dirty="0">
                <a:latin typeface="Arial"/>
                <a:cs typeface="Arial"/>
              </a:rPr>
              <a:t>anterior half </a:t>
            </a:r>
            <a:r>
              <a:rPr sz="2400" b="1" dirty="0">
                <a:latin typeface="Arial"/>
                <a:cs typeface="Arial"/>
              </a:rPr>
              <a:t>of </a:t>
            </a:r>
            <a:r>
              <a:rPr sz="2400" b="1" spc="-5" dirty="0">
                <a:latin typeface="Arial"/>
                <a:cs typeface="Arial"/>
              </a:rPr>
              <a:t>lateral surface </a:t>
            </a:r>
            <a:r>
              <a:rPr sz="2400" dirty="0">
                <a:latin typeface="Arial"/>
                <a:cs typeface="Arial"/>
              </a:rPr>
              <a:t>of</a:t>
            </a:r>
            <a:r>
              <a:rPr sz="2400" spc="-35" dirty="0">
                <a:latin typeface="Arial"/>
                <a:cs typeface="Arial"/>
              </a:rPr>
              <a:t> </a:t>
            </a:r>
            <a:r>
              <a:rPr sz="2400" dirty="0">
                <a:latin typeface="Arial"/>
                <a:cs typeface="Arial"/>
              </a:rPr>
              <a:t>TM.</a:t>
            </a:r>
            <a:endParaRPr sz="2400">
              <a:latin typeface="Arial"/>
              <a:cs typeface="Arial"/>
            </a:endParaRPr>
          </a:p>
          <a:p>
            <a:pPr>
              <a:lnSpc>
                <a:spcPct val="100000"/>
              </a:lnSpc>
              <a:buClr>
                <a:srgbClr val="FD8537"/>
              </a:buClr>
              <a:buFont typeface="Wingdings"/>
              <a:buChar char=""/>
            </a:pPr>
            <a:endParaRPr sz="3550">
              <a:latin typeface="Times New Roman"/>
              <a:cs typeface="Times New Roman"/>
            </a:endParaRPr>
          </a:p>
          <a:p>
            <a:pPr marL="287020" marR="51435" indent="-274320">
              <a:lnSpc>
                <a:spcPct val="100000"/>
              </a:lnSpc>
              <a:buClr>
                <a:srgbClr val="FD8537"/>
              </a:buClr>
              <a:buSzPct val="68750"/>
              <a:buFont typeface="Wingdings"/>
              <a:buChar char=""/>
              <a:tabLst>
                <a:tab pos="287655" algn="l"/>
              </a:tabLst>
            </a:pPr>
            <a:r>
              <a:rPr sz="2400" b="1" dirty="0">
                <a:latin typeface="Arial"/>
                <a:cs typeface="Arial"/>
              </a:rPr>
              <a:t>CN X </a:t>
            </a:r>
            <a:r>
              <a:rPr sz="2400" b="1" spc="-5" dirty="0">
                <a:latin typeface="Arial"/>
                <a:cs typeface="Arial"/>
              </a:rPr>
              <a:t>(vagus nerve): </a:t>
            </a:r>
            <a:r>
              <a:rPr sz="2400" dirty="0">
                <a:latin typeface="Arial"/>
                <a:cs typeface="Arial"/>
              </a:rPr>
              <a:t>Its </a:t>
            </a:r>
            <a:r>
              <a:rPr sz="2400" spc="-5" dirty="0">
                <a:latin typeface="Arial"/>
                <a:cs typeface="Arial"/>
              </a:rPr>
              <a:t>auricular branch </a:t>
            </a:r>
            <a:r>
              <a:rPr sz="2400" spc="-10" dirty="0">
                <a:latin typeface="Arial"/>
                <a:cs typeface="Arial"/>
              </a:rPr>
              <a:t>(</a:t>
            </a:r>
            <a:r>
              <a:rPr sz="2400" spc="-10" dirty="0">
                <a:solidFill>
                  <a:srgbClr val="FF0000"/>
                </a:solidFill>
                <a:latin typeface="Arial"/>
                <a:cs typeface="Arial"/>
              </a:rPr>
              <a:t>Arnold’s  </a:t>
            </a:r>
            <a:r>
              <a:rPr sz="2400" spc="-5" dirty="0">
                <a:solidFill>
                  <a:srgbClr val="FF0000"/>
                </a:solidFill>
                <a:latin typeface="Arial"/>
                <a:cs typeface="Arial"/>
              </a:rPr>
              <a:t>nerve</a:t>
            </a:r>
            <a:r>
              <a:rPr sz="2400" spc="-5" dirty="0">
                <a:latin typeface="Arial"/>
                <a:cs typeface="Arial"/>
              </a:rPr>
              <a:t>) supplies </a:t>
            </a:r>
            <a:r>
              <a:rPr sz="2400" dirty="0">
                <a:latin typeface="Arial"/>
                <a:cs typeface="Arial"/>
              </a:rPr>
              <a:t>to </a:t>
            </a:r>
            <a:r>
              <a:rPr sz="2400" b="1" spc="-5" dirty="0">
                <a:latin typeface="Arial"/>
                <a:cs typeface="Arial"/>
              </a:rPr>
              <a:t>posterior half of </a:t>
            </a:r>
            <a:r>
              <a:rPr sz="2400" b="1" dirty="0">
                <a:latin typeface="Arial"/>
                <a:cs typeface="Arial"/>
              </a:rPr>
              <a:t>lateral </a:t>
            </a:r>
            <a:r>
              <a:rPr sz="2400" b="1" spc="-5" dirty="0">
                <a:latin typeface="Arial"/>
                <a:cs typeface="Arial"/>
              </a:rPr>
              <a:t>surface  </a:t>
            </a:r>
            <a:r>
              <a:rPr sz="2400" dirty="0">
                <a:latin typeface="Arial"/>
                <a:cs typeface="Arial"/>
              </a:rPr>
              <a:t>of</a:t>
            </a:r>
            <a:r>
              <a:rPr sz="2400" spc="-60" dirty="0">
                <a:latin typeface="Arial"/>
                <a:cs typeface="Arial"/>
              </a:rPr>
              <a:t> </a:t>
            </a:r>
            <a:r>
              <a:rPr sz="2400" dirty="0">
                <a:latin typeface="Arial"/>
                <a:cs typeface="Arial"/>
              </a:rPr>
              <a:t>TM.</a:t>
            </a:r>
            <a:endParaRPr sz="2400">
              <a:latin typeface="Arial"/>
              <a:cs typeface="Arial"/>
            </a:endParaRPr>
          </a:p>
          <a:p>
            <a:pPr>
              <a:lnSpc>
                <a:spcPct val="100000"/>
              </a:lnSpc>
              <a:spcBef>
                <a:spcPts val="5"/>
              </a:spcBef>
              <a:buClr>
                <a:srgbClr val="FD8537"/>
              </a:buClr>
              <a:buFont typeface="Wingdings"/>
              <a:buChar char=""/>
            </a:pPr>
            <a:endParaRPr sz="3550">
              <a:latin typeface="Times New Roman"/>
              <a:cs typeface="Times New Roman"/>
            </a:endParaRPr>
          </a:p>
          <a:p>
            <a:pPr marL="287020" marR="596900" indent="-274320">
              <a:lnSpc>
                <a:spcPct val="100000"/>
              </a:lnSpc>
              <a:buClr>
                <a:srgbClr val="FD8537"/>
              </a:buClr>
              <a:buSzPct val="68750"/>
              <a:buFont typeface="Wingdings"/>
              <a:buChar char=""/>
              <a:tabLst>
                <a:tab pos="287655" algn="l"/>
              </a:tabLst>
            </a:pPr>
            <a:r>
              <a:rPr sz="2400" b="1" spc="-5" dirty="0">
                <a:latin typeface="Arial"/>
                <a:cs typeface="Arial"/>
              </a:rPr>
              <a:t>CN </a:t>
            </a:r>
            <a:r>
              <a:rPr sz="2400" b="1" dirty="0">
                <a:latin typeface="Arial"/>
                <a:cs typeface="Arial"/>
              </a:rPr>
              <a:t>IX </a:t>
            </a:r>
            <a:r>
              <a:rPr sz="2400" b="1" spc="-5" dirty="0">
                <a:latin typeface="Arial"/>
                <a:cs typeface="Arial"/>
              </a:rPr>
              <a:t>(glossopharyngeal nerve): </a:t>
            </a:r>
            <a:r>
              <a:rPr sz="2400" dirty="0">
                <a:latin typeface="Arial"/>
                <a:cs typeface="Arial"/>
              </a:rPr>
              <a:t>Its </a:t>
            </a:r>
            <a:r>
              <a:rPr sz="2400" spc="-5" dirty="0">
                <a:latin typeface="Arial"/>
                <a:cs typeface="Arial"/>
              </a:rPr>
              <a:t>tympanic  branch </a:t>
            </a:r>
            <a:r>
              <a:rPr sz="2400" spc="-10" dirty="0">
                <a:latin typeface="Arial"/>
                <a:cs typeface="Arial"/>
              </a:rPr>
              <a:t>(</a:t>
            </a:r>
            <a:r>
              <a:rPr sz="2400" spc="-10" dirty="0">
                <a:solidFill>
                  <a:srgbClr val="FF0000"/>
                </a:solidFill>
                <a:latin typeface="Arial"/>
                <a:cs typeface="Arial"/>
              </a:rPr>
              <a:t>Jacobson’s </a:t>
            </a:r>
            <a:r>
              <a:rPr sz="2400" spc="-5" dirty="0">
                <a:solidFill>
                  <a:srgbClr val="FF0000"/>
                </a:solidFill>
                <a:latin typeface="Arial"/>
                <a:cs typeface="Arial"/>
              </a:rPr>
              <a:t>nerve</a:t>
            </a:r>
            <a:r>
              <a:rPr sz="2400" spc="-5" dirty="0">
                <a:latin typeface="Arial"/>
                <a:cs typeface="Arial"/>
              </a:rPr>
              <a:t>) supplies </a:t>
            </a:r>
            <a:r>
              <a:rPr sz="2400" dirty="0">
                <a:latin typeface="Arial"/>
                <a:cs typeface="Arial"/>
              </a:rPr>
              <a:t>to </a:t>
            </a:r>
            <a:r>
              <a:rPr sz="2400" b="1" spc="-5" dirty="0">
                <a:latin typeface="Arial"/>
                <a:cs typeface="Arial"/>
              </a:rPr>
              <a:t>medial  surface </a:t>
            </a:r>
            <a:r>
              <a:rPr sz="2400" dirty="0">
                <a:latin typeface="Arial"/>
                <a:cs typeface="Arial"/>
              </a:rPr>
              <a:t>of </a:t>
            </a:r>
            <a:r>
              <a:rPr sz="2400" spc="-5" dirty="0">
                <a:latin typeface="Arial"/>
                <a:cs typeface="Arial"/>
              </a:rPr>
              <a:t>tympanic</a:t>
            </a:r>
            <a:r>
              <a:rPr sz="2400" spc="10" dirty="0">
                <a:latin typeface="Arial"/>
                <a:cs typeface="Arial"/>
              </a:rPr>
              <a:t> </a:t>
            </a:r>
            <a:r>
              <a:rPr sz="2400" dirty="0">
                <a:latin typeface="Arial"/>
                <a:cs typeface="Arial"/>
              </a:rPr>
              <a:t>membrane.</a:t>
            </a:r>
            <a:endParaRPr sz="24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9642" y="703833"/>
            <a:ext cx="3444240" cy="696595"/>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C00000"/>
                </a:solidFill>
                <a:latin typeface="Arial"/>
                <a:cs typeface="Arial"/>
              </a:rPr>
              <a:t>MIDDLE</a:t>
            </a:r>
            <a:r>
              <a:rPr sz="4400" b="0" spc="-75" dirty="0">
                <a:solidFill>
                  <a:srgbClr val="C00000"/>
                </a:solidFill>
                <a:latin typeface="Arial"/>
                <a:cs typeface="Arial"/>
              </a:rPr>
              <a:t> </a:t>
            </a:r>
            <a:r>
              <a:rPr sz="4400" b="0" dirty="0">
                <a:solidFill>
                  <a:srgbClr val="C00000"/>
                </a:solidFill>
                <a:latin typeface="Arial"/>
                <a:cs typeface="Arial"/>
              </a:rPr>
              <a:t>EAR</a:t>
            </a:r>
            <a:endParaRPr sz="4400">
              <a:latin typeface="Arial"/>
              <a:cs typeface="Arial"/>
            </a:endParaRPr>
          </a:p>
        </p:txBody>
      </p:sp>
      <p:sp>
        <p:nvSpPr>
          <p:cNvPr id="3" name="object 3"/>
          <p:cNvSpPr/>
          <p:nvPr/>
        </p:nvSpPr>
        <p:spPr>
          <a:xfrm>
            <a:off x="2438400" y="1905000"/>
            <a:ext cx="3555491" cy="436778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2355215" cy="482600"/>
          </a:xfrm>
          <a:prstGeom prst="rect">
            <a:avLst/>
          </a:prstGeom>
        </p:spPr>
        <p:txBody>
          <a:bodyPr vert="horz" wrap="square" lIns="0" tIns="12700" rIns="0" bIns="0" rtlCol="0">
            <a:spAutoFit/>
          </a:bodyPr>
          <a:lstStyle/>
          <a:p>
            <a:pPr marL="12700">
              <a:lnSpc>
                <a:spcPct val="100000"/>
              </a:lnSpc>
              <a:spcBef>
                <a:spcPts val="100"/>
              </a:spcBef>
            </a:pPr>
            <a:r>
              <a:rPr sz="3000" b="0" dirty="0">
                <a:solidFill>
                  <a:srgbClr val="B32C16"/>
                </a:solidFill>
                <a:latin typeface="Arial"/>
                <a:cs typeface="Arial"/>
              </a:rPr>
              <a:t>MIDDLE</a:t>
            </a:r>
            <a:r>
              <a:rPr sz="3000" b="0" spc="-75" dirty="0">
                <a:solidFill>
                  <a:srgbClr val="B32C16"/>
                </a:solidFill>
                <a:latin typeface="Arial"/>
                <a:cs typeface="Arial"/>
              </a:rPr>
              <a:t> </a:t>
            </a:r>
            <a:r>
              <a:rPr sz="3000" b="0" spc="-5" dirty="0">
                <a:solidFill>
                  <a:srgbClr val="B32C16"/>
                </a:solidFill>
                <a:latin typeface="Arial"/>
                <a:cs typeface="Arial"/>
              </a:rPr>
              <a:t>EAR</a:t>
            </a:r>
            <a:endParaRPr sz="3000">
              <a:latin typeface="Arial"/>
              <a:cs typeface="Arial"/>
            </a:endParaRPr>
          </a:p>
        </p:txBody>
      </p:sp>
      <p:sp>
        <p:nvSpPr>
          <p:cNvPr id="3" name="object 3"/>
          <p:cNvSpPr txBox="1"/>
          <p:nvPr/>
        </p:nvSpPr>
        <p:spPr>
          <a:xfrm>
            <a:off x="535940" y="1625549"/>
            <a:ext cx="7113905" cy="3105150"/>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655" algn="l"/>
              </a:tabLst>
            </a:pPr>
            <a:r>
              <a:rPr sz="2400" spc="-5" dirty="0">
                <a:latin typeface="Arial"/>
                <a:cs typeface="Arial"/>
              </a:rPr>
              <a:t>The middle ear cleft </a:t>
            </a:r>
            <a:r>
              <a:rPr sz="2400" dirty="0">
                <a:latin typeface="Arial"/>
                <a:cs typeface="Arial"/>
              </a:rPr>
              <a:t>is </a:t>
            </a:r>
            <a:r>
              <a:rPr sz="2400" spc="-5" dirty="0">
                <a:latin typeface="Arial"/>
                <a:cs typeface="Arial"/>
              </a:rPr>
              <a:t>lined </a:t>
            </a:r>
            <a:r>
              <a:rPr sz="2400" dirty="0">
                <a:latin typeface="Arial"/>
                <a:cs typeface="Arial"/>
              </a:rPr>
              <a:t>by </a:t>
            </a:r>
            <a:r>
              <a:rPr sz="2400" spc="-5" dirty="0">
                <a:latin typeface="Arial"/>
                <a:cs typeface="Arial"/>
              </a:rPr>
              <a:t>mucous</a:t>
            </a:r>
            <a:r>
              <a:rPr sz="2400" spc="60" dirty="0">
                <a:latin typeface="Arial"/>
                <a:cs typeface="Arial"/>
              </a:rPr>
              <a:t> </a:t>
            </a:r>
            <a:r>
              <a:rPr sz="2400" dirty="0">
                <a:latin typeface="Arial"/>
                <a:cs typeface="Arial"/>
              </a:rPr>
              <a:t>membrane</a:t>
            </a:r>
            <a:endParaRPr sz="2400">
              <a:latin typeface="Arial"/>
              <a:cs typeface="Arial"/>
            </a:endParaRPr>
          </a:p>
          <a:p>
            <a:pPr marL="287020">
              <a:lnSpc>
                <a:spcPct val="100000"/>
              </a:lnSpc>
              <a:spcBef>
                <a:spcPts val="5"/>
              </a:spcBef>
            </a:pPr>
            <a:r>
              <a:rPr sz="2400" spc="-5" dirty="0">
                <a:latin typeface="Arial"/>
                <a:cs typeface="Arial"/>
              </a:rPr>
              <a:t>and filled with</a:t>
            </a:r>
            <a:r>
              <a:rPr sz="2400" spc="35" dirty="0">
                <a:latin typeface="Arial"/>
                <a:cs typeface="Arial"/>
              </a:rPr>
              <a:t> </a:t>
            </a:r>
            <a:r>
              <a:rPr sz="2400" spc="-5" dirty="0">
                <a:latin typeface="Arial"/>
                <a:cs typeface="Arial"/>
              </a:rPr>
              <a:t>air</a:t>
            </a:r>
            <a:endParaRPr sz="2400">
              <a:latin typeface="Arial"/>
              <a:cs typeface="Arial"/>
            </a:endParaRPr>
          </a:p>
          <a:p>
            <a:pPr marL="287020" marR="5715" indent="-274320">
              <a:lnSpc>
                <a:spcPct val="100000"/>
              </a:lnSpc>
              <a:spcBef>
                <a:spcPts val="600"/>
              </a:spcBef>
              <a:buClr>
                <a:srgbClr val="FD8537"/>
              </a:buClr>
              <a:buSzPct val="68750"/>
              <a:buFont typeface="Wingdings"/>
              <a:buChar char=""/>
              <a:tabLst>
                <a:tab pos="287655" algn="l"/>
              </a:tabLst>
            </a:pPr>
            <a:r>
              <a:rPr sz="2400" spc="-5" dirty="0">
                <a:latin typeface="Arial"/>
                <a:cs typeface="Arial"/>
              </a:rPr>
              <a:t>Consists of the middle </a:t>
            </a:r>
            <a:r>
              <a:rPr sz="2400" spc="-35" dirty="0">
                <a:latin typeface="Arial"/>
                <a:cs typeface="Arial"/>
              </a:rPr>
              <a:t>ear, </a:t>
            </a:r>
            <a:r>
              <a:rPr sz="2400" spc="-5" dirty="0">
                <a:latin typeface="Arial"/>
                <a:cs typeface="Arial"/>
              </a:rPr>
              <a:t>eustachian </a:t>
            </a:r>
            <a:r>
              <a:rPr sz="2400" dirty="0">
                <a:latin typeface="Arial"/>
                <a:cs typeface="Arial"/>
              </a:rPr>
              <a:t>tube, </a:t>
            </a:r>
            <a:r>
              <a:rPr sz="2400" spc="-5" dirty="0">
                <a:latin typeface="Arial"/>
                <a:cs typeface="Arial"/>
              </a:rPr>
              <a:t>aditus  ad </a:t>
            </a:r>
            <a:r>
              <a:rPr sz="2400" dirty="0">
                <a:latin typeface="Arial"/>
                <a:cs typeface="Arial"/>
              </a:rPr>
              <a:t>antrum, </a:t>
            </a:r>
            <a:r>
              <a:rPr sz="2400" spc="-5" dirty="0">
                <a:latin typeface="Arial"/>
                <a:cs typeface="Arial"/>
              </a:rPr>
              <a:t>mastoid </a:t>
            </a:r>
            <a:r>
              <a:rPr sz="2400" dirty="0">
                <a:latin typeface="Arial"/>
                <a:cs typeface="Arial"/>
              </a:rPr>
              <a:t>antrum </a:t>
            </a:r>
            <a:r>
              <a:rPr sz="2400" spc="-5" dirty="0">
                <a:latin typeface="Arial"/>
                <a:cs typeface="Arial"/>
              </a:rPr>
              <a:t>and </a:t>
            </a:r>
            <a:r>
              <a:rPr sz="2400" dirty="0">
                <a:latin typeface="Arial"/>
                <a:cs typeface="Arial"/>
              </a:rPr>
              <a:t>mastoid </a:t>
            </a:r>
            <a:r>
              <a:rPr sz="2400" spc="-5" dirty="0">
                <a:latin typeface="Arial"/>
                <a:cs typeface="Arial"/>
              </a:rPr>
              <a:t>air cells.</a:t>
            </a:r>
            <a:endParaRPr sz="2400">
              <a:latin typeface="Arial"/>
              <a:cs typeface="Arial"/>
            </a:endParaRPr>
          </a:p>
          <a:p>
            <a:pPr marL="287020" marR="190500" indent="-274320">
              <a:lnSpc>
                <a:spcPct val="100000"/>
              </a:lnSpc>
              <a:spcBef>
                <a:spcPts val="600"/>
              </a:spcBef>
              <a:buClr>
                <a:srgbClr val="FD8537"/>
              </a:buClr>
              <a:buSzPct val="68750"/>
              <a:buFont typeface="Wingdings"/>
              <a:buChar char=""/>
              <a:tabLst>
                <a:tab pos="287655" algn="l"/>
              </a:tabLst>
            </a:pPr>
            <a:r>
              <a:rPr sz="2400" spc="-5" dirty="0">
                <a:latin typeface="Arial"/>
                <a:cs typeface="Arial"/>
              </a:rPr>
              <a:t>Middle ear </a:t>
            </a:r>
            <a:r>
              <a:rPr sz="2400" dirty="0">
                <a:latin typeface="Arial"/>
                <a:cs typeface="Arial"/>
              </a:rPr>
              <a:t>is a 1 to 2 cm3 </a:t>
            </a:r>
            <a:r>
              <a:rPr sz="2400" spc="-5" dirty="0">
                <a:latin typeface="Arial"/>
                <a:cs typeface="Arial"/>
              </a:rPr>
              <a:t>air filled cavity that  houses ossicles, stapedius and tensor tympani  muscles and chorda tympani nerve and tympanic  plexus.</a:t>
            </a:r>
            <a:endParaRPr sz="24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4652010" cy="482600"/>
          </a:xfrm>
          <a:prstGeom prst="rect">
            <a:avLst/>
          </a:prstGeom>
        </p:spPr>
        <p:txBody>
          <a:bodyPr vert="horz" wrap="square" lIns="0" tIns="12700" rIns="0" bIns="0" rtlCol="0">
            <a:spAutoFit/>
          </a:bodyPr>
          <a:lstStyle/>
          <a:p>
            <a:pPr marL="12700">
              <a:lnSpc>
                <a:spcPct val="100000"/>
              </a:lnSpc>
              <a:spcBef>
                <a:spcPts val="100"/>
              </a:spcBef>
            </a:pPr>
            <a:r>
              <a:rPr sz="3000" b="0" spc="-60" dirty="0">
                <a:solidFill>
                  <a:srgbClr val="B32C16"/>
                </a:solidFill>
                <a:latin typeface="Arial"/>
                <a:cs typeface="Arial"/>
              </a:rPr>
              <a:t>P</a:t>
            </a:r>
            <a:r>
              <a:rPr sz="2400" b="0" spc="-60" dirty="0">
                <a:solidFill>
                  <a:srgbClr val="B32C16"/>
                </a:solidFill>
                <a:latin typeface="Arial"/>
                <a:cs typeface="Arial"/>
              </a:rPr>
              <a:t>ARTS </a:t>
            </a:r>
            <a:r>
              <a:rPr sz="2400" b="0" dirty="0">
                <a:solidFill>
                  <a:srgbClr val="B32C16"/>
                </a:solidFill>
                <a:latin typeface="Arial"/>
                <a:cs typeface="Arial"/>
              </a:rPr>
              <a:t>OF </a:t>
            </a:r>
            <a:r>
              <a:rPr sz="2400" b="0" spc="-5" dirty="0">
                <a:solidFill>
                  <a:srgbClr val="B32C16"/>
                </a:solidFill>
                <a:latin typeface="Arial"/>
                <a:cs typeface="Arial"/>
              </a:rPr>
              <a:t>MIDDLE EAR</a:t>
            </a:r>
            <a:r>
              <a:rPr sz="2400" b="0" spc="110" dirty="0">
                <a:solidFill>
                  <a:srgbClr val="B32C16"/>
                </a:solidFill>
                <a:latin typeface="Arial"/>
                <a:cs typeface="Arial"/>
              </a:rPr>
              <a:t> </a:t>
            </a:r>
            <a:r>
              <a:rPr sz="2400" b="0" dirty="0">
                <a:solidFill>
                  <a:srgbClr val="B32C16"/>
                </a:solidFill>
                <a:latin typeface="Arial"/>
                <a:cs typeface="Arial"/>
              </a:rPr>
              <a:t>CLEFT</a:t>
            </a:r>
            <a:endParaRPr sz="2400">
              <a:latin typeface="Arial"/>
              <a:cs typeface="Arial"/>
            </a:endParaRPr>
          </a:p>
        </p:txBody>
      </p:sp>
      <p:sp>
        <p:nvSpPr>
          <p:cNvPr id="3" name="object 3"/>
          <p:cNvSpPr/>
          <p:nvPr/>
        </p:nvSpPr>
        <p:spPr>
          <a:xfrm>
            <a:off x="609600" y="1676400"/>
            <a:ext cx="7470547" cy="3657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5547360" cy="482600"/>
          </a:xfrm>
          <a:prstGeom prst="rect">
            <a:avLst/>
          </a:prstGeom>
        </p:spPr>
        <p:txBody>
          <a:bodyPr vert="horz" wrap="square" lIns="0" tIns="12700" rIns="0" bIns="0" rtlCol="0">
            <a:spAutoFit/>
          </a:bodyPr>
          <a:lstStyle/>
          <a:p>
            <a:pPr marL="12700">
              <a:lnSpc>
                <a:spcPct val="100000"/>
              </a:lnSpc>
              <a:spcBef>
                <a:spcPts val="100"/>
              </a:spcBef>
            </a:pPr>
            <a:r>
              <a:rPr sz="3000" b="0" spc="-25" dirty="0">
                <a:solidFill>
                  <a:srgbClr val="B32C16"/>
                </a:solidFill>
                <a:latin typeface="Arial"/>
                <a:cs typeface="Arial"/>
              </a:rPr>
              <a:t>R</a:t>
            </a:r>
            <a:r>
              <a:rPr sz="2400" b="0" spc="-25" dirty="0">
                <a:solidFill>
                  <a:srgbClr val="B32C16"/>
                </a:solidFill>
                <a:latin typeface="Arial"/>
                <a:cs typeface="Arial"/>
              </a:rPr>
              <a:t>ELATIONS </a:t>
            </a:r>
            <a:r>
              <a:rPr sz="2400" b="0" dirty="0">
                <a:solidFill>
                  <a:srgbClr val="B32C16"/>
                </a:solidFill>
                <a:latin typeface="Arial"/>
                <a:cs typeface="Arial"/>
              </a:rPr>
              <a:t>OF </a:t>
            </a:r>
            <a:r>
              <a:rPr sz="3000" b="0" spc="-5" dirty="0">
                <a:solidFill>
                  <a:srgbClr val="B32C16"/>
                </a:solidFill>
                <a:latin typeface="Arial"/>
                <a:cs typeface="Arial"/>
              </a:rPr>
              <a:t>M</a:t>
            </a:r>
            <a:r>
              <a:rPr sz="2400" b="0" spc="-5" dirty="0">
                <a:solidFill>
                  <a:srgbClr val="B32C16"/>
                </a:solidFill>
                <a:latin typeface="Arial"/>
                <a:cs typeface="Arial"/>
              </a:rPr>
              <a:t>IDDLE </a:t>
            </a:r>
            <a:r>
              <a:rPr sz="3000" b="0" spc="-5" dirty="0">
                <a:solidFill>
                  <a:srgbClr val="B32C16"/>
                </a:solidFill>
                <a:latin typeface="Arial"/>
                <a:cs typeface="Arial"/>
              </a:rPr>
              <a:t>E</a:t>
            </a:r>
            <a:r>
              <a:rPr sz="2400" b="0" spc="-5" dirty="0">
                <a:solidFill>
                  <a:srgbClr val="B32C16"/>
                </a:solidFill>
                <a:latin typeface="Arial"/>
                <a:cs typeface="Arial"/>
              </a:rPr>
              <a:t>AR</a:t>
            </a:r>
            <a:r>
              <a:rPr sz="2400" b="0" spc="60" dirty="0">
                <a:solidFill>
                  <a:srgbClr val="B32C16"/>
                </a:solidFill>
                <a:latin typeface="Arial"/>
                <a:cs typeface="Arial"/>
              </a:rPr>
              <a:t> </a:t>
            </a:r>
            <a:r>
              <a:rPr sz="3000" b="0" spc="-5" dirty="0">
                <a:solidFill>
                  <a:srgbClr val="B32C16"/>
                </a:solidFill>
                <a:latin typeface="Arial"/>
                <a:cs typeface="Arial"/>
              </a:rPr>
              <a:t>C</a:t>
            </a:r>
            <a:r>
              <a:rPr sz="2400" b="0" spc="-5" dirty="0">
                <a:solidFill>
                  <a:srgbClr val="B32C16"/>
                </a:solidFill>
                <a:latin typeface="Arial"/>
                <a:cs typeface="Arial"/>
              </a:rPr>
              <a:t>LEFT</a:t>
            </a:r>
            <a:endParaRPr sz="2400">
              <a:latin typeface="Arial"/>
              <a:cs typeface="Arial"/>
            </a:endParaRPr>
          </a:p>
        </p:txBody>
      </p:sp>
      <p:sp>
        <p:nvSpPr>
          <p:cNvPr id="3" name="object 3"/>
          <p:cNvSpPr txBox="1"/>
          <p:nvPr/>
        </p:nvSpPr>
        <p:spPr>
          <a:xfrm>
            <a:off x="535940" y="1625549"/>
            <a:ext cx="7151370" cy="4431030"/>
          </a:xfrm>
          <a:prstGeom prst="rect">
            <a:avLst/>
          </a:prstGeom>
        </p:spPr>
        <p:txBody>
          <a:bodyPr vert="horz" wrap="square" lIns="0" tIns="12700" rIns="0" bIns="0" rtlCol="0">
            <a:spAutoFit/>
          </a:bodyPr>
          <a:lstStyle/>
          <a:p>
            <a:pPr marL="287020" marR="379730" indent="-274320">
              <a:lnSpc>
                <a:spcPct val="100000"/>
              </a:lnSpc>
              <a:spcBef>
                <a:spcPts val="100"/>
              </a:spcBef>
              <a:buClr>
                <a:srgbClr val="FD8537"/>
              </a:buClr>
              <a:buSzPct val="68750"/>
              <a:buFont typeface="Wingdings"/>
              <a:buChar char=""/>
              <a:tabLst>
                <a:tab pos="287655" algn="l"/>
              </a:tabLst>
            </a:pPr>
            <a:r>
              <a:rPr sz="2400" b="1" spc="-5" dirty="0">
                <a:latin typeface="Arial"/>
                <a:cs typeface="Arial"/>
              </a:rPr>
              <a:t>Roof: </a:t>
            </a:r>
            <a:r>
              <a:rPr sz="2400" spc="-50" dirty="0">
                <a:latin typeface="Arial"/>
                <a:cs typeface="Arial"/>
              </a:rPr>
              <a:t>Tegmen </a:t>
            </a:r>
            <a:r>
              <a:rPr sz="2400" spc="-5" dirty="0">
                <a:latin typeface="Arial"/>
                <a:cs typeface="Arial"/>
              </a:rPr>
              <a:t>plate separates </a:t>
            </a:r>
            <a:r>
              <a:rPr sz="2400" dirty="0">
                <a:latin typeface="Arial"/>
                <a:cs typeface="Arial"/>
              </a:rPr>
              <a:t>it from </a:t>
            </a:r>
            <a:r>
              <a:rPr sz="2400" spc="-5" dirty="0">
                <a:latin typeface="Arial"/>
                <a:cs typeface="Arial"/>
              </a:rPr>
              <a:t>middle  cranial </a:t>
            </a:r>
            <a:r>
              <a:rPr sz="2400" dirty="0">
                <a:latin typeface="Arial"/>
                <a:cs typeface="Arial"/>
              </a:rPr>
              <a:t>fossa </a:t>
            </a:r>
            <a:r>
              <a:rPr sz="2400" spc="-5" dirty="0">
                <a:latin typeface="Arial"/>
                <a:cs typeface="Arial"/>
              </a:rPr>
              <a:t>and </a:t>
            </a:r>
            <a:r>
              <a:rPr sz="2400" dirty="0">
                <a:latin typeface="Arial"/>
                <a:cs typeface="Arial"/>
              </a:rPr>
              <a:t>its contents </a:t>
            </a:r>
            <a:r>
              <a:rPr sz="2400" spc="-5" dirty="0">
                <a:latin typeface="Arial"/>
                <a:cs typeface="Arial"/>
              </a:rPr>
              <a:t>like meninges </a:t>
            </a:r>
            <a:r>
              <a:rPr sz="2400" spc="-10" dirty="0">
                <a:latin typeface="Arial"/>
                <a:cs typeface="Arial"/>
              </a:rPr>
              <a:t>and  </a:t>
            </a:r>
            <a:r>
              <a:rPr sz="2400" spc="-5" dirty="0">
                <a:latin typeface="Arial"/>
                <a:cs typeface="Arial"/>
              </a:rPr>
              <a:t>temporal lobe </a:t>
            </a:r>
            <a:r>
              <a:rPr sz="2400" dirty="0">
                <a:latin typeface="Arial"/>
                <a:cs typeface="Arial"/>
              </a:rPr>
              <a:t>of</a:t>
            </a:r>
            <a:r>
              <a:rPr sz="2400" spc="10" dirty="0">
                <a:latin typeface="Arial"/>
                <a:cs typeface="Arial"/>
              </a:rPr>
              <a:t> </a:t>
            </a:r>
            <a:r>
              <a:rPr sz="2400" spc="-5" dirty="0">
                <a:latin typeface="Arial"/>
                <a:cs typeface="Arial"/>
              </a:rPr>
              <a:t>cerebrum.</a:t>
            </a:r>
            <a:endParaRPr sz="2400">
              <a:latin typeface="Arial"/>
              <a:cs typeface="Arial"/>
            </a:endParaRPr>
          </a:p>
          <a:p>
            <a:pPr marL="287020" indent="-274320">
              <a:lnSpc>
                <a:spcPct val="100000"/>
              </a:lnSpc>
              <a:spcBef>
                <a:spcPts val="605"/>
              </a:spcBef>
              <a:buClr>
                <a:srgbClr val="FD8537"/>
              </a:buClr>
              <a:buSzPct val="68750"/>
              <a:buFont typeface="Wingdings"/>
              <a:buChar char=""/>
              <a:tabLst>
                <a:tab pos="287655" algn="l"/>
              </a:tabLst>
            </a:pPr>
            <a:r>
              <a:rPr sz="2400" spc="-114" dirty="0">
                <a:latin typeface="Arial"/>
                <a:cs typeface="Arial"/>
              </a:rPr>
              <a:t>„</a:t>
            </a:r>
            <a:r>
              <a:rPr sz="2400" b="1" spc="-114" dirty="0">
                <a:latin typeface="Arial"/>
                <a:cs typeface="Arial"/>
              </a:rPr>
              <a:t>Floor: </a:t>
            </a:r>
            <a:r>
              <a:rPr sz="2400" spc="-5" dirty="0">
                <a:latin typeface="Arial"/>
                <a:cs typeface="Arial"/>
              </a:rPr>
              <a:t>Jugular</a:t>
            </a:r>
            <a:r>
              <a:rPr sz="2400" spc="110" dirty="0">
                <a:latin typeface="Arial"/>
                <a:cs typeface="Arial"/>
              </a:rPr>
              <a:t> </a:t>
            </a:r>
            <a:r>
              <a:rPr sz="2400" spc="-5" dirty="0">
                <a:latin typeface="Arial"/>
                <a:cs typeface="Arial"/>
              </a:rPr>
              <a:t>bulb</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655" algn="l"/>
              </a:tabLst>
            </a:pPr>
            <a:r>
              <a:rPr sz="2400" b="1" dirty="0">
                <a:latin typeface="Arial"/>
                <a:cs typeface="Arial"/>
              </a:rPr>
              <a:t>Medial: </a:t>
            </a:r>
            <a:r>
              <a:rPr sz="2400" spc="-5" dirty="0">
                <a:latin typeface="Arial"/>
                <a:cs typeface="Arial"/>
              </a:rPr>
              <a:t>Labyrinth </a:t>
            </a:r>
            <a:r>
              <a:rPr sz="2400" dirty="0">
                <a:latin typeface="Arial"/>
                <a:cs typeface="Arial"/>
              </a:rPr>
              <a:t>&amp; the Lateral </a:t>
            </a:r>
            <a:r>
              <a:rPr sz="2400" spc="-5" dirty="0">
                <a:latin typeface="Arial"/>
                <a:cs typeface="Arial"/>
              </a:rPr>
              <a:t>semicircular</a:t>
            </a:r>
            <a:r>
              <a:rPr sz="2400" spc="10" dirty="0">
                <a:latin typeface="Arial"/>
                <a:cs typeface="Arial"/>
              </a:rPr>
              <a:t> </a:t>
            </a:r>
            <a:r>
              <a:rPr sz="2400" spc="-5" dirty="0">
                <a:latin typeface="Arial"/>
                <a:cs typeface="Arial"/>
              </a:rPr>
              <a:t>canal</a:t>
            </a:r>
            <a:endParaRPr sz="2400">
              <a:latin typeface="Arial"/>
              <a:cs typeface="Arial"/>
            </a:endParaRPr>
          </a:p>
          <a:p>
            <a:pPr marL="287020">
              <a:lnSpc>
                <a:spcPct val="100000"/>
              </a:lnSpc>
            </a:pPr>
            <a:r>
              <a:rPr sz="2400" spc="-5" dirty="0">
                <a:latin typeface="Arial"/>
                <a:cs typeface="Arial"/>
              </a:rPr>
              <a:t>lies posterosuperior </a:t>
            </a:r>
            <a:r>
              <a:rPr sz="2400" dirty="0">
                <a:latin typeface="Arial"/>
                <a:cs typeface="Arial"/>
              </a:rPr>
              <a:t>to </a:t>
            </a:r>
            <a:r>
              <a:rPr sz="2400" spc="-5" dirty="0">
                <a:latin typeface="Arial"/>
                <a:cs typeface="Arial"/>
              </a:rPr>
              <a:t>facial</a:t>
            </a:r>
            <a:r>
              <a:rPr sz="2400" spc="55" dirty="0">
                <a:latin typeface="Arial"/>
                <a:cs typeface="Arial"/>
              </a:rPr>
              <a:t> </a:t>
            </a:r>
            <a:r>
              <a:rPr sz="2400" spc="-5" dirty="0">
                <a:latin typeface="Arial"/>
                <a:cs typeface="Arial"/>
              </a:rPr>
              <a:t>nerve.</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655" algn="l"/>
              </a:tabLst>
            </a:pPr>
            <a:r>
              <a:rPr sz="2400" spc="-75" dirty="0">
                <a:latin typeface="Arial"/>
                <a:cs typeface="Arial"/>
              </a:rPr>
              <a:t>„</a:t>
            </a:r>
            <a:r>
              <a:rPr sz="2400" b="1" spc="-75" dirty="0">
                <a:latin typeface="Arial"/>
                <a:cs typeface="Arial"/>
              </a:rPr>
              <a:t>Posterior: </a:t>
            </a:r>
            <a:r>
              <a:rPr sz="2400" spc="-5" dirty="0">
                <a:latin typeface="Arial"/>
                <a:cs typeface="Arial"/>
              </a:rPr>
              <a:t>Sigmoid venous</a:t>
            </a:r>
            <a:r>
              <a:rPr sz="2400" spc="105" dirty="0">
                <a:latin typeface="Arial"/>
                <a:cs typeface="Arial"/>
              </a:rPr>
              <a:t> </a:t>
            </a:r>
            <a:r>
              <a:rPr sz="2400" spc="-5" dirty="0">
                <a:latin typeface="Arial"/>
                <a:cs typeface="Arial"/>
              </a:rPr>
              <a:t>sinus</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655" algn="l"/>
              </a:tabLst>
            </a:pPr>
            <a:r>
              <a:rPr sz="2400" b="1" spc="-5" dirty="0">
                <a:latin typeface="Arial"/>
                <a:cs typeface="Arial"/>
              </a:rPr>
              <a:t>Anterior: </a:t>
            </a:r>
            <a:r>
              <a:rPr sz="2400" spc="-5" dirty="0">
                <a:latin typeface="Arial"/>
                <a:cs typeface="Arial"/>
              </a:rPr>
              <a:t>Petrous part </a:t>
            </a:r>
            <a:r>
              <a:rPr sz="2400" dirty="0">
                <a:latin typeface="Arial"/>
                <a:cs typeface="Arial"/>
              </a:rPr>
              <a:t>of </a:t>
            </a:r>
            <a:r>
              <a:rPr sz="2400" spc="-5" dirty="0">
                <a:latin typeface="Arial"/>
                <a:cs typeface="Arial"/>
              </a:rPr>
              <a:t>internal </a:t>
            </a:r>
            <a:r>
              <a:rPr sz="2400" dirty="0">
                <a:latin typeface="Arial"/>
                <a:cs typeface="Arial"/>
              </a:rPr>
              <a:t>carotid</a:t>
            </a:r>
            <a:r>
              <a:rPr sz="2400" spc="20" dirty="0">
                <a:latin typeface="Arial"/>
                <a:cs typeface="Arial"/>
              </a:rPr>
              <a:t> </a:t>
            </a:r>
            <a:r>
              <a:rPr sz="2400" dirty="0">
                <a:latin typeface="Arial"/>
                <a:cs typeface="Arial"/>
              </a:rPr>
              <a:t>artery</a:t>
            </a:r>
            <a:endParaRPr sz="2400">
              <a:latin typeface="Arial"/>
              <a:cs typeface="Arial"/>
            </a:endParaRPr>
          </a:p>
          <a:p>
            <a:pPr marL="287020">
              <a:lnSpc>
                <a:spcPct val="100000"/>
              </a:lnSpc>
              <a:spcBef>
                <a:spcPts val="5"/>
              </a:spcBef>
            </a:pPr>
            <a:r>
              <a:rPr sz="2400" spc="-5" dirty="0">
                <a:latin typeface="Arial"/>
                <a:cs typeface="Arial"/>
              </a:rPr>
              <a:t>lying in carotid</a:t>
            </a:r>
            <a:r>
              <a:rPr sz="2400" spc="15" dirty="0">
                <a:latin typeface="Arial"/>
                <a:cs typeface="Arial"/>
              </a:rPr>
              <a:t> </a:t>
            </a:r>
            <a:r>
              <a:rPr sz="2400" spc="-5" dirty="0">
                <a:latin typeface="Arial"/>
                <a:cs typeface="Arial"/>
              </a:rPr>
              <a:t>canal</a:t>
            </a:r>
            <a:endParaRPr sz="2400">
              <a:latin typeface="Arial"/>
              <a:cs typeface="Arial"/>
            </a:endParaRPr>
          </a:p>
          <a:p>
            <a:pPr marL="287020" marR="5080" indent="-274320">
              <a:lnSpc>
                <a:spcPct val="100000"/>
              </a:lnSpc>
              <a:spcBef>
                <a:spcPts val="600"/>
              </a:spcBef>
              <a:buClr>
                <a:srgbClr val="FD8537"/>
              </a:buClr>
              <a:buSzPct val="68750"/>
              <a:buFont typeface="Wingdings"/>
              <a:buChar char=""/>
              <a:tabLst>
                <a:tab pos="287655" algn="l"/>
              </a:tabLst>
            </a:pPr>
            <a:r>
              <a:rPr sz="2400" b="1" spc="-5" dirty="0">
                <a:latin typeface="Arial"/>
                <a:cs typeface="Arial"/>
              </a:rPr>
              <a:t>Posteromedial: </a:t>
            </a:r>
            <a:r>
              <a:rPr sz="2400" spc="-5" dirty="0">
                <a:latin typeface="Arial"/>
                <a:cs typeface="Arial"/>
              </a:rPr>
              <a:t>Posteromedial </a:t>
            </a:r>
            <a:r>
              <a:rPr sz="2400" dirty="0">
                <a:latin typeface="Arial"/>
                <a:cs typeface="Arial"/>
              </a:rPr>
              <a:t>to </a:t>
            </a:r>
            <a:r>
              <a:rPr sz="2400" spc="-5" dirty="0">
                <a:latin typeface="Arial"/>
                <a:cs typeface="Arial"/>
              </a:rPr>
              <a:t>mastoid air cells  is situated cerebellum in </a:t>
            </a:r>
            <a:r>
              <a:rPr sz="2400" dirty="0">
                <a:latin typeface="Arial"/>
                <a:cs typeface="Arial"/>
              </a:rPr>
              <a:t>the </a:t>
            </a:r>
            <a:r>
              <a:rPr sz="2400" spc="-5" dirty="0">
                <a:latin typeface="Arial"/>
                <a:cs typeface="Arial"/>
              </a:rPr>
              <a:t>posterior cranial</a:t>
            </a:r>
            <a:r>
              <a:rPr sz="2400" spc="145" dirty="0">
                <a:latin typeface="Arial"/>
                <a:cs typeface="Arial"/>
              </a:rPr>
              <a:t> </a:t>
            </a:r>
            <a:r>
              <a:rPr sz="2400" dirty="0">
                <a:latin typeface="Arial"/>
                <a:cs typeface="Arial"/>
              </a:rPr>
              <a:t>fossa</a:t>
            </a:r>
            <a:endParaRPr sz="2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2914015" cy="482600"/>
          </a:xfrm>
          <a:prstGeom prst="rect">
            <a:avLst/>
          </a:prstGeom>
        </p:spPr>
        <p:txBody>
          <a:bodyPr vert="horz" wrap="square" lIns="0" tIns="12700" rIns="0" bIns="0" rtlCol="0">
            <a:spAutoFit/>
          </a:bodyPr>
          <a:lstStyle/>
          <a:p>
            <a:pPr marL="12700">
              <a:lnSpc>
                <a:spcPct val="100000"/>
              </a:lnSpc>
              <a:spcBef>
                <a:spcPts val="100"/>
              </a:spcBef>
            </a:pPr>
            <a:r>
              <a:rPr sz="3000" b="0" dirty="0">
                <a:solidFill>
                  <a:srgbClr val="B32C16"/>
                </a:solidFill>
                <a:latin typeface="Arial"/>
                <a:cs typeface="Arial"/>
              </a:rPr>
              <a:t>EXTERNAL</a:t>
            </a:r>
            <a:r>
              <a:rPr sz="3000" b="0" spc="-195" dirty="0">
                <a:solidFill>
                  <a:srgbClr val="B32C16"/>
                </a:solidFill>
                <a:latin typeface="Arial"/>
                <a:cs typeface="Arial"/>
              </a:rPr>
              <a:t> </a:t>
            </a:r>
            <a:r>
              <a:rPr sz="3000" b="0" dirty="0">
                <a:solidFill>
                  <a:srgbClr val="B32C16"/>
                </a:solidFill>
                <a:latin typeface="Arial"/>
                <a:cs typeface="Arial"/>
              </a:rPr>
              <a:t>EAR</a:t>
            </a:r>
            <a:endParaRPr sz="3000">
              <a:latin typeface="Arial"/>
              <a:cs typeface="Arial"/>
            </a:endParaRPr>
          </a:p>
        </p:txBody>
      </p:sp>
      <p:sp>
        <p:nvSpPr>
          <p:cNvPr id="3" name="object 3"/>
          <p:cNvSpPr txBox="1"/>
          <p:nvPr/>
        </p:nvSpPr>
        <p:spPr>
          <a:xfrm>
            <a:off x="535940" y="2086482"/>
            <a:ext cx="7092315" cy="3290570"/>
          </a:xfrm>
          <a:prstGeom prst="rect">
            <a:avLst/>
          </a:prstGeom>
        </p:spPr>
        <p:txBody>
          <a:bodyPr vert="horz" wrap="square" lIns="0" tIns="85725" rIns="0" bIns="0" rtlCol="0">
            <a:spAutoFit/>
          </a:bodyPr>
          <a:lstStyle/>
          <a:p>
            <a:pPr marL="287020" indent="-274320">
              <a:lnSpc>
                <a:spcPct val="100000"/>
              </a:lnSpc>
              <a:spcBef>
                <a:spcPts val="675"/>
              </a:spcBef>
              <a:buClr>
                <a:srgbClr val="FD8537"/>
              </a:buClr>
              <a:buSzPct val="68750"/>
              <a:buFont typeface="Wingdings"/>
              <a:buChar char=""/>
              <a:tabLst>
                <a:tab pos="287655" algn="l"/>
              </a:tabLst>
            </a:pPr>
            <a:r>
              <a:rPr sz="2400" spc="-5" dirty="0">
                <a:latin typeface="Arial"/>
                <a:cs typeface="Arial"/>
              </a:rPr>
              <a:t>Skin</a:t>
            </a:r>
            <a:endParaRPr sz="24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spc="-5" dirty="0">
                <a:latin typeface="Arial"/>
                <a:cs typeface="Arial"/>
              </a:rPr>
              <a:t>Thin with no dermal</a:t>
            </a:r>
            <a:r>
              <a:rPr sz="2100" spc="-20" dirty="0">
                <a:latin typeface="Arial"/>
                <a:cs typeface="Arial"/>
              </a:rPr>
              <a:t> </a:t>
            </a:r>
            <a:r>
              <a:rPr sz="2100" spc="-5" dirty="0">
                <a:latin typeface="Arial"/>
                <a:cs typeface="Arial"/>
              </a:rPr>
              <a:t>palillae</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spc="-5" dirty="0">
                <a:latin typeface="Arial"/>
                <a:cs typeface="Arial"/>
              </a:rPr>
              <a:t>Closely adherent </a:t>
            </a:r>
            <a:r>
              <a:rPr sz="2100" dirty="0">
                <a:latin typeface="Arial"/>
                <a:cs typeface="Arial"/>
              </a:rPr>
              <a:t>to </a:t>
            </a:r>
            <a:r>
              <a:rPr sz="2100" spc="-5" dirty="0">
                <a:latin typeface="Arial"/>
                <a:cs typeface="Arial"/>
              </a:rPr>
              <a:t>underlying cartilage </a:t>
            </a:r>
            <a:r>
              <a:rPr sz="2100" dirty="0">
                <a:latin typeface="Arial"/>
                <a:cs typeface="Arial"/>
              </a:rPr>
              <a:t>&amp; </a:t>
            </a:r>
            <a:r>
              <a:rPr sz="2100" spc="-10" dirty="0">
                <a:latin typeface="Arial"/>
                <a:cs typeface="Arial"/>
              </a:rPr>
              <a:t>bony</a:t>
            </a:r>
            <a:r>
              <a:rPr sz="2100" spc="-30" dirty="0">
                <a:latin typeface="Arial"/>
                <a:cs typeface="Arial"/>
              </a:rPr>
              <a:t> </a:t>
            </a:r>
            <a:r>
              <a:rPr sz="2100" spc="-5" dirty="0">
                <a:latin typeface="Arial"/>
                <a:cs typeface="Arial"/>
              </a:rPr>
              <a:t>wall</a:t>
            </a:r>
            <a:endParaRPr sz="2100">
              <a:latin typeface="Arial"/>
              <a:cs typeface="Arial"/>
            </a:endParaRPr>
          </a:p>
          <a:p>
            <a:pPr marL="652780" marR="5080" lvl="1" indent="-274320">
              <a:lnSpc>
                <a:spcPct val="100000"/>
              </a:lnSpc>
              <a:spcBef>
                <a:spcPts val="505"/>
              </a:spcBef>
              <a:buClr>
                <a:srgbClr val="FD8537"/>
              </a:buClr>
              <a:buSzPct val="78571"/>
              <a:buFont typeface="Wingdings"/>
              <a:buChar char=""/>
              <a:tabLst>
                <a:tab pos="652780" algn="l"/>
                <a:tab pos="653415" algn="l"/>
              </a:tabLst>
            </a:pPr>
            <a:r>
              <a:rPr sz="2100" dirty="0">
                <a:latin typeface="Arial"/>
                <a:cs typeface="Arial"/>
              </a:rPr>
              <a:t>The </a:t>
            </a:r>
            <a:r>
              <a:rPr sz="2100" spc="-5" dirty="0">
                <a:latin typeface="Arial"/>
                <a:cs typeface="Arial"/>
              </a:rPr>
              <a:t>cartilagenous part </a:t>
            </a:r>
            <a:r>
              <a:rPr sz="2100" dirty="0">
                <a:latin typeface="Arial"/>
                <a:cs typeface="Arial"/>
              </a:rPr>
              <a:t>of </a:t>
            </a:r>
            <a:r>
              <a:rPr sz="2100" spc="-5" dirty="0">
                <a:latin typeface="Arial"/>
                <a:cs typeface="Arial"/>
              </a:rPr>
              <a:t>EAC has </a:t>
            </a:r>
            <a:r>
              <a:rPr sz="2100" dirty="0">
                <a:latin typeface="Arial"/>
                <a:cs typeface="Arial"/>
              </a:rPr>
              <a:t>thick </a:t>
            </a:r>
            <a:r>
              <a:rPr sz="2100" spc="-5" dirty="0">
                <a:latin typeface="Arial"/>
                <a:cs typeface="Arial"/>
              </a:rPr>
              <a:t>subcutaneous  </a:t>
            </a:r>
            <a:r>
              <a:rPr sz="2100" dirty="0">
                <a:latin typeface="Arial"/>
                <a:cs typeface="Arial"/>
              </a:rPr>
              <a:t>tissue </a:t>
            </a:r>
            <a:r>
              <a:rPr sz="2100" spc="-5" dirty="0">
                <a:latin typeface="Arial"/>
                <a:cs typeface="Arial"/>
              </a:rPr>
              <a:t>which contains numerous ceruminous glands </a:t>
            </a:r>
            <a:r>
              <a:rPr sz="2100" dirty="0">
                <a:latin typeface="Arial"/>
                <a:cs typeface="Arial"/>
              </a:rPr>
              <a:t>–  </a:t>
            </a:r>
            <a:r>
              <a:rPr sz="2100" spc="-5" dirty="0">
                <a:latin typeface="Arial"/>
                <a:cs typeface="Arial"/>
              </a:rPr>
              <a:t>secretes</a:t>
            </a:r>
            <a:r>
              <a:rPr sz="2100" spc="-20" dirty="0">
                <a:latin typeface="Arial"/>
                <a:cs typeface="Arial"/>
              </a:rPr>
              <a:t> </a:t>
            </a:r>
            <a:r>
              <a:rPr sz="2100" spc="-5" dirty="0">
                <a:latin typeface="Arial"/>
                <a:cs typeface="Arial"/>
              </a:rPr>
              <a:t>wax</a:t>
            </a:r>
            <a:endParaRPr sz="2100">
              <a:latin typeface="Arial"/>
              <a:cs typeface="Arial"/>
            </a:endParaRPr>
          </a:p>
          <a:p>
            <a:pPr marL="927100" lvl="2" indent="-182880">
              <a:lnSpc>
                <a:spcPct val="100000"/>
              </a:lnSpc>
              <a:spcBef>
                <a:spcPts val="445"/>
              </a:spcBef>
              <a:buClr>
                <a:srgbClr val="DF752E"/>
              </a:buClr>
              <a:buSzPct val="58333"/>
              <a:buFont typeface="Wingdings"/>
              <a:buChar char=""/>
              <a:tabLst>
                <a:tab pos="927735" algn="l"/>
              </a:tabLst>
            </a:pPr>
            <a:r>
              <a:rPr sz="1800" dirty="0">
                <a:latin typeface="Arial"/>
                <a:cs typeface="Arial"/>
              </a:rPr>
              <a:t>Active – </a:t>
            </a:r>
            <a:r>
              <a:rPr sz="1800" spc="-5" dirty="0">
                <a:latin typeface="Arial"/>
                <a:cs typeface="Arial"/>
              </a:rPr>
              <a:t>collumnar </a:t>
            </a:r>
            <a:r>
              <a:rPr sz="1800" dirty="0">
                <a:latin typeface="Arial"/>
                <a:cs typeface="Arial"/>
              </a:rPr>
              <a:t>&amp; </a:t>
            </a:r>
            <a:r>
              <a:rPr sz="1800" spc="-5" dirty="0">
                <a:latin typeface="Arial"/>
                <a:cs typeface="Arial"/>
              </a:rPr>
              <a:t>Quiescent </a:t>
            </a:r>
            <a:r>
              <a:rPr sz="1800" dirty="0">
                <a:latin typeface="Arial"/>
                <a:cs typeface="Arial"/>
              </a:rPr>
              <a:t>–</a:t>
            </a:r>
            <a:r>
              <a:rPr sz="1800" spc="25" dirty="0">
                <a:latin typeface="Arial"/>
                <a:cs typeface="Arial"/>
              </a:rPr>
              <a:t> </a:t>
            </a:r>
            <a:r>
              <a:rPr sz="1800" spc="-5" dirty="0">
                <a:latin typeface="Arial"/>
                <a:cs typeface="Arial"/>
              </a:rPr>
              <a:t>cuboidal</a:t>
            </a:r>
            <a:endParaRPr sz="1800">
              <a:latin typeface="Arial"/>
              <a:cs typeface="Arial"/>
            </a:endParaRPr>
          </a:p>
          <a:p>
            <a:pPr marL="652780" lvl="1" indent="-274320">
              <a:lnSpc>
                <a:spcPct val="100000"/>
              </a:lnSpc>
              <a:spcBef>
                <a:spcPts val="490"/>
              </a:spcBef>
              <a:buClr>
                <a:srgbClr val="FD8537"/>
              </a:buClr>
              <a:buSzPct val="78571"/>
              <a:buFont typeface="Wingdings"/>
              <a:buChar char=""/>
              <a:tabLst>
                <a:tab pos="652780" algn="l"/>
                <a:tab pos="653415" algn="l"/>
              </a:tabLst>
            </a:pPr>
            <a:r>
              <a:rPr sz="2100" spc="-5" dirty="0">
                <a:latin typeface="Arial"/>
                <a:cs typeface="Arial"/>
              </a:rPr>
              <a:t>Ceruminous glands and hair </a:t>
            </a:r>
            <a:r>
              <a:rPr sz="2100" dirty="0">
                <a:latin typeface="Arial"/>
                <a:cs typeface="Arial"/>
              </a:rPr>
              <a:t>follicles </a:t>
            </a:r>
            <a:r>
              <a:rPr sz="2100" spc="-5" dirty="0">
                <a:latin typeface="Arial"/>
                <a:cs typeface="Arial"/>
              </a:rPr>
              <a:t>are </a:t>
            </a:r>
            <a:r>
              <a:rPr sz="2100" dirty="0">
                <a:latin typeface="Arial"/>
                <a:cs typeface="Arial"/>
              </a:rPr>
              <a:t>limited</a:t>
            </a:r>
            <a:r>
              <a:rPr sz="2100" spc="-105" dirty="0">
                <a:latin typeface="Arial"/>
                <a:cs typeface="Arial"/>
              </a:rPr>
              <a:t> </a:t>
            </a:r>
            <a:r>
              <a:rPr sz="2100" dirty="0">
                <a:latin typeface="Arial"/>
                <a:cs typeface="Arial"/>
              </a:rPr>
              <a:t>to</a:t>
            </a:r>
            <a:endParaRPr sz="2100">
              <a:latin typeface="Arial"/>
              <a:cs typeface="Arial"/>
            </a:endParaRPr>
          </a:p>
          <a:p>
            <a:pPr marL="652780">
              <a:lnSpc>
                <a:spcPct val="100000"/>
              </a:lnSpc>
              <a:spcBef>
                <a:spcPts val="5"/>
              </a:spcBef>
            </a:pPr>
            <a:r>
              <a:rPr sz="2100" spc="-5" dirty="0">
                <a:latin typeface="Arial"/>
                <a:cs typeface="Arial"/>
              </a:rPr>
              <a:t>cartilagenous parts</a:t>
            </a:r>
            <a:r>
              <a:rPr sz="2100" spc="-25" dirty="0">
                <a:latin typeface="Arial"/>
                <a:cs typeface="Arial"/>
              </a:rPr>
              <a:t> </a:t>
            </a:r>
            <a:r>
              <a:rPr sz="2100" spc="-5" dirty="0">
                <a:latin typeface="Arial"/>
                <a:cs typeface="Arial"/>
              </a:rPr>
              <a:t>only</a:t>
            </a:r>
            <a:endParaRPr sz="21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685800"/>
            <a:ext cx="7467600" cy="5562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37496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B32C16"/>
                </a:solidFill>
              </a:rPr>
              <a:t>P</a:t>
            </a:r>
            <a:r>
              <a:rPr sz="2400" spc="-50" dirty="0">
                <a:solidFill>
                  <a:srgbClr val="B32C16"/>
                </a:solidFill>
              </a:rPr>
              <a:t>ARTS </a:t>
            </a:r>
            <a:r>
              <a:rPr sz="2400" dirty="0">
                <a:solidFill>
                  <a:srgbClr val="B32C16"/>
                </a:solidFill>
              </a:rPr>
              <a:t>OF </a:t>
            </a:r>
            <a:r>
              <a:rPr sz="3000" spc="-5" dirty="0">
                <a:solidFill>
                  <a:srgbClr val="B32C16"/>
                </a:solidFill>
              </a:rPr>
              <a:t>M</a:t>
            </a:r>
            <a:r>
              <a:rPr sz="2400" spc="-5" dirty="0">
                <a:solidFill>
                  <a:srgbClr val="B32C16"/>
                </a:solidFill>
              </a:rPr>
              <a:t>IDDLE</a:t>
            </a:r>
            <a:r>
              <a:rPr sz="2400" spc="-100" dirty="0">
                <a:solidFill>
                  <a:srgbClr val="B32C16"/>
                </a:solidFill>
              </a:rPr>
              <a:t> </a:t>
            </a:r>
            <a:r>
              <a:rPr sz="3000" spc="-5" dirty="0">
                <a:solidFill>
                  <a:srgbClr val="B32C16"/>
                </a:solidFill>
              </a:rPr>
              <a:t>E</a:t>
            </a:r>
            <a:r>
              <a:rPr sz="2400" spc="-5" dirty="0">
                <a:solidFill>
                  <a:srgbClr val="B32C16"/>
                </a:solidFill>
              </a:rPr>
              <a:t>AR</a:t>
            </a:r>
            <a:endParaRPr sz="2400"/>
          </a:p>
        </p:txBody>
      </p:sp>
      <p:sp>
        <p:nvSpPr>
          <p:cNvPr id="3" name="object 3"/>
          <p:cNvSpPr txBox="1"/>
          <p:nvPr/>
        </p:nvSpPr>
        <p:spPr>
          <a:xfrm>
            <a:off x="535940" y="1625549"/>
            <a:ext cx="7134225" cy="4644390"/>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655" algn="l"/>
              </a:tabLst>
            </a:pPr>
            <a:r>
              <a:rPr sz="2400" b="1" spc="-5" dirty="0">
                <a:latin typeface="Arial"/>
                <a:cs typeface="Arial"/>
              </a:rPr>
              <a:t>Mesotympanum: </a:t>
            </a:r>
            <a:r>
              <a:rPr sz="2400" spc="-5" dirty="0">
                <a:latin typeface="Arial"/>
                <a:cs typeface="Arial"/>
              </a:rPr>
              <a:t>This </a:t>
            </a:r>
            <a:r>
              <a:rPr sz="2400" dirty="0">
                <a:latin typeface="Arial"/>
                <a:cs typeface="Arial"/>
              </a:rPr>
              <a:t>is the </a:t>
            </a:r>
            <a:r>
              <a:rPr sz="2400" spc="-5" dirty="0">
                <a:latin typeface="Arial"/>
                <a:cs typeface="Arial"/>
              </a:rPr>
              <a:t>portion </a:t>
            </a:r>
            <a:r>
              <a:rPr sz="2400" dirty="0">
                <a:latin typeface="Arial"/>
                <a:cs typeface="Arial"/>
              </a:rPr>
              <a:t>of </a:t>
            </a:r>
            <a:r>
              <a:rPr sz="2400" spc="-5" dirty="0">
                <a:latin typeface="Arial"/>
                <a:cs typeface="Arial"/>
              </a:rPr>
              <a:t>middle ear</a:t>
            </a:r>
            <a:endParaRPr sz="2400">
              <a:latin typeface="Arial"/>
              <a:cs typeface="Arial"/>
            </a:endParaRPr>
          </a:p>
          <a:p>
            <a:pPr marL="287020">
              <a:lnSpc>
                <a:spcPct val="100000"/>
              </a:lnSpc>
              <a:spcBef>
                <a:spcPts val="5"/>
              </a:spcBef>
            </a:pPr>
            <a:r>
              <a:rPr sz="2400" dirty="0">
                <a:latin typeface="Arial"/>
                <a:cs typeface="Arial"/>
              </a:rPr>
              <a:t>that </a:t>
            </a:r>
            <a:r>
              <a:rPr sz="2400" spc="-10" dirty="0">
                <a:latin typeface="Arial"/>
                <a:cs typeface="Arial"/>
              </a:rPr>
              <a:t>lies </a:t>
            </a:r>
            <a:r>
              <a:rPr sz="2400" dirty="0">
                <a:latin typeface="Arial"/>
                <a:cs typeface="Arial"/>
              </a:rPr>
              <a:t>at the </a:t>
            </a:r>
            <a:r>
              <a:rPr sz="2400" spc="-5" dirty="0">
                <a:latin typeface="Arial"/>
                <a:cs typeface="Arial"/>
              </a:rPr>
              <a:t>level </a:t>
            </a:r>
            <a:r>
              <a:rPr sz="2400" dirty="0">
                <a:latin typeface="Arial"/>
                <a:cs typeface="Arial"/>
              </a:rPr>
              <a:t>of </a:t>
            </a:r>
            <a:r>
              <a:rPr sz="2400" spc="-5" dirty="0">
                <a:latin typeface="Arial"/>
                <a:cs typeface="Arial"/>
              </a:rPr>
              <a:t>pars</a:t>
            </a:r>
            <a:r>
              <a:rPr sz="2400" spc="20" dirty="0">
                <a:latin typeface="Arial"/>
                <a:cs typeface="Arial"/>
              </a:rPr>
              <a:t> </a:t>
            </a:r>
            <a:r>
              <a:rPr sz="2400" spc="-5" dirty="0">
                <a:latin typeface="Arial"/>
                <a:cs typeface="Arial"/>
              </a:rPr>
              <a:t>tensa.</a:t>
            </a:r>
            <a:endParaRPr sz="2400">
              <a:latin typeface="Arial"/>
              <a:cs typeface="Arial"/>
            </a:endParaRPr>
          </a:p>
          <a:p>
            <a:pPr marL="287020" marR="5080" indent="-274320">
              <a:lnSpc>
                <a:spcPct val="100000"/>
              </a:lnSpc>
              <a:spcBef>
                <a:spcPts val="600"/>
              </a:spcBef>
              <a:buClr>
                <a:srgbClr val="FD8537"/>
              </a:buClr>
              <a:buSzPct val="68750"/>
              <a:buFont typeface="Wingdings"/>
              <a:buChar char=""/>
              <a:tabLst>
                <a:tab pos="287655" algn="l"/>
              </a:tabLst>
            </a:pPr>
            <a:r>
              <a:rPr sz="2400" b="1" spc="-5" dirty="0">
                <a:latin typeface="Arial"/>
                <a:cs typeface="Arial"/>
              </a:rPr>
              <a:t>Epitympanum </a:t>
            </a:r>
            <a:r>
              <a:rPr sz="2400" b="1" dirty="0">
                <a:latin typeface="Arial"/>
                <a:cs typeface="Arial"/>
              </a:rPr>
              <a:t>(attic): </a:t>
            </a:r>
            <a:r>
              <a:rPr sz="2400" spc="-5" dirty="0">
                <a:latin typeface="Arial"/>
                <a:cs typeface="Arial"/>
              </a:rPr>
              <a:t>This is </a:t>
            </a:r>
            <a:r>
              <a:rPr sz="2400" dirty="0">
                <a:latin typeface="Arial"/>
                <a:cs typeface="Arial"/>
              </a:rPr>
              <a:t>the </a:t>
            </a:r>
            <a:r>
              <a:rPr sz="2400" spc="-5" dirty="0">
                <a:latin typeface="Arial"/>
                <a:cs typeface="Arial"/>
              </a:rPr>
              <a:t>portion </a:t>
            </a:r>
            <a:r>
              <a:rPr sz="2400" dirty="0">
                <a:latin typeface="Arial"/>
                <a:cs typeface="Arial"/>
              </a:rPr>
              <a:t>of </a:t>
            </a:r>
            <a:r>
              <a:rPr sz="2400" spc="-5" dirty="0">
                <a:latin typeface="Arial"/>
                <a:cs typeface="Arial"/>
              </a:rPr>
              <a:t>middle  ear </a:t>
            </a:r>
            <a:r>
              <a:rPr sz="2400" dirty="0">
                <a:latin typeface="Arial"/>
                <a:cs typeface="Arial"/>
              </a:rPr>
              <a:t>that </a:t>
            </a:r>
            <a:r>
              <a:rPr sz="2400" spc="-5" dirty="0">
                <a:latin typeface="Arial"/>
                <a:cs typeface="Arial"/>
              </a:rPr>
              <a:t>lies above </a:t>
            </a:r>
            <a:r>
              <a:rPr sz="2400" dirty="0">
                <a:latin typeface="Arial"/>
                <a:cs typeface="Arial"/>
              </a:rPr>
              <a:t>the </a:t>
            </a:r>
            <a:r>
              <a:rPr sz="2400" spc="-5" dirty="0">
                <a:latin typeface="Arial"/>
                <a:cs typeface="Arial"/>
              </a:rPr>
              <a:t>level </a:t>
            </a:r>
            <a:r>
              <a:rPr sz="2400" dirty="0">
                <a:latin typeface="Arial"/>
                <a:cs typeface="Arial"/>
              </a:rPr>
              <a:t>of </a:t>
            </a:r>
            <a:r>
              <a:rPr sz="2400" spc="-5" dirty="0">
                <a:latin typeface="Arial"/>
                <a:cs typeface="Arial"/>
              </a:rPr>
              <a:t>pars tensa </a:t>
            </a:r>
            <a:r>
              <a:rPr sz="2400" spc="-10" dirty="0">
                <a:latin typeface="Arial"/>
                <a:cs typeface="Arial"/>
              </a:rPr>
              <a:t>and  </a:t>
            </a:r>
            <a:r>
              <a:rPr sz="2400" spc="-5" dirty="0">
                <a:latin typeface="Arial"/>
                <a:cs typeface="Arial"/>
              </a:rPr>
              <a:t>medial </a:t>
            </a:r>
            <a:r>
              <a:rPr sz="2400" dirty="0">
                <a:latin typeface="Arial"/>
                <a:cs typeface="Arial"/>
              </a:rPr>
              <a:t>to </a:t>
            </a:r>
            <a:r>
              <a:rPr sz="2400" spc="-10" dirty="0">
                <a:latin typeface="Arial"/>
                <a:cs typeface="Arial"/>
              </a:rPr>
              <a:t>Shrapnell’s </a:t>
            </a:r>
            <a:r>
              <a:rPr sz="2400" dirty="0">
                <a:latin typeface="Arial"/>
                <a:cs typeface="Arial"/>
              </a:rPr>
              <a:t>membrane and the </a:t>
            </a:r>
            <a:r>
              <a:rPr sz="2400" spc="-5" dirty="0">
                <a:latin typeface="Arial"/>
                <a:cs typeface="Arial"/>
              </a:rPr>
              <a:t>bony  lateral </a:t>
            </a:r>
            <a:r>
              <a:rPr sz="2400" dirty="0">
                <a:latin typeface="Arial"/>
                <a:cs typeface="Arial"/>
              </a:rPr>
              <a:t>attic</a:t>
            </a:r>
            <a:r>
              <a:rPr sz="2400" spc="-10" dirty="0">
                <a:latin typeface="Arial"/>
                <a:cs typeface="Arial"/>
              </a:rPr>
              <a:t> </a:t>
            </a:r>
            <a:r>
              <a:rPr sz="2400" spc="-5" dirty="0">
                <a:latin typeface="Arial"/>
                <a:cs typeface="Arial"/>
              </a:rPr>
              <a:t>wall.</a:t>
            </a:r>
            <a:endParaRPr sz="2400">
              <a:latin typeface="Arial"/>
              <a:cs typeface="Arial"/>
            </a:endParaRPr>
          </a:p>
          <a:p>
            <a:pPr marL="287020" marR="101600" indent="-274320">
              <a:lnSpc>
                <a:spcPct val="100000"/>
              </a:lnSpc>
              <a:spcBef>
                <a:spcPts val="600"/>
              </a:spcBef>
              <a:buClr>
                <a:srgbClr val="FD8537"/>
              </a:buClr>
              <a:buSzPct val="68750"/>
              <a:buFont typeface="Wingdings"/>
              <a:buChar char=""/>
              <a:tabLst>
                <a:tab pos="287655" algn="l"/>
              </a:tabLst>
            </a:pPr>
            <a:r>
              <a:rPr sz="2400" b="1" spc="-10" dirty="0">
                <a:latin typeface="Arial"/>
                <a:cs typeface="Arial"/>
              </a:rPr>
              <a:t>Hypotympanum: </a:t>
            </a:r>
            <a:r>
              <a:rPr sz="2400" spc="-5" dirty="0">
                <a:latin typeface="Arial"/>
                <a:cs typeface="Arial"/>
              </a:rPr>
              <a:t>This is </a:t>
            </a:r>
            <a:r>
              <a:rPr sz="2400" dirty="0">
                <a:latin typeface="Arial"/>
                <a:cs typeface="Arial"/>
              </a:rPr>
              <a:t>the </a:t>
            </a:r>
            <a:r>
              <a:rPr sz="2400" spc="-5" dirty="0">
                <a:latin typeface="Arial"/>
                <a:cs typeface="Arial"/>
              </a:rPr>
              <a:t>portion </a:t>
            </a:r>
            <a:r>
              <a:rPr sz="2400" dirty="0">
                <a:latin typeface="Arial"/>
                <a:cs typeface="Arial"/>
              </a:rPr>
              <a:t>of </a:t>
            </a:r>
            <a:r>
              <a:rPr sz="2400" spc="-5" dirty="0">
                <a:latin typeface="Arial"/>
                <a:cs typeface="Arial"/>
              </a:rPr>
              <a:t>middle ear  </a:t>
            </a:r>
            <a:r>
              <a:rPr sz="2400" dirty="0">
                <a:latin typeface="Arial"/>
                <a:cs typeface="Arial"/>
              </a:rPr>
              <a:t>that </a:t>
            </a:r>
            <a:r>
              <a:rPr sz="2400" spc="-10" dirty="0">
                <a:latin typeface="Arial"/>
                <a:cs typeface="Arial"/>
              </a:rPr>
              <a:t>lies </a:t>
            </a:r>
            <a:r>
              <a:rPr sz="2400" spc="-5" dirty="0">
                <a:latin typeface="Arial"/>
                <a:cs typeface="Arial"/>
              </a:rPr>
              <a:t>below </a:t>
            </a:r>
            <a:r>
              <a:rPr sz="2400" dirty="0">
                <a:latin typeface="Arial"/>
                <a:cs typeface="Arial"/>
              </a:rPr>
              <a:t>the </a:t>
            </a:r>
            <a:r>
              <a:rPr sz="2400" spc="-5" dirty="0">
                <a:latin typeface="Arial"/>
                <a:cs typeface="Arial"/>
              </a:rPr>
              <a:t>level </a:t>
            </a:r>
            <a:r>
              <a:rPr sz="2400" dirty="0">
                <a:latin typeface="Arial"/>
                <a:cs typeface="Arial"/>
              </a:rPr>
              <a:t>of </a:t>
            </a:r>
            <a:r>
              <a:rPr sz="2400" spc="-5" dirty="0">
                <a:latin typeface="Arial"/>
                <a:cs typeface="Arial"/>
              </a:rPr>
              <a:t>pars</a:t>
            </a:r>
            <a:r>
              <a:rPr sz="2400" spc="65" dirty="0">
                <a:latin typeface="Arial"/>
                <a:cs typeface="Arial"/>
              </a:rPr>
              <a:t> </a:t>
            </a:r>
            <a:r>
              <a:rPr sz="2400" spc="-5" dirty="0">
                <a:latin typeface="Arial"/>
                <a:cs typeface="Arial"/>
              </a:rPr>
              <a:t>tensa.</a:t>
            </a:r>
            <a:endParaRPr sz="2400">
              <a:latin typeface="Arial"/>
              <a:cs typeface="Arial"/>
            </a:endParaRPr>
          </a:p>
          <a:p>
            <a:pPr marL="287020" marR="94615" indent="-274320">
              <a:lnSpc>
                <a:spcPct val="100000"/>
              </a:lnSpc>
              <a:spcBef>
                <a:spcPts val="605"/>
              </a:spcBef>
              <a:buClr>
                <a:srgbClr val="FD8537"/>
              </a:buClr>
              <a:buSzPct val="68750"/>
              <a:buFont typeface="Wingdings"/>
              <a:buChar char=""/>
              <a:tabLst>
                <a:tab pos="287655" algn="l"/>
              </a:tabLst>
            </a:pPr>
            <a:r>
              <a:rPr sz="2400" b="1" spc="-5" dirty="0">
                <a:latin typeface="Arial"/>
                <a:cs typeface="Arial"/>
              </a:rPr>
              <a:t>Protympanum: </a:t>
            </a:r>
            <a:r>
              <a:rPr sz="2400" dirty="0">
                <a:latin typeface="Arial"/>
                <a:cs typeface="Arial"/>
              </a:rPr>
              <a:t>The </a:t>
            </a:r>
            <a:r>
              <a:rPr sz="2400" spc="-5" dirty="0">
                <a:latin typeface="Arial"/>
                <a:cs typeface="Arial"/>
              </a:rPr>
              <a:t>portion </a:t>
            </a:r>
            <a:r>
              <a:rPr sz="2400" dirty="0">
                <a:latin typeface="Arial"/>
                <a:cs typeface="Arial"/>
              </a:rPr>
              <a:t>of </a:t>
            </a:r>
            <a:r>
              <a:rPr sz="2400" spc="-5" dirty="0">
                <a:latin typeface="Arial"/>
                <a:cs typeface="Arial"/>
              </a:rPr>
              <a:t>middle ear around  the eustachian tube opening is termed </a:t>
            </a:r>
            <a:r>
              <a:rPr sz="2400" spc="-10" dirty="0">
                <a:latin typeface="Arial"/>
                <a:cs typeface="Arial"/>
              </a:rPr>
              <a:t>as  </a:t>
            </a:r>
            <a:r>
              <a:rPr sz="2400" spc="-5" dirty="0">
                <a:latin typeface="Arial"/>
                <a:cs typeface="Arial"/>
              </a:rPr>
              <a:t>protympanum. Presence </a:t>
            </a:r>
            <a:r>
              <a:rPr sz="2400" dirty="0">
                <a:latin typeface="Arial"/>
                <a:cs typeface="Arial"/>
              </a:rPr>
              <a:t>of </a:t>
            </a:r>
            <a:r>
              <a:rPr sz="2400" spc="-5" dirty="0">
                <a:latin typeface="Arial"/>
                <a:cs typeface="Arial"/>
              </a:rPr>
              <a:t>more goblet cells near  </a:t>
            </a:r>
            <a:r>
              <a:rPr sz="2400" dirty="0">
                <a:latin typeface="Arial"/>
                <a:cs typeface="Arial"/>
              </a:rPr>
              <a:t>the </a:t>
            </a:r>
            <a:r>
              <a:rPr sz="2400" spc="-5" dirty="0">
                <a:latin typeface="Arial"/>
                <a:cs typeface="Arial"/>
              </a:rPr>
              <a:t>orifice </a:t>
            </a:r>
            <a:r>
              <a:rPr sz="2400" dirty="0">
                <a:latin typeface="Arial"/>
                <a:cs typeface="Arial"/>
              </a:rPr>
              <a:t>of </a:t>
            </a:r>
            <a:r>
              <a:rPr sz="2400" spc="-5" dirty="0">
                <a:latin typeface="Arial"/>
                <a:cs typeface="Arial"/>
              </a:rPr>
              <a:t>E.</a:t>
            </a:r>
            <a:r>
              <a:rPr sz="2400" spc="-45" dirty="0">
                <a:latin typeface="Arial"/>
                <a:cs typeface="Arial"/>
              </a:rPr>
              <a:t> </a:t>
            </a:r>
            <a:r>
              <a:rPr sz="2400" spc="-25" dirty="0">
                <a:latin typeface="Arial"/>
                <a:cs typeface="Arial"/>
              </a:rPr>
              <a:t>Tube</a:t>
            </a:r>
            <a:endParaRPr sz="24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2025650" cy="482600"/>
          </a:xfrm>
          <a:prstGeom prst="rect">
            <a:avLst/>
          </a:prstGeom>
        </p:spPr>
        <p:txBody>
          <a:bodyPr vert="horz" wrap="square" lIns="0" tIns="12700" rIns="0" bIns="0" rtlCol="0">
            <a:spAutoFit/>
          </a:bodyPr>
          <a:lstStyle/>
          <a:p>
            <a:pPr marL="12700">
              <a:lnSpc>
                <a:spcPct val="100000"/>
              </a:lnSpc>
              <a:spcBef>
                <a:spcPts val="100"/>
              </a:spcBef>
            </a:pPr>
            <a:r>
              <a:rPr sz="3000" b="0" spc="-5" dirty="0">
                <a:solidFill>
                  <a:srgbClr val="565F6C"/>
                </a:solidFill>
                <a:latin typeface="Arial"/>
                <a:cs typeface="Arial"/>
              </a:rPr>
              <a:t>M</a:t>
            </a:r>
            <a:r>
              <a:rPr sz="2400" b="0" spc="-5" dirty="0">
                <a:solidFill>
                  <a:srgbClr val="565F6C"/>
                </a:solidFill>
                <a:latin typeface="Arial"/>
                <a:cs typeface="Arial"/>
              </a:rPr>
              <a:t>IDDLE</a:t>
            </a:r>
            <a:r>
              <a:rPr sz="2400" b="0" spc="114" dirty="0">
                <a:solidFill>
                  <a:srgbClr val="565F6C"/>
                </a:solidFill>
                <a:latin typeface="Arial"/>
                <a:cs typeface="Arial"/>
              </a:rPr>
              <a:t> </a:t>
            </a:r>
            <a:r>
              <a:rPr sz="3000" b="0" spc="-5" dirty="0">
                <a:solidFill>
                  <a:srgbClr val="565F6C"/>
                </a:solidFill>
                <a:latin typeface="Arial"/>
                <a:cs typeface="Arial"/>
              </a:rPr>
              <a:t>E</a:t>
            </a:r>
            <a:r>
              <a:rPr sz="2400" b="0" spc="-5" dirty="0">
                <a:solidFill>
                  <a:srgbClr val="565F6C"/>
                </a:solidFill>
                <a:latin typeface="Arial"/>
                <a:cs typeface="Arial"/>
              </a:rPr>
              <a:t>AR</a:t>
            </a:r>
            <a:endParaRPr sz="2400">
              <a:latin typeface="Arial"/>
              <a:cs typeface="Arial"/>
            </a:endParaRPr>
          </a:p>
        </p:txBody>
      </p:sp>
      <p:sp>
        <p:nvSpPr>
          <p:cNvPr id="3" name="object 3"/>
          <p:cNvSpPr/>
          <p:nvPr/>
        </p:nvSpPr>
        <p:spPr>
          <a:xfrm>
            <a:off x="4648200" y="152400"/>
            <a:ext cx="3953255" cy="35509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600" y="3628642"/>
            <a:ext cx="4924044" cy="32293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4728210" cy="482600"/>
          </a:xfrm>
          <a:prstGeom prst="rect">
            <a:avLst/>
          </a:prstGeom>
        </p:spPr>
        <p:txBody>
          <a:bodyPr vert="horz" wrap="square" lIns="0" tIns="12700" rIns="0" bIns="0" rtlCol="0">
            <a:spAutoFit/>
          </a:bodyPr>
          <a:lstStyle/>
          <a:p>
            <a:pPr marL="12700">
              <a:lnSpc>
                <a:spcPct val="100000"/>
              </a:lnSpc>
              <a:spcBef>
                <a:spcPts val="100"/>
              </a:spcBef>
            </a:pPr>
            <a:r>
              <a:rPr sz="3000" b="0" dirty="0">
                <a:solidFill>
                  <a:srgbClr val="B32C16"/>
                </a:solidFill>
                <a:latin typeface="Arial"/>
                <a:cs typeface="Arial"/>
              </a:rPr>
              <a:t>B</a:t>
            </a:r>
            <a:r>
              <a:rPr sz="2400" b="0" dirty="0">
                <a:solidFill>
                  <a:srgbClr val="B32C16"/>
                </a:solidFill>
                <a:latin typeface="Arial"/>
                <a:cs typeface="Arial"/>
              </a:rPr>
              <a:t>OUNDARIES OF </a:t>
            </a:r>
            <a:r>
              <a:rPr sz="3000" b="0" spc="-5" dirty="0">
                <a:solidFill>
                  <a:srgbClr val="B32C16"/>
                </a:solidFill>
                <a:latin typeface="Arial"/>
                <a:cs typeface="Arial"/>
              </a:rPr>
              <a:t>M</a:t>
            </a:r>
            <a:r>
              <a:rPr sz="2400" b="0" spc="-5" dirty="0">
                <a:solidFill>
                  <a:srgbClr val="B32C16"/>
                </a:solidFill>
                <a:latin typeface="Arial"/>
                <a:cs typeface="Arial"/>
              </a:rPr>
              <a:t>IDDLE</a:t>
            </a:r>
            <a:r>
              <a:rPr sz="2400" b="0" spc="445" dirty="0">
                <a:solidFill>
                  <a:srgbClr val="B32C16"/>
                </a:solidFill>
                <a:latin typeface="Arial"/>
                <a:cs typeface="Arial"/>
              </a:rPr>
              <a:t> </a:t>
            </a:r>
            <a:r>
              <a:rPr sz="3000" b="0" spc="-5" dirty="0">
                <a:solidFill>
                  <a:srgbClr val="B32C16"/>
                </a:solidFill>
                <a:latin typeface="Arial"/>
                <a:cs typeface="Arial"/>
              </a:rPr>
              <a:t>E</a:t>
            </a:r>
            <a:r>
              <a:rPr sz="2400" b="0" spc="-5" dirty="0">
                <a:solidFill>
                  <a:srgbClr val="B32C16"/>
                </a:solidFill>
                <a:latin typeface="Arial"/>
                <a:cs typeface="Arial"/>
              </a:rPr>
              <a:t>AR</a:t>
            </a:r>
            <a:endParaRPr sz="2400">
              <a:latin typeface="Arial"/>
              <a:cs typeface="Arial"/>
            </a:endParaRPr>
          </a:p>
        </p:txBody>
      </p:sp>
      <p:sp>
        <p:nvSpPr>
          <p:cNvPr id="3" name="object 3"/>
          <p:cNvSpPr txBox="1"/>
          <p:nvPr/>
        </p:nvSpPr>
        <p:spPr>
          <a:xfrm>
            <a:off x="535940" y="1558798"/>
            <a:ext cx="7127875" cy="4334510"/>
          </a:xfrm>
          <a:prstGeom prst="rect">
            <a:avLst/>
          </a:prstGeom>
        </p:spPr>
        <p:txBody>
          <a:bodyPr vert="horz" wrap="square" lIns="0" tIns="12065" rIns="0" bIns="0" rtlCol="0">
            <a:spAutoFit/>
          </a:bodyPr>
          <a:lstStyle/>
          <a:p>
            <a:pPr marL="287020" indent="-274320">
              <a:lnSpc>
                <a:spcPts val="2375"/>
              </a:lnSpc>
              <a:spcBef>
                <a:spcPts val="95"/>
              </a:spcBef>
              <a:buClr>
                <a:srgbClr val="FD8537"/>
              </a:buClr>
              <a:buSzPct val="68181"/>
              <a:buFont typeface="Wingdings"/>
              <a:buChar char=""/>
              <a:tabLst>
                <a:tab pos="287655" algn="l"/>
              </a:tabLst>
            </a:pPr>
            <a:r>
              <a:rPr sz="2200" spc="-5" dirty="0">
                <a:latin typeface="Arial"/>
                <a:cs typeface="Arial"/>
              </a:rPr>
              <a:t>Middle ear has six boundaries: roof, </a:t>
            </a:r>
            <a:r>
              <a:rPr sz="2200" spc="-20" dirty="0">
                <a:latin typeface="Arial"/>
                <a:cs typeface="Arial"/>
              </a:rPr>
              <a:t>floor, </a:t>
            </a:r>
            <a:r>
              <a:rPr sz="2200" spc="-5" dirty="0">
                <a:latin typeface="Arial"/>
                <a:cs typeface="Arial"/>
              </a:rPr>
              <a:t>and</a:t>
            </a:r>
            <a:r>
              <a:rPr sz="2200" spc="95" dirty="0">
                <a:latin typeface="Arial"/>
                <a:cs typeface="Arial"/>
              </a:rPr>
              <a:t> </a:t>
            </a:r>
            <a:r>
              <a:rPr sz="2200" spc="-5" dirty="0">
                <a:latin typeface="Arial"/>
                <a:cs typeface="Arial"/>
              </a:rPr>
              <a:t>medial,</a:t>
            </a:r>
            <a:endParaRPr sz="2200">
              <a:latin typeface="Arial"/>
              <a:cs typeface="Arial"/>
            </a:endParaRPr>
          </a:p>
          <a:p>
            <a:pPr marL="287020">
              <a:lnSpc>
                <a:spcPts val="2375"/>
              </a:lnSpc>
            </a:pPr>
            <a:r>
              <a:rPr sz="2200" spc="-5" dirty="0">
                <a:latin typeface="Arial"/>
                <a:cs typeface="Arial"/>
              </a:rPr>
              <a:t>lateral, anterior and posterior</a:t>
            </a:r>
            <a:r>
              <a:rPr sz="2200" spc="30" dirty="0">
                <a:latin typeface="Arial"/>
                <a:cs typeface="Arial"/>
              </a:rPr>
              <a:t> </a:t>
            </a:r>
            <a:r>
              <a:rPr sz="2200" dirty="0">
                <a:latin typeface="Arial"/>
                <a:cs typeface="Arial"/>
              </a:rPr>
              <a:t>walls.</a:t>
            </a:r>
            <a:endParaRPr sz="2200">
              <a:latin typeface="Arial"/>
              <a:cs typeface="Arial"/>
            </a:endParaRPr>
          </a:p>
          <a:p>
            <a:pPr>
              <a:lnSpc>
                <a:spcPct val="100000"/>
              </a:lnSpc>
              <a:spcBef>
                <a:spcPts val="35"/>
              </a:spcBef>
            </a:pPr>
            <a:endParaRPr sz="2850">
              <a:latin typeface="Times New Roman"/>
              <a:cs typeface="Times New Roman"/>
            </a:endParaRPr>
          </a:p>
          <a:p>
            <a:pPr marL="469900" marR="15240" indent="-457200">
              <a:lnSpc>
                <a:spcPct val="80000"/>
              </a:lnSpc>
              <a:buClr>
                <a:srgbClr val="FD8537"/>
              </a:buClr>
              <a:buSzPct val="68181"/>
              <a:buAutoNum type="arabicPeriod"/>
              <a:tabLst>
                <a:tab pos="469900" algn="l"/>
                <a:tab pos="470534" algn="l"/>
              </a:tabLst>
            </a:pPr>
            <a:r>
              <a:rPr sz="2200" b="1" spc="-5" dirty="0">
                <a:solidFill>
                  <a:srgbClr val="6F2F9F"/>
                </a:solidFill>
                <a:latin typeface="Arial"/>
                <a:cs typeface="Arial"/>
              </a:rPr>
              <a:t>Roof </a:t>
            </a:r>
            <a:r>
              <a:rPr sz="2200" b="1" spc="-20" dirty="0">
                <a:solidFill>
                  <a:srgbClr val="6F2F9F"/>
                </a:solidFill>
                <a:latin typeface="Arial"/>
                <a:cs typeface="Arial"/>
              </a:rPr>
              <a:t>(Tegmental </a:t>
            </a:r>
            <a:r>
              <a:rPr sz="2200" b="1" dirty="0">
                <a:solidFill>
                  <a:srgbClr val="6F2F9F"/>
                </a:solidFill>
                <a:latin typeface="Arial"/>
                <a:cs typeface="Arial"/>
              </a:rPr>
              <a:t>wall): </a:t>
            </a:r>
            <a:r>
              <a:rPr sz="2200" spc="-5" dirty="0">
                <a:latin typeface="Arial"/>
                <a:cs typeface="Arial"/>
              </a:rPr>
              <a:t>It </a:t>
            </a:r>
            <a:r>
              <a:rPr sz="2200" dirty="0">
                <a:latin typeface="Arial"/>
                <a:cs typeface="Arial"/>
              </a:rPr>
              <a:t>is </a:t>
            </a:r>
            <a:r>
              <a:rPr sz="2200" spc="-5" dirty="0">
                <a:latin typeface="Arial"/>
                <a:cs typeface="Arial"/>
              </a:rPr>
              <a:t>formed by </a:t>
            </a:r>
            <a:r>
              <a:rPr sz="2200" b="1" spc="-5" dirty="0">
                <a:latin typeface="Arial"/>
                <a:cs typeface="Arial"/>
              </a:rPr>
              <a:t>tegmen  tympani </a:t>
            </a:r>
            <a:r>
              <a:rPr sz="2200" spc="-5" dirty="0">
                <a:latin typeface="Arial"/>
                <a:cs typeface="Arial"/>
              </a:rPr>
              <a:t>(a thin plate </a:t>
            </a:r>
            <a:r>
              <a:rPr sz="2200" dirty="0">
                <a:latin typeface="Arial"/>
                <a:cs typeface="Arial"/>
              </a:rPr>
              <a:t>of </a:t>
            </a:r>
            <a:r>
              <a:rPr sz="2200" spc="-5" dirty="0">
                <a:latin typeface="Arial"/>
                <a:cs typeface="Arial"/>
              </a:rPr>
              <a:t>bone), which extends  </a:t>
            </a:r>
            <a:r>
              <a:rPr sz="2200" dirty="0">
                <a:latin typeface="Arial"/>
                <a:cs typeface="Arial"/>
              </a:rPr>
              <a:t>posteriorly </a:t>
            </a:r>
            <a:r>
              <a:rPr sz="2200" spc="-5" dirty="0">
                <a:latin typeface="Arial"/>
                <a:cs typeface="Arial"/>
              </a:rPr>
              <a:t>to form the roof of the aditus and antrum  (tegmen antri). </a:t>
            </a:r>
            <a:r>
              <a:rPr sz="2200" spc="-45" dirty="0">
                <a:latin typeface="Arial"/>
                <a:cs typeface="Arial"/>
              </a:rPr>
              <a:t>Tegmen </a:t>
            </a:r>
            <a:r>
              <a:rPr sz="2200" spc="-5" dirty="0">
                <a:latin typeface="Arial"/>
                <a:cs typeface="Arial"/>
              </a:rPr>
              <a:t>tympani separates middle ear  from the middle cranial</a:t>
            </a:r>
            <a:r>
              <a:rPr sz="2200" spc="55" dirty="0">
                <a:latin typeface="Arial"/>
                <a:cs typeface="Arial"/>
              </a:rPr>
              <a:t> </a:t>
            </a:r>
            <a:r>
              <a:rPr sz="2200" dirty="0">
                <a:latin typeface="Arial"/>
                <a:cs typeface="Arial"/>
              </a:rPr>
              <a:t>fossa.</a:t>
            </a:r>
            <a:endParaRPr sz="2200">
              <a:latin typeface="Arial"/>
              <a:cs typeface="Arial"/>
            </a:endParaRPr>
          </a:p>
          <a:p>
            <a:pPr>
              <a:lnSpc>
                <a:spcPct val="100000"/>
              </a:lnSpc>
              <a:spcBef>
                <a:spcPts val="25"/>
              </a:spcBef>
              <a:buClr>
                <a:srgbClr val="FD8537"/>
              </a:buClr>
              <a:buFont typeface="Arial"/>
              <a:buAutoNum type="arabicPeriod"/>
            </a:pPr>
            <a:endParaRPr sz="2400">
              <a:latin typeface="Times New Roman"/>
              <a:cs typeface="Times New Roman"/>
            </a:endParaRPr>
          </a:p>
          <a:p>
            <a:pPr marL="469900" indent="-457200">
              <a:lnSpc>
                <a:spcPts val="2375"/>
              </a:lnSpc>
              <a:buClr>
                <a:srgbClr val="FD8537"/>
              </a:buClr>
              <a:buSzPct val="68181"/>
              <a:buAutoNum type="arabicPeriod"/>
              <a:tabLst>
                <a:tab pos="469900" algn="l"/>
                <a:tab pos="470534" algn="l"/>
              </a:tabLst>
            </a:pPr>
            <a:r>
              <a:rPr sz="2200" b="1" spc="-5" dirty="0">
                <a:solidFill>
                  <a:srgbClr val="6F2F9F"/>
                </a:solidFill>
                <a:latin typeface="Arial"/>
                <a:cs typeface="Arial"/>
              </a:rPr>
              <a:t>Floor (Jugular </a:t>
            </a:r>
            <a:r>
              <a:rPr sz="2200" b="1" dirty="0">
                <a:solidFill>
                  <a:srgbClr val="6F2F9F"/>
                </a:solidFill>
                <a:latin typeface="Arial"/>
                <a:cs typeface="Arial"/>
              </a:rPr>
              <a:t>wall): </a:t>
            </a:r>
            <a:r>
              <a:rPr sz="2200" spc="-5" dirty="0">
                <a:latin typeface="Arial"/>
                <a:cs typeface="Arial"/>
              </a:rPr>
              <a:t>The </a:t>
            </a:r>
            <a:r>
              <a:rPr sz="2200" spc="-25" dirty="0">
                <a:latin typeface="Arial"/>
                <a:cs typeface="Arial"/>
              </a:rPr>
              <a:t>floor, </a:t>
            </a:r>
            <a:r>
              <a:rPr sz="2200" spc="-5" dirty="0">
                <a:latin typeface="Arial"/>
                <a:cs typeface="Arial"/>
              </a:rPr>
              <a:t>a thin plate </a:t>
            </a:r>
            <a:r>
              <a:rPr sz="2200" dirty="0">
                <a:latin typeface="Arial"/>
                <a:cs typeface="Arial"/>
              </a:rPr>
              <a:t>of</a:t>
            </a:r>
            <a:r>
              <a:rPr sz="2200" spc="125" dirty="0">
                <a:latin typeface="Arial"/>
                <a:cs typeface="Arial"/>
              </a:rPr>
              <a:t> </a:t>
            </a:r>
            <a:r>
              <a:rPr sz="2200" spc="-5" dirty="0">
                <a:latin typeface="Arial"/>
                <a:cs typeface="Arial"/>
              </a:rPr>
              <a:t>bone,</a:t>
            </a:r>
            <a:endParaRPr sz="2200">
              <a:latin typeface="Arial"/>
              <a:cs typeface="Arial"/>
            </a:endParaRPr>
          </a:p>
          <a:p>
            <a:pPr marL="469900">
              <a:lnSpc>
                <a:spcPts val="2375"/>
              </a:lnSpc>
            </a:pPr>
            <a:r>
              <a:rPr sz="2200" spc="-5" dirty="0">
                <a:latin typeface="Arial"/>
                <a:cs typeface="Arial"/>
              </a:rPr>
              <a:t>separates tympanic cavity from the jugular</a:t>
            </a:r>
            <a:r>
              <a:rPr sz="2200" spc="90" dirty="0">
                <a:latin typeface="Arial"/>
                <a:cs typeface="Arial"/>
              </a:rPr>
              <a:t> </a:t>
            </a:r>
            <a:r>
              <a:rPr sz="2200" dirty="0">
                <a:latin typeface="Arial"/>
                <a:cs typeface="Arial"/>
              </a:rPr>
              <a:t>bulb.</a:t>
            </a:r>
            <a:endParaRPr sz="2200">
              <a:latin typeface="Arial"/>
              <a:cs typeface="Arial"/>
            </a:endParaRPr>
          </a:p>
          <a:p>
            <a:pPr marL="835660" marR="5080" indent="-457200">
              <a:lnSpc>
                <a:spcPct val="80000"/>
              </a:lnSpc>
              <a:spcBef>
                <a:spcPts val="475"/>
              </a:spcBef>
              <a:tabLst>
                <a:tab pos="835660" algn="l"/>
              </a:tabLst>
            </a:pPr>
            <a:r>
              <a:rPr sz="1500" spc="-660" dirty="0">
                <a:solidFill>
                  <a:srgbClr val="FD8537"/>
                </a:solidFill>
                <a:latin typeface="Wingdings"/>
                <a:cs typeface="Wingdings"/>
              </a:rPr>
              <a:t></a:t>
            </a:r>
            <a:r>
              <a:rPr sz="1500" spc="-660" dirty="0">
                <a:solidFill>
                  <a:srgbClr val="FD8537"/>
                </a:solidFill>
                <a:latin typeface="Times New Roman"/>
                <a:cs typeface="Times New Roman"/>
              </a:rPr>
              <a:t>	</a:t>
            </a:r>
            <a:r>
              <a:rPr sz="1900" spc="-5" dirty="0">
                <a:latin typeface="Arial"/>
                <a:cs typeface="Arial"/>
              </a:rPr>
              <a:t>The floor of middle ear may be congenitally dehiscent. In  such cases, jugular bulb projects into the middle ear and is  at greater risk of injury during surgery because it is only  covered by middle ear</a:t>
            </a:r>
            <a:r>
              <a:rPr sz="1900" spc="80" dirty="0">
                <a:latin typeface="Arial"/>
                <a:cs typeface="Arial"/>
              </a:rPr>
              <a:t> </a:t>
            </a:r>
            <a:r>
              <a:rPr sz="1900" spc="-5" dirty="0">
                <a:latin typeface="Arial"/>
                <a:cs typeface="Arial"/>
              </a:rPr>
              <a:t>mucosa.</a:t>
            </a:r>
            <a:endParaRPr sz="19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016253"/>
            <a:ext cx="6985634" cy="1489075"/>
          </a:xfrm>
          <a:prstGeom prst="rect">
            <a:avLst/>
          </a:prstGeom>
        </p:spPr>
        <p:txBody>
          <a:bodyPr vert="horz" wrap="square" lIns="0" tIns="12700" rIns="0" bIns="0" rtlCol="0">
            <a:spAutoFit/>
          </a:bodyPr>
          <a:lstStyle/>
          <a:p>
            <a:pPr marL="469900" marR="5080" indent="-457834">
              <a:lnSpc>
                <a:spcPct val="100000"/>
              </a:lnSpc>
              <a:spcBef>
                <a:spcPts val="100"/>
              </a:spcBef>
              <a:tabLst>
                <a:tab pos="469900" algn="l"/>
              </a:tabLst>
            </a:pPr>
            <a:r>
              <a:rPr sz="1650" spc="10" dirty="0">
                <a:solidFill>
                  <a:srgbClr val="FD8537"/>
                </a:solidFill>
              </a:rPr>
              <a:t>3.	</a:t>
            </a:r>
            <a:r>
              <a:rPr sz="2400" spc="-5" dirty="0">
                <a:solidFill>
                  <a:srgbClr val="6F2F9F"/>
                </a:solidFill>
              </a:rPr>
              <a:t>Anterior </a:t>
            </a:r>
            <a:r>
              <a:rPr sz="2400" dirty="0">
                <a:solidFill>
                  <a:srgbClr val="6F2F9F"/>
                </a:solidFill>
              </a:rPr>
              <a:t>(carotid wall): </a:t>
            </a:r>
            <a:r>
              <a:rPr sz="2400" b="0" dirty="0">
                <a:latin typeface="Arial"/>
                <a:cs typeface="Arial"/>
              </a:rPr>
              <a:t>The </a:t>
            </a:r>
            <a:r>
              <a:rPr sz="2400" b="0" spc="-5" dirty="0">
                <a:latin typeface="Arial"/>
                <a:cs typeface="Arial"/>
              </a:rPr>
              <a:t>anterior wall, a thin  plate </a:t>
            </a:r>
            <a:r>
              <a:rPr sz="2400" b="0" dirty="0">
                <a:latin typeface="Arial"/>
                <a:cs typeface="Arial"/>
              </a:rPr>
              <a:t>of </a:t>
            </a:r>
            <a:r>
              <a:rPr sz="2400" b="0" spc="-5" dirty="0">
                <a:latin typeface="Arial"/>
                <a:cs typeface="Arial"/>
              </a:rPr>
              <a:t>bone, which separates </a:t>
            </a:r>
            <a:r>
              <a:rPr sz="2400" b="0" dirty="0">
                <a:latin typeface="Arial"/>
                <a:cs typeface="Arial"/>
              </a:rPr>
              <a:t>the </a:t>
            </a:r>
            <a:r>
              <a:rPr sz="2400" b="0" spc="-5" dirty="0">
                <a:latin typeface="Arial"/>
                <a:cs typeface="Arial"/>
              </a:rPr>
              <a:t>middle ear  cavity </a:t>
            </a:r>
            <a:r>
              <a:rPr sz="2400" b="0" dirty="0">
                <a:latin typeface="Arial"/>
                <a:cs typeface="Arial"/>
              </a:rPr>
              <a:t>from </a:t>
            </a:r>
            <a:r>
              <a:rPr sz="2400" b="0" spc="-5" dirty="0">
                <a:latin typeface="Arial"/>
                <a:cs typeface="Arial"/>
              </a:rPr>
              <a:t>internal </a:t>
            </a:r>
            <a:r>
              <a:rPr sz="2400" b="0" dirty="0">
                <a:latin typeface="Arial"/>
                <a:cs typeface="Arial"/>
              </a:rPr>
              <a:t>carotid </a:t>
            </a:r>
            <a:r>
              <a:rPr sz="2400" b="0" spc="-25" dirty="0">
                <a:latin typeface="Arial"/>
                <a:cs typeface="Arial"/>
              </a:rPr>
              <a:t>artery, </a:t>
            </a:r>
            <a:r>
              <a:rPr sz="2400" b="0" spc="-5" dirty="0">
                <a:latin typeface="Arial"/>
                <a:cs typeface="Arial"/>
              </a:rPr>
              <a:t>has following  features:</a:t>
            </a:r>
            <a:endParaRPr sz="2400">
              <a:latin typeface="Arial"/>
              <a:cs typeface="Arial"/>
            </a:endParaRPr>
          </a:p>
        </p:txBody>
      </p:sp>
      <p:sp>
        <p:nvSpPr>
          <p:cNvPr id="3" name="object 3"/>
          <p:cNvSpPr txBox="1"/>
          <p:nvPr/>
        </p:nvSpPr>
        <p:spPr>
          <a:xfrm>
            <a:off x="902004" y="2543683"/>
            <a:ext cx="6942455" cy="3867150"/>
          </a:xfrm>
          <a:prstGeom prst="rect">
            <a:avLst/>
          </a:prstGeom>
        </p:spPr>
        <p:txBody>
          <a:bodyPr vert="horz" wrap="square" lIns="0" tIns="12700" rIns="0" bIns="0" rtlCol="0">
            <a:spAutoFit/>
          </a:bodyPr>
          <a:lstStyle/>
          <a:p>
            <a:pPr marL="287020" marR="239395" indent="-274320">
              <a:lnSpc>
                <a:spcPct val="100000"/>
              </a:lnSpc>
              <a:spcBef>
                <a:spcPts val="100"/>
              </a:spcBef>
              <a:buClr>
                <a:srgbClr val="FD8537"/>
              </a:buClr>
              <a:buSzPct val="78571"/>
              <a:buFont typeface="Wingdings"/>
              <a:buChar char=""/>
              <a:tabLst>
                <a:tab pos="286385" algn="l"/>
                <a:tab pos="287020" algn="l"/>
              </a:tabLst>
            </a:pPr>
            <a:r>
              <a:rPr sz="2100" b="1" spc="-5" dirty="0">
                <a:latin typeface="Arial"/>
                <a:cs typeface="Arial"/>
              </a:rPr>
              <a:t>Eustachian </a:t>
            </a:r>
            <a:r>
              <a:rPr sz="2100" b="1" dirty="0">
                <a:latin typeface="Arial"/>
                <a:cs typeface="Arial"/>
              </a:rPr>
              <a:t>tube: </a:t>
            </a:r>
            <a:r>
              <a:rPr sz="2100" dirty="0">
                <a:latin typeface="Arial"/>
                <a:cs typeface="Arial"/>
              </a:rPr>
              <a:t>It </a:t>
            </a:r>
            <a:r>
              <a:rPr sz="2100" spc="-5" dirty="0">
                <a:latin typeface="Arial"/>
                <a:cs typeface="Arial"/>
              </a:rPr>
              <a:t>connects </a:t>
            </a:r>
            <a:r>
              <a:rPr sz="2100" dirty="0">
                <a:latin typeface="Arial"/>
                <a:cs typeface="Arial"/>
              </a:rPr>
              <a:t>the </a:t>
            </a:r>
            <a:r>
              <a:rPr sz="2100" spc="-5" dirty="0">
                <a:latin typeface="Arial"/>
                <a:cs typeface="Arial"/>
              </a:rPr>
              <a:t>middle ear with  nasopharynx. </a:t>
            </a:r>
            <a:r>
              <a:rPr sz="2100" dirty="0">
                <a:latin typeface="Arial"/>
                <a:cs typeface="Arial"/>
              </a:rPr>
              <a:t>It </a:t>
            </a:r>
            <a:r>
              <a:rPr sz="2100" spc="-5" dirty="0">
                <a:latin typeface="Arial"/>
                <a:cs typeface="Arial"/>
              </a:rPr>
              <a:t>aerates and drains </a:t>
            </a:r>
            <a:r>
              <a:rPr sz="2100" dirty="0">
                <a:latin typeface="Arial"/>
                <a:cs typeface="Arial"/>
              </a:rPr>
              <a:t>the </a:t>
            </a:r>
            <a:r>
              <a:rPr sz="2100" spc="-5" dirty="0">
                <a:latin typeface="Arial"/>
                <a:cs typeface="Arial"/>
              </a:rPr>
              <a:t>middle </a:t>
            </a:r>
            <a:r>
              <a:rPr sz="2100" spc="-35" dirty="0">
                <a:latin typeface="Arial"/>
                <a:cs typeface="Arial"/>
              </a:rPr>
              <a:t>ear.  </a:t>
            </a:r>
            <a:r>
              <a:rPr sz="2100" spc="-5" dirty="0">
                <a:latin typeface="Arial"/>
                <a:cs typeface="Arial"/>
              </a:rPr>
              <a:t>Malfunctioning </a:t>
            </a:r>
            <a:r>
              <a:rPr sz="2100" dirty="0">
                <a:latin typeface="Arial"/>
                <a:cs typeface="Arial"/>
              </a:rPr>
              <a:t>of </a:t>
            </a:r>
            <a:r>
              <a:rPr sz="2100" spc="-5" dirty="0">
                <a:latin typeface="Arial"/>
                <a:cs typeface="Arial"/>
              </a:rPr>
              <a:t>eustachian tube </a:t>
            </a:r>
            <a:r>
              <a:rPr sz="2100" dirty="0">
                <a:latin typeface="Arial"/>
                <a:cs typeface="Arial"/>
              </a:rPr>
              <a:t>is </a:t>
            </a:r>
            <a:r>
              <a:rPr sz="2100" spc="-5" dirty="0">
                <a:latin typeface="Arial"/>
                <a:cs typeface="Arial"/>
              </a:rPr>
              <a:t>common </a:t>
            </a:r>
            <a:r>
              <a:rPr sz="2100" dirty="0">
                <a:latin typeface="Arial"/>
                <a:cs typeface="Arial"/>
              </a:rPr>
              <a:t>cause of  </a:t>
            </a:r>
            <a:r>
              <a:rPr sz="2100" spc="-5" dirty="0">
                <a:latin typeface="Arial"/>
                <a:cs typeface="Arial"/>
              </a:rPr>
              <a:t>ear </a:t>
            </a:r>
            <a:r>
              <a:rPr sz="2100" dirty="0">
                <a:latin typeface="Arial"/>
                <a:cs typeface="Arial"/>
              </a:rPr>
              <a:t>infections </a:t>
            </a:r>
            <a:r>
              <a:rPr sz="2100" spc="-5" dirty="0">
                <a:latin typeface="Arial"/>
                <a:cs typeface="Arial"/>
              </a:rPr>
              <a:t>especially in</a:t>
            </a:r>
            <a:r>
              <a:rPr sz="2100" spc="-70" dirty="0">
                <a:latin typeface="Arial"/>
                <a:cs typeface="Arial"/>
              </a:rPr>
              <a:t> </a:t>
            </a:r>
            <a:r>
              <a:rPr sz="2100" spc="-5" dirty="0">
                <a:latin typeface="Arial"/>
                <a:cs typeface="Arial"/>
              </a:rPr>
              <a:t>children.</a:t>
            </a:r>
            <a:endParaRPr sz="2100">
              <a:latin typeface="Arial"/>
              <a:cs typeface="Arial"/>
            </a:endParaRPr>
          </a:p>
          <a:p>
            <a:pPr marL="287020" marR="303530" indent="-274320">
              <a:lnSpc>
                <a:spcPct val="100000"/>
              </a:lnSpc>
              <a:spcBef>
                <a:spcPts val="505"/>
              </a:spcBef>
              <a:buClr>
                <a:srgbClr val="FD8537"/>
              </a:buClr>
              <a:buSzPct val="78571"/>
              <a:buFont typeface="Wingdings"/>
              <a:buChar char=""/>
              <a:tabLst>
                <a:tab pos="286385" algn="l"/>
                <a:tab pos="287020" algn="l"/>
              </a:tabLst>
            </a:pPr>
            <a:r>
              <a:rPr sz="2100" b="1" spc="-5" dirty="0">
                <a:latin typeface="Arial"/>
                <a:cs typeface="Arial"/>
              </a:rPr>
              <a:t>Canal </a:t>
            </a:r>
            <a:r>
              <a:rPr sz="2100" b="1" dirty="0">
                <a:latin typeface="Arial"/>
                <a:cs typeface="Arial"/>
              </a:rPr>
              <a:t>of </a:t>
            </a:r>
            <a:r>
              <a:rPr sz="2100" b="1" spc="-5" dirty="0">
                <a:latin typeface="Arial"/>
                <a:cs typeface="Arial"/>
              </a:rPr>
              <a:t>tensor </a:t>
            </a:r>
            <a:r>
              <a:rPr sz="2100" b="1" spc="-10" dirty="0">
                <a:latin typeface="Arial"/>
                <a:cs typeface="Arial"/>
              </a:rPr>
              <a:t>tympani </a:t>
            </a:r>
            <a:r>
              <a:rPr sz="2100" b="1" spc="-5" dirty="0">
                <a:latin typeface="Arial"/>
                <a:cs typeface="Arial"/>
              </a:rPr>
              <a:t>muscle: </a:t>
            </a:r>
            <a:r>
              <a:rPr sz="2100" dirty="0">
                <a:latin typeface="Arial"/>
                <a:cs typeface="Arial"/>
              </a:rPr>
              <a:t>It </a:t>
            </a:r>
            <a:r>
              <a:rPr sz="2100" spc="-5" dirty="0">
                <a:latin typeface="Arial"/>
                <a:cs typeface="Arial"/>
              </a:rPr>
              <a:t>is </a:t>
            </a:r>
            <a:r>
              <a:rPr sz="2100" dirty="0">
                <a:latin typeface="Arial"/>
                <a:cs typeface="Arial"/>
              </a:rPr>
              <a:t>situated </a:t>
            </a:r>
            <a:r>
              <a:rPr sz="2100" spc="-5" dirty="0">
                <a:latin typeface="Arial"/>
                <a:cs typeface="Arial"/>
              </a:rPr>
              <a:t>in the  roof </a:t>
            </a:r>
            <a:r>
              <a:rPr sz="2100" dirty="0">
                <a:latin typeface="Arial"/>
                <a:cs typeface="Arial"/>
              </a:rPr>
              <a:t>of </a:t>
            </a:r>
            <a:r>
              <a:rPr sz="2100" spc="-5" dirty="0">
                <a:latin typeface="Arial"/>
                <a:cs typeface="Arial"/>
              </a:rPr>
              <a:t>eustachian</a:t>
            </a:r>
            <a:r>
              <a:rPr sz="2100" spc="-20" dirty="0">
                <a:latin typeface="Arial"/>
                <a:cs typeface="Arial"/>
              </a:rPr>
              <a:t> </a:t>
            </a:r>
            <a:r>
              <a:rPr sz="2100" spc="-5" dirty="0">
                <a:latin typeface="Arial"/>
                <a:cs typeface="Arial"/>
              </a:rPr>
              <a:t>tube.</a:t>
            </a:r>
            <a:endParaRPr sz="2100">
              <a:latin typeface="Arial"/>
              <a:cs typeface="Arial"/>
            </a:endParaRPr>
          </a:p>
          <a:p>
            <a:pPr marL="287020" indent="-274320">
              <a:lnSpc>
                <a:spcPct val="100000"/>
              </a:lnSpc>
              <a:spcBef>
                <a:spcPts val="505"/>
              </a:spcBef>
              <a:buClr>
                <a:srgbClr val="FD8537"/>
              </a:buClr>
              <a:buSzPct val="78571"/>
              <a:buFont typeface="Wingdings"/>
              <a:buChar char=""/>
              <a:tabLst>
                <a:tab pos="286385" algn="l"/>
                <a:tab pos="287020" algn="l"/>
              </a:tabLst>
            </a:pPr>
            <a:r>
              <a:rPr sz="2100" spc="-10" dirty="0">
                <a:latin typeface="Arial"/>
                <a:cs typeface="Arial"/>
              </a:rPr>
              <a:t>Canal </a:t>
            </a:r>
            <a:r>
              <a:rPr sz="2100" dirty="0">
                <a:latin typeface="Arial"/>
                <a:cs typeface="Arial"/>
              </a:rPr>
              <a:t>for </a:t>
            </a:r>
            <a:r>
              <a:rPr sz="2100" spc="-5" dirty="0">
                <a:latin typeface="Arial"/>
                <a:cs typeface="Arial"/>
              </a:rPr>
              <a:t>chorda tympani nerve (</a:t>
            </a:r>
            <a:r>
              <a:rPr sz="2100" b="1" spc="-5" dirty="0">
                <a:latin typeface="Arial"/>
                <a:cs typeface="Arial"/>
              </a:rPr>
              <a:t>Canal </a:t>
            </a:r>
            <a:r>
              <a:rPr sz="2100" b="1" dirty="0">
                <a:latin typeface="Arial"/>
                <a:cs typeface="Arial"/>
              </a:rPr>
              <a:t>of</a:t>
            </a:r>
            <a:r>
              <a:rPr sz="2100" b="1" spc="25" dirty="0">
                <a:latin typeface="Arial"/>
                <a:cs typeface="Arial"/>
              </a:rPr>
              <a:t> </a:t>
            </a:r>
            <a:r>
              <a:rPr sz="2100" b="1" spc="-5" dirty="0">
                <a:latin typeface="Arial"/>
                <a:cs typeface="Arial"/>
              </a:rPr>
              <a:t>Huguier</a:t>
            </a:r>
            <a:r>
              <a:rPr sz="2100" spc="-5" dirty="0">
                <a:latin typeface="Arial"/>
                <a:cs typeface="Arial"/>
              </a:rPr>
              <a:t>)</a:t>
            </a:r>
            <a:endParaRPr sz="2100">
              <a:latin typeface="Arial"/>
              <a:cs typeface="Arial"/>
            </a:endParaRPr>
          </a:p>
          <a:p>
            <a:pPr marL="287020" indent="-274320">
              <a:lnSpc>
                <a:spcPct val="100000"/>
              </a:lnSpc>
              <a:spcBef>
                <a:spcPts val="505"/>
              </a:spcBef>
              <a:buClr>
                <a:srgbClr val="FD8537"/>
              </a:buClr>
              <a:buSzPct val="78571"/>
              <a:buFont typeface="Wingdings"/>
              <a:buChar char=""/>
              <a:tabLst>
                <a:tab pos="286385" algn="l"/>
                <a:tab pos="287020" algn="l"/>
              </a:tabLst>
            </a:pPr>
            <a:r>
              <a:rPr sz="2100" spc="-5" dirty="0">
                <a:latin typeface="Arial"/>
                <a:cs typeface="Arial"/>
              </a:rPr>
              <a:t>Attachment </a:t>
            </a:r>
            <a:r>
              <a:rPr sz="2100" dirty="0">
                <a:latin typeface="Arial"/>
                <a:cs typeface="Arial"/>
              </a:rPr>
              <a:t>of </a:t>
            </a:r>
            <a:r>
              <a:rPr sz="2100" b="1" spc="-5" dirty="0">
                <a:latin typeface="Arial"/>
                <a:cs typeface="Arial"/>
              </a:rPr>
              <a:t>anterior </a:t>
            </a:r>
            <a:r>
              <a:rPr sz="2100" b="1" dirty="0">
                <a:latin typeface="Arial"/>
                <a:cs typeface="Arial"/>
              </a:rPr>
              <a:t>malleolar</a:t>
            </a:r>
            <a:r>
              <a:rPr sz="2100" b="1" spc="-5" dirty="0">
                <a:latin typeface="Arial"/>
                <a:cs typeface="Arial"/>
              </a:rPr>
              <a:t> </a:t>
            </a:r>
            <a:r>
              <a:rPr sz="2100" b="1" dirty="0">
                <a:latin typeface="Arial"/>
                <a:cs typeface="Arial"/>
              </a:rPr>
              <a:t>ligament</a:t>
            </a:r>
            <a:r>
              <a:rPr sz="2100" dirty="0">
                <a:latin typeface="Arial"/>
                <a:cs typeface="Arial"/>
              </a:rPr>
              <a:t>.</a:t>
            </a:r>
            <a:endParaRPr sz="2100">
              <a:latin typeface="Arial"/>
              <a:cs typeface="Arial"/>
            </a:endParaRPr>
          </a:p>
          <a:p>
            <a:pPr marL="287020" indent="-274320">
              <a:lnSpc>
                <a:spcPct val="100000"/>
              </a:lnSpc>
              <a:spcBef>
                <a:spcPts val="505"/>
              </a:spcBef>
              <a:buClr>
                <a:srgbClr val="FD8537"/>
              </a:buClr>
              <a:buSzPct val="78571"/>
              <a:buFont typeface="Wingdings"/>
              <a:buChar char=""/>
              <a:tabLst>
                <a:tab pos="286385" algn="l"/>
                <a:tab pos="287020" algn="l"/>
              </a:tabLst>
            </a:pPr>
            <a:r>
              <a:rPr sz="2100" b="1" spc="-5" dirty="0">
                <a:latin typeface="Arial"/>
                <a:cs typeface="Arial"/>
              </a:rPr>
              <a:t>Canal for Lesser Petrosal</a:t>
            </a:r>
            <a:r>
              <a:rPr sz="2100" b="1" spc="5" dirty="0">
                <a:latin typeface="Arial"/>
                <a:cs typeface="Arial"/>
              </a:rPr>
              <a:t> </a:t>
            </a:r>
            <a:r>
              <a:rPr sz="2100" b="1" spc="-10" dirty="0">
                <a:latin typeface="Arial"/>
                <a:cs typeface="Arial"/>
              </a:rPr>
              <a:t>Nr</a:t>
            </a:r>
            <a:endParaRPr sz="2100">
              <a:latin typeface="Arial"/>
              <a:cs typeface="Arial"/>
            </a:endParaRPr>
          </a:p>
          <a:p>
            <a:pPr marL="287020" indent="-274320">
              <a:lnSpc>
                <a:spcPct val="100000"/>
              </a:lnSpc>
              <a:spcBef>
                <a:spcPts val="505"/>
              </a:spcBef>
              <a:buClr>
                <a:srgbClr val="FD8537"/>
              </a:buClr>
              <a:buSzPct val="78571"/>
              <a:buFont typeface="Wingdings"/>
              <a:buChar char=""/>
              <a:tabLst>
                <a:tab pos="286385" algn="l"/>
                <a:tab pos="287020" algn="l"/>
              </a:tabLst>
            </a:pPr>
            <a:r>
              <a:rPr sz="2100" b="1" spc="-5" dirty="0">
                <a:latin typeface="Arial"/>
                <a:cs typeface="Arial"/>
              </a:rPr>
              <a:t>Canal for branch from </a:t>
            </a:r>
            <a:r>
              <a:rPr sz="2100" b="1" dirty="0">
                <a:latin typeface="Arial"/>
                <a:cs typeface="Arial"/>
              </a:rPr>
              <a:t>Int. </a:t>
            </a:r>
            <a:r>
              <a:rPr sz="2100" b="1" spc="-5" dirty="0">
                <a:latin typeface="Arial"/>
                <a:cs typeface="Arial"/>
              </a:rPr>
              <a:t>Carotid </a:t>
            </a:r>
            <a:r>
              <a:rPr sz="2100" b="1" dirty="0">
                <a:latin typeface="Arial"/>
                <a:cs typeface="Arial"/>
              </a:rPr>
              <a:t>Plexus </a:t>
            </a:r>
            <a:r>
              <a:rPr sz="2100" spc="-5" dirty="0">
                <a:latin typeface="Arial"/>
                <a:cs typeface="Arial"/>
              </a:rPr>
              <a:t>to</a:t>
            </a:r>
            <a:r>
              <a:rPr sz="2100" spc="90" dirty="0">
                <a:latin typeface="Arial"/>
                <a:cs typeface="Arial"/>
              </a:rPr>
              <a:t> </a:t>
            </a:r>
            <a:r>
              <a:rPr sz="2100" spc="-5" dirty="0">
                <a:latin typeface="Arial"/>
                <a:cs typeface="Arial"/>
              </a:rPr>
              <a:t>tympanic</a:t>
            </a:r>
            <a:endParaRPr sz="2100">
              <a:latin typeface="Arial"/>
              <a:cs typeface="Arial"/>
            </a:endParaRPr>
          </a:p>
          <a:p>
            <a:pPr marL="286385">
              <a:lnSpc>
                <a:spcPct val="100000"/>
              </a:lnSpc>
            </a:pPr>
            <a:r>
              <a:rPr sz="2100" spc="-5" dirty="0">
                <a:latin typeface="Arial"/>
                <a:cs typeface="Arial"/>
              </a:rPr>
              <a:t>plexus (</a:t>
            </a:r>
            <a:r>
              <a:rPr sz="2100" b="1" spc="-5" dirty="0">
                <a:latin typeface="Arial"/>
                <a:cs typeface="Arial"/>
              </a:rPr>
              <a:t>Caroticotympanic</a:t>
            </a:r>
            <a:r>
              <a:rPr sz="2100" b="1" spc="40" dirty="0">
                <a:latin typeface="Arial"/>
                <a:cs typeface="Arial"/>
              </a:rPr>
              <a:t> </a:t>
            </a:r>
            <a:r>
              <a:rPr sz="2100" b="1" spc="-5" dirty="0">
                <a:latin typeface="Arial"/>
                <a:cs typeface="Arial"/>
              </a:rPr>
              <a:t>Nr)</a:t>
            </a:r>
            <a:endParaRPr sz="21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51078"/>
            <a:ext cx="7298690" cy="720725"/>
          </a:xfrm>
          <a:prstGeom prst="rect">
            <a:avLst/>
          </a:prstGeom>
        </p:spPr>
        <p:txBody>
          <a:bodyPr vert="horz" wrap="square" lIns="0" tIns="53975" rIns="0" bIns="0" rtlCol="0">
            <a:spAutoFit/>
          </a:bodyPr>
          <a:lstStyle/>
          <a:p>
            <a:pPr marL="469900" marR="5080" indent="-457834">
              <a:lnSpc>
                <a:spcPts val="2590"/>
              </a:lnSpc>
              <a:spcBef>
                <a:spcPts val="425"/>
              </a:spcBef>
              <a:tabLst>
                <a:tab pos="469900" algn="l"/>
              </a:tabLst>
            </a:pPr>
            <a:r>
              <a:rPr sz="1650" spc="10" dirty="0">
                <a:solidFill>
                  <a:srgbClr val="FD8537"/>
                </a:solidFill>
              </a:rPr>
              <a:t>4.	</a:t>
            </a:r>
            <a:r>
              <a:rPr sz="2400" spc="-5" dirty="0">
                <a:solidFill>
                  <a:srgbClr val="6F2F9F"/>
                </a:solidFill>
              </a:rPr>
              <a:t>Posterior (mastoid </a:t>
            </a:r>
            <a:r>
              <a:rPr sz="2400" dirty="0">
                <a:solidFill>
                  <a:srgbClr val="6F2F9F"/>
                </a:solidFill>
              </a:rPr>
              <a:t>wall): </a:t>
            </a:r>
            <a:r>
              <a:rPr sz="2400" b="0" dirty="0">
                <a:latin typeface="Arial"/>
                <a:cs typeface="Arial"/>
              </a:rPr>
              <a:t>It </a:t>
            </a:r>
            <a:r>
              <a:rPr sz="2400" b="0" spc="-5" dirty="0">
                <a:latin typeface="Arial"/>
                <a:cs typeface="Arial"/>
              </a:rPr>
              <a:t>lies close </a:t>
            </a:r>
            <a:r>
              <a:rPr sz="2400" b="0" dirty="0">
                <a:latin typeface="Arial"/>
                <a:cs typeface="Arial"/>
              </a:rPr>
              <a:t>to the  </a:t>
            </a:r>
            <a:r>
              <a:rPr sz="2400" b="0" spc="-5" dirty="0">
                <a:latin typeface="Arial"/>
                <a:cs typeface="Arial"/>
              </a:rPr>
              <a:t>mastoid air cells and presents following</a:t>
            </a:r>
            <a:r>
              <a:rPr sz="2400" b="0" spc="105" dirty="0">
                <a:latin typeface="Arial"/>
                <a:cs typeface="Arial"/>
              </a:rPr>
              <a:t> </a:t>
            </a:r>
            <a:r>
              <a:rPr sz="2400" b="0" dirty="0">
                <a:latin typeface="Arial"/>
                <a:cs typeface="Arial"/>
              </a:rPr>
              <a:t>structures:</a:t>
            </a:r>
            <a:endParaRPr sz="2400">
              <a:latin typeface="Arial"/>
              <a:cs typeface="Arial"/>
            </a:endParaRPr>
          </a:p>
        </p:txBody>
      </p:sp>
      <p:sp>
        <p:nvSpPr>
          <p:cNvPr id="3" name="object 3"/>
          <p:cNvSpPr txBox="1"/>
          <p:nvPr/>
        </p:nvSpPr>
        <p:spPr>
          <a:xfrm>
            <a:off x="902004" y="1478026"/>
            <a:ext cx="6871970" cy="3931285"/>
          </a:xfrm>
          <a:prstGeom prst="rect">
            <a:avLst/>
          </a:prstGeom>
        </p:spPr>
        <p:txBody>
          <a:bodyPr vert="horz" wrap="square" lIns="0" tIns="44450" rIns="0" bIns="0" rtlCol="0">
            <a:spAutoFit/>
          </a:bodyPr>
          <a:lstStyle/>
          <a:p>
            <a:pPr marL="287020" marR="139065" indent="-274320" algn="just">
              <a:lnSpc>
                <a:spcPct val="90100"/>
              </a:lnSpc>
              <a:spcBef>
                <a:spcPts val="350"/>
              </a:spcBef>
              <a:buClr>
                <a:srgbClr val="FD8537"/>
              </a:buClr>
              <a:buSzPct val="78571"/>
              <a:buFont typeface="Wingdings"/>
              <a:buChar char=""/>
              <a:tabLst>
                <a:tab pos="287020" algn="l"/>
              </a:tabLst>
            </a:pPr>
            <a:r>
              <a:rPr sz="2100" b="1" spc="-10" dirty="0">
                <a:latin typeface="Arial"/>
                <a:cs typeface="Arial"/>
              </a:rPr>
              <a:t>Pyramid: </a:t>
            </a:r>
            <a:r>
              <a:rPr sz="2100" dirty="0">
                <a:latin typeface="Arial"/>
                <a:cs typeface="Arial"/>
              </a:rPr>
              <a:t>It </a:t>
            </a:r>
            <a:r>
              <a:rPr sz="2100" spc="-5" dirty="0">
                <a:latin typeface="Arial"/>
                <a:cs typeface="Arial"/>
              </a:rPr>
              <a:t>is a bony projection through </a:t>
            </a:r>
            <a:r>
              <a:rPr sz="2100" dirty="0">
                <a:latin typeface="Arial"/>
                <a:cs typeface="Arial"/>
              </a:rPr>
              <a:t>the summit </a:t>
            </a:r>
            <a:r>
              <a:rPr sz="2100" spc="-5" dirty="0">
                <a:latin typeface="Arial"/>
                <a:cs typeface="Arial"/>
              </a:rPr>
              <a:t>of  which appears </a:t>
            </a:r>
            <a:r>
              <a:rPr sz="2100" dirty="0">
                <a:latin typeface="Arial"/>
                <a:cs typeface="Arial"/>
              </a:rPr>
              <a:t>the </a:t>
            </a:r>
            <a:r>
              <a:rPr sz="2100" spc="-5" dirty="0">
                <a:latin typeface="Arial"/>
                <a:cs typeface="Arial"/>
              </a:rPr>
              <a:t>tendon </a:t>
            </a:r>
            <a:r>
              <a:rPr sz="2100" dirty="0">
                <a:latin typeface="Arial"/>
                <a:cs typeface="Arial"/>
              </a:rPr>
              <a:t>of the </a:t>
            </a:r>
            <a:r>
              <a:rPr sz="2100" spc="-5" dirty="0">
                <a:latin typeface="Arial"/>
                <a:cs typeface="Arial"/>
              </a:rPr>
              <a:t>stapedius </a:t>
            </a:r>
            <a:r>
              <a:rPr sz="2100" dirty="0">
                <a:latin typeface="Arial"/>
                <a:cs typeface="Arial"/>
              </a:rPr>
              <a:t>muscle</a:t>
            </a:r>
            <a:r>
              <a:rPr sz="2100" spc="-80" dirty="0">
                <a:latin typeface="Arial"/>
                <a:cs typeface="Arial"/>
              </a:rPr>
              <a:t> </a:t>
            </a:r>
            <a:r>
              <a:rPr sz="2100" spc="-5" dirty="0">
                <a:latin typeface="Arial"/>
                <a:cs typeface="Arial"/>
              </a:rPr>
              <a:t>that  is inserted </a:t>
            </a:r>
            <a:r>
              <a:rPr sz="2100" dirty="0">
                <a:latin typeface="Arial"/>
                <a:cs typeface="Arial"/>
              </a:rPr>
              <a:t>to the </a:t>
            </a:r>
            <a:r>
              <a:rPr sz="2100" spc="-5" dirty="0">
                <a:latin typeface="Arial"/>
                <a:cs typeface="Arial"/>
              </a:rPr>
              <a:t>neck </a:t>
            </a:r>
            <a:r>
              <a:rPr sz="2100" dirty="0">
                <a:latin typeface="Arial"/>
                <a:cs typeface="Arial"/>
              </a:rPr>
              <a:t>of</a:t>
            </a:r>
            <a:r>
              <a:rPr sz="2100" spc="-25" dirty="0">
                <a:latin typeface="Arial"/>
                <a:cs typeface="Arial"/>
              </a:rPr>
              <a:t> </a:t>
            </a:r>
            <a:r>
              <a:rPr sz="2100" spc="-5" dirty="0">
                <a:latin typeface="Arial"/>
                <a:cs typeface="Arial"/>
              </a:rPr>
              <a:t>stapes.</a:t>
            </a:r>
            <a:endParaRPr sz="2100">
              <a:latin typeface="Arial"/>
              <a:cs typeface="Arial"/>
            </a:endParaRPr>
          </a:p>
          <a:p>
            <a:pPr marL="287020" marR="416559" indent="-274320">
              <a:lnSpc>
                <a:spcPts val="2270"/>
              </a:lnSpc>
              <a:spcBef>
                <a:spcPts val="535"/>
              </a:spcBef>
              <a:buClr>
                <a:srgbClr val="FD8537"/>
              </a:buClr>
              <a:buSzPct val="78571"/>
              <a:buFont typeface="Wingdings"/>
              <a:buChar char=""/>
              <a:tabLst>
                <a:tab pos="286385" algn="l"/>
                <a:tab pos="287020" algn="l"/>
              </a:tabLst>
            </a:pPr>
            <a:r>
              <a:rPr sz="2100" b="1" spc="-5" dirty="0">
                <a:latin typeface="Arial"/>
                <a:cs typeface="Arial"/>
              </a:rPr>
              <a:t>Aditus ad antrum: </a:t>
            </a:r>
            <a:r>
              <a:rPr sz="2100" dirty="0">
                <a:latin typeface="Arial"/>
                <a:cs typeface="Arial"/>
              </a:rPr>
              <a:t>It </a:t>
            </a:r>
            <a:r>
              <a:rPr sz="2100" spc="-5" dirty="0">
                <a:latin typeface="Arial"/>
                <a:cs typeface="Arial"/>
              </a:rPr>
              <a:t>is an opening through which  </a:t>
            </a:r>
            <a:r>
              <a:rPr sz="2100" dirty="0">
                <a:latin typeface="Arial"/>
                <a:cs typeface="Arial"/>
              </a:rPr>
              <a:t>mastoid </a:t>
            </a:r>
            <a:r>
              <a:rPr sz="2100" spc="-5" dirty="0">
                <a:latin typeface="Arial"/>
                <a:cs typeface="Arial"/>
              </a:rPr>
              <a:t>antrum opens into </a:t>
            </a:r>
            <a:r>
              <a:rPr sz="2100" dirty="0">
                <a:latin typeface="Arial"/>
                <a:cs typeface="Arial"/>
              </a:rPr>
              <a:t>the attic. It lies </a:t>
            </a:r>
            <a:r>
              <a:rPr sz="2100" spc="-10" dirty="0">
                <a:latin typeface="Arial"/>
                <a:cs typeface="Arial"/>
              </a:rPr>
              <a:t>above</a:t>
            </a:r>
            <a:r>
              <a:rPr sz="2100" spc="-55" dirty="0">
                <a:latin typeface="Arial"/>
                <a:cs typeface="Arial"/>
              </a:rPr>
              <a:t> </a:t>
            </a:r>
            <a:r>
              <a:rPr sz="2100" dirty="0">
                <a:latin typeface="Arial"/>
                <a:cs typeface="Arial"/>
              </a:rPr>
              <a:t>the  </a:t>
            </a:r>
            <a:r>
              <a:rPr sz="2100" spc="-5" dirty="0">
                <a:latin typeface="Arial"/>
                <a:cs typeface="Arial"/>
              </a:rPr>
              <a:t>pyramid. </a:t>
            </a:r>
            <a:r>
              <a:rPr sz="2100" dirty="0">
                <a:latin typeface="Arial"/>
                <a:cs typeface="Arial"/>
              </a:rPr>
              <a:t>Its </a:t>
            </a:r>
            <a:r>
              <a:rPr sz="2100" spc="-5" dirty="0">
                <a:latin typeface="Arial"/>
                <a:cs typeface="Arial"/>
              </a:rPr>
              <a:t>relations are</a:t>
            </a:r>
            <a:r>
              <a:rPr sz="2100" dirty="0">
                <a:latin typeface="Arial"/>
                <a:cs typeface="Arial"/>
              </a:rPr>
              <a:t> </a:t>
            </a:r>
            <a:r>
              <a:rPr sz="2100" spc="-5" dirty="0">
                <a:latin typeface="Arial"/>
                <a:cs typeface="Arial"/>
              </a:rPr>
              <a:t>following:</a:t>
            </a:r>
            <a:endParaRPr sz="2100">
              <a:latin typeface="Arial"/>
              <a:cs typeface="Arial"/>
            </a:endParaRPr>
          </a:p>
          <a:p>
            <a:pPr marL="560705" lvl="1" indent="-182880">
              <a:lnSpc>
                <a:spcPct val="100000"/>
              </a:lnSpc>
              <a:spcBef>
                <a:spcPts val="190"/>
              </a:spcBef>
              <a:buClr>
                <a:srgbClr val="DF752E"/>
              </a:buClr>
              <a:buSzPct val="58333"/>
              <a:buFont typeface="Wingdings"/>
              <a:buChar char=""/>
              <a:tabLst>
                <a:tab pos="561340" algn="l"/>
              </a:tabLst>
            </a:pPr>
            <a:r>
              <a:rPr sz="1800" spc="-5" dirty="0">
                <a:latin typeface="Arial"/>
                <a:cs typeface="Arial"/>
              </a:rPr>
              <a:t>Medial: Bony prominence of </a:t>
            </a:r>
            <a:r>
              <a:rPr sz="1800" dirty="0">
                <a:latin typeface="Arial"/>
                <a:cs typeface="Arial"/>
              </a:rPr>
              <a:t>the </a:t>
            </a:r>
            <a:r>
              <a:rPr sz="1800" spc="-5" dirty="0">
                <a:latin typeface="Arial"/>
                <a:cs typeface="Arial"/>
              </a:rPr>
              <a:t>horizontal semicircular</a:t>
            </a:r>
            <a:r>
              <a:rPr sz="1800" spc="30" dirty="0">
                <a:latin typeface="Arial"/>
                <a:cs typeface="Arial"/>
              </a:rPr>
              <a:t> </a:t>
            </a:r>
            <a:r>
              <a:rPr sz="1800" spc="-5" dirty="0">
                <a:latin typeface="Arial"/>
                <a:cs typeface="Arial"/>
              </a:rPr>
              <a:t>canal.</a:t>
            </a:r>
            <a:endParaRPr sz="1800">
              <a:latin typeface="Arial"/>
              <a:cs typeface="Arial"/>
            </a:endParaRPr>
          </a:p>
          <a:p>
            <a:pPr marL="560705" marR="5080" lvl="1" indent="-182880">
              <a:lnSpc>
                <a:spcPts val="1939"/>
              </a:lnSpc>
              <a:spcBef>
                <a:spcPts val="465"/>
              </a:spcBef>
              <a:buClr>
                <a:srgbClr val="DF752E"/>
              </a:buClr>
              <a:buSzPct val="58333"/>
              <a:buFont typeface="Wingdings"/>
              <a:buChar char=""/>
              <a:tabLst>
                <a:tab pos="561340" algn="l"/>
              </a:tabLst>
            </a:pPr>
            <a:r>
              <a:rPr sz="1800" spc="-5" dirty="0">
                <a:latin typeface="Arial"/>
                <a:cs typeface="Arial"/>
              </a:rPr>
              <a:t>Lateral: </a:t>
            </a:r>
            <a:r>
              <a:rPr sz="1800" b="1" spc="-5" dirty="0">
                <a:latin typeface="Arial"/>
                <a:cs typeface="Arial"/>
              </a:rPr>
              <a:t>Fossa </a:t>
            </a:r>
            <a:r>
              <a:rPr sz="1800" b="1" dirty="0">
                <a:latin typeface="Arial"/>
                <a:cs typeface="Arial"/>
              </a:rPr>
              <a:t>incudis</a:t>
            </a:r>
            <a:r>
              <a:rPr sz="1800" dirty="0">
                <a:latin typeface="Arial"/>
                <a:cs typeface="Arial"/>
              </a:rPr>
              <a:t>, to </a:t>
            </a:r>
            <a:r>
              <a:rPr sz="1800" spc="-15" dirty="0">
                <a:latin typeface="Arial"/>
                <a:cs typeface="Arial"/>
              </a:rPr>
              <a:t>which </a:t>
            </a:r>
            <a:r>
              <a:rPr sz="1800" spc="-5" dirty="0">
                <a:latin typeface="Arial"/>
                <a:cs typeface="Arial"/>
              </a:rPr>
              <a:t>is attached </a:t>
            </a:r>
            <a:r>
              <a:rPr sz="1800" dirty="0">
                <a:latin typeface="Arial"/>
                <a:cs typeface="Arial"/>
              </a:rPr>
              <a:t>the </a:t>
            </a:r>
            <a:r>
              <a:rPr sz="1800" spc="-5" dirty="0">
                <a:latin typeface="Arial"/>
                <a:cs typeface="Arial"/>
              </a:rPr>
              <a:t>short process  of incus.</a:t>
            </a:r>
            <a:endParaRPr sz="1800">
              <a:latin typeface="Arial"/>
              <a:cs typeface="Arial"/>
            </a:endParaRPr>
          </a:p>
          <a:p>
            <a:pPr marL="560705" lvl="1" indent="-182880">
              <a:lnSpc>
                <a:spcPct val="100000"/>
              </a:lnSpc>
              <a:spcBef>
                <a:spcPts val="190"/>
              </a:spcBef>
              <a:buClr>
                <a:srgbClr val="DF752E"/>
              </a:buClr>
              <a:buSzPct val="58333"/>
              <a:buFont typeface="Wingdings"/>
              <a:buChar char=""/>
              <a:tabLst>
                <a:tab pos="561340" algn="l"/>
              </a:tabLst>
            </a:pPr>
            <a:r>
              <a:rPr sz="1800" spc="-5" dirty="0">
                <a:latin typeface="Arial"/>
                <a:cs typeface="Arial"/>
              </a:rPr>
              <a:t>Inferior: Fallopian canal </a:t>
            </a:r>
            <a:r>
              <a:rPr sz="1800" dirty="0">
                <a:latin typeface="Arial"/>
                <a:cs typeface="Arial"/>
              </a:rPr>
              <a:t>for </a:t>
            </a:r>
            <a:r>
              <a:rPr sz="1800" spc="-5" dirty="0">
                <a:latin typeface="Arial"/>
                <a:cs typeface="Arial"/>
              </a:rPr>
              <a:t>facial</a:t>
            </a:r>
            <a:r>
              <a:rPr sz="1800" spc="25" dirty="0">
                <a:latin typeface="Arial"/>
                <a:cs typeface="Arial"/>
              </a:rPr>
              <a:t> </a:t>
            </a:r>
            <a:r>
              <a:rPr sz="1800" spc="-5" dirty="0">
                <a:latin typeface="Arial"/>
                <a:cs typeface="Arial"/>
              </a:rPr>
              <a:t>nerve.</a:t>
            </a:r>
            <a:endParaRPr sz="1800">
              <a:latin typeface="Arial"/>
              <a:cs typeface="Arial"/>
            </a:endParaRPr>
          </a:p>
          <a:p>
            <a:pPr marL="287020" marR="147955" indent="-274320">
              <a:lnSpc>
                <a:spcPct val="90100"/>
              </a:lnSpc>
              <a:spcBef>
                <a:spcPts val="490"/>
              </a:spcBef>
              <a:buClr>
                <a:srgbClr val="FD8537"/>
              </a:buClr>
              <a:buSzPct val="78571"/>
              <a:buFont typeface="Wingdings"/>
              <a:buChar char=""/>
              <a:tabLst>
                <a:tab pos="286385" algn="l"/>
                <a:tab pos="287020" algn="l"/>
              </a:tabLst>
            </a:pPr>
            <a:r>
              <a:rPr sz="2100" b="1" spc="-5" dirty="0">
                <a:latin typeface="Arial"/>
                <a:cs typeface="Arial"/>
              </a:rPr>
              <a:t>Facial nerve: </a:t>
            </a:r>
            <a:r>
              <a:rPr sz="2100" dirty="0">
                <a:latin typeface="Arial"/>
                <a:cs typeface="Arial"/>
              </a:rPr>
              <a:t>The </a:t>
            </a:r>
            <a:r>
              <a:rPr sz="2100" spc="-5" dirty="0">
                <a:latin typeface="Arial"/>
                <a:cs typeface="Arial"/>
              </a:rPr>
              <a:t>vertical </a:t>
            </a:r>
            <a:r>
              <a:rPr sz="2100" dirty="0">
                <a:latin typeface="Arial"/>
                <a:cs typeface="Arial"/>
              </a:rPr>
              <a:t>mastoid </a:t>
            </a:r>
            <a:r>
              <a:rPr sz="2100" spc="-5" dirty="0">
                <a:latin typeface="Arial"/>
                <a:cs typeface="Arial"/>
              </a:rPr>
              <a:t>part </a:t>
            </a:r>
            <a:r>
              <a:rPr sz="2100" dirty="0">
                <a:latin typeface="Arial"/>
                <a:cs typeface="Arial"/>
              </a:rPr>
              <a:t>of the </a:t>
            </a:r>
            <a:r>
              <a:rPr sz="2100" spc="-5" dirty="0">
                <a:latin typeface="Arial"/>
                <a:cs typeface="Arial"/>
              </a:rPr>
              <a:t>fallopian  canal </a:t>
            </a:r>
            <a:r>
              <a:rPr sz="2100" dirty="0">
                <a:latin typeface="Arial"/>
                <a:cs typeface="Arial"/>
              </a:rPr>
              <a:t>for facial </a:t>
            </a:r>
            <a:r>
              <a:rPr sz="2100" spc="-5" dirty="0">
                <a:latin typeface="Arial"/>
                <a:cs typeface="Arial"/>
              </a:rPr>
              <a:t>nerve runs in </a:t>
            </a:r>
            <a:r>
              <a:rPr sz="2100" dirty="0">
                <a:latin typeface="Arial"/>
                <a:cs typeface="Arial"/>
              </a:rPr>
              <a:t>the </a:t>
            </a:r>
            <a:r>
              <a:rPr sz="2100" spc="-5" dirty="0">
                <a:latin typeface="Arial"/>
                <a:cs typeface="Arial"/>
              </a:rPr>
              <a:t>posterior wall just  behind </a:t>
            </a:r>
            <a:r>
              <a:rPr sz="2100" dirty="0">
                <a:latin typeface="Arial"/>
                <a:cs typeface="Arial"/>
              </a:rPr>
              <a:t>the</a:t>
            </a:r>
            <a:r>
              <a:rPr sz="2100" spc="-20" dirty="0">
                <a:latin typeface="Arial"/>
                <a:cs typeface="Arial"/>
              </a:rPr>
              <a:t> </a:t>
            </a:r>
            <a:r>
              <a:rPr sz="2100" spc="-5" dirty="0">
                <a:latin typeface="Arial"/>
                <a:cs typeface="Arial"/>
              </a:rPr>
              <a:t>pyramid.</a:t>
            </a:r>
            <a:endParaRPr sz="21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625549"/>
            <a:ext cx="6784975" cy="986790"/>
          </a:xfrm>
          <a:prstGeom prst="rect">
            <a:avLst/>
          </a:prstGeom>
        </p:spPr>
        <p:txBody>
          <a:bodyPr vert="horz" wrap="square" lIns="0" tIns="12700" rIns="0" bIns="0" rtlCol="0">
            <a:spAutoFit/>
          </a:bodyPr>
          <a:lstStyle/>
          <a:p>
            <a:pPr marL="469265" marR="5080" indent="-457200">
              <a:lnSpc>
                <a:spcPct val="100000"/>
              </a:lnSpc>
              <a:spcBef>
                <a:spcPts val="100"/>
              </a:spcBef>
              <a:tabLst>
                <a:tab pos="469265" algn="l"/>
              </a:tabLst>
            </a:pPr>
            <a:r>
              <a:rPr sz="1650" b="0" spc="-720" dirty="0">
                <a:solidFill>
                  <a:srgbClr val="FD8537"/>
                </a:solidFill>
                <a:latin typeface="Wingdings"/>
                <a:cs typeface="Wingdings"/>
              </a:rPr>
              <a:t></a:t>
            </a:r>
            <a:r>
              <a:rPr sz="1650" b="0" spc="-720" dirty="0">
                <a:solidFill>
                  <a:srgbClr val="FD8537"/>
                </a:solidFill>
                <a:latin typeface="Times New Roman"/>
                <a:cs typeface="Times New Roman"/>
              </a:rPr>
              <a:t>	</a:t>
            </a:r>
            <a:r>
              <a:rPr sz="2100" spc="-5" dirty="0"/>
              <a:t>Facial (suprapyramidal) recess: </a:t>
            </a:r>
            <a:r>
              <a:rPr sz="2100" b="0" dirty="0">
                <a:latin typeface="Arial"/>
                <a:cs typeface="Arial"/>
              </a:rPr>
              <a:t>This </a:t>
            </a:r>
            <a:r>
              <a:rPr sz="2100" b="0" spc="-5" dirty="0">
                <a:latin typeface="Arial"/>
                <a:cs typeface="Arial"/>
              </a:rPr>
              <a:t>recess </a:t>
            </a:r>
            <a:r>
              <a:rPr sz="2100" b="0" dirty="0">
                <a:latin typeface="Arial"/>
                <a:cs typeface="Arial"/>
              </a:rPr>
              <a:t>is a  </a:t>
            </a:r>
            <a:r>
              <a:rPr sz="2100" b="0" spc="-5" dirty="0">
                <a:latin typeface="Arial"/>
                <a:cs typeface="Arial"/>
              </a:rPr>
              <a:t>depression in </a:t>
            </a:r>
            <a:r>
              <a:rPr sz="2100" b="0" dirty="0">
                <a:latin typeface="Arial"/>
                <a:cs typeface="Arial"/>
              </a:rPr>
              <a:t>the </a:t>
            </a:r>
            <a:r>
              <a:rPr sz="2100" b="0" spc="-5" dirty="0">
                <a:latin typeface="Arial"/>
                <a:cs typeface="Arial"/>
              </a:rPr>
              <a:t>posterior wall lateral </a:t>
            </a:r>
            <a:r>
              <a:rPr sz="2100" b="0" dirty="0">
                <a:latin typeface="Arial"/>
                <a:cs typeface="Arial"/>
              </a:rPr>
              <a:t>to the </a:t>
            </a:r>
            <a:r>
              <a:rPr sz="2100" b="0" spc="-5" dirty="0">
                <a:latin typeface="Arial"/>
                <a:cs typeface="Arial"/>
              </a:rPr>
              <a:t>pyramid.  </a:t>
            </a:r>
            <a:r>
              <a:rPr sz="2100" b="0" dirty="0">
                <a:latin typeface="Arial"/>
                <a:cs typeface="Arial"/>
              </a:rPr>
              <a:t>Its </a:t>
            </a:r>
            <a:r>
              <a:rPr sz="2100" b="0" spc="-5" dirty="0">
                <a:latin typeface="Arial"/>
                <a:cs typeface="Arial"/>
              </a:rPr>
              <a:t>boundaries are</a:t>
            </a:r>
            <a:r>
              <a:rPr sz="2100" b="0" spc="-10" dirty="0">
                <a:latin typeface="Arial"/>
                <a:cs typeface="Arial"/>
              </a:rPr>
              <a:t> </a:t>
            </a:r>
            <a:r>
              <a:rPr sz="2100" b="0" spc="-5" dirty="0">
                <a:latin typeface="Arial"/>
                <a:cs typeface="Arial"/>
              </a:rPr>
              <a:t>following:</a:t>
            </a:r>
            <a:endParaRPr sz="2100">
              <a:latin typeface="Arial"/>
              <a:cs typeface="Arial"/>
            </a:endParaRPr>
          </a:p>
        </p:txBody>
      </p:sp>
      <p:sp>
        <p:nvSpPr>
          <p:cNvPr id="3" name="object 3"/>
          <p:cNvSpPr txBox="1"/>
          <p:nvPr/>
        </p:nvSpPr>
        <p:spPr>
          <a:xfrm>
            <a:off x="902004" y="2587878"/>
            <a:ext cx="6669405" cy="2639695"/>
          </a:xfrm>
          <a:prstGeom prst="rect">
            <a:avLst/>
          </a:prstGeom>
        </p:spPr>
        <p:txBody>
          <a:bodyPr vert="horz" wrap="square" lIns="0" tIns="67310" rIns="0" bIns="0" rtlCol="0">
            <a:spAutoFit/>
          </a:bodyPr>
          <a:lstStyle/>
          <a:p>
            <a:pPr marL="560705" indent="-182880">
              <a:lnSpc>
                <a:spcPct val="100000"/>
              </a:lnSpc>
              <a:spcBef>
                <a:spcPts val="530"/>
              </a:spcBef>
              <a:buClr>
                <a:srgbClr val="DF752E"/>
              </a:buClr>
              <a:buSzPct val="58333"/>
              <a:buFont typeface="Wingdings"/>
              <a:buChar char=""/>
              <a:tabLst>
                <a:tab pos="561340" algn="l"/>
              </a:tabLst>
            </a:pPr>
            <a:r>
              <a:rPr sz="1800" spc="-5" dirty="0">
                <a:latin typeface="Arial"/>
                <a:cs typeface="Arial"/>
              </a:rPr>
              <a:t>Medial: </a:t>
            </a:r>
            <a:r>
              <a:rPr sz="1800" spc="-15" dirty="0">
                <a:latin typeface="Arial"/>
                <a:cs typeface="Arial"/>
              </a:rPr>
              <a:t>Vertical </a:t>
            </a:r>
            <a:r>
              <a:rPr sz="1800" spc="-5" dirty="0">
                <a:latin typeface="Arial"/>
                <a:cs typeface="Arial"/>
              </a:rPr>
              <a:t>part </a:t>
            </a:r>
            <a:r>
              <a:rPr sz="1800" dirty="0">
                <a:latin typeface="Arial"/>
                <a:cs typeface="Arial"/>
              </a:rPr>
              <a:t>of </a:t>
            </a:r>
            <a:r>
              <a:rPr sz="1800" spc="-5" dirty="0">
                <a:latin typeface="Arial"/>
                <a:cs typeface="Arial"/>
              </a:rPr>
              <a:t>CN</a:t>
            </a:r>
            <a:r>
              <a:rPr sz="1800" spc="30" dirty="0">
                <a:latin typeface="Arial"/>
                <a:cs typeface="Arial"/>
              </a:rPr>
              <a:t> </a:t>
            </a:r>
            <a:r>
              <a:rPr sz="1800" dirty="0">
                <a:latin typeface="Arial"/>
                <a:cs typeface="Arial"/>
              </a:rPr>
              <a:t>VII.</a:t>
            </a:r>
            <a:endParaRPr sz="1800">
              <a:latin typeface="Arial"/>
              <a:cs typeface="Arial"/>
            </a:endParaRPr>
          </a:p>
          <a:p>
            <a:pPr marL="560705" indent="-182880">
              <a:lnSpc>
                <a:spcPct val="100000"/>
              </a:lnSpc>
              <a:spcBef>
                <a:spcPts val="434"/>
              </a:spcBef>
              <a:buClr>
                <a:srgbClr val="DF752E"/>
              </a:buClr>
              <a:buSzPct val="58333"/>
              <a:buFont typeface="Wingdings"/>
              <a:buChar char=""/>
              <a:tabLst>
                <a:tab pos="561340" algn="l"/>
              </a:tabLst>
            </a:pPr>
            <a:r>
              <a:rPr sz="1800" spc="-5" dirty="0">
                <a:latin typeface="Arial"/>
                <a:cs typeface="Arial"/>
              </a:rPr>
              <a:t>Lateral: Chorda tympani (branch </a:t>
            </a:r>
            <a:r>
              <a:rPr sz="1800" dirty="0">
                <a:latin typeface="Arial"/>
                <a:cs typeface="Arial"/>
              </a:rPr>
              <a:t>of 7th </a:t>
            </a:r>
            <a:r>
              <a:rPr sz="1800" spc="-5" dirty="0">
                <a:latin typeface="Arial"/>
                <a:cs typeface="Arial"/>
              </a:rPr>
              <a:t>CN) and</a:t>
            </a:r>
            <a:r>
              <a:rPr sz="1800" spc="75" dirty="0">
                <a:latin typeface="Arial"/>
                <a:cs typeface="Arial"/>
              </a:rPr>
              <a:t> </a:t>
            </a:r>
            <a:r>
              <a:rPr sz="1800" spc="-10" dirty="0">
                <a:latin typeface="Arial"/>
                <a:cs typeface="Arial"/>
              </a:rPr>
              <a:t>tympanic</a:t>
            </a:r>
            <a:endParaRPr sz="1800">
              <a:latin typeface="Arial"/>
              <a:cs typeface="Arial"/>
            </a:endParaRPr>
          </a:p>
          <a:p>
            <a:pPr marL="560705">
              <a:lnSpc>
                <a:spcPct val="100000"/>
              </a:lnSpc>
            </a:pPr>
            <a:r>
              <a:rPr sz="1800" spc="-10" dirty="0">
                <a:latin typeface="Arial"/>
                <a:cs typeface="Arial"/>
              </a:rPr>
              <a:t>annulus.</a:t>
            </a:r>
            <a:endParaRPr sz="1800">
              <a:latin typeface="Arial"/>
              <a:cs typeface="Arial"/>
            </a:endParaRPr>
          </a:p>
          <a:p>
            <a:pPr marL="560705" indent="-182880">
              <a:lnSpc>
                <a:spcPct val="100000"/>
              </a:lnSpc>
              <a:spcBef>
                <a:spcPts val="430"/>
              </a:spcBef>
              <a:buClr>
                <a:srgbClr val="DF752E"/>
              </a:buClr>
              <a:buSzPct val="58333"/>
              <a:buFont typeface="Wingdings"/>
              <a:buChar char=""/>
              <a:tabLst>
                <a:tab pos="561340" algn="l"/>
              </a:tabLst>
            </a:pPr>
            <a:r>
              <a:rPr sz="1800" spc="-5" dirty="0">
                <a:latin typeface="Arial"/>
                <a:cs typeface="Arial"/>
              </a:rPr>
              <a:t>Superior: </a:t>
            </a:r>
            <a:r>
              <a:rPr sz="1800" dirty="0">
                <a:latin typeface="Arial"/>
                <a:cs typeface="Arial"/>
              </a:rPr>
              <a:t>Fossa </a:t>
            </a:r>
            <a:r>
              <a:rPr sz="1800" spc="-5" dirty="0">
                <a:latin typeface="Arial"/>
                <a:cs typeface="Arial"/>
              </a:rPr>
              <a:t>incudis, in </a:t>
            </a:r>
            <a:r>
              <a:rPr sz="1800" spc="-15" dirty="0">
                <a:latin typeface="Arial"/>
                <a:cs typeface="Arial"/>
              </a:rPr>
              <a:t>which </a:t>
            </a:r>
            <a:r>
              <a:rPr sz="1800" spc="-5" dirty="0">
                <a:latin typeface="Arial"/>
                <a:cs typeface="Arial"/>
              </a:rPr>
              <a:t>lies short process of</a:t>
            </a:r>
            <a:r>
              <a:rPr sz="1800" spc="160" dirty="0">
                <a:latin typeface="Arial"/>
                <a:cs typeface="Arial"/>
              </a:rPr>
              <a:t> </a:t>
            </a:r>
            <a:r>
              <a:rPr sz="1800" spc="-5" dirty="0">
                <a:latin typeface="Arial"/>
                <a:cs typeface="Arial"/>
              </a:rPr>
              <a:t>incus.</a:t>
            </a:r>
            <a:endParaRPr sz="1800">
              <a:latin typeface="Arial"/>
              <a:cs typeface="Arial"/>
            </a:endParaRPr>
          </a:p>
          <a:p>
            <a:pPr>
              <a:lnSpc>
                <a:spcPct val="100000"/>
              </a:lnSpc>
              <a:spcBef>
                <a:spcPts val="35"/>
              </a:spcBef>
            </a:pPr>
            <a:endParaRPr sz="2650">
              <a:latin typeface="Times New Roman"/>
              <a:cs typeface="Times New Roman"/>
            </a:endParaRPr>
          </a:p>
          <a:p>
            <a:pPr marL="469265" marR="104775" indent="-457200">
              <a:lnSpc>
                <a:spcPct val="100000"/>
              </a:lnSpc>
              <a:spcBef>
                <a:spcPts val="5"/>
              </a:spcBef>
              <a:tabLst>
                <a:tab pos="469265" algn="l"/>
              </a:tabLst>
            </a:pPr>
            <a:r>
              <a:rPr sz="1650" spc="-720" dirty="0">
                <a:solidFill>
                  <a:srgbClr val="FD8537"/>
                </a:solidFill>
                <a:latin typeface="Wingdings"/>
                <a:cs typeface="Wingdings"/>
              </a:rPr>
              <a:t></a:t>
            </a:r>
            <a:r>
              <a:rPr sz="1650" spc="-720" dirty="0">
                <a:solidFill>
                  <a:srgbClr val="FD8537"/>
                </a:solidFill>
                <a:latin typeface="Times New Roman"/>
                <a:cs typeface="Times New Roman"/>
              </a:rPr>
              <a:t>	</a:t>
            </a:r>
            <a:r>
              <a:rPr sz="2100" b="1" dirty="0">
                <a:latin typeface="Arial"/>
                <a:cs typeface="Arial"/>
              </a:rPr>
              <a:t>Sinus </a:t>
            </a:r>
            <a:r>
              <a:rPr sz="2100" b="1" spc="-5" dirty="0">
                <a:latin typeface="Arial"/>
                <a:cs typeface="Arial"/>
              </a:rPr>
              <a:t>(infrapyramidal) </a:t>
            </a:r>
            <a:r>
              <a:rPr sz="2100" b="1" spc="-10" dirty="0">
                <a:latin typeface="Arial"/>
                <a:cs typeface="Arial"/>
              </a:rPr>
              <a:t>tympani</a:t>
            </a:r>
            <a:r>
              <a:rPr sz="2100" spc="-10" dirty="0">
                <a:latin typeface="Arial"/>
                <a:cs typeface="Arial"/>
              </a:rPr>
              <a:t>: </a:t>
            </a:r>
            <a:r>
              <a:rPr sz="2100" spc="-5" dirty="0">
                <a:latin typeface="Arial"/>
                <a:cs typeface="Arial"/>
              </a:rPr>
              <a:t>This deep recess  </a:t>
            </a:r>
            <a:r>
              <a:rPr sz="2100" dirty="0">
                <a:latin typeface="Arial"/>
                <a:cs typeface="Arial"/>
              </a:rPr>
              <a:t>lies </a:t>
            </a:r>
            <a:r>
              <a:rPr sz="2100" spc="-5" dirty="0">
                <a:latin typeface="Arial"/>
                <a:cs typeface="Arial"/>
              </a:rPr>
              <a:t>medial </a:t>
            </a:r>
            <a:r>
              <a:rPr sz="2100" dirty="0">
                <a:latin typeface="Arial"/>
                <a:cs typeface="Arial"/>
              </a:rPr>
              <a:t>to the </a:t>
            </a:r>
            <a:r>
              <a:rPr sz="2100" spc="-5" dirty="0">
                <a:latin typeface="Arial"/>
                <a:cs typeface="Arial"/>
              </a:rPr>
              <a:t>pyramid. </a:t>
            </a:r>
            <a:r>
              <a:rPr sz="2100" dirty="0">
                <a:latin typeface="Arial"/>
                <a:cs typeface="Arial"/>
              </a:rPr>
              <a:t>It is </a:t>
            </a:r>
            <a:r>
              <a:rPr sz="2100" spc="-5" dirty="0">
                <a:latin typeface="Arial"/>
                <a:cs typeface="Arial"/>
              </a:rPr>
              <a:t>bounded </a:t>
            </a:r>
            <a:r>
              <a:rPr sz="2100" dirty="0">
                <a:latin typeface="Arial"/>
                <a:cs typeface="Arial"/>
              </a:rPr>
              <a:t>by the  </a:t>
            </a:r>
            <a:r>
              <a:rPr sz="2100" b="1" spc="-5" dirty="0">
                <a:latin typeface="Arial"/>
                <a:cs typeface="Arial"/>
              </a:rPr>
              <a:t>subiculum </a:t>
            </a:r>
            <a:r>
              <a:rPr sz="2100" spc="-5" dirty="0">
                <a:latin typeface="Arial"/>
                <a:cs typeface="Arial"/>
              </a:rPr>
              <a:t>below and </a:t>
            </a:r>
            <a:r>
              <a:rPr sz="2100" dirty="0">
                <a:latin typeface="Arial"/>
                <a:cs typeface="Arial"/>
              </a:rPr>
              <a:t>the </a:t>
            </a:r>
            <a:r>
              <a:rPr sz="2100" b="1" dirty="0">
                <a:latin typeface="Arial"/>
                <a:cs typeface="Arial"/>
              </a:rPr>
              <a:t>ponticulus</a:t>
            </a:r>
            <a:r>
              <a:rPr sz="2100" b="1" spc="25" dirty="0">
                <a:latin typeface="Arial"/>
                <a:cs typeface="Arial"/>
              </a:rPr>
              <a:t> </a:t>
            </a:r>
            <a:r>
              <a:rPr sz="2100" spc="-5" dirty="0">
                <a:latin typeface="Arial"/>
                <a:cs typeface="Arial"/>
              </a:rPr>
              <a:t>above.</a:t>
            </a:r>
            <a:endParaRPr sz="21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44195"/>
            <a:ext cx="6720840" cy="821055"/>
          </a:xfrm>
          <a:prstGeom prst="rect">
            <a:avLst/>
          </a:prstGeom>
        </p:spPr>
        <p:txBody>
          <a:bodyPr vert="horz" wrap="square" lIns="0" tIns="24765" rIns="0" bIns="0" rtlCol="0">
            <a:spAutoFit/>
          </a:bodyPr>
          <a:lstStyle/>
          <a:p>
            <a:pPr marL="12700" marR="5080">
              <a:lnSpc>
                <a:spcPct val="117400"/>
              </a:lnSpc>
              <a:spcBef>
                <a:spcPts val="195"/>
              </a:spcBef>
            </a:pPr>
            <a:r>
              <a:rPr sz="2400" b="0" spc="-15" dirty="0">
                <a:solidFill>
                  <a:srgbClr val="B32C16"/>
                </a:solidFill>
                <a:latin typeface="Arial"/>
                <a:cs typeface="Arial"/>
              </a:rPr>
              <a:t>F</a:t>
            </a:r>
            <a:r>
              <a:rPr sz="1900" b="0" spc="-15" dirty="0">
                <a:solidFill>
                  <a:srgbClr val="B32C16"/>
                </a:solidFill>
                <a:latin typeface="Arial"/>
                <a:cs typeface="Arial"/>
              </a:rPr>
              <a:t>ACIAL </a:t>
            </a:r>
            <a:r>
              <a:rPr sz="1900" b="0" spc="15" dirty="0">
                <a:solidFill>
                  <a:srgbClr val="B32C16"/>
                </a:solidFill>
                <a:latin typeface="Arial"/>
                <a:cs typeface="Arial"/>
              </a:rPr>
              <a:t>RECESS AND </a:t>
            </a:r>
            <a:r>
              <a:rPr sz="2400" b="0" spc="5" dirty="0">
                <a:solidFill>
                  <a:srgbClr val="B32C16"/>
                </a:solidFill>
                <a:latin typeface="Arial"/>
                <a:cs typeface="Arial"/>
              </a:rPr>
              <a:t>S</a:t>
            </a:r>
            <a:r>
              <a:rPr sz="1900" b="0" spc="5" dirty="0">
                <a:solidFill>
                  <a:srgbClr val="B32C16"/>
                </a:solidFill>
                <a:latin typeface="Arial"/>
                <a:cs typeface="Arial"/>
              </a:rPr>
              <a:t>INUS </a:t>
            </a:r>
            <a:r>
              <a:rPr sz="1900" b="0" spc="-10" dirty="0">
                <a:solidFill>
                  <a:srgbClr val="B32C16"/>
                </a:solidFill>
                <a:latin typeface="Arial"/>
                <a:cs typeface="Arial"/>
              </a:rPr>
              <a:t>TYMPANI </a:t>
            </a:r>
            <a:r>
              <a:rPr sz="1900" b="0" spc="-5" dirty="0">
                <a:solidFill>
                  <a:srgbClr val="B32C16"/>
                </a:solidFill>
                <a:latin typeface="Arial"/>
                <a:cs typeface="Arial"/>
              </a:rPr>
              <a:t>RELATIONS </a:t>
            </a:r>
            <a:r>
              <a:rPr sz="1900" b="0" spc="10" dirty="0">
                <a:solidFill>
                  <a:srgbClr val="B32C16"/>
                </a:solidFill>
                <a:latin typeface="Arial"/>
                <a:cs typeface="Arial"/>
              </a:rPr>
              <a:t>WITH  </a:t>
            </a:r>
            <a:r>
              <a:rPr sz="1900" b="0" spc="-10" dirty="0">
                <a:solidFill>
                  <a:srgbClr val="B32C16"/>
                </a:solidFill>
                <a:latin typeface="Arial"/>
                <a:cs typeface="Arial"/>
              </a:rPr>
              <a:t>FACIAL </a:t>
            </a:r>
            <a:r>
              <a:rPr sz="1900" b="0" spc="5" dirty="0">
                <a:solidFill>
                  <a:srgbClr val="B32C16"/>
                </a:solidFill>
                <a:latin typeface="Arial"/>
                <a:cs typeface="Arial"/>
              </a:rPr>
              <a:t>NERVE </a:t>
            </a:r>
            <a:r>
              <a:rPr sz="1900" b="0" spc="15" dirty="0">
                <a:solidFill>
                  <a:srgbClr val="B32C16"/>
                </a:solidFill>
                <a:latin typeface="Arial"/>
                <a:cs typeface="Arial"/>
              </a:rPr>
              <a:t>AND </a:t>
            </a:r>
            <a:r>
              <a:rPr sz="1900" b="0" spc="10" dirty="0">
                <a:solidFill>
                  <a:srgbClr val="B32C16"/>
                </a:solidFill>
                <a:latin typeface="Arial"/>
                <a:cs typeface="Arial"/>
              </a:rPr>
              <a:t>PYRAMIDAL</a:t>
            </a:r>
            <a:r>
              <a:rPr sz="1900" b="0" spc="165" dirty="0">
                <a:solidFill>
                  <a:srgbClr val="B32C16"/>
                </a:solidFill>
                <a:latin typeface="Arial"/>
                <a:cs typeface="Arial"/>
              </a:rPr>
              <a:t> </a:t>
            </a:r>
            <a:r>
              <a:rPr sz="1900" b="0" spc="10" dirty="0">
                <a:solidFill>
                  <a:srgbClr val="B32C16"/>
                </a:solidFill>
                <a:latin typeface="Arial"/>
                <a:cs typeface="Arial"/>
              </a:rPr>
              <a:t>EMINENCE</a:t>
            </a:r>
            <a:endParaRPr sz="1900">
              <a:latin typeface="Arial"/>
              <a:cs typeface="Arial"/>
            </a:endParaRPr>
          </a:p>
        </p:txBody>
      </p:sp>
      <p:sp>
        <p:nvSpPr>
          <p:cNvPr id="3" name="object 3"/>
          <p:cNvSpPr/>
          <p:nvPr/>
        </p:nvSpPr>
        <p:spPr>
          <a:xfrm>
            <a:off x="685800" y="1834871"/>
            <a:ext cx="6547723" cy="481893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1093496"/>
            <a:ext cx="5946648" cy="49908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674878"/>
            <a:ext cx="6708775" cy="1049655"/>
          </a:xfrm>
          <a:prstGeom prst="rect">
            <a:avLst/>
          </a:prstGeom>
        </p:spPr>
        <p:txBody>
          <a:bodyPr vert="horz" wrap="square" lIns="0" tIns="53975" rIns="0" bIns="0" rtlCol="0">
            <a:spAutoFit/>
          </a:bodyPr>
          <a:lstStyle/>
          <a:p>
            <a:pPr marL="469900" marR="5080" indent="-457834">
              <a:lnSpc>
                <a:spcPts val="2590"/>
              </a:lnSpc>
              <a:spcBef>
                <a:spcPts val="425"/>
              </a:spcBef>
              <a:tabLst>
                <a:tab pos="469900" algn="l"/>
              </a:tabLst>
            </a:pPr>
            <a:r>
              <a:rPr sz="1650" spc="10" dirty="0">
                <a:solidFill>
                  <a:srgbClr val="FD8537"/>
                </a:solidFill>
              </a:rPr>
              <a:t>5.	</a:t>
            </a:r>
            <a:r>
              <a:rPr sz="2400" spc="-5" dirty="0">
                <a:solidFill>
                  <a:srgbClr val="6F2F9F"/>
                </a:solidFill>
              </a:rPr>
              <a:t>Medial (labyrinthine </a:t>
            </a:r>
            <a:r>
              <a:rPr sz="2400" dirty="0">
                <a:solidFill>
                  <a:srgbClr val="6F2F9F"/>
                </a:solidFill>
              </a:rPr>
              <a:t>wall): </a:t>
            </a:r>
            <a:r>
              <a:rPr sz="2400" b="0" dirty="0">
                <a:latin typeface="Arial"/>
                <a:cs typeface="Arial"/>
              </a:rPr>
              <a:t>It </a:t>
            </a:r>
            <a:r>
              <a:rPr sz="2400" b="0" spc="-5" dirty="0">
                <a:latin typeface="Arial"/>
                <a:cs typeface="Arial"/>
              </a:rPr>
              <a:t>is formed </a:t>
            </a:r>
            <a:r>
              <a:rPr sz="2400" b="0" spc="-10" dirty="0">
                <a:latin typeface="Arial"/>
                <a:cs typeface="Arial"/>
              </a:rPr>
              <a:t>by </a:t>
            </a:r>
            <a:r>
              <a:rPr sz="2400" b="0" dirty="0">
                <a:latin typeface="Arial"/>
                <a:cs typeface="Arial"/>
              </a:rPr>
              <a:t>the  </a:t>
            </a:r>
            <a:r>
              <a:rPr sz="2400" b="0" spc="-5" dirty="0">
                <a:latin typeface="Arial"/>
                <a:cs typeface="Arial"/>
              </a:rPr>
              <a:t>lateral wall </a:t>
            </a:r>
            <a:r>
              <a:rPr sz="2400" b="0" dirty="0">
                <a:latin typeface="Arial"/>
                <a:cs typeface="Arial"/>
              </a:rPr>
              <a:t>of </a:t>
            </a:r>
            <a:r>
              <a:rPr sz="2400" b="0" spc="-5" dirty="0">
                <a:latin typeface="Arial"/>
                <a:cs typeface="Arial"/>
              </a:rPr>
              <a:t>labyrinth. </a:t>
            </a:r>
            <a:r>
              <a:rPr sz="2400" b="0" dirty="0">
                <a:latin typeface="Arial"/>
                <a:cs typeface="Arial"/>
              </a:rPr>
              <a:t>It </a:t>
            </a:r>
            <a:r>
              <a:rPr sz="2400" b="0" spc="-5" dirty="0">
                <a:latin typeface="Arial"/>
                <a:cs typeface="Arial"/>
              </a:rPr>
              <a:t>presents following  </a:t>
            </a:r>
            <a:r>
              <a:rPr sz="2400" b="0" dirty="0">
                <a:latin typeface="Arial"/>
                <a:cs typeface="Arial"/>
              </a:rPr>
              <a:t>structures:</a:t>
            </a:r>
            <a:endParaRPr sz="2400">
              <a:latin typeface="Arial"/>
              <a:cs typeface="Arial"/>
            </a:endParaRPr>
          </a:p>
        </p:txBody>
      </p:sp>
      <p:sp>
        <p:nvSpPr>
          <p:cNvPr id="3" name="object 3"/>
          <p:cNvSpPr txBox="1"/>
          <p:nvPr/>
        </p:nvSpPr>
        <p:spPr>
          <a:xfrm>
            <a:off x="902004" y="1730705"/>
            <a:ext cx="6832600" cy="4411345"/>
          </a:xfrm>
          <a:prstGeom prst="rect">
            <a:avLst/>
          </a:prstGeom>
        </p:spPr>
        <p:txBody>
          <a:bodyPr vert="horz" wrap="square" lIns="0" tIns="44450" rIns="0" bIns="0" rtlCol="0">
            <a:spAutoFit/>
          </a:bodyPr>
          <a:lstStyle/>
          <a:p>
            <a:pPr marL="287020" marR="178435" indent="-274320">
              <a:lnSpc>
                <a:spcPct val="90100"/>
              </a:lnSpc>
              <a:spcBef>
                <a:spcPts val="350"/>
              </a:spcBef>
              <a:buClr>
                <a:srgbClr val="FD8537"/>
              </a:buClr>
              <a:buSzPct val="78571"/>
              <a:buFont typeface="Wingdings"/>
              <a:buChar char=""/>
              <a:tabLst>
                <a:tab pos="286385" algn="l"/>
                <a:tab pos="287020" algn="l"/>
              </a:tabLst>
            </a:pPr>
            <a:r>
              <a:rPr sz="2100" b="1" spc="-5" dirty="0">
                <a:latin typeface="Arial"/>
                <a:cs typeface="Arial"/>
              </a:rPr>
              <a:t>Promontory: </a:t>
            </a:r>
            <a:r>
              <a:rPr sz="2100" dirty="0">
                <a:latin typeface="Arial"/>
                <a:cs typeface="Arial"/>
              </a:rPr>
              <a:t>It is a </a:t>
            </a:r>
            <a:r>
              <a:rPr sz="2100" spc="-10" dirty="0">
                <a:latin typeface="Arial"/>
                <a:cs typeface="Arial"/>
              </a:rPr>
              <a:t>bony </a:t>
            </a:r>
            <a:r>
              <a:rPr sz="2100" spc="-5" dirty="0">
                <a:latin typeface="Arial"/>
                <a:cs typeface="Arial"/>
              </a:rPr>
              <a:t>bulge which </a:t>
            </a:r>
            <a:r>
              <a:rPr sz="2100" dirty="0">
                <a:latin typeface="Arial"/>
                <a:cs typeface="Arial"/>
              </a:rPr>
              <a:t>is </a:t>
            </a:r>
            <a:r>
              <a:rPr sz="2100" spc="-5" dirty="0">
                <a:latin typeface="Arial"/>
                <a:cs typeface="Arial"/>
              </a:rPr>
              <a:t>due </a:t>
            </a:r>
            <a:r>
              <a:rPr sz="2100" dirty="0">
                <a:latin typeface="Arial"/>
                <a:cs typeface="Arial"/>
              </a:rPr>
              <a:t>to the  </a:t>
            </a:r>
            <a:r>
              <a:rPr sz="2100" spc="-5" dirty="0">
                <a:latin typeface="Arial"/>
                <a:cs typeface="Arial"/>
              </a:rPr>
              <a:t>basal coil </a:t>
            </a:r>
            <a:r>
              <a:rPr sz="2100" dirty="0">
                <a:latin typeface="Arial"/>
                <a:cs typeface="Arial"/>
              </a:rPr>
              <a:t>of </a:t>
            </a:r>
            <a:r>
              <a:rPr sz="2100" spc="-5" dirty="0">
                <a:latin typeface="Arial"/>
                <a:cs typeface="Arial"/>
              </a:rPr>
              <a:t>cochlea. </a:t>
            </a:r>
            <a:r>
              <a:rPr sz="2100" spc="-20" dirty="0">
                <a:latin typeface="Arial"/>
                <a:cs typeface="Arial"/>
              </a:rPr>
              <a:t>Tympanic </a:t>
            </a:r>
            <a:r>
              <a:rPr sz="2100" spc="-5" dirty="0">
                <a:latin typeface="Arial"/>
                <a:cs typeface="Arial"/>
              </a:rPr>
              <a:t>plexus present over </a:t>
            </a:r>
            <a:r>
              <a:rPr sz="2100" dirty="0">
                <a:latin typeface="Arial"/>
                <a:cs typeface="Arial"/>
              </a:rPr>
              <a:t>it.  </a:t>
            </a:r>
            <a:r>
              <a:rPr sz="2100" spc="-5" dirty="0">
                <a:latin typeface="Arial"/>
                <a:cs typeface="Arial"/>
              </a:rPr>
              <a:t>Anteriorly </a:t>
            </a:r>
            <a:r>
              <a:rPr sz="2100" dirty="0">
                <a:latin typeface="Arial"/>
                <a:cs typeface="Arial"/>
              </a:rPr>
              <a:t>– </a:t>
            </a:r>
            <a:r>
              <a:rPr sz="2100" spc="-5" dirty="0">
                <a:latin typeface="Arial"/>
                <a:cs typeface="Arial"/>
              </a:rPr>
              <a:t>rel </a:t>
            </a:r>
            <a:r>
              <a:rPr sz="2100" dirty="0">
                <a:latin typeface="Arial"/>
                <a:cs typeface="Arial"/>
              </a:rPr>
              <a:t>to </a:t>
            </a:r>
            <a:r>
              <a:rPr sz="2100" spc="-5" dirty="0">
                <a:latin typeface="Arial"/>
                <a:cs typeface="Arial"/>
              </a:rPr>
              <a:t>apex </a:t>
            </a:r>
            <a:r>
              <a:rPr sz="2100" dirty="0">
                <a:latin typeface="Arial"/>
                <a:cs typeface="Arial"/>
              </a:rPr>
              <a:t>of</a:t>
            </a:r>
            <a:r>
              <a:rPr sz="2100" spc="-15" dirty="0">
                <a:latin typeface="Arial"/>
                <a:cs typeface="Arial"/>
              </a:rPr>
              <a:t> </a:t>
            </a:r>
            <a:r>
              <a:rPr sz="2100" dirty="0">
                <a:latin typeface="Arial"/>
                <a:cs typeface="Arial"/>
              </a:rPr>
              <a:t>cochlea</a:t>
            </a:r>
            <a:endParaRPr sz="2100">
              <a:latin typeface="Arial"/>
              <a:cs typeface="Arial"/>
            </a:endParaRPr>
          </a:p>
          <a:p>
            <a:pPr marL="311150">
              <a:lnSpc>
                <a:spcPct val="100000"/>
              </a:lnSpc>
              <a:spcBef>
                <a:spcPts val="250"/>
              </a:spcBef>
            </a:pPr>
            <a:r>
              <a:rPr sz="2100" spc="-5" dirty="0">
                <a:latin typeface="Arial"/>
                <a:cs typeface="Arial"/>
              </a:rPr>
              <a:t>Posteriorly </a:t>
            </a:r>
            <a:r>
              <a:rPr sz="2100" dirty="0">
                <a:latin typeface="Arial"/>
                <a:cs typeface="Arial"/>
              </a:rPr>
              <a:t>– </a:t>
            </a:r>
            <a:r>
              <a:rPr sz="2100" spc="-5" dirty="0">
                <a:latin typeface="Arial"/>
                <a:cs typeface="Arial"/>
              </a:rPr>
              <a:t>rel </a:t>
            </a:r>
            <a:r>
              <a:rPr sz="2100" dirty="0">
                <a:latin typeface="Arial"/>
                <a:cs typeface="Arial"/>
              </a:rPr>
              <a:t>to sinus</a:t>
            </a:r>
            <a:r>
              <a:rPr sz="2100" spc="-40" dirty="0">
                <a:latin typeface="Arial"/>
                <a:cs typeface="Arial"/>
              </a:rPr>
              <a:t> </a:t>
            </a:r>
            <a:r>
              <a:rPr sz="2100" spc="-5" dirty="0">
                <a:latin typeface="Arial"/>
                <a:cs typeface="Arial"/>
              </a:rPr>
              <a:t>tympani</a:t>
            </a:r>
            <a:endParaRPr sz="2100">
              <a:latin typeface="Arial"/>
              <a:cs typeface="Arial"/>
            </a:endParaRPr>
          </a:p>
          <a:p>
            <a:pPr marL="287020" marR="151130" indent="-274320">
              <a:lnSpc>
                <a:spcPct val="90000"/>
              </a:lnSpc>
              <a:spcBef>
                <a:spcPts val="505"/>
              </a:spcBef>
              <a:buClr>
                <a:srgbClr val="FD8537"/>
              </a:buClr>
              <a:buSzPct val="78571"/>
              <a:buFont typeface="Wingdings"/>
              <a:buChar char=""/>
              <a:tabLst>
                <a:tab pos="286385" algn="l"/>
                <a:tab pos="287020" algn="l"/>
              </a:tabLst>
            </a:pPr>
            <a:r>
              <a:rPr sz="2100" b="1" spc="-5" dirty="0">
                <a:latin typeface="Arial"/>
                <a:cs typeface="Arial"/>
              </a:rPr>
              <a:t>Oval </a:t>
            </a:r>
            <a:r>
              <a:rPr sz="2100" b="1" dirty="0">
                <a:latin typeface="Arial"/>
                <a:cs typeface="Arial"/>
              </a:rPr>
              <a:t>window </a:t>
            </a:r>
            <a:r>
              <a:rPr sz="2100" b="1" spc="-5" dirty="0">
                <a:latin typeface="Arial"/>
                <a:cs typeface="Arial"/>
              </a:rPr>
              <a:t>(fenestra vestibuli/ovalis): </a:t>
            </a:r>
            <a:r>
              <a:rPr sz="2100" spc="-5" dirty="0">
                <a:latin typeface="Arial"/>
                <a:cs typeface="Arial"/>
              </a:rPr>
              <a:t>Kidney  shaped opening. Situated above and behind  </a:t>
            </a:r>
            <a:r>
              <a:rPr sz="2100" spc="-20" dirty="0">
                <a:latin typeface="Arial"/>
                <a:cs typeface="Arial"/>
              </a:rPr>
              <a:t>promontory. </a:t>
            </a:r>
            <a:r>
              <a:rPr sz="2100" dirty="0">
                <a:latin typeface="Arial"/>
                <a:cs typeface="Arial"/>
              </a:rPr>
              <a:t>The </a:t>
            </a:r>
            <a:r>
              <a:rPr sz="2100" spc="-5" dirty="0">
                <a:latin typeface="Arial"/>
                <a:cs typeface="Arial"/>
              </a:rPr>
              <a:t>footplate </a:t>
            </a:r>
            <a:r>
              <a:rPr sz="2100" dirty="0">
                <a:latin typeface="Arial"/>
                <a:cs typeface="Arial"/>
              </a:rPr>
              <a:t>of </a:t>
            </a:r>
            <a:r>
              <a:rPr sz="2100" spc="-5" dirty="0">
                <a:latin typeface="Arial"/>
                <a:cs typeface="Arial"/>
              </a:rPr>
              <a:t>stapes is placed over </a:t>
            </a:r>
            <a:r>
              <a:rPr sz="2100" dirty="0">
                <a:latin typeface="Arial"/>
                <a:cs typeface="Arial"/>
              </a:rPr>
              <a:t>this  </a:t>
            </a:r>
            <a:r>
              <a:rPr sz="2100" spc="-5" dirty="0">
                <a:latin typeface="Arial"/>
                <a:cs typeface="Arial"/>
              </a:rPr>
              <a:t>window guarded by anular</a:t>
            </a:r>
            <a:r>
              <a:rPr sz="2100" spc="-30" dirty="0">
                <a:latin typeface="Arial"/>
                <a:cs typeface="Arial"/>
              </a:rPr>
              <a:t> </a:t>
            </a:r>
            <a:r>
              <a:rPr sz="2100" spc="-5" dirty="0">
                <a:latin typeface="Arial"/>
                <a:cs typeface="Arial"/>
              </a:rPr>
              <a:t>ligament.</a:t>
            </a:r>
            <a:endParaRPr sz="2100">
              <a:latin typeface="Arial"/>
              <a:cs typeface="Arial"/>
            </a:endParaRPr>
          </a:p>
          <a:p>
            <a:pPr marL="287020" marR="5080" indent="-274320">
              <a:lnSpc>
                <a:spcPct val="90000"/>
              </a:lnSpc>
              <a:spcBef>
                <a:spcPts val="505"/>
              </a:spcBef>
              <a:buClr>
                <a:srgbClr val="FD8537"/>
              </a:buClr>
              <a:buSzPct val="78571"/>
              <a:buFont typeface="Wingdings"/>
              <a:buChar char=""/>
              <a:tabLst>
                <a:tab pos="286385" algn="l"/>
                <a:tab pos="287020" algn="l"/>
              </a:tabLst>
            </a:pPr>
            <a:r>
              <a:rPr sz="2100" b="1" dirty="0">
                <a:latin typeface="Arial"/>
                <a:cs typeface="Arial"/>
              </a:rPr>
              <a:t>Round </a:t>
            </a:r>
            <a:r>
              <a:rPr sz="2100" b="1" spc="5" dirty="0">
                <a:latin typeface="Arial"/>
                <a:cs typeface="Arial"/>
              </a:rPr>
              <a:t>window </a:t>
            </a:r>
            <a:r>
              <a:rPr sz="2100" b="1" spc="-5" dirty="0">
                <a:latin typeface="Arial"/>
                <a:cs typeface="Arial"/>
              </a:rPr>
              <a:t>(fenestra cochleae/rotunda): </a:t>
            </a:r>
            <a:r>
              <a:rPr sz="2100" spc="-5" dirty="0">
                <a:latin typeface="Arial"/>
                <a:cs typeface="Arial"/>
              </a:rPr>
              <a:t>lies  below </a:t>
            </a:r>
            <a:r>
              <a:rPr sz="2100" dirty="0">
                <a:latin typeface="Arial"/>
                <a:cs typeface="Arial"/>
              </a:rPr>
              <a:t>&amp; </a:t>
            </a:r>
            <a:r>
              <a:rPr sz="2100" spc="-5" dirty="0">
                <a:latin typeface="Arial"/>
                <a:cs typeface="Arial"/>
              </a:rPr>
              <a:t>behind </a:t>
            </a:r>
            <a:r>
              <a:rPr sz="2100" spc="-30" dirty="0">
                <a:latin typeface="Arial"/>
                <a:cs typeface="Arial"/>
              </a:rPr>
              <a:t>F.Ovalis. </a:t>
            </a:r>
            <a:r>
              <a:rPr sz="2100" dirty="0">
                <a:latin typeface="Arial"/>
                <a:cs typeface="Arial"/>
              </a:rPr>
              <a:t>It is </a:t>
            </a:r>
            <a:r>
              <a:rPr sz="2100" spc="-5" dirty="0">
                <a:latin typeface="Arial"/>
                <a:cs typeface="Arial"/>
              </a:rPr>
              <a:t>covered </a:t>
            </a:r>
            <a:r>
              <a:rPr sz="2100" dirty="0">
                <a:latin typeface="Arial"/>
                <a:cs typeface="Arial"/>
              </a:rPr>
              <a:t>by the </a:t>
            </a:r>
            <a:r>
              <a:rPr sz="2100" i="1" spc="-5" dirty="0">
                <a:latin typeface="Arial"/>
                <a:cs typeface="Arial"/>
              </a:rPr>
              <a:t>secondary  tympanic </a:t>
            </a:r>
            <a:r>
              <a:rPr sz="2100" i="1" spc="-10" dirty="0">
                <a:latin typeface="Arial"/>
                <a:cs typeface="Arial"/>
              </a:rPr>
              <a:t>membrane</a:t>
            </a:r>
            <a:r>
              <a:rPr sz="2100" spc="-10" dirty="0">
                <a:latin typeface="Arial"/>
                <a:cs typeface="Arial"/>
              </a:rPr>
              <a:t>, </a:t>
            </a:r>
            <a:r>
              <a:rPr sz="2100" spc="-5" dirty="0">
                <a:latin typeface="Arial"/>
                <a:cs typeface="Arial"/>
              </a:rPr>
              <a:t>having 3 layers </a:t>
            </a:r>
            <a:r>
              <a:rPr sz="2100" dirty="0">
                <a:latin typeface="Arial"/>
                <a:cs typeface="Arial"/>
              </a:rPr>
              <a:t>: </a:t>
            </a:r>
            <a:r>
              <a:rPr sz="2100" spc="-5" dirty="0">
                <a:latin typeface="Arial"/>
                <a:cs typeface="Arial"/>
              </a:rPr>
              <a:t>External </a:t>
            </a:r>
            <a:r>
              <a:rPr sz="2100" dirty="0">
                <a:latin typeface="Arial"/>
                <a:cs typeface="Arial"/>
              </a:rPr>
              <a:t>– tymp  mucosa</a:t>
            </a:r>
            <a:endParaRPr sz="2100">
              <a:latin typeface="Arial"/>
              <a:cs typeface="Arial"/>
            </a:endParaRPr>
          </a:p>
          <a:p>
            <a:pPr marL="311150">
              <a:lnSpc>
                <a:spcPct val="100000"/>
              </a:lnSpc>
              <a:spcBef>
                <a:spcPts val="250"/>
              </a:spcBef>
            </a:pPr>
            <a:r>
              <a:rPr sz="2100" spc="-5" dirty="0">
                <a:latin typeface="Arial"/>
                <a:cs typeface="Arial"/>
              </a:rPr>
              <a:t>Intermediate </a:t>
            </a:r>
            <a:r>
              <a:rPr sz="2100" dirty="0">
                <a:latin typeface="Arial"/>
                <a:cs typeface="Arial"/>
              </a:rPr>
              <a:t>– </a:t>
            </a:r>
            <a:r>
              <a:rPr sz="2100" spc="-5" dirty="0">
                <a:latin typeface="Arial"/>
                <a:cs typeface="Arial"/>
              </a:rPr>
              <a:t>fibrous</a:t>
            </a:r>
            <a:r>
              <a:rPr sz="2100" spc="-25" dirty="0">
                <a:latin typeface="Arial"/>
                <a:cs typeface="Arial"/>
              </a:rPr>
              <a:t> </a:t>
            </a:r>
            <a:r>
              <a:rPr sz="2100" spc="-5" dirty="0">
                <a:latin typeface="Arial"/>
                <a:cs typeface="Arial"/>
              </a:rPr>
              <a:t>layer</a:t>
            </a:r>
            <a:endParaRPr sz="2100">
              <a:latin typeface="Arial"/>
              <a:cs typeface="Arial"/>
            </a:endParaRPr>
          </a:p>
          <a:p>
            <a:pPr marL="311150">
              <a:lnSpc>
                <a:spcPct val="100000"/>
              </a:lnSpc>
              <a:spcBef>
                <a:spcPts val="254"/>
              </a:spcBef>
            </a:pPr>
            <a:r>
              <a:rPr sz="2100" spc="-5" dirty="0">
                <a:latin typeface="Arial"/>
                <a:cs typeface="Arial"/>
              </a:rPr>
              <a:t>Internal </a:t>
            </a:r>
            <a:r>
              <a:rPr sz="2100" dirty="0">
                <a:latin typeface="Arial"/>
                <a:cs typeface="Arial"/>
              </a:rPr>
              <a:t>– </a:t>
            </a:r>
            <a:r>
              <a:rPr sz="2100" spc="-5" dirty="0">
                <a:latin typeface="Arial"/>
                <a:cs typeface="Arial"/>
              </a:rPr>
              <a:t>cochlear lining</a:t>
            </a:r>
            <a:r>
              <a:rPr sz="2100" spc="-50" dirty="0">
                <a:latin typeface="Arial"/>
                <a:cs typeface="Arial"/>
              </a:rPr>
              <a:t> </a:t>
            </a:r>
            <a:r>
              <a:rPr sz="2100" spc="-5" dirty="0">
                <a:latin typeface="Arial"/>
                <a:cs typeface="Arial"/>
              </a:rPr>
              <a:t>membrane.</a:t>
            </a:r>
            <a:endParaRPr sz="21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1008380" cy="482600"/>
          </a:xfrm>
          <a:prstGeom prst="rect">
            <a:avLst/>
          </a:prstGeom>
        </p:spPr>
        <p:txBody>
          <a:bodyPr vert="horz" wrap="square" lIns="0" tIns="12700" rIns="0" bIns="0" rtlCol="0">
            <a:spAutoFit/>
          </a:bodyPr>
          <a:lstStyle/>
          <a:p>
            <a:pPr marL="12700">
              <a:lnSpc>
                <a:spcPct val="100000"/>
              </a:lnSpc>
              <a:spcBef>
                <a:spcPts val="100"/>
              </a:spcBef>
            </a:pPr>
            <a:r>
              <a:rPr sz="3000" b="0" dirty="0">
                <a:solidFill>
                  <a:srgbClr val="B32C16"/>
                </a:solidFill>
                <a:latin typeface="Arial"/>
                <a:cs typeface="Arial"/>
              </a:rPr>
              <a:t>P</a:t>
            </a:r>
            <a:r>
              <a:rPr sz="2400" b="0" dirty="0">
                <a:solidFill>
                  <a:srgbClr val="B32C16"/>
                </a:solidFill>
                <a:latin typeface="Arial"/>
                <a:cs typeface="Arial"/>
              </a:rPr>
              <a:t>INNA</a:t>
            </a:r>
            <a:endParaRPr sz="2400">
              <a:latin typeface="Arial"/>
              <a:cs typeface="Arial"/>
            </a:endParaRPr>
          </a:p>
        </p:txBody>
      </p:sp>
      <p:sp>
        <p:nvSpPr>
          <p:cNvPr id="3" name="object 3"/>
          <p:cNvSpPr txBox="1"/>
          <p:nvPr/>
        </p:nvSpPr>
        <p:spPr>
          <a:xfrm>
            <a:off x="535940" y="1588973"/>
            <a:ext cx="6485255" cy="4594225"/>
          </a:xfrm>
          <a:prstGeom prst="rect">
            <a:avLst/>
          </a:prstGeom>
        </p:spPr>
        <p:txBody>
          <a:bodyPr vert="horz" wrap="square" lIns="0" tIns="12700" rIns="0" bIns="0" rtlCol="0">
            <a:spAutoFit/>
          </a:bodyPr>
          <a:lstStyle/>
          <a:p>
            <a:pPr marL="287020" indent="-274320">
              <a:lnSpc>
                <a:spcPts val="2735"/>
              </a:lnSpc>
              <a:spcBef>
                <a:spcPts val="100"/>
              </a:spcBef>
              <a:buClr>
                <a:srgbClr val="FD8537"/>
              </a:buClr>
              <a:buSzPct val="68750"/>
              <a:buFont typeface="Wingdings"/>
              <a:buChar char=""/>
              <a:tabLst>
                <a:tab pos="287655" algn="l"/>
              </a:tabLst>
            </a:pPr>
            <a:r>
              <a:rPr sz="2400" spc="-5" dirty="0">
                <a:latin typeface="Arial"/>
                <a:cs typeface="Arial"/>
              </a:rPr>
              <a:t>Irregularly concave, </a:t>
            </a:r>
            <a:r>
              <a:rPr sz="2400" dirty="0">
                <a:latin typeface="Arial"/>
                <a:cs typeface="Arial"/>
              </a:rPr>
              <a:t>faces forwards </a:t>
            </a:r>
            <a:r>
              <a:rPr sz="2400" spc="-5" dirty="0">
                <a:latin typeface="Arial"/>
                <a:cs typeface="Arial"/>
              </a:rPr>
              <a:t>with</a:t>
            </a:r>
            <a:r>
              <a:rPr sz="2400" spc="20" dirty="0">
                <a:latin typeface="Arial"/>
                <a:cs typeface="Arial"/>
              </a:rPr>
              <a:t> </a:t>
            </a:r>
            <a:r>
              <a:rPr sz="2400" dirty="0">
                <a:latin typeface="Arial"/>
                <a:cs typeface="Arial"/>
              </a:rPr>
              <a:t>many</a:t>
            </a:r>
            <a:endParaRPr sz="2400">
              <a:latin typeface="Arial"/>
              <a:cs typeface="Arial"/>
            </a:endParaRPr>
          </a:p>
          <a:p>
            <a:pPr marL="287020">
              <a:lnSpc>
                <a:spcPts val="2735"/>
              </a:lnSpc>
            </a:pPr>
            <a:r>
              <a:rPr sz="2400" spc="-5" dirty="0">
                <a:latin typeface="Arial"/>
                <a:cs typeface="Arial"/>
              </a:rPr>
              <a:t>eminences and</a:t>
            </a:r>
            <a:r>
              <a:rPr sz="2400" spc="25" dirty="0">
                <a:latin typeface="Arial"/>
                <a:cs typeface="Arial"/>
              </a:rPr>
              <a:t> </a:t>
            </a:r>
            <a:r>
              <a:rPr sz="2400" spc="-5" dirty="0">
                <a:latin typeface="Arial"/>
                <a:cs typeface="Arial"/>
              </a:rPr>
              <a:t>depressions</a:t>
            </a:r>
            <a:endParaRPr sz="2400">
              <a:latin typeface="Arial"/>
              <a:cs typeface="Arial"/>
            </a:endParaRPr>
          </a:p>
          <a:p>
            <a:pPr marL="652780" lvl="1" indent="-274320">
              <a:lnSpc>
                <a:spcPct val="100000"/>
              </a:lnSpc>
              <a:spcBef>
                <a:spcPts val="254"/>
              </a:spcBef>
              <a:buClr>
                <a:srgbClr val="FD8537"/>
              </a:buClr>
              <a:buSzPct val="78571"/>
              <a:buFont typeface="Wingdings"/>
              <a:buChar char=""/>
              <a:tabLst>
                <a:tab pos="652780" algn="l"/>
                <a:tab pos="653415" algn="l"/>
              </a:tabLst>
            </a:pPr>
            <a:r>
              <a:rPr sz="2100" spc="-5" dirty="0">
                <a:latin typeface="Arial"/>
                <a:cs typeface="Arial"/>
              </a:rPr>
              <a:t>Helix</a:t>
            </a:r>
            <a:endParaRPr sz="2100">
              <a:latin typeface="Arial"/>
              <a:cs typeface="Arial"/>
            </a:endParaRPr>
          </a:p>
          <a:p>
            <a:pPr marL="652780" lvl="1" indent="-274320">
              <a:lnSpc>
                <a:spcPct val="100000"/>
              </a:lnSpc>
              <a:spcBef>
                <a:spcPts val="250"/>
              </a:spcBef>
              <a:buClr>
                <a:srgbClr val="FD8537"/>
              </a:buClr>
              <a:buSzPct val="78571"/>
              <a:buFont typeface="Wingdings"/>
              <a:buChar char=""/>
              <a:tabLst>
                <a:tab pos="652780" algn="l"/>
                <a:tab pos="653415" algn="l"/>
              </a:tabLst>
            </a:pPr>
            <a:r>
              <a:rPr sz="2100" spc="-5" dirty="0">
                <a:latin typeface="Arial"/>
                <a:cs typeface="Arial"/>
              </a:rPr>
              <a:t>Crus </a:t>
            </a:r>
            <a:r>
              <a:rPr sz="2100" dirty="0">
                <a:latin typeface="Arial"/>
                <a:cs typeface="Arial"/>
              </a:rPr>
              <a:t>of </a:t>
            </a:r>
            <a:r>
              <a:rPr sz="2100" spc="-5" dirty="0">
                <a:latin typeface="Arial"/>
                <a:cs typeface="Arial"/>
              </a:rPr>
              <a:t>helix</a:t>
            </a:r>
            <a:endParaRPr sz="2100">
              <a:latin typeface="Arial"/>
              <a:cs typeface="Arial"/>
            </a:endParaRPr>
          </a:p>
          <a:p>
            <a:pPr marL="652780" lvl="1" indent="-274320">
              <a:lnSpc>
                <a:spcPct val="100000"/>
              </a:lnSpc>
              <a:spcBef>
                <a:spcPts val="250"/>
              </a:spcBef>
              <a:buClr>
                <a:srgbClr val="FD8537"/>
              </a:buClr>
              <a:buSzPct val="78571"/>
              <a:buFont typeface="Wingdings"/>
              <a:buChar char=""/>
              <a:tabLst>
                <a:tab pos="652780" algn="l"/>
                <a:tab pos="653415" algn="l"/>
              </a:tabLst>
            </a:pPr>
            <a:r>
              <a:rPr sz="2100" dirty="0">
                <a:latin typeface="Arial"/>
                <a:cs typeface="Arial"/>
              </a:rPr>
              <a:t>Auricular </a:t>
            </a:r>
            <a:r>
              <a:rPr sz="2100" spc="-5" dirty="0">
                <a:latin typeface="Arial"/>
                <a:cs typeface="Arial"/>
              </a:rPr>
              <a:t>tubercle </a:t>
            </a:r>
            <a:r>
              <a:rPr sz="2100" spc="-10" dirty="0">
                <a:latin typeface="Arial"/>
                <a:cs typeface="Arial"/>
              </a:rPr>
              <a:t>(Darwin’s</a:t>
            </a:r>
            <a:r>
              <a:rPr sz="2100" spc="-35" dirty="0">
                <a:latin typeface="Arial"/>
                <a:cs typeface="Arial"/>
              </a:rPr>
              <a:t> </a:t>
            </a:r>
            <a:r>
              <a:rPr sz="2100" spc="-5" dirty="0">
                <a:latin typeface="Arial"/>
                <a:cs typeface="Arial"/>
              </a:rPr>
              <a:t>tubercle)</a:t>
            </a:r>
            <a:endParaRPr sz="2100">
              <a:latin typeface="Arial"/>
              <a:cs typeface="Arial"/>
            </a:endParaRPr>
          </a:p>
          <a:p>
            <a:pPr marL="652780" lvl="1" indent="-274320">
              <a:lnSpc>
                <a:spcPct val="100000"/>
              </a:lnSpc>
              <a:spcBef>
                <a:spcPts val="254"/>
              </a:spcBef>
              <a:buClr>
                <a:srgbClr val="FD8537"/>
              </a:buClr>
              <a:buSzPct val="78571"/>
              <a:buFont typeface="Wingdings"/>
              <a:buChar char=""/>
              <a:tabLst>
                <a:tab pos="652780" algn="l"/>
                <a:tab pos="653415" algn="l"/>
              </a:tabLst>
            </a:pPr>
            <a:r>
              <a:rPr sz="2100" spc="-5" dirty="0">
                <a:latin typeface="Arial"/>
                <a:cs typeface="Arial"/>
              </a:rPr>
              <a:t>Antihelix </a:t>
            </a:r>
            <a:r>
              <a:rPr sz="2100" dirty="0">
                <a:latin typeface="Arial"/>
                <a:cs typeface="Arial"/>
              </a:rPr>
              <a:t>&amp; its </a:t>
            </a:r>
            <a:r>
              <a:rPr sz="2100" spc="-5" dirty="0">
                <a:latin typeface="Arial"/>
                <a:cs typeface="Arial"/>
              </a:rPr>
              <a:t>2</a:t>
            </a:r>
            <a:r>
              <a:rPr sz="2100" spc="-15" dirty="0">
                <a:latin typeface="Arial"/>
                <a:cs typeface="Arial"/>
              </a:rPr>
              <a:t> </a:t>
            </a:r>
            <a:r>
              <a:rPr sz="2100" spc="-5" dirty="0">
                <a:latin typeface="Arial"/>
                <a:cs typeface="Arial"/>
              </a:rPr>
              <a:t>cruras</a:t>
            </a:r>
            <a:endParaRPr sz="2100">
              <a:latin typeface="Arial"/>
              <a:cs typeface="Arial"/>
            </a:endParaRPr>
          </a:p>
          <a:p>
            <a:pPr marL="652780" lvl="1" indent="-274320">
              <a:lnSpc>
                <a:spcPct val="100000"/>
              </a:lnSpc>
              <a:spcBef>
                <a:spcPts val="254"/>
              </a:spcBef>
              <a:buClr>
                <a:srgbClr val="FD8537"/>
              </a:buClr>
              <a:buSzPct val="78571"/>
              <a:buFont typeface="Wingdings"/>
              <a:buChar char=""/>
              <a:tabLst>
                <a:tab pos="652780" algn="l"/>
                <a:tab pos="653415" algn="l"/>
              </a:tabLst>
            </a:pPr>
            <a:r>
              <a:rPr sz="2100" spc="-10" dirty="0">
                <a:latin typeface="Arial"/>
                <a:cs typeface="Arial"/>
              </a:rPr>
              <a:t>Triangular</a:t>
            </a:r>
            <a:r>
              <a:rPr sz="2100" spc="-20" dirty="0">
                <a:latin typeface="Arial"/>
                <a:cs typeface="Arial"/>
              </a:rPr>
              <a:t> </a:t>
            </a:r>
            <a:r>
              <a:rPr sz="2100" dirty="0">
                <a:latin typeface="Arial"/>
                <a:cs typeface="Arial"/>
              </a:rPr>
              <a:t>fossa</a:t>
            </a:r>
            <a:endParaRPr sz="2100">
              <a:latin typeface="Arial"/>
              <a:cs typeface="Arial"/>
            </a:endParaRPr>
          </a:p>
          <a:p>
            <a:pPr marL="652780" lvl="1" indent="-274320">
              <a:lnSpc>
                <a:spcPct val="100000"/>
              </a:lnSpc>
              <a:spcBef>
                <a:spcPts val="250"/>
              </a:spcBef>
              <a:buClr>
                <a:srgbClr val="FD8537"/>
              </a:buClr>
              <a:buSzPct val="78571"/>
              <a:buFont typeface="Wingdings"/>
              <a:buChar char=""/>
              <a:tabLst>
                <a:tab pos="652780" algn="l"/>
                <a:tab pos="653415" algn="l"/>
              </a:tabLst>
            </a:pPr>
            <a:r>
              <a:rPr sz="2100" spc="-5" dirty="0">
                <a:latin typeface="Arial"/>
                <a:cs typeface="Arial"/>
              </a:rPr>
              <a:t>Scaphoid</a:t>
            </a:r>
            <a:r>
              <a:rPr sz="2100" spc="-30" dirty="0">
                <a:latin typeface="Arial"/>
                <a:cs typeface="Arial"/>
              </a:rPr>
              <a:t> </a:t>
            </a:r>
            <a:r>
              <a:rPr sz="2100" spc="-5" dirty="0">
                <a:latin typeface="Arial"/>
                <a:cs typeface="Arial"/>
              </a:rPr>
              <a:t>fossa</a:t>
            </a:r>
            <a:endParaRPr sz="2100">
              <a:latin typeface="Arial"/>
              <a:cs typeface="Arial"/>
            </a:endParaRPr>
          </a:p>
          <a:p>
            <a:pPr marL="652780" lvl="1" indent="-274320">
              <a:lnSpc>
                <a:spcPct val="100000"/>
              </a:lnSpc>
              <a:spcBef>
                <a:spcPts val="250"/>
              </a:spcBef>
              <a:buClr>
                <a:srgbClr val="FD8537"/>
              </a:buClr>
              <a:buSzPct val="78571"/>
              <a:buFont typeface="Wingdings"/>
              <a:buChar char=""/>
              <a:tabLst>
                <a:tab pos="652780" algn="l"/>
                <a:tab pos="653415" algn="l"/>
              </a:tabLst>
            </a:pPr>
            <a:r>
              <a:rPr sz="2100" spc="-5" dirty="0">
                <a:latin typeface="Arial"/>
                <a:cs typeface="Arial"/>
              </a:rPr>
              <a:t>Concha </a:t>
            </a:r>
            <a:r>
              <a:rPr sz="2100" dirty="0">
                <a:latin typeface="Arial"/>
                <a:cs typeface="Arial"/>
              </a:rPr>
              <a:t>&amp; </a:t>
            </a:r>
            <a:r>
              <a:rPr sz="2100" spc="-5" dirty="0">
                <a:latin typeface="Arial"/>
                <a:cs typeface="Arial"/>
              </a:rPr>
              <a:t>Cympa</a:t>
            </a:r>
            <a:r>
              <a:rPr sz="2100" spc="-10" dirty="0">
                <a:latin typeface="Arial"/>
                <a:cs typeface="Arial"/>
              </a:rPr>
              <a:t> </a:t>
            </a:r>
            <a:r>
              <a:rPr sz="2100" spc="-5" dirty="0">
                <a:latin typeface="Arial"/>
                <a:cs typeface="Arial"/>
              </a:rPr>
              <a:t>concha</a:t>
            </a:r>
            <a:endParaRPr sz="2100">
              <a:latin typeface="Arial"/>
              <a:cs typeface="Arial"/>
            </a:endParaRPr>
          </a:p>
          <a:p>
            <a:pPr marL="652780" lvl="1" indent="-274320">
              <a:lnSpc>
                <a:spcPct val="100000"/>
              </a:lnSpc>
              <a:spcBef>
                <a:spcPts val="254"/>
              </a:spcBef>
              <a:buClr>
                <a:srgbClr val="FD8537"/>
              </a:buClr>
              <a:buSzPct val="78571"/>
              <a:buFont typeface="Wingdings"/>
              <a:buChar char=""/>
              <a:tabLst>
                <a:tab pos="652780" algn="l"/>
                <a:tab pos="653415" algn="l"/>
              </a:tabLst>
            </a:pPr>
            <a:r>
              <a:rPr sz="2100" spc="-20" dirty="0">
                <a:latin typeface="Arial"/>
                <a:cs typeface="Arial"/>
              </a:rPr>
              <a:t>Tragus</a:t>
            </a:r>
            <a:endParaRPr sz="2100">
              <a:latin typeface="Arial"/>
              <a:cs typeface="Arial"/>
            </a:endParaRPr>
          </a:p>
          <a:p>
            <a:pPr marL="652780" lvl="1" indent="-274320">
              <a:lnSpc>
                <a:spcPct val="100000"/>
              </a:lnSpc>
              <a:spcBef>
                <a:spcPts val="254"/>
              </a:spcBef>
              <a:buClr>
                <a:srgbClr val="FD8537"/>
              </a:buClr>
              <a:buSzPct val="78571"/>
              <a:buFont typeface="Wingdings"/>
              <a:buChar char=""/>
              <a:tabLst>
                <a:tab pos="652780" algn="l"/>
                <a:tab pos="653415" algn="l"/>
              </a:tabLst>
            </a:pPr>
            <a:r>
              <a:rPr sz="2100" spc="-5" dirty="0">
                <a:latin typeface="Arial"/>
                <a:cs typeface="Arial"/>
              </a:rPr>
              <a:t>Antitragus</a:t>
            </a:r>
            <a:endParaRPr sz="2100">
              <a:latin typeface="Arial"/>
              <a:cs typeface="Arial"/>
            </a:endParaRPr>
          </a:p>
          <a:p>
            <a:pPr marL="652780" lvl="1" indent="-274320">
              <a:lnSpc>
                <a:spcPct val="100000"/>
              </a:lnSpc>
              <a:spcBef>
                <a:spcPts val="250"/>
              </a:spcBef>
              <a:buClr>
                <a:srgbClr val="FD8537"/>
              </a:buClr>
              <a:buSzPct val="78571"/>
              <a:buFont typeface="Wingdings"/>
              <a:buChar char=""/>
              <a:tabLst>
                <a:tab pos="652780" algn="l"/>
                <a:tab pos="653415" algn="l"/>
              </a:tabLst>
            </a:pPr>
            <a:r>
              <a:rPr sz="2100" spc="-5" dirty="0">
                <a:latin typeface="Arial"/>
                <a:cs typeface="Arial"/>
              </a:rPr>
              <a:t>Intertragic </a:t>
            </a:r>
            <a:r>
              <a:rPr sz="2100" dirty="0">
                <a:latin typeface="Arial"/>
                <a:cs typeface="Arial"/>
              </a:rPr>
              <a:t>notch</a:t>
            </a:r>
            <a:endParaRPr sz="2100">
              <a:latin typeface="Arial"/>
              <a:cs typeface="Arial"/>
            </a:endParaRPr>
          </a:p>
          <a:p>
            <a:pPr marL="652780" lvl="1" indent="-274320">
              <a:lnSpc>
                <a:spcPct val="100000"/>
              </a:lnSpc>
              <a:spcBef>
                <a:spcPts val="254"/>
              </a:spcBef>
              <a:buClr>
                <a:srgbClr val="FD8537"/>
              </a:buClr>
              <a:buSzPct val="78571"/>
              <a:buFont typeface="Wingdings"/>
              <a:buChar char=""/>
              <a:tabLst>
                <a:tab pos="652780" algn="l"/>
                <a:tab pos="653415" algn="l"/>
              </a:tabLst>
            </a:pPr>
            <a:r>
              <a:rPr sz="2100" spc="-5" dirty="0">
                <a:latin typeface="Arial"/>
                <a:cs typeface="Arial"/>
              </a:rPr>
              <a:t>Lobule </a:t>
            </a:r>
            <a:r>
              <a:rPr sz="2100" dirty="0">
                <a:latin typeface="Arial"/>
                <a:cs typeface="Arial"/>
              </a:rPr>
              <a:t>of</a:t>
            </a:r>
            <a:r>
              <a:rPr sz="2100" spc="-15" dirty="0">
                <a:latin typeface="Arial"/>
                <a:cs typeface="Arial"/>
              </a:rPr>
              <a:t> </a:t>
            </a:r>
            <a:r>
              <a:rPr sz="2100" spc="-5" dirty="0">
                <a:latin typeface="Arial"/>
                <a:cs typeface="Arial"/>
              </a:rPr>
              <a:t>pinna</a:t>
            </a:r>
            <a:endParaRPr sz="21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40765"/>
            <a:ext cx="1931670" cy="482600"/>
          </a:xfrm>
          <a:prstGeom prst="rect">
            <a:avLst/>
          </a:prstGeom>
        </p:spPr>
        <p:txBody>
          <a:bodyPr vert="horz" wrap="square" lIns="0" tIns="12700" rIns="0" bIns="0" rtlCol="0">
            <a:spAutoFit/>
          </a:bodyPr>
          <a:lstStyle/>
          <a:p>
            <a:pPr marL="12700">
              <a:lnSpc>
                <a:spcPct val="100000"/>
              </a:lnSpc>
              <a:spcBef>
                <a:spcPts val="100"/>
              </a:spcBef>
            </a:pPr>
            <a:r>
              <a:rPr sz="3000" b="0" dirty="0">
                <a:solidFill>
                  <a:srgbClr val="B32C16"/>
                </a:solidFill>
                <a:latin typeface="Arial"/>
                <a:cs typeface="Arial"/>
              </a:rPr>
              <a:t>OSSICLES</a:t>
            </a:r>
            <a:endParaRPr sz="3000">
              <a:latin typeface="Arial"/>
              <a:cs typeface="Arial"/>
            </a:endParaRPr>
          </a:p>
        </p:txBody>
      </p:sp>
      <p:sp>
        <p:nvSpPr>
          <p:cNvPr id="3" name="object 3"/>
          <p:cNvSpPr txBox="1"/>
          <p:nvPr/>
        </p:nvSpPr>
        <p:spPr>
          <a:xfrm>
            <a:off x="535940" y="1136650"/>
            <a:ext cx="7133590" cy="5516245"/>
          </a:xfrm>
          <a:prstGeom prst="rect">
            <a:avLst/>
          </a:prstGeom>
        </p:spPr>
        <p:txBody>
          <a:bodyPr vert="horz" wrap="square" lIns="0" tIns="48260" rIns="0" bIns="0" rtlCol="0">
            <a:spAutoFit/>
          </a:bodyPr>
          <a:lstStyle/>
          <a:p>
            <a:pPr marL="652780" marR="107950" indent="-274320" algn="just">
              <a:lnSpc>
                <a:spcPts val="2270"/>
              </a:lnSpc>
              <a:spcBef>
                <a:spcPts val="380"/>
              </a:spcBef>
            </a:pPr>
            <a:r>
              <a:rPr sz="1650" spc="-720" dirty="0">
                <a:solidFill>
                  <a:srgbClr val="FD8537"/>
                </a:solidFill>
                <a:latin typeface="Wingdings"/>
                <a:cs typeface="Wingdings"/>
              </a:rPr>
              <a:t></a:t>
            </a:r>
            <a:r>
              <a:rPr sz="1650" spc="815" dirty="0">
                <a:solidFill>
                  <a:srgbClr val="FD8537"/>
                </a:solidFill>
                <a:latin typeface="Times New Roman"/>
                <a:cs typeface="Times New Roman"/>
              </a:rPr>
              <a:t> </a:t>
            </a:r>
            <a:r>
              <a:rPr sz="2100" dirty="0">
                <a:latin typeface="Arial"/>
                <a:cs typeface="Arial"/>
              </a:rPr>
              <a:t>The ossicles </a:t>
            </a:r>
            <a:r>
              <a:rPr sz="2100" spc="-5" dirty="0">
                <a:latin typeface="Arial"/>
                <a:cs typeface="Arial"/>
              </a:rPr>
              <a:t>conduct sound energy from </a:t>
            </a:r>
            <a:r>
              <a:rPr sz="2100" dirty="0">
                <a:latin typeface="Arial"/>
                <a:cs typeface="Arial"/>
              </a:rPr>
              <a:t>the</a:t>
            </a:r>
            <a:r>
              <a:rPr sz="2100" spc="-50" dirty="0">
                <a:latin typeface="Arial"/>
                <a:cs typeface="Arial"/>
              </a:rPr>
              <a:t> </a:t>
            </a:r>
            <a:r>
              <a:rPr sz="2100" spc="-5" dirty="0">
                <a:latin typeface="Arial"/>
                <a:cs typeface="Arial"/>
              </a:rPr>
              <a:t>tympanic  membrane </a:t>
            </a:r>
            <a:r>
              <a:rPr sz="2100" dirty="0">
                <a:latin typeface="Arial"/>
                <a:cs typeface="Arial"/>
              </a:rPr>
              <a:t>to the </a:t>
            </a:r>
            <a:r>
              <a:rPr sz="2100" spc="-5" dirty="0">
                <a:latin typeface="Arial"/>
                <a:cs typeface="Arial"/>
              </a:rPr>
              <a:t>oval </a:t>
            </a:r>
            <a:r>
              <a:rPr sz="2100" spc="-20" dirty="0">
                <a:latin typeface="Arial"/>
                <a:cs typeface="Arial"/>
              </a:rPr>
              <a:t>window. </a:t>
            </a:r>
            <a:r>
              <a:rPr sz="2100" spc="-5" dirty="0">
                <a:latin typeface="Arial"/>
                <a:cs typeface="Arial"/>
              </a:rPr>
              <a:t>There are three middle  ear </a:t>
            </a:r>
            <a:r>
              <a:rPr sz="2100" dirty="0">
                <a:latin typeface="Arial"/>
                <a:cs typeface="Arial"/>
              </a:rPr>
              <a:t>ossicles.</a:t>
            </a:r>
            <a:endParaRPr sz="2100">
              <a:latin typeface="Arial"/>
              <a:cs typeface="Arial"/>
            </a:endParaRPr>
          </a:p>
          <a:p>
            <a:pPr>
              <a:lnSpc>
                <a:spcPct val="100000"/>
              </a:lnSpc>
              <a:spcBef>
                <a:spcPts val="5"/>
              </a:spcBef>
            </a:pPr>
            <a:endParaRPr sz="2900">
              <a:latin typeface="Times New Roman"/>
              <a:cs typeface="Times New Roman"/>
            </a:endParaRPr>
          </a:p>
          <a:p>
            <a:pPr marL="469900" marR="147955" indent="-457200">
              <a:lnSpc>
                <a:spcPct val="90000"/>
              </a:lnSpc>
              <a:buClr>
                <a:srgbClr val="FD8537"/>
              </a:buClr>
              <a:buSzPct val="68750"/>
              <a:buAutoNum type="arabicPeriod"/>
              <a:tabLst>
                <a:tab pos="469900" algn="l"/>
                <a:tab pos="470534" algn="l"/>
              </a:tabLst>
            </a:pPr>
            <a:r>
              <a:rPr sz="2400" b="1" spc="-5" dirty="0">
                <a:latin typeface="Arial"/>
                <a:cs typeface="Arial"/>
              </a:rPr>
              <a:t>Malleus (Hammer): </a:t>
            </a:r>
            <a:r>
              <a:rPr sz="2400" dirty="0">
                <a:latin typeface="Arial"/>
                <a:cs typeface="Arial"/>
              </a:rPr>
              <a:t>It </a:t>
            </a:r>
            <a:r>
              <a:rPr sz="2400" spc="-5" dirty="0">
                <a:latin typeface="Arial"/>
                <a:cs typeface="Arial"/>
              </a:rPr>
              <a:t>consists </a:t>
            </a:r>
            <a:r>
              <a:rPr sz="2400" dirty="0">
                <a:latin typeface="Arial"/>
                <a:cs typeface="Arial"/>
              </a:rPr>
              <a:t>of </a:t>
            </a:r>
            <a:r>
              <a:rPr sz="2400" spc="-5" dirty="0">
                <a:latin typeface="Arial"/>
                <a:cs typeface="Arial"/>
              </a:rPr>
              <a:t>a head, </a:t>
            </a:r>
            <a:r>
              <a:rPr sz="2400" dirty="0">
                <a:latin typeface="Arial"/>
                <a:cs typeface="Arial"/>
              </a:rPr>
              <a:t>neck,  </a:t>
            </a:r>
            <a:r>
              <a:rPr sz="2400" spc="-5" dirty="0">
                <a:latin typeface="Arial"/>
                <a:cs typeface="Arial"/>
              </a:rPr>
              <a:t>handle </a:t>
            </a:r>
            <a:r>
              <a:rPr sz="2400" dirty="0">
                <a:latin typeface="Arial"/>
                <a:cs typeface="Arial"/>
              </a:rPr>
              <a:t>(manubrium), </a:t>
            </a:r>
            <a:r>
              <a:rPr sz="2400" spc="-5" dirty="0">
                <a:latin typeface="Arial"/>
                <a:cs typeface="Arial"/>
              </a:rPr>
              <a:t>a lateral and an anterior  process. </a:t>
            </a:r>
            <a:r>
              <a:rPr sz="2400" dirty="0">
                <a:latin typeface="Arial"/>
                <a:cs typeface="Arial"/>
              </a:rPr>
              <a:t>It is the </a:t>
            </a:r>
            <a:r>
              <a:rPr sz="2400" spc="-5" dirty="0">
                <a:latin typeface="Arial"/>
                <a:cs typeface="Arial"/>
              </a:rPr>
              <a:t>largest ossicle and measures </a:t>
            </a:r>
            <a:r>
              <a:rPr sz="2400" b="1" dirty="0">
                <a:latin typeface="Arial"/>
                <a:cs typeface="Arial"/>
              </a:rPr>
              <a:t>8  </a:t>
            </a:r>
            <a:r>
              <a:rPr sz="2400" b="1" spc="-5" dirty="0">
                <a:latin typeface="Arial"/>
                <a:cs typeface="Arial"/>
              </a:rPr>
              <a:t>mm </a:t>
            </a:r>
            <a:r>
              <a:rPr sz="2400" spc="-5" dirty="0">
                <a:latin typeface="Arial"/>
                <a:cs typeface="Arial"/>
              </a:rPr>
              <a:t>in</a:t>
            </a:r>
            <a:r>
              <a:rPr sz="2400" dirty="0">
                <a:latin typeface="Arial"/>
                <a:cs typeface="Arial"/>
              </a:rPr>
              <a:t> </a:t>
            </a:r>
            <a:r>
              <a:rPr sz="2400" spc="-5" dirty="0">
                <a:latin typeface="Arial"/>
                <a:cs typeface="Arial"/>
              </a:rPr>
              <a:t>length.</a:t>
            </a:r>
            <a:endParaRPr sz="2400">
              <a:latin typeface="Arial"/>
              <a:cs typeface="Arial"/>
            </a:endParaRPr>
          </a:p>
          <a:p>
            <a:pPr marL="652780" lvl="1" indent="-274320">
              <a:lnSpc>
                <a:spcPct val="100000"/>
              </a:lnSpc>
              <a:spcBef>
                <a:spcPts val="250"/>
              </a:spcBef>
              <a:buClr>
                <a:srgbClr val="FD8537"/>
              </a:buClr>
              <a:buSzPct val="78571"/>
              <a:buFont typeface="Wingdings"/>
              <a:buChar char=""/>
              <a:tabLst>
                <a:tab pos="652780" algn="l"/>
                <a:tab pos="653415" algn="l"/>
              </a:tabLst>
            </a:pPr>
            <a:r>
              <a:rPr sz="2100" u="heavy" spc="-5" dirty="0">
                <a:uFill>
                  <a:solidFill>
                    <a:srgbClr val="000000"/>
                  </a:solidFill>
                </a:uFill>
                <a:latin typeface="Arial"/>
                <a:cs typeface="Arial"/>
              </a:rPr>
              <a:t>Head and </a:t>
            </a:r>
            <a:r>
              <a:rPr sz="2100" u="heavy" dirty="0">
                <a:uFill>
                  <a:solidFill>
                    <a:srgbClr val="000000"/>
                  </a:solidFill>
                </a:uFill>
                <a:latin typeface="Arial"/>
                <a:cs typeface="Arial"/>
              </a:rPr>
              <a:t>Neck</a:t>
            </a:r>
            <a:r>
              <a:rPr sz="2100" dirty="0">
                <a:latin typeface="Arial"/>
                <a:cs typeface="Arial"/>
              </a:rPr>
              <a:t>: </a:t>
            </a:r>
            <a:r>
              <a:rPr sz="2100" spc="-5" dirty="0">
                <a:latin typeface="Arial"/>
                <a:cs typeface="Arial"/>
              </a:rPr>
              <a:t>They lie in the</a:t>
            </a:r>
            <a:r>
              <a:rPr sz="2100" spc="-75" dirty="0">
                <a:latin typeface="Arial"/>
                <a:cs typeface="Arial"/>
              </a:rPr>
              <a:t> </a:t>
            </a:r>
            <a:r>
              <a:rPr sz="2100" dirty="0">
                <a:latin typeface="Arial"/>
                <a:cs typeface="Arial"/>
              </a:rPr>
              <a:t>attic.</a:t>
            </a:r>
            <a:endParaRPr sz="2100">
              <a:latin typeface="Arial"/>
              <a:cs typeface="Arial"/>
            </a:endParaRPr>
          </a:p>
          <a:p>
            <a:pPr marL="652780" marR="22225" lvl="1" indent="-274320">
              <a:lnSpc>
                <a:spcPts val="2270"/>
              </a:lnSpc>
              <a:spcBef>
                <a:spcPts val="540"/>
              </a:spcBef>
              <a:buClr>
                <a:srgbClr val="FD8537"/>
              </a:buClr>
              <a:buSzPct val="78571"/>
              <a:buFont typeface="Wingdings"/>
              <a:buChar char=""/>
              <a:tabLst>
                <a:tab pos="652780" algn="l"/>
                <a:tab pos="653415" algn="l"/>
              </a:tabLst>
            </a:pPr>
            <a:r>
              <a:rPr sz="2100" u="heavy" spc="-5" dirty="0">
                <a:uFill>
                  <a:solidFill>
                    <a:srgbClr val="000000"/>
                  </a:solidFill>
                </a:uFill>
                <a:latin typeface="Arial"/>
                <a:cs typeface="Arial"/>
              </a:rPr>
              <a:t>Manubrium(handle)</a:t>
            </a:r>
            <a:r>
              <a:rPr sz="2100" spc="-5" dirty="0">
                <a:latin typeface="Arial"/>
                <a:cs typeface="Arial"/>
              </a:rPr>
              <a:t>: </a:t>
            </a:r>
            <a:r>
              <a:rPr sz="2100" dirty="0">
                <a:latin typeface="Arial"/>
                <a:cs typeface="Arial"/>
              </a:rPr>
              <a:t>It </a:t>
            </a:r>
            <a:r>
              <a:rPr sz="2100" spc="-5" dirty="0">
                <a:latin typeface="Arial"/>
                <a:cs typeface="Arial"/>
              </a:rPr>
              <a:t>is embedded in the fibrous layer  </a:t>
            </a:r>
            <a:r>
              <a:rPr sz="2100" dirty="0">
                <a:latin typeface="Arial"/>
                <a:cs typeface="Arial"/>
              </a:rPr>
              <a:t>of the </a:t>
            </a:r>
            <a:r>
              <a:rPr sz="2100" spc="-5" dirty="0">
                <a:latin typeface="Arial"/>
                <a:cs typeface="Arial"/>
              </a:rPr>
              <a:t>tympanic</a:t>
            </a:r>
            <a:r>
              <a:rPr sz="2100" spc="-20" dirty="0">
                <a:latin typeface="Arial"/>
                <a:cs typeface="Arial"/>
              </a:rPr>
              <a:t> </a:t>
            </a:r>
            <a:r>
              <a:rPr sz="2100" spc="-5" dirty="0">
                <a:latin typeface="Arial"/>
                <a:cs typeface="Arial"/>
              </a:rPr>
              <a:t>membrane.</a:t>
            </a:r>
            <a:endParaRPr sz="2100">
              <a:latin typeface="Arial"/>
              <a:cs typeface="Arial"/>
            </a:endParaRPr>
          </a:p>
          <a:p>
            <a:pPr marL="652780" marR="1306830" lvl="1" indent="-274320">
              <a:lnSpc>
                <a:spcPts val="2270"/>
              </a:lnSpc>
              <a:spcBef>
                <a:spcPts val="500"/>
              </a:spcBef>
              <a:buClr>
                <a:srgbClr val="FD8537"/>
              </a:buClr>
              <a:buSzPct val="78571"/>
              <a:buFont typeface="Wingdings"/>
              <a:buChar char=""/>
              <a:tabLst>
                <a:tab pos="652780" algn="l"/>
                <a:tab pos="653415" algn="l"/>
              </a:tabLst>
            </a:pPr>
            <a:r>
              <a:rPr sz="2100" u="heavy" spc="-5" dirty="0">
                <a:uFill>
                  <a:solidFill>
                    <a:srgbClr val="000000"/>
                  </a:solidFill>
                </a:uFill>
                <a:latin typeface="Arial"/>
                <a:cs typeface="Arial"/>
              </a:rPr>
              <a:t>Anterior process</a:t>
            </a:r>
            <a:r>
              <a:rPr sz="2100" spc="-5" dirty="0">
                <a:latin typeface="Arial"/>
                <a:cs typeface="Arial"/>
              </a:rPr>
              <a:t>: </a:t>
            </a:r>
            <a:r>
              <a:rPr sz="2100" spc="-10" dirty="0">
                <a:latin typeface="Arial"/>
                <a:cs typeface="Arial"/>
              </a:rPr>
              <a:t>bony </a:t>
            </a:r>
            <a:r>
              <a:rPr sz="2100" dirty="0">
                <a:latin typeface="Arial"/>
                <a:cs typeface="Arial"/>
              </a:rPr>
              <a:t>spicule </a:t>
            </a:r>
            <a:r>
              <a:rPr sz="2100" spc="-5" dirty="0">
                <a:latin typeface="Arial"/>
                <a:cs typeface="Arial"/>
              </a:rPr>
              <a:t>connected </a:t>
            </a:r>
            <a:r>
              <a:rPr sz="2100" dirty="0">
                <a:latin typeface="Arial"/>
                <a:cs typeface="Arial"/>
              </a:rPr>
              <a:t>to  </a:t>
            </a:r>
            <a:r>
              <a:rPr sz="2100" spc="-5" dirty="0">
                <a:latin typeface="Arial"/>
                <a:cs typeface="Arial"/>
              </a:rPr>
              <a:t>petrotympanic </a:t>
            </a:r>
            <a:r>
              <a:rPr sz="2100" dirty="0">
                <a:latin typeface="Arial"/>
                <a:cs typeface="Arial"/>
              </a:rPr>
              <a:t>fissure </a:t>
            </a:r>
            <a:r>
              <a:rPr sz="2100" spc="-5" dirty="0">
                <a:latin typeface="Arial"/>
                <a:cs typeface="Arial"/>
              </a:rPr>
              <a:t>by ligamentous</a:t>
            </a:r>
            <a:r>
              <a:rPr sz="2100" spc="-20" dirty="0">
                <a:latin typeface="Arial"/>
                <a:cs typeface="Arial"/>
              </a:rPr>
              <a:t> </a:t>
            </a:r>
            <a:r>
              <a:rPr sz="2100" spc="-5" dirty="0">
                <a:latin typeface="Arial"/>
                <a:cs typeface="Arial"/>
              </a:rPr>
              <a:t>fibres</a:t>
            </a:r>
            <a:endParaRPr sz="2100">
              <a:latin typeface="Arial"/>
              <a:cs typeface="Arial"/>
            </a:endParaRPr>
          </a:p>
          <a:p>
            <a:pPr marL="652780" marR="5080" lvl="1" indent="-274320">
              <a:lnSpc>
                <a:spcPct val="90000"/>
              </a:lnSpc>
              <a:spcBef>
                <a:spcPts val="470"/>
              </a:spcBef>
              <a:buClr>
                <a:srgbClr val="FD8537"/>
              </a:buClr>
              <a:buSzPct val="78571"/>
              <a:buFont typeface="Wingdings"/>
              <a:buChar char=""/>
              <a:tabLst>
                <a:tab pos="652780" algn="l"/>
                <a:tab pos="653415" algn="l"/>
              </a:tabLst>
            </a:pPr>
            <a:r>
              <a:rPr sz="2100" u="heavy" spc="-5" dirty="0">
                <a:uFill>
                  <a:solidFill>
                    <a:srgbClr val="000000"/>
                  </a:solidFill>
                </a:uFill>
                <a:latin typeface="Arial"/>
                <a:cs typeface="Arial"/>
              </a:rPr>
              <a:t>Lateral process:</a:t>
            </a:r>
            <a:r>
              <a:rPr sz="2100" spc="-5" dirty="0">
                <a:latin typeface="Arial"/>
                <a:cs typeface="Arial"/>
              </a:rPr>
              <a:t> </a:t>
            </a:r>
            <a:r>
              <a:rPr sz="2100" dirty="0">
                <a:latin typeface="Arial"/>
                <a:cs typeface="Arial"/>
              </a:rPr>
              <a:t>It </a:t>
            </a:r>
            <a:r>
              <a:rPr sz="2100" spc="-5" dirty="0">
                <a:latin typeface="Arial"/>
                <a:cs typeface="Arial"/>
              </a:rPr>
              <a:t>appears </a:t>
            </a:r>
            <a:r>
              <a:rPr sz="2100" spc="-10" dirty="0">
                <a:latin typeface="Arial"/>
                <a:cs typeface="Arial"/>
              </a:rPr>
              <a:t>as </a:t>
            </a:r>
            <a:r>
              <a:rPr sz="2100" spc="-5" dirty="0">
                <a:latin typeface="Arial"/>
                <a:cs typeface="Arial"/>
              </a:rPr>
              <a:t>a knob-like projection on  the outer surface </a:t>
            </a:r>
            <a:r>
              <a:rPr sz="2100" dirty="0">
                <a:latin typeface="Arial"/>
                <a:cs typeface="Arial"/>
              </a:rPr>
              <a:t>of the </a:t>
            </a:r>
            <a:r>
              <a:rPr sz="2100" spc="-5" dirty="0">
                <a:latin typeface="Arial"/>
                <a:cs typeface="Arial"/>
              </a:rPr>
              <a:t>tympanic membrane and  provides attachments </a:t>
            </a:r>
            <a:r>
              <a:rPr sz="2100" dirty="0">
                <a:latin typeface="Arial"/>
                <a:cs typeface="Arial"/>
              </a:rPr>
              <a:t>to the </a:t>
            </a:r>
            <a:r>
              <a:rPr sz="2100" spc="-5" dirty="0">
                <a:latin typeface="Arial"/>
                <a:cs typeface="Arial"/>
              </a:rPr>
              <a:t>anterior and posterior  malleal</a:t>
            </a:r>
            <a:r>
              <a:rPr sz="2100" spc="-30" dirty="0">
                <a:latin typeface="Arial"/>
                <a:cs typeface="Arial"/>
              </a:rPr>
              <a:t> </a:t>
            </a:r>
            <a:r>
              <a:rPr sz="2100" dirty="0">
                <a:latin typeface="Arial"/>
                <a:cs typeface="Arial"/>
              </a:rPr>
              <a:t>folds.</a:t>
            </a:r>
            <a:endParaRPr sz="21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016253"/>
            <a:ext cx="6307455" cy="391160"/>
          </a:xfrm>
          <a:prstGeom prst="rect">
            <a:avLst/>
          </a:prstGeom>
        </p:spPr>
        <p:txBody>
          <a:bodyPr vert="horz" wrap="square" lIns="0" tIns="12700" rIns="0" bIns="0" rtlCol="0">
            <a:spAutoFit/>
          </a:bodyPr>
          <a:lstStyle/>
          <a:p>
            <a:pPr marL="12700">
              <a:lnSpc>
                <a:spcPct val="100000"/>
              </a:lnSpc>
              <a:spcBef>
                <a:spcPts val="100"/>
              </a:spcBef>
              <a:tabLst>
                <a:tab pos="469900" algn="l"/>
              </a:tabLst>
            </a:pPr>
            <a:r>
              <a:rPr sz="1650" spc="10" dirty="0">
                <a:solidFill>
                  <a:srgbClr val="FD8537"/>
                </a:solidFill>
              </a:rPr>
              <a:t>2.	</a:t>
            </a:r>
            <a:r>
              <a:rPr sz="2400" spc="-5" dirty="0"/>
              <a:t>Incus </a:t>
            </a:r>
            <a:r>
              <a:rPr sz="2400" dirty="0"/>
              <a:t>(Anvil): </a:t>
            </a:r>
            <a:r>
              <a:rPr sz="2400" b="0" dirty="0">
                <a:latin typeface="Arial"/>
                <a:cs typeface="Arial"/>
              </a:rPr>
              <a:t>It </a:t>
            </a:r>
            <a:r>
              <a:rPr sz="2400" b="0" spc="-5" dirty="0">
                <a:latin typeface="Arial"/>
                <a:cs typeface="Arial"/>
              </a:rPr>
              <a:t>consists </a:t>
            </a:r>
            <a:r>
              <a:rPr sz="2400" b="0" dirty="0">
                <a:latin typeface="Arial"/>
                <a:cs typeface="Arial"/>
              </a:rPr>
              <a:t>of </a:t>
            </a:r>
            <a:r>
              <a:rPr sz="2400" b="0" spc="-5" dirty="0">
                <a:latin typeface="Arial"/>
                <a:cs typeface="Arial"/>
              </a:rPr>
              <a:t>following</a:t>
            </a:r>
            <a:r>
              <a:rPr sz="2400" b="0" spc="-20" dirty="0">
                <a:latin typeface="Arial"/>
                <a:cs typeface="Arial"/>
              </a:rPr>
              <a:t> </a:t>
            </a:r>
            <a:r>
              <a:rPr sz="2400" b="0" dirty="0">
                <a:latin typeface="Arial"/>
                <a:cs typeface="Arial"/>
              </a:rPr>
              <a:t>parts:</a:t>
            </a:r>
            <a:endParaRPr sz="2400">
              <a:latin typeface="Arial"/>
              <a:cs typeface="Arial"/>
            </a:endParaRPr>
          </a:p>
        </p:txBody>
      </p:sp>
      <p:sp>
        <p:nvSpPr>
          <p:cNvPr id="3" name="object 3"/>
          <p:cNvSpPr txBox="1"/>
          <p:nvPr/>
        </p:nvSpPr>
        <p:spPr>
          <a:xfrm>
            <a:off x="535940" y="1446021"/>
            <a:ext cx="7068820" cy="4244975"/>
          </a:xfrm>
          <a:prstGeom prst="rect">
            <a:avLst/>
          </a:prstGeom>
        </p:spPr>
        <p:txBody>
          <a:bodyPr vert="horz" wrap="square" lIns="0" tIns="12700" rIns="0" bIns="0" rtlCol="0">
            <a:spAutoFit/>
          </a:bodyPr>
          <a:lstStyle/>
          <a:p>
            <a:pPr marL="652780" indent="-274320">
              <a:lnSpc>
                <a:spcPct val="100000"/>
              </a:lnSpc>
              <a:spcBef>
                <a:spcPts val="100"/>
              </a:spcBef>
              <a:buClr>
                <a:srgbClr val="FD8537"/>
              </a:buClr>
              <a:buSzPct val="78571"/>
              <a:buFont typeface="Wingdings"/>
              <a:buChar char=""/>
              <a:tabLst>
                <a:tab pos="652780" algn="l"/>
                <a:tab pos="653415" algn="l"/>
              </a:tabLst>
            </a:pPr>
            <a:r>
              <a:rPr sz="2100" u="heavy" spc="-5" dirty="0">
                <a:uFill>
                  <a:solidFill>
                    <a:srgbClr val="000000"/>
                  </a:solidFill>
                </a:uFill>
                <a:latin typeface="Arial"/>
                <a:cs typeface="Arial"/>
              </a:rPr>
              <a:t>Body and Short process:</a:t>
            </a:r>
            <a:r>
              <a:rPr sz="2100" spc="-5" dirty="0">
                <a:latin typeface="Arial"/>
                <a:cs typeface="Arial"/>
              </a:rPr>
              <a:t> </a:t>
            </a:r>
            <a:r>
              <a:rPr sz="2100" dirty="0">
                <a:latin typeface="Arial"/>
                <a:cs typeface="Arial"/>
              </a:rPr>
              <a:t>They lie </a:t>
            </a:r>
            <a:r>
              <a:rPr sz="2100" spc="-5" dirty="0">
                <a:latin typeface="Arial"/>
                <a:cs typeface="Arial"/>
              </a:rPr>
              <a:t>in </a:t>
            </a:r>
            <a:r>
              <a:rPr sz="2100" dirty="0">
                <a:latin typeface="Arial"/>
                <a:cs typeface="Arial"/>
              </a:rPr>
              <a:t>the attic. Short</a:t>
            </a:r>
            <a:r>
              <a:rPr sz="2100" spc="-15" dirty="0">
                <a:latin typeface="Arial"/>
                <a:cs typeface="Arial"/>
              </a:rPr>
              <a:t> </a:t>
            </a:r>
            <a:r>
              <a:rPr sz="2100" spc="-45" dirty="0">
                <a:latin typeface="Arial"/>
                <a:cs typeface="Arial"/>
              </a:rPr>
              <a:t>pr.</a:t>
            </a:r>
            <a:endParaRPr sz="2100">
              <a:latin typeface="Arial"/>
              <a:cs typeface="Arial"/>
            </a:endParaRPr>
          </a:p>
          <a:p>
            <a:pPr marL="652780">
              <a:lnSpc>
                <a:spcPct val="100000"/>
              </a:lnSpc>
            </a:pPr>
            <a:r>
              <a:rPr sz="2100" dirty="0">
                <a:latin typeface="Arial"/>
                <a:cs typeface="Arial"/>
              </a:rPr>
              <a:t>Is </a:t>
            </a:r>
            <a:r>
              <a:rPr sz="2100" spc="-5" dirty="0">
                <a:latin typeface="Arial"/>
                <a:cs typeface="Arial"/>
              </a:rPr>
              <a:t>connected </a:t>
            </a:r>
            <a:r>
              <a:rPr sz="2100" dirty="0">
                <a:latin typeface="Arial"/>
                <a:cs typeface="Arial"/>
              </a:rPr>
              <a:t>to fossa </a:t>
            </a:r>
            <a:r>
              <a:rPr sz="2100" spc="-5" dirty="0">
                <a:latin typeface="Arial"/>
                <a:cs typeface="Arial"/>
              </a:rPr>
              <a:t>incudis </a:t>
            </a:r>
            <a:r>
              <a:rPr sz="2100" dirty="0">
                <a:latin typeface="Arial"/>
                <a:cs typeface="Arial"/>
              </a:rPr>
              <a:t>by </a:t>
            </a:r>
            <a:r>
              <a:rPr sz="2100" spc="-5" dirty="0">
                <a:latin typeface="Arial"/>
                <a:cs typeface="Arial"/>
              </a:rPr>
              <a:t>lig. fibres</a:t>
            </a:r>
            <a:r>
              <a:rPr sz="2100" spc="-55" dirty="0">
                <a:latin typeface="Arial"/>
                <a:cs typeface="Arial"/>
              </a:rPr>
              <a:t> </a:t>
            </a:r>
            <a:r>
              <a:rPr sz="2100" dirty="0">
                <a:latin typeface="Arial"/>
                <a:cs typeface="Arial"/>
              </a:rPr>
              <a:t>in</a:t>
            </a:r>
            <a:endParaRPr sz="2100">
              <a:latin typeface="Arial"/>
              <a:cs typeface="Arial"/>
            </a:endParaRPr>
          </a:p>
          <a:p>
            <a:pPr marL="652780">
              <a:lnSpc>
                <a:spcPct val="100000"/>
              </a:lnSpc>
            </a:pPr>
            <a:r>
              <a:rPr sz="2100" spc="-5" dirty="0">
                <a:latin typeface="Arial"/>
                <a:cs typeface="Arial"/>
              </a:rPr>
              <a:t>epitympanic</a:t>
            </a:r>
            <a:r>
              <a:rPr sz="2100" spc="-15" dirty="0">
                <a:latin typeface="Arial"/>
                <a:cs typeface="Arial"/>
              </a:rPr>
              <a:t> </a:t>
            </a:r>
            <a:r>
              <a:rPr sz="2100" spc="-5" dirty="0">
                <a:latin typeface="Arial"/>
                <a:cs typeface="Arial"/>
              </a:rPr>
              <a:t>recess</a:t>
            </a:r>
            <a:endParaRPr sz="2100">
              <a:latin typeface="Arial"/>
              <a:cs typeface="Arial"/>
            </a:endParaRPr>
          </a:p>
          <a:p>
            <a:pPr marL="652780" marR="31750" indent="-274320" algn="just">
              <a:lnSpc>
                <a:spcPct val="100000"/>
              </a:lnSpc>
              <a:spcBef>
                <a:spcPts val="505"/>
              </a:spcBef>
              <a:buClr>
                <a:srgbClr val="FD8537"/>
              </a:buClr>
              <a:buSzPct val="78571"/>
              <a:buFont typeface="Wingdings"/>
              <a:buChar char=""/>
              <a:tabLst>
                <a:tab pos="653415" algn="l"/>
              </a:tabLst>
            </a:pPr>
            <a:r>
              <a:rPr sz="2100" u="heavy" spc="-5" dirty="0">
                <a:uFill>
                  <a:solidFill>
                    <a:srgbClr val="000000"/>
                  </a:solidFill>
                </a:uFill>
                <a:latin typeface="Arial"/>
                <a:cs typeface="Arial"/>
              </a:rPr>
              <a:t>Long process:</a:t>
            </a:r>
            <a:r>
              <a:rPr sz="2100" spc="-5" dirty="0">
                <a:latin typeface="Arial"/>
                <a:cs typeface="Arial"/>
              </a:rPr>
              <a:t> </a:t>
            </a:r>
            <a:r>
              <a:rPr sz="2100" dirty="0">
                <a:latin typeface="Arial"/>
                <a:cs typeface="Arial"/>
              </a:rPr>
              <a:t>It </a:t>
            </a:r>
            <a:r>
              <a:rPr sz="2100" spc="-5" dirty="0">
                <a:latin typeface="Arial"/>
                <a:cs typeface="Arial"/>
              </a:rPr>
              <a:t>hangs vertically and medial </a:t>
            </a:r>
            <a:r>
              <a:rPr sz="2100" dirty="0">
                <a:latin typeface="Arial"/>
                <a:cs typeface="Arial"/>
              </a:rPr>
              <a:t>&amp; </a:t>
            </a:r>
            <a:r>
              <a:rPr sz="2100" spc="-5" dirty="0">
                <a:latin typeface="Arial"/>
                <a:cs typeface="Arial"/>
              </a:rPr>
              <a:t>parallel  </a:t>
            </a:r>
            <a:r>
              <a:rPr sz="2100" dirty="0">
                <a:latin typeface="Arial"/>
                <a:cs typeface="Arial"/>
              </a:rPr>
              <a:t>to </a:t>
            </a:r>
            <a:r>
              <a:rPr sz="2100" spc="-5" dirty="0">
                <a:latin typeface="Arial"/>
                <a:cs typeface="Arial"/>
              </a:rPr>
              <a:t>malleus handle and </a:t>
            </a:r>
            <a:r>
              <a:rPr sz="2100" dirty="0">
                <a:latin typeface="Arial"/>
                <a:cs typeface="Arial"/>
              </a:rPr>
              <a:t>forms </a:t>
            </a:r>
            <a:r>
              <a:rPr sz="2100" spc="-5" dirty="0">
                <a:latin typeface="Arial"/>
                <a:cs typeface="Arial"/>
              </a:rPr>
              <a:t>incudostapedial joint with  </a:t>
            </a:r>
            <a:r>
              <a:rPr sz="2100" dirty="0">
                <a:latin typeface="Arial"/>
                <a:cs typeface="Arial"/>
              </a:rPr>
              <a:t>the </a:t>
            </a:r>
            <a:r>
              <a:rPr sz="2100" spc="-5" dirty="0">
                <a:latin typeface="Arial"/>
                <a:cs typeface="Arial"/>
              </a:rPr>
              <a:t>head </a:t>
            </a:r>
            <a:r>
              <a:rPr sz="2100" dirty="0">
                <a:latin typeface="Arial"/>
                <a:cs typeface="Arial"/>
              </a:rPr>
              <a:t>of </a:t>
            </a:r>
            <a:r>
              <a:rPr sz="2100" spc="-5" dirty="0">
                <a:latin typeface="Arial"/>
                <a:cs typeface="Arial"/>
              </a:rPr>
              <a:t>stapes </a:t>
            </a:r>
            <a:r>
              <a:rPr sz="2100" dirty="0">
                <a:latin typeface="Arial"/>
                <a:cs typeface="Arial"/>
              </a:rPr>
              <a:t>by its </a:t>
            </a:r>
            <a:r>
              <a:rPr sz="2100" spc="-5" dirty="0">
                <a:latin typeface="Arial"/>
                <a:cs typeface="Arial"/>
              </a:rPr>
              <a:t>lenticular</a:t>
            </a:r>
            <a:r>
              <a:rPr sz="2100" spc="-50" dirty="0">
                <a:latin typeface="Arial"/>
                <a:cs typeface="Arial"/>
              </a:rPr>
              <a:t> </a:t>
            </a:r>
            <a:r>
              <a:rPr sz="2100" spc="-5" dirty="0">
                <a:latin typeface="Arial"/>
                <a:cs typeface="Arial"/>
              </a:rPr>
              <a:t>process.</a:t>
            </a:r>
            <a:endParaRPr sz="2100">
              <a:latin typeface="Arial"/>
              <a:cs typeface="Arial"/>
            </a:endParaRPr>
          </a:p>
          <a:p>
            <a:pPr marL="469900" indent="-457200">
              <a:lnSpc>
                <a:spcPct val="100000"/>
              </a:lnSpc>
              <a:spcBef>
                <a:spcPts val="605"/>
              </a:spcBef>
              <a:buClr>
                <a:srgbClr val="FD8537"/>
              </a:buClr>
              <a:buSzPct val="68750"/>
              <a:buAutoNum type="arabicPeriod" startAt="3"/>
              <a:tabLst>
                <a:tab pos="469900" algn="l"/>
                <a:tab pos="470534" algn="l"/>
              </a:tabLst>
            </a:pPr>
            <a:r>
              <a:rPr sz="2400" b="1" spc="-5" dirty="0">
                <a:latin typeface="Arial"/>
                <a:cs typeface="Arial"/>
              </a:rPr>
              <a:t>Stapes </a:t>
            </a:r>
            <a:r>
              <a:rPr sz="2400" b="1" dirty="0">
                <a:latin typeface="Arial"/>
                <a:cs typeface="Arial"/>
              </a:rPr>
              <a:t>(Stirrup):</a:t>
            </a:r>
            <a:endParaRPr sz="2400">
              <a:latin typeface="Arial"/>
              <a:cs typeface="Arial"/>
            </a:endParaRPr>
          </a:p>
          <a:p>
            <a:pPr marL="835660" lvl="1" indent="-457200">
              <a:lnSpc>
                <a:spcPct val="100000"/>
              </a:lnSpc>
              <a:spcBef>
                <a:spcPts val="500"/>
              </a:spcBef>
              <a:buClr>
                <a:srgbClr val="FD8537"/>
              </a:buClr>
              <a:buSzPct val="78571"/>
              <a:buFont typeface="Wingdings"/>
              <a:buChar char=""/>
              <a:tabLst>
                <a:tab pos="835660" algn="l"/>
                <a:tab pos="836294" algn="l"/>
              </a:tabLst>
            </a:pPr>
            <a:r>
              <a:rPr sz="2100" dirty="0">
                <a:latin typeface="Arial"/>
                <a:cs typeface="Arial"/>
              </a:rPr>
              <a:t>This smallest </a:t>
            </a:r>
            <a:r>
              <a:rPr sz="2100" spc="-5" dirty="0">
                <a:latin typeface="Arial"/>
                <a:cs typeface="Arial"/>
              </a:rPr>
              <a:t>bone </a:t>
            </a:r>
            <a:r>
              <a:rPr sz="2100" dirty="0">
                <a:latin typeface="Arial"/>
                <a:cs typeface="Arial"/>
              </a:rPr>
              <a:t>of </a:t>
            </a:r>
            <a:r>
              <a:rPr sz="2100" spc="-5" dirty="0">
                <a:latin typeface="Arial"/>
                <a:cs typeface="Arial"/>
              </a:rPr>
              <a:t>body measures about </a:t>
            </a:r>
            <a:r>
              <a:rPr sz="2100" b="1" spc="-5" dirty="0">
                <a:latin typeface="Arial"/>
                <a:cs typeface="Arial"/>
              </a:rPr>
              <a:t>3.5</a:t>
            </a:r>
            <a:r>
              <a:rPr sz="2100" b="1" spc="-50" dirty="0">
                <a:latin typeface="Arial"/>
                <a:cs typeface="Arial"/>
              </a:rPr>
              <a:t> </a:t>
            </a:r>
            <a:r>
              <a:rPr sz="2100" b="1" dirty="0">
                <a:latin typeface="Arial"/>
                <a:cs typeface="Arial"/>
              </a:rPr>
              <a:t>mm</a:t>
            </a:r>
            <a:r>
              <a:rPr sz="2100" dirty="0">
                <a:latin typeface="Arial"/>
                <a:cs typeface="Arial"/>
              </a:rPr>
              <a:t>.</a:t>
            </a:r>
            <a:endParaRPr sz="2100">
              <a:latin typeface="Arial"/>
              <a:cs typeface="Arial"/>
            </a:endParaRPr>
          </a:p>
          <a:p>
            <a:pPr marL="835660" lvl="1" indent="-457200">
              <a:lnSpc>
                <a:spcPct val="100000"/>
              </a:lnSpc>
              <a:spcBef>
                <a:spcPts val="505"/>
              </a:spcBef>
              <a:buClr>
                <a:srgbClr val="FD8537"/>
              </a:buClr>
              <a:buSzPct val="78571"/>
              <a:buFont typeface="Wingdings"/>
              <a:buChar char=""/>
              <a:tabLst>
                <a:tab pos="835660" algn="l"/>
                <a:tab pos="836294" algn="l"/>
              </a:tabLst>
            </a:pPr>
            <a:r>
              <a:rPr sz="2100" dirty="0">
                <a:latin typeface="Arial"/>
                <a:cs typeface="Arial"/>
              </a:rPr>
              <a:t>It consists of </a:t>
            </a:r>
            <a:r>
              <a:rPr sz="2100" u="heavy" spc="-5" dirty="0">
                <a:uFill>
                  <a:solidFill>
                    <a:srgbClr val="000000"/>
                  </a:solidFill>
                </a:uFill>
                <a:latin typeface="Arial"/>
                <a:cs typeface="Arial"/>
              </a:rPr>
              <a:t>head</a:t>
            </a:r>
            <a:r>
              <a:rPr sz="2100" spc="-5" dirty="0">
                <a:latin typeface="Arial"/>
                <a:cs typeface="Arial"/>
              </a:rPr>
              <a:t>, </a:t>
            </a:r>
            <a:r>
              <a:rPr sz="2100" u="heavy" spc="-5" dirty="0">
                <a:uFill>
                  <a:solidFill>
                    <a:srgbClr val="000000"/>
                  </a:solidFill>
                </a:uFill>
                <a:latin typeface="Arial"/>
                <a:cs typeface="Arial"/>
              </a:rPr>
              <a:t>neck</a:t>
            </a:r>
            <a:r>
              <a:rPr sz="2100" spc="-5" dirty="0">
                <a:latin typeface="Arial"/>
                <a:cs typeface="Arial"/>
              </a:rPr>
              <a:t>, </a:t>
            </a:r>
            <a:r>
              <a:rPr sz="2100" u="heavy" spc="-5" dirty="0">
                <a:uFill>
                  <a:solidFill>
                    <a:srgbClr val="000000"/>
                  </a:solidFill>
                </a:uFill>
                <a:latin typeface="Arial"/>
                <a:cs typeface="Arial"/>
              </a:rPr>
              <a:t>anterior and posterior</a:t>
            </a:r>
            <a:r>
              <a:rPr sz="2100" u="heavy" spc="-10" dirty="0">
                <a:uFill>
                  <a:solidFill>
                    <a:srgbClr val="000000"/>
                  </a:solidFill>
                </a:uFill>
                <a:latin typeface="Arial"/>
                <a:cs typeface="Arial"/>
              </a:rPr>
              <a:t> </a:t>
            </a:r>
            <a:r>
              <a:rPr sz="2100" u="heavy" spc="-5" dirty="0">
                <a:uFill>
                  <a:solidFill>
                    <a:srgbClr val="000000"/>
                  </a:solidFill>
                </a:uFill>
                <a:latin typeface="Arial"/>
                <a:cs typeface="Arial"/>
              </a:rPr>
              <a:t>crura</a:t>
            </a:r>
            <a:endParaRPr sz="2100">
              <a:latin typeface="Arial"/>
              <a:cs typeface="Arial"/>
            </a:endParaRPr>
          </a:p>
          <a:p>
            <a:pPr marL="835660">
              <a:lnSpc>
                <a:spcPct val="100000"/>
              </a:lnSpc>
            </a:pPr>
            <a:r>
              <a:rPr sz="2100" spc="-5" dirty="0">
                <a:latin typeface="Arial"/>
                <a:cs typeface="Arial"/>
              </a:rPr>
              <a:t>and</a:t>
            </a:r>
            <a:r>
              <a:rPr sz="2100" spc="-10" dirty="0">
                <a:latin typeface="Arial"/>
                <a:cs typeface="Arial"/>
              </a:rPr>
              <a:t> </a:t>
            </a:r>
            <a:r>
              <a:rPr sz="2100" u="heavy" spc="-5" dirty="0">
                <a:uFill>
                  <a:solidFill>
                    <a:srgbClr val="000000"/>
                  </a:solidFill>
                </a:uFill>
                <a:latin typeface="Arial"/>
                <a:cs typeface="Arial"/>
              </a:rPr>
              <a:t>footplate</a:t>
            </a:r>
            <a:r>
              <a:rPr sz="2100" spc="-5" dirty="0">
                <a:latin typeface="Arial"/>
                <a:cs typeface="Arial"/>
              </a:rPr>
              <a:t>.</a:t>
            </a:r>
            <a:endParaRPr sz="2100">
              <a:latin typeface="Arial"/>
              <a:cs typeface="Arial"/>
            </a:endParaRPr>
          </a:p>
          <a:p>
            <a:pPr marL="835660" marR="514350" lvl="1" indent="-457200">
              <a:lnSpc>
                <a:spcPct val="100000"/>
              </a:lnSpc>
              <a:spcBef>
                <a:spcPts val="509"/>
              </a:spcBef>
              <a:buClr>
                <a:srgbClr val="FD8537"/>
              </a:buClr>
              <a:buSzPct val="78571"/>
              <a:buFont typeface="Wingdings"/>
              <a:buChar char=""/>
              <a:tabLst>
                <a:tab pos="835660" algn="l"/>
                <a:tab pos="836294" algn="l"/>
              </a:tabLst>
            </a:pPr>
            <a:r>
              <a:rPr sz="2100" dirty="0">
                <a:latin typeface="Arial"/>
                <a:cs typeface="Arial"/>
              </a:rPr>
              <a:t>The </a:t>
            </a:r>
            <a:r>
              <a:rPr sz="2100" spc="-5" dirty="0">
                <a:latin typeface="Arial"/>
                <a:cs typeface="Arial"/>
              </a:rPr>
              <a:t>footplate is positioned in </a:t>
            </a:r>
            <a:r>
              <a:rPr sz="2100" dirty="0">
                <a:latin typeface="Arial"/>
                <a:cs typeface="Arial"/>
              </a:rPr>
              <a:t>the </a:t>
            </a:r>
            <a:r>
              <a:rPr sz="2100" spc="-5" dirty="0">
                <a:latin typeface="Arial"/>
                <a:cs typeface="Arial"/>
              </a:rPr>
              <a:t>oval window by  annular</a:t>
            </a:r>
            <a:r>
              <a:rPr sz="2100" spc="-20" dirty="0">
                <a:latin typeface="Arial"/>
                <a:cs typeface="Arial"/>
              </a:rPr>
              <a:t> </a:t>
            </a:r>
            <a:r>
              <a:rPr sz="2100" spc="-5" dirty="0">
                <a:latin typeface="Arial"/>
                <a:cs typeface="Arial"/>
              </a:rPr>
              <a:t>ligament</a:t>
            </a:r>
            <a:endParaRPr sz="21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838200"/>
            <a:ext cx="7356348" cy="5410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63567"/>
            <a:ext cx="6398260" cy="505908"/>
          </a:xfrm>
          <a:prstGeom prst="rect">
            <a:avLst/>
          </a:prstGeom>
        </p:spPr>
        <p:txBody>
          <a:bodyPr vert="horz" wrap="square" lIns="0" tIns="13335" rIns="0" bIns="0" rtlCol="0">
            <a:spAutoFit/>
          </a:bodyPr>
          <a:lstStyle/>
          <a:p>
            <a:pPr marL="12700">
              <a:lnSpc>
                <a:spcPct val="100000"/>
              </a:lnSpc>
              <a:spcBef>
                <a:spcPts val="105"/>
              </a:spcBef>
            </a:pPr>
            <a:r>
              <a:rPr lang="en-US" sz="3200" dirty="0" smtClean="0">
                <a:solidFill>
                  <a:srgbClr val="B32C16"/>
                </a:solidFill>
                <a:latin typeface="Arial"/>
                <a:cs typeface="Arial"/>
              </a:rPr>
              <a:t>LIGAMENTS OF OSSICLES</a:t>
            </a:r>
            <a:endParaRPr sz="3200" dirty="0">
              <a:latin typeface="Arial"/>
              <a:cs typeface="Arial"/>
            </a:endParaRPr>
          </a:p>
        </p:txBody>
      </p:sp>
      <p:sp>
        <p:nvSpPr>
          <p:cNvPr id="3" name="object 3"/>
          <p:cNvSpPr txBox="1"/>
          <p:nvPr/>
        </p:nvSpPr>
        <p:spPr>
          <a:xfrm>
            <a:off x="535940" y="1558798"/>
            <a:ext cx="7167245" cy="4876800"/>
          </a:xfrm>
          <a:prstGeom prst="rect">
            <a:avLst/>
          </a:prstGeom>
        </p:spPr>
        <p:txBody>
          <a:bodyPr vert="horz" wrap="square" lIns="0" tIns="12065" rIns="0" bIns="0" rtlCol="0">
            <a:spAutoFit/>
          </a:bodyPr>
          <a:lstStyle/>
          <a:p>
            <a:pPr marL="287020" indent="-274320">
              <a:lnSpc>
                <a:spcPct val="100000"/>
              </a:lnSpc>
              <a:spcBef>
                <a:spcPts val="95"/>
              </a:spcBef>
              <a:buClr>
                <a:srgbClr val="FD8537"/>
              </a:buClr>
              <a:buSzPct val="68181"/>
              <a:buFont typeface="Wingdings"/>
              <a:buChar char=""/>
              <a:tabLst>
                <a:tab pos="287655" algn="l"/>
              </a:tabLst>
            </a:pPr>
            <a:r>
              <a:rPr sz="2200" spc="-5" dirty="0">
                <a:latin typeface="Arial"/>
                <a:cs typeface="Arial"/>
              </a:rPr>
              <a:t>Malleus</a:t>
            </a:r>
            <a:endParaRPr sz="2200">
              <a:latin typeface="Arial"/>
              <a:cs typeface="Arial"/>
            </a:endParaRPr>
          </a:p>
          <a:p>
            <a:pPr marL="652780" marR="5080" lvl="1" indent="-274320">
              <a:lnSpc>
                <a:spcPct val="80000"/>
              </a:lnSpc>
              <a:spcBef>
                <a:spcPts val="470"/>
              </a:spcBef>
              <a:buClr>
                <a:srgbClr val="FD8537"/>
              </a:buClr>
              <a:buSzPct val="78947"/>
              <a:buFont typeface="Wingdings"/>
              <a:buChar char=""/>
              <a:tabLst>
                <a:tab pos="652780" algn="l"/>
                <a:tab pos="653415" algn="l"/>
              </a:tabLst>
            </a:pPr>
            <a:r>
              <a:rPr sz="1900" b="1" spc="-5" dirty="0">
                <a:latin typeface="Arial"/>
                <a:cs typeface="Arial"/>
              </a:rPr>
              <a:t>Anterior ligament of Malleus: </a:t>
            </a:r>
            <a:r>
              <a:rPr sz="1900" spc="-5" dirty="0">
                <a:latin typeface="Arial"/>
                <a:cs typeface="Arial"/>
              </a:rPr>
              <a:t>neck of malleus to ant </a:t>
            </a:r>
            <a:r>
              <a:rPr sz="1900" spc="-10" dirty="0">
                <a:latin typeface="Arial"/>
                <a:cs typeface="Arial"/>
              </a:rPr>
              <a:t>wall </a:t>
            </a:r>
            <a:r>
              <a:rPr sz="1900" spc="-5" dirty="0">
                <a:latin typeface="Arial"/>
                <a:cs typeface="Arial"/>
              </a:rPr>
              <a:t>of  tympanic</a:t>
            </a:r>
            <a:r>
              <a:rPr sz="1900" spc="20" dirty="0">
                <a:latin typeface="Arial"/>
                <a:cs typeface="Arial"/>
              </a:rPr>
              <a:t> </a:t>
            </a:r>
            <a:r>
              <a:rPr sz="1900" spc="-5" dirty="0">
                <a:latin typeface="Arial"/>
                <a:cs typeface="Arial"/>
              </a:rPr>
              <a:t>cavity</a:t>
            </a:r>
            <a:endParaRPr sz="1900">
              <a:latin typeface="Arial"/>
              <a:cs typeface="Arial"/>
            </a:endParaRPr>
          </a:p>
          <a:p>
            <a:pPr marL="927100" marR="493395" lvl="2" indent="-182880">
              <a:lnSpc>
                <a:spcPts val="1630"/>
              </a:lnSpc>
              <a:spcBef>
                <a:spcPts val="405"/>
              </a:spcBef>
              <a:buClr>
                <a:srgbClr val="DF752E"/>
              </a:buClr>
              <a:buSzPct val="58823"/>
              <a:buFont typeface="Wingdings"/>
              <a:buChar char=""/>
              <a:tabLst>
                <a:tab pos="927735" algn="l"/>
              </a:tabLst>
            </a:pPr>
            <a:r>
              <a:rPr sz="1700" dirty="0">
                <a:latin typeface="Arial"/>
                <a:cs typeface="Arial"/>
              </a:rPr>
              <a:t>Contains muscle </a:t>
            </a:r>
            <a:r>
              <a:rPr sz="1700" spc="-5" dirty="0">
                <a:latin typeface="Arial"/>
                <a:cs typeface="Arial"/>
              </a:rPr>
              <a:t>fibers </a:t>
            </a:r>
            <a:r>
              <a:rPr sz="1700" dirty="0">
                <a:latin typeface="Arial"/>
                <a:cs typeface="Arial"/>
              </a:rPr>
              <a:t>called as </a:t>
            </a:r>
            <a:r>
              <a:rPr sz="1700" spc="-5" dirty="0">
                <a:latin typeface="Arial"/>
                <a:cs typeface="Arial"/>
              </a:rPr>
              <a:t>Laxator tympani/ </a:t>
            </a:r>
            <a:r>
              <a:rPr sz="1700" dirty="0">
                <a:latin typeface="Arial"/>
                <a:cs typeface="Arial"/>
              </a:rPr>
              <a:t>Musculus  </a:t>
            </a:r>
            <a:r>
              <a:rPr sz="1700" spc="-5" dirty="0">
                <a:latin typeface="Arial"/>
                <a:cs typeface="Arial"/>
              </a:rPr>
              <a:t>externus</a:t>
            </a:r>
            <a:r>
              <a:rPr sz="1700" spc="10" dirty="0">
                <a:latin typeface="Arial"/>
                <a:cs typeface="Arial"/>
              </a:rPr>
              <a:t> </a:t>
            </a:r>
            <a:r>
              <a:rPr sz="1700" dirty="0">
                <a:latin typeface="Arial"/>
                <a:cs typeface="Arial"/>
              </a:rPr>
              <a:t>mallei</a:t>
            </a:r>
            <a:endParaRPr sz="1700">
              <a:latin typeface="Arial"/>
              <a:cs typeface="Arial"/>
            </a:endParaRPr>
          </a:p>
          <a:p>
            <a:pPr marL="652780" lvl="1" indent="-274320">
              <a:lnSpc>
                <a:spcPts val="2050"/>
              </a:lnSpc>
              <a:spcBef>
                <a:spcPts val="10"/>
              </a:spcBef>
              <a:buClr>
                <a:srgbClr val="FD8537"/>
              </a:buClr>
              <a:buSzPct val="78947"/>
              <a:buFont typeface="Wingdings"/>
              <a:buChar char=""/>
              <a:tabLst>
                <a:tab pos="652780" algn="l"/>
                <a:tab pos="653415" algn="l"/>
              </a:tabLst>
            </a:pPr>
            <a:r>
              <a:rPr sz="1900" b="1" spc="-5" dirty="0">
                <a:latin typeface="Arial"/>
                <a:cs typeface="Arial"/>
              </a:rPr>
              <a:t>Lateral ligament of Malleus: </a:t>
            </a:r>
            <a:r>
              <a:rPr sz="1900" spc="-5" dirty="0">
                <a:latin typeface="Arial"/>
                <a:cs typeface="Arial"/>
              </a:rPr>
              <a:t>triangular band, from</a:t>
            </a:r>
            <a:r>
              <a:rPr sz="1900" spc="190" dirty="0">
                <a:latin typeface="Arial"/>
                <a:cs typeface="Arial"/>
              </a:rPr>
              <a:t> </a:t>
            </a:r>
            <a:r>
              <a:rPr sz="1900" spc="-5" dirty="0">
                <a:latin typeface="Arial"/>
                <a:cs typeface="Arial"/>
              </a:rPr>
              <a:t>post</a:t>
            </a:r>
            <a:endParaRPr sz="1900">
              <a:latin typeface="Arial"/>
              <a:cs typeface="Arial"/>
            </a:endParaRPr>
          </a:p>
          <a:p>
            <a:pPr marL="652780">
              <a:lnSpc>
                <a:spcPts val="2050"/>
              </a:lnSpc>
            </a:pPr>
            <a:r>
              <a:rPr sz="1900" spc="-5" dirty="0">
                <a:latin typeface="Arial"/>
                <a:cs typeface="Arial"/>
              </a:rPr>
              <a:t>border of tympanic inscisure to head of</a:t>
            </a:r>
            <a:r>
              <a:rPr sz="1900" spc="150" dirty="0">
                <a:latin typeface="Arial"/>
                <a:cs typeface="Arial"/>
              </a:rPr>
              <a:t> </a:t>
            </a:r>
            <a:r>
              <a:rPr sz="1900" spc="-5" dirty="0">
                <a:latin typeface="Arial"/>
                <a:cs typeface="Arial"/>
              </a:rPr>
              <a:t>malleus</a:t>
            </a:r>
            <a:endParaRPr sz="1900">
              <a:latin typeface="Arial"/>
              <a:cs typeface="Arial"/>
            </a:endParaRPr>
          </a:p>
          <a:p>
            <a:pPr marL="652780" marR="326390" lvl="1" indent="-274320">
              <a:lnSpc>
                <a:spcPct val="80000"/>
              </a:lnSpc>
              <a:spcBef>
                <a:spcPts val="455"/>
              </a:spcBef>
              <a:buClr>
                <a:srgbClr val="FD8537"/>
              </a:buClr>
              <a:buSzPct val="78947"/>
              <a:buFont typeface="Wingdings"/>
              <a:buChar char=""/>
              <a:tabLst>
                <a:tab pos="652780" algn="l"/>
                <a:tab pos="653415" algn="l"/>
              </a:tabLst>
            </a:pPr>
            <a:r>
              <a:rPr sz="1900" b="1" spc="-5" dirty="0">
                <a:latin typeface="Arial"/>
                <a:cs typeface="Arial"/>
              </a:rPr>
              <a:t>Superior ligament of Malleus: </a:t>
            </a:r>
            <a:r>
              <a:rPr sz="1900" spc="-5" dirty="0">
                <a:latin typeface="Arial"/>
                <a:cs typeface="Arial"/>
              </a:rPr>
              <a:t>head of malleus to roof of  epitympanic</a:t>
            </a:r>
            <a:r>
              <a:rPr sz="1900" spc="50" dirty="0">
                <a:latin typeface="Arial"/>
                <a:cs typeface="Arial"/>
              </a:rPr>
              <a:t> </a:t>
            </a:r>
            <a:r>
              <a:rPr sz="1900" spc="-5" dirty="0">
                <a:latin typeface="Arial"/>
                <a:cs typeface="Arial"/>
              </a:rPr>
              <a:t>recess</a:t>
            </a:r>
            <a:endParaRPr sz="1900">
              <a:latin typeface="Arial"/>
              <a:cs typeface="Arial"/>
            </a:endParaRPr>
          </a:p>
          <a:p>
            <a:pPr marL="287020" indent="-274320">
              <a:lnSpc>
                <a:spcPct val="100000"/>
              </a:lnSpc>
              <a:spcBef>
                <a:spcPts val="60"/>
              </a:spcBef>
              <a:buClr>
                <a:srgbClr val="FD8537"/>
              </a:buClr>
              <a:buSzPct val="68181"/>
              <a:buFont typeface="Wingdings"/>
              <a:buChar char=""/>
              <a:tabLst>
                <a:tab pos="287655" algn="l"/>
              </a:tabLst>
            </a:pPr>
            <a:r>
              <a:rPr sz="2200" spc="-5" dirty="0">
                <a:latin typeface="Arial"/>
                <a:cs typeface="Arial"/>
              </a:rPr>
              <a:t>Incus</a:t>
            </a:r>
            <a:endParaRPr sz="2200">
              <a:latin typeface="Arial"/>
              <a:cs typeface="Arial"/>
            </a:endParaRPr>
          </a:p>
          <a:p>
            <a:pPr marL="652780" marR="234950" lvl="1" indent="-274320">
              <a:lnSpc>
                <a:spcPts val="1820"/>
              </a:lnSpc>
              <a:spcBef>
                <a:spcPts val="455"/>
              </a:spcBef>
              <a:buClr>
                <a:srgbClr val="FD8537"/>
              </a:buClr>
              <a:buSzPct val="78947"/>
              <a:buFont typeface="Wingdings"/>
              <a:buChar char=""/>
              <a:tabLst>
                <a:tab pos="652780" algn="l"/>
                <a:tab pos="653415" algn="l"/>
              </a:tabLst>
            </a:pPr>
            <a:r>
              <a:rPr sz="1900" b="1" spc="-5" dirty="0">
                <a:latin typeface="Arial"/>
                <a:cs typeface="Arial"/>
              </a:rPr>
              <a:t>Posterior ligament of Incus: </a:t>
            </a:r>
            <a:r>
              <a:rPr sz="1900" spc="-5" dirty="0">
                <a:latin typeface="Arial"/>
                <a:cs typeface="Arial"/>
              </a:rPr>
              <a:t>from end of short process to  fossa</a:t>
            </a:r>
            <a:r>
              <a:rPr sz="1900" spc="5" dirty="0">
                <a:latin typeface="Arial"/>
                <a:cs typeface="Arial"/>
              </a:rPr>
              <a:t> </a:t>
            </a:r>
            <a:r>
              <a:rPr sz="1900" spc="-5" dirty="0">
                <a:latin typeface="Arial"/>
                <a:cs typeface="Arial"/>
              </a:rPr>
              <a:t>incudis</a:t>
            </a:r>
            <a:endParaRPr sz="1900">
              <a:latin typeface="Arial"/>
              <a:cs typeface="Arial"/>
            </a:endParaRPr>
          </a:p>
          <a:p>
            <a:pPr marL="652780" marR="411480" lvl="1" indent="-274320">
              <a:lnSpc>
                <a:spcPct val="80000"/>
              </a:lnSpc>
              <a:spcBef>
                <a:spcPts val="480"/>
              </a:spcBef>
              <a:buClr>
                <a:srgbClr val="FD8537"/>
              </a:buClr>
              <a:buSzPct val="78947"/>
              <a:buFont typeface="Wingdings"/>
              <a:buChar char=""/>
              <a:tabLst>
                <a:tab pos="652780" algn="l"/>
                <a:tab pos="653415" algn="l"/>
              </a:tabLst>
            </a:pPr>
            <a:r>
              <a:rPr sz="1900" b="1" spc="-5" dirty="0">
                <a:latin typeface="Arial"/>
                <a:cs typeface="Arial"/>
              </a:rPr>
              <a:t>Superior ligament of Incus: </a:t>
            </a:r>
            <a:r>
              <a:rPr sz="1900" spc="-5" dirty="0">
                <a:latin typeface="Arial"/>
                <a:cs typeface="Arial"/>
              </a:rPr>
              <a:t>body to roof of epitympanic  recess</a:t>
            </a:r>
            <a:endParaRPr sz="1900">
              <a:latin typeface="Arial"/>
              <a:cs typeface="Arial"/>
            </a:endParaRPr>
          </a:p>
          <a:p>
            <a:pPr marL="287020" indent="-274320">
              <a:lnSpc>
                <a:spcPct val="100000"/>
              </a:lnSpc>
              <a:spcBef>
                <a:spcPts val="60"/>
              </a:spcBef>
              <a:buClr>
                <a:srgbClr val="FD8537"/>
              </a:buClr>
              <a:buSzPct val="68181"/>
              <a:buFont typeface="Wingdings"/>
              <a:buChar char=""/>
              <a:tabLst>
                <a:tab pos="287655" algn="l"/>
              </a:tabLst>
            </a:pPr>
            <a:r>
              <a:rPr sz="2200" spc="-5" dirty="0">
                <a:latin typeface="Arial"/>
                <a:cs typeface="Arial"/>
              </a:rPr>
              <a:t>Stapes</a:t>
            </a:r>
            <a:endParaRPr sz="2200">
              <a:latin typeface="Arial"/>
              <a:cs typeface="Arial"/>
            </a:endParaRPr>
          </a:p>
          <a:p>
            <a:pPr marL="652780" marR="191770" lvl="1" indent="-274320">
              <a:lnSpc>
                <a:spcPct val="80000"/>
              </a:lnSpc>
              <a:spcBef>
                <a:spcPts val="470"/>
              </a:spcBef>
              <a:buClr>
                <a:srgbClr val="FD8537"/>
              </a:buClr>
              <a:buSzPct val="78947"/>
              <a:buFont typeface="Wingdings"/>
              <a:buChar char=""/>
              <a:tabLst>
                <a:tab pos="652780" algn="l"/>
                <a:tab pos="653415" algn="l"/>
              </a:tabLst>
            </a:pPr>
            <a:r>
              <a:rPr sz="1900" spc="-15" dirty="0">
                <a:latin typeface="Arial"/>
                <a:cs typeface="Arial"/>
              </a:rPr>
              <a:t>Vestibular </a:t>
            </a:r>
            <a:r>
              <a:rPr sz="1900" spc="-5" dirty="0">
                <a:latin typeface="Arial"/>
                <a:cs typeface="Arial"/>
              </a:rPr>
              <a:t>surf &amp; rim </a:t>
            </a:r>
            <a:r>
              <a:rPr sz="1900" dirty="0">
                <a:latin typeface="Arial"/>
                <a:cs typeface="Arial"/>
              </a:rPr>
              <a:t>of </a:t>
            </a:r>
            <a:r>
              <a:rPr sz="1900" spc="-5" dirty="0">
                <a:latin typeface="Arial"/>
                <a:cs typeface="Arial"/>
              </a:rPr>
              <a:t>stapedial base covered </a:t>
            </a:r>
            <a:r>
              <a:rPr sz="1900" spc="-10" dirty="0">
                <a:latin typeface="Arial"/>
                <a:cs typeface="Arial"/>
              </a:rPr>
              <a:t>with </a:t>
            </a:r>
            <a:r>
              <a:rPr sz="1900" spc="-5" dirty="0">
                <a:latin typeface="Arial"/>
                <a:cs typeface="Arial"/>
              </a:rPr>
              <a:t>hyaline  cartilage, </a:t>
            </a:r>
            <a:r>
              <a:rPr sz="1900" spc="-10" dirty="0">
                <a:latin typeface="Arial"/>
                <a:cs typeface="Arial"/>
              </a:rPr>
              <a:t>which </a:t>
            </a:r>
            <a:r>
              <a:rPr sz="1900" spc="-5" dirty="0">
                <a:latin typeface="Arial"/>
                <a:cs typeface="Arial"/>
              </a:rPr>
              <a:t>is attached to margin of fen. vestibuli by  annular</a:t>
            </a:r>
            <a:r>
              <a:rPr sz="1900" spc="30" dirty="0">
                <a:latin typeface="Arial"/>
                <a:cs typeface="Arial"/>
              </a:rPr>
              <a:t> </a:t>
            </a:r>
            <a:r>
              <a:rPr sz="1900" spc="-5" dirty="0">
                <a:latin typeface="Arial"/>
                <a:cs typeface="Arial"/>
              </a:rPr>
              <a:t>ligament</a:t>
            </a:r>
            <a:endParaRPr sz="19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63567"/>
            <a:ext cx="7769860" cy="505908"/>
          </a:xfrm>
          <a:prstGeom prst="rect">
            <a:avLst/>
          </a:prstGeom>
        </p:spPr>
        <p:txBody>
          <a:bodyPr vert="horz" wrap="square" lIns="0" tIns="13335" rIns="0" bIns="0" rtlCol="0">
            <a:spAutoFit/>
          </a:bodyPr>
          <a:lstStyle/>
          <a:p>
            <a:pPr marL="12700">
              <a:lnSpc>
                <a:spcPct val="100000"/>
              </a:lnSpc>
              <a:spcBef>
                <a:spcPts val="105"/>
              </a:spcBef>
            </a:pPr>
            <a:r>
              <a:rPr lang="en-US" sz="3200" dirty="0" smtClean="0">
                <a:latin typeface="Arial"/>
                <a:cs typeface="Arial"/>
              </a:rPr>
              <a:t>MUSCLES OF MIDDLE EAR</a:t>
            </a:r>
            <a:endParaRPr sz="3200" dirty="0">
              <a:latin typeface="Arial"/>
              <a:cs typeface="Arial"/>
            </a:endParaRPr>
          </a:p>
        </p:txBody>
      </p:sp>
      <p:sp>
        <p:nvSpPr>
          <p:cNvPr id="3" name="object 3"/>
          <p:cNvSpPr txBox="1"/>
          <p:nvPr/>
        </p:nvSpPr>
        <p:spPr>
          <a:xfrm>
            <a:off x="535940" y="1625549"/>
            <a:ext cx="7251700" cy="4324350"/>
          </a:xfrm>
          <a:prstGeom prst="rect">
            <a:avLst/>
          </a:prstGeom>
        </p:spPr>
        <p:txBody>
          <a:bodyPr vert="horz" wrap="square" lIns="0" tIns="12700" rIns="0" bIns="0" rtlCol="0">
            <a:spAutoFit/>
          </a:bodyPr>
          <a:lstStyle/>
          <a:p>
            <a:pPr marL="287020" marR="15240" indent="-274320">
              <a:lnSpc>
                <a:spcPct val="100000"/>
              </a:lnSpc>
              <a:spcBef>
                <a:spcPts val="100"/>
              </a:spcBef>
              <a:buClr>
                <a:srgbClr val="FD8537"/>
              </a:buClr>
              <a:buSzPct val="68750"/>
              <a:buFont typeface="Wingdings"/>
              <a:buChar char=""/>
              <a:tabLst>
                <a:tab pos="287655" algn="l"/>
              </a:tabLst>
            </a:pPr>
            <a:r>
              <a:rPr sz="2400" b="1" spc="-35" dirty="0">
                <a:latin typeface="Arial"/>
                <a:cs typeface="Arial"/>
              </a:rPr>
              <a:t>Tensor </a:t>
            </a:r>
            <a:r>
              <a:rPr sz="2400" b="1" spc="-5" dirty="0">
                <a:latin typeface="Arial"/>
                <a:cs typeface="Arial"/>
              </a:rPr>
              <a:t>tympani: </a:t>
            </a:r>
            <a:r>
              <a:rPr sz="2400" dirty="0">
                <a:latin typeface="Arial"/>
                <a:cs typeface="Arial"/>
              </a:rPr>
              <a:t>It runs </a:t>
            </a:r>
            <a:r>
              <a:rPr sz="2400" spc="-5" dirty="0">
                <a:latin typeface="Arial"/>
                <a:cs typeface="Arial"/>
              </a:rPr>
              <a:t>above </a:t>
            </a:r>
            <a:r>
              <a:rPr sz="2400" dirty="0">
                <a:latin typeface="Arial"/>
                <a:cs typeface="Arial"/>
              </a:rPr>
              <a:t>the </a:t>
            </a:r>
            <a:r>
              <a:rPr sz="2400" spc="-5" dirty="0">
                <a:latin typeface="Arial"/>
                <a:cs typeface="Arial"/>
              </a:rPr>
              <a:t>eustachian </a:t>
            </a:r>
            <a:r>
              <a:rPr sz="2400" dirty="0">
                <a:latin typeface="Arial"/>
                <a:cs typeface="Arial"/>
              </a:rPr>
              <a:t>tube  </a:t>
            </a:r>
            <a:r>
              <a:rPr sz="2400" spc="-5" dirty="0">
                <a:latin typeface="Arial"/>
                <a:cs typeface="Arial"/>
              </a:rPr>
              <a:t>in a bony tunnel. </a:t>
            </a:r>
            <a:r>
              <a:rPr sz="2400" dirty="0">
                <a:latin typeface="Arial"/>
                <a:cs typeface="Arial"/>
              </a:rPr>
              <a:t>Its </a:t>
            </a:r>
            <a:r>
              <a:rPr sz="2400" spc="-5" dirty="0">
                <a:latin typeface="Arial"/>
                <a:cs typeface="Arial"/>
              </a:rPr>
              <a:t>tendon </a:t>
            </a:r>
            <a:r>
              <a:rPr sz="2400" dirty="0">
                <a:latin typeface="Arial"/>
                <a:cs typeface="Arial"/>
              </a:rPr>
              <a:t>turns </a:t>
            </a:r>
            <a:r>
              <a:rPr sz="2400" spc="-5" dirty="0">
                <a:latin typeface="Arial"/>
                <a:cs typeface="Arial"/>
              </a:rPr>
              <a:t>round </a:t>
            </a:r>
            <a:r>
              <a:rPr sz="2400" dirty="0">
                <a:latin typeface="Arial"/>
                <a:cs typeface="Arial"/>
              </a:rPr>
              <a:t>the  </a:t>
            </a:r>
            <a:r>
              <a:rPr sz="2400" spc="-5" dirty="0">
                <a:latin typeface="Arial"/>
                <a:cs typeface="Arial"/>
              </a:rPr>
              <a:t>processus cochleariformis and passes</a:t>
            </a:r>
            <a:r>
              <a:rPr sz="2400" spc="85" dirty="0">
                <a:latin typeface="Arial"/>
                <a:cs typeface="Arial"/>
              </a:rPr>
              <a:t> </a:t>
            </a:r>
            <a:r>
              <a:rPr sz="2400" spc="-25" dirty="0">
                <a:latin typeface="Arial"/>
                <a:cs typeface="Arial"/>
              </a:rPr>
              <a:t>laterally.</a:t>
            </a:r>
            <a:endParaRPr sz="2400">
              <a:latin typeface="Arial"/>
              <a:cs typeface="Arial"/>
            </a:endParaRPr>
          </a:p>
          <a:p>
            <a:pPr marL="652780" lvl="1" indent="-274320">
              <a:lnSpc>
                <a:spcPct val="100000"/>
              </a:lnSpc>
              <a:spcBef>
                <a:spcPts val="509"/>
              </a:spcBef>
              <a:buClr>
                <a:srgbClr val="FD8537"/>
              </a:buClr>
              <a:buSzPct val="78571"/>
              <a:buFont typeface="Wingdings"/>
              <a:buChar char=""/>
              <a:tabLst>
                <a:tab pos="652780" algn="l"/>
                <a:tab pos="653415" algn="l"/>
              </a:tabLst>
            </a:pPr>
            <a:r>
              <a:rPr sz="2100" spc="-5" dirty="0">
                <a:latin typeface="Arial"/>
                <a:cs typeface="Arial"/>
              </a:rPr>
              <a:t>Origin: </a:t>
            </a:r>
            <a:r>
              <a:rPr sz="2100" dirty="0">
                <a:latin typeface="Arial"/>
                <a:cs typeface="Arial"/>
              </a:rPr>
              <a:t>from the </a:t>
            </a:r>
            <a:r>
              <a:rPr sz="2100" spc="-5" dirty="0">
                <a:latin typeface="Arial"/>
                <a:cs typeface="Arial"/>
              </a:rPr>
              <a:t>bony tunnel, </a:t>
            </a:r>
            <a:r>
              <a:rPr sz="2100" dirty="0">
                <a:latin typeface="Arial"/>
                <a:cs typeface="Arial"/>
              </a:rPr>
              <a:t>the </a:t>
            </a:r>
            <a:r>
              <a:rPr sz="2100" spc="-5" dirty="0">
                <a:latin typeface="Arial"/>
                <a:cs typeface="Arial"/>
              </a:rPr>
              <a:t>cart. part </a:t>
            </a:r>
            <a:r>
              <a:rPr sz="2100" dirty="0">
                <a:latin typeface="Arial"/>
                <a:cs typeface="Arial"/>
              </a:rPr>
              <a:t>of </a:t>
            </a:r>
            <a:r>
              <a:rPr sz="2100" spc="-15" dirty="0">
                <a:latin typeface="Arial"/>
                <a:cs typeface="Arial"/>
              </a:rPr>
              <a:t>E.Tube</a:t>
            </a:r>
            <a:r>
              <a:rPr sz="2100" spc="-5" dirty="0">
                <a:latin typeface="Arial"/>
                <a:cs typeface="Arial"/>
              </a:rPr>
              <a:t> </a:t>
            </a:r>
            <a:r>
              <a:rPr sz="2100" dirty="0">
                <a:latin typeface="Arial"/>
                <a:cs typeface="Arial"/>
              </a:rPr>
              <a:t>&amp;</a:t>
            </a:r>
            <a:endParaRPr sz="2100">
              <a:latin typeface="Arial"/>
              <a:cs typeface="Arial"/>
            </a:endParaRPr>
          </a:p>
          <a:p>
            <a:pPr marL="652780">
              <a:lnSpc>
                <a:spcPct val="100000"/>
              </a:lnSpc>
            </a:pPr>
            <a:r>
              <a:rPr sz="2100" dirty="0">
                <a:latin typeface="Arial"/>
                <a:cs typeface="Arial"/>
              </a:rPr>
              <a:t>the </a:t>
            </a:r>
            <a:r>
              <a:rPr sz="2100" spc="-5" dirty="0">
                <a:latin typeface="Arial"/>
                <a:cs typeface="Arial"/>
              </a:rPr>
              <a:t>adjoining part </a:t>
            </a:r>
            <a:r>
              <a:rPr sz="2100" dirty="0">
                <a:latin typeface="Arial"/>
                <a:cs typeface="Arial"/>
              </a:rPr>
              <a:t>of </a:t>
            </a:r>
            <a:r>
              <a:rPr sz="2100" spc="-5" dirty="0">
                <a:latin typeface="Arial"/>
                <a:cs typeface="Arial"/>
              </a:rPr>
              <a:t>greater wing </a:t>
            </a:r>
            <a:r>
              <a:rPr sz="2100" dirty="0">
                <a:latin typeface="Arial"/>
                <a:cs typeface="Arial"/>
              </a:rPr>
              <a:t>of</a:t>
            </a:r>
            <a:r>
              <a:rPr sz="2100" spc="-50" dirty="0">
                <a:latin typeface="Arial"/>
                <a:cs typeface="Arial"/>
              </a:rPr>
              <a:t> </a:t>
            </a:r>
            <a:r>
              <a:rPr sz="2100" spc="-5" dirty="0">
                <a:latin typeface="Arial"/>
                <a:cs typeface="Arial"/>
              </a:rPr>
              <a:t>Sphenoid.</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spc="-5" dirty="0">
                <a:latin typeface="Arial"/>
                <a:cs typeface="Arial"/>
              </a:rPr>
              <a:t>Insertion: Just below </a:t>
            </a:r>
            <a:r>
              <a:rPr sz="2100" dirty="0">
                <a:latin typeface="Arial"/>
                <a:cs typeface="Arial"/>
              </a:rPr>
              <a:t>the </a:t>
            </a:r>
            <a:r>
              <a:rPr sz="2100" spc="-5" dirty="0">
                <a:latin typeface="Arial"/>
                <a:cs typeface="Arial"/>
              </a:rPr>
              <a:t>neck </a:t>
            </a:r>
            <a:r>
              <a:rPr sz="2100" dirty="0">
                <a:latin typeface="Arial"/>
                <a:cs typeface="Arial"/>
              </a:rPr>
              <a:t>of</a:t>
            </a:r>
            <a:r>
              <a:rPr sz="2100" spc="-5" dirty="0">
                <a:latin typeface="Arial"/>
                <a:cs typeface="Arial"/>
              </a:rPr>
              <a:t> malleus.</a:t>
            </a:r>
            <a:endParaRPr sz="2100">
              <a:latin typeface="Arial"/>
              <a:cs typeface="Arial"/>
            </a:endParaRPr>
          </a:p>
          <a:p>
            <a:pPr marL="652780" marR="5080" lvl="1" indent="-274320">
              <a:lnSpc>
                <a:spcPct val="100000"/>
              </a:lnSpc>
              <a:spcBef>
                <a:spcPts val="505"/>
              </a:spcBef>
              <a:buClr>
                <a:srgbClr val="FD8537"/>
              </a:buClr>
              <a:buSzPct val="78571"/>
              <a:buFont typeface="Wingdings"/>
              <a:buChar char=""/>
              <a:tabLst>
                <a:tab pos="652780" algn="l"/>
                <a:tab pos="653415" algn="l"/>
              </a:tabLst>
            </a:pPr>
            <a:r>
              <a:rPr sz="2100" dirty="0">
                <a:latin typeface="Arial"/>
                <a:cs typeface="Arial"/>
              </a:rPr>
              <a:t>N/S: It </a:t>
            </a:r>
            <a:r>
              <a:rPr sz="2100" spc="-5" dirty="0">
                <a:latin typeface="Arial"/>
                <a:cs typeface="Arial"/>
              </a:rPr>
              <a:t>develops </a:t>
            </a:r>
            <a:r>
              <a:rPr sz="2100" dirty="0">
                <a:latin typeface="Arial"/>
                <a:cs typeface="Arial"/>
              </a:rPr>
              <a:t>from </a:t>
            </a:r>
            <a:r>
              <a:rPr sz="2100" spc="-5" dirty="0">
                <a:latin typeface="Arial"/>
                <a:cs typeface="Arial"/>
              </a:rPr>
              <a:t>the </a:t>
            </a:r>
            <a:r>
              <a:rPr sz="2100" dirty="0">
                <a:latin typeface="Arial"/>
                <a:cs typeface="Arial"/>
              </a:rPr>
              <a:t>1st </a:t>
            </a:r>
            <a:r>
              <a:rPr sz="2100" spc="-5" dirty="0">
                <a:latin typeface="Arial"/>
                <a:cs typeface="Arial"/>
              </a:rPr>
              <a:t>branchial arch and is  supplied by a branch of </a:t>
            </a:r>
            <a:r>
              <a:rPr sz="2100" dirty="0">
                <a:latin typeface="Arial"/>
                <a:cs typeface="Arial"/>
              </a:rPr>
              <a:t>the </a:t>
            </a:r>
            <a:r>
              <a:rPr sz="2100" b="1" spc="-5" dirty="0">
                <a:latin typeface="Arial"/>
                <a:cs typeface="Arial"/>
              </a:rPr>
              <a:t>nerve </a:t>
            </a:r>
            <a:r>
              <a:rPr sz="2100" b="1" dirty="0">
                <a:latin typeface="Arial"/>
                <a:cs typeface="Arial"/>
              </a:rPr>
              <a:t>to </a:t>
            </a:r>
            <a:r>
              <a:rPr sz="2100" b="1" spc="-5" dirty="0">
                <a:latin typeface="Arial"/>
                <a:cs typeface="Arial"/>
              </a:rPr>
              <a:t>medial pterygoid</a:t>
            </a:r>
            <a:r>
              <a:rPr sz="2100" spc="-5" dirty="0">
                <a:latin typeface="Arial"/>
                <a:cs typeface="Arial"/>
              </a:rPr>
              <a:t>,  </a:t>
            </a:r>
            <a:r>
              <a:rPr sz="2100" dirty="0">
                <a:latin typeface="Arial"/>
                <a:cs typeface="Arial"/>
              </a:rPr>
              <a:t>a </a:t>
            </a:r>
            <a:r>
              <a:rPr sz="2100" spc="-5" dirty="0">
                <a:latin typeface="Arial"/>
                <a:cs typeface="Arial"/>
              </a:rPr>
              <a:t>br </a:t>
            </a:r>
            <a:r>
              <a:rPr sz="2100" dirty="0">
                <a:latin typeface="Arial"/>
                <a:cs typeface="Arial"/>
              </a:rPr>
              <a:t>of </a:t>
            </a:r>
            <a:r>
              <a:rPr sz="2100" spc="-5" dirty="0">
                <a:latin typeface="Arial"/>
                <a:cs typeface="Arial"/>
              </a:rPr>
              <a:t>mandibular division </a:t>
            </a:r>
            <a:r>
              <a:rPr sz="2100" dirty="0">
                <a:latin typeface="Arial"/>
                <a:cs typeface="Arial"/>
              </a:rPr>
              <a:t>of </a:t>
            </a:r>
            <a:r>
              <a:rPr sz="2100" spc="-5" dirty="0">
                <a:latin typeface="Arial"/>
                <a:cs typeface="Arial"/>
              </a:rPr>
              <a:t>trigeminal nerve (CN</a:t>
            </a:r>
            <a:r>
              <a:rPr sz="2100" spc="-35" dirty="0">
                <a:latin typeface="Arial"/>
                <a:cs typeface="Arial"/>
              </a:rPr>
              <a:t> </a:t>
            </a:r>
            <a:r>
              <a:rPr sz="2100" spc="-5" dirty="0">
                <a:latin typeface="Arial"/>
                <a:cs typeface="Arial"/>
              </a:rPr>
              <a:t>V3).</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dirty="0">
                <a:latin typeface="Arial"/>
                <a:cs typeface="Arial"/>
              </a:rPr>
              <a:t>B/S: sup. </a:t>
            </a:r>
            <a:r>
              <a:rPr sz="2100" spc="-5" dirty="0">
                <a:latin typeface="Arial"/>
                <a:cs typeface="Arial"/>
              </a:rPr>
              <a:t>tympanic br </a:t>
            </a:r>
            <a:r>
              <a:rPr sz="2100" dirty="0">
                <a:latin typeface="Arial"/>
                <a:cs typeface="Arial"/>
              </a:rPr>
              <a:t>of middle </a:t>
            </a:r>
            <a:r>
              <a:rPr sz="2100" spc="-5" dirty="0">
                <a:latin typeface="Arial"/>
                <a:cs typeface="Arial"/>
              </a:rPr>
              <a:t>meningeal</a:t>
            </a:r>
            <a:r>
              <a:rPr sz="2100" spc="-35" dirty="0">
                <a:latin typeface="Arial"/>
                <a:cs typeface="Arial"/>
              </a:rPr>
              <a:t> </a:t>
            </a:r>
            <a:r>
              <a:rPr sz="2100" spc="-5" dirty="0">
                <a:latin typeface="Arial"/>
                <a:cs typeface="Arial"/>
              </a:rPr>
              <a:t>artery</a:t>
            </a:r>
            <a:endParaRPr sz="2100">
              <a:latin typeface="Arial"/>
              <a:cs typeface="Arial"/>
            </a:endParaRPr>
          </a:p>
          <a:p>
            <a:pPr marL="652780" marR="266700" lvl="1" indent="-274320">
              <a:lnSpc>
                <a:spcPct val="100000"/>
              </a:lnSpc>
              <a:spcBef>
                <a:spcPts val="505"/>
              </a:spcBef>
              <a:buClr>
                <a:srgbClr val="FD8537"/>
              </a:buClr>
              <a:buSzPct val="78571"/>
              <a:buFont typeface="Wingdings"/>
              <a:buChar char=""/>
              <a:tabLst>
                <a:tab pos="652780" algn="l"/>
                <a:tab pos="653415" algn="l"/>
              </a:tabLst>
            </a:pPr>
            <a:r>
              <a:rPr sz="2100" dirty="0">
                <a:latin typeface="Arial"/>
                <a:cs typeface="Arial"/>
              </a:rPr>
              <a:t>Action : It </a:t>
            </a:r>
            <a:r>
              <a:rPr sz="2100" b="1" spc="-5" dirty="0">
                <a:latin typeface="Arial"/>
                <a:cs typeface="Arial"/>
              </a:rPr>
              <a:t>tenses </a:t>
            </a:r>
            <a:r>
              <a:rPr sz="2100" dirty="0">
                <a:latin typeface="Arial"/>
                <a:cs typeface="Arial"/>
              </a:rPr>
              <a:t>the </a:t>
            </a:r>
            <a:r>
              <a:rPr sz="2100" spc="-5" dirty="0">
                <a:latin typeface="Arial"/>
                <a:cs typeface="Arial"/>
              </a:rPr>
              <a:t>tympanic membrane by drawing  the handle </a:t>
            </a:r>
            <a:r>
              <a:rPr sz="2100" dirty="0">
                <a:latin typeface="Arial"/>
                <a:cs typeface="Arial"/>
              </a:rPr>
              <a:t>of </a:t>
            </a:r>
            <a:r>
              <a:rPr sz="2100" spc="-5" dirty="0">
                <a:latin typeface="Arial"/>
                <a:cs typeface="Arial"/>
              </a:rPr>
              <a:t>malleus</a:t>
            </a:r>
            <a:r>
              <a:rPr sz="2100" spc="-35" dirty="0">
                <a:latin typeface="Arial"/>
                <a:cs typeface="Arial"/>
              </a:rPr>
              <a:t> </a:t>
            </a:r>
            <a:r>
              <a:rPr sz="2100" spc="-20" dirty="0">
                <a:latin typeface="Arial"/>
                <a:cs typeface="Arial"/>
              </a:rPr>
              <a:t>medially.</a:t>
            </a:r>
            <a:endParaRPr sz="21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092453"/>
            <a:ext cx="7298690" cy="4598670"/>
          </a:xfrm>
          <a:prstGeom prst="rect">
            <a:avLst/>
          </a:prstGeom>
        </p:spPr>
        <p:txBody>
          <a:bodyPr vert="horz" wrap="square" lIns="0" tIns="12700" rIns="0" bIns="0" rtlCol="0">
            <a:spAutoFit/>
          </a:bodyPr>
          <a:lstStyle/>
          <a:p>
            <a:pPr marL="287020" marR="122555" indent="-274320">
              <a:lnSpc>
                <a:spcPct val="100000"/>
              </a:lnSpc>
              <a:spcBef>
                <a:spcPts val="100"/>
              </a:spcBef>
              <a:buClr>
                <a:srgbClr val="FD8537"/>
              </a:buClr>
              <a:buSzPct val="68750"/>
              <a:buFont typeface="Wingdings"/>
              <a:buChar char=""/>
              <a:tabLst>
                <a:tab pos="287655" algn="l"/>
              </a:tabLst>
            </a:pPr>
            <a:r>
              <a:rPr sz="2400" b="1" spc="-5" dirty="0">
                <a:latin typeface="Arial"/>
                <a:cs typeface="Arial"/>
              </a:rPr>
              <a:t>Stapedius: </a:t>
            </a:r>
            <a:r>
              <a:rPr sz="2400" dirty="0">
                <a:latin typeface="Arial"/>
                <a:cs typeface="Arial"/>
              </a:rPr>
              <a:t>On contraction it </a:t>
            </a:r>
            <a:r>
              <a:rPr sz="2400" spc="-5" dirty="0">
                <a:latin typeface="Arial"/>
                <a:cs typeface="Arial"/>
              </a:rPr>
              <a:t>dampens the loud  sounds and prevents noise </a:t>
            </a:r>
            <a:r>
              <a:rPr sz="2400" dirty="0">
                <a:latin typeface="Arial"/>
                <a:cs typeface="Arial"/>
              </a:rPr>
              <a:t>trauma to the </a:t>
            </a:r>
            <a:r>
              <a:rPr sz="2400" spc="-5" dirty="0">
                <a:latin typeface="Arial"/>
                <a:cs typeface="Arial"/>
              </a:rPr>
              <a:t>inner</a:t>
            </a:r>
            <a:r>
              <a:rPr sz="2400" spc="40" dirty="0">
                <a:latin typeface="Arial"/>
                <a:cs typeface="Arial"/>
              </a:rPr>
              <a:t> </a:t>
            </a:r>
            <a:r>
              <a:rPr sz="2400" spc="-35" dirty="0">
                <a:latin typeface="Arial"/>
                <a:cs typeface="Arial"/>
              </a:rPr>
              <a:t>ear.</a:t>
            </a:r>
            <a:endParaRPr sz="2400">
              <a:latin typeface="Arial"/>
              <a:cs typeface="Arial"/>
            </a:endParaRPr>
          </a:p>
          <a:p>
            <a:pPr marL="652780" marR="23495" lvl="1" indent="-274320">
              <a:lnSpc>
                <a:spcPct val="100000"/>
              </a:lnSpc>
              <a:spcBef>
                <a:spcPts val="505"/>
              </a:spcBef>
              <a:buClr>
                <a:srgbClr val="FD8537"/>
              </a:buClr>
              <a:buSzPct val="78571"/>
              <a:buFont typeface="Wingdings"/>
              <a:buChar char=""/>
              <a:tabLst>
                <a:tab pos="652780" algn="l"/>
                <a:tab pos="653415" algn="l"/>
              </a:tabLst>
            </a:pPr>
            <a:r>
              <a:rPr sz="2100" spc="-5" dirty="0">
                <a:latin typeface="Arial"/>
                <a:cs typeface="Arial"/>
              </a:rPr>
              <a:t>Origin: Conical </a:t>
            </a:r>
            <a:r>
              <a:rPr sz="2100" dirty="0">
                <a:latin typeface="Arial"/>
                <a:cs typeface="Arial"/>
              </a:rPr>
              <a:t>cavity </a:t>
            </a:r>
            <a:r>
              <a:rPr sz="2100" spc="-5" dirty="0">
                <a:latin typeface="Arial"/>
                <a:cs typeface="Arial"/>
              </a:rPr>
              <a:t>and canal within pyramid (on post.  </a:t>
            </a:r>
            <a:r>
              <a:rPr sz="2100" dirty="0">
                <a:latin typeface="Arial"/>
                <a:cs typeface="Arial"/>
              </a:rPr>
              <a:t>tymp</a:t>
            </a:r>
            <a:r>
              <a:rPr sz="2100" spc="-5" dirty="0">
                <a:latin typeface="Arial"/>
                <a:cs typeface="Arial"/>
              </a:rPr>
              <a:t> wall).</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spc="-5" dirty="0">
                <a:latin typeface="Arial"/>
                <a:cs typeface="Arial"/>
              </a:rPr>
              <a:t>Insertion: </a:t>
            </a:r>
            <a:r>
              <a:rPr sz="2100" dirty="0">
                <a:latin typeface="Arial"/>
                <a:cs typeface="Arial"/>
              </a:rPr>
              <a:t>It </a:t>
            </a:r>
            <a:r>
              <a:rPr sz="2100" spc="-5" dirty="0">
                <a:latin typeface="Arial"/>
                <a:cs typeface="Arial"/>
              </a:rPr>
              <a:t>inserts </a:t>
            </a:r>
            <a:r>
              <a:rPr sz="2100" dirty="0">
                <a:latin typeface="Arial"/>
                <a:cs typeface="Arial"/>
              </a:rPr>
              <a:t>to the </a:t>
            </a:r>
            <a:r>
              <a:rPr sz="2100" spc="-5" dirty="0">
                <a:latin typeface="Arial"/>
                <a:cs typeface="Arial"/>
              </a:rPr>
              <a:t>neck</a:t>
            </a:r>
            <a:r>
              <a:rPr sz="2100" spc="-25" dirty="0">
                <a:latin typeface="Arial"/>
                <a:cs typeface="Arial"/>
              </a:rPr>
              <a:t> </a:t>
            </a:r>
            <a:r>
              <a:rPr sz="2100" spc="-5" dirty="0">
                <a:latin typeface="Arial"/>
                <a:cs typeface="Arial"/>
              </a:rPr>
              <a:t>stapes.</a:t>
            </a:r>
            <a:endParaRPr sz="2100">
              <a:latin typeface="Arial"/>
              <a:cs typeface="Arial"/>
            </a:endParaRPr>
          </a:p>
          <a:p>
            <a:pPr marL="652780" marR="178435" lvl="1" indent="-274320">
              <a:lnSpc>
                <a:spcPct val="100000"/>
              </a:lnSpc>
              <a:spcBef>
                <a:spcPts val="505"/>
              </a:spcBef>
              <a:buClr>
                <a:srgbClr val="FD8537"/>
              </a:buClr>
              <a:buSzPct val="78571"/>
              <a:buFont typeface="Wingdings"/>
              <a:buChar char=""/>
              <a:tabLst>
                <a:tab pos="652780" algn="l"/>
                <a:tab pos="653415" algn="l"/>
              </a:tabLst>
            </a:pPr>
            <a:r>
              <a:rPr sz="2100" dirty="0">
                <a:latin typeface="Arial"/>
                <a:cs typeface="Arial"/>
              </a:rPr>
              <a:t>N/S: It </a:t>
            </a:r>
            <a:r>
              <a:rPr sz="2100" spc="-5" dirty="0">
                <a:latin typeface="Arial"/>
                <a:cs typeface="Arial"/>
              </a:rPr>
              <a:t>is developed from </a:t>
            </a:r>
            <a:r>
              <a:rPr sz="2100" dirty="0">
                <a:latin typeface="Arial"/>
                <a:cs typeface="Arial"/>
              </a:rPr>
              <a:t>the 2</a:t>
            </a:r>
            <a:r>
              <a:rPr sz="2100" baseline="25793" dirty="0">
                <a:latin typeface="Arial"/>
                <a:cs typeface="Arial"/>
              </a:rPr>
              <a:t>nd </a:t>
            </a:r>
            <a:r>
              <a:rPr sz="2100" spc="-5" dirty="0">
                <a:latin typeface="Arial"/>
                <a:cs typeface="Arial"/>
              </a:rPr>
              <a:t>branchial arch and is  supplied </a:t>
            </a:r>
            <a:r>
              <a:rPr sz="2100" dirty="0">
                <a:latin typeface="Arial"/>
                <a:cs typeface="Arial"/>
              </a:rPr>
              <a:t>by a </a:t>
            </a:r>
            <a:r>
              <a:rPr sz="2100" spc="-5" dirty="0">
                <a:latin typeface="Arial"/>
                <a:cs typeface="Arial"/>
              </a:rPr>
              <a:t>branch </a:t>
            </a:r>
            <a:r>
              <a:rPr sz="2100" dirty="0">
                <a:latin typeface="Arial"/>
                <a:cs typeface="Arial"/>
              </a:rPr>
              <a:t>of CN VII (</a:t>
            </a:r>
            <a:r>
              <a:rPr sz="2100" b="1" dirty="0">
                <a:latin typeface="Arial"/>
                <a:cs typeface="Arial"/>
              </a:rPr>
              <a:t>nerve to </a:t>
            </a:r>
            <a:r>
              <a:rPr sz="2100" b="1" spc="-5" dirty="0">
                <a:latin typeface="Arial"/>
                <a:cs typeface="Arial"/>
              </a:rPr>
              <a:t>stapedius </a:t>
            </a:r>
            <a:r>
              <a:rPr sz="2100" b="1" dirty="0">
                <a:latin typeface="Arial"/>
                <a:cs typeface="Arial"/>
              </a:rPr>
              <a:t>of  </a:t>
            </a:r>
            <a:r>
              <a:rPr sz="2100" b="1" spc="-5" dirty="0">
                <a:latin typeface="Arial"/>
                <a:cs typeface="Arial"/>
              </a:rPr>
              <a:t>facial nerve</a:t>
            </a:r>
            <a:r>
              <a:rPr sz="2100" spc="-5" dirty="0">
                <a:latin typeface="Arial"/>
                <a:cs typeface="Arial"/>
              </a:rPr>
              <a:t>)</a:t>
            </a:r>
            <a:endParaRPr sz="2100">
              <a:latin typeface="Arial"/>
              <a:cs typeface="Arial"/>
            </a:endParaRPr>
          </a:p>
          <a:p>
            <a:pPr marL="652780" marR="5080" lvl="1" indent="-274320">
              <a:lnSpc>
                <a:spcPct val="100000"/>
              </a:lnSpc>
              <a:spcBef>
                <a:spcPts val="505"/>
              </a:spcBef>
              <a:buClr>
                <a:srgbClr val="FD8537"/>
              </a:buClr>
              <a:buSzPct val="78571"/>
              <a:buFont typeface="Wingdings"/>
              <a:buChar char=""/>
              <a:tabLst>
                <a:tab pos="652780" algn="l"/>
                <a:tab pos="653415" algn="l"/>
              </a:tabLst>
            </a:pPr>
            <a:r>
              <a:rPr sz="2100" dirty="0">
                <a:latin typeface="Arial"/>
                <a:cs typeface="Arial"/>
              </a:rPr>
              <a:t>B/S: </a:t>
            </a:r>
            <a:r>
              <a:rPr sz="2100" spc="-5" dirty="0">
                <a:latin typeface="Arial"/>
                <a:cs typeface="Arial"/>
              </a:rPr>
              <a:t>branches of Posterior </a:t>
            </a:r>
            <a:r>
              <a:rPr sz="2100" spc="-15" dirty="0">
                <a:latin typeface="Arial"/>
                <a:cs typeface="Arial"/>
              </a:rPr>
              <a:t>auricular, </a:t>
            </a:r>
            <a:r>
              <a:rPr sz="2100" spc="-5" dirty="0">
                <a:latin typeface="Arial"/>
                <a:cs typeface="Arial"/>
              </a:rPr>
              <a:t>anterior tympanic </a:t>
            </a:r>
            <a:r>
              <a:rPr sz="2100" dirty="0">
                <a:latin typeface="Arial"/>
                <a:cs typeface="Arial"/>
              </a:rPr>
              <a:t>&amp;  </a:t>
            </a:r>
            <a:r>
              <a:rPr sz="2100" spc="-5" dirty="0">
                <a:latin typeface="Arial"/>
                <a:cs typeface="Arial"/>
              </a:rPr>
              <a:t>middle meningeal</a:t>
            </a:r>
            <a:r>
              <a:rPr sz="2100" spc="-30" dirty="0">
                <a:latin typeface="Arial"/>
                <a:cs typeface="Arial"/>
              </a:rPr>
              <a:t> </a:t>
            </a:r>
            <a:r>
              <a:rPr sz="2100" spc="-5" dirty="0">
                <a:latin typeface="Arial"/>
                <a:cs typeface="Arial"/>
              </a:rPr>
              <a:t>arteries</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dirty="0">
                <a:latin typeface="Arial"/>
                <a:cs typeface="Arial"/>
              </a:rPr>
              <a:t>Action: </a:t>
            </a:r>
            <a:r>
              <a:rPr sz="2100" spc="-5" dirty="0">
                <a:latin typeface="Arial"/>
                <a:cs typeface="Arial"/>
              </a:rPr>
              <a:t>damp down excessive sound</a:t>
            </a:r>
            <a:r>
              <a:rPr sz="2100" spc="-60" dirty="0">
                <a:latin typeface="Arial"/>
                <a:cs typeface="Arial"/>
              </a:rPr>
              <a:t> </a:t>
            </a:r>
            <a:r>
              <a:rPr sz="2100" spc="-5" dirty="0">
                <a:latin typeface="Arial"/>
                <a:cs typeface="Arial"/>
              </a:rPr>
              <a:t>vibrations.</a:t>
            </a:r>
            <a:endParaRPr sz="2100">
              <a:latin typeface="Arial"/>
              <a:cs typeface="Arial"/>
            </a:endParaRPr>
          </a:p>
          <a:p>
            <a:pPr marL="652780" marR="538480">
              <a:lnSpc>
                <a:spcPct val="100000"/>
              </a:lnSpc>
            </a:pPr>
            <a:r>
              <a:rPr sz="2100" i="1" spc="-5" dirty="0">
                <a:latin typeface="Arial"/>
                <a:cs typeface="Arial"/>
              </a:rPr>
              <a:t>Opposes action of tensor tympani </a:t>
            </a:r>
            <a:r>
              <a:rPr sz="2100" spc="-5" dirty="0">
                <a:latin typeface="Arial"/>
                <a:cs typeface="Arial"/>
              </a:rPr>
              <a:t>which pushes </a:t>
            </a:r>
            <a:r>
              <a:rPr sz="2100" dirty="0">
                <a:latin typeface="Arial"/>
                <a:cs typeface="Arial"/>
              </a:rPr>
              <a:t>the  </a:t>
            </a:r>
            <a:r>
              <a:rPr sz="2100" spc="-5" dirty="0">
                <a:latin typeface="Arial"/>
                <a:cs typeface="Arial"/>
              </a:rPr>
              <a:t>stapes more tightly into fenestra vestibuli</a:t>
            </a:r>
            <a:endParaRPr sz="21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303593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001F5F"/>
                </a:solidFill>
              </a:rPr>
              <a:t>A</a:t>
            </a:r>
            <a:r>
              <a:rPr sz="2400" spc="-5" dirty="0">
                <a:solidFill>
                  <a:srgbClr val="001F5F"/>
                </a:solidFill>
              </a:rPr>
              <a:t>COUSTIC</a:t>
            </a:r>
            <a:r>
              <a:rPr sz="2400" spc="130" dirty="0">
                <a:solidFill>
                  <a:srgbClr val="001F5F"/>
                </a:solidFill>
              </a:rPr>
              <a:t> </a:t>
            </a:r>
            <a:r>
              <a:rPr sz="3000" spc="-5" dirty="0">
                <a:solidFill>
                  <a:srgbClr val="001F5F"/>
                </a:solidFill>
              </a:rPr>
              <a:t>R</a:t>
            </a:r>
            <a:r>
              <a:rPr sz="2400" spc="-5" dirty="0">
                <a:solidFill>
                  <a:srgbClr val="001F5F"/>
                </a:solidFill>
              </a:rPr>
              <a:t>EFLEX</a:t>
            </a:r>
            <a:endParaRPr sz="2400"/>
          </a:p>
        </p:txBody>
      </p:sp>
      <p:sp>
        <p:nvSpPr>
          <p:cNvPr id="3" name="object 3"/>
          <p:cNvSpPr txBox="1"/>
          <p:nvPr/>
        </p:nvSpPr>
        <p:spPr>
          <a:xfrm>
            <a:off x="535940" y="1625549"/>
            <a:ext cx="7065009" cy="2578100"/>
          </a:xfrm>
          <a:prstGeom prst="rect">
            <a:avLst/>
          </a:prstGeom>
        </p:spPr>
        <p:txBody>
          <a:bodyPr vert="horz" wrap="square" lIns="0" tIns="12700" rIns="0" bIns="0" rtlCol="0">
            <a:spAutoFit/>
          </a:bodyPr>
          <a:lstStyle/>
          <a:p>
            <a:pPr marL="287020" marR="5080" indent="-274320">
              <a:lnSpc>
                <a:spcPct val="100000"/>
              </a:lnSpc>
              <a:spcBef>
                <a:spcPts val="100"/>
              </a:spcBef>
              <a:buClr>
                <a:srgbClr val="FD8537"/>
              </a:buClr>
              <a:buSzPct val="68750"/>
              <a:buFont typeface="Wingdings"/>
              <a:buChar char=""/>
              <a:tabLst>
                <a:tab pos="287655" algn="l"/>
              </a:tabLst>
            </a:pPr>
            <a:r>
              <a:rPr sz="2400" spc="-5" dirty="0">
                <a:latin typeface="Arial"/>
                <a:cs typeface="Arial"/>
              </a:rPr>
              <a:t>When noises </a:t>
            </a:r>
            <a:r>
              <a:rPr sz="2400" dirty="0">
                <a:latin typeface="Arial"/>
                <a:cs typeface="Arial"/>
              </a:rPr>
              <a:t>are </a:t>
            </a:r>
            <a:r>
              <a:rPr sz="2400" spc="-5" dirty="0">
                <a:latin typeface="Arial"/>
                <a:cs typeface="Arial"/>
              </a:rPr>
              <a:t>loud, </a:t>
            </a:r>
            <a:r>
              <a:rPr sz="2400" dirty="0">
                <a:latin typeface="Arial"/>
                <a:cs typeface="Arial"/>
              </a:rPr>
              <a:t>there </a:t>
            </a:r>
            <a:r>
              <a:rPr sz="2400" spc="-5" dirty="0">
                <a:latin typeface="Arial"/>
                <a:cs typeface="Arial"/>
              </a:rPr>
              <a:t>occurs </a:t>
            </a:r>
            <a:r>
              <a:rPr sz="2400" dirty="0">
                <a:latin typeface="Arial"/>
                <a:cs typeface="Arial"/>
              </a:rPr>
              <a:t>reflex  </a:t>
            </a:r>
            <a:r>
              <a:rPr sz="2400" spc="-5" dirty="0">
                <a:latin typeface="Arial"/>
                <a:cs typeface="Arial"/>
              </a:rPr>
              <a:t>contraction </a:t>
            </a:r>
            <a:r>
              <a:rPr sz="2400" dirty="0">
                <a:latin typeface="Arial"/>
                <a:cs typeface="Arial"/>
              </a:rPr>
              <a:t>of </a:t>
            </a:r>
            <a:r>
              <a:rPr sz="2400" spc="-5" dirty="0">
                <a:latin typeface="Arial"/>
                <a:cs typeface="Arial"/>
              </a:rPr>
              <a:t>stapedius and </a:t>
            </a:r>
            <a:r>
              <a:rPr sz="2400" dirty="0">
                <a:latin typeface="Arial"/>
                <a:cs typeface="Arial"/>
              </a:rPr>
              <a:t>tensor tympani </a:t>
            </a:r>
            <a:r>
              <a:rPr sz="2400" spc="-5" dirty="0">
                <a:latin typeface="Arial"/>
                <a:cs typeface="Arial"/>
              </a:rPr>
              <a:t>which  helps </a:t>
            </a:r>
            <a:r>
              <a:rPr sz="2400" dirty="0">
                <a:latin typeface="Arial"/>
                <a:cs typeface="Arial"/>
              </a:rPr>
              <a:t>to </a:t>
            </a:r>
            <a:r>
              <a:rPr sz="2400" spc="-5" dirty="0">
                <a:latin typeface="Arial"/>
                <a:cs typeface="Arial"/>
              </a:rPr>
              <a:t>dampen </a:t>
            </a:r>
            <a:r>
              <a:rPr sz="2400" dirty="0">
                <a:latin typeface="Arial"/>
                <a:cs typeface="Arial"/>
              </a:rPr>
              <a:t>the movement </a:t>
            </a:r>
            <a:r>
              <a:rPr sz="2400" spc="-5" dirty="0">
                <a:latin typeface="Arial"/>
                <a:cs typeface="Arial"/>
              </a:rPr>
              <a:t>of ossicular chain  before vibrations reach </a:t>
            </a:r>
            <a:r>
              <a:rPr sz="2400" dirty="0">
                <a:latin typeface="Arial"/>
                <a:cs typeface="Arial"/>
              </a:rPr>
              <a:t>the </a:t>
            </a:r>
            <a:r>
              <a:rPr sz="2400" spc="-5" dirty="0">
                <a:latin typeface="Arial"/>
                <a:cs typeface="Arial"/>
              </a:rPr>
              <a:t>internal</a:t>
            </a:r>
            <a:r>
              <a:rPr sz="2400" spc="60" dirty="0">
                <a:latin typeface="Arial"/>
                <a:cs typeface="Arial"/>
              </a:rPr>
              <a:t> </a:t>
            </a:r>
            <a:r>
              <a:rPr sz="2400" spc="-35" dirty="0">
                <a:latin typeface="Arial"/>
                <a:cs typeface="Arial"/>
              </a:rPr>
              <a:t>ear.</a:t>
            </a:r>
            <a:endParaRPr sz="2400">
              <a:latin typeface="Arial"/>
              <a:cs typeface="Arial"/>
            </a:endParaRPr>
          </a:p>
          <a:p>
            <a:pPr marL="652780" lvl="1" indent="-274320">
              <a:lnSpc>
                <a:spcPct val="100000"/>
              </a:lnSpc>
              <a:spcBef>
                <a:spcPts val="509"/>
              </a:spcBef>
              <a:buClr>
                <a:srgbClr val="FD8537"/>
              </a:buClr>
              <a:buSzPct val="78571"/>
              <a:buFont typeface="Wingdings"/>
              <a:buChar char=""/>
              <a:tabLst>
                <a:tab pos="652780" algn="l"/>
                <a:tab pos="653415" algn="l"/>
              </a:tabLst>
            </a:pPr>
            <a:r>
              <a:rPr sz="2100" spc="-10" dirty="0">
                <a:latin typeface="Arial"/>
                <a:cs typeface="Arial"/>
              </a:rPr>
              <a:t>Afferent </a:t>
            </a:r>
            <a:r>
              <a:rPr sz="2100" spc="-5" dirty="0">
                <a:latin typeface="Arial"/>
                <a:cs typeface="Arial"/>
              </a:rPr>
              <a:t>pathway: auditory component </a:t>
            </a:r>
            <a:r>
              <a:rPr sz="2100" spc="-10" dirty="0">
                <a:latin typeface="Arial"/>
                <a:cs typeface="Arial"/>
              </a:rPr>
              <a:t>of </a:t>
            </a:r>
            <a:r>
              <a:rPr sz="2100" dirty="0">
                <a:latin typeface="Arial"/>
                <a:cs typeface="Arial"/>
              </a:rPr>
              <a:t>8</a:t>
            </a:r>
            <a:r>
              <a:rPr sz="2100" baseline="25793" dirty="0">
                <a:latin typeface="Arial"/>
                <a:cs typeface="Arial"/>
              </a:rPr>
              <a:t>th </a:t>
            </a:r>
            <a:r>
              <a:rPr sz="2100" dirty="0">
                <a:latin typeface="Arial"/>
                <a:cs typeface="Arial"/>
              </a:rPr>
              <a:t>Cr</a:t>
            </a:r>
            <a:r>
              <a:rPr sz="2100" spc="-190" dirty="0">
                <a:latin typeface="Arial"/>
                <a:cs typeface="Arial"/>
              </a:rPr>
              <a:t> </a:t>
            </a:r>
            <a:r>
              <a:rPr sz="2100" dirty="0">
                <a:latin typeface="Arial"/>
                <a:cs typeface="Arial"/>
              </a:rPr>
              <a:t>Nr</a:t>
            </a:r>
            <a:endParaRPr sz="2100">
              <a:latin typeface="Arial"/>
              <a:cs typeface="Arial"/>
            </a:endParaRPr>
          </a:p>
          <a:p>
            <a:pPr marL="652780" marR="1003935" lvl="1" indent="-274320">
              <a:lnSpc>
                <a:spcPct val="100000"/>
              </a:lnSpc>
              <a:spcBef>
                <a:spcPts val="505"/>
              </a:spcBef>
              <a:buClr>
                <a:srgbClr val="FD8537"/>
              </a:buClr>
              <a:buSzPct val="78571"/>
              <a:buFont typeface="Wingdings"/>
              <a:buChar char=""/>
              <a:tabLst>
                <a:tab pos="652780" algn="l"/>
                <a:tab pos="653415" algn="l"/>
              </a:tabLst>
            </a:pPr>
            <a:r>
              <a:rPr sz="2100" spc="-5" dirty="0">
                <a:latin typeface="Arial"/>
                <a:cs typeface="Arial"/>
              </a:rPr>
              <a:t>Efferent Pathway: </a:t>
            </a:r>
            <a:r>
              <a:rPr sz="2100" dirty="0">
                <a:latin typeface="Arial"/>
                <a:cs typeface="Arial"/>
              </a:rPr>
              <a:t>Facial </a:t>
            </a:r>
            <a:r>
              <a:rPr sz="2100" spc="-5" dirty="0">
                <a:latin typeface="Arial"/>
                <a:cs typeface="Arial"/>
              </a:rPr>
              <a:t>Nerve </a:t>
            </a:r>
            <a:r>
              <a:rPr sz="2100" dirty="0">
                <a:latin typeface="Arial"/>
                <a:cs typeface="Arial"/>
              </a:rPr>
              <a:t>– </a:t>
            </a:r>
            <a:r>
              <a:rPr sz="2100" spc="-5" dirty="0">
                <a:latin typeface="Arial"/>
                <a:cs typeface="Arial"/>
              </a:rPr>
              <a:t>Stapedius</a:t>
            </a:r>
            <a:r>
              <a:rPr sz="2100" spc="-55" dirty="0">
                <a:latin typeface="Arial"/>
                <a:cs typeface="Arial"/>
              </a:rPr>
              <a:t> </a:t>
            </a:r>
            <a:r>
              <a:rPr sz="2100" dirty="0">
                <a:latin typeface="Arial"/>
                <a:cs typeface="Arial"/>
              </a:rPr>
              <a:t>&amp;  </a:t>
            </a:r>
            <a:r>
              <a:rPr sz="2100" spc="-5" dirty="0">
                <a:latin typeface="Arial"/>
                <a:cs typeface="Arial"/>
              </a:rPr>
              <a:t>Mandibular Nerve </a:t>
            </a:r>
            <a:r>
              <a:rPr sz="2100" dirty="0">
                <a:latin typeface="Arial"/>
                <a:cs typeface="Arial"/>
              </a:rPr>
              <a:t>– </a:t>
            </a:r>
            <a:r>
              <a:rPr sz="2100" spc="-45" dirty="0">
                <a:latin typeface="Arial"/>
                <a:cs typeface="Arial"/>
              </a:rPr>
              <a:t>Tensor</a:t>
            </a:r>
            <a:r>
              <a:rPr sz="2100" spc="-60" dirty="0">
                <a:latin typeface="Arial"/>
                <a:cs typeface="Arial"/>
              </a:rPr>
              <a:t> </a:t>
            </a:r>
            <a:r>
              <a:rPr sz="2100" spc="-5" dirty="0">
                <a:latin typeface="Arial"/>
                <a:cs typeface="Arial"/>
              </a:rPr>
              <a:t>tympani</a:t>
            </a:r>
            <a:endParaRPr sz="21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4749800" cy="482600"/>
          </a:xfrm>
          <a:prstGeom prst="rect">
            <a:avLst/>
          </a:prstGeom>
        </p:spPr>
        <p:txBody>
          <a:bodyPr vert="horz" wrap="square" lIns="0" tIns="12700" rIns="0" bIns="0" rtlCol="0">
            <a:spAutoFit/>
          </a:bodyPr>
          <a:lstStyle/>
          <a:p>
            <a:pPr marL="12700">
              <a:lnSpc>
                <a:spcPct val="100000"/>
              </a:lnSpc>
              <a:spcBef>
                <a:spcPts val="100"/>
              </a:spcBef>
            </a:pPr>
            <a:r>
              <a:rPr sz="3000" b="0" spc="-35" dirty="0">
                <a:solidFill>
                  <a:srgbClr val="B32C16"/>
                </a:solidFill>
                <a:latin typeface="Arial"/>
                <a:cs typeface="Arial"/>
              </a:rPr>
              <a:t>INTRATYMPANIC</a:t>
            </a:r>
            <a:r>
              <a:rPr sz="3000" b="0" spc="-65" dirty="0">
                <a:solidFill>
                  <a:srgbClr val="B32C16"/>
                </a:solidFill>
                <a:latin typeface="Arial"/>
                <a:cs typeface="Arial"/>
              </a:rPr>
              <a:t> </a:t>
            </a:r>
            <a:r>
              <a:rPr sz="3000" b="0" spc="-10" dirty="0">
                <a:solidFill>
                  <a:srgbClr val="B32C16"/>
                </a:solidFill>
                <a:latin typeface="Arial"/>
                <a:cs typeface="Arial"/>
              </a:rPr>
              <a:t>NERVES</a:t>
            </a:r>
            <a:endParaRPr sz="3000">
              <a:latin typeface="Arial"/>
              <a:cs typeface="Arial"/>
            </a:endParaRPr>
          </a:p>
        </p:txBody>
      </p:sp>
      <p:sp>
        <p:nvSpPr>
          <p:cNvPr id="3" name="object 3"/>
          <p:cNvSpPr txBox="1"/>
          <p:nvPr/>
        </p:nvSpPr>
        <p:spPr>
          <a:xfrm>
            <a:off x="535940" y="1558798"/>
            <a:ext cx="7251065" cy="4678680"/>
          </a:xfrm>
          <a:prstGeom prst="rect">
            <a:avLst/>
          </a:prstGeom>
        </p:spPr>
        <p:txBody>
          <a:bodyPr vert="horz" wrap="square" lIns="0" tIns="78740" rIns="0" bIns="0" rtlCol="0">
            <a:spAutoFit/>
          </a:bodyPr>
          <a:lstStyle/>
          <a:p>
            <a:pPr marL="287020" marR="209550" indent="-274320">
              <a:lnSpc>
                <a:spcPct val="80000"/>
              </a:lnSpc>
              <a:spcBef>
                <a:spcPts val="620"/>
              </a:spcBef>
              <a:buClr>
                <a:srgbClr val="FD8537"/>
              </a:buClr>
              <a:buSzPct val="68181"/>
              <a:buFont typeface="Wingdings"/>
              <a:buChar char=""/>
              <a:tabLst>
                <a:tab pos="287655" algn="l"/>
              </a:tabLst>
            </a:pPr>
            <a:r>
              <a:rPr sz="2200" b="1" spc="-30" dirty="0">
                <a:latin typeface="Arial"/>
                <a:cs typeface="Arial"/>
              </a:rPr>
              <a:t>Tympanic </a:t>
            </a:r>
            <a:r>
              <a:rPr sz="2200" b="1" spc="-5" dirty="0">
                <a:latin typeface="Arial"/>
                <a:cs typeface="Arial"/>
              </a:rPr>
              <a:t>plexus (Nerve supply of middle ear): </a:t>
            </a:r>
            <a:r>
              <a:rPr sz="2200" spc="-5" dirty="0">
                <a:latin typeface="Arial"/>
                <a:cs typeface="Arial"/>
              </a:rPr>
              <a:t>The  tympanic nerve plexus, which </a:t>
            </a:r>
            <a:r>
              <a:rPr sz="2200" dirty="0">
                <a:latin typeface="Arial"/>
                <a:cs typeface="Arial"/>
              </a:rPr>
              <a:t>lies </a:t>
            </a:r>
            <a:r>
              <a:rPr sz="2200" spc="-5" dirty="0">
                <a:latin typeface="Arial"/>
                <a:cs typeface="Arial"/>
              </a:rPr>
              <a:t>on the </a:t>
            </a:r>
            <a:r>
              <a:rPr sz="2200" spc="-20" dirty="0">
                <a:latin typeface="Arial"/>
                <a:cs typeface="Arial"/>
              </a:rPr>
              <a:t>promontory,  </a:t>
            </a:r>
            <a:r>
              <a:rPr sz="2200" spc="-5" dirty="0">
                <a:latin typeface="Arial"/>
                <a:cs typeface="Arial"/>
              </a:rPr>
              <a:t>supplies to the medial surface of the tympanic  membrane, tympanic </a:t>
            </a:r>
            <a:r>
              <a:rPr sz="2200" spc="-30" dirty="0">
                <a:latin typeface="Arial"/>
                <a:cs typeface="Arial"/>
              </a:rPr>
              <a:t>cavity, </a:t>
            </a:r>
            <a:r>
              <a:rPr sz="2200" spc="-5" dirty="0">
                <a:latin typeface="Arial"/>
                <a:cs typeface="Arial"/>
              </a:rPr>
              <a:t>mastoid air cells and the  bony eustachian tube. It is formed by following</a:t>
            </a:r>
            <a:r>
              <a:rPr sz="2200" spc="125" dirty="0">
                <a:latin typeface="Arial"/>
                <a:cs typeface="Arial"/>
              </a:rPr>
              <a:t> </a:t>
            </a:r>
            <a:r>
              <a:rPr sz="2200" spc="-5" dirty="0">
                <a:latin typeface="Arial"/>
                <a:cs typeface="Arial"/>
              </a:rPr>
              <a:t>nerves:</a:t>
            </a:r>
            <a:endParaRPr sz="2200">
              <a:latin typeface="Arial"/>
              <a:cs typeface="Arial"/>
            </a:endParaRPr>
          </a:p>
          <a:p>
            <a:pPr marL="652780" lvl="1" indent="-274320">
              <a:lnSpc>
                <a:spcPts val="2050"/>
              </a:lnSpc>
              <a:spcBef>
                <a:spcPts val="15"/>
              </a:spcBef>
              <a:buClr>
                <a:srgbClr val="FD8537"/>
              </a:buClr>
              <a:buSzPct val="78947"/>
              <a:buFont typeface="Wingdings"/>
              <a:buChar char=""/>
              <a:tabLst>
                <a:tab pos="652780" algn="l"/>
                <a:tab pos="653415" algn="l"/>
              </a:tabLst>
            </a:pPr>
            <a:r>
              <a:rPr sz="1900" b="1" spc="-25" dirty="0">
                <a:latin typeface="Arial"/>
                <a:cs typeface="Arial"/>
              </a:rPr>
              <a:t>Tympanic </a:t>
            </a:r>
            <a:r>
              <a:rPr sz="1900" b="1" spc="-5" dirty="0">
                <a:latin typeface="Arial"/>
                <a:cs typeface="Arial"/>
              </a:rPr>
              <a:t>branch of glossopharyngeal</a:t>
            </a:r>
            <a:r>
              <a:rPr sz="1900" b="1" spc="170" dirty="0">
                <a:latin typeface="Arial"/>
                <a:cs typeface="Arial"/>
              </a:rPr>
              <a:t> </a:t>
            </a:r>
            <a:r>
              <a:rPr sz="1900" b="1" spc="-10" dirty="0">
                <a:latin typeface="Arial"/>
                <a:cs typeface="Arial"/>
              </a:rPr>
              <a:t>(Jacobson’s</a:t>
            </a:r>
            <a:endParaRPr sz="1900">
              <a:latin typeface="Arial"/>
              <a:cs typeface="Arial"/>
            </a:endParaRPr>
          </a:p>
          <a:p>
            <a:pPr marL="652780">
              <a:lnSpc>
                <a:spcPts val="2050"/>
              </a:lnSpc>
            </a:pPr>
            <a:r>
              <a:rPr sz="1900" b="1" spc="-10" dirty="0">
                <a:latin typeface="Arial"/>
                <a:cs typeface="Arial"/>
              </a:rPr>
              <a:t>Nerve) </a:t>
            </a:r>
            <a:r>
              <a:rPr sz="1900" b="1" spc="-5" dirty="0">
                <a:latin typeface="Arial"/>
                <a:cs typeface="Arial"/>
              </a:rPr>
              <a:t>: </a:t>
            </a:r>
            <a:r>
              <a:rPr sz="1900" spc="-5" dirty="0">
                <a:latin typeface="Arial"/>
                <a:cs typeface="Arial"/>
              </a:rPr>
              <a:t>It carries secretomotor fibers to the parotid</a:t>
            </a:r>
            <a:r>
              <a:rPr sz="1900" spc="250" dirty="0">
                <a:latin typeface="Arial"/>
                <a:cs typeface="Arial"/>
              </a:rPr>
              <a:t> </a:t>
            </a:r>
            <a:r>
              <a:rPr sz="1900" spc="-5" dirty="0">
                <a:latin typeface="Arial"/>
                <a:cs typeface="Arial"/>
              </a:rPr>
              <a:t>gland.</a:t>
            </a:r>
            <a:endParaRPr sz="1900">
              <a:latin typeface="Arial"/>
              <a:cs typeface="Arial"/>
            </a:endParaRPr>
          </a:p>
          <a:p>
            <a:pPr marL="927100" marR="165735" lvl="2" indent="-182880">
              <a:lnSpc>
                <a:spcPts val="1630"/>
              </a:lnSpc>
              <a:spcBef>
                <a:spcPts val="405"/>
              </a:spcBef>
              <a:buClr>
                <a:srgbClr val="DF752E"/>
              </a:buClr>
              <a:buSzPct val="58823"/>
              <a:buFont typeface="Wingdings"/>
              <a:buChar char=""/>
              <a:tabLst>
                <a:tab pos="927735" algn="l"/>
              </a:tabLst>
            </a:pPr>
            <a:r>
              <a:rPr sz="1700" spc="5" dirty="0">
                <a:latin typeface="Arial"/>
                <a:cs typeface="Arial"/>
              </a:rPr>
              <a:t>The </a:t>
            </a:r>
            <a:r>
              <a:rPr sz="1700" spc="-5" dirty="0">
                <a:latin typeface="Arial"/>
                <a:cs typeface="Arial"/>
              </a:rPr>
              <a:t>pathway </a:t>
            </a:r>
            <a:r>
              <a:rPr sz="1700" dirty="0">
                <a:latin typeface="Arial"/>
                <a:cs typeface="Arial"/>
              </a:rPr>
              <a:t>of secretomotor </a:t>
            </a:r>
            <a:r>
              <a:rPr sz="1700" spc="-5" dirty="0">
                <a:latin typeface="Arial"/>
                <a:cs typeface="Arial"/>
              </a:rPr>
              <a:t>fibers </a:t>
            </a:r>
            <a:r>
              <a:rPr sz="1700" dirty="0">
                <a:latin typeface="Arial"/>
                <a:cs typeface="Arial"/>
              </a:rPr>
              <a:t>to </a:t>
            </a:r>
            <a:r>
              <a:rPr sz="1700" spc="-5" dirty="0">
                <a:latin typeface="Arial"/>
                <a:cs typeface="Arial"/>
              </a:rPr>
              <a:t>the </a:t>
            </a:r>
            <a:r>
              <a:rPr sz="1700" dirty="0">
                <a:latin typeface="Arial"/>
                <a:cs typeface="Arial"/>
              </a:rPr>
              <a:t>parotid gland consists  of</a:t>
            </a:r>
            <a:endParaRPr sz="1700">
              <a:latin typeface="Arial"/>
              <a:cs typeface="Arial"/>
            </a:endParaRPr>
          </a:p>
          <a:p>
            <a:pPr marL="1286510">
              <a:lnSpc>
                <a:spcPct val="100000"/>
              </a:lnSpc>
              <a:spcBef>
                <a:spcPts val="15"/>
              </a:spcBef>
            </a:pPr>
            <a:r>
              <a:rPr sz="1700" spc="-5" dirty="0">
                <a:latin typeface="Arial"/>
                <a:cs typeface="Arial"/>
              </a:rPr>
              <a:t>Inferior </a:t>
            </a:r>
            <a:r>
              <a:rPr sz="1700" dirty="0">
                <a:latin typeface="Arial"/>
                <a:cs typeface="Arial"/>
              </a:rPr>
              <a:t>salivary nucleus </a:t>
            </a:r>
            <a:r>
              <a:rPr sz="1700" dirty="0">
                <a:latin typeface="Wingdings"/>
                <a:cs typeface="Wingdings"/>
              </a:rPr>
              <a:t></a:t>
            </a:r>
            <a:r>
              <a:rPr sz="1700" dirty="0">
                <a:latin typeface="Times New Roman"/>
                <a:cs typeface="Times New Roman"/>
              </a:rPr>
              <a:t> </a:t>
            </a:r>
            <a:r>
              <a:rPr sz="1700" dirty="0">
                <a:latin typeface="Arial"/>
                <a:cs typeface="Arial"/>
              </a:rPr>
              <a:t>CN </a:t>
            </a:r>
            <a:r>
              <a:rPr sz="1700" spc="-5" dirty="0">
                <a:latin typeface="Arial"/>
                <a:cs typeface="Arial"/>
              </a:rPr>
              <a:t>IX</a:t>
            </a:r>
            <a:r>
              <a:rPr sz="1700" spc="25" dirty="0">
                <a:latin typeface="Arial"/>
                <a:cs typeface="Arial"/>
              </a:rPr>
              <a:t> </a:t>
            </a:r>
            <a:r>
              <a:rPr sz="1700" dirty="0">
                <a:latin typeface="Wingdings"/>
                <a:cs typeface="Wingdings"/>
              </a:rPr>
              <a:t></a:t>
            </a:r>
            <a:endParaRPr sz="1700">
              <a:latin typeface="Wingdings"/>
              <a:cs typeface="Wingdings"/>
            </a:endParaRPr>
          </a:p>
          <a:p>
            <a:pPr marL="1529080">
              <a:lnSpc>
                <a:spcPct val="100000"/>
              </a:lnSpc>
            </a:pPr>
            <a:r>
              <a:rPr sz="1700" spc="-5" dirty="0">
                <a:latin typeface="Arial"/>
                <a:cs typeface="Arial"/>
              </a:rPr>
              <a:t>Jacobson’s tympanic branch </a:t>
            </a:r>
            <a:r>
              <a:rPr sz="1700" dirty="0">
                <a:latin typeface="Wingdings"/>
                <a:cs typeface="Wingdings"/>
              </a:rPr>
              <a:t></a:t>
            </a:r>
            <a:r>
              <a:rPr sz="1700" dirty="0">
                <a:latin typeface="Times New Roman"/>
                <a:cs typeface="Times New Roman"/>
              </a:rPr>
              <a:t> </a:t>
            </a:r>
            <a:r>
              <a:rPr sz="1700" spc="-15" dirty="0">
                <a:latin typeface="Arial"/>
                <a:cs typeface="Arial"/>
              </a:rPr>
              <a:t>Tympanic </a:t>
            </a:r>
            <a:r>
              <a:rPr sz="1700" spc="-5" dirty="0">
                <a:latin typeface="Arial"/>
                <a:cs typeface="Arial"/>
              </a:rPr>
              <a:t>plexus</a:t>
            </a:r>
            <a:r>
              <a:rPr sz="1700" spc="90" dirty="0">
                <a:latin typeface="Arial"/>
                <a:cs typeface="Arial"/>
              </a:rPr>
              <a:t> </a:t>
            </a:r>
            <a:r>
              <a:rPr sz="1700" dirty="0">
                <a:latin typeface="Wingdings"/>
                <a:cs typeface="Wingdings"/>
              </a:rPr>
              <a:t></a:t>
            </a:r>
            <a:endParaRPr sz="1700">
              <a:latin typeface="Wingdings"/>
              <a:cs typeface="Wingdings"/>
            </a:endParaRPr>
          </a:p>
          <a:p>
            <a:pPr marL="359410" algn="ctr">
              <a:lnSpc>
                <a:spcPct val="100000"/>
              </a:lnSpc>
            </a:pPr>
            <a:r>
              <a:rPr sz="1700" dirty="0">
                <a:latin typeface="Arial"/>
                <a:cs typeface="Arial"/>
              </a:rPr>
              <a:t>Lesser petrosal nerve </a:t>
            </a:r>
            <a:r>
              <a:rPr sz="1700" dirty="0">
                <a:latin typeface="Wingdings"/>
                <a:cs typeface="Wingdings"/>
              </a:rPr>
              <a:t></a:t>
            </a:r>
            <a:r>
              <a:rPr sz="1700" dirty="0">
                <a:latin typeface="Times New Roman"/>
                <a:cs typeface="Times New Roman"/>
              </a:rPr>
              <a:t> </a:t>
            </a:r>
            <a:r>
              <a:rPr sz="1700" spc="-5" dirty="0">
                <a:latin typeface="Arial"/>
                <a:cs typeface="Arial"/>
              </a:rPr>
              <a:t>Otic </a:t>
            </a:r>
            <a:r>
              <a:rPr sz="1700" dirty="0">
                <a:latin typeface="Arial"/>
                <a:cs typeface="Arial"/>
              </a:rPr>
              <a:t>ganglion</a:t>
            </a:r>
            <a:r>
              <a:rPr sz="1700" spc="65" dirty="0">
                <a:latin typeface="Arial"/>
                <a:cs typeface="Arial"/>
              </a:rPr>
              <a:t> </a:t>
            </a:r>
            <a:r>
              <a:rPr sz="1700" dirty="0">
                <a:latin typeface="Wingdings"/>
                <a:cs typeface="Wingdings"/>
              </a:rPr>
              <a:t></a:t>
            </a:r>
            <a:endParaRPr sz="1700">
              <a:latin typeface="Wingdings"/>
              <a:cs typeface="Wingdings"/>
            </a:endParaRPr>
          </a:p>
          <a:p>
            <a:pPr marL="2422525">
              <a:lnSpc>
                <a:spcPct val="100000"/>
              </a:lnSpc>
            </a:pPr>
            <a:r>
              <a:rPr sz="1700" dirty="0">
                <a:latin typeface="Arial"/>
                <a:cs typeface="Arial"/>
              </a:rPr>
              <a:t>Auriculotemporal nerve </a:t>
            </a:r>
            <a:r>
              <a:rPr sz="1700" spc="5" dirty="0">
                <a:latin typeface="Wingdings"/>
                <a:cs typeface="Wingdings"/>
              </a:rPr>
              <a:t></a:t>
            </a:r>
            <a:r>
              <a:rPr sz="1700" spc="5" dirty="0">
                <a:latin typeface="Times New Roman"/>
                <a:cs typeface="Times New Roman"/>
              </a:rPr>
              <a:t> </a:t>
            </a:r>
            <a:r>
              <a:rPr sz="1700" dirty="0">
                <a:latin typeface="Arial"/>
                <a:cs typeface="Arial"/>
              </a:rPr>
              <a:t>Parotid</a:t>
            </a:r>
            <a:r>
              <a:rPr sz="1700" spc="5" dirty="0">
                <a:latin typeface="Arial"/>
                <a:cs typeface="Arial"/>
              </a:rPr>
              <a:t> </a:t>
            </a:r>
            <a:r>
              <a:rPr sz="1700" dirty="0">
                <a:latin typeface="Arial"/>
                <a:cs typeface="Arial"/>
              </a:rPr>
              <a:t>gland.</a:t>
            </a:r>
            <a:endParaRPr sz="1700">
              <a:latin typeface="Arial"/>
              <a:cs typeface="Arial"/>
            </a:endParaRPr>
          </a:p>
          <a:p>
            <a:pPr marL="927100" marR="573405" lvl="2" indent="-182880">
              <a:lnSpc>
                <a:spcPct val="80000"/>
              </a:lnSpc>
              <a:spcBef>
                <a:spcPts val="414"/>
              </a:spcBef>
              <a:buClr>
                <a:srgbClr val="DF752E"/>
              </a:buClr>
              <a:buSzPct val="58823"/>
              <a:buFont typeface="Wingdings"/>
              <a:buChar char=""/>
              <a:tabLst>
                <a:tab pos="927735" algn="l"/>
              </a:tabLst>
            </a:pPr>
            <a:r>
              <a:rPr sz="1700" dirty="0">
                <a:latin typeface="Arial"/>
                <a:cs typeface="Arial"/>
              </a:rPr>
              <a:t>Section </a:t>
            </a:r>
            <a:r>
              <a:rPr sz="1700" spc="-5" dirty="0">
                <a:latin typeface="Arial"/>
                <a:cs typeface="Arial"/>
              </a:rPr>
              <a:t>of Jacobson’s nerve </a:t>
            </a:r>
            <a:r>
              <a:rPr sz="1700" dirty="0">
                <a:latin typeface="Arial"/>
                <a:cs typeface="Arial"/>
              </a:rPr>
              <a:t>is </a:t>
            </a:r>
            <a:r>
              <a:rPr sz="1700" spc="-5" dirty="0">
                <a:latin typeface="Arial"/>
                <a:cs typeface="Arial"/>
              </a:rPr>
              <a:t>carried out </a:t>
            </a:r>
            <a:r>
              <a:rPr sz="1700" dirty="0">
                <a:latin typeface="Arial"/>
                <a:cs typeface="Arial"/>
              </a:rPr>
              <a:t>in cases </a:t>
            </a:r>
            <a:r>
              <a:rPr sz="1700" spc="-5" dirty="0">
                <a:latin typeface="Arial"/>
                <a:cs typeface="Arial"/>
              </a:rPr>
              <a:t>of </a:t>
            </a:r>
            <a:r>
              <a:rPr sz="1700" spc="-10" dirty="0">
                <a:solidFill>
                  <a:srgbClr val="FF0000"/>
                </a:solidFill>
                <a:latin typeface="Arial"/>
                <a:cs typeface="Arial"/>
              </a:rPr>
              <a:t>Frey’s  </a:t>
            </a:r>
            <a:r>
              <a:rPr sz="1700" spc="-5" dirty="0">
                <a:solidFill>
                  <a:srgbClr val="FF0000"/>
                </a:solidFill>
                <a:latin typeface="Arial"/>
                <a:cs typeface="Arial"/>
              </a:rPr>
              <a:t>syndrome.</a:t>
            </a:r>
            <a:endParaRPr sz="1700">
              <a:latin typeface="Arial"/>
              <a:cs typeface="Arial"/>
            </a:endParaRPr>
          </a:p>
          <a:p>
            <a:pPr marL="652780" marR="5080" lvl="1" indent="-274320">
              <a:lnSpc>
                <a:spcPct val="80000"/>
              </a:lnSpc>
              <a:spcBef>
                <a:spcPts val="445"/>
              </a:spcBef>
              <a:buClr>
                <a:srgbClr val="FD8537"/>
              </a:buClr>
              <a:buSzPct val="78947"/>
              <a:buFont typeface="Wingdings"/>
              <a:buChar char=""/>
              <a:tabLst>
                <a:tab pos="652780" algn="l"/>
                <a:tab pos="653415" algn="l"/>
              </a:tabLst>
            </a:pPr>
            <a:r>
              <a:rPr sz="1900" b="1" spc="-5" dirty="0">
                <a:latin typeface="Arial"/>
                <a:cs typeface="Arial"/>
              </a:rPr>
              <a:t>Sympathetic fibers: </a:t>
            </a:r>
            <a:r>
              <a:rPr sz="1900" spc="-5" dirty="0">
                <a:latin typeface="Arial"/>
                <a:cs typeface="Arial"/>
              </a:rPr>
              <a:t>Caroticotympanic nerves come from the  sympathetic plexus, </a:t>
            </a:r>
            <a:r>
              <a:rPr sz="1900" spc="-10" dirty="0">
                <a:latin typeface="Arial"/>
                <a:cs typeface="Arial"/>
              </a:rPr>
              <a:t>which </a:t>
            </a:r>
            <a:r>
              <a:rPr sz="1900" spc="-5" dirty="0">
                <a:latin typeface="Arial"/>
                <a:cs typeface="Arial"/>
              </a:rPr>
              <a:t>is present round the internal  carotid</a:t>
            </a:r>
            <a:r>
              <a:rPr sz="1900" spc="20" dirty="0">
                <a:latin typeface="Arial"/>
                <a:cs typeface="Arial"/>
              </a:rPr>
              <a:t> </a:t>
            </a:r>
            <a:r>
              <a:rPr sz="1900" spc="-5" dirty="0">
                <a:latin typeface="Arial"/>
                <a:cs typeface="Arial"/>
              </a:rPr>
              <a:t>artery</a:t>
            </a:r>
            <a:endParaRPr sz="19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25549"/>
            <a:ext cx="7121525" cy="3940810"/>
          </a:xfrm>
          <a:prstGeom prst="rect">
            <a:avLst/>
          </a:prstGeom>
        </p:spPr>
        <p:txBody>
          <a:bodyPr vert="horz" wrap="square" lIns="0" tIns="12700" rIns="0" bIns="0" rtlCol="0">
            <a:spAutoFit/>
          </a:bodyPr>
          <a:lstStyle/>
          <a:p>
            <a:pPr marL="287020" marR="180340" indent="-274320">
              <a:lnSpc>
                <a:spcPct val="100000"/>
              </a:lnSpc>
              <a:spcBef>
                <a:spcPts val="100"/>
              </a:spcBef>
              <a:buClr>
                <a:srgbClr val="FD8537"/>
              </a:buClr>
              <a:buSzPct val="68750"/>
              <a:buFont typeface="Wingdings"/>
              <a:buChar char=""/>
              <a:tabLst>
                <a:tab pos="287655" algn="l"/>
              </a:tabLst>
            </a:pPr>
            <a:r>
              <a:rPr sz="2400" b="1" spc="-5" dirty="0">
                <a:latin typeface="Arial"/>
                <a:cs typeface="Arial"/>
              </a:rPr>
              <a:t>Chorda tympani nerve: </a:t>
            </a:r>
            <a:r>
              <a:rPr sz="2400" dirty="0">
                <a:latin typeface="Arial"/>
                <a:cs typeface="Arial"/>
              </a:rPr>
              <a:t>This branch of the facial  </a:t>
            </a:r>
            <a:r>
              <a:rPr sz="2400" spc="-5" dirty="0">
                <a:latin typeface="Arial"/>
                <a:cs typeface="Arial"/>
              </a:rPr>
              <a:t>nerve enters </a:t>
            </a:r>
            <a:r>
              <a:rPr sz="2400" dirty="0">
                <a:latin typeface="Arial"/>
                <a:cs typeface="Arial"/>
              </a:rPr>
              <a:t>the </a:t>
            </a:r>
            <a:r>
              <a:rPr sz="2400" spc="-5" dirty="0">
                <a:latin typeface="Arial"/>
                <a:cs typeface="Arial"/>
              </a:rPr>
              <a:t>middle ear </a:t>
            </a:r>
            <a:r>
              <a:rPr sz="2400" dirty="0">
                <a:latin typeface="Arial"/>
                <a:cs typeface="Arial"/>
              </a:rPr>
              <a:t>through </a:t>
            </a:r>
            <a:r>
              <a:rPr sz="2400" spc="-5" dirty="0">
                <a:latin typeface="Arial"/>
                <a:cs typeface="Arial"/>
              </a:rPr>
              <a:t>posterior  canaliculus.</a:t>
            </a:r>
            <a:endParaRPr sz="2400">
              <a:latin typeface="Arial"/>
              <a:cs typeface="Arial"/>
            </a:endParaRPr>
          </a:p>
          <a:p>
            <a:pPr marL="652780" lvl="1" indent="-274320">
              <a:lnSpc>
                <a:spcPct val="100000"/>
              </a:lnSpc>
              <a:spcBef>
                <a:spcPts val="509"/>
              </a:spcBef>
              <a:buClr>
                <a:srgbClr val="FD8537"/>
              </a:buClr>
              <a:buSzPct val="78571"/>
              <a:buFont typeface="Wingdings"/>
              <a:buChar char=""/>
              <a:tabLst>
                <a:tab pos="652780" algn="l"/>
                <a:tab pos="653415" algn="l"/>
              </a:tabLst>
            </a:pPr>
            <a:r>
              <a:rPr sz="2100" dirty="0">
                <a:latin typeface="Arial"/>
                <a:cs typeface="Arial"/>
              </a:rPr>
              <a:t>It </a:t>
            </a:r>
            <a:r>
              <a:rPr sz="2100" spc="-5" dirty="0">
                <a:latin typeface="Arial"/>
                <a:cs typeface="Arial"/>
              </a:rPr>
              <a:t>runs on </a:t>
            </a:r>
            <a:r>
              <a:rPr sz="2100" dirty="0">
                <a:latin typeface="Arial"/>
                <a:cs typeface="Arial"/>
              </a:rPr>
              <a:t>the </a:t>
            </a:r>
            <a:r>
              <a:rPr sz="2100" spc="-5" dirty="0">
                <a:latin typeface="Arial"/>
                <a:cs typeface="Arial"/>
              </a:rPr>
              <a:t>medial </a:t>
            </a:r>
            <a:r>
              <a:rPr sz="2100" dirty="0">
                <a:latin typeface="Arial"/>
                <a:cs typeface="Arial"/>
              </a:rPr>
              <a:t>surface </a:t>
            </a:r>
            <a:r>
              <a:rPr sz="2100" spc="-5" dirty="0">
                <a:latin typeface="Arial"/>
                <a:cs typeface="Arial"/>
              </a:rPr>
              <a:t>of </a:t>
            </a:r>
            <a:r>
              <a:rPr sz="2100" dirty="0">
                <a:latin typeface="Arial"/>
                <a:cs typeface="Arial"/>
              </a:rPr>
              <a:t>the</a:t>
            </a:r>
            <a:r>
              <a:rPr sz="2100" spc="-20" dirty="0">
                <a:latin typeface="Arial"/>
                <a:cs typeface="Arial"/>
              </a:rPr>
              <a:t> </a:t>
            </a:r>
            <a:r>
              <a:rPr sz="2100" spc="-5" dirty="0">
                <a:latin typeface="Arial"/>
                <a:cs typeface="Arial"/>
              </a:rPr>
              <a:t>tympanic</a:t>
            </a:r>
            <a:endParaRPr sz="2100">
              <a:latin typeface="Arial"/>
              <a:cs typeface="Arial"/>
            </a:endParaRPr>
          </a:p>
          <a:p>
            <a:pPr marL="652780">
              <a:lnSpc>
                <a:spcPct val="100000"/>
              </a:lnSpc>
            </a:pPr>
            <a:r>
              <a:rPr sz="2100" spc="-5" dirty="0">
                <a:latin typeface="Arial"/>
                <a:cs typeface="Arial"/>
              </a:rPr>
              <a:t>membrane.</a:t>
            </a:r>
            <a:endParaRPr sz="2100">
              <a:latin typeface="Arial"/>
              <a:cs typeface="Arial"/>
            </a:endParaRPr>
          </a:p>
          <a:p>
            <a:pPr marL="652780" marR="153670" lvl="1" indent="-274320">
              <a:lnSpc>
                <a:spcPct val="100000"/>
              </a:lnSpc>
              <a:spcBef>
                <a:spcPts val="505"/>
              </a:spcBef>
              <a:buClr>
                <a:srgbClr val="FD8537"/>
              </a:buClr>
              <a:buSzPct val="78571"/>
              <a:buFont typeface="Wingdings"/>
              <a:buChar char=""/>
              <a:tabLst>
                <a:tab pos="652780" algn="l"/>
                <a:tab pos="653415" algn="l"/>
              </a:tabLst>
            </a:pPr>
            <a:r>
              <a:rPr sz="2100" dirty="0">
                <a:latin typeface="Arial"/>
                <a:cs typeface="Arial"/>
              </a:rPr>
              <a:t>It lies </a:t>
            </a:r>
            <a:r>
              <a:rPr sz="2100" spc="-5" dirty="0">
                <a:latin typeface="Arial"/>
                <a:cs typeface="Arial"/>
              </a:rPr>
              <a:t>between </a:t>
            </a:r>
            <a:r>
              <a:rPr sz="2100" dirty="0">
                <a:latin typeface="Arial"/>
                <a:cs typeface="Arial"/>
              </a:rPr>
              <a:t>the </a:t>
            </a:r>
            <a:r>
              <a:rPr sz="2100" spc="-5" dirty="0">
                <a:latin typeface="Arial"/>
                <a:cs typeface="Arial"/>
              </a:rPr>
              <a:t>malleus and long process </a:t>
            </a:r>
            <a:r>
              <a:rPr sz="2100" dirty="0">
                <a:latin typeface="Arial"/>
                <a:cs typeface="Arial"/>
              </a:rPr>
              <a:t>of incus,  </a:t>
            </a:r>
            <a:r>
              <a:rPr sz="2100" spc="-10" dirty="0">
                <a:latin typeface="Arial"/>
                <a:cs typeface="Arial"/>
              </a:rPr>
              <a:t>above </a:t>
            </a:r>
            <a:r>
              <a:rPr sz="2100" dirty="0">
                <a:latin typeface="Arial"/>
                <a:cs typeface="Arial"/>
              </a:rPr>
              <a:t>the </a:t>
            </a:r>
            <a:r>
              <a:rPr sz="2100" spc="-5" dirty="0">
                <a:latin typeface="Arial"/>
                <a:cs typeface="Arial"/>
              </a:rPr>
              <a:t>insertion </a:t>
            </a:r>
            <a:r>
              <a:rPr sz="2100" dirty="0">
                <a:latin typeface="Arial"/>
                <a:cs typeface="Arial"/>
              </a:rPr>
              <a:t>of </a:t>
            </a:r>
            <a:r>
              <a:rPr sz="2100" spc="-5" dirty="0">
                <a:latin typeface="Arial"/>
                <a:cs typeface="Arial"/>
              </a:rPr>
              <a:t>tensor</a:t>
            </a:r>
            <a:r>
              <a:rPr sz="2100" spc="-20" dirty="0">
                <a:latin typeface="Arial"/>
                <a:cs typeface="Arial"/>
              </a:rPr>
              <a:t> </a:t>
            </a:r>
            <a:r>
              <a:rPr sz="2100" spc="-5" dirty="0">
                <a:latin typeface="Arial"/>
                <a:cs typeface="Arial"/>
              </a:rPr>
              <a:t>tympani.</a:t>
            </a:r>
            <a:endParaRPr sz="2100">
              <a:latin typeface="Arial"/>
              <a:cs typeface="Arial"/>
            </a:endParaRPr>
          </a:p>
          <a:p>
            <a:pPr lvl="1">
              <a:lnSpc>
                <a:spcPct val="100000"/>
              </a:lnSpc>
              <a:spcBef>
                <a:spcPts val="20"/>
              </a:spcBef>
              <a:buClr>
                <a:srgbClr val="FD8537"/>
              </a:buClr>
              <a:buFont typeface="Wingdings"/>
              <a:buChar char=""/>
            </a:pPr>
            <a:endParaRPr sz="3050">
              <a:latin typeface="Times New Roman"/>
              <a:cs typeface="Times New Roman"/>
            </a:endParaRPr>
          </a:p>
          <a:p>
            <a:pPr marL="652780" marR="5080" lvl="1" indent="-274320">
              <a:lnSpc>
                <a:spcPct val="100000"/>
              </a:lnSpc>
              <a:buClr>
                <a:srgbClr val="FD8537"/>
              </a:buClr>
              <a:buSzPct val="78571"/>
              <a:buFont typeface="Wingdings"/>
              <a:buChar char=""/>
              <a:tabLst>
                <a:tab pos="652780" algn="l"/>
                <a:tab pos="653415" algn="l"/>
              </a:tabLst>
            </a:pPr>
            <a:r>
              <a:rPr sz="2100" dirty="0">
                <a:latin typeface="Arial"/>
                <a:cs typeface="Arial"/>
              </a:rPr>
              <a:t>It </a:t>
            </a:r>
            <a:r>
              <a:rPr sz="2100" spc="-5" dirty="0">
                <a:latin typeface="Arial"/>
                <a:cs typeface="Arial"/>
              </a:rPr>
              <a:t>carries gustatory fibers </a:t>
            </a:r>
            <a:r>
              <a:rPr sz="2100" dirty="0">
                <a:latin typeface="Arial"/>
                <a:cs typeface="Arial"/>
              </a:rPr>
              <a:t>from the </a:t>
            </a:r>
            <a:r>
              <a:rPr sz="2100" spc="-5" dirty="0">
                <a:latin typeface="Arial"/>
                <a:cs typeface="Arial"/>
              </a:rPr>
              <a:t>anterior </a:t>
            </a:r>
            <a:r>
              <a:rPr sz="2100" dirty="0">
                <a:latin typeface="Arial"/>
                <a:cs typeface="Arial"/>
              </a:rPr>
              <a:t>two-third of  </a:t>
            </a:r>
            <a:r>
              <a:rPr sz="2100" spc="-5" dirty="0">
                <a:latin typeface="Arial"/>
                <a:cs typeface="Arial"/>
              </a:rPr>
              <a:t>tongue and parasympathetic secretomotor </a:t>
            </a:r>
            <a:r>
              <a:rPr sz="2100" dirty="0">
                <a:latin typeface="Arial"/>
                <a:cs typeface="Arial"/>
              </a:rPr>
              <a:t>fibers to the  </a:t>
            </a:r>
            <a:r>
              <a:rPr sz="2100" spc="-5" dirty="0">
                <a:latin typeface="Arial"/>
                <a:cs typeface="Arial"/>
              </a:rPr>
              <a:t>submaxillary and sublingual salivary</a:t>
            </a:r>
            <a:r>
              <a:rPr sz="2100" spc="-50" dirty="0">
                <a:latin typeface="Arial"/>
                <a:cs typeface="Arial"/>
              </a:rPr>
              <a:t> </a:t>
            </a:r>
            <a:r>
              <a:rPr sz="2100" spc="-5" dirty="0">
                <a:latin typeface="Arial"/>
                <a:cs typeface="Arial"/>
              </a:rPr>
              <a:t>glands.</a:t>
            </a:r>
            <a:endParaRPr sz="21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6894" y="5348902"/>
            <a:ext cx="7432675" cy="1218565"/>
          </a:xfrm>
          <a:prstGeom prst="rect">
            <a:avLst/>
          </a:prstGeom>
        </p:spPr>
        <p:txBody>
          <a:bodyPr vert="horz" wrap="square" lIns="0" tIns="31114" rIns="0" bIns="0" rtlCol="0">
            <a:spAutoFit/>
          </a:bodyPr>
          <a:lstStyle/>
          <a:p>
            <a:pPr marL="3340100" marR="5080" indent="-3328035">
              <a:lnSpc>
                <a:spcPct val="117400"/>
              </a:lnSpc>
              <a:spcBef>
                <a:spcPts val="244"/>
              </a:spcBef>
            </a:pPr>
            <a:r>
              <a:rPr sz="3600" spc="5" dirty="0">
                <a:latin typeface="Arial"/>
                <a:cs typeface="Arial"/>
              </a:rPr>
              <a:t>N</a:t>
            </a:r>
            <a:r>
              <a:rPr sz="2850" spc="5" dirty="0">
                <a:latin typeface="Arial"/>
                <a:cs typeface="Arial"/>
              </a:rPr>
              <a:t>ERVES </a:t>
            </a:r>
            <a:r>
              <a:rPr sz="2850" spc="15" dirty="0">
                <a:latin typeface="Arial"/>
                <a:cs typeface="Arial"/>
              </a:rPr>
              <a:t>IN </a:t>
            </a:r>
            <a:r>
              <a:rPr sz="2850" spc="-10" dirty="0">
                <a:latin typeface="Arial"/>
                <a:cs typeface="Arial"/>
              </a:rPr>
              <a:t>RELATION </a:t>
            </a:r>
            <a:r>
              <a:rPr sz="2850" spc="20" dirty="0">
                <a:latin typeface="Arial"/>
                <a:cs typeface="Arial"/>
              </a:rPr>
              <a:t>WITH THE </a:t>
            </a:r>
            <a:r>
              <a:rPr sz="2850" spc="15" dirty="0">
                <a:latin typeface="Arial"/>
                <a:cs typeface="Arial"/>
              </a:rPr>
              <a:t>MIDDLE  EAR</a:t>
            </a:r>
            <a:endParaRPr sz="2850">
              <a:latin typeface="Arial"/>
              <a:cs typeface="Arial"/>
            </a:endParaRPr>
          </a:p>
        </p:txBody>
      </p:sp>
      <p:sp>
        <p:nvSpPr>
          <p:cNvPr id="3" name="object 3"/>
          <p:cNvSpPr/>
          <p:nvPr/>
        </p:nvSpPr>
        <p:spPr>
          <a:xfrm>
            <a:off x="457200" y="685800"/>
            <a:ext cx="8243316" cy="45293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304800"/>
            <a:ext cx="7418832" cy="61691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5721"/>
            <a:ext cx="5255260" cy="474489"/>
          </a:xfrm>
          <a:prstGeom prst="rect">
            <a:avLst/>
          </a:prstGeom>
        </p:spPr>
        <p:txBody>
          <a:bodyPr vert="horz" wrap="square" lIns="0" tIns="12700" rIns="0" bIns="0" rtlCol="0">
            <a:spAutoFit/>
          </a:bodyPr>
          <a:lstStyle/>
          <a:p>
            <a:pPr marL="12700">
              <a:lnSpc>
                <a:spcPct val="100000"/>
              </a:lnSpc>
              <a:spcBef>
                <a:spcPts val="100"/>
              </a:spcBef>
            </a:pPr>
            <a:r>
              <a:rPr sz="3000" b="0" spc="-10" dirty="0">
                <a:solidFill>
                  <a:srgbClr val="B32C16"/>
                </a:solidFill>
                <a:latin typeface="Arial"/>
                <a:cs typeface="Arial"/>
              </a:rPr>
              <a:t>MASTOID</a:t>
            </a:r>
            <a:r>
              <a:rPr sz="3000" b="0" spc="-220" dirty="0">
                <a:solidFill>
                  <a:srgbClr val="B32C16"/>
                </a:solidFill>
                <a:latin typeface="Arial"/>
                <a:cs typeface="Arial"/>
              </a:rPr>
              <a:t> </a:t>
            </a:r>
            <a:r>
              <a:rPr lang="en-US" sz="3000" b="0" spc="-220" dirty="0" smtClean="0">
                <a:solidFill>
                  <a:srgbClr val="B32C16"/>
                </a:solidFill>
                <a:latin typeface="Arial"/>
                <a:cs typeface="Arial"/>
              </a:rPr>
              <a:t> </a:t>
            </a:r>
            <a:r>
              <a:rPr sz="3000" b="0" dirty="0" smtClean="0">
                <a:solidFill>
                  <a:srgbClr val="B32C16"/>
                </a:solidFill>
                <a:latin typeface="Arial"/>
                <a:cs typeface="Arial"/>
              </a:rPr>
              <a:t>ANTRUM</a:t>
            </a:r>
            <a:endParaRPr sz="3000" dirty="0">
              <a:latin typeface="Arial"/>
              <a:cs typeface="Arial"/>
            </a:endParaRPr>
          </a:p>
        </p:txBody>
      </p:sp>
      <p:sp>
        <p:nvSpPr>
          <p:cNvPr id="3" name="object 3"/>
          <p:cNvSpPr txBox="1"/>
          <p:nvPr/>
        </p:nvSpPr>
        <p:spPr>
          <a:xfrm>
            <a:off x="381000" y="2057400"/>
            <a:ext cx="8153400" cy="2818720"/>
          </a:xfrm>
          <a:prstGeom prst="rect">
            <a:avLst/>
          </a:prstGeom>
        </p:spPr>
        <p:txBody>
          <a:bodyPr vert="horz" wrap="square" lIns="0" tIns="12700" rIns="0" bIns="0" rtlCol="0">
            <a:spAutoFit/>
          </a:bodyPr>
          <a:lstStyle/>
          <a:p>
            <a:pPr marL="378460">
              <a:lnSpc>
                <a:spcPts val="2050"/>
              </a:lnSpc>
              <a:spcBef>
                <a:spcPts val="100"/>
              </a:spcBef>
              <a:tabLst>
                <a:tab pos="652780" algn="l"/>
              </a:tabLst>
            </a:pPr>
            <a:r>
              <a:rPr sz="1450" spc="-655" dirty="0">
                <a:solidFill>
                  <a:srgbClr val="FD8537"/>
                </a:solidFill>
                <a:latin typeface="Wingdings"/>
                <a:cs typeface="Wingdings"/>
              </a:rPr>
              <a:t></a:t>
            </a:r>
            <a:r>
              <a:rPr sz="1450" spc="-655" dirty="0">
                <a:solidFill>
                  <a:srgbClr val="FD8537"/>
                </a:solidFill>
                <a:latin typeface="Times New Roman"/>
                <a:cs typeface="Times New Roman"/>
              </a:rPr>
              <a:t>	</a:t>
            </a:r>
            <a:r>
              <a:rPr sz="1800" spc="-5" dirty="0">
                <a:latin typeface="Arial"/>
                <a:cs typeface="Arial"/>
              </a:rPr>
              <a:t>This air-containing space (9 </a:t>
            </a:r>
            <a:r>
              <a:rPr sz="1800" dirty="0">
                <a:latin typeface="Arial"/>
                <a:cs typeface="Arial"/>
              </a:rPr>
              <a:t>mm </a:t>
            </a:r>
            <a:r>
              <a:rPr sz="1800" spc="-5" dirty="0">
                <a:latin typeface="Arial"/>
                <a:cs typeface="Arial"/>
              </a:rPr>
              <a:t>height, 14 </a:t>
            </a:r>
            <a:r>
              <a:rPr sz="1800" dirty="0">
                <a:latin typeface="Arial"/>
                <a:cs typeface="Arial"/>
              </a:rPr>
              <a:t>mm </a:t>
            </a:r>
            <a:r>
              <a:rPr sz="1800" spc="-15" dirty="0">
                <a:latin typeface="Arial"/>
                <a:cs typeface="Arial"/>
              </a:rPr>
              <a:t>width </a:t>
            </a:r>
            <a:r>
              <a:rPr sz="1800" spc="-5" dirty="0">
                <a:latin typeface="Arial"/>
                <a:cs typeface="Arial"/>
              </a:rPr>
              <a:t>and 7</a:t>
            </a:r>
            <a:r>
              <a:rPr sz="1800" spc="135" dirty="0">
                <a:latin typeface="Arial"/>
                <a:cs typeface="Arial"/>
              </a:rPr>
              <a:t> </a:t>
            </a:r>
            <a:r>
              <a:rPr sz="1800" dirty="0">
                <a:latin typeface="Arial"/>
                <a:cs typeface="Arial"/>
              </a:rPr>
              <a:t>mm</a:t>
            </a:r>
          </a:p>
          <a:p>
            <a:pPr marL="652780">
              <a:lnSpc>
                <a:spcPts val="2050"/>
              </a:lnSpc>
            </a:pPr>
            <a:r>
              <a:rPr sz="1800" spc="-5" dirty="0">
                <a:latin typeface="Arial"/>
                <a:cs typeface="Arial"/>
              </a:rPr>
              <a:t>depth) </a:t>
            </a:r>
            <a:r>
              <a:rPr sz="1800" dirty="0">
                <a:latin typeface="Arial"/>
                <a:cs typeface="Arial"/>
              </a:rPr>
              <a:t>is </a:t>
            </a:r>
            <a:r>
              <a:rPr sz="1800" spc="-5" dirty="0">
                <a:latin typeface="Arial"/>
                <a:cs typeface="Arial"/>
              </a:rPr>
              <a:t>situated </a:t>
            </a:r>
            <a:r>
              <a:rPr sz="1800" dirty="0">
                <a:latin typeface="Arial"/>
                <a:cs typeface="Arial"/>
              </a:rPr>
              <a:t>in the </a:t>
            </a:r>
            <a:r>
              <a:rPr sz="1800" spc="-5" dirty="0">
                <a:latin typeface="Arial"/>
                <a:cs typeface="Arial"/>
              </a:rPr>
              <a:t>upper part of mastoid. </a:t>
            </a:r>
            <a:r>
              <a:rPr sz="1800" b="1" spc="-45" dirty="0">
                <a:latin typeface="Arial"/>
                <a:cs typeface="Arial"/>
              </a:rPr>
              <a:t>Vol </a:t>
            </a:r>
            <a:r>
              <a:rPr sz="1800" b="1" dirty="0">
                <a:latin typeface="Arial"/>
                <a:cs typeface="Arial"/>
              </a:rPr>
              <a:t>–</a:t>
            </a:r>
            <a:r>
              <a:rPr sz="1800" b="1" spc="70" dirty="0">
                <a:latin typeface="Arial"/>
                <a:cs typeface="Arial"/>
              </a:rPr>
              <a:t> </a:t>
            </a:r>
            <a:r>
              <a:rPr sz="1800" b="1" spc="-10" dirty="0">
                <a:latin typeface="Arial"/>
                <a:cs typeface="Arial"/>
              </a:rPr>
              <a:t>1ml</a:t>
            </a:r>
            <a:endParaRPr sz="1800" dirty="0">
              <a:latin typeface="Arial"/>
              <a:cs typeface="Arial"/>
            </a:endParaRPr>
          </a:p>
          <a:p>
            <a:pPr marL="287020" indent="-274320">
              <a:lnSpc>
                <a:spcPct val="100000"/>
              </a:lnSpc>
              <a:spcBef>
                <a:spcPts val="355"/>
              </a:spcBef>
              <a:buClr>
                <a:srgbClr val="FD8537"/>
              </a:buClr>
              <a:buSzPct val="70000"/>
              <a:buFont typeface="Wingdings"/>
              <a:buChar char=""/>
              <a:tabLst>
                <a:tab pos="287655" algn="l"/>
              </a:tabLst>
            </a:pPr>
            <a:r>
              <a:rPr sz="2000" dirty="0">
                <a:latin typeface="Arial"/>
                <a:cs typeface="Arial"/>
              </a:rPr>
              <a:t>BOUNDARIES</a:t>
            </a:r>
            <a:r>
              <a:rPr sz="2000" spc="-15" dirty="0">
                <a:latin typeface="Arial"/>
                <a:cs typeface="Arial"/>
              </a:rPr>
              <a:t> </a:t>
            </a:r>
            <a:r>
              <a:rPr sz="2000" dirty="0">
                <a:latin typeface="Arial"/>
                <a:cs typeface="Arial"/>
              </a:rPr>
              <a:t>-</a:t>
            </a:r>
          </a:p>
          <a:p>
            <a:pPr marL="287020" marR="693420" indent="-274320">
              <a:lnSpc>
                <a:spcPts val="2160"/>
              </a:lnSpc>
              <a:spcBef>
                <a:spcPts val="630"/>
              </a:spcBef>
              <a:buClr>
                <a:srgbClr val="FD8537"/>
              </a:buClr>
              <a:buSzPct val="70000"/>
              <a:buFont typeface="Wingdings"/>
              <a:buChar char=""/>
              <a:tabLst>
                <a:tab pos="287655" algn="l"/>
              </a:tabLst>
            </a:pPr>
            <a:r>
              <a:rPr sz="2000" b="1" spc="-110" dirty="0" smtClean="0">
                <a:latin typeface="Arial"/>
                <a:cs typeface="Arial"/>
              </a:rPr>
              <a:t>Roof</a:t>
            </a:r>
            <a:r>
              <a:rPr sz="2000" b="1" spc="-110" dirty="0">
                <a:latin typeface="Arial"/>
                <a:cs typeface="Arial"/>
              </a:rPr>
              <a:t>: </a:t>
            </a:r>
            <a:r>
              <a:rPr sz="2000" dirty="0">
                <a:latin typeface="Arial"/>
                <a:cs typeface="Arial"/>
              </a:rPr>
              <a:t>It is formed by the tegmen antri, which</a:t>
            </a:r>
            <a:r>
              <a:rPr sz="2000" spc="-80" dirty="0">
                <a:latin typeface="Arial"/>
                <a:cs typeface="Arial"/>
              </a:rPr>
              <a:t> </a:t>
            </a:r>
            <a:r>
              <a:rPr sz="2000" dirty="0">
                <a:latin typeface="Arial"/>
                <a:cs typeface="Arial"/>
              </a:rPr>
              <a:t>separates  mastoid antrum from the middle cranial</a:t>
            </a:r>
            <a:r>
              <a:rPr sz="2000" spc="-140" dirty="0">
                <a:latin typeface="Arial"/>
                <a:cs typeface="Arial"/>
              </a:rPr>
              <a:t> </a:t>
            </a:r>
            <a:r>
              <a:rPr sz="2000" dirty="0" err="1">
                <a:latin typeface="Arial"/>
                <a:cs typeface="Arial"/>
              </a:rPr>
              <a:t>fossa</a:t>
            </a:r>
            <a:r>
              <a:rPr sz="2000" dirty="0" smtClean="0">
                <a:latin typeface="Arial"/>
                <a:cs typeface="Arial"/>
              </a:rPr>
              <a:t>.</a:t>
            </a:r>
            <a:endParaRPr lang="en-US" sz="2000" dirty="0" smtClean="0">
              <a:latin typeface="Arial"/>
              <a:cs typeface="Arial"/>
            </a:endParaRPr>
          </a:p>
          <a:p>
            <a:pPr marL="287020" marR="693420" indent="-274320">
              <a:lnSpc>
                <a:spcPts val="2160"/>
              </a:lnSpc>
              <a:spcBef>
                <a:spcPts val="630"/>
              </a:spcBef>
              <a:buClr>
                <a:srgbClr val="FD8537"/>
              </a:buClr>
              <a:buSzPct val="70000"/>
              <a:buFont typeface="Wingdings"/>
              <a:buChar char=""/>
              <a:tabLst>
                <a:tab pos="287655" algn="l"/>
              </a:tabLst>
            </a:pPr>
            <a:endParaRPr sz="2000" dirty="0">
              <a:latin typeface="Arial"/>
              <a:cs typeface="Arial"/>
            </a:endParaRPr>
          </a:p>
          <a:p>
            <a:pPr marL="287020" marR="5080" indent="-274320">
              <a:lnSpc>
                <a:spcPct val="90000"/>
              </a:lnSpc>
              <a:spcBef>
                <a:spcPts val="570"/>
              </a:spcBef>
              <a:buClr>
                <a:srgbClr val="FD8537"/>
              </a:buClr>
              <a:buSzPct val="70000"/>
              <a:buFont typeface="Wingdings"/>
              <a:buChar char=""/>
              <a:tabLst>
                <a:tab pos="287655" algn="l"/>
              </a:tabLst>
            </a:pPr>
            <a:r>
              <a:rPr sz="2000" b="1" spc="-85" dirty="0" smtClean="0">
                <a:latin typeface="Arial"/>
                <a:cs typeface="Arial"/>
              </a:rPr>
              <a:t>Lateral </a:t>
            </a:r>
            <a:r>
              <a:rPr sz="2000" b="1" dirty="0">
                <a:latin typeface="Arial"/>
                <a:cs typeface="Arial"/>
              </a:rPr>
              <a:t>wall: </a:t>
            </a:r>
            <a:r>
              <a:rPr sz="2000" dirty="0">
                <a:latin typeface="Arial"/>
                <a:cs typeface="Arial"/>
              </a:rPr>
              <a:t>It </a:t>
            </a:r>
            <a:r>
              <a:rPr sz="2000" spc="-5" dirty="0">
                <a:latin typeface="Arial"/>
                <a:cs typeface="Arial"/>
              </a:rPr>
              <a:t>is </a:t>
            </a:r>
            <a:r>
              <a:rPr sz="2000" dirty="0">
                <a:latin typeface="Arial"/>
                <a:cs typeface="Arial"/>
              </a:rPr>
              <a:t>formed by a </a:t>
            </a:r>
            <a:r>
              <a:rPr sz="2000" b="1" dirty="0">
                <a:latin typeface="Arial"/>
                <a:cs typeface="Arial"/>
              </a:rPr>
              <a:t>15mm </a:t>
            </a:r>
            <a:r>
              <a:rPr sz="2000" dirty="0">
                <a:latin typeface="Arial"/>
                <a:cs typeface="Arial"/>
              </a:rPr>
              <a:t>thick plate of squamous  part of temporal bone which is marked on the lateral surface  of mastoid by suprameatal </a:t>
            </a:r>
            <a:r>
              <a:rPr sz="2000" spc="-5" dirty="0">
                <a:latin typeface="Arial"/>
                <a:cs typeface="Arial"/>
              </a:rPr>
              <a:t>(Macewen’s) </a:t>
            </a:r>
            <a:r>
              <a:rPr sz="2000" dirty="0">
                <a:latin typeface="Arial"/>
                <a:cs typeface="Arial"/>
              </a:rPr>
              <a:t>triangle. It is</a:t>
            </a:r>
            <a:r>
              <a:rPr sz="2000" spc="-190" dirty="0">
                <a:latin typeface="Arial"/>
                <a:cs typeface="Arial"/>
              </a:rPr>
              <a:t> </a:t>
            </a:r>
            <a:r>
              <a:rPr sz="2000" dirty="0">
                <a:latin typeface="Arial"/>
                <a:cs typeface="Arial"/>
              </a:rPr>
              <a:t>covered  by postaural</a:t>
            </a:r>
            <a:r>
              <a:rPr sz="2000" spc="-50" dirty="0">
                <a:latin typeface="Arial"/>
                <a:cs typeface="Arial"/>
              </a:rPr>
              <a:t> </a:t>
            </a:r>
            <a:r>
              <a:rPr sz="2000" dirty="0">
                <a:latin typeface="Arial"/>
                <a:cs typeface="Arial"/>
              </a:rPr>
              <a:t>skin</a:t>
            </a:r>
            <a:r>
              <a:rPr sz="2000" dirty="0" smtClean="0">
                <a:latin typeface="Arial"/>
                <a:cs typeface="Arial"/>
              </a:rPr>
              <a:t>.</a:t>
            </a:r>
            <a:endParaRPr sz="2000" dirty="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5875426"/>
            <a:ext cx="3594100" cy="483234"/>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565F6C"/>
                </a:solidFill>
                <a:latin typeface="Arial"/>
                <a:cs typeface="Arial"/>
              </a:rPr>
              <a:t>M</a:t>
            </a:r>
            <a:r>
              <a:rPr sz="2400" spc="-5" dirty="0">
                <a:solidFill>
                  <a:srgbClr val="565F6C"/>
                </a:solidFill>
                <a:latin typeface="Arial"/>
                <a:cs typeface="Arial"/>
              </a:rPr>
              <a:t>ACEWEN</a:t>
            </a:r>
            <a:r>
              <a:rPr sz="3000" spc="-5" dirty="0">
                <a:solidFill>
                  <a:srgbClr val="565F6C"/>
                </a:solidFill>
                <a:latin typeface="Arial"/>
                <a:cs typeface="Arial"/>
              </a:rPr>
              <a:t>’</a:t>
            </a:r>
            <a:r>
              <a:rPr sz="2400" spc="-5" dirty="0">
                <a:solidFill>
                  <a:srgbClr val="565F6C"/>
                </a:solidFill>
                <a:latin typeface="Arial"/>
                <a:cs typeface="Arial"/>
              </a:rPr>
              <a:t>S</a:t>
            </a:r>
            <a:r>
              <a:rPr sz="2400" spc="70" dirty="0">
                <a:solidFill>
                  <a:srgbClr val="565F6C"/>
                </a:solidFill>
                <a:latin typeface="Arial"/>
                <a:cs typeface="Arial"/>
              </a:rPr>
              <a:t> </a:t>
            </a:r>
            <a:r>
              <a:rPr sz="2400" dirty="0">
                <a:solidFill>
                  <a:srgbClr val="565F6C"/>
                </a:solidFill>
                <a:latin typeface="Arial"/>
                <a:cs typeface="Arial"/>
              </a:rPr>
              <a:t>TRIANGLE</a:t>
            </a:r>
            <a:endParaRPr sz="2400">
              <a:latin typeface="Arial"/>
              <a:cs typeface="Arial"/>
            </a:endParaRPr>
          </a:p>
        </p:txBody>
      </p:sp>
      <p:sp>
        <p:nvSpPr>
          <p:cNvPr id="3" name="object 3"/>
          <p:cNvSpPr/>
          <p:nvPr/>
        </p:nvSpPr>
        <p:spPr>
          <a:xfrm>
            <a:off x="457200" y="856551"/>
            <a:ext cx="8016240" cy="39592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59053"/>
            <a:ext cx="7178675" cy="4991110"/>
          </a:xfrm>
          <a:prstGeom prst="rect">
            <a:avLst/>
          </a:prstGeom>
        </p:spPr>
        <p:txBody>
          <a:bodyPr vert="horz" wrap="square" lIns="0" tIns="12700" rIns="0" bIns="0" rtlCol="0">
            <a:spAutoFit/>
          </a:bodyPr>
          <a:lstStyle/>
          <a:p>
            <a:pPr marL="287020" marR="210820" indent="-274320">
              <a:lnSpc>
                <a:spcPct val="100000"/>
              </a:lnSpc>
              <a:spcBef>
                <a:spcPts val="100"/>
              </a:spcBef>
              <a:buClr>
                <a:srgbClr val="FD8537"/>
              </a:buClr>
              <a:buSzPct val="68750"/>
              <a:buFont typeface="Wingdings"/>
              <a:buChar char=""/>
              <a:tabLst>
                <a:tab pos="287655" algn="l"/>
              </a:tabLst>
            </a:pPr>
            <a:r>
              <a:rPr sz="2400" b="1" spc="-5" dirty="0">
                <a:latin typeface="Arial"/>
                <a:cs typeface="Arial"/>
              </a:rPr>
              <a:t>Medial </a:t>
            </a:r>
            <a:r>
              <a:rPr sz="2400" b="1" dirty="0">
                <a:latin typeface="Arial"/>
                <a:cs typeface="Arial"/>
              </a:rPr>
              <a:t>wall: </a:t>
            </a:r>
            <a:r>
              <a:rPr sz="2400" dirty="0">
                <a:latin typeface="Arial"/>
                <a:cs typeface="Arial"/>
              </a:rPr>
              <a:t>It </a:t>
            </a:r>
            <a:r>
              <a:rPr sz="2400" spc="-5" dirty="0">
                <a:latin typeface="Arial"/>
                <a:cs typeface="Arial"/>
              </a:rPr>
              <a:t>is formed </a:t>
            </a:r>
            <a:r>
              <a:rPr sz="2400" spc="-10" dirty="0">
                <a:latin typeface="Arial"/>
                <a:cs typeface="Arial"/>
              </a:rPr>
              <a:t>by </a:t>
            </a:r>
            <a:r>
              <a:rPr sz="2400" dirty="0">
                <a:latin typeface="Arial"/>
                <a:cs typeface="Arial"/>
              </a:rPr>
              <a:t>the </a:t>
            </a:r>
            <a:r>
              <a:rPr sz="2400" spc="-5" dirty="0">
                <a:latin typeface="Arial"/>
                <a:cs typeface="Arial"/>
              </a:rPr>
              <a:t>petrous bone and  related </a:t>
            </a:r>
            <a:r>
              <a:rPr sz="2400" dirty="0">
                <a:latin typeface="Arial"/>
                <a:cs typeface="Arial"/>
              </a:rPr>
              <a:t>to</a:t>
            </a:r>
            <a:r>
              <a:rPr sz="2400" spc="10" dirty="0">
                <a:latin typeface="Arial"/>
                <a:cs typeface="Arial"/>
              </a:rPr>
              <a:t> </a:t>
            </a:r>
            <a:r>
              <a:rPr sz="2400" dirty="0">
                <a:latin typeface="Arial"/>
                <a:cs typeface="Arial"/>
              </a:rPr>
              <a:t>the</a:t>
            </a:r>
          </a:p>
          <a:p>
            <a:pPr marL="652780" lvl="1" indent="-274320">
              <a:lnSpc>
                <a:spcPct val="100000"/>
              </a:lnSpc>
              <a:spcBef>
                <a:spcPts val="505"/>
              </a:spcBef>
              <a:buClr>
                <a:srgbClr val="FD8537"/>
              </a:buClr>
              <a:buSzPct val="78571"/>
              <a:buFont typeface="Wingdings"/>
              <a:buChar char=""/>
              <a:tabLst>
                <a:tab pos="652780" algn="l"/>
                <a:tab pos="653415" algn="l"/>
              </a:tabLst>
            </a:pPr>
            <a:r>
              <a:rPr sz="2100" spc="-5" dirty="0">
                <a:latin typeface="Arial"/>
                <a:cs typeface="Arial"/>
              </a:rPr>
              <a:t>Posterior </a:t>
            </a:r>
            <a:r>
              <a:rPr sz="2100" dirty="0">
                <a:latin typeface="Arial"/>
                <a:cs typeface="Arial"/>
              </a:rPr>
              <a:t>semicircular</a:t>
            </a:r>
            <a:r>
              <a:rPr sz="2100" spc="-55" dirty="0">
                <a:latin typeface="Arial"/>
                <a:cs typeface="Arial"/>
              </a:rPr>
              <a:t> </a:t>
            </a:r>
            <a:r>
              <a:rPr sz="2100" spc="-5" dirty="0">
                <a:latin typeface="Arial"/>
                <a:cs typeface="Arial"/>
              </a:rPr>
              <a:t>canal</a:t>
            </a:r>
            <a:endParaRPr sz="2100" dirty="0">
              <a:latin typeface="Arial"/>
              <a:cs typeface="Arial"/>
            </a:endParaRPr>
          </a:p>
          <a:p>
            <a:pPr marL="652780" lvl="1" indent="-274320">
              <a:lnSpc>
                <a:spcPct val="100000"/>
              </a:lnSpc>
              <a:spcBef>
                <a:spcPts val="500"/>
              </a:spcBef>
              <a:buClr>
                <a:srgbClr val="FD8537"/>
              </a:buClr>
              <a:buSzPct val="78571"/>
              <a:buFont typeface="Wingdings"/>
              <a:buChar char=""/>
              <a:tabLst>
                <a:tab pos="652780" algn="l"/>
                <a:tab pos="653415" algn="l"/>
              </a:tabLst>
            </a:pPr>
            <a:r>
              <a:rPr sz="2100" spc="-5" dirty="0">
                <a:latin typeface="Arial"/>
                <a:cs typeface="Arial"/>
              </a:rPr>
              <a:t>Endolymphatic</a:t>
            </a:r>
            <a:r>
              <a:rPr sz="2100" spc="-20" dirty="0">
                <a:latin typeface="Arial"/>
                <a:cs typeface="Arial"/>
              </a:rPr>
              <a:t> </a:t>
            </a:r>
            <a:r>
              <a:rPr sz="2100" dirty="0">
                <a:latin typeface="Arial"/>
                <a:cs typeface="Arial"/>
              </a:rPr>
              <a:t>sac</a:t>
            </a:r>
          </a:p>
          <a:p>
            <a:pPr marL="652780" lvl="1" indent="-274320">
              <a:lnSpc>
                <a:spcPct val="100000"/>
              </a:lnSpc>
              <a:spcBef>
                <a:spcPts val="509"/>
              </a:spcBef>
              <a:buClr>
                <a:srgbClr val="FD8537"/>
              </a:buClr>
              <a:buSzPct val="78571"/>
              <a:buFont typeface="Wingdings"/>
              <a:buChar char=""/>
              <a:tabLst>
                <a:tab pos="652780" algn="l"/>
                <a:tab pos="653415" algn="l"/>
              </a:tabLst>
            </a:pPr>
            <a:r>
              <a:rPr sz="2100" spc="-5" dirty="0">
                <a:latin typeface="Arial"/>
                <a:cs typeface="Arial"/>
              </a:rPr>
              <a:t>Dura </a:t>
            </a:r>
            <a:r>
              <a:rPr sz="2100" dirty="0">
                <a:latin typeface="Arial"/>
                <a:cs typeface="Arial"/>
              </a:rPr>
              <a:t>of </a:t>
            </a:r>
            <a:r>
              <a:rPr sz="2100" spc="-5" dirty="0">
                <a:latin typeface="Arial"/>
                <a:cs typeface="Arial"/>
              </a:rPr>
              <a:t>posterior cranial</a:t>
            </a:r>
            <a:r>
              <a:rPr sz="2100" spc="-25" dirty="0">
                <a:latin typeface="Arial"/>
                <a:cs typeface="Arial"/>
              </a:rPr>
              <a:t> </a:t>
            </a:r>
            <a:r>
              <a:rPr sz="2100" spc="-5" dirty="0">
                <a:latin typeface="Arial"/>
                <a:cs typeface="Arial"/>
              </a:rPr>
              <a:t>fossa</a:t>
            </a:r>
            <a:endParaRPr sz="2100" dirty="0">
              <a:latin typeface="Arial"/>
              <a:cs typeface="Arial"/>
            </a:endParaRPr>
          </a:p>
          <a:p>
            <a:pPr lvl="1">
              <a:lnSpc>
                <a:spcPct val="100000"/>
              </a:lnSpc>
              <a:buClr>
                <a:srgbClr val="FD8537"/>
              </a:buClr>
              <a:buFont typeface="Wingdings"/>
              <a:buChar char=""/>
            </a:pPr>
            <a:endParaRPr sz="3150" dirty="0">
              <a:latin typeface="Times New Roman"/>
              <a:cs typeface="Times New Roman"/>
            </a:endParaRPr>
          </a:p>
          <a:p>
            <a:pPr marL="287020" marR="5080" indent="-274320">
              <a:lnSpc>
                <a:spcPct val="100000"/>
              </a:lnSpc>
              <a:buClr>
                <a:srgbClr val="FD8537"/>
              </a:buClr>
              <a:buSzPct val="68750"/>
              <a:buFont typeface="Wingdings"/>
              <a:buChar char=""/>
              <a:tabLst>
                <a:tab pos="287655" algn="l"/>
              </a:tabLst>
            </a:pPr>
            <a:r>
              <a:rPr sz="2400" b="1" spc="-85" dirty="0" smtClean="0">
                <a:latin typeface="Arial"/>
                <a:cs typeface="Arial"/>
              </a:rPr>
              <a:t>Anterior</a:t>
            </a:r>
            <a:r>
              <a:rPr sz="2400" b="1" spc="-85" dirty="0">
                <a:latin typeface="Arial"/>
                <a:cs typeface="Arial"/>
              </a:rPr>
              <a:t>: </a:t>
            </a:r>
            <a:r>
              <a:rPr sz="2400" spc="-5" dirty="0">
                <a:latin typeface="Arial"/>
                <a:cs typeface="Arial"/>
              </a:rPr>
              <a:t>Anteriorly mastoid </a:t>
            </a:r>
            <a:r>
              <a:rPr sz="2400" dirty="0">
                <a:latin typeface="Arial"/>
                <a:cs typeface="Arial"/>
              </a:rPr>
              <a:t>antrum </a:t>
            </a:r>
            <a:r>
              <a:rPr sz="2400" spc="-5" dirty="0">
                <a:latin typeface="Arial"/>
                <a:cs typeface="Arial"/>
              </a:rPr>
              <a:t>communicates  with </a:t>
            </a:r>
            <a:r>
              <a:rPr sz="2400" dirty="0">
                <a:latin typeface="Arial"/>
                <a:cs typeface="Arial"/>
              </a:rPr>
              <a:t>the attic through the aditus </a:t>
            </a:r>
            <a:r>
              <a:rPr sz="2400" spc="-5" dirty="0">
                <a:latin typeface="Arial"/>
                <a:cs typeface="Arial"/>
              </a:rPr>
              <a:t>ad </a:t>
            </a:r>
            <a:r>
              <a:rPr sz="2400" dirty="0">
                <a:latin typeface="Arial"/>
                <a:cs typeface="Arial"/>
              </a:rPr>
              <a:t>antrum. </a:t>
            </a:r>
            <a:r>
              <a:rPr sz="2400" spc="-5" dirty="0">
                <a:latin typeface="Arial"/>
                <a:cs typeface="Arial"/>
              </a:rPr>
              <a:t>Medial  </a:t>
            </a:r>
            <a:r>
              <a:rPr sz="2400" dirty="0">
                <a:latin typeface="Arial"/>
                <a:cs typeface="Arial"/>
              </a:rPr>
              <a:t>to </a:t>
            </a:r>
            <a:r>
              <a:rPr sz="2400" spc="-5" dirty="0">
                <a:latin typeface="Arial"/>
                <a:cs typeface="Arial"/>
              </a:rPr>
              <a:t>lateral relations are</a:t>
            </a:r>
            <a:r>
              <a:rPr sz="2400" spc="25" dirty="0">
                <a:latin typeface="Arial"/>
                <a:cs typeface="Arial"/>
              </a:rPr>
              <a:t> </a:t>
            </a:r>
            <a:r>
              <a:rPr sz="2400" spc="-5" dirty="0">
                <a:latin typeface="Arial"/>
                <a:cs typeface="Arial"/>
              </a:rPr>
              <a:t>following:</a:t>
            </a:r>
            <a:endParaRPr sz="2400" dirty="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spc="-5" dirty="0">
                <a:latin typeface="Arial"/>
                <a:cs typeface="Arial"/>
              </a:rPr>
              <a:t>Facial nerve</a:t>
            </a:r>
            <a:r>
              <a:rPr sz="2100" spc="-15" dirty="0">
                <a:latin typeface="Arial"/>
                <a:cs typeface="Arial"/>
              </a:rPr>
              <a:t> </a:t>
            </a:r>
            <a:r>
              <a:rPr sz="2100" spc="-5" dirty="0">
                <a:latin typeface="Arial"/>
                <a:cs typeface="Arial"/>
              </a:rPr>
              <a:t>canal</a:t>
            </a:r>
            <a:endParaRPr sz="2100" dirty="0">
              <a:latin typeface="Arial"/>
              <a:cs typeface="Arial"/>
            </a:endParaRPr>
          </a:p>
          <a:p>
            <a:pPr marL="652780" marR="1012190" lvl="1" indent="-274320">
              <a:lnSpc>
                <a:spcPct val="100000"/>
              </a:lnSpc>
              <a:spcBef>
                <a:spcPts val="505"/>
              </a:spcBef>
              <a:buClr>
                <a:srgbClr val="FD8537"/>
              </a:buClr>
              <a:buSzPct val="78571"/>
              <a:buFont typeface="Wingdings"/>
              <a:buChar char=""/>
              <a:tabLst>
                <a:tab pos="652780" algn="l"/>
                <a:tab pos="653415" algn="l"/>
              </a:tabLst>
            </a:pPr>
            <a:r>
              <a:rPr sz="2100" spc="-5" dirty="0">
                <a:latin typeface="Arial"/>
                <a:cs typeface="Arial"/>
              </a:rPr>
              <a:t>Aditus ad antrum and facial recess lie between  tympanum and </a:t>
            </a:r>
            <a:r>
              <a:rPr sz="2100" dirty="0">
                <a:latin typeface="Arial"/>
                <a:cs typeface="Arial"/>
              </a:rPr>
              <a:t>mastoid</a:t>
            </a:r>
            <a:r>
              <a:rPr sz="2100" spc="-25" dirty="0">
                <a:latin typeface="Arial"/>
                <a:cs typeface="Arial"/>
              </a:rPr>
              <a:t> </a:t>
            </a:r>
            <a:r>
              <a:rPr sz="2100" spc="-5" dirty="0">
                <a:latin typeface="Arial"/>
                <a:cs typeface="Arial"/>
              </a:rPr>
              <a:t>antrum</a:t>
            </a:r>
            <a:endParaRPr sz="2100" dirty="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spc="-5" dirty="0">
                <a:latin typeface="Arial"/>
                <a:cs typeface="Arial"/>
              </a:rPr>
              <a:t>Deep bony external auditory canal</a:t>
            </a:r>
            <a:r>
              <a:rPr sz="2100" spc="-25" dirty="0">
                <a:latin typeface="Arial"/>
                <a:cs typeface="Arial"/>
              </a:rPr>
              <a:t> </a:t>
            </a:r>
            <a:r>
              <a:rPr sz="2100" dirty="0">
                <a:latin typeface="Arial"/>
                <a:cs typeface="Arial"/>
              </a:rPr>
              <a:t>(EAC)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940053"/>
            <a:ext cx="7125334" cy="4216539"/>
          </a:xfrm>
          <a:prstGeom prst="rect">
            <a:avLst/>
          </a:prstGeom>
        </p:spPr>
        <p:txBody>
          <a:bodyPr vert="horz" wrap="square" lIns="0" tIns="12700" rIns="0" bIns="0" rtlCol="0">
            <a:spAutoFit/>
          </a:bodyPr>
          <a:lstStyle/>
          <a:p>
            <a:pPr marL="287020" marR="226060" indent="-274320">
              <a:lnSpc>
                <a:spcPct val="100000"/>
              </a:lnSpc>
              <a:spcBef>
                <a:spcPts val="100"/>
              </a:spcBef>
              <a:buClr>
                <a:srgbClr val="FD8537"/>
              </a:buClr>
              <a:buSzPct val="68750"/>
              <a:buFont typeface="Wingdings"/>
              <a:buChar char=""/>
              <a:tabLst>
                <a:tab pos="287655" algn="l"/>
              </a:tabLst>
            </a:pPr>
            <a:r>
              <a:rPr sz="2400" b="1" spc="-5" dirty="0">
                <a:latin typeface="Arial"/>
                <a:cs typeface="Arial"/>
              </a:rPr>
              <a:t>Posterior </a:t>
            </a:r>
            <a:r>
              <a:rPr sz="2400" b="1" dirty="0">
                <a:latin typeface="Arial"/>
                <a:cs typeface="Arial"/>
              </a:rPr>
              <a:t>wall: </a:t>
            </a:r>
            <a:r>
              <a:rPr sz="2400" dirty="0">
                <a:latin typeface="Arial"/>
                <a:cs typeface="Arial"/>
              </a:rPr>
              <a:t>It </a:t>
            </a:r>
            <a:r>
              <a:rPr sz="2400" spc="-5" dirty="0">
                <a:latin typeface="Arial"/>
                <a:cs typeface="Arial"/>
              </a:rPr>
              <a:t>is formed </a:t>
            </a:r>
            <a:r>
              <a:rPr sz="2400" spc="-10" dirty="0">
                <a:latin typeface="Arial"/>
                <a:cs typeface="Arial"/>
              </a:rPr>
              <a:t>by </a:t>
            </a:r>
            <a:r>
              <a:rPr sz="2400" dirty="0">
                <a:latin typeface="Arial"/>
                <a:cs typeface="Arial"/>
              </a:rPr>
              <a:t>mastoid </a:t>
            </a:r>
            <a:r>
              <a:rPr sz="2400" spc="-5" dirty="0">
                <a:latin typeface="Arial"/>
                <a:cs typeface="Arial"/>
              </a:rPr>
              <a:t>bone and  communicates with mastoid air</a:t>
            </a:r>
            <a:r>
              <a:rPr sz="2400" spc="40" dirty="0">
                <a:latin typeface="Arial"/>
                <a:cs typeface="Arial"/>
              </a:rPr>
              <a:t> </a:t>
            </a:r>
            <a:r>
              <a:rPr sz="2400" spc="-5" dirty="0">
                <a:latin typeface="Arial"/>
                <a:cs typeface="Arial"/>
              </a:rPr>
              <a:t>cells.</a:t>
            </a:r>
            <a:endParaRPr sz="2400" dirty="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dirty="0">
                <a:latin typeface="Arial"/>
                <a:cs typeface="Arial"/>
              </a:rPr>
              <a:t>Sigmoid sinus </a:t>
            </a:r>
            <a:r>
              <a:rPr sz="2100" spc="-5" dirty="0">
                <a:latin typeface="Arial"/>
                <a:cs typeface="Arial"/>
              </a:rPr>
              <a:t>curves</a:t>
            </a:r>
            <a:r>
              <a:rPr sz="2100" spc="-60" dirty="0">
                <a:latin typeface="Arial"/>
                <a:cs typeface="Arial"/>
              </a:rPr>
              <a:t> </a:t>
            </a:r>
            <a:r>
              <a:rPr sz="2100" spc="-5" dirty="0">
                <a:latin typeface="Arial"/>
                <a:cs typeface="Arial"/>
              </a:rPr>
              <a:t>downwards.</a:t>
            </a:r>
            <a:endParaRPr sz="2100" dirty="0">
              <a:latin typeface="Arial"/>
              <a:cs typeface="Arial"/>
            </a:endParaRPr>
          </a:p>
          <a:p>
            <a:pPr lvl="1">
              <a:lnSpc>
                <a:spcPct val="100000"/>
              </a:lnSpc>
              <a:buClr>
                <a:srgbClr val="FD8537"/>
              </a:buClr>
              <a:buFont typeface="Wingdings"/>
              <a:buChar char=""/>
            </a:pPr>
            <a:endParaRPr sz="3150" dirty="0">
              <a:latin typeface="Times New Roman"/>
              <a:cs typeface="Times New Roman"/>
            </a:endParaRPr>
          </a:p>
          <a:p>
            <a:pPr marL="287020" marR="5080" indent="-274320">
              <a:lnSpc>
                <a:spcPct val="100000"/>
              </a:lnSpc>
              <a:buClr>
                <a:srgbClr val="FD8537"/>
              </a:buClr>
              <a:buSzPct val="68750"/>
              <a:buFont typeface="Wingdings"/>
              <a:buChar char=""/>
              <a:tabLst>
                <a:tab pos="287655" algn="l"/>
              </a:tabLst>
            </a:pPr>
            <a:r>
              <a:rPr sz="2400" b="1" spc="-114" dirty="0" smtClean="0">
                <a:latin typeface="Arial"/>
                <a:cs typeface="Arial"/>
              </a:rPr>
              <a:t>Floor</a:t>
            </a:r>
            <a:r>
              <a:rPr sz="2400" b="1" spc="-114" dirty="0">
                <a:latin typeface="Arial"/>
                <a:cs typeface="Arial"/>
              </a:rPr>
              <a:t>: </a:t>
            </a:r>
            <a:r>
              <a:rPr sz="2400" dirty="0">
                <a:latin typeface="Arial"/>
                <a:cs typeface="Arial"/>
              </a:rPr>
              <a:t>It </a:t>
            </a:r>
            <a:r>
              <a:rPr sz="2400" spc="-5" dirty="0">
                <a:latin typeface="Arial"/>
                <a:cs typeface="Arial"/>
              </a:rPr>
              <a:t>is formed by mastoid bone and  communicates with mastoid air cells. </a:t>
            </a:r>
            <a:r>
              <a:rPr sz="2400" dirty="0">
                <a:latin typeface="Arial"/>
                <a:cs typeface="Arial"/>
              </a:rPr>
              <a:t>Other </a:t>
            </a:r>
            <a:r>
              <a:rPr sz="2400" spc="-5" dirty="0">
                <a:latin typeface="Arial"/>
                <a:cs typeface="Arial"/>
              </a:rPr>
              <a:t>deeper  relations </a:t>
            </a:r>
            <a:r>
              <a:rPr sz="2400" dirty="0">
                <a:latin typeface="Arial"/>
                <a:cs typeface="Arial"/>
              </a:rPr>
              <a:t>from </a:t>
            </a:r>
            <a:r>
              <a:rPr sz="2400" spc="-5" dirty="0">
                <a:latin typeface="Arial"/>
                <a:cs typeface="Arial"/>
              </a:rPr>
              <a:t>medial </a:t>
            </a:r>
            <a:r>
              <a:rPr sz="2400" dirty="0">
                <a:latin typeface="Arial"/>
                <a:cs typeface="Arial"/>
              </a:rPr>
              <a:t>to </a:t>
            </a:r>
            <a:r>
              <a:rPr sz="2400" spc="-5" dirty="0">
                <a:latin typeface="Arial"/>
                <a:cs typeface="Arial"/>
              </a:rPr>
              <a:t>lateral sides</a:t>
            </a:r>
            <a:r>
              <a:rPr sz="2400" spc="30" dirty="0">
                <a:latin typeface="Arial"/>
                <a:cs typeface="Arial"/>
              </a:rPr>
              <a:t> </a:t>
            </a:r>
            <a:r>
              <a:rPr sz="2400" dirty="0">
                <a:latin typeface="Arial"/>
                <a:cs typeface="Arial"/>
              </a:rPr>
              <a:t>are</a:t>
            </a:r>
          </a:p>
          <a:p>
            <a:pPr marL="652780" lvl="1" indent="-274320">
              <a:lnSpc>
                <a:spcPct val="100000"/>
              </a:lnSpc>
              <a:spcBef>
                <a:spcPts val="509"/>
              </a:spcBef>
              <a:buClr>
                <a:srgbClr val="FD8537"/>
              </a:buClr>
              <a:buSzPct val="78571"/>
              <a:buFont typeface="Wingdings"/>
              <a:buChar char=""/>
              <a:tabLst>
                <a:tab pos="652780" algn="l"/>
                <a:tab pos="653415" algn="l"/>
              </a:tabLst>
            </a:pPr>
            <a:r>
              <a:rPr sz="2100" spc="-5" dirty="0">
                <a:latin typeface="Arial"/>
                <a:cs typeface="Arial"/>
              </a:rPr>
              <a:t>Jugular bulb medial </a:t>
            </a:r>
            <a:r>
              <a:rPr sz="2100" dirty="0">
                <a:latin typeface="Arial"/>
                <a:cs typeface="Arial"/>
              </a:rPr>
              <a:t>to facial</a:t>
            </a:r>
            <a:r>
              <a:rPr sz="2100" spc="-45" dirty="0">
                <a:latin typeface="Arial"/>
                <a:cs typeface="Arial"/>
              </a:rPr>
              <a:t> </a:t>
            </a:r>
            <a:r>
              <a:rPr sz="2100" spc="-5" dirty="0">
                <a:latin typeface="Arial"/>
                <a:cs typeface="Arial"/>
              </a:rPr>
              <a:t>canal.</a:t>
            </a:r>
            <a:endParaRPr sz="2100" dirty="0">
              <a:latin typeface="Arial"/>
              <a:cs typeface="Arial"/>
            </a:endParaRPr>
          </a:p>
          <a:p>
            <a:pPr marL="652780" marR="266065" lvl="1" indent="-274320">
              <a:lnSpc>
                <a:spcPct val="100000"/>
              </a:lnSpc>
              <a:spcBef>
                <a:spcPts val="500"/>
              </a:spcBef>
              <a:buClr>
                <a:srgbClr val="FD8537"/>
              </a:buClr>
              <a:buSzPct val="78571"/>
              <a:buFont typeface="Wingdings"/>
              <a:buChar char=""/>
              <a:tabLst>
                <a:tab pos="652780" algn="l"/>
                <a:tab pos="653415" algn="l"/>
              </a:tabLst>
            </a:pPr>
            <a:r>
              <a:rPr sz="2100" spc="-5" dirty="0">
                <a:latin typeface="Arial"/>
                <a:cs typeface="Arial"/>
              </a:rPr>
              <a:t>Digastric ridge which gives origin </a:t>
            </a:r>
            <a:r>
              <a:rPr sz="2100" dirty="0">
                <a:latin typeface="Arial"/>
                <a:cs typeface="Arial"/>
              </a:rPr>
              <a:t>of </a:t>
            </a:r>
            <a:r>
              <a:rPr sz="2100" spc="-5" dirty="0">
                <a:latin typeface="Arial"/>
                <a:cs typeface="Arial"/>
              </a:rPr>
              <a:t>posterior belly </a:t>
            </a:r>
            <a:r>
              <a:rPr sz="2100" dirty="0">
                <a:latin typeface="Arial"/>
                <a:cs typeface="Arial"/>
              </a:rPr>
              <a:t>of  </a:t>
            </a:r>
            <a:r>
              <a:rPr sz="2100" spc="-5" dirty="0">
                <a:latin typeface="Arial"/>
                <a:cs typeface="Arial"/>
              </a:rPr>
              <a:t>digastric</a:t>
            </a:r>
            <a:r>
              <a:rPr sz="2100" spc="-20" dirty="0">
                <a:latin typeface="Arial"/>
                <a:cs typeface="Arial"/>
              </a:rPr>
              <a:t> </a:t>
            </a:r>
            <a:r>
              <a:rPr sz="2100" dirty="0">
                <a:latin typeface="Arial"/>
                <a:cs typeface="Arial"/>
              </a:rPr>
              <a:t>muscle.</a:t>
            </a:r>
          </a:p>
          <a:p>
            <a:pPr marL="652780" lvl="1" indent="-274320">
              <a:lnSpc>
                <a:spcPct val="100000"/>
              </a:lnSpc>
              <a:spcBef>
                <a:spcPts val="509"/>
              </a:spcBef>
              <a:buClr>
                <a:srgbClr val="FD8537"/>
              </a:buClr>
              <a:buSzPct val="78571"/>
              <a:buFont typeface="Wingdings"/>
              <a:buChar char=""/>
              <a:tabLst>
                <a:tab pos="652780" algn="l"/>
                <a:tab pos="653415" algn="l"/>
              </a:tabLst>
            </a:pPr>
            <a:r>
              <a:rPr sz="2100" spc="-5" dirty="0">
                <a:latin typeface="Arial"/>
                <a:cs typeface="Arial"/>
              </a:rPr>
              <a:t>Origin </a:t>
            </a:r>
            <a:r>
              <a:rPr sz="2100" dirty="0">
                <a:latin typeface="Arial"/>
                <a:cs typeface="Arial"/>
              </a:rPr>
              <a:t>of </a:t>
            </a:r>
            <a:r>
              <a:rPr sz="2100" spc="-5" dirty="0">
                <a:latin typeface="Arial"/>
                <a:cs typeface="Arial"/>
              </a:rPr>
              <a:t>sternocleidomastoid</a:t>
            </a:r>
            <a:r>
              <a:rPr sz="2100" spc="-45" dirty="0">
                <a:latin typeface="Arial"/>
                <a:cs typeface="Arial"/>
              </a:rPr>
              <a:t> </a:t>
            </a:r>
            <a:r>
              <a:rPr sz="2100" dirty="0">
                <a:latin typeface="Arial"/>
                <a:cs typeface="Arial"/>
              </a:rPr>
              <a:t>muscle.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3436620" cy="482600"/>
          </a:xfrm>
          <a:prstGeom prst="rect">
            <a:avLst/>
          </a:prstGeom>
        </p:spPr>
        <p:txBody>
          <a:bodyPr vert="horz" wrap="square" lIns="0" tIns="12700" rIns="0" bIns="0" rtlCol="0">
            <a:spAutoFit/>
          </a:bodyPr>
          <a:lstStyle/>
          <a:p>
            <a:pPr marL="12700">
              <a:lnSpc>
                <a:spcPct val="100000"/>
              </a:lnSpc>
              <a:spcBef>
                <a:spcPts val="100"/>
              </a:spcBef>
            </a:pPr>
            <a:r>
              <a:rPr sz="3000" b="0" spc="-5" dirty="0">
                <a:solidFill>
                  <a:srgbClr val="B32C16"/>
                </a:solidFill>
                <a:latin typeface="Arial"/>
                <a:cs typeface="Arial"/>
              </a:rPr>
              <a:t>T</a:t>
            </a:r>
            <a:r>
              <a:rPr sz="2400" b="0" spc="-5" dirty="0">
                <a:solidFill>
                  <a:srgbClr val="B32C16"/>
                </a:solidFill>
                <a:latin typeface="Arial"/>
                <a:cs typeface="Arial"/>
              </a:rPr>
              <a:t>YPES </a:t>
            </a:r>
            <a:r>
              <a:rPr sz="2400" b="0" dirty="0">
                <a:solidFill>
                  <a:srgbClr val="B32C16"/>
                </a:solidFill>
                <a:latin typeface="Arial"/>
                <a:cs typeface="Arial"/>
              </a:rPr>
              <a:t>OF</a:t>
            </a:r>
            <a:r>
              <a:rPr sz="2400" b="0" spc="270" dirty="0">
                <a:solidFill>
                  <a:srgbClr val="B32C16"/>
                </a:solidFill>
                <a:latin typeface="Arial"/>
                <a:cs typeface="Arial"/>
              </a:rPr>
              <a:t> </a:t>
            </a:r>
            <a:r>
              <a:rPr sz="3000" b="0" spc="-10" dirty="0">
                <a:solidFill>
                  <a:srgbClr val="B32C16"/>
                </a:solidFill>
                <a:latin typeface="Arial"/>
                <a:cs typeface="Arial"/>
              </a:rPr>
              <a:t>MASTOID</a:t>
            </a:r>
            <a:endParaRPr sz="3000">
              <a:latin typeface="Arial"/>
              <a:cs typeface="Arial"/>
            </a:endParaRPr>
          </a:p>
        </p:txBody>
      </p:sp>
      <p:sp>
        <p:nvSpPr>
          <p:cNvPr id="3" name="object 3"/>
          <p:cNvSpPr txBox="1"/>
          <p:nvPr/>
        </p:nvSpPr>
        <p:spPr>
          <a:xfrm>
            <a:off x="535940" y="1625549"/>
            <a:ext cx="7063740" cy="3602354"/>
          </a:xfrm>
          <a:prstGeom prst="rect">
            <a:avLst/>
          </a:prstGeom>
        </p:spPr>
        <p:txBody>
          <a:bodyPr vert="horz" wrap="square" lIns="0" tIns="12700" rIns="0" bIns="0" rtlCol="0">
            <a:spAutoFit/>
          </a:bodyPr>
          <a:lstStyle/>
          <a:p>
            <a:pPr marL="287020" marR="161290" indent="-274320">
              <a:lnSpc>
                <a:spcPct val="100000"/>
              </a:lnSpc>
              <a:spcBef>
                <a:spcPts val="100"/>
              </a:spcBef>
              <a:buClr>
                <a:srgbClr val="FD8537"/>
              </a:buClr>
              <a:buSzPct val="68750"/>
              <a:buFont typeface="Wingdings"/>
              <a:buChar char=""/>
              <a:tabLst>
                <a:tab pos="287655" algn="l"/>
              </a:tabLst>
            </a:pPr>
            <a:r>
              <a:rPr sz="2400" spc="-5" dirty="0">
                <a:latin typeface="Arial"/>
                <a:cs typeface="Arial"/>
              </a:rPr>
              <a:t>The </a:t>
            </a:r>
            <a:r>
              <a:rPr sz="2400" dirty="0">
                <a:latin typeface="Arial"/>
                <a:cs typeface="Arial"/>
              </a:rPr>
              <a:t>mastoid </a:t>
            </a:r>
            <a:r>
              <a:rPr sz="2400" spc="-5" dirty="0">
                <a:latin typeface="Arial"/>
                <a:cs typeface="Arial"/>
              </a:rPr>
              <a:t>consists of “honeycomb” air cells,  which lie underneath </a:t>
            </a:r>
            <a:r>
              <a:rPr sz="2400" dirty="0">
                <a:latin typeface="Arial"/>
                <a:cs typeface="Arial"/>
              </a:rPr>
              <a:t>the </a:t>
            </a:r>
            <a:r>
              <a:rPr sz="2400" spc="-5" dirty="0">
                <a:latin typeface="Arial"/>
                <a:cs typeface="Arial"/>
              </a:rPr>
              <a:t>bony cortex. Depending  on </a:t>
            </a:r>
            <a:r>
              <a:rPr sz="2400" dirty="0">
                <a:latin typeface="Arial"/>
                <a:cs typeface="Arial"/>
              </a:rPr>
              <a:t>its </a:t>
            </a:r>
            <a:r>
              <a:rPr sz="2400" spc="-5" dirty="0">
                <a:latin typeface="Arial"/>
                <a:cs typeface="Arial"/>
              </a:rPr>
              <a:t>development, three </a:t>
            </a:r>
            <a:r>
              <a:rPr sz="2400" dirty="0">
                <a:latin typeface="Arial"/>
                <a:cs typeface="Arial"/>
              </a:rPr>
              <a:t>types </a:t>
            </a:r>
            <a:r>
              <a:rPr sz="2400" spc="-5" dirty="0">
                <a:latin typeface="Arial"/>
                <a:cs typeface="Arial"/>
              </a:rPr>
              <a:t>of mastoid are  described: </a:t>
            </a:r>
            <a:r>
              <a:rPr sz="2400" spc="-20" dirty="0">
                <a:latin typeface="Arial"/>
                <a:cs typeface="Arial"/>
              </a:rPr>
              <a:t>cellular, </a:t>
            </a:r>
            <a:r>
              <a:rPr sz="2400" spc="-5" dirty="0">
                <a:latin typeface="Arial"/>
                <a:cs typeface="Arial"/>
              </a:rPr>
              <a:t>diploeic and</a:t>
            </a:r>
            <a:r>
              <a:rPr sz="2400" spc="130" dirty="0">
                <a:latin typeface="Arial"/>
                <a:cs typeface="Arial"/>
              </a:rPr>
              <a:t> </a:t>
            </a:r>
            <a:r>
              <a:rPr sz="2400" spc="-20" dirty="0">
                <a:latin typeface="Arial"/>
                <a:cs typeface="Arial"/>
              </a:rPr>
              <a:t>acellular.</a:t>
            </a:r>
            <a:endParaRPr sz="2400">
              <a:latin typeface="Arial"/>
              <a:cs typeface="Arial"/>
            </a:endParaRPr>
          </a:p>
          <a:p>
            <a:pPr marL="652780" lvl="1" indent="-274320">
              <a:lnSpc>
                <a:spcPct val="100000"/>
              </a:lnSpc>
              <a:spcBef>
                <a:spcPts val="509"/>
              </a:spcBef>
              <a:buClr>
                <a:srgbClr val="FD8537"/>
              </a:buClr>
              <a:buSzPct val="78571"/>
              <a:buFont typeface="Wingdings"/>
              <a:buChar char=""/>
              <a:tabLst>
                <a:tab pos="652780" algn="l"/>
                <a:tab pos="653415" algn="l"/>
              </a:tabLst>
            </a:pPr>
            <a:r>
              <a:rPr sz="2100" b="1" spc="-5" dirty="0">
                <a:latin typeface="Arial"/>
                <a:cs typeface="Arial"/>
              </a:rPr>
              <a:t>Cellular (Well-pneumatized): </a:t>
            </a:r>
            <a:r>
              <a:rPr sz="2100" dirty="0">
                <a:latin typeface="Arial"/>
                <a:cs typeface="Arial"/>
              </a:rPr>
              <a:t>Mastoid cells </a:t>
            </a:r>
            <a:r>
              <a:rPr sz="2100" spc="-5" dirty="0">
                <a:latin typeface="Arial"/>
                <a:cs typeface="Arial"/>
              </a:rPr>
              <a:t>are</a:t>
            </a:r>
            <a:r>
              <a:rPr sz="2100" spc="-20" dirty="0">
                <a:latin typeface="Arial"/>
                <a:cs typeface="Arial"/>
              </a:rPr>
              <a:t> </a:t>
            </a:r>
            <a:r>
              <a:rPr sz="2100" spc="-5" dirty="0">
                <a:latin typeface="Arial"/>
                <a:cs typeface="Arial"/>
              </a:rPr>
              <a:t>well</a:t>
            </a:r>
            <a:endParaRPr sz="2100">
              <a:latin typeface="Arial"/>
              <a:cs typeface="Arial"/>
            </a:endParaRPr>
          </a:p>
          <a:p>
            <a:pPr marL="652780">
              <a:lnSpc>
                <a:spcPct val="100000"/>
              </a:lnSpc>
            </a:pPr>
            <a:r>
              <a:rPr sz="2100" spc="-5" dirty="0">
                <a:latin typeface="Arial"/>
                <a:cs typeface="Arial"/>
              </a:rPr>
              <a:t>developed with thin intervening</a:t>
            </a:r>
            <a:r>
              <a:rPr sz="2100" spc="-35" dirty="0">
                <a:latin typeface="Arial"/>
                <a:cs typeface="Arial"/>
              </a:rPr>
              <a:t> </a:t>
            </a:r>
            <a:r>
              <a:rPr sz="2100" dirty="0">
                <a:latin typeface="Arial"/>
                <a:cs typeface="Arial"/>
              </a:rPr>
              <a:t>septa.</a:t>
            </a:r>
            <a:endParaRPr sz="2100">
              <a:latin typeface="Arial"/>
              <a:cs typeface="Arial"/>
            </a:endParaRPr>
          </a:p>
          <a:p>
            <a:pPr marL="652780" marR="5080" lvl="1" indent="-274320">
              <a:lnSpc>
                <a:spcPct val="100000"/>
              </a:lnSpc>
              <a:spcBef>
                <a:spcPts val="505"/>
              </a:spcBef>
              <a:buClr>
                <a:srgbClr val="FD8537"/>
              </a:buClr>
              <a:buSzPct val="78571"/>
              <a:buFont typeface="Wingdings"/>
              <a:buChar char=""/>
              <a:tabLst>
                <a:tab pos="652780" algn="l"/>
                <a:tab pos="653415" algn="l"/>
              </a:tabLst>
            </a:pPr>
            <a:r>
              <a:rPr sz="2100" b="1" dirty="0">
                <a:latin typeface="Arial"/>
                <a:cs typeface="Arial"/>
              </a:rPr>
              <a:t>Diploeic: </a:t>
            </a:r>
            <a:r>
              <a:rPr sz="2100" spc="-5" dirty="0">
                <a:latin typeface="Arial"/>
                <a:cs typeface="Arial"/>
              </a:rPr>
              <a:t>Mainly there are marrow spaces with </a:t>
            </a:r>
            <a:r>
              <a:rPr sz="2100" dirty="0">
                <a:latin typeface="Arial"/>
                <a:cs typeface="Arial"/>
              </a:rPr>
              <a:t>few </a:t>
            </a:r>
            <a:r>
              <a:rPr sz="2100" spc="-5" dirty="0">
                <a:latin typeface="Arial"/>
                <a:cs typeface="Arial"/>
              </a:rPr>
              <a:t>air  </a:t>
            </a:r>
            <a:r>
              <a:rPr sz="2100" dirty="0">
                <a:latin typeface="Arial"/>
                <a:cs typeface="Arial"/>
              </a:rPr>
              <a:t>cells.</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Acellular (Sclerotic): </a:t>
            </a:r>
            <a:r>
              <a:rPr sz="2100" spc="-5" dirty="0">
                <a:latin typeface="Arial"/>
                <a:cs typeface="Arial"/>
              </a:rPr>
              <a:t>There </a:t>
            </a:r>
            <a:r>
              <a:rPr sz="2100" dirty="0">
                <a:latin typeface="Arial"/>
                <a:cs typeface="Arial"/>
              </a:rPr>
              <a:t>are </a:t>
            </a:r>
            <a:r>
              <a:rPr sz="2100" spc="-5" dirty="0">
                <a:latin typeface="Arial"/>
                <a:cs typeface="Arial"/>
              </a:rPr>
              <a:t>neither </a:t>
            </a:r>
            <a:r>
              <a:rPr sz="2100" dirty="0">
                <a:latin typeface="Arial"/>
                <a:cs typeface="Arial"/>
              </a:rPr>
              <a:t>cells</a:t>
            </a:r>
            <a:r>
              <a:rPr sz="2100" spc="-25" dirty="0">
                <a:latin typeface="Arial"/>
                <a:cs typeface="Arial"/>
              </a:rPr>
              <a:t> </a:t>
            </a:r>
            <a:r>
              <a:rPr sz="2100" spc="-5" dirty="0">
                <a:latin typeface="Arial"/>
                <a:cs typeface="Arial"/>
              </a:rPr>
              <a:t>nor</a:t>
            </a:r>
            <a:endParaRPr sz="2100">
              <a:latin typeface="Arial"/>
              <a:cs typeface="Arial"/>
            </a:endParaRPr>
          </a:p>
          <a:p>
            <a:pPr marL="652780">
              <a:lnSpc>
                <a:spcPct val="100000"/>
              </a:lnSpc>
            </a:pPr>
            <a:r>
              <a:rPr sz="2100" spc="-5" dirty="0">
                <a:latin typeface="Arial"/>
                <a:cs typeface="Arial"/>
              </a:rPr>
              <a:t>marrow</a:t>
            </a:r>
            <a:r>
              <a:rPr sz="2100" spc="-15" dirty="0">
                <a:latin typeface="Arial"/>
                <a:cs typeface="Arial"/>
              </a:rPr>
              <a:t> </a:t>
            </a:r>
            <a:r>
              <a:rPr sz="2100" spc="-5" dirty="0">
                <a:latin typeface="Arial"/>
                <a:cs typeface="Arial"/>
              </a:rPr>
              <a:t>spaces.</a:t>
            </a:r>
            <a:endParaRPr sz="21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044" y="5951626"/>
            <a:ext cx="5079365" cy="483234"/>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565F6C"/>
                </a:solidFill>
                <a:latin typeface="Arial"/>
                <a:cs typeface="Arial"/>
              </a:rPr>
              <a:t>3 </a:t>
            </a:r>
            <a:r>
              <a:rPr sz="2400" spc="-5" dirty="0">
                <a:solidFill>
                  <a:srgbClr val="565F6C"/>
                </a:solidFill>
                <a:latin typeface="Arial"/>
                <a:cs typeface="Arial"/>
              </a:rPr>
              <a:t>TYPES </a:t>
            </a:r>
            <a:r>
              <a:rPr sz="2400" dirty="0">
                <a:solidFill>
                  <a:srgbClr val="565F6C"/>
                </a:solidFill>
                <a:latin typeface="Arial"/>
                <a:cs typeface="Arial"/>
              </a:rPr>
              <a:t>OF </a:t>
            </a:r>
            <a:r>
              <a:rPr sz="3000" spc="-10" dirty="0">
                <a:solidFill>
                  <a:srgbClr val="565F6C"/>
                </a:solidFill>
                <a:latin typeface="Arial"/>
                <a:cs typeface="Arial"/>
              </a:rPr>
              <a:t>M</a:t>
            </a:r>
            <a:r>
              <a:rPr sz="2400" spc="-10" dirty="0">
                <a:solidFill>
                  <a:srgbClr val="565F6C"/>
                </a:solidFill>
                <a:latin typeface="Arial"/>
                <a:cs typeface="Arial"/>
              </a:rPr>
              <a:t>ASTOID </a:t>
            </a:r>
            <a:r>
              <a:rPr sz="2400" dirty="0">
                <a:solidFill>
                  <a:srgbClr val="565F6C"/>
                </a:solidFill>
                <a:latin typeface="Arial"/>
                <a:cs typeface="Arial"/>
              </a:rPr>
              <a:t>AIR</a:t>
            </a:r>
            <a:r>
              <a:rPr sz="2400" spc="390" dirty="0">
                <a:solidFill>
                  <a:srgbClr val="565F6C"/>
                </a:solidFill>
                <a:latin typeface="Arial"/>
                <a:cs typeface="Arial"/>
              </a:rPr>
              <a:t> </a:t>
            </a:r>
            <a:r>
              <a:rPr sz="2400" spc="-5" dirty="0">
                <a:solidFill>
                  <a:srgbClr val="565F6C"/>
                </a:solidFill>
                <a:latin typeface="Arial"/>
                <a:cs typeface="Arial"/>
              </a:rPr>
              <a:t>CELLS</a:t>
            </a:r>
            <a:endParaRPr sz="2400">
              <a:latin typeface="Arial"/>
              <a:cs typeface="Arial"/>
            </a:endParaRPr>
          </a:p>
        </p:txBody>
      </p:sp>
      <p:sp>
        <p:nvSpPr>
          <p:cNvPr id="3" name="object 3"/>
          <p:cNvSpPr/>
          <p:nvPr/>
        </p:nvSpPr>
        <p:spPr>
          <a:xfrm>
            <a:off x="457200" y="228600"/>
            <a:ext cx="7905423" cy="51252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228600"/>
            <a:ext cx="3792220" cy="482600"/>
          </a:xfrm>
          <a:prstGeom prst="rect">
            <a:avLst/>
          </a:prstGeom>
        </p:spPr>
        <p:txBody>
          <a:bodyPr vert="horz" wrap="square" lIns="0" tIns="12700" rIns="0" bIns="0" rtlCol="0">
            <a:spAutoFit/>
          </a:bodyPr>
          <a:lstStyle/>
          <a:p>
            <a:pPr marL="12700">
              <a:lnSpc>
                <a:spcPct val="100000"/>
              </a:lnSpc>
              <a:spcBef>
                <a:spcPts val="100"/>
              </a:spcBef>
            </a:pPr>
            <a:r>
              <a:rPr sz="3000" b="0" spc="-10" dirty="0">
                <a:solidFill>
                  <a:srgbClr val="B32C16"/>
                </a:solidFill>
                <a:latin typeface="Arial"/>
                <a:cs typeface="Arial"/>
              </a:rPr>
              <a:t>MASTOID </a:t>
            </a:r>
            <a:r>
              <a:rPr sz="3000" b="0" dirty="0">
                <a:solidFill>
                  <a:srgbClr val="B32C16"/>
                </a:solidFill>
                <a:latin typeface="Arial"/>
                <a:cs typeface="Arial"/>
              </a:rPr>
              <a:t>AIR</a:t>
            </a:r>
            <a:r>
              <a:rPr sz="3000" b="0" spc="-210" dirty="0">
                <a:solidFill>
                  <a:srgbClr val="B32C16"/>
                </a:solidFill>
                <a:latin typeface="Arial"/>
                <a:cs typeface="Arial"/>
              </a:rPr>
              <a:t> </a:t>
            </a:r>
            <a:r>
              <a:rPr sz="3000" b="0" dirty="0">
                <a:solidFill>
                  <a:srgbClr val="B32C16"/>
                </a:solidFill>
                <a:latin typeface="Arial"/>
                <a:cs typeface="Arial"/>
              </a:rPr>
              <a:t>CELLS</a:t>
            </a:r>
            <a:endParaRPr sz="3000" dirty="0">
              <a:latin typeface="Arial"/>
              <a:cs typeface="Arial"/>
            </a:endParaRPr>
          </a:p>
        </p:txBody>
      </p:sp>
      <p:sp>
        <p:nvSpPr>
          <p:cNvPr id="5" name="object 5"/>
          <p:cNvSpPr txBox="1">
            <a:spLocks noGrp="1"/>
          </p:cNvSpPr>
          <p:nvPr>
            <p:ph idx="1"/>
          </p:nvPr>
        </p:nvSpPr>
        <p:spPr>
          <a:xfrm>
            <a:off x="0" y="1219200"/>
            <a:ext cx="8229600" cy="4709110"/>
          </a:xfrm>
          <a:prstGeom prst="rect">
            <a:avLst/>
          </a:prstGeom>
        </p:spPr>
        <p:txBody>
          <a:bodyPr vert="horz" wrap="square" lIns="0" tIns="89535" rIns="0" bIns="0" rtlCol="0">
            <a:spAutoFit/>
          </a:bodyPr>
          <a:lstStyle/>
          <a:p>
            <a:pPr marL="469900" indent="-457200">
              <a:lnSpc>
                <a:spcPct val="100000"/>
              </a:lnSpc>
              <a:spcBef>
                <a:spcPts val="705"/>
              </a:spcBef>
              <a:buClr>
                <a:srgbClr val="001F5F"/>
              </a:buClr>
              <a:buSzPct val="70588"/>
              <a:buAutoNum type="arabicPeriod"/>
              <a:tabLst>
                <a:tab pos="469900" algn="l"/>
                <a:tab pos="470534" algn="l"/>
              </a:tabLst>
            </a:pPr>
            <a:r>
              <a:rPr sz="2400" b="1" spc="-5" dirty="0">
                <a:latin typeface="Arial"/>
                <a:cs typeface="Arial"/>
              </a:rPr>
              <a:t>Zygomatic cells</a:t>
            </a:r>
            <a:r>
              <a:rPr b="1" spc="-5" dirty="0">
                <a:latin typeface="Arial"/>
                <a:cs typeface="Arial"/>
              </a:rPr>
              <a:t>:</a:t>
            </a:r>
            <a:r>
              <a:rPr sz="2400" b="1" spc="-5" dirty="0">
                <a:latin typeface="Arial"/>
                <a:cs typeface="Arial"/>
              </a:rPr>
              <a:t> </a:t>
            </a:r>
            <a:r>
              <a:rPr sz="2400" spc="-5" dirty="0"/>
              <a:t>In </a:t>
            </a:r>
            <a:r>
              <a:rPr sz="2400" dirty="0"/>
              <a:t>the root of</a:t>
            </a:r>
            <a:r>
              <a:rPr sz="2400" spc="60" dirty="0"/>
              <a:t> </a:t>
            </a:r>
            <a:r>
              <a:rPr sz="2400" spc="-5" dirty="0"/>
              <a:t>zygoma.</a:t>
            </a:r>
          </a:p>
          <a:p>
            <a:pPr marL="469900" indent="-457200">
              <a:lnSpc>
                <a:spcPct val="100000"/>
              </a:lnSpc>
              <a:spcBef>
                <a:spcPts val="600"/>
              </a:spcBef>
              <a:buClr>
                <a:srgbClr val="001F5F"/>
              </a:buClr>
              <a:buSzPct val="67647"/>
              <a:buAutoNum type="arabicPeriod"/>
              <a:tabLst>
                <a:tab pos="469900" algn="l"/>
                <a:tab pos="470534" algn="l"/>
              </a:tabLst>
            </a:pPr>
            <a:r>
              <a:rPr sz="2400" b="1" spc="-20" dirty="0">
                <a:latin typeface="Arial"/>
                <a:cs typeface="Arial"/>
              </a:rPr>
              <a:t>Tegmen </a:t>
            </a:r>
            <a:r>
              <a:rPr sz="2400" b="1" spc="-5" dirty="0">
                <a:latin typeface="Arial"/>
                <a:cs typeface="Arial"/>
              </a:rPr>
              <a:t>cells: </a:t>
            </a:r>
            <a:r>
              <a:rPr sz="2400" dirty="0"/>
              <a:t>In the tegmen</a:t>
            </a:r>
            <a:r>
              <a:rPr sz="2400" spc="40" dirty="0"/>
              <a:t> </a:t>
            </a:r>
            <a:r>
              <a:rPr sz="2400" spc="-5" dirty="0"/>
              <a:t>tympani.</a:t>
            </a:r>
          </a:p>
          <a:p>
            <a:pPr marL="469900" indent="-457200">
              <a:lnSpc>
                <a:spcPct val="100000"/>
              </a:lnSpc>
              <a:spcBef>
                <a:spcPts val="600"/>
              </a:spcBef>
              <a:buClr>
                <a:srgbClr val="001F5F"/>
              </a:buClr>
              <a:buSzPct val="67647"/>
              <a:buAutoNum type="arabicPeriod"/>
              <a:tabLst>
                <a:tab pos="469900" algn="l"/>
                <a:tab pos="470534" algn="l"/>
              </a:tabLst>
            </a:pPr>
            <a:r>
              <a:rPr sz="2400" b="1" dirty="0">
                <a:latin typeface="Arial"/>
                <a:cs typeface="Arial"/>
              </a:rPr>
              <a:t>Perisinus </a:t>
            </a:r>
            <a:r>
              <a:rPr sz="2400" b="1" spc="-5" dirty="0">
                <a:latin typeface="Arial"/>
                <a:cs typeface="Arial"/>
              </a:rPr>
              <a:t>cells: </a:t>
            </a:r>
            <a:r>
              <a:rPr sz="2400" dirty="0"/>
              <a:t>Present over </a:t>
            </a:r>
            <a:r>
              <a:rPr sz="2400" spc="-5" dirty="0"/>
              <a:t>the </a:t>
            </a:r>
            <a:r>
              <a:rPr sz="2400" dirty="0"/>
              <a:t>sinus</a:t>
            </a:r>
            <a:r>
              <a:rPr sz="2400" spc="35" dirty="0"/>
              <a:t> </a:t>
            </a:r>
            <a:r>
              <a:rPr sz="2400" dirty="0"/>
              <a:t>plate.</a:t>
            </a:r>
          </a:p>
          <a:p>
            <a:pPr marL="469900" indent="-457200">
              <a:lnSpc>
                <a:spcPct val="100000"/>
              </a:lnSpc>
              <a:spcBef>
                <a:spcPts val="600"/>
              </a:spcBef>
              <a:buClr>
                <a:srgbClr val="001F5F"/>
              </a:buClr>
              <a:buSzPct val="67647"/>
              <a:buAutoNum type="arabicPeriod"/>
              <a:tabLst>
                <a:tab pos="469900" algn="l"/>
                <a:tab pos="470534" algn="l"/>
              </a:tabLst>
            </a:pPr>
            <a:r>
              <a:rPr sz="2400" b="1" dirty="0" err="1" smtClean="0">
                <a:latin typeface="Arial"/>
                <a:cs typeface="Arial"/>
              </a:rPr>
              <a:t>Retrofacial</a:t>
            </a:r>
            <a:r>
              <a:rPr sz="2400" b="1" dirty="0" smtClean="0">
                <a:latin typeface="Arial"/>
                <a:cs typeface="Arial"/>
              </a:rPr>
              <a:t> </a:t>
            </a:r>
            <a:r>
              <a:rPr sz="2400" b="1" spc="-5" dirty="0" smtClean="0">
                <a:latin typeface="Arial"/>
                <a:cs typeface="Arial"/>
              </a:rPr>
              <a:t>cells: </a:t>
            </a:r>
            <a:r>
              <a:rPr sz="2400" dirty="0"/>
              <a:t>Present round </a:t>
            </a:r>
            <a:r>
              <a:rPr sz="2400" spc="-5" dirty="0"/>
              <a:t>the </a:t>
            </a:r>
            <a:r>
              <a:rPr sz="2400" dirty="0"/>
              <a:t>fallopian canal of facial</a:t>
            </a:r>
            <a:r>
              <a:rPr sz="2400" spc="40" dirty="0"/>
              <a:t> </a:t>
            </a:r>
            <a:r>
              <a:rPr sz="2400" dirty="0"/>
              <a:t>nerve.</a:t>
            </a:r>
          </a:p>
          <a:p>
            <a:pPr marL="469900" indent="-457200">
              <a:lnSpc>
                <a:spcPct val="100000"/>
              </a:lnSpc>
              <a:spcBef>
                <a:spcPts val="600"/>
              </a:spcBef>
              <a:buClr>
                <a:srgbClr val="001F5F"/>
              </a:buClr>
              <a:buSzPct val="67647"/>
              <a:buAutoNum type="arabicPeriod"/>
              <a:tabLst>
                <a:tab pos="469900" algn="l"/>
                <a:tab pos="470534" algn="l"/>
              </a:tabLst>
            </a:pPr>
            <a:r>
              <a:rPr sz="2400" b="1" spc="-5" dirty="0">
                <a:latin typeface="Arial"/>
                <a:cs typeface="Arial"/>
              </a:rPr>
              <a:t>Perilabyrinthine cells: </a:t>
            </a:r>
            <a:r>
              <a:rPr sz="2400" dirty="0"/>
              <a:t>They are located above, below and behind</a:t>
            </a:r>
            <a:r>
              <a:rPr sz="2400" spc="100" dirty="0"/>
              <a:t> </a:t>
            </a:r>
            <a:r>
              <a:rPr sz="2400" spc="-5" dirty="0"/>
              <a:t>the</a:t>
            </a:r>
          </a:p>
          <a:p>
            <a:pPr marL="469900">
              <a:lnSpc>
                <a:spcPct val="100000"/>
              </a:lnSpc>
            </a:pPr>
            <a:r>
              <a:rPr sz="2400" spc="-5" dirty="0"/>
              <a:t>labyrinth.</a:t>
            </a:r>
          </a:p>
          <a:p>
            <a:pPr marL="835660" marR="390525">
              <a:lnSpc>
                <a:spcPct val="100000"/>
              </a:lnSpc>
              <a:spcBef>
                <a:spcPts val="370"/>
              </a:spcBef>
            </a:pPr>
            <a:r>
              <a:rPr sz="2400" spc="-5" dirty="0"/>
              <a:t>The cells, which </a:t>
            </a:r>
            <a:r>
              <a:rPr sz="2400" dirty="0"/>
              <a:t>are present </a:t>
            </a:r>
            <a:r>
              <a:rPr sz="2400" spc="-5" dirty="0"/>
              <a:t>in </a:t>
            </a:r>
            <a:r>
              <a:rPr sz="2400" dirty="0"/>
              <a:t>the arch of superior semicircular </a:t>
            </a:r>
            <a:r>
              <a:rPr sz="2400" spc="-5" dirty="0"/>
              <a:t>canal, may  </a:t>
            </a:r>
            <a:r>
              <a:rPr sz="2400" dirty="0"/>
              <a:t>communicate </a:t>
            </a:r>
            <a:r>
              <a:rPr sz="2400" spc="-5" dirty="0"/>
              <a:t>with the </a:t>
            </a:r>
            <a:r>
              <a:rPr sz="2400" i="1" dirty="0">
                <a:latin typeface="Arial"/>
                <a:cs typeface="Arial"/>
              </a:rPr>
              <a:t>petrous</a:t>
            </a:r>
            <a:r>
              <a:rPr sz="2400" i="1" spc="-30" dirty="0">
                <a:latin typeface="Arial"/>
                <a:cs typeface="Arial"/>
              </a:rPr>
              <a:t> </a:t>
            </a:r>
            <a:r>
              <a:rPr sz="2400" i="1" dirty="0">
                <a:latin typeface="Arial"/>
                <a:cs typeface="Arial"/>
              </a:rPr>
              <a:t>apex</a:t>
            </a:r>
            <a:r>
              <a:rPr sz="2400" dirty="0" smtClean="0"/>
              <a:t>.</a:t>
            </a:r>
            <a:endParaRPr sz="2400" dirty="0">
              <a:latin typeface="Arial"/>
              <a:cs typeface="Arial"/>
            </a:endParaRPr>
          </a:p>
        </p:txBody>
      </p:sp>
      <p:sp>
        <p:nvSpPr>
          <p:cNvPr id="3" name="object 3"/>
          <p:cNvSpPr txBox="1"/>
          <p:nvPr/>
        </p:nvSpPr>
        <p:spPr>
          <a:xfrm>
            <a:off x="533400" y="838200"/>
            <a:ext cx="6839584" cy="492759"/>
          </a:xfrm>
          <a:prstGeom prst="rect">
            <a:avLst/>
          </a:prstGeom>
        </p:spPr>
        <p:txBody>
          <a:bodyPr vert="horz" wrap="square" lIns="0" tIns="63500" rIns="0" bIns="0" rtlCol="0">
            <a:spAutoFit/>
          </a:bodyPr>
          <a:lstStyle/>
          <a:p>
            <a:pPr marL="469900" marR="5080" indent="-457834">
              <a:lnSpc>
                <a:spcPts val="1630"/>
              </a:lnSpc>
              <a:spcBef>
                <a:spcPts val="500"/>
              </a:spcBef>
            </a:pPr>
            <a:r>
              <a:rPr sz="2400" spc="5" dirty="0">
                <a:latin typeface="Arial"/>
                <a:cs typeface="Arial"/>
              </a:rPr>
              <a:t>The </a:t>
            </a:r>
            <a:r>
              <a:rPr sz="2400" dirty="0">
                <a:latin typeface="Arial"/>
                <a:cs typeface="Arial"/>
              </a:rPr>
              <a:t>mastoid air cells are traditionally divided </a:t>
            </a:r>
            <a:r>
              <a:rPr sz="2400" spc="-5" dirty="0">
                <a:latin typeface="Arial"/>
                <a:cs typeface="Arial"/>
              </a:rPr>
              <a:t>into </a:t>
            </a:r>
            <a:r>
              <a:rPr sz="2400" dirty="0">
                <a:latin typeface="Arial"/>
                <a:cs typeface="Arial"/>
              </a:rPr>
              <a:t>several groups, </a:t>
            </a:r>
            <a:r>
              <a:rPr sz="2400" spc="-5" dirty="0">
                <a:latin typeface="Arial"/>
                <a:cs typeface="Arial"/>
              </a:rPr>
              <a:t>which  </a:t>
            </a:r>
            <a:r>
              <a:rPr sz="2400" dirty="0">
                <a:latin typeface="Arial"/>
                <a:cs typeface="Arial"/>
              </a:rPr>
              <a:t>include: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469900" marR="5080" indent="-457200">
              <a:lnSpc>
                <a:spcPct val="100000"/>
              </a:lnSpc>
              <a:spcBef>
                <a:spcPts val="595"/>
              </a:spcBef>
              <a:buClr>
                <a:srgbClr val="001F5F"/>
              </a:buClr>
              <a:buSzPct val="67647"/>
              <a:buAutoNum type="arabicPeriod" startAt="6"/>
              <a:tabLst>
                <a:tab pos="469900" algn="l"/>
                <a:tab pos="470534" algn="l"/>
              </a:tabLst>
            </a:pPr>
            <a:r>
              <a:rPr lang="en-US" b="1" dirty="0" err="1" smtClean="0">
                <a:latin typeface="Arial"/>
                <a:cs typeface="Arial"/>
              </a:rPr>
              <a:t>Peritubal</a:t>
            </a:r>
            <a:r>
              <a:rPr lang="en-US" b="1" dirty="0" smtClean="0">
                <a:latin typeface="Arial"/>
                <a:cs typeface="Arial"/>
              </a:rPr>
              <a:t> </a:t>
            </a:r>
            <a:r>
              <a:rPr lang="en-US" b="1" spc="-5" dirty="0" smtClean="0">
                <a:latin typeface="Arial"/>
                <a:cs typeface="Arial"/>
              </a:rPr>
              <a:t>cells: </a:t>
            </a:r>
            <a:r>
              <a:rPr lang="en-US" dirty="0" smtClean="0"/>
              <a:t>They are present around </a:t>
            </a:r>
            <a:r>
              <a:rPr lang="en-US" spc="-5" dirty="0" smtClean="0"/>
              <a:t>the </a:t>
            </a:r>
            <a:r>
              <a:rPr lang="en-US" dirty="0" err="1" smtClean="0"/>
              <a:t>eustachian</a:t>
            </a:r>
            <a:r>
              <a:rPr lang="en-US" dirty="0" smtClean="0"/>
              <a:t> </a:t>
            </a:r>
            <a:r>
              <a:rPr lang="en-US" spc="-5" dirty="0" smtClean="0"/>
              <a:t>tube. </a:t>
            </a:r>
            <a:r>
              <a:rPr lang="en-US" dirty="0" smtClean="0"/>
              <a:t>These and  </a:t>
            </a:r>
            <a:r>
              <a:rPr lang="en-US" spc="-5" dirty="0" smtClean="0"/>
              <a:t>the </a:t>
            </a:r>
            <a:r>
              <a:rPr lang="en-US" spc="-5" dirty="0" err="1" smtClean="0"/>
              <a:t>hypotympanic</a:t>
            </a:r>
            <a:r>
              <a:rPr lang="en-US" spc="-5" dirty="0" smtClean="0"/>
              <a:t> </a:t>
            </a:r>
            <a:r>
              <a:rPr lang="en-US" dirty="0" smtClean="0"/>
              <a:t>cells communicate </a:t>
            </a:r>
            <a:r>
              <a:rPr lang="en-US" spc="-10" dirty="0" smtClean="0"/>
              <a:t>with </a:t>
            </a:r>
            <a:r>
              <a:rPr lang="en-US" spc="-5" dirty="0" smtClean="0"/>
              <a:t>the </a:t>
            </a:r>
            <a:r>
              <a:rPr lang="en-US" dirty="0" err="1" smtClean="0"/>
              <a:t>petrous</a:t>
            </a:r>
            <a:r>
              <a:rPr lang="en-US" spc="120" dirty="0" smtClean="0"/>
              <a:t> </a:t>
            </a:r>
            <a:r>
              <a:rPr lang="en-US" spc="-5" dirty="0" smtClean="0"/>
              <a:t>apex.</a:t>
            </a:r>
          </a:p>
          <a:p>
            <a:pPr marL="469900" indent="-457200">
              <a:lnSpc>
                <a:spcPct val="100000"/>
              </a:lnSpc>
              <a:spcBef>
                <a:spcPts val="600"/>
              </a:spcBef>
              <a:buClr>
                <a:srgbClr val="001F5F"/>
              </a:buClr>
              <a:buSzPct val="70588"/>
              <a:buAutoNum type="arabicPeriod" startAt="6"/>
              <a:tabLst>
                <a:tab pos="469900" algn="l"/>
                <a:tab pos="470534" algn="l"/>
              </a:tabLst>
            </a:pPr>
            <a:r>
              <a:rPr lang="en-US" b="1" spc="-15" dirty="0" smtClean="0">
                <a:latin typeface="Arial"/>
                <a:cs typeface="Arial"/>
              </a:rPr>
              <a:t>Tip </a:t>
            </a:r>
            <a:r>
              <a:rPr lang="en-US" b="1" spc="-5" dirty="0" smtClean="0">
                <a:latin typeface="Arial"/>
                <a:cs typeface="Arial"/>
              </a:rPr>
              <a:t>cells: </a:t>
            </a:r>
            <a:r>
              <a:rPr lang="en-US" spc="5" dirty="0" smtClean="0"/>
              <a:t>These </a:t>
            </a:r>
            <a:r>
              <a:rPr lang="en-US" dirty="0" smtClean="0"/>
              <a:t>large cells lie in </a:t>
            </a:r>
            <a:r>
              <a:rPr lang="en-US" spc="-5" dirty="0" smtClean="0"/>
              <a:t>the tip </a:t>
            </a:r>
            <a:r>
              <a:rPr lang="en-US" dirty="0" smtClean="0"/>
              <a:t>of mastoid medial and lateral </a:t>
            </a:r>
            <a:r>
              <a:rPr lang="en-US" spc="-5" dirty="0" smtClean="0"/>
              <a:t>to</a:t>
            </a:r>
          </a:p>
          <a:p>
            <a:pPr marL="469900">
              <a:lnSpc>
                <a:spcPct val="100000"/>
              </a:lnSpc>
            </a:pPr>
            <a:r>
              <a:rPr lang="en-US" spc="-5" dirty="0" smtClean="0"/>
              <a:t>the </a:t>
            </a:r>
            <a:r>
              <a:rPr lang="en-US" dirty="0" err="1" smtClean="0"/>
              <a:t>digastric</a:t>
            </a:r>
            <a:r>
              <a:rPr lang="en-US" dirty="0" smtClean="0"/>
              <a:t> ridge.</a:t>
            </a:r>
          </a:p>
          <a:p>
            <a:pPr marL="469900" marR="59690" indent="-457200">
              <a:lnSpc>
                <a:spcPct val="100000"/>
              </a:lnSpc>
              <a:spcBef>
                <a:spcPts val="600"/>
              </a:spcBef>
              <a:buClr>
                <a:srgbClr val="001F5F"/>
              </a:buClr>
              <a:buSzPct val="67647"/>
              <a:buAutoNum type="arabicPeriod" startAt="8"/>
              <a:tabLst>
                <a:tab pos="469900" algn="l"/>
                <a:tab pos="470534" algn="l"/>
              </a:tabLst>
            </a:pPr>
            <a:r>
              <a:rPr lang="en-US" b="1" dirty="0" smtClean="0">
                <a:latin typeface="Arial"/>
                <a:cs typeface="Arial"/>
              </a:rPr>
              <a:t>Marginal </a:t>
            </a:r>
            <a:r>
              <a:rPr lang="en-US" b="1" spc="-5" dirty="0" smtClean="0">
                <a:latin typeface="Arial"/>
                <a:cs typeface="Arial"/>
              </a:rPr>
              <a:t>cells: </a:t>
            </a:r>
            <a:r>
              <a:rPr lang="en-US" dirty="0" smtClean="0"/>
              <a:t>These cells, </a:t>
            </a:r>
            <a:r>
              <a:rPr lang="en-US" spc="-5" dirty="0" smtClean="0"/>
              <a:t>which </a:t>
            </a:r>
            <a:r>
              <a:rPr lang="en-US" dirty="0" smtClean="0"/>
              <a:t>lie behind </a:t>
            </a:r>
            <a:r>
              <a:rPr lang="en-US" spc="-5" dirty="0" smtClean="0"/>
              <a:t>the </a:t>
            </a:r>
            <a:r>
              <a:rPr lang="en-US" dirty="0" smtClean="0"/>
              <a:t>sinus plate, may </a:t>
            </a:r>
            <a:r>
              <a:rPr lang="en-US" spc="-5" dirty="0" smtClean="0"/>
              <a:t>extend  into the </a:t>
            </a:r>
            <a:r>
              <a:rPr lang="en-US" dirty="0" smtClean="0"/>
              <a:t>occipital bone.</a:t>
            </a:r>
          </a:p>
          <a:p>
            <a:pPr marL="469900" indent="-457200">
              <a:lnSpc>
                <a:spcPct val="100000"/>
              </a:lnSpc>
              <a:spcBef>
                <a:spcPts val="600"/>
              </a:spcBef>
              <a:buClr>
                <a:srgbClr val="001F5F"/>
              </a:buClr>
              <a:buSzPct val="67647"/>
              <a:buAutoNum type="arabicPeriod" startAt="8"/>
              <a:tabLst>
                <a:tab pos="469900" algn="l"/>
                <a:tab pos="470534" algn="l"/>
              </a:tabLst>
            </a:pPr>
            <a:r>
              <a:rPr lang="en-US" b="1" dirty="0" err="1" smtClean="0">
                <a:latin typeface="Arial"/>
                <a:cs typeface="Arial"/>
              </a:rPr>
              <a:t>Squamous</a:t>
            </a:r>
            <a:r>
              <a:rPr lang="en-US" b="1" dirty="0" smtClean="0">
                <a:latin typeface="Arial"/>
                <a:cs typeface="Arial"/>
              </a:rPr>
              <a:t> </a:t>
            </a:r>
            <a:r>
              <a:rPr lang="en-US" b="1" spc="-5" dirty="0" smtClean="0">
                <a:latin typeface="Arial"/>
                <a:cs typeface="Arial"/>
              </a:rPr>
              <a:t>cells: </a:t>
            </a:r>
            <a:r>
              <a:rPr lang="en-US" dirty="0" smtClean="0"/>
              <a:t>They lie in </a:t>
            </a:r>
            <a:r>
              <a:rPr lang="en-US" spc="-5" dirty="0" smtClean="0"/>
              <a:t>the </a:t>
            </a:r>
            <a:r>
              <a:rPr lang="en-US" dirty="0" err="1" smtClean="0"/>
              <a:t>squamous</a:t>
            </a:r>
            <a:r>
              <a:rPr lang="en-US" dirty="0" smtClean="0"/>
              <a:t> part of </a:t>
            </a:r>
            <a:r>
              <a:rPr lang="en-US" spc="-5" dirty="0" smtClean="0"/>
              <a:t>temporal</a:t>
            </a:r>
            <a:r>
              <a:rPr lang="en-US" spc="25" dirty="0" smtClean="0"/>
              <a:t> </a:t>
            </a:r>
            <a:r>
              <a:rPr lang="en-US" dirty="0" smtClean="0"/>
              <a:t>bone.</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6027826"/>
            <a:ext cx="4921250" cy="483234"/>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565F6C"/>
                </a:solidFill>
                <a:latin typeface="Arial"/>
                <a:cs typeface="Arial"/>
              </a:rPr>
              <a:t>A</a:t>
            </a:r>
            <a:r>
              <a:rPr sz="2400" dirty="0">
                <a:solidFill>
                  <a:srgbClr val="565F6C"/>
                </a:solidFill>
                <a:latin typeface="Arial"/>
                <a:cs typeface="Arial"/>
              </a:rPr>
              <a:t>IR </a:t>
            </a:r>
            <a:r>
              <a:rPr sz="2400" spc="-5" dirty="0">
                <a:solidFill>
                  <a:srgbClr val="565F6C"/>
                </a:solidFill>
                <a:latin typeface="Arial"/>
                <a:cs typeface="Arial"/>
              </a:rPr>
              <a:t>CELLS </a:t>
            </a:r>
            <a:r>
              <a:rPr sz="2400" dirty="0">
                <a:solidFill>
                  <a:srgbClr val="565F6C"/>
                </a:solidFill>
                <a:latin typeface="Arial"/>
                <a:cs typeface="Arial"/>
              </a:rPr>
              <a:t>OF </a:t>
            </a:r>
            <a:r>
              <a:rPr sz="2400" spc="-5" dirty="0">
                <a:solidFill>
                  <a:srgbClr val="565F6C"/>
                </a:solidFill>
                <a:latin typeface="Arial"/>
                <a:cs typeface="Arial"/>
              </a:rPr>
              <a:t>TEMPORAL</a:t>
            </a:r>
            <a:r>
              <a:rPr sz="2400" spc="505" dirty="0">
                <a:solidFill>
                  <a:srgbClr val="565F6C"/>
                </a:solidFill>
                <a:latin typeface="Arial"/>
                <a:cs typeface="Arial"/>
              </a:rPr>
              <a:t> </a:t>
            </a:r>
            <a:r>
              <a:rPr sz="2400" spc="-5" dirty="0">
                <a:solidFill>
                  <a:srgbClr val="565F6C"/>
                </a:solidFill>
                <a:latin typeface="Arial"/>
                <a:cs typeface="Arial"/>
              </a:rPr>
              <a:t>BONE</a:t>
            </a:r>
            <a:endParaRPr sz="2400">
              <a:latin typeface="Arial"/>
              <a:cs typeface="Arial"/>
            </a:endParaRPr>
          </a:p>
        </p:txBody>
      </p:sp>
      <p:sp>
        <p:nvSpPr>
          <p:cNvPr id="3" name="object 3"/>
          <p:cNvSpPr/>
          <p:nvPr/>
        </p:nvSpPr>
        <p:spPr>
          <a:xfrm>
            <a:off x="533400" y="457200"/>
            <a:ext cx="7655052" cy="4495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69365"/>
            <a:ext cx="6808470" cy="482600"/>
          </a:xfrm>
          <a:prstGeom prst="rect">
            <a:avLst/>
          </a:prstGeom>
        </p:spPr>
        <p:txBody>
          <a:bodyPr vert="horz" wrap="square" lIns="0" tIns="12700" rIns="0" bIns="0" rtlCol="0">
            <a:spAutoFit/>
          </a:bodyPr>
          <a:lstStyle/>
          <a:p>
            <a:pPr marL="12700">
              <a:lnSpc>
                <a:spcPct val="100000"/>
              </a:lnSpc>
              <a:spcBef>
                <a:spcPts val="100"/>
              </a:spcBef>
            </a:pPr>
            <a:r>
              <a:rPr sz="3000" b="0" spc="-25" dirty="0">
                <a:solidFill>
                  <a:srgbClr val="B32C16"/>
                </a:solidFill>
                <a:latin typeface="Arial"/>
                <a:cs typeface="Arial"/>
              </a:rPr>
              <a:t>C</a:t>
            </a:r>
            <a:r>
              <a:rPr sz="2400" b="0" spc="-25" dirty="0">
                <a:solidFill>
                  <a:srgbClr val="B32C16"/>
                </a:solidFill>
                <a:latin typeface="Arial"/>
                <a:cs typeface="Arial"/>
              </a:rPr>
              <a:t>OMPARTMENTS </a:t>
            </a:r>
            <a:r>
              <a:rPr sz="3000" b="0" dirty="0">
                <a:solidFill>
                  <a:srgbClr val="B32C16"/>
                </a:solidFill>
                <a:latin typeface="Arial"/>
                <a:cs typeface="Arial"/>
              </a:rPr>
              <a:t>&amp; F</a:t>
            </a:r>
            <a:r>
              <a:rPr sz="2400" b="0" dirty="0">
                <a:solidFill>
                  <a:srgbClr val="B32C16"/>
                </a:solidFill>
                <a:latin typeface="Arial"/>
                <a:cs typeface="Arial"/>
              </a:rPr>
              <a:t>OLDS OF </a:t>
            </a:r>
            <a:r>
              <a:rPr sz="3000" b="0" spc="-5" dirty="0">
                <a:solidFill>
                  <a:srgbClr val="B32C16"/>
                </a:solidFill>
                <a:latin typeface="Arial"/>
                <a:cs typeface="Arial"/>
              </a:rPr>
              <a:t>M</a:t>
            </a:r>
            <a:r>
              <a:rPr sz="2400" b="0" spc="-5" dirty="0">
                <a:solidFill>
                  <a:srgbClr val="B32C16"/>
                </a:solidFill>
                <a:latin typeface="Arial"/>
                <a:cs typeface="Arial"/>
              </a:rPr>
              <a:t>IDDLE</a:t>
            </a:r>
            <a:r>
              <a:rPr sz="2400" b="0" spc="65" dirty="0">
                <a:solidFill>
                  <a:srgbClr val="B32C16"/>
                </a:solidFill>
                <a:latin typeface="Arial"/>
                <a:cs typeface="Arial"/>
              </a:rPr>
              <a:t> </a:t>
            </a:r>
            <a:r>
              <a:rPr sz="3000" b="0" spc="-5" dirty="0">
                <a:solidFill>
                  <a:srgbClr val="B32C16"/>
                </a:solidFill>
                <a:latin typeface="Arial"/>
                <a:cs typeface="Arial"/>
              </a:rPr>
              <a:t>E</a:t>
            </a:r>
            <a:r>
              <a:rPr sz="2400" b="0" spc="-5" dirty="0">
                <a:solidFill>
                  <a:srgbClr val="B32C16"/>
                </a:solidFill>
                <a:latin typeface="Arial"/>
                <a:cs typeface="Arial"/>
              </a:rPr>
              <a:t>AR</a:t>
            </a:r>
            <a:endParaRPr sz="2400">
              <a:latin typeface="Arial"/>
              <a:cs typeface="Arial"/>
            </a:endParaRPr>
          </a:p>
        </p:txBody>
      </p:sp>
      <p:sp>
        <p:nvSpPr>
          <p:cNvPr id="3" name="object 3"/>
          <p:cNvSpPr txBox="1"/>
          <p:nvPr/>
        </p:nvSpPr>
        <p:spPr>
          <a:xfrm>
            <a:off x="535940" y="1625549"/>
            <a:ext cx="7045959" cy="4550410"/>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655" algn="l"/>
              </a:tabLst>
            </a:pPr>
            <a:r>
              <a:rPr sz="2400" spc="-5" dirty="0">
                <a:latin typeface="Arial"/>
                <a:cs typeface="Arial"/>
              </a:rPr>
              <a:t>Ossicles and their mucosal folds</a:t>
            </a:r>
            <a:r>
              <a:rPr sz="2400" spc="50" dirty="0">
                <a:latin typeface="Arial"/>
                <a:cs typeface="Arial"/>
              </a:rPr>
              <a:t> </a:t>
            </a:r>
            <a:r>
              <a:rPr sz="2400" spc="-5" dirty="0">
                <a:latin typeface="Arial"/>
                <a:cs typeface="Arial"/>
              </a:rPr>
              <a:t>separate</a:t>
            </a:r>
            <a:endParaRPr sz="2400">
              <a:latin typeface="Arial"/>
              <a:cs typeface="Arial"/>
            </a:endParaRPr>
          </a:p>
          <a:p>
            <a:pPr marL="287020">
              <a:lnSpc>
                <a:spcPct val="100000"/>
              </a:lnSpc>
              <a:spcBef>
                <a:spcPts val="5"/>
              </a:spcBef>
            </a:pPr>
            <a:r>
              <a:rPr sz="2400" spc="-5" dirty="0">
                <a:latin typeface="Arial"/>
                <a:cs typeface="Arial"/>
              </a:rPr>
              <a:t>mesotympanum </a:t>
            </a:r>
            <a:r>
              <a:rPr sz="2400" dirty="0">
                <a:latin typeface="Arial"/>
                <a:cs typeface="Arial"/>
              </a:rPr>
              <a:t>from </a:t>
            </a:r>
            <a:r>
              <a:rPr sz="2400" spc="-5" dirty="0">
                <a:latin typeface="Arial"/>
                <a:cs typeface="Arial"/>
              </a:rPr>
              <a:t>epitympanum</a:t>
            </a:r>
            <a:r>
              <a:rPr sz="2400" spc="35" dirty="0">
                <a:latin typeface="Arial"/>
                <a:cs typeface="Arial"/>
              </a:rPr>
              <a:t> </a:t>
            </a:r>
            <a:r>
              <a:rPr sz="2400" dirty="0">
                <a:latin typeface="Arial"/>
                <a:cs typeface="Arial"/>
              </a:rPr>
              <a:t>(attic).</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655" algn="l"/>
              </a:tabLst>
            </a:pPr>
            <a:r>
              <a:rPr sz="2400" i="1" u="heavy" spc="-5" dirty="0">
                <a:solidFill>
                  <a:srgbClr val="001F5F"/>
                </a:solidFill>
                <a:uFill>
                  <a:solidFill>
                    <a:srgbClr val="001F5F"/>
                  </a:solidFill>
                </a:uFill>
                <a:latin typeface="Arial"/>
                <a:cs typeface="Arial"/>
              </a:rPr>
              <a:t>Compartments of</a:t>
            </a:r>
            <a:r>
              <a:rPr sz="2400" i="1" u="heavy" spc="50" dirty="0">
                <a:solidFill>
                  <a:srgbClr val="001F5F"/>
                </a:solidFill>
                <a:uFill>
                  <a:solidFill>
                    <a:srgbClr val="001F5F"/>
                  </a:solidFill>
                </a:uFill>
                <a:latin typeface="Arial"/>
                <a:cs typeface="Arial"/>
              </a:rPr>
              <a:t> </a:t>
            </a:r>
            <a:r>
              <a:rPr sz="2400" i="1" u="heavy" spc="-5" dirty="0">
                <a:solidFill>
                  <a:srgbClr val="001F5F"/>
                </a:solidFill>
                <a:uFill>
                  <a:solidFill>
                    <a:srgbClr val="001F5F"/>
                  </a:solidFill>
                </a:uFill>
                <a:latin typeface="Arial"/>
                <a:cs typeface="Arial"/>
              </a:rPr>
              <a:t>Epitympanum</a:t>
            </a:r>
            <a:endParaRPr sz="2400">
              <a:latin typeface="Arial"/>
              <a:cs typeface="Arial"/>
            </a:endParaRPr>
          </a:p>
          <a:p>
            <a:pPr marL="469900" marR="248285" indent="-457200">
              <a:lnSpc>
                <a:spcPct val="100000"/>
              </a:lnSpc>
              <a:spcBef>
                <a:spcPts val="600"/>
              </a:spcBef>
              <a:buClr>
                <a:srgbClr val="FD8537"/>
              </a:buClr>
              <a:buSzPct val="68750"/>
              <a:buAutoNum type="arabicPeriod"/>
              <a:tabLst>
                <a:tab pos="469900" algn="l"/>
                <a:tab pos="470534" algn="l"/>
                <a:tab pos="1910714" algn="l"/>
              </a:tabLst>
            </a:pPr>
            <a:r>
              <a:rPr sz="2400" b="1" spc="-15" dirty="0">
                <a:solidFill>
                  <a:srgbClr val="FF0000"/>
                </a:solidFill>
                <a:latin typeface="Arial"/>
                <a:cs typeface="Arial"/>
              </a:rPr>
              <a:t>Prussak’s </a:t>
            </a:r>
            <a:r>
              <a:rPr sz="2400" b="1" spc="-5" dirty="0">
                <a:solidFill>
                  <a:srgbClr val="FF0000"/>
                </a:solidFill>
                <a:latin typeface="Arial"/>
                <a:cs typeface="Arial"/>
              </a:rPr>
              <a:t>space</a:t>
            </a:r>
            <a:r>
              <a:rPr sz="2400" spc="-5" dirty="0">
                <a:solidFill>
                  <a:srgbClr val="FF0000"/>
                </a:solidFill>
                <a:latin typeface="Arial"/>
                <a:cs typeface="Arial"/>
              </a:rPr>
              <a:t>: </a:t>
            </a:r>
            <a:r>
              <a:rPr sz="2400" dirty="0">
                <a:latin typeface="Arial"/>
                <a:cs typeface="Arial"/>
              </a:rPr>
              <a:t>Its </a:t>
            </a:r>
            <a:r>
              <a:rPr sz="2400" spc="-5" dirty="0">
                <a:latin typeface="Arial"/>
                <a:cs typeface="Arial"/>
              </a:rPr>
              <a:t>boundaries, which limit  spread</a:t>
            </a:r>
            <a:r>
              <a:rPr sz="2400" spc="20" dirty="0">
                <a:latin typeface="Arial"/>
                <a:cs typeface="Arial"/>
              </a:rPr>
              <a:t> </a:t>
            </a:r>
            <a:r>
              <a:rPr sz="2400" dirty="0">
                <a:latin typeface="Arial"/>
                <a:cs typeface="Arial"/>
              </a:rPr>
              <a:t>of	</a:t>
            </a:r>
            <a:r>
              <a:rPr sz="2400" spc="-5" dirty="0">
                <a:latin typeface="Arial"/>
                <a:cs typeface="Arial"/>
              </a:rPr>
              <a:t>infection </a:t>
            </a:r>
            <a:r>
              <a:rPr sz="2400" dirty="0">
                <a:latin typeface="Arial"/>
                <a:cs typeface="Arial"/>
              </a:rPr>
              <a:t>to </a:t>
            </a:r>
            <a:r>
              <a:rPr sz="2400" spc="-5" dirty="0">
                <a:latin typeface="Arial"/>
                <a:cs typeface="Arial"/>
              </a:rPr>
              <a:t>other compartments, </a:t>
            </a:r>
            <a:r>
              <a:rPr sz="2400" dirty="0">
                <a:latin typeface="Arial"/>
                <a:cs typeface="Arial"/>
              </a:rPr>
              <a:t>are  </a:t>
            </a:r>
            <a:r>
              <a:rPr sz="2400" spc="-5" dirty="0">
                <a:latin typeface="Arial"/>
                <a:cs typeface="Arial"/>
              </a:rPr>
              <a:t>following:</a:t>
            </a:r>
            <a:endParaRPr sz="24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Lateral: </a:t>
            </a:r>
            <a:r>
              <a:rPr sz="2100" spc="-5" dirty="0">
                <a:latin typeface="Arial"/>
                <a:cs typeface="Arial"/>
              </a:rPr>
              <a:t>Membrana </a:t>
            </a:r>
            <a:r>
              <a:rPr sz="2100" dirty="0">
                <a:latin typeface="Arial"/>
                <a:cs typeface="Arial"/>
              </a:rPr>
              <a:t>flaccida </a:t>
            </a:r>
            <a:r>
              <a:rPr sz="2100" spc="-10" dirty="0">
                <a:latin typeface="Arial"/>
                <a:cs typeface="Arial"/>
              </a:rPr>
              <a:t>(Shrapnell’s</a:t>
            </a:r>
            <a:r>
              <a:rPr sz="2100" spc="-30" dirty="0">
                <a:latin typeface="Arial"/>
                <a:cs typeface="Arial"/>
              </a:rPr>
              <a:t> </a:t>
            </a:r>
            <a:r>
              <a:rPr sz="2100" spc="-5" dirty="0">
                <a:latin typeface="Arial"/>
                <a:cs typeface="Arial"/>
              </a:rPr>
              <a:t>membrane)</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dirty="0">
                <a:latin typeface="Arial"/>
                <a:cs typeface="Arial"/>
              </a:rPr>
              <a:t>Medial: </a:t>
            </a:r>
            <a:r>
              <a:rPr sz="2100" spc="-5" dirty="0">
                <a:latin typeface="Arial"/>
                <a:cs typeface="Arial"/>
              </a:rPr>
              <a:t>Neck </a:t>
            </a:r>
            <a:r>
              <a:rPr sz="2100" dirty="0">
                <a:latin typeface="Arial"/>
                <a:cs typeface="Arial"/>
              </a:rPr>
              <a:t>of</a:t>
            </a:r>
            <a:r>
              <a:rPr sz="2100" spc="15" dirty="0">
                <a:latin typeface="Arial"/>
                <a:cs typeface="Arial"/>
              </a:rPr>
              <a:t> </a:t>
            </a:r>
            <a:r>
              <a:rPr sz="2100" spc="-5" dirty="0">
                <a:latin typeface="Arial"/>
                <a:cs typeface="Arial"/>
              </a:rPr>
              <a:t>malleus</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Floor: </a:t>
            </a:r>
            <a:r>
              <a:rPr sz="2100" spc="-5" dirty="0">
                <a:latin typeface="Arial"/>
                <a:cs typeface="Arial"/>
              </a:rPr>
              <a:t>Lateral process </a:t>
            </a:r>
            <a:r>
              <a:rPr sz="2100" dirty="0">
                <a:latin typeface="Arial"/>
                <a:cs typeface="Arial"/>
              </a:rPr>
              <a:t>of</a:t>
            </a:r>
            <a:r>
              <a:rPr sz="2100" spc="20" dirty="0">
                <a:latin typeface="Arial"/>
                <a:cs typeface="Arial"/>
              </a:rPr>
              <a:t> </a:t>
            </a:r>
            <a:r>
              <a:rPr sz="2100" dirty="0">
                <a:latin typeface="Arial"/>
                <a:cs typeface="Arial"/>
              </a:rPr>
              <a:t>malleus</a:t>
            </a:r>
            <a:endParaRPr sz="2100">
              <a:latin typeface="Arial"/>
              <a:cs typeface="Arial"/>
            </a:endParaRPr>
          </a:p>
          <a:p>
            <a:pPr marL="652780" marR="5080" lvl="1" indent="-274320" algn="just">
              <a:lnSpc>
                <a:spcPct val="100000"/>
              </a:lnSpc>
              <a:spcBef>
                <a:spcPts val="505"/>
              </a:spcBef>
              <a:buClr>
                <a:srgbClr val="FD8537"/>
              </a:buClr>
              <a:buSzPct val="78571"/>
              <a:buFont typeface="Wingdings"/>
              <a:buChar char=""/>
              <a:tabLst>
                <a:tab pos="653415" algn="l"/>
              </a:tabLst>
            </a:pPr>
            <a:r>
              <a:rPr sz="2100" b="1" dirty="0">
                <a:latin typeface="Arial"/>
                <a:cs typeface="Arial"/>
              </a:rPr>
              <a:t>Roof: </a:t>
            </a:r>
            <a:r>
              <a:rPr sz="2100" spc="-5" dirty="0">
                <a:latin typeface="Arial"/>
                <a:cs typeface="Arial"/>
              </a:rPr>
              <a:t>Fibers </a:t>
            </a:r>
            <a:r>
              <a:rPr sz="2100" dirty="0">
                <a:latin typeface="Arial"/>
                <a:cs typeface="Arial"/>
              </a:rPr>
              <a:t>of </a:t>
            </a:r>
            <a:r>
              <a:rPr sz="2100" i="1" spc="-5" dirty="0">
                <a:latin typeface="Arial"/>
                <a:cs typeface="Arial"/>
              </a:rPr>
              <a:t>lateral malleolar ligament </a:t>
            </a:r>
            <a:r>
              <a:rPr sz="2100" spc="-5" dirty="0">
                <a:latin typeface="Arial"/>
                <a:cs typeface="Arial"/>
              </a:rPr>
              <a:t>arising </a:t>
            </a:r>
            <a:r>
              <a:rPr sz="2100" dirty="0">
                <a:latin typeface="Arial"/>
                <a:cs typeface="Arial"/>
              </a:rPr>
              <a:t>from  </a:t>
            </a:r>
            <a:r>
              <a:rPr sz="2100" spc="-5" dirty="0">
                <a:latin typeface="Arial"/>
                <a:cs typeface="Arial"/>
              </a:rPr>
              <a:t>neck </a:t>
            </a:r>
            <a:r>
              <a:rPr sz="2100" dirty="0">
                <a:latin typeface="Arial"/>
                <a:cs typeface="Arial"/>
              </a:rPr>
              <a:t>of </a:t>
            </a:r>
            <a:r>
              <a:rPr sz="2100" spc="-5" dirty="0">
                <a:latin typeface="Arial"/>
                <a:cs typeface="Arial"/>
              </a:rPr>
              <a:t>malleus and inserting along </a:t>
            </a:r>
            <a:r>
              <a:rPr sz="2100" dirty="0">
                <a:latin typeface="Arial"/>
                <a:cs typeface="Arial"/>
              </a:rPr>
              <a:t>the </a:t>
            </a:r>
            <a:r>
              <a:rPr sz="2100" spc="-5" dirty="0">
                <a:latin typeface="Arial"/>
                <a:cs typeface="Arial"/>
              </a:rPr>
              <a:t>rim </a:t>
            </a:r>
            <a:r>
              <a:rPr sz="2100" dirty="0">
                <a:latin typeface="Arial"/>
                <a:cs typeface="Arial"/>
              </a:rPr>
              <a:t>of notch of  </a:t>
            </a:r>
            <a:r>
              <a:rPr sz="2100" spc="-5" dirty="0">
                <a:latin typeface="Arial"/>
                <a:cs typeface="Arial"/>
              </a:rPr>
              <a:t>Rivinus</a:t>
            </a:r>
            <a:endParaRPr sz="21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57200"/>
            <a:ext cx="6738620" cy="482600"/>
          </a:xfrm>
          <a:prstGeom prst="rect">
            <a:avLst/>
          </a:prstGeom>
        </p:spPr>
        <p:txBody>
          <a:bodyPr vert="horz" wrap="square" lIns="0" tIns="12700" rIns="0" bIns="0" rtlCol="0">
            <a:spAutoFit/>
          </a:bodyPr>
          <a:lstStyle/>
          <a:p>
            <a:pPr marL="12700">
              <a:lnSpc>
                <a:spcPct val="100000"/>
              </a:lnSpc>
              <a:spcBef>
                <a:spcPts val="100"/>
              </a:spcBef>
            </a:pPr>
            <a:r>
              <a:rPr sz="3000" b="0" spc="-5" dirty="0">
                <a:solidFill>
                  <a:srgbClr val="B32C16"/>
                </a:solidFill>
                <a:latin typeface="Arial"/>
                <a:cs typeface="Arial"/>
              </a:rPr>
              <a:t>C</a:t>
            </a:r>
            <a:r>
              <a:rPr sz="2400" b="0" spc="-5" dirty="0">
                <a:solidFill>
                  <a:srgbClr val="B32C16"/>
                </a:solidFill>
                <a:latin typeface="Arial"/>
                <a:cs typeface="Arial"/>
              </a:rPr>
              <a:t>ARTILAGENOUS FRAMEWORK </a:t>
            </a:r>
            <a:r>
              <a:rPr sz="2400" b="0" dirty="0">
                <a:solidFill>
                  <a:srgbClr val="B32C16"/>
                </a:solidFill>
                <a:latin typeface="Arial"/>
                <a:cs typeface="Arial"/>
              </a:rPr>
              <a:t>OF</a:t>
            </a:r>
            <a:r>
              <a:rPr sz="2400" b="0" spc="320" dirty="0">
                <a:solidFill>
                  <a:srgbClr val="B32C16"/>
                </a:solidFill>
                <a:latin typeface="Arial"/>
                <a:cs typeface="Arial"/>
              </a:rPr>
              <a:t> </a:t>
            </a:r>
            <a:r>
              <a:rPr sz="2400" b="0" spc="-5" dirty="0">
                <a:solidFill>
                  <a:srgbClr val="B32C16"/>
                </a:solidFill>
                <a:latin typeface="Arial"/>
                <a:cs typeface="Arial"/>
              </a:rPr>
              <a:t>AURICLE</a:t>
            </a:r>
            <a:endParaRPr sz="2400" dirty="0">
              <a:latin typeface="Arial"/>
              <a:cs typeface="Arial"/>
            </a:endParaRPr>
          </a:p>
        </p:txBody>
      </p:sp>
      <p:sp>
        <p:nvSpPr>
          <p:cNvPr id="3" name="object 3"/>
          <p:cNvSpPr txBox="1"/>
          <p:nvPr/>
        </p:nvSpPr>
        <p:spPr>
          <a:xfrm>
            <a:off x="609600" y="990600"/>
            <a:ext cx="7169784" cy="5568191"/>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655" algn="l"/>
              </a:tabLst>
            </a:pPr>
            <a:r>
              <a:rPr sz="2400" spc="-5" dirty="0">
                <a:latin typeface="Arial"/>
                <a:cs typeface="Arial"/>
              </a:rPr>
              <a:t>Single </a:t>
            </a:r>
            <a:r>
              <a:rPr sz="2400" dirty="0">
                <a:latin typeface="Arial"/>
                <a:cs typeface="Arial"/>
              </a:rPr>
              <a:t>thin </a:t>
            </a:r>
            <a:r>
              <a:rPr sz="2400" spc="-5" dirty="0">
                <a:latin typeface="Arial"/>
                <a:cs typeface="Arial"/>
              </a:rPr>
              <a:t>plate </a:t>
            </a:r>
            <a:r>
              <a:rPr sz="2400" dirty="0">
                <a:latin typeface="Arial"/>
                <a:cs typeface="Arial"/>
              </a:rPr>
              <a:t>of </a:t>
            </a:r>
            <a:r>
              <a:rPr sz="2400" spc="-5" dirty="0">
                <a:latin typeface="Arial"/>
                <a:cs typeface="Arial"/>
              </a:rPr>
              <a:t>elastic fibrocartilage</a:t>
            </a:r>
            <a:r>
              <a:rPr sz="2400" spc="100" dirty="0">
                <a:latin typeface="Arial"/>
                <a:cs typeface="Arial"/>
              </a:rPr>
              <a:t> </a:t>
            </a:r>
            <a:r>
              <a:rPr sz="2400" spc="-5" dirty="0">
                <a:latin typeface="Arial"/>
                <a:cs typeface="Arial"/>
              </a:rPr>
              <a:t>(yellow</a:t>
            </a:r>
            <a:endParaRPr sz="2400" dirty="0">
              <a:latin typeface="Arial"/>
              <a:cs typeface="Arial"/>
            </a:endParaRPr>
          </a:p>
          <a:p>
            <a:pPr marL="287020">
              <a:lnSpc>
                <a:spcPct val="100000"/>
              </a:lnSpc>
              <a:spcBef>
                <a:spcPts val="5"/>
              </a:spcBef>
            </a:pPr>
            <a:r>
              <a:rPr sz="2400" spc="-5" dirty="0">
                <a:latin typeface="Arial"/>
                <a:cs typeface="Arial"/>
              </a:rPr>
              <a:t>elastic</a:t>
            </a:r>
            <a:r>
              <a:rPr sz="2400" spc="5" dirty="0">
                <a:latin typeface="Arial"/>
                <a:cs typeface="Arial"/>
              </a:rPr>
              <a:t> </a:t>
            </a:r>
            <a:r>
              <a:rPr sz="2400" spc="-5" dirty="0">
                <a:latin typeface="Arial"/>
                <a:cs typeface="Arial"/>
              </a:rPr>
              <a:t>cartilage)</a:t>
            </a:r>
            <a:endParaRPr sz="2400" dirty="0">
              <a:latin typeface="Arial"/>
              <a:cs typeface="Arial"/>
            </a:endParaRPr>
          </a:p>
          <a:p>
            <a:pPr marL="287020" indent="-274320">
              <a:lnSpc>
                <a:spcPct val="100000"/>
              </a:lnSpc>
              <a:spcBef>
                <a:spcPts val="600"/>
              </a:spcBef>
              <a:buClr>
                <a:srgbClr val="FD8537"/>
              </a:buClr>
              <a:buSzPct val="68750"/>
              <a:buFont typeface="Wingdings"/>
              <a:buChar char=""/>
              <a:tabLst>
                <a:tab pos="287655" algn="l"/>
              </a:tabLst>
            </a:pPr>
            <a:r>
              <a:rPr sz="2400" dirty="0">
                <a:latin typeface="Arial"/>
                <a:cs typeface="Arial"/>
              </a:rPr>
              <a:t>It </a:t>
            </a:r>
            <a:r>
              <a:rPr sz="2400" spc="-5" dirty="0">
                <a:latin typeface="Arial"/>
                <a:cs typeface="Arial"/>
              </a:rPr>
              <a:t>is continous with the cartilage </a:t>
            </a:r>
            <a:r>
              <a:rPr sz="2400" dirty="0">
                <a:latin typeface="Arial"/>
                <a:cs typeface="Arial"/>
              </a:rPr>
              <a:t>of</a:t>
            </a:r>
            <a:r>
              <a:rPr sz="2400" spc="45" dirty="0">
                <a:latin typeface="Arial"/>
                <a:cs typeface="Arial"/>
              </a:rPr>
              <a:t> </a:t>
            </a:r>
            <a:r>
              <a:rPr sz="2400" spc="-5" dirty="0" smtClean="0">
                <a:latin typeface="Arial"/>
                <a:cs typeface="Arial"/>
              </a:rPr>
              <a:t>EAC</a:t>
            </a:r>
            <a:r>
              <a:rPr lang="en-US" sz="2400" spc="-5" dirty="0" smtClean="0">
                <a:latin typeface="Arial"/>
                <a:cs typeface="Arial"/>
              </a:rPr>
              <a:t> (external auditory canal)</a:t>
            </a:r>
            <a:endParaRPr sz="2400" dirty="0">
              <a:latin typeface="Arial"/>
              <a:cs typeface="Arial"/>
            </a:endParaRPr>
          </a:p>
          <a:p>
            <a:pPr marL="287020" marR="5080" indent="-274320">
              <a:lnSpc>
                <a:spcPct val="100000"/>
              </a:lnSpc>
              <a:spcBef>
                <a:spcPts val="600"/>
              </a:spcBef>
              <a:buClr>
                <a:srgbClr val="FD8537"/>
              </a:buClr>
              <a:buSzPct val="68750"/>
              <a:buFont typeface="Wingdings"/>
              <a:buChar char=""/>
              <a:tabLst>
                <a:tab pos="287655" algn="l"/>
              </a:tabLst>
            </a:pPr>
            <a:r>
              <a:rPr sz="2400" spc="-5" dirty="0">
                <a:latin typeface="Arial"/>
                <a:cs typeface="Arial"/>
              </a:rPr>
              <a:t>No cartilage in lobule and between tragus and </a:t>
            </a:r>
            <a:r>
              <a:rPr sz="2400" dirty="0">
                <a:latin typeface="Arial"/>
                <a:cs typeface="Arial"/>
              </a:rPr>
              <a:t>crus  of the</a:t>
            </a:r>
            <a:r>
              <a:rPr sz="2400" spc="-30" dirty="0">
                <a:latin typeface="Arial"/>
                <a:cs typeface="Arial"/>
              </a:rPr>
              <a:t> </a:t>
            </a:r>
            <a:r>
              <a:rPr sz="2400" spc="-5" dirty="0">
                <a:latin typeface="Arial"/>
                <a:cs typeface="Arial"/>
              </a:rPr>
              <a:t>helix</a:t>
            </a:r>
            <a:endParaRPr sz="2400" dirty="0">
              <a:latin typeface="Arial"/>
              <a:cs typeface="Arial"/>
            </a:endParaRPr>
          </a:p>
          <a:p>
            <a:pPr marL="287020" marR="209550" indent="-274320">
              <a:lnSpc>
                <a:spcPct val="100000"/>
              </a:lnSpc>
              <a:spcBef>
                <a:spcPts val="600"/>
              </a:spcBef>
              <a:buClr>
                <a:srgbClr val="FD8537"/>
              </a:buClr>
              <a:buSzPct val="68750"/>
              <a:buFont typeface="Wingdings"/>
              <a:buChar char=""/>
              <a:tabLst>
                <a:tab pos="287655" algn="l"/>
              </a:tabLst>
            </a:pPr>
            <a:r>
              <a:rPr sz="2400" spc="-5" dirty="0">
                <a:latin typeface="Arial"/>
                <a:cs typeface="Arial"/>
              </a:rPr>
              <a:t>Helix and antihelix are separated by </a:t>
            </a:r>
            <a:r>
              <a:rPr sz="2400" b="1" spc="-5" dirty="0">
                <a:latin typeface="Arial"/>
                <a:cs typeface="Arial"/>
              </a:rPr>
              <a:t>fissura </a:t>
            </a:r>
            <a:r>
              <a:rPr sz="2400" b="1" dirty="0">
                <a:latin typeface="Arial"/>
                <a:cs typeface="Arial"/>
              </a:rPr>
              <a:t>anti-  </a:t>
            </a:r>
            <a:r>
              <a:rPr sz="2400" b="1" spc="-5" dirty="0">
                <a:latin typeface="Arial"/>
                <a:cs typeface="Arial"/>
              </a:rPr>
              <a:t>tragohelicinia</a:t>
            </a:r>
            <a:endParaRPr sz="2400" dirty="0">
              <a:latin typeface="Arial"/>
              <a:cs typeface="Arial"/>
            </a:endParaRPr>
          </a:p>
          <a:p>
            <a:pPr marL="287020" marR="116839" indent="-274320" algn="just">
              <a:lnSpc>
                <a:spcPct val="100000"/>
              </a:lnSpc>
              <a:spcBef>
                <a:spcPts val="600"/>
              </a:spcBef>
              <a:buClr>
                <a:srgbClr val="FD8537"/>
              </a:buClr>
              <a:buSzPct val="68750"/>
              <a:buFont typeface="Wingdings"/>
              <a:buChar char=""/>
              <a:tabLst>
                <a:tab pos="287655" algn="l"/>
              </a:tabLst>
            </a:pPr>
            <a:r>
              <a:rPr sz="2400" spc="-5" dirty="0">
                <a:latin typeface="Arial"/>
                <a:cs typeface="Arial"/>
              </a:rPr>
              <a:t>Medial aspect </a:t>
            </a:r>
            <a:r>
              <a:rPr sz="2400" dirty="0">
                <a:latin typeface="Arial"/>
                <a:cs typeface="Arial"/>
              </a:rPr>
              <a:t>has </a:t>
            </a:r>
            <a:r>
              <a:rPr sz="2400" spc="-5" dirty="0">
                <a:latin typeface="Arial"/>
                <a:cs typeface="Arial"/>
              </a:rPr>
              <a:t>Eminentia concha </a:t>
            </a:r>
            <a:r>
              <a:rPr sz="2400" dirty="0">
                <a:latin typeface="Arial"/>
                <a:cs typeface="Arial"/>
              </a:rPr>
              <a:t>&amp; </a:t>
            </a:r>
            <a:r>
              <a:rPr sz="2400" spc="-5" dirty="0">
                <a:latin typeface="Arial"/>
                <a:cs typeface="Arial"/>
              </a:rPr>
              <a:t>Eminentia  </a:t>
            </a:r>
            <a:r>
              <a:rPr sz="2400" spc="-5" dirty="0" err="1">
                <a:latin typeface="Arial"/>
                <a:cs typeface="Arial"/>
              </a:rPr>
              <a:t>scaphae</a:t>
            </a:r>
            <a:r>
              <a:rPr sz="2400" spc="-5" dirty="0">
                <a:latin typeface="Arial"/>
                <a:cs typeface="Arial"/>
              </a:rPr>
              <a:t> </a:t>
            </a:r>
            <a:r>
              <a:rPr sz="2400" dirty="0" smtClean="0">
                <a:latin typeface="Arial"/>
                <a:cs typeface="Arial"/>
              </a:rPr>
              <a:t>sep</a:t>
            </a:r>
            <a:r>
              <a:rPr lang="en-US" sz="2400" dirty="0" smtClean="0">
                <a:latin typeface="Arial"/>
                <a:cs typeface="Arial"/>
              </a:rPr>
              <a:t>arated</a:t>
            </a:r>
            <a:r>
              <a:rPr sz="2400" dirty="0" smtClean="0">
                <a:latin typeface="Arial"/>
                <a:cs typeface="Arial"/>
              </a:rPr>
              <a:t> </a:t>
            </a:r>
            <a:r>
              <a:rPr sz="2400" spc="-5" dirty="0">
                <a:latin typeface="Arial"/>
                <a:cs typeface="Arial"/>
              </a:rPr>
              <a:t>by </a:t>
            </a:r>
            <a:r>
              <a:rPr sz="2400" b="1" spc="-5" dirty="0">
                <a:latin typeface="Arial"/>
                <a:cs typeface="Arial"/>
              </a:rPr>
              <a:t>sulcus anti-helicis transversus  </a:t>
            </a:r>
            <a:r>
              <a:rPr sz="2400" spc="-5" dirty="0">
                <a:latin typeface="Arial"/>
                <a:cs typeface="Arial"/>
              </a:rPr>
              <a:t>(</a:t>
            </a:r>
            <a:r>
              <a:rPr sz="2400" spc="-5" dirty="0" smtClean="0">
                <a:latin typeface="Arial"/>
                <a:cs typeface="Arial"/>
              </a:rPr>
              <a:t>corresp</a:t>
            </a:r>
            <a:r>
              <a:rPr lang="en-US" sz="2400" spc="-5" dirty="0" smtClean="0">
                <a:latin typeface="Arial"/>
                <a:cs typeface="Arial"/>
              </a:rPr>
              <a:t>onding </a:t>
            </a:r>
            <a:r>
              <a:rPr sz="2400" dirty="0" smtClean="0">
                <a:latin typeface="Arial"/>
                <a:cs typeface="Arial"/>
              </a:rPr>
              <a:t>to </a:t>
            </a:r>
            <a:r>
              <a:rPr sz="2400" spc="-5" dirty="0" smtClean="0">
                <a:latin typeface="Arial"/>
                <a:cs typeface="Arial"/>
              </a:rPr>
              <a:t>inf</a:t>
            </a:r>
            <a:r>
              <a:rPr lang="en-US" sz="2400" spc="-5" dirty="0" smtClean="0">
                <a:latin typeface="Arial"/>
                <a:cs typeface="Arial"/>
              </a:rPr>
              <a:t>erior </a:t>
            </a:r>
            <a:r>
              <a:rPr sz="2400" dirty="0" err="1" smtClean="0">
                <a:latin typeface="Arial"/>
                <a:cs typeface="Arial"/>
              </a:rPr>
              <a:t>crus</a:t>
            </a:r>
            <a:r>
              <a:rPr sz="2400" dirty="0" smtClean="0">
                <a:latin typeface="Arial"/>
                <a:cs typeface="Arial"/>
              </a:rPr>
              <a:t> </a:t>
            </a:r>
            <a:r>
              <a:rPr sz="2400" dirty="0">
                <a:latin typeface="Arial"/>
                <a:cs typeface="Arial"/>
              </a:rPr>
              <a:t>of</a:t>
            </a:r>
            <a:r>
              <a:rPr sz="2400" spc="-10" dirty="0">
                <a:latin typeface="Arial"/>
                <a:cs typeface="Arial"/>
              </a:rPr>
              <a:t> </a:t>
            </a:r>
            <a:r>
              <a:rPr sz="2400" spc="-5" dirty="0">
                <a:latin typeface="Arial"/>
                <a:cs typeface="Arial"/>
              </a:rPr>
              <a:t>antihelix)</a:t>
            </a:r>
            <a:endParaRPr sz="2400" dirty="0">
              <a:latin typeface="Arial"/>
              <a:cs typeface="Arial"/>
            </a:endParaRPr>
          </a:p>
          <a:p>
            <a:pPr marL="287020" indent="-274320">
              <a:lnSpc>
                <a:spcPct val="100000"/>
              </a:lnSpc>
              <a:spcBef>
                <a:spcPts val="605"/>
              </a:spcBef>
              <a:buClr>
                <a:srgbClr val="FD8537"/>
              </a:buClr>
              <a:buSzPct val="68750"/>
              <a:buFont typeface="Wingdings"/>
              <a:buChar char=""/>
              <a:tabLst>
                <a:tab pos="287655" algn="l"/>
              </a:tabLst>
            </a:pPr>
            <a:r>
              <a:rPr sz="2400" dirty="0">
                <a:latin typeface="Arial"/>
                <a:cs typeface="Arial"/>
              </a:rPr>
              <a:t>E. </a:t>
            </a:r>
            <a:r>
              <a:rPr sz="2400" spc="-5" dirty="0">
                <a:latin typeface="Arial"/>
                <a:cs typeface="Arial"/>
              </a:rPr>
              <a:t>conchae is crossed </a:t>
            </a:r>
            <a:r>
              <a:rPr sz="2400" dirty="0">
                <a:latin typeface="Arial"/>
                <a:cs typeface="Arial"/>
              </a:rPr>
              <a:t>y </a:t>
            </a:r>
            <a:r>
              <a:rPr sz="2400" spc="-5" dirty="0">
                <a:latin typeface="Arial"/>
                <a:cs typeface="Arial"/>
              </a:rPr>
              <a:t>a oblique ridge</a:t>
            </a:r>
            <a:r>
              <a:rPr sz="2400" spc="70" dirty="0">
                <a:latin typeface="Arial"/>
                <a:cs typeface="Arial"/>
              </a:rPr>
              <a:t> </a:t>
            </a:r>
            <a:r>
              <a:rPr sz="2400" dirty="0">
                <a:latin typeface="Arial"/>
                <a:cs typeface="Arial"/>
              </a:rPr>
              <a:t>–</a:t>
            </a:r>
          </a:p>
          <a:p>
            <a:pPr marL="287020">
              <a:lnSpc>
                <a:spcPct val="100000"/>
              </a:lnSpc>
            </a:pPr>
            <a:r>
              <a:rPr sz="2400" b="1" dirty="0">
                <a:latin typeface="Arial"/>
                <a:cs typeface="Arial"/>
              </a:rPr>
              <a:t>Ponticulus </a:t>
            </a:r>
            <a:r>
              <a:rPr sz="2400" dirty="0">
                <a:latin typeface="Arial"/>
                <a:cs typeface="Arial"/>
              </a:rPr>
              <a:t>(</a:t>
            </a:r>
            <a:r>
              <a:rPr sz="2400" dirty="0" smtClean="0">
                <a:latin typeface="Arial"/>
                <a:cs typeface="Arial"/>
              </a:rPr>
              <a:t>at</a:t>
            </a:r>
            <a:r>
              <a:rPr lang="en-US" sz="2400" dirty="0" smtClean="0">
                <a:latin typeface="Arial"/>
                <a:cs typeface="Arial"/>
              </a:rPr>
              <a:t>tachment  </a:t>
            </a:r>
            <a:r>
              <a:rPr sz="2400" dirty="0" smtClean="0">
                <a:latin typeface="Arial"/>
                <a:cs typeface="Arial"/>
              </a:rPr>
              <a:t>of </a:t>
            </a:r>
            <a:r>
              <a:rPr sz="2400" spc="-5" dirty="0">
                <a:latin typeface="Arial"/>
                <a:cs typeface="Arial"/>
              </a:rPr>
              <a:t>auricularis</a:t>
            </a:r>
            <a:r>
              <a:rPr sz="2400" spc="-30" dirty="0">
                <a:latin typeface="Arial"/>
                <a:cs typeface="Arial"/>
              </a:rPr>
              <a:t> </a:t>
            </a:r>
            <a:r>
              <a:rPr sz="2400" spc="-5" dirty="0">
                <a:latin typeface="Arial"/>
                <a:cs typeface="Arial"/>
              </a:rPr>
              <a:t>posterior)</a:t>
            </a:r>
            <a:endParaRPr sz="2400" dirty="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304800"/>
            <a:ext cx="5867400" cy="62544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89447" y="304800"/>
            <a:ext cx="3230879" cy="2971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016253"/>
            <a:ext cx="3430270" cy="391160"/>
          </a:xfrm>
          <a:prstGeom prst="rect">
            <a:avLst/>
          </a:prstGeom>
        </p:spPr>
        <p:txBody>
          <a:bodyPr vert="horz" wrap="square" lIns="0" tIns="12700" rIns="0" bIns="0" rtlCol="0">
            <a:spAutoFit/>
          </a:bodyPr>
          <a:lstStyle/>
          <a:p>
            <a:pPr marL="12700">
              <a:lnSpc>
                <a:spcPct val="100000"/>
              </a:lnSpc>
              <a:spcBef>
                <a:spcPts val="100"/>
              </a:spcBef>
              <a:tabLst>
                <a:tab pos="469900" algn="l"/>
              </a:tabLst>
            </a:pPr>
            <a:r>
              <a:rPr sz="1650" spc="10" dirty="0">
                <a:solidFill>
                  <a:srgbClr val="FD8537"/>
                </a:solidFill>
              </a:rPr>
              <a:t>2.	</a:t>
            </a:r>
            <a:r>
              <a:rPr sz="2400" dirty="0"/>
              <a:t>Attic</a:t>
            </a:r>
            <a:r>
              <a:rPr sz="2400" spc="-45" dirty="0"/>
              <a:t> </a:t>
            </a:r>
            <a:r>
              <a:rPr sz="2400" spc="-5" dirty="0"/>
              <a:t>compartments</a:t>
            </a:r>
            <a:r>
              <a:rPr sz="2400" b="0" spc="-5" dirty="0">
                <a:latin typeface="Arial"/>
                <a:cs typeface="Arial"/>
              </a:rPr>
              <a:t>:</a:t>
            </a:r>
            <a:endParaRPr sz="2400">
              <a:latin typeface="Arial"/>
              <a:cs typeface="Arial"/>
            </a:endParaRPr>
          </a:p>
        </p:txBody>
      </p:sp>
      <p:sp>
        <p:nvSpPr>
          <p:cNvPr id="3" name="object 3"/>
          <p:cNvSpPr txBox="1"/>
          <p:nvPr/>
        </p:nvSpPr>
        <p:spPr>
          <a:xfrm>
            <a:off x="902004" y="1446021"/>
            <a:ext cx="6709409" cy="3987800"/>
          </a:xfrm>
          <a:prstGeom prst="rect">
            <a:avLst/>
          </a:prstGeom>
        </p:spPr>
        <p:txBody>
          <a:bodyPr vert="horz" wrap="square" lIns="0" tIns="12700" rIns="0" bIns="0" rtlCol="0">
            <a:spAutoFit/>
          </a:bodyPr>
          <a:lstStyle/>
          <a:p>
            <a:pPr marL="469265" marR="5080" indent="-456565">
              <a:lnSpc>
                <a:spcPct val="100000"/>
              </a:lnSpc>
              <a:spcBef>
                <a:spcPts val="100"/>
              </a:spcBef>
              <a:buClr>
                <a:srgbClr val="FD8537"/>
              </a:buClr>
              <a:buSzPct val="78571"/>
              <a:buFont typeface="Wingdings"/>
              <a:buChar char=""/>
              <a:tabLst>
                <a:tab pos="469265" algn="l"/>
                <a:tab pos="469900" algn="l"/>
              </a:tabLst>
            </a:pPr>
            <a:r>
              <a:rPr sz="2100" spc="-10" dirty="0">
                <a:latin typeface="Arial"/>
                <a:cs typeface="Arial"/>
              </a:rPr>
              <a:t>Transversely </a:t>
            </a:r>
            <a:r>
              <a:rPr sz="2100" spc="-5" dirty="0">
                <a:latin typeface="Arial"/>
                <a:cs typeface="Arial"/>
              </a:rPr>
              <a:t>placed </a:t>
            </a:r>
            <a:r>
              <a:rPr sz="2100" b="1" u="heavy" spc="-5" dirty="0">
                <a:uFill>
                  <a:solidFill>
                    <a:srgbClr val="000000"/>
                  </a:solidFill>
                </a:uFill>
                <a:latin typeface="Arial"/>
                <a:cs typeface="Arial"/>
              </a:rPr>
              <a:t>superior </a:t>
            </a:r>
            <a:r>
              <a:rPr sz="2100" b="1" u="heavy" dirty="0">
                <a:uFill>
                  <a:solidFill>
                    <a:srgbClr val="000000"/>
                  </a:solidFill>
                </a:uFill>
                <a:latin typeface="Arial"/>
                <a:cs typeface="Arial"/>
              </a:rPr>
              <a:t>malleolar fold</a:t>
            </a:r>
            <a:r>
              <a:rPr sz="2100" b="1" dirty="0">
                <a:latin typeface="Arial"/>
                <a:cs typeface="Arial"/>
              </a:rPr>
              <a:t> </a:t>
            </a:r>
            <a:r>
              <a:rPr sz="2100" spc="-5" dirty="0">
                <a:latin typeface="Arial"/>
                <a:cs typeface="Arial"/>
              </a:rPr>
              <a:t>divides  </a:t>
            </a:r>
            <a:r>
              <a:rPr sz="2100" dirty="0">
                <a:latin typeface="Arial"/>
                <a:cs typeface="Arial"/>
              </a:rPr>
              <a:t>attic into two </a:t>
            </a:r>
            <a:r>
              <a:rPr sz="2100" spc="-5" dirty="0">
                <a:latin typeface="Arial"/>
                <a:cs typeface="Arial"/>
              </a:rPr>
              <a:t>compartments </a:t>
            </a:r>
            <a:r>
              <a:rPr sz="2100" dirty="0">
                <a:latin typeface="Arial"/>
                <a:cs typeface="Arial"/>
              </a:rPr>
              <a:t>– smaller </a:t>
            </a:r>
            <a:r>
              <a:rPr sz="2100" spc="-5" dirty="0">
                <a:latin typeface="Arial"/>
                <a:cs typeface="Arial"/>
              </a:rPr>
              <a:t>anterior and  larger</a:t>
            </a:r>
            <a:r>
              <a:rPr sz="2100" spc="-15" dirty="0">
                <a:latin typeface="Arial"/>
                <a:cs typeface="Arial"/>
              </a:rPr>
              <a:t> posterior.</a:t>
            </a:r>
            <a:endParaRPr sz="2100">
              <a:latin typeface="Arial"/>
              <a:cs typeface="Arial"/>
            </a:endParaRPr>
          </a:p>
          <a:p>
            <a:pPr marL="287020" marR="458470" indent="-274320">
              <a:lnSpc>
                <a:spcPct val="100000"/>
              </a:lnSpc>
              <a:spcBef>
                <a:spcPts val="505"/>
              </a:spcBef>
              <a:buClr>
                <a:srgbClr val="FD8537"/>
              </a:buClr>
              <a:buSzPct val="78571"/>
              <a:buFont typeface="Wingdings"/>
              <a:buChar char=""/>
              <a:tabLst>
                <a:tab pos="286385" algn="l"/>
                <a:tab pos="287020" algn="l"/>
              </a:tabLst>
            </a:pPr>
            <a:r>
              <a:rPr sz="2100" dirty="0">
                <a:latin typeface="Arial"/>
                <a:cs typeface="Arial"/>
              </a:rPr>
              <a:t>The </a:t>
            </a:r>
            <a:r>
              <a:rPr sz="2100" spc="-5" dirty="0">
                <a:latin typeface="Arial"/>
                <a:cs typeface="Arial"/>
              </a:rPr>
              <a:t>space between </a:t>
            </a:r>
            <a:r>
              <a:rPr sz="2100" dirty="0">
                <a:latin typeface="Arial"/>
                <a:cs typeface="Arial"/>
              </a:rPr>
              <a:t>the </a:t>
            </a:r>
            <a:r>
              <a:rPr sz="2100" b="1" u="heavy" spc="-5" dirty="0">
                <a:uFill>
                  <a:solidFill>
                    <a:srgbClr val="000000"/>
                  </a:solidFill>
                </a:uFill>
                <a:latin typeface="Arial"/>
                <a:cs typeface="Arial"/>
              </a:rPr>
              <a:t>lateral </a:t>
            </a:r>
            <a:r>
              <a:rPr sz="2100" b="1" u="heavy" dirty="0">
                <a:uFill>
                  <a:solidFill>
                    <a:srgbClr val="000000"/>
                  </a:solidFill>
                </a:uFill>
                <a:latin typeface="Arial"/>
                <a:cs typeface="Arial"/>
              </a:rPr>
              <a:t>malleolar fold</a:t>
            </a:r>
            <a:r>
              <a:rPr sz="2100" b="1" dirty="0">
                <a:latin typeface="Arial"/>
                <a:cs typeface="Arial"/>
              </a:rPr>
              <a:t> </a:t>
            </a:r>
            <a:r>
              <a:rPr sz="2100" spc="-10" dirty="0">
                <a:latin typeface="Arial"/>
                <a:cs typeface="Arial"/>
              </a:rPr>
              <a:t>and </a:t>
            </a:r>
            <a:r>
              <a:rPr sz="2100" u="heavy" spc="-10" dirty="0">
                <a:uFill>
                  <a:solidFill>
                    <a:srgbClr val="000000"/>
                  </a:solidFill>
                </a:uFill>
                <a:latin typeface="Arial"/>
                <a:cs typeface="Arial"/>
              </a:rPr>
              <a:t> </a:t>
            </a:r>
            <a:r>
              <a:rPr sz="2100" b="1" u="heavy" spc="-5" dirty="0">
                <a:uFill>
                  <a:solidFill>
                    <a:srgbClr val="000000"/>
                  </a:solidFill>
                </a:uFill>
                <a:latin typeface="Arial"/>
                <a:cs typeface="Arial"/>
              </a:rPr>
              <a:t>lateral </a:t>
            </a:r>
            <a:r>
              <a:rPr sz="2100" b="1" u="heavy" dirty="0">
                <a:uFill>
                  <a:solidFill>
                    <a:srgbClr val="000000"/>
                  </a:solidFill>
                </a:uFill>
                <a:latin typeface="Arial"/>
                <a:cs typeface="Arial"/>
              </a:rPr>
              <a:t>incudal fold</a:t>
            </a:r>
            <a:r>
              <a:rPr sz="2100" b="1" dirty="0">
                <a:latin typeface="Arial"/>
                <a:cs typeface="Arial"/>
              </a:rPr>
              <a:t> </a:t>
            </a:r>
            <a:r>
              <a:rPr sz="2100" spc="-5" dirty="0">
                <a:latin typeface="Arial"/>
                <a:cs typeface="Arial"/>
              </a:rPr>
              <a:t>provides communication with  </a:t>
            </a:r>
            <a:r>
              <a:rPr sz="2100" i="1" spc="-10" dirty="0">
                <a:latin typeface="Arial"/>
                <a:cs typeface="Arial"/>
              </a:rPr>
              <a:t>Prussak’s </a:t>
            </a:r>
            <a:r>
              <a:rPr sz="2100" i="1" dirty="0">
                <a:latin typeface="Arial"/>
                <a:cs typeface="Arial"/>
              </a:rPr>
              <a:t>space</a:t>
            </a:r>
            <a:r>
              <a:rPr sz="2100" dirty="0">
                <a:latin typeface="Arial"/>
                <a:cs typeface="Arial"/>
              </a:rPr>
              <a:t>.</a:t>
            </a:r>
            <a:endParaRPr sz="2100">
              <a:latin typeface="Arial"/>
              <a:cs typeface="Arial"/>
            </a:endParaRPr>
          </a:p>
          <a:p>
            <a:pPr marL="287020" indent="-274320">
              <a:lnSpc>
                <a:spcPct val="100000"/>
              </a:lnSpc>
              <a:spcBef>
                <a:spcPts val="505"/>
              </a:spcBef>
              <a:buClr>
                <a:srgbClr val="FD8537"/>
              </a:buClr>
              <a:buSzPct val="78571"/>
              <a:buFont typeface="Wingdings"/>
              <a:buChar char=""/>
              <a:tabLst>
                <a:tab pos="286385" algn="l"/>
                <a:tab pos="287020" algn="l"/>
              </a:tabLst>
            </a:pPr>
            <a:r>
              <a:rPr sz="2100" spc="-5" dirty="0">
                <a:latin typeface="Arial"/>
                <a:cs typeface="Arial"/>
              </a:rPr>
              <a:t>2 compartments</a:t>
            </a:r>
            <a:endParaRPr sz="2100">
              <a:latin typeface="Arial"/>
              <a:cs typeface="Arial"/>
            </a:endParaRPr>
          </a:p>
          <a:p>
            <a:pPr marL="560705" lvl="1" indent="-182880">
              <a:lnSpc>
                <a:spcPct val="100000"/>
              </a:lnSpc>
              <a:spcBef>
                <a:spcPts val="445"/>
              </a:spcBef>
              <a:buClr>
                <a:srgbClr val="DF752E"/>
              </a:buClr>
              <a:buSzPct val="58333"/>
              <a:buFont typeface="Wingdings"/>
              <a:buChar char=""/>
              <a:tabLst>
                <a:tab pos="561340" algn="l"/>
              </a:tabLst>
            </a:pPr>
            <a:r>
              <a:rPr sz="1800" spc="-5" dirty="0">
                <a:latin typeface="Arial"/>
                <a:cs typeface="Arial"/>
              </a:rPr>
              <a:t>Anterior </a:t>
            </a:r>
            <a:r>
              <a:rPr sz="1800" dirty="0">
                <a:latin typeface="Arial"/>
                <a:cs typeface="Arial"/>
              </a:rPr>
              <a:t>attic </a:t>
            </a:r>
            <a:r>
              <a:rPr sz="1800" spc="-5" dirty="0">
                <a:latin typeface="Arial"/>
                <a:cs typeface="Arial"/>
              </a:rPr>
              <a:t>compartment</a:t>
            </a:r>
            <a:endParaRPr sz="1800">
              <a:latin typeface="Arial"/>
              <a:cs typeface="Arial"/>
            </a:endParaRPr>
          </a:p>
          <a:p>
            <a:pPr marL="560705" marR="159385" lvl="1" indent="-182880">
              <a:lnSpc>
                <a:spcPct val="100000"/>
              </a:lnSpc>
              <a:spcBef>
                <a:spcPts val="434"/>
              </a:spcBef>
              <a:buClr>
                <a:srgbClr val="DF752E"/>
              </a:buClr>
              <a:buSzPct val="58333"/>
              <a:buFont typeface="Wingdings"/>
              <a:buChar char=""/>
              <a:tabLst>
                <a:tab pos="561340" algn="l"/>
              </a:tabLst>
            </a:pPr>
            <a:r>
              <a:rPr sz="1800" spc="-5" dirty="0">
                <a:latin typeface="Arial"/>
                <a:cs typeface="Arial"/>
              </a:rPr>
              <a:t>Posterior </a:t>
            </a:r>
            <a:r>
              <a:rPr sz="1800" dirty="0">
                <a:latin typeface="Arial"/>
                <a:cs typeface="Arial"/>
              </a:rPr>
              <a:t>attic </a:t>
            </a:r>
            <a:r>
              <a:rPr sz="1800" spc="-5" dirty="0">
                <a:latin typeface="Arial"/>
                <a:cs typeface="Arial"/>
              </a:rPr>
              <a:t>compartment: </a:t>
            </a:r>
            <a:r>
              <a:rPr sz="1800" b="1" u="heavy" spc="-5" dirty="0">
                <a:uFill>
                  <a:solidFill>
                    <a:srgbClr val="000000"/>
                  </a:solidFill>
                </a:uFill>
                <a:latin typeface="Arial"/>
                <a:cs typeface="Arial"/>
              </a:rPr>
              <a:t>Superior </a:t>
            </a:r>
            <a:r>
              <a:rPr sz="1800" b="1" u="heavy" dirty="0">
                <a:uFill>
                  <a:solidFill>
                    <a:srgbClr val="000000"/>
                  </a:solidFill>
                </a:uFill>
                <a:latin typeface="Arial"/>
                <a:cs typeface="Arial"/>
              </a:rPr>
              <a:t>incudal fold</a:t>
            </a:r>
            <a:r>
              <a:rPr sz="1800" b="1" dirty="0">
                <a:latin typeface="Arial"/>
                <a:cs typeface="Arial"/>
              </a:rPr>
              <a:t> </a:t>
            </a:r>
            <a:r>
              <a:rPr sz="1800" spc="-5" dirty="0">
                <a:latin typeface="Arial"/>
                <a:cs typeface="Arial"/>
              </a:rPr>
              <a:t>divides  this space into </a:t>
            </a:r>
            <a:r>
              <a:rPr sz="1800" spc="-10" dirty="0">
                <a:latin typeface="Arial"/>
                <a:cs typeface="Arial"/>
              </a:rPr>
              <a:t>following </a:t>
            </a:r>
            <a:r>
              <a:rPr sz="1800" spc="-15" dirty="0">
                <a:latin typeface="Arial"/>
                <a:cs typeface="Arial"/>
              </a:rPr>
              <a:t>two</a:t>
            </a:r>
            <a:r>
              <a:rPr sz="1800" spc="110" dirty="0">
                <a:latin typeface="Arial"/>
                <a:cs typeface="Arial"/>
              </a:rPr>
              <a:t> </a:t>
            </a:r>
            <a:r>
              <a:rPr sz="1800" spc="-5" dirty="0">
                <a:latin typeface="Arial"/>
                <a:cs typeface="Arial"/>
              </a:rPr>
              <a:t>divisions:</a:t>
            </a:r>
            <a:endParaRPr sz="1800">
              <a:latin typeface="Arial"/>
              <a:cs typeface="Arial"/>
            </a:endParaRPr>
          </a:p>
          <a:p>
            <a:pPr marL="835025" lvl="2" indent="-182880">
              <a:lnSpc>
                <a:spcPct val="100000"/>
              </a:lnSpc>
              <a:spcBef>
                <a:spcPts val="434"/>
              </a:spcBef>
              <a:buClr>
                <a:srgbClr val="FDC3AD"/>
              </a:buClr>
              <a:buSzPct val="58333"/>
              <a:buFont typeface="Wingdings"/>
              <a:buChar char=""/>
              <a:tabLst>
                <a:tab pos="835660" algn="l"/>
              </a:tabLst>
            </a:pPr>
            <a:r>
              <a:rPr sz="1800" spc="-5" dirty="0">
                <a:latin typeface="Arial"/>
                <a:cs typeface="Arial"/>
              </a:rPr>
              <a:t>Medial</a:t>
            </a:r>
            <a:r>
              <a:rPr sz="1800" spc="5" dirty="0">
                <a:latin typeface="Arial"/>
                <a:cs typeface="Arial"/>
              </a:rPr>
              <a:t> </a:t>
            </a:r>
            <a:r>
              <a:rPr sz="1800" spc="-5" dirty="0">
                <a:latin typeface="Arial"/>
                <a:cs typeface="Arial"/>
              </a:rPr>
              <a:t>space</a:t>
            </a:r>
            <a:endParaRPr sz="1800">
              <a:latin typeface="Arial"/>
              <a:cs typeface="Arial"/>
            </a:endParaRPr>
          </a:p>
          <a:p>
            <a:pPr marL="835025" lvl="2" indent="-182880">
              <a:lnSpc>
                <a:spcPct val="100000"/>
              </a:lnSpc>
              <a:spcBef>
                <a:spcPts val="430"/>
              </a:spcBef>
              <a:buClr>
                <a:srgbClr val="FDC3AD"/>
              </a:buClr>
              <a:buSzPct val="58333"/>
              <a:buFont typeface="Wingdings"/>
              <a:buChar char=""/>
              <a:tabLst>
                <a:tab pos="835660" algn="l"/>
              </a:tabLst>
            </a:pPr>
            <a:r>
              <a:rPr sz="1800" spc="-5" dirty="0">
                <a:latin typeface="Arial"/>
                <a:cs typeface="Arial"/>
              </a:rPr>
              <a:t>Lateral</a:t>
            </a:r>
            <a:r>
              <a:rPr sz="1800" spc="5" dirty="0">
                <a:latin typeface="Arial"/>
                <a:cs typeface="Arial"/>
              </a:rPr>
              <a:t> </a:t>
            </a:r>
            <a:r>
              <a:rPr sz="1800" spc="-5" dirty="0">
                <a:latin typeface="Arial"/>
                <a:cs typeface="Arial"/>
              </a:rPr>
              <a:t>space</a:t>
            </a:r>
            <a:endParaRPr sz="18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959626"/>
            <a:ext cx="6453505" cy="623570"/>
          </a:xfrm>
          <a:prstGeom prst="rect">
            <a:avLst/>
          </a:prstGeom>
        </p:spPr>
        <p:txBody>
          <a:bodyPr vert="horz" wrap="square" lIns="0" tIns="25400" rIns="0" bIns="0" rtlCol="0">
            <a:spAutoFit/>
          </a:bodyPr>
          <a:lstStyle/>
          <a:p>
            <a:pPr marL="12700" marR="5080">
              <a:lnSpc>
                <a:spcPct val="116300"/>
              </a:lnSpc>
              <a:spcBef>
                <a:spcPts val="200"/>
              </a:spcBef>
            </a:pPr>
            <a:r>
              <a:rPr sz="1800" b="1" spc="-10" dirty="0">
                <a:solidFill>
                  <a:srgbClr val="565F6C"/>
                </a:solidFill>
                <a:latin typeface="Arial"/>
                <a:cs typeface="Arial"/>
              </a:rPr>
              <a:t>P</a:t>
            </a:r>
            <a:r>
              <a:rPr sz="1450" b="1" spc="-10" dirty="0">
                <a:solidFill>
                  <a:srgbClr val="565F6C"/>
                </a:solidFill>
                <a:latin typeface="Arial"/>
                <a:cs typeface="Arial"/>
              </a:rPr>
              <a:t>OSTEROSUPERIOR </a:t>
            </a:r>
            <a:r>
              <a:rPr sz="1450" b="1" spc="-30" dirty="0">
                <a:solidFill>
                  <a:srgbClr val="565F6C"/>
                </a:solidFill>
                <a:latin typeface="Arial"/>
                <a:cs typeface="Arial"/>
              </a:rPr>
              <a:t>AND </a:t>
            </a:r>
            <a:r>
              <a:rPr sz="1450" b="1" spc="-40" dirty="0">
                <a:solidFill>
                  <a:srgbClr val="565F6C"/>
                </a:solidFill>
                <a:latin typeface="Arial"/>
                <a:cs typeface="Arial"/>
              </a:rPr>
              <a:t>LATERAL </a:t>
            </a:r>
            <a:r>
              <a:rPr sz="1450" b="1" spc="-10" dirty="0">
                <a:solidFill>
                  <a:srgbClr val="565F6C"/>
                </a:solidFill>
                <a:latin typeface="Arial"/>
                <a:cs typeface="Arial"/>
              </a:rPr>
              <a:t>VIEW OF RIGHT </a:t>
            </a:r>
            <a:r>
              <a:rPr sz="1450" b="1" spc="-30" dirty="0">
                <a:solidFill>
                  <a:srgbClr val="565F6C"/>
                </a:solidFill>
                <a:latin typeface="Arial"/>
                <a:cs typeface="Arial"/>
              </a:rPr>
              <a:t>TYMPANIC </a:t>
            </a:r>
            <a:r>
              <a:rPr sz="1450" b="1" spc="-40" dirty="0">
                <a:solidFill>
                  <a:srgbClr val="565F6C"/>
                </a:solidFill>
                <a:latin typeface="Arial"/>
                <a:cs typeface="Arial"/>
              </a:rPr>
              <a:t>CAVITY  </a:t>
            </a:r>
            <a:r>
              <a:rPr sz="1450" b="1" spc="-10" dirty="0">
                <a:solidFill>
                  <a:srgbClr val="565F6C"/>
                </a:solidFill>
                <a:latin typeface="Arial"/>
                <a:cs typeface="Arial"/>
              </a:rPr>
              <a:t>SHOWING </a:t>
            </a:r>
            <a:r>
              <a:rPr sz="1450" b="1" spc="-25" dirty="0">
                <a:solidFill>
                  <a:srgbClr val="565F6C"/>
                </a:solidFill>
                <a:latin typeface="Arial"/>
                <a:cs typeface="Arial"/>
              </a:rPr>
              <a:t>COMPARTMENTS </a:t>
            </a:r>
            <a:r>
              <a:rPr sz="1450" b="1" spc="-35" dirty="0">
                <a:solidFill>
                  <a:srgbClr val="565F6C"/>
                </a:solidFill>
                <a:latin typeface="Arial"/>
                <a:cs typeface="Arial"/>
              </a:rPr>
              <a:t>AND </a:t>
            </a:r>
            <a:r>
              <a:rPr sz="1450" b="1" spc="-10" dirty="0">
                <a:solidFill>
                  <a:srgbClr val="565F6C"/>
                </a:solidFill>
                <a:latin typeface="Arial"/>
                <a:cs typeface="Arial"/>
              </a:rPr>
              <a:t>FOLDS OF MIDDLE</a:t>
            </a:r>
            <a:r>
              <a:rPr sz="1450" b="1" spc="370" dirty="0">
                <a:solidFill>
                  <a:srgbClr val="565F6C"/>
                </a:solidFill>
                <a:latin typeface="Arial"/>
                <a:cs typeface="Arial"/>
              </a:rPr>
              <a:t> </a:t>
            </a:r>
            <a:r>
              <a:rPr sz="1450" b="1" spc="-35" dirty="0">
                <a:solidFill>
                  <a:srgbClr val="565F6C"/>
                </a:solidFill>
                <a:latin typeface="Arial"/>
                <a:cs typeface="Arial"/>
              </a:rPr>
              <a:t>EAR</a:t>
            </a:r>
            <a:endParaRPr sz="1450">
              <a:latin typeface="Arial"/>
              <a:cs typeface="Arial"/>
            </a:endParaRPr>
          </a:p>
        </p:txBody>
      </p:sp>
      <p:sp>
        <p:nvSpPr>
          <p:cNvPr id="3" name="object 3"/>
          <p:cNvSpPr/>
          <p:nvPr/>
        </p:nvSpPr>
        <p:spPr>
          <a:xfrm>
            <a:off x="609600" y="152400"/>
            <a:ext cx="6019800" cy="57195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866901"/>
            <a:ext cx="7080250" cy="4793615"/>
          </a:xfrm>
          <a:prstGeom prst="rect">
            <a:avLst/>
          </a:prstGeom>
        </p:spPr>
        <p:txBody>
          <a:bodyPr vert="horz" wrap="square" lIns="0" tIns="85725" rIns="0" bIns="0" rtlCol="0">
            <a:spAutoFit/>
          </a:bodyPr>
          <a:lstStyle/>
          <a:p>
            <a:pPr marL="287020" indent="-274320">
              <a:lnSpc>
                <a:spcPct val="100000"/>
              </a:lnSpc>
              <a:spcBef>
                <a:spcPts val="675"/>
              </a:spcBef>
              <a:buClr>
                <a:srgbClr val="FD8537"/>
              </a:buClr>
              <a:buSzPct val="68750"/>
              <a:buFont typeface="Wingdings"/>
              <a:buChar char=""/>
              <a:tabLst>
                <a:tab pos="287655" algn="l"/>
              </a:tabLst>
            </a:pPr>
            <a:r>
              <a:rPr sz="2400" i="1" u="heavy" spc="-5" dirty="0">
                <a:solidFill>
                  <a:srgbClr val="001F5F"/>
                </a:solidFill>
                <a:uFill>
                  <a:solidFill>
                    <a:srgbClr val="001F5F"/>
                  </a:solidFill>
                </a:uFill>
                <a:latin typeface="Arial"/>
                <a:cs typeface="Arial"/>
              </a:rPr>
              <a:t>Compartments of</a:t>
            </a:r>
            <a:r>
              <a:rPr sz="2400" i="1" u="heavy" spc="50" dirty="0">
                <a:solidFill>
                  <a:srgbClr val="001F5F"/>
                </a:solidFill>
                <a:uFill>
                  <a:solidFill>
                    <a:srgbClr val="001F5F"/>
                  </a:solidFill>
                </a:uFill>
                <a:latin typeface="Arial"/>
                <a:cs typeface="Arial"/>
              </a:rPr>
              <a:t> </a:t>
            </a:r>
            <a:r>
              <a:rPr sz="2400" i="1" u="heavy" spc="-5" dirty="0">
                <a:solidFill>
                  <a:srgbClr val="001F5F"/>
                </a:solidFill>
                <a:uFill>
                  <a:solidFill>
                    <a:srgbClr val="001F5F"/>
                  </a:solidFill>
                </a:uFill>
                <a:latin typeface="Arial"/>
                <a:cs typeface="Arial"/>
              </a:rPr>
              <a:t>Mesotympanum:</a:t>
            </a:r>
            <a:endParaRPr sz="2400">
              <a:latin typeface="Arial"/>
              <a:cs typeface="Arial"/>
            </a:endParaRPr>
          </a:p>
          <a:p>
            <a:pPr marL="378460">
              <a:lnSpc>
                <a:spcPct val="100000"/>
              </a:lnSpc>
              <a:spcBef>
                <a:spcPts val="505"/>
              </a:spcBef>
            </a:pPr>
            <a:r>
              <a:rPr sz="2100" dirty="0">
                <a:latin typeface="Arial"/>
                <a:cs typeface="Arial"/>
              </a:rPr>
              <a:t>In the </a:t>
            </a:r>
            <a:r>
              <a:rPr sz="2100" spc="-5" dirty="0">
                <a:latin typeface="Arial"/>
                <a:cs typeface="Arial"/>
              </a:rPr>
              <a:t>upper part </a:t>
            </a:r>
            <a:r>
              <a:rPr sz="2100" dirty="0">
                <a:latin typeface="Arial"/>
                <a:cs typeface="Arial"/>
              </a:rPr>
              <a:t>of </a:t>
            </a:r>
            <a:r>
              <a:rPr sz="2100" spc="-5" dirty="0">
                <a:latin typeface="Arial"/>
                <a:cs typeface="Arial"/>
              </a:rPr>
              <a:t>mesotympanum there are</a:t>
            </a:r>
            <a:r>
              <a:rPr sz="2100" spc="25" dirty="0">
                <a:latin typeface="Arial"/>
                <a:cs typeface="Arial"/>
              </a:rPr>
              <a:t> </a:t>
            </a:r>
            <a:r>
              <a:rPr sz="2100" spc="-5" dirty="0">
                <a:latin typeface="Arial"/>
                <a:cs typeface="Arial"/>
              </a:rPr>
              <a:t>following</a:t>
            </a:r>
            <a:endParaRPr sz="2100">
              <a:latin typeface="Arial"/>
              <a:cs typeface="Arial"/>
            </a:endParaRPr>
          </a:p>
          <a:p>
            <a:pPr marL="652780">
              <a:lnSpc>
                <a:spcPct val="100000"/>
              </a:lnSpc>
            </a:pPr>
            <a:r>
              <a:rPr sz="2100" spc="-5" dirty="0">
                <a:latin typeface="Arial"/>
                <a:cs typeface="Arial"/>
              </a:rPr>
              <a:t>three compartments.</a:t>
            </a:r>
            <a:endParaRPr sz="2100">
              <a:latin typeface="Arial"/>
              <a:cs typeface="Arial"/>
            </a:endParaRPr>
          </a:p>
          <a:p>
            <a:pPr marL="469900" marR="842644" indent="-457200">
              <a:lnSpc>
                <a:spcPct val="100000"/>
              </a:lnSpc>
              <a:spcBef>
                <a:spcPts val="600"/>
              </a:spcBef>
              <a:buClr>
                <a:srgbClr val="FD8537"/>
              </a:buClr>
              <a:buSzPct val="68750"/>
              <a:buAutoNum type="arabicPeriod"/>
              <a:tabLst>
                <a:tab pos="469900" algn="l"/>
                <a:tab pos="470534" algn="l"/>
              </a:tabLst>
            </a:pPr>
            <a:r>
              <a:rPr sz="2400" b="1" dirty="0">
                <a:latin typeface="Arial"/>
                <a:cs typeface="Arial"/>
              </a:rPr>
              <a:t>Inferior </a:t>
            </a:r>
            <a:r>
              <a:rPr sz="2400" b="1" spc="-5" dirty="0">
                <a:latin typeface="Arial"/>
                <a:cs typeface="Arial"/>
              </a:rPr>
              <a:t>incudal space</a:t>
            </a:r>
            <a:r>
              <a:rPr sz="2400" spc="-5" dirty="0">
                <a:latin typeface="Arial"/>
                <a:cs typeface="Arial"/>
              </a:rPr>
              <a:t>: </a:t>
            </a:r>
            <a:r>
              <a:rPr sz="2400" dirty="0">
                <a:latin typeface="Arial"/>
                <a:cs typeface="Arial"/>
              </a:rPr>
              <a:t>Its </a:t>
            </a:r>
            <a:r>
              <a:rPr sz="2400" spc="-5" dirty="0">
                <a:latin typeface="Arial"/>
                <a:cs typeface="Arial"/>
              </a:rPr>
              <a:t>boundaries are  following</a:t>
            </a:r>
            <a:endParaRPr sz="2400">
              <a:latin typeface="Arial"/>
              <a:cs typeface="Arial"/>
            </a:endParaRPr>
          </a:p>
          <a:p>
            <a:pPr marL="835660" lvl="1" indent="-457200">
              <a:lnSpc>
                <a:spcPct val="100000"/>
              </a:lnSpc>
              <a:spcBef>
                <a:spcPts val="505"/>
              </a:spcBef>
              <a:buClr>
                <a:srgbClr val="FD8537"/>
              </a:buClr>
              <a:buSzPct val="78571"/>
              <a:buAutoNum type="alphaLcPeriod"/>
              <a:tabLst>
                <a:tab pos="835660" algn="l"/>
                <a:tab pos="836294" algn="l"/>
              </a:tabLst>
            </a:pPr>
            <a:r>
              <a:rPr sz="2100" b="1" spc="-5" dirty="0">
                <a:latin typeface="Arial"/>
                <a:cs typeface="Arial"/>
              </a:rPr>
              <a:t>Superior: </a:t>
            </a:r>
            <a:r>
              <a:rPr sz="2100" u="heavy" spc="-5" dirty="0">
                <a:uFill>
                  <a:solidFill>
                    <a:srgbClr val="000000"/>
                  </a:solidFill>
                </a:uFill>
                <a:latin typeface="Arial"/>
                <a:cs typeface="Arial"/>
              </a:rPr>
              <a:t>Lateral incudal</a:t>
            </a:r>
            <a:r>
              <a:rPr sz="2100" u="heavy" spc="-10" dirty="0">
                <a:uFill>
                  <a:solidFill>
                    <a:srgbClr val="000000"/>
                  </a:solidFill>
                </a:uFill>
                <a:latin typeface="Arial"/>
                <a:cs typeface="Arial"/>
              </a:rPr>
              <a:t> </a:t>
            </a:r>
            <a:r>
              <a:rPr sz="2100" u="heavy" spc="-5" dirty="0">
                <a:uFill>
                  <a:solidFill>
                    <a:srgbClr val="000000"/>
                  </a:solidFill>
                </a:uFill>
                <a:latin typeface="Arial"/>
                <a:cs typeface="Arial"/>
              </a:rPr>
              <a:t>fold</a:t>
            </a:r>
            <a:endParaRPr sz="2100">
              <a:latin typeface="Arial"/>
              <a:cs typeface="Arial"/>
            </a:endParaRPr>
          </a:p>
          <a:p>
            <a:pPr marL="835660" lvl="1" indent="-457200">
              <a:lnSpc>
                <a:spcPct val="100000"/>
              </a:lnSpc>
              <a:spcBef>
                <a:spcPts val="505"/>
              </a:spcBef>
              <a:buClr>
                <a:srgbClr val="FD8537"/>
              </a:buClr>
              <a:buSzPct val="78571"/>
              <a:buAutoNum type="alphaLcPeriod"/>
              <a:tabLst>
                <a:tab pos="835660" algn="l"/>
                <a:tab pos="836294" algn="l"/>
              </a:tabLst>
            </a:pPr>
            <a:r>
              <a:rPr sz="2100" b="1" dirty="0">
                <a:latin typeface="Arial"/>
                <a:cs typeface="Arial"/>
              </a:rPr>
              <a:t>Medial: </a:t>
            </a:r>
            <a:r>
              <a:rPr sz="2100" u="heavy" spc="-5" dirty="0">
                <a:uFill>
                  <a:solidFill>
                    <a:srgbClr val="000000"/>
                  </a:solidFill>
                </a:uFill>
                <a:latin typeface="Arial"/>
                <a:cs typeface="Arial"/>
              </a:rPr>
              <a:t>Medial incudal</a:t>
            </a:r>
            <a:r>
              <a:rPr sz="2100" u="heavy" spc="-40" dirty="0">
                <a:uFill>
                  <a:solidFill>
                    <a:srgbClr val="000000"/>
                  </a:solidFill>
                </a:uFill>
                <a:latin typeface="Arial"/>
                <a:cs typeface="Arial"/>
              </a:rPr>
              <a:t> </a:t>
            </a:r>
            <a:r>
              <a:rPr sz="2100" u="heavy" dirty="0">
                <a:uFill>
                  <a:solidFill>
                    <a:srgbClr val="000000"/>
                  </a:solidFill>
                </a:uFill>
                <a:latin typeface="Arial"/>
                <a:cs typeface="Arial"/>
              </a:rPr>
              <a:t>fold</a:t>
            </a:r>
            <a:endParaRPr sz="2100">
              <a:latin typeface="Arial"/>
              <a:cs typeface="Arial"/>
            </a:endParaRPr>
          </a:p>
          <a:p>
            <a:pPr marL="835660" marR="5080" lvl="1" indent="-457200">
              <a:lnSpc>
                <a:spcPct val="100000"/>
              </a:lnSpc>
              <a:spcBef>
                <a:spcPts val="505"/>
              </a:spcBef>
              <a:buClr>
                <a:srgbClr val="FD8537"/>
              </a:buClr>
              <a:buSzPct val="78571"/>
              <a:buAutoNum type="alphaLcPeriod"/>
              <a:tabLst>
                <a:tab pos="835660" algn="l"/>
                <a:tab pos="836294" algn="l"/>
              </a:tabLst>
            </a:pPr>
            <a:r>
              <a:rPr sz="2100" b="1" spc="-5" dirty="0">
                <a:latin typeface="Arial"/>
                <a:cs typeface="Arial"/>
              </a:rPr>
              <a:t>Lateral: </a:t>
            </a:r>
            <a:r>
              <a:rPr sz="2100" u="heavy" dirty="0">
                <a:uFill>
                  <a:solidFill>
                    <a:srgbClr val="000000"/>
                  </a:solidFill>
                </a:uFill>
                <a:latin typeface="Arial"/>
                <a:cs typeface="Arial"/>
              </a:rPr>
              <a:t>Posterior </a:t>
            </a:r>
            <a:r>
              <a:rPr sz="2100" u="heavy" spc="-5" dirty="0">
                <a:uFill>
                  <a:solidFill>
                    <a:srgbClr val="000000"/>
                  </a:solidFill>
                </a:uFill>
                <a:latin typeface="Arial"/>
                <a:cs typeface="Arial"/>
              </a:rPr>
              <a:t>malleolar fold</a:t>
            </a:r>
            <a:r>
              <a:rPr sz="2100" spc="-5" dirty="0">
                <a:latin typeface="Arial"/>
                <a:cs typeface="Arial"/>
              </a:rPr>
              <a:t> extending </a:t>
            </a:r>
            <a:r>
              <a:rPr sz="2100" dirty="0">
                <a:latin typeface="Arial"/>
                <a:cs typeface="Arial"/>
              </a:rPr>
              <a:t>from </a:t>
            </a:r>
            <a:r>
              <a:rPr sz="2100" spc="-5" dirty="0">
                <a:latin typeface="Arial"/>
                <a:cs typeface="Arial"/>
              </a:rPr>
              <a:t>neck  </a:t>
            </a:r>
            <a:r>
              <a:rPr sz="2100" dirty="0">
                <a:latin typeface="Arial"/>
                <a:cs typeface="Arial"/>
              </a:rPr>
              <a:t>of </a:t>
            </a:r>
            <a:r>
              <a:rPr sz="2100" spc="-5" dirty="0">
                <a:latin typeface="Arial"/>
                <a:cs typeface="Arial"/>
              </a:rPr>
              <a:t>malleus </a:t>
            </a:r>
            <a:r>
              <a:rPr sz="2100" dirty="0">
                <a:latin typeface="Arial"/>
                <a:cs typeface="Arial"/>
              </a:rPr>
              <a:t>to </a:t>
            </a:r>
            <a:r>
              <a:rPr sz="2100" spc="-5" dirty="0">
                <a:latin typeface="Arial"/>
                <a:cs typeface="Arial"/>
              </a:rPr>
              <a:t>posterosuperior margin </a:t>
            </a:r>
            <a:r>
              <a:rPr sz="2100" dirty="0">
                <a:latin typeface="Arial"/>
                <a:cs typeface="Arial"/>
              </a:rPr>
              <a:t>of </a:t>
            </a:r>
            <a:r>
              <a:rPr sz="2100" spc="-5" dirty="0">
                <a:latin typeface="Arial"/>
                <a:cs typeface="Arial"/>
              </a:rPr>
              <a:t>tympanic  </a:t>
            </a:r>
            <a:r>
              <a:rPr sz="2100" dirty="0">
                <a:latin typeface="Arial"/>
                <a:cs typeface="Arial"/>
              </a:rPr>
              <a:t>sulcus.</a:t>
            </a:r>
            <a:endParaRPr sz="2100">
              <a:latin typeface="Arial"/>
              <a:cs typeface="Arial"/>
            </a:endParaRPr>
          </a:p>
          <a:p>
            <a:pPr marL="835660" marR="298450" lvl="1" indent="-457200">
              <a:lnSpc>
                <a:spcPct val="100000"/>
              </a:lnSpc>
              <a:spcBef>
                <a:spcPts val="505"/>
              </a:spcBef>
              <a:buClr>
                <a:srgbClr val="FD8537"/>
              </a:buClr>
              <a:buSzPct val="78571"/>
              <a:buAutoNum type="alphaLcPeriod"/>
              <a:tabLst>
                <a:tab pos="835660" algn="l"/>
                <a:tab pos="836294" algn="l"/>
              </a:tabLst>
            </a:pPr>
            <a:r>
              <a:rPr sz="2100" b="1" spc="-5" dirty="0">
                <a:latin typeface="Arial"/>
                <a:cs typeface="Arial"/>
              </a:rPr>
              <a:t>Anterior: </a:t>
            </a:r>
            <a:r>
              <a:rPr sz="2100" u="heavy" spc="-5" dirty="0">
                <a:uFill>
                  <a:solidFill>
                    <a:srgbClr val="000000"/>
                  </a:solidFill>
                </a:uFill>
                <a:latin typeface="Arial"/>
                <a:cs typeface="Arial"/>
              </a:rPr>
              <a:t>Interossicular </a:t>
            </a:r>
            <a:r>
              <a:rPr sz="2100" u="heavy" dirty="0">
                <a:uFill>
                  <a:solidFill>
                    <a:srgbClr val="000000"/>
                  </a:solidFill>
                </a:uFill>
                <a:latin typeface="Arial"/>
                <a:cs typeface="Arial"/>
              </a:rPr>
              <a:t>fold</a:t>
            </a:r>
            <a:r>
              <a:rPr sz="2100" dirty="0">
                <a:latin typeface="Arial"/>
                <a:cs typeface="Arial"/>
              </a:rPr>
              <a:t> </a:t>
            </a:r>
            <a:r>
              <a:rPr sz="2100" spc="-5" dirty="0">
                <a:latin typeface="Arial"/>
                <a:cs typeface="Arial"/>
              </a:rPr>
              <a:t>that </a:t>
            </a:r>
            <a:r>
              <a:rPr sz="2100" dirty="0">
                <a:latin typeface="Arial"/>
                <a:cs typeface="Arial"/>
              </a:rPr>
              <a:t>lies </a:t>
            </a:r>
            <a:r>
              <a:rPr sz="2100" spc="-5" dirty="0">
                <a:latin typeface="Arial"/>
                <a:cs typeface="Arial"/>
              </a:rPr>
              <a:t>between </a:t>
            </a:r>
            <a:r>
              <a:rPr sz="2100" dirty="0">
                <a:latin typeface="Arial"/>
                <a:cs typeface="Arial"/>
              </a:rPr>
              <a:t>long  </a:t>
            </a:r>
            <a:r>
              <a:rPr sz="2100" spc="-5" dirty="0">
                <a:latin typeface="Arial"/>
                <a:cs typeface="Arial"/>
              </a:rPr>
              <a:t>process </a:t>
            </a:r>
            <a:r>
              <a:rPr sz="2100" dirty="0">
                <a:latin typeface="Arial"/>
                <a:cs typeface="Arial"/>
              </a:rPr>
              <a:t>of </a:t>
            </a:r>
            <a:r>
              <a:rPr sz="2100" spc="-5" dirty="0">
                <a:latin typeface="Arial"/>
                <a:cs typeface="Arial"/>
              </a:rPr>
              <a:t>incus and upper two-third </a:t>
            </a:r>
            <a:r>
              <a:rPr sz="2100" dirty="0">
                <a:latin typeface="Arial"/>
                <a:cs typeface="Arial"/>
              </a:rPr>
              <a:t>of </a:t>
            </a:r>
            <a:r>
              <a:rPr sz="2100" spc="-5" dirty="0">
                <a:latin typeface="Arial"/>
                <a:cs typeface="Arial"/>
              </a:rPr>
              <a:t>handle </a:t>
            </a:r>
            <a:r>
              <a:rPr sz="2100" dirty="0">
                <a:latin typeface="Arial"/>
                <a:cs typeface="Arial"/>
              </a:rPr>
              <a:t>of  </a:t>
            </a:r>
            <a:r>
              <a:rPr sz="2100" spc="-5" dirty="0">
                <a:latin typeface="Arial"/>
                <a:cs typeface="Arial"/>
              </a:rPr>
              <a:t>malleus.</a:t>
            </a:r>
            <a:endParaRPr sz="210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959626"/>
            <a:ext cx="6453505" cy="623570"/>
          </a:xfrm>
          <a:prstGeom prst="rect">
            <a:avLst/>
          </a:prstGeom>
        </p:spPr>
        <p:txBody>
          <a:bodyPr vert="horz" wrap="square" lIns="0" tIns="25400" rIns="0" bIns="0" rtlCol="0">
            <a:spAutoFit/>
          </a:bodyPr>
          <a:lstStyle/>
          <a:p>
            <a:pPr marL="12700" marR="5080">
              <a:lnSpc>
                <a:spcPct val="116300"/>
              </a:lnSpc>
              <a:spcBef>
                <a:spcPts val="200"/>
              </a:spcBef>
            </a:pPr>
            <a:r>
              <a:rPr sz="1800" b="1" spc="-10" dirty="0">
                <a:solidFill>
                  <a:srgbClr val="565F6C"/>
                </a:solidFill>
                <a:latin typeface="Arial"/>
                <a:cs typeface="Arial"/>
              </a:rPr>
              <a:t>P</a:t>
            </a:r>
            <a:r>
              <a:rPr sz="1450" b="1" spc="-10" dirty="0">
                <a:solidFill>
                  <a:srgbClr val="565F6C"/>
                </a:solidFill>
                <a:latin typeface="Arial"/>
                <a:cs typeface="Arial"/>
              </a:rPr>
              <a:t>OSTEROSUPERIOR </a:t>
            </a:r>
            <a:r>
              <a:rPr sz="1450" b="1" spc="-30" dirty="0">
                <a:solidFill>
                  <a:srgbClr val="565F6C"/>
                </a:solidFill>
                <a:latin typeface="Arial"/>
                <a:cs typeface="Arial"/>
              </a:rPr>
              <a:t>AND </a:t>
            </a:r>
            <a:r>
              <a:rPr sz="1450" b="1" spc="-40" dirty="0">
                <a:solidFill>
                  <a:srgbClr val="565F6C"/>
                </a:solidFill>
                <a:latin typeface="Arial"/>
                <a:cs typeface="Arial"/>
              </a:rPr>
              <a:t>LATERAL </a:t>
            </a:r>
            <a:r>
              <a:rPr sz="1450" b="1" spc="-10" dirty="0">
                <a:solidFill>
                  <a:srgbClr val="565F6C"/>
                </a:solidFill>
                <a:latin typeface="Arial"/>
                <a:cs typeface="Arial"/>
              </a:rPr>
              <a:t>VIEW OF RIGHT </a:t>
            </a:r>
            <a:r>
              <a:rPr sz="1450" b="1" spc="-30" dirty="0">
                <a:solidFill>
                  <a:srgbClr val="565F6C"/>
                </a:solidFill>
                <a:latin typeface="Arial"/>
                <a:cs typeface="Arial"/>
              </a:rPr>
              <a:t>TYMPANIC </a:t>
            </a:r>
            <a:r>
              <a:rPr sz="1450" b="1" spc="-40" dirty="0">
                <a:solidFill>
                  <a:srgbClr val="565F6C"/>
                </a:solidFill>
                <a:latin typeface="Arial"/>
                <a:cs typeface="Arial"/>
              </a:rPr>
              <a:t>CAVITY  </a:t>
            </a:r>
            <a:r>
              <a:rPr sz="1450" b="1" spc="-10" dirty="0">
                <a:solidFill>
                  <a:srgbClr val="565F6C"/>
                </a:solidFill>
                <a:latin typeface="Arial"/>
                <a:cs typeface="Arial"/>
              </a:rPr>
              <a:t>SHOWING </a:t>
            </a:r>
            <a:r>
              <a:rPr sz="1450" b="1" spc="-25" dirty="0">
                <a:solidFill>
                  <a:srgbClr val="565F6C"/>
                </a:solidFill>
                <a:latin typeface="Arial"/>
                <a:cs typeface="Arial"/>
              </a:rPr>
              <a:t>COMPARTMENTS </a:t>
            </a:r>
            <a:r>
              <a:rPr sz="1450" b="1" spc="-35" dirty="0">
                <a:solidFill>
                  <a:srgbClr val="565F6C"/>
                </a:solidFill>
                <a:latin typeface="Arial"/>
                <a:cs typeface="Arial"/>
              </a:rPr>
              <a:t>AND </a:t>
            </a:r>
            <a:r>
              <a:rPr sz="1450" b="1" spc="-10" dirty="0">
                <a:solidFill>
                  <a:srgbClr val="565F6C"/>
                </a:solidFill>
                <a:latin typeface="Arial"/>
                <a:cs typeface="Arial"/>
              </a:rPr>
              <a:t>FOLDS OF MIDDLE</a:t>
            </a:r>
            <a:r>
              <a:rPr sz="1450" b="1" spc="370" dirty="0">
                <a:solidFill>
                  <a:srgbClr val="565F6C"/>
                </a:solidFill>
                <a:latin typeface="Arial"/>
                <a:cs typeface="Arial"/>
              </a:rPr>
              <a:t> </a:t>
            </a:r>
            <a:r>
              <a:rPr sz="1450" b="1" spc="-35" dirty="0">
                <a:solidFill>
                  <a:srgbClr val="565F6C"/>
                </a:solidFill>
                <a:latin typeface="Arial"/>
                <a:cs typeface="Arial"/>
              </a:rPr>
              <a:t>EAR</a:t>
            </a:r>
            <a:endParaRPr sz="1450">
              <a:latin typeface="Arial"/>
              <a:cs typeface="Arial"/>
            </a:endParaRPr>
          </a:p>
        </p:txBody>
      </p:sp>
      <p:sp>
        <p:nvSpPr>
          <p:cNvPr id="3" name="object 3"/>
          <p:cNvSpPr/>
          <p:nvPr/>
        </p:nvSpPr>
        <p:spPr>
          <a:xfrm>
            <a:off x="609600" y="152400"/>
            <a:ext cx="6019800" cy="57195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016253"/>
            <a:ext cx="7216775" cy="756920"/>
          </a:xfrm>
          <a:prstGeom prst="rect">
            <a:avLst/>
          </a:prstGeom>
        </p:spPr>
        <p:txBody>
          <a:bodyPr vert="horz" wrap="square" lIns="0" tIns="12700" rIns="0" bIns="0" rtlCol="0">
            <a:spAutoFit/>
          </a:bodyPr>
          <a:lstStyle/>
          <a:p>
            <a:pPr marL="469900" marR="5080" indent="-457834">
              <a:lnSpc>
                <a:spcPct val="100000"/>
              </a:lnSpc>
              <a:spcBef>
                <a:spcPts val="100"/>
              </a:spcBef>
              <a:tabLst>
                <a:tab pos="469900" algn="l"/>
              </a:tabLst>
            </a:pPr>
            <a:r>
              <a:rPr sz="1650" spc="10" dirty="0">
                <a:solidFill>
                  <a:srgbClr val="FD8537"/>
                </a:solidFill>
              </a:rPr>
              <a:t>2.	</a:t>
            </a:r>
            <a:r>
              <a:rPr sz="2400" spc="-5" dirty="0"/>
              <a:t>Anterior pouch </a:t>
            </a:r>
            <a:r>
              <a:rPr sz="2400" dirty="0"/>
              <a:t>of von </a:t>
            </a:r>
            <a:r>
              <a:rPr sz="2400" spc="-15" dirty="0"/>
              <a:t>Troeltsch</a:t>
            </a:r>
            <a:r>
              <a:rPr sz="2400" b="0" spc="-15" dirty="0">
                <a:latin typeface="Arial"/>
                <a:cs typeface="Arial"/>
              </a:rPr>
              <a:t>: </a:t>
            </a:r>
            <a:r>
              <a:rPr sz="2400" b="0" dirty="0">
                <a:latin typeface="Arial"/>
                <a:cs typeface="Arial"/>
              </a:rPr>
              <a:t>It </a:t>
            </a:r>
            <a:r>
              <a:rPr sz="2400" b="0" spc="-5" dirty="0">
                <a:latin typeface="Arial"/>
                <a:cs typeface="Arial"/>
              </a:rPr>
              <a:t>lies between  the following</a:t>
            </a:r>
            <a:r>
              <a:rPr sz="2400" b="0" spc="45" dirty="0">
                <a:latin typeface="Arial"/>
                <a:cs typeface="Arial"/>
              </a:rPr>
              <a:t> </a:t>
            </a:r>
            <a:r>
              <a:rPr sz="2400" b="0" spc="-5" dirty="0">
                <a:latin typeface="Arial"/>
                <a:cs typeface="Arial"/>
              </a:rPr>
              <a:t>boundaries:</a:t>
            </a:r>
            <a:endParaRPr sz="2400">
              <a:latin typeface="Arial"/>
              <a:cs typeface="Arial"/>
            </a:endParaRPr>
          </a:p>
        </p:txBody>
      </p:sp>
      <p:sp>
        <p:nvSpPr>
          <p:cNvPr id="3" name="object 3"/>
          <p:cNvSpPr txBox="1"/>
          <p:nvPr/>
        </p:nvSpPr>
        <p:spPr>
          <a:xfrm>
            <a:off x="535940" y="1811477"/>
            <a:ext cx="7179945" cy="3587115"/>
          </a:xfrm>
          <a:prstGeom prst="rect">
            <a:avLst/>
          </a:prstGeom>
        </p:spPr>
        <p:txBody>
          <a:bodyPr vert="horz" wrap="square" lIns="0" tIns="12700" rIns="0" bIns="0" rtlCol="0">
            <a:spAutoFit/>
          </a:bodyPr>
          <a:lstStyle/>
          <a:p>
            <a:pPr marL="652780" indent="-274320">
              <a:lnSpc>
                <a:spcPct val="100000"/>
              </a:lnSpc>
              <a:spcBef>
                <a:spcPts val="100"/>
              </a:spcBef>
              <a:buClr>
                <a:srgbClr val="FD8537"/>
              </a:buClr>
              <a:buSzPct val="78571"/>
              <a:buFont typeface="Wingdings"/>
              <a:buChar char=""/>
              <a:tabLst>
                <a:tab pos="652780" algn="l"/>
                <a:tab pos="653415" algn="l"/>
              </a:tabLst>
            </a:pPr>
            <a:r>
              <a:rPr sz="2100" b="1" dirty="0">
                <a:latin typeface="Arial"/>
                <a:cs typeface="Arial"/>
              </a:rPr>
              <a:t>Medial: </a:t>
            </a:r>
            <a:r>
              <a:rPr sz="2100" u="heavy" spc="-5" dirty="0">
                <a:uFill>
                  <a:solidFill>
                    <a:srgbClr val="000000"/>
                  </a:solidFill>
                </a:uFill>
                <a:latin typeface="Arial"/>
                <a:cs typeface="Arial"/>
              </a:rPr>
              <a:t>Anterior malleolar </a:t>
            </a:r>
            <a:r>
              <a:rPr sz="2100" u="heavy" dirty="0">
                <a:uFill>
                  <a:solidFill>
                    <a:srgbClr val="000000"/>
                  </a:solidFill>
                </a:uFill>
                <a:latin typeface="Arial"/>
                <a:cs typeface="Arial"/>
              </a:rPr>
              <a:t>fold</a:t>
            </a:r>
            <a:r>
              <a:rPr sz="2100" dirty="0">
                <a:latin typeface="Arial"/>
                <a:cs typeface="Arial"/>
              </a:rPr>
              <a:t> </a:t>
            </a:r>
            <a:r>
              <a:rPr sz="2100" spc="-5" dirty="0">
                <a:latin typeface="Arial"/>
                <a:cs typeface="Arial"/>
              </a:rPr>
              <a:t>extending from neck</a:t>
            </a:r>
            <a:r>
              <a:rPr sz="2100" spc="-145" dirty="0">
                <a:latin typeface="Arial"/>
                <a:cs typeface="Arial"/>
              </a:rPr>
              <a:t> </a:t>
            </a:r>
            <a:r>
              <a:rPr sz="2100" dirty="0">
                <a:latin typeface="Arial"/>
                <a:cs typeface="Arial"/>
              </a:rPr>
              <a:t>of</a:t>
            </a:r>
            <a:endParaRPr sz="2100">
              <a:latin typeface="Arial"/>
              <a:cs typeface="Arial"/>
            </a:endParaRPr>
          </a:p>
          <a:p>
            <a:pPr marL="652780">
              <a:lnSpc>
                <a:spcPct val="100000"/>
              </a:lnSpc>
              <a:spcBef>
                <a:spcPts val="5"/>
              </a:spcBef>
            </a:pPr>
            <a:r>
              <a:rPr sz="2100" spc="-5" dirty="0">
                <a:latin typeface="Arial"/>
                <a:cs typeface="Arial"/>
              </a:rPr>
              <a:t>malleus </a:t>
            </a:r>
            <a:r>
              <a:rPr sz="2100" dirty="0">
                <a:latin typeface="Arial"/>
                <a:cs typeface="Arial"/>
              </a:rPr>
              <a:t>to anterosuperior </a:t>
            </a:r>
            <a:r>
              <a:rPr sz="2100" spc="-5" dirty="0">
                <a:latin typeface="Arial"/>
                <a:cs typeface="Arial"/>
              </a:rPr>
              <a:t>margin </a:t>
            </a:r>
            <a:r>
              <a:rPr sz="2100" dirty="0">
                <a:latin typeface="Arial"/>
                <a:cs typeface="Arial"/>
              </a:rPr>
              <a:t>of </a:t>
            </a:r>
            <a:r>
              <a:rPr sz="2100" spc="-5" dirty="0">
                <a:latin typeface="Arial"/>
                <a:cs typeface="Arial"/>
              </a:rPr>
              <a:t>tympanic</a:t>
            </a:r>
            <a:r>
              <a:rPr sz="2100" spc="-70" dirty="0">
                <a:latin typeface="Arial"/>
                <a:cs typeface="Arial"/>
              </a:rPr>
              <a:t> </a:t>
            </a:r>
            <a:r>
              <a:rPr sz="2100" dirty="0">
                <a:latin typeface="Arial"/>
                <a:cs typeface="Arial"/>
              </a:rPr>
              <a:t>sulcus</a:t>
            </a:r>
            <a:endParaRPr sz="2100">
              <a:latin typeface="Arial"/>
              <a:cs typeface="Arial"/>
            </a:endParaRPr>
          </a:p>
          <a:p>
            <a:pPr marL="652780" marR="137795"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Lateral: </a:t>
            </a:r>
            <a:r>
              <a:rPr sz="2100" spc="-5" dirty="0">
                <a:latin typeface="Arial"/>
                <a:cs typeface="Arial"/>
              </a:rPr>
              <a:t>Portion </a:t>
            </a:r>
            <a:r>
              <a:rPr sz="2100" dirty="0">
                <a:latin typeface="Arial"/>
                <a:cs typeface="Arial"/>
              </a:rPr>
              <a:t>of the </a:t>
            </a:r>
            <a:r>
              <a:rPr sz="2100" spc="-5" dirty="0">
                <a:latin typeface="Arial"/>
                <a:cs typeface="Arial"/>
              </a:rPr>
              <a:t>tympanic membrane anterior </a:t>
            </a:r>
            <a:r>
              <a:rPr sz="2100" dirty="0">
                <a:latin typeface="Arial"/>
                <a:cs typeface="Arial"/>
              </a:rPr>
              <a:t>to  </a:t>
            </a:r>
            <a:r>
              <a:rPr sz="2100" spc="-5" dirty="0">
                <a:latin typeface="Arial"/>
                <a:cs typeface="Arial"/>
              </a:rPr>
              <a:t>handle </a:t>
            </a:r>
            <a:r>
              <a:rPr sz="2100" dirty="0">
                <a:latin typeface="Arial"/>
                <a:cs typeface="Arial"/>
              </a:rPr>
              <a:t>of</a:t>
            </a:r>
            <a:r>
              <a:rPr sz="2100" spc="-15" dirty="0">
                <a:latin typeface="Arial"/>
                <a:cs typeface="Arial"/>
              </a:rPr>
              <a:t> </a:t>
            </a:r>
            <a:r>
              <a:rPr sz="2100" spc="-5" dirty="0">
                <a:latin typeface="Arial"/>
                <a:cs typeface="Arial"/>
              </a:rPr>
              <a:t>malleus</a:t>
            </a:r>
            <a:endParaRPr sz="2100">
              <a:latin typeface="Arial"/>
              <a:cs typeface="Arial"/>
            </a:endParaRPr>
          </a:p>
          <a:p>
            <a:pPr marL="469900" indent="-457200">
              <a:lnSpc>
                <a:spcPct val="100000"/>
              </a:lnSpc>
              <a:spcBef>
                <a:spcPts val="600"/>
              </a:spcBef>
              <a:buClr>
                <a:srgbClr val="FD8537"/>
              </a:buClr>
              <a:buSzPct val="68750"/>
              <a:buAutoNum type="arabicPeriod" startAt="3"/>
              <a:tabLst>
                <a:tab pos="469900" algn="l"/>
                <a:tab pos="470534" algn="l"/>
              </a:tabLst>
            </a:pPr>
            <a:r>
              <a:rPr sz="2400" b="1" spc="-5" dirty="0">
                <a:latin typeface="Arial"/>
                <a:cs typeface="Arial"/>
              </a:rPr>
              <a:t>Posterior pouch </a:t>
            </a:r>
            <a:r>
              <a:rPr sz="2400" b="1" dirty="0">
                <a:latin typeface="Arial"/>
                <a:cs typeface="Arial"/>
              </a:rPr>
              <a:t>of </a:t>
            </a:r>
            <a:r>
              <a:rPr sz="2400" b="1" spc="-5" dirty="0">
                <a:latin typeface="Arial"/>
                <a:cs typeface="Arial"/>
              </a:rPr>
              <a:t>von </a:t>
            </a:r>
            <a:r>
              <a:rPr sz="2400" b="1" spc="-15" dirty="0">
                <a:latin typeface="Arial"/>
                <a:cs typeface="Arial"/>
              </a:rPr>
              <a:t>Troeltsch</a:t>
            </a:r>
            <a:r>
              <a:rPr sz="2400" spc="-15" dirty="0">
                <a:latin typeface="Arial"/>
                <a:cs typeface="Arial"/>
              </a:rPr>
              <a:t>: </a:t>
            </a:r>
            <a:r>
              <a:rPr sz="2400" dirty="0">
                <a:latin typeface="Arial"/>
                <a:cs typeface="Arial"/>
              </a:rPr>
              <a:t>It is</a:t>
            </a:r>
            <a:r>
              <a:rPr sz="2400" spc="-25" dirty="0">
                <a:latin typeface="Arial"/>
                <a:cs typeface="Arial"/>
              </a:rPr>
              <a:t> </a:t>
            </a:r>
            <a:r>
              <a:rPr sz="2400" spc="-5" dirty="0">
                <a:latin typeface="Arial"/>
                <a:cs typeface="Arial"/>
              </a:rPr>
              <a:t>situated</a:t>
            </a:r>
            <a:endParaRPr sz="2400">
              <a:latin typeface="Arial"/>
              <a:cs typeface="Arial"/>
            </a:endParaRPr>
          </a:p>
          <a:p>
            <a:pPr marL="469900">
              <a:lnSpc>
                <a:spcPct val="100000"/>
              </a:lnSpc>
            </a:pPr>
            <a:r>
              <a:rPr sz="2400" spc="-5" dirty="0">
                <a:latin typeface="Arial"/>
                <a:cs typeface="Arial"/>
              </a:rPr>
              <a:t>between </a:t>
            </a:r>
            <a:r>
              <a:rPr sz="2400" dirty="0">
                <a:latin typeface="Arial"/>
                <a:cs typeface="Arial"/>
              </a:rPr>
              <a:t>the </a:t>
            </a:r>
            <a:r>
              <a:rPr sz="2400" spc="-5" dirty="0">
                <a:latin typeface="Arial"/>
                <a:cs typeface="Arial"/>
              </a:rPr>
              <a:t>following</a:t>
            </a:r>
            <a:r>
              <a:rPr sz="2400" spc="40" dirty="0">
                <a:latin typeface="Arial"/>
                <a:cs typeface="Arial"/>
              </a:rPr>
              <a:t> </a:t>
            </a:r>
            <a:r>
              <a:rPr sz="2400" spc="-5" dirty="0">
                <a:latin typeface="Arial"/>
                <a:cs typeface="Arial"/>
              </a:rPr>
              <a:t>boundaries:</a:t>
            </a:r>
            <a:endParaRPr sz="2400">
              <a:latin typeface="Arial"/>
              <a:cs typeface="Arial"/>
            </a:endParaRPr>
          </a:p>
          <a:p>
            <a:pPr marL="652780" marR="34925" lvl="1" indent="-274320">
              <a:lnSpc>
                <a:spcPct val="100000"/>
              </a:lnSpc>
              <a:spcBef>
                <a:spcPts val="505"/>
              </a:spcBef>
              <a:buClr>
                <a:srgbClr val="FD8537"/>
              </a:buClr>
              <a:buSzPct val="78571"/>
              <a:buFont typeface="Wingdings"/>
              <a:buChar char=""/>
              <a:tabLst>
                <a:tab pos="652780" algn="l"/>
                <a:tab pos="653415" algn="l"/>
              </a:tabLst>
            </a:pPr>
            <a:r>
              <a:rPr sz="2100" b="1" dirty="0">
                <a:latin typeface="Arial"/>
                <a:cs typeface="Arial"/>
              </a:rPr>
              <a:t>Medial: </a:t>
            </a:r>
            <a:r>
              <a:rPr sz="2100" u="heavy" spc="-5" dirty="0">
                <a:uFill>
                  <a:solidFill>
                    <a:srgbClr val="000000"/>
                  </a:solidFill>
                </a:uFill>
                <a:latin typeface="Arial"/>
                <a:cs typeface="Arial"/>
              </a:rPr>
              <a:t>Posterior malleolar fold</a:t>
            </a:r>
            <a:r>
              <a:rPr sz="2100" spc="-5" dirty="0">
                <a:latin typeface="Arial"/>
                <a:cs typeface="Arial"/>
              </a:rPr>
              <a:t> extending </a:t>
            </a:r>
            <a:r>
              <a:rPr sz="2100" dirty="0">
                <a:latin typeface="Arial"/>
                <a:cs typeface="Arial"/>
              </a:rPr>
              <a:t>from </a:t>
            </a:r>
            <a:r>
              <a:rPr sz="2100" spc="-5" dirty="0">
                <a:latin typeface="Arial"/>
                <a:cs typeface="Arial"/>
              </a:rPr>
              <a:t>neck </a:t>
            </a:r>
            <a:r>
              <a:rPr sz="2100" dirty="0">
                <a:latin typeface="Arial"/>
                <a:cs typeface="Arial"/>
              </a:rPr>
              <a:t>of  </a:t>
            </a:r>
            <a:r>
              <a:rPr sz="2100" spc="-5" dirty="0">
                <a:latin typeface="Arial"/>
                <a:cs typeface="Arial"/>
              </a:rPr>
              <a:t>malleus </a:t>
            </a:r>
            <a:r>
              <a:rPr sz="2100" dirty="0">
                <a:latin typeface="Arial"/>
                <a:cs typeface="Arial"/>
              </a:rPr>
              <a:t>to posterosuperior </a:t>
            </a:r>
            <a:r>
              <a:rPr sz="2100" spc="-5" dirty="0">
                <a:latin typeface="Arial"/>
                <a:cs typeface="Arial"/>
              </a:rPr>
              <a:t>margin </a:t>
            </a:r>
            <a:r>
              <a:rPr sz="2100" dirty="0">
                <a:latin typeface="Arial"/>
                <a:cs typeface="Arial"/>
              </a:rPr>
              <a:t>of </a:t>
            </a:r>
            <a:r>
              <a:rPr sz="2100" spc="-5" dirty="0">
                <a:latin typeface="Arial"/>
                <a:cs typeface="Arial"/>
              </a:rPr>
              <a:t>tympanic</a:t>
            </a:r>
            <a:r>
              <a:rPr sz="2100" spc="-70" dirty="0">
                <a:latin typeface="Arial"/>
                <a:cs typeface="Arial"/>
              </a:rPr>
              <a:t> </a:t>
            </a:r>
            <a:r>
              <a:rPr sz="2100" dirty="0">
                <a:latin typeface="Arial"/>
                <a:cs typeface="Arial"/>
              </a:rPr>
              <a:t>sulcus.</a:t>
            </a:r>
            <a:endParaRPr sz="210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Lateral: </a:t>
            </a:r>
            <a:r>
              <a:rPr sz="2100" spc="-5" dirty="0">
                <a:latin typeface="Arial"/>
                <a:cs typeface="Arial"/>
              </a:rPr>
              <a:t>Portion </a:t>
            </a:r>
            <a:r>
              <a:rPr sz="2100" dirty="0">
                <a:latin typeface="Arial"/>
                <a:cs typeface="Arial"/>
              </a:rPr>
              <a:t>of the </a:t>
            </a:r>
            <a:r>
              <a:rPr sz="2100" spc="-5" dirty="0">
                <a:latin typeface="Arial"/>
                <a:cs typeface="Arial"/>
              </a:rPr>
              <a:t>tympanic membrane posterior </a:t>
            </a:r>
            <a:r>
              <a:rPr sz="2100" dirty="0">
                <a:latin typeface="Arial"/>
                <a:cs typeface="Arial"/>
              </a:rPr>
              <a:t>to</a:t>
            </a:r>
            <a:endParaRPr sz="2100">
              <a:latin typeface="Arial"/>
              <a:cs typeface="Arial"/>
            </a:endParaRPr>
          </a:p>
          <a:p>
            <a:pPr marL="652780">
              <a:lnSpc>
                <a:spcPct val="100000"/>
              </a:lnSpc>
            </a:pPr>
            <a:r>
              <a:rPr sz="2100" spc="-5" dirty="0">
                <a:latin typeface="Arial"/>
                <a:cs typeface="Arial"/>
              </a:rPr>
              <a:t>handle </a:t>
            </a:r>
            <a:r>
              <a:rPr sz="2100" dirty="0">
                <a:latin typeface="Arial"/>
                <a:cs typeface="Arial"/>
              </a:rPr>
              <a:t>of</a:t>
            </a:r>
            <a:r>
              <a:rPr sz="2100" spc="-15" dirty="0">
                <a:latin typeface="Arial"/>
                <a:cs typeface="Arial"/>
              </a:rPr>
              <a:t> </a:t>
            </a:r>
            <a:r>
              <a:rPr sz="2100" spc="-5" dirty="0">
                <a:latin typeface="Arial"/>
                <a:cs typeface="Arial"/>
              </a:rPr>
              <a:t>malleus.</a:t>
            </a:r>
            <a:endParaRPr sz="210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6104635"/>
            <a:ext cx="5337810" cy="482600"/>
          </a:xfrm>
          <a:prstGeom prst="rect">
            <a:avLst/>
          </a:prstGeom>
        </p:spPr>
        <p:txBody>
          <a:bodyPr vert="horz" wrap="square" lIns="0" tIns="12700" rIns="0" bIns="0" rtlCol="0">
            <a:spAutoFit/>
          </a:bodyPr>
          <a:lstStyle/>
          <a:p>
            <a:pPr marL="12700">
              <a:lnSpc>
                <a:spcPct val="100000"/>
              </a:lnSpc>
              <a:spcBef>
                <a:spcPts val="100"/>
              </a:spcBef>
            </a:pPr>
            <a:r>
              <a:rPr sz="3000" spc="-35" dirty="0">
                <a:solidFill>
                  <a:srgbClr val="565F6C"/>
                </a:solidFill>
                <a:latin typeface="Arial"/>
                <a:cs typeface="Arial"/>
              </a:rPr>
              <a:t>S</a:t>
            </a:r>
            <a:r>
              <a:rPr sz="2400" spc="-35" dirty="0">
                <a:solidFill>
                  <a:srgbClr val="565F6C"/>
                </a:solidFill>
                <a:latin typeface="Arial"/>
                <a:cs typeface="Arial"/>
              </a:rPr>
              <a:t>PACES </a:t>
            </a:r>
            <a:r>
              <a:rPr sz="3000" dirty="0">
                <a:solidFill>
                  <a:srgbClr val="565F6C"/>
                </a:solidFill>
                <a:latin typeface="Arial"/>
                <a:cs typeface="Arial"/>
              </a:rPr>
              <a:t>&amp; F</a:t>
            </a:r>
            <a:r>
              <a:rPr sz="2400" dirty="0">
                <a:solidFill>
                  <a:srgbClr val="565F6C"/>
                </a:solidFill>
                <a:latin typeface="Arial"/>
                <a:cs typeface="Arial"/>
              </a:rPr>
              <a:t>OLDS </a:t>
            </a:r>
            <a:r>
              <a:rPr sz="2400" spc="-5" dirty="0">
                <a:solidFill>
                  <a:srgbClr val="565F6C"/>
                </a:solidFill>
                <a:latin typeface="Arial"/>
                <a:cs typeface="Arial"/>
              </a:rPr>
              <a:t>IN </a:t>
            </a:r>
            <a:r>
              <a:rPr sz="3000" spc="-5" dirty="0">
                <a:solidFill>
                  <a:srgbClr val="565F6C"/>
                </a:solidFill>
                <a:latin typeface="Arial"/>
                <a:cs typeface="Arial"/>
              </a:rPr>
              <a:t>M</a:t>
            </a:r>
            <a:r>
              <a:rPr sz="2400" spc="-5" dirty="0">
                <a:solidFill>
                  <a:srgbClr val="565F6C"/>
                </a:solidFill>
                <a:latin typeface="Arial"/>
                <a:cs typeface="Arial"/>
              </a:rPr>
              <a:t>IDDLE</a:t>
            </a:r>
            <a:r>
              <a:rPr sz="2400" spc="60" dirty="0">
                <a:solidFill>
                  <a:srgbClr val="565F6C"/>
                </a:solidFill>
                <a:latin typeface="Arial"/>
                <a:cs typeface="Arial"/>
              </a:rPr>
              <a:t> </a:t>
            </a:r>
            <a:r>
              <a:rPr sz="3000" spc="-5" dirty="0">
                <a:solidFill>
                  <a:srgbClr val="565F6C"/>
                </a:solidFill>
                <a:latin typeface="Arial"/>
                <a:cs typeface="Arial"/>
              </a:rPr>
              <a:t>E</a:t>
            </a:r>
            <a:r>
              <a:rPr sz="2400" spc="-5" dirty="0">
                <a:solidFill>
                  <a:srgbClr val="565F6C"/>
                </a:solidFill>
                <a:latin typeface="Arial"/>
                <a:cs typeface="Arial"/>
              </a:rPr>
              <a:t>AR</a:t>
            </a:r>
            <a:endParaRPr sz="2400">
              <a:latin typeface="Arial"/>
              <a:cs typeface="Arial"/>
            </a:endParaRPr>
          </a:p>
        </p:txBody>
      </p:sp>
      <p:sp>
        <p:nvSpPr>
          <p:cNvPr id="3" name="object 3"/>
          <p:cNvSpPr/>
          <p:nvPr/>
        </p:nvSpPr>
        <p:spPr>
          <a:xfrm>
            <a:off x="609600" y="0"/>
            <a:ext cx="6209355" cy="58704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304800"/>
            <a:ext cx="6187440" cy="62453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 y="304800"/>
            <a:ext cx="5289804" cy="61676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313753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234583"/>
                </a:solidFill>
              </a:rPr>
              <a:t>K</a:t>
            </a:r>
            <a:r>
              <a:rPr sz="2400" spc="-5" dirty="0">
                <a:solidFill>
                  <a:srgbClr val="234583"/>
                </a:solidFill>
              </a:rPr>
              <a:t>ORNER</a:t>
            </a:r>
            <a:r>
              <a:rPr sz="3000" spc="-5" dirty="0">
                <a:solidFill>
                  <a:srgbClr val="234583"/>
                </a:solidFill>
              </a:rPr>
              <a:t>’</a:t>
            </a:r>
            <a:r>
              <a:rPr sz="2400" spc="-5" dirty="0">
                <a:solidFill>
                  <a:srgbClr val="234583"/>
                </a:solidFill>
              </a:rPr>
              <a:t>S</a:t>
            </a:r>
            <a:r>
              <a:rPr sz="2400" spc="125" dirty="0">
                <a:solidFill>
                  <a:srgbClr val="234583"/>
                </a:solidFill>
              </a:rPr>
              <a:t> </a:t>
            </a:r>
            <a:r>
              <a:rPr sz="3000" spc="-5" dirty="0">
                <a:solidFill>
                  <a:srgbClr val="234583"/>
                </a:solidFill>
              </a:rPr>
              <a:t>S</a:t>
            </a:r>
            <a:r>
              <a:rPr sz="2400" spc="-5" dirty="0">
                <a:solidFill>
                  <a:srgbClr val="234583"/>
                </a:solidFill>
              </a:rPr>
              <a:t>EPTUM</a:t>
            </a:r>
            <a:endParaRPr sz="2400"/>
          </a:p>
        </p:txBody>
      </p:sp>
      <p:sp>
        <p:nvSpPr>
          <p:cNvPr id="3" name="object 3"/>
          <p:cNvSpPr txBox="1"/>
          <p:nvPr/>
        </p:nvSpPr>
        <p:spPr>
          <a:xfrm>
            <a:off x="535940" y="1588973"/>
            <a:ext cx="7293609" cy="4571365"/>
          </a:xfrm>
          <a:prstGeom prst="rect">
            <a:avLst/>
          </a:prstGeom>
        </p:spPr>
        <p:txBody>
          <a:bodyPr vert="horz" wrap="square" lIns="0" tIns="12700" rIns="0" bIns="0" rtlCol="0">
            <a:spAutoFit/>
          </a:bodyPr>
          <a:lstStyle/>
          <a:p>
            <a:pPr marL="287020" indent="-274320">
              <a:lnSpc>
                <a:spcPts val="2735"/>
              </a:lnSpc>
              <a:spcBef>
                <a:spcPts val="100"/>
              </a:spcBef>
              <a:buClr>
                <a:srgbClr val="FD8537"/>
              </a:buClr>
              <a:buSzPct val="68750"/>
              <a:buFont typeface="Wingdings"/>
              <a:buChar char=""/>
              <a:tabLst>
                <a:tab pos="287655" algn="l"/>
              </a:tabLst>
            </a:pPr>
            <a:r>
              <a:rPr sz="2400" dirty="0">
                <a:latin typeface="Arial"/>
                <a:cs typeface="Arial"/>
              </a:rPr>
              <a:t>Mastoid </a:t>
            </a:r>
            <a:r>
              <a:rPr sz="2400" spc="-5" dirty="0">
                <a:latin typeface="Arial"/>
                <a:cs typeface="Arial"/>
              </a:rPr>
              <a:t>develops </a:t>
            </a:r>
            <a:r>
              <a:rPr sz="2400" dirty="0">
                <a:latin typeface="Arial"/>
                <a:cs typeface="Arial"/>
              </a:rPr>
              <a:t>from the </a:t>
            </a:r>
            <a:r>
              <a:rPr sz="2400" spc="-5" dirty="0">
                <a:latin typeface="Arial"/>
                <a:cs typeface="Arial"/>
              </a:rPr>
              <a:t>squamous and</a:t>
            </a:r>
            <a:r>
              <a:rPr sz="2400" spc="25" dirty="0">
                <a:latin typeface="Arial"/>
                <a:cs typeface="Arial"/>
              </a:rPr>
              <a:t> </a:t>
            </a:r>
            <a:r>
              <a:rPr sz="2400" spc="-5" dirty="0">
                <a:latin typeface="Arial"/>
                <a:cs typeface="Arial"/>
              </a:rPr>
              <a:t>petrous</a:t>
            </a:r>
            <a:endParaRPr sz="2400">
              <a:latin typeface="Arial"/>
              <a:cs typeface="Arial"/>
            </a:endParaRPr>
          </a:p>
          <a:p>
            <a:pPr marL="287020">
              <a:lnSpc>
                <a:spcPts val="2735"/>
              </a:lnSpc>
            </a:pPr>
            <a:r>
              <a:rPr sz="2400" spc="-5" dirty="0">
                <a:latin typeface="Arial"/>
                <a:cs typeface="Arial"/>
              </a:rPr>
              <a:t>parts of temporal</a:t>
            </a:r>
            <a:r>
              <a:rPr sz="2400" spc="5" dirty="0">
                <a:latin typeface="Arial"/>
                <a:cs typeface="Arial"/>
              </a:rPr>
              <a:t> </a:t>
            </a:r>
            <a:r>
              <a:rPr sz="2400" spc="-5" dirty="0">
                <a:latin typeface="Arial"/>
                <a:cs typeface="Arial"/>
              </a:rPr>
              <a:t>bone.</a:t>
            </a:r>
            <a:endParaRPr sz="2400">
              <a:latin typeface="Arial"/>
              <a:cs typeface="Arial"/>
            </a:endParaRPr>
          </a:p>
          <a:p>
            <a:pPr marL="287020" marR="36830" indent="-274320">
              <a:lnSpc>
                <a:spcPct val="90000"/>
              </a:lnSpc>
              <a:spcBef>
                <a:spcPts val="600"/>
              </a:spcBef>
              <a:buClr>
                <a:srgbClr val="FD8537"/>
              </a:buClr>
              <a:buSzPct val="68750"/>
              <a:buFont typeface="Wingdings"/>
              <a:buChar char=""/>
              <a:tabLst>
                <a:tab pos="287655" algn="l"/>
              </a:tabLst>
            </a:pPr>
            <a:r>
              <a:rPr sz="2400" dirty="0">
                <a:latin typeface="Arial"/>
                <a:cs typeface="Arial"/>
              </a:rPr>
              <a:t>In </a:t>
            </a:r>
            <a:r>
              <a:rPr sz="2400" spc="-5" dirty="0">
                <a:latin typeface="Arial"/>
                <a:cs typeface="Arial"/>
              </a:rPr>
              <a:t>some cases </a:t>
            </a:r>
            <a:r>
              <a:rPr sz="2400" b="1" spc="-5" dirty="0">
                <a:latin typeface="Arial"/>
                <a:cs typeface="Arial"/>
              </a:rPr>
              <a:t>petrosquamosal suture </a:t>
            </a:r>
            <a:r>
              <a:rPr sz="2400" dirty="0">
                <a:latin typeface="Arial"/>
                <a:cs typeface="Arial"/>
              </a:rPr>
              <a:t>persists </a:t>
            </a:r>
            <a:r>
              <a:rPr sz="2400" spc="-5" dirty="0">
                <a:latin typeface="Arial"/>
                <a:cs typeface="Arial"/>
              </a:rPr>
              <a:t>as  a bony plate called </a:t>
            </a:r>
            <a:r>
              <a:rPr sz="2400" dirty="0">
                <a:latin typeface="Arial"/>
                <a:cs typeface="Arial"/>
              </a:rPr>
              <a:t>Korner’s septum, </a:t>
            </a:r>
            <a:r>
              <a:rPr sz="2400" spc="-10" dirty="0">
                <a:latin typeface="Arial"/>
                <a:cs typeface="Arial"/>
              </a:rPr>
              <a:t>which  </a:t>
            </a:r>
            <a:r>
              <a:rPr sz="2400" spc="-5" dirty="0">
                <a:latin typeface="Arial"/>
                <a:cs typeface="Arial"/>
              </a:rPr>
              <a:t>separates superficial squamosal cells </a:t>
            </a:r>
            <a:r>
              <a:rPr sz="2400" dirty="0">
                <a:latin typeface="Arial"/>
                <a:cs typeface="Arial"/>
              </a:rPr>
              <a:t>from the  </a:t>
            </a:r>
            <a:r>
              <a:rPr sz="2400" spc="-5" dirty="0">
                <a:latin typeface="Arial"/>
                <a:cs typeface="Arial"/>
              </a:rPr>
              <a:t>deep petrosal</a:t>
            </a:r>
            <a:r>
              <a:rPr sz="2400" spc="25" dirty="0">
                <a:latin typeface="Arial"/>
                <a:cs typeface="Arial"/>
              </a:rPr>
              <a:t> </a:t>
            </a:r>
            <a:r>
              <a:rPr sz="2400" spc="-5" dirty="0">
                <a:latin typeface="Arial"/>
                <a:cs typeface="Arial"/>
              </a:rPr>
              <a:t>cells.</a:t>
            </a:r>
            <a:endParaRPr sz="2400">
              <a:latin typeface="Arial"/>
              <a:cs typeface="Arial"/>
            </a:endParaRPr>
          </a:p>
          <a:p>
            <a:pPr marL="287020" marR="748030" indent="-274320">
              <a:lnSpc>
                <a:spcPts val="2590"/>
              </a:lnSpc>
              <a:spcBef>
                <a:spcPts val="640"/>
              </a:spcBef>
              <a:buClr>
                <a:srgbClr val="FD8537"/>
              </a:buClr>
              <a:buSzPct val="68750"/>
              <a:buFont typeface="Wingdings"/>
              <a:buChar char=""/>
              <a:tabLst>
                <a:tab pos="287655" algn="l"/>
              </a:tabLst>
            </a:pPr>
            <a:r>
              <a:rPr sz="2400" spc="-5" dirty="0">
                <a:latin typeface="Arial"/>
                <a:cs typeface="Arial"/>
              </a:rPr>
              <a:t>During </a:t>
            </a:r>
            <a:r>
              <a:rPr sz="2400" dirty="0">
                <a:latin typeface="Arial"/>
                <a:cs typeface="Arial"/>
              </a:rPr>
              <a:t>the </a:t>
            </a:r>
            <a:r>
              <a:rPr sz="2400" spc="-5" dirty="0">
                <a:latin typeface="Arial"/>
                <a:cs typeface="Arial"/>
              </a:rPr>
              <a:t>mastoid </a:t>
            </a:r>
            <a:r>
              <a:rPr sz="2400" spc="-25" dirty="0">
                <a:latin typeface="Arial"/>
                <a:cs typeface="Arial"/>
              </a:rPr>
              <a:t>surgery, </a:t>
            </a:r>
            <a:r>
              <a:rPr sz="2400" dirty="0">
                <a:latin typeface="Arial"/>
                <a:cs typeface="Arial"/>
              </a:rPr>
              <a:t>Korner’s septum  </a:t>
            </a:r>
            <a:r>
              <a:rPr sz="2400" spc="-5" dirty="0">
                <a:latin typeface="Arial"/>
                <a:cs typeface="Arial"/>
              </a:rPr>
              <a:t>causes </a:t>
            </a:r>
            <a:r>
              <a:rPr sz="2400" spc="-10" dirty="0">
                <a:latin typeface="Arial"/>
                <a:cs typeface="Arial"/>
              </a:rPr>
              <a:t>difficulty </a:t>
            </a:r>
            <a:r>
              <a:rPr sz="2400" spc="-5" dirty="0">
                <a:latin typeface="Arial"/>
                <a:cs typeface="Arial"/>
              </a:rPr>
              <a:t>in locating </a:t>
            </a:r>
            <a:r>
              <a:rPr sz="2400" dirty="0">
                <a:latin typeface="Arial"/>
                <a:cs typeface="Arial"/>
              </a:rPr>
              <a:t>the antrum </a:t>
            </a:r>
            <a:r>
              <a:rPr sz="2400" spc="-5" dirty="0">
                <a:latin typeface="Arial"/>
                <a:cs typeface="Arial"/>
              </a:rPr>
              <a:t>and </a:t>
            </a:r>
            <a:r>
              <a:rPr sz="2400" dirty="0">
                <a:latin typeface="Arial"/>
                <a:cs typeface="Arial"/>
              </a:rPr>
              <a:t>the  </a:t>
            </a:r>
            <a:r>
              <a:rPr sz="2400" spc="-5" dirty="0">
                <a:latin typeface="Arial"/>
                <a:cs typeface="Arial"/>
              </a:rPr>
              <a:t>deeper</a:t>
            </a:r>
            <a:r>
              <a:rPr sz="2400" spc="5" dirty="0">
                <a:latin typeface="Arial"/>
                <a:cs typeface="Arial"/>
              </a:rPr>
              <a:t> </a:t>
            </a:r>
            <a:r>
              <a:rPr sz="2400" spc="-5" dirty="0">
                <a:latin typeface="Arial"/>
                <a:cs typeface="Arial"/>
              </a:rPr>
              <a:t>cells.</a:t>
            </a:r>
            <a:endParaRPr sz="2400">
              <a:latin typeface="Arial"/>
              <a:cs typeface="Arial"/>
            </a:endParaRPr>
          </a:p>
          <a:p>
            <a:pPr marL="287020" marR="5080" indent="-274320">
              <a:lnSpc>
                <a:spcPts val="2590"/>
              </a:lnSpc>
              <a:spcBef>
                <a:spcPts val="610"/>
              </a:spcBef>
              <a:buClr>
                <a:srgbClr val="FD8537"/>
              </a:buClr>
              <a:buSzPct val="68750"/>
              <a:buFont typeface="Wingdings"/>
              <a:buChar char=""/>
              <a:tabLst>
                <a:tab pos="287655" algn="l"/>
              </a:tabLst>
            </a:pPr>
            <a:r>
              <a:rPr sz="2400" dirty="0">
                <a:latin typeface="Arial"/>
                <a:cs typeface="Arial"/>
              </a:rPr>
              <a:t>If not </a:t>
            </a:r>
            <a:r>
              <a:rPr sz="2400" spc="-5" dirty="0">
                <a:latin typeface="Arial"/>
                <a:cs typeface="Arial"/>
              </a:rPr>
              <a:t>recognized, </a:t>
            </a:r>
            <a:r>
              <a:rPr sz="2400" dirty="0">
                <a:latin typeface="Arial"/>
                <a:cs typeface="Arial"/>
              </a:rPr>
              <a:t>Korner’s </a:t>
            </a:r>
            <a:r>
              <a:rPr sz="2400" spc="-5" dirty="0">
                <a:latin typeface="Arial"/>
                <a:cs typeface="Arial"/>
              </a:rPr>
              <a:t>septum leads </a:t>
            </a:r>
            <a:r>
              <a:rPr sz="2400" dirty="0">
                <a:latin typeface="Arial"/>
                <a:cs typeface="Arial"/>
              </a:rPr>
              <a:t>to  </a:t>
            </a:r>
            <a:r>
              <a:rPr sz="2400" spc="-5" dirty="0">
                <a:latin typeface="Arial"/>
                <a:cs typeface="Arial"/>
              </a:rPr>
              <a:t>incomplete removal </a:t>
            </a:r>
            <a:r>
              <a:rPr sz="2400" dirty="0">
                <a:latin typeface="Arial"/>
                <a:cs typeface="Arial"/>
              </a:rPr>
              <a:t>of </a:t>
            </a:r>
            <a:r>
              <a:rPr sz="2400" spc="-5" dirty="0">
                <a:latin typeface="Arial"/>
                <a:cs typeface="Arial"/>
              </a:rPr>
              <a:t>disease during  </a:t>
            </a:r>
            <a:r>
              <a:rPr sz="2400" spc="-15" dirty="0">
                <a:latin typeface="Arial"/>
                <a:cs typeface="Arial"/>
              </a:rPr>
              <a:t>mastoidectomy. </a:t>
            </a:r>
            <a:r>
              <a:rPr sz="2400" spc="-5" dirty="0">
                <a:latin typeface="Arial"/>
                <a:cs typeface="Arial"/>
              </a:rPr>
              <a:t>Mastoid </a:t>
            </a:r>
            <a:r>
              <a:rPr sz="2400" dirty="0">
                <a:latin typeface="Arial"/>
                <a:cs typeface="Arial"/>
              </a:rPr>
              <a:t>antrum </a:t>
            </a:r>
            <a:r>
              <a:rPr sz="2400" spc="-5" dirty="0">
                <a:latin typeface="Arial"/>
                <a:cs typeface="Arial"/>
              </a:rPr>
              <a:t>can be entered into  only </a:t>
            </a:r>
            <a:r>
              <a:rPr sz="2400" dirty="0">
                <a:latin typeface="Arial"/>
                <a:cs typeface="Arial"/>
              </a:rPr>
              <a:t>after the </a:t>
            </a:r>
            <a:r>
              <a:rPr sz="2400" spc="-5" dirty="0">
                <a:latin typeface="Arial"/>
                <a:cs typeface="Arial"/>
              </a:rPr>
              <a:t>removal </a:t>
            </a:r>
            <a:r>
              <a:rPr sz="2400" dirty="0">
                <a:latin typeface="Arial"/>
                <a:cs typeface="Arial"/>
              </a:rPr>
              <a:t>of Korner’s</a:t>
            </a:r>
            <a:r>
              <a:rPr sz="2400" spc="15" dirty="0">
                <a:latin typeface="Arial"/>
                <a:cs typeface="Arial"/>
              </a:rPr>
              <a:t> </a:t>
            </a:r>
            <a:r>
              <a:rPr sz="2400" dirty="0">
                <a:latin typeface="Arial"/>
                <a:cs typeface="Arial"/>
              </a:rPr>
              <a:t>septum</a:t>
            </a:r>
            <a:endParaRPr sz="2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8389" y="540765"/>
            <a:ext cx="3665854" cy="482600"/>
          </a:xfrm>
          <a:prstGeom prst="rect">
            <a:avLst/>
          </a:prstGeom>
        </p:spPr>
        <p:txBody>
          <a:bodyPr vert="horz" wrap="square" lIns="0" tIns="12700" rIns="0" bIns="0" rtlCol="0">
            <a:spAutoFit/>
          </a:bodyPr>
          <a:lstStyle/>
          <a:p>
            <a:pPr marL="12700">
              <a:lnSpc>
                <a:spcPct val="100000"/>
              </a:lnSpc>
              <a:spcBef>
                <a:spcPts val="100"/>
              </a:spcBef>
            </a:pPr>
            <a:r>
              <a:rPr sz="3000" b="0" spc="-5" dirty="0">
                <a:solidFill>
                  <a:srgbClr val="B32C16"/>
                </a:solidFill>
                <a:latin typeface="Arial"/>
                <a:cs typeface="Arial"/>
              </a:rPr>
              <a:t>A</a:t>
            </a:r>
            <a:r>
              <a:rPr sz="2400" b="0" spc="-5" dirty="0">
                <a:solidFill>
                  <a:srgbClr val="B32C16"/>
                </a:solidFill>
                <a:latin typeface="Arial"/>
                <a:cs typeface="Arial"/>
              </a:rPr>
              <a:t>URICULAR</a:t>
            </a:r>
            <a:r>
              <a:rPr sz="2400" b="0" spc="150" dirty="0">
                <a:solidFill>
                  <a:srgbClr val="B32C16"/>
                </a:solidFill>
                <a:latin typeface="Arial"/>
                <a:cs typeface="Arial"/>
              </a:rPr>
              <a:t> </a:t>
            </a:r>
            <a:r>
              <a:rPr sz="2400" b="0" spc="-10" dirty="0">
                <a:solidFill>
                  <a:srgbClr val="B32C16"/>
                </a:solidFill>
                <a:latin typeface="Arial"/>
                <a:cs typeface="Arial"/>
              </a:rPr>
              <a:t>CARTILAGE</a:t>
            </a:r>
            <a:endParaRPr sz="2400">
              <a:latin typeface="Arial"/>
              <a:cs typeface="Arial"/>
            </a:endParaRPr>
          </a:p>
        </p:txBody>
      </p:sp>
      <p:sp>
        <p:nvSpPr>
          <p:cNvPr id="3" name="object 3"/>
          <p:cNvSpPr/>
          <p:nvPr/>
        </p:nvSpPr>
        <p:spPr>
          <a:xfrm>
            <a:off x="1447800" y="1676400"/>
            <a:ext cx="5638800" cy="4953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95402"/>
            <a:ext cx="303085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85200F"/>
                </a:solidFill>
              </a:rPr>
              <a:t>B</a:t>
            </a:r>
            <a:r>
              <a:rPr sz="2850" spc="15" dirty="0">
                <a:solidFill>
                  <a:srgbClr val="85200F"/>
                </a:solidFill>
              </a:rPr>
              <a:t>LOOD</a:t>
            </a:r>
            <a:r>
              <a:rPr sz="2850" spc="120" dirty="0">
                <a:solidFill>
                  <a:srgbClr val="85200F"/>
                </a:solidFill>
              </a:rPr>
              <a:t> </a:t>
            </a:r>
            <a:r>
              <a:rPr sz="3600" spc="-30" dirty="0">
                <a:solidFill>
                  <a:srgbClr val="85200F"/>
                </a:solidFill>
              </a:rPr>
              <a:t>S</a:t>
            </a:r>
            <a:r>
              <a:rPr sz="2850" spc="-30" dirty="0">
                <a:solidFill>
                  <a:srgbClr val="85200F"/>
                </a:solidFill>
              </a:rPr>
              <a:t>UPPLY</a:t>
            </a:r>
            <a:endParaRPr sz="2850"/>
          </a:p>
        </p:txBody>
      </p:sp>
      <p:sp>
        <p:nvSpPr>
          <p:cNvPr id="3" name="object 3"/>
          <p:cNvSpPr txBox="1"/>
          <p:nvPr/>
        </p:nvSpPr>
        <p:spPr>
          <a:xfrm>
            <a:off x="535940" y="1011682"/>
            <a:ext cx="7264400" cy="5457825"/>
          </a:xfrm>
          <a:prstGeom prst="rect">
            <a:avLst/>
          </a:prstGeom>
        </p:spPr>
        <p:txBody>
          <a:bodyPr vert="horz" wrap="square" lIns="0" tIns="13335" rIns="0" bIns="0" rtlCol="0">
            <a:spAutoFit/>
          </a:bodyPr>
          <a:lstStyle/>
          <a:p>
            <a:pPr marL="12700">
              <a:lnSpc>
                <a:spcPct val="100000"/>
              </a:lnSpc>
              <a:spcBef>
                <a:spcPts val="105"/>
              </a:spcBef>
            </a:pPr>
            <a:r>
              <a:rPr sz="2600" b="1" dirty="0">
                <a:solidFill>
                  <a:srgbClr val="FF0000"/>
                </a:solidFill>
                <a:latin typeface="Arial"/>
                <a:cs typeface="Arial"/>
              </a:rPr>
              <a:t>ARTERIAL</a:t>
            </a:r>
            <a:r>
              <a:rPr sz="2600" b="1" spc="-90" dirty="0">
                <a:solidFill>
                  <a:srgbClr val="FF0000"/>
                </a:solidFill>
                <a:latin typeface="Arial"/>
                <a:cs typeface="Arial"/>
              </a:rPr>
              <a:t> </a:t>
            </a:r>
            <a:r>
              <a:rPr sz="2600" b="1" spc="-40" dirty="0">
                <a:solidFill>
                  <a:srgbClr val="FF0000"/>
                </a:solidFill>
                <a:latin typeface="Arial"/>
                <a:cs typeface="Arial"/>
              </a:rPr>
              <a:t>SUPPLY</a:t>
            </a:r>
            <a:endParaRPr sz="2600">
              <a:latin typeface="Arial"/>
              <a:cs typeface="Arial"/>
            </a:endParaRPr>
          </a:p>
          <a:p>
            <a:pPr marL="287020" indent="-274320">
              <a:lnSpc>
                <a:spcPts val="2375"/>
              </a:lnSpc>
              <a:spcBef>
                <a:spcPts val="75"/>
              </a:spcBef>
              <a:buClr>
                <a:srgbClr val="FD8537"/>
              </a:buClr>
              <a:buSzPct val="68181"/>
              <a:buFont typeface="Wingdings"/>
              <a:buChar char=""/>
              <a:tabLst>
                <a:tab pos="287655" algn="l"/>
              </a:tabLst>
            </a:pPr>
            <a:r>
              <a:rPr sz="2200" spc="-5" dirty="0">
                <a:latin typeface="Arial"/>
                <a:cs typeface="Arial"/>
              </a:rPr>
              <a:t>Following branches of external and internal</a:t>
            </a:r>
            <a:r>
              <a:rPr sz="2200" spc="85" dirty="0">
                <a:latin typeface="Arial"/>
                <a:cs typeface="Arial"/>
              </a:rPr>
              <a:t> </a:t>
            </a:r>
            <a:r>
              <a:rPr sz="2200" spc="-5" dirty="0">
                <a:latin typeface="Arial"/>
                <a:cs typeface="Arial"/>
              </a:rPr>
              <a:t>carotid</a:t>
            </a:r>
            <a:endParaRPr sz="2200">
              <a:latin typeface="Arial"/>
              <a:cs typeface="Arial"/>
            </a:endParaRPr>
          </a:p>
          <a:p>
            <a:pPr marL="287020">
              <a:lnSpc>
                <a:spcPts val="2375"/>
              </a:lnSpc>
            </a:pPr>
            <a:r>
              <a:rPr sz="2200" spc="-5" dirty="0">
                <a:latin typeface="Arial"/>
                <a:cs typeface="Arial"/>
              </a:rPr>
              <a:t>arteries supply blood to middle</a:t>
            </a:r>
            <a:r>
              <a:rPr sz="2200" spc="40" dirty="0">
                <a:latin typeface="Arial"/>
                <a:cs typeface="Arial"/>
              </a:rPr>
              <a:t> </a:t>
            </a:r>
            <a:r>
              <a:rPr sz="2200" spc="-5" dirty="0">
                <a:latin typeface="Arial"/>
                <a:cs typeface="Arial"/>
              </a:rPr>
              <a:t>ear:</a:t>
            </a:r>
            <a:endParaRPr sz="2200">
              <a:latin typeface="Arial"/>
              <a:cs typeface="Arial"/>
            </a:endParaRPr>
          </a:p>
          <a:p>
            <a:pPr>
              <a:lnSpc>
                <a:spcPct val="100000"/>
              </a:lnSpc>
              <a:spcBef>
                <a:spcPts val="25"/>
              </a:spcBef>
            </a:pPr>
            <a:endParaRPr sz="2400">
              <a:latin typeface="Times New Roman"/>
              <a:cs typeface="Times New Roman"/>
            </a:endParaRPr>
          </a:p>
          <a:p>
            <a:pPr marL="469900" indent="-457200">
              <a:lnSpc>
                <a:spcPct val="100000"/>
              </a:lnSpc>
              <a:buClr>
                <a:srgbClr val="FD8537"/>
              </a:buClr>
              <a:buSzPct val="68181"/>
              <a:buAutoNum type="arabicPeriod"/>
              <a:tabLst>
                <a:tab pos="469900" algn="l"/>
                <a:tab pos="470534" algn="l"/>
              </a:tabLst>
            </a:pPr>
            <a:r>
              <a:rPr sz="2200" b="1" spc="-5" dirty="0">
                <a:latin typeface="Arial"/>
                <a:cs typeface="Arial"/>
              </a:rPr>
              <a:t>External Carotid</a:t>
            </a:r>
            <a:r>
              <a:rPr sz="2200" b="1" spc="-45" dirty="0">
                <a:latin typeface="Arial"/>
                <a:cs typeface="Arial"/>
              </a:rPr>
              <a:t> </a:t>
            </a:r>
            <a:r>
              <a:rPr sz="2200" b="1" spc="-5" dirty="0">
                <a:latin typeface="Arial"/>
                <a:cs typeface="Arial"/>
              </a:rPr>
              <a:t>Artery</a:t>
            </a:r>
            <a:endParaRPr sz="2200">
              <a:latin typeface="Arial"/>
              <a:cs typeface="Arial"/>
            </a:endParaRPr>
          </a:p>
          <a:p>
            <a:pPr marL="652780" lvl="1" indent="-274320">
              <a:lnSpc>
                <a:spcPct val="100000"/>
              </a:lnSpc>
              <a:spcBef>
                <a:spcPts val="15"/>
              </a:spcBef>
              <a:buClr>
                <a:srgbClr val="FD8537"/>
              </a:buClr>
              <a:buSzPct val="78947"/>
              <a:buFont typeface="Wingdings"/>
              <a:buChar char=""/>
              <a:tabLst>
                <a:tab pos="652780" algn="l"/>
                <a:tab pos="653415" algn="l"/>
              </a:tabLst>
            </a:pPr>
            <a:r>
              <a:rPr sz="1900" b="1" spc="-5" dirty="0">
                <a:latin typeface="Arial"/>
                <a:cs typeface="Arial"/>
              </a:rPr>
              <a:t>Maxillary</a:t>
            </a:r>
            <a:r>
              <a:rPr sz="1900" b="1" spc="10" dirty="0">
                <a:latin typeface="Arial"/>
                <a:cs typeface="Arial"/>
              </a:rPr>
              <a:t> </a:t>
            </a:r>
            <a:r>
              <a:rPr sz="1900" b="1" spc="-5" dirty="0">
                <a:latin typeface="Arial"/>
                <a:cs typeface="Arial"/>
              </a:rPr>
              <a:t>artery</a:t>
            </a:r>
            <a:endParaRPr sz="1900">
              <a:latin typeface="Arial"/>
              <a:cs typeface="Arial"/>
            </a:endParaRPr>
          </a:p>
          <a:p>
            <a:pPr marL="927100" lvl="2" indent="-182880">
              <a:lnSpc>
                <a:spcPct val="100000"/>
              </a:lnSpc>
              <a:spcBef>
                <a:spcPts val="5"/>
              </a:spcBef>
              <a:buClr>
                <a:srgbClr val="DF752E"/>
              </a:buClr>
              <a:buSzPct val="58823"/>
              <a:buFont typeface="Wingdings"/>
              <a:buChar char=""/>
              <a:tabLst>
                <a:tab pos="927735" algn="l"/>
              </a:tabLst>
            </a:pPr>
            <a:r>
              <a:rPr sz="1700" b="1" spc="-5" dirty="0">
                <a:latin typeface="Arial"/>
                <a:cs typeface="Arial"/>
              </a:rPr>
              <a:t>Anterior tympanic artery</a:t>
            </a:r>
            <a:r>
              <a:rPr sz="1700" spc="-5" dirty="0">
                <a:latin typeface="Arial"/>
                <a:cs typeface="Arial"/>
              </a:rPr>
              <a:t>: </a:t>
            </a:r>
            <a:r>
              <a:rPr sz="1700" u="heavy" dirty="0">
                <a:uFill>
                  <a:solidFill>
                    <a:srgbClr val="000000"/>
                  </a:solidFill>
                </a:uFill>
                <a:latin typeface="Arial"/>
                <a:cs typeface="Arial"/>
              </a:rPr>
              <a:t>Major</a:t>
            </a:r>
            <a:r>
              <a:rPr sz="1700" spc="55" dirty="0">
                <a:latin typeface="Arial"/>
                <a:cs typeface="Arial"/>
              </a:rPr>
              <a:t> </a:t>
            </a:r>
            <a:r>
              <a:rPr sz="1700" dirty="0">
                <a:latin typeface="Arial"/>
                <a:cs typeface="Arial"/>
              </a:rPr>
              <a:t>contributor</a:t>
            </a:r>
            <a:endParaRPr sz="1700">
              <a:latin typeface="Arial"/>
              <a:cs typeface="Arial"/>
            </a:endParaRPr>
          </a:p>
          <a:p>
            <a:pPr marL="927100" lvl="2" indent="-182880">
              <a:lnSpc>
                <a:spcPct val="100000"/>
              </a:lnSpc>
              <a:buClr>
                <a:srgbClr val="DF752E"/>
              </a:buClr>
              <a:buSzPct val="58823"/>
              <a:buFont typeface="Wingdings"/>
              <a:buChar char=""/>
              <a:tabLst>
                <a:tab pos="927735" algn="l"/>
              </a:tabLst>
            </a:pPr>
            <a:r>
              <a:rPr sz="1700" b="1" dirty="0">
                <a:latin typeface="Arial"/>
                <a:cs typeface="Arial"/>
              </a:rPr>
              <a:t>Middle meningeal</a:t>
            </a:r>
            <a:r>
              <a:rPr sz="1700" b="1" spc="-20" dirty="0">
                <a:latin typeface="Arial"/>
                <a:cs typeface="Arial"/>
              </a:rPr>
              <a:t> </a:t>
            </a:r>
            <a:r>
              <a:rPr sz="1700" b="1" dirty="0">
                <a:latin typeface="Arial"/>
                <a:cs typeface="Arial"/>
              </a:rPr>
              <a:t>artery</a:t>
            </a:r>
            <a:endParaRPr sz="1700">
              <a:latin typeface="Arial"/>
              <a:cs typeface="Arial"/>
            </a:endParaRPr>
          </a:p>
          <a:p>
            <a:pPr marL="1201420" lvl="3" indent="-182880">
              <a:lnSpc>
                <a:spcPct val="100000"/>
              </a:lnSpc>
              <a:spcBef>
                <a:spcPts val="5"/>
              </a:spcBef>
              <a:buClr>
                <a:srgbClr val="FDC3AD"/>
              </a:buClr>
              <a:buSzPct val="58823"/>
              <a:buFont typeface="Wingdings"/>
              <a:buChar char=""/>
              <a:tabLst>
                <a:tab pos="1202055" algn="l"/>
              </a:tabLst>
            </a:pPr>
            <a:r>
              <a:rPr sz="1700" dirty="0">
                <a:latin typeface="Arial"/>
                <a:cs typeface="Arial"/>
              </a:rPr>
              <a:t>Petrosal branch</a:t>
            </a:r>
            <a:endParaRPr sz="1700">
              <a:latin typeface="Arial"/>
              <a:cs typeface="Arial"/>
            </a:endParaRPr>
          </a:p>
          <a:p>
            <a:pPr marL="1201420" marR="5080" lvl="3" indent="-182880">
              <a:lnSpc>
                <a:spcPts val="1630"/>
              </a:lnSpc>
              <a:spcBef>
                <a:spcPts val="395"/>
              </a:spcBef>
              <a:buClr>
                <a:srgbClr val="FDC3AD"/>
              </a:buClr>
              <a:buSzPct val="58823"/>
              <a:buFont typeface="Wingdings"/>
              <a:buChar char=""/>
              <a:tabLst>
                <a:tab pos="1202055" algn="l"/>
              </a:tabLst>
            </a:pPr>
            <a:r>
              <a:rPr sz="1700" dirty="0">
                <a:latin typeface="Arial"/>
                <a:cs typeface="Arial"/>
              </a:rPr>
              <a:t>Superior </a:t>
            </a:r>
            <a:r>
              <a:rPr sz="1700" spc="-5" dirty="0">
                <a:latin typeface="Arial"/>
                <a:cs typeface="Arial"/>
              </a:rPr>
              <a:t>tympanic artery: It traverses </a:t>
            </a:r>
            <a:r>
              <a:rPr sz="1700" dirty="0">
                <a:latin typeface="Arial"/>
                <a:cs typeface="Arial"/>
              </a:rPr>
              <a:t>along </a:t>
            </a:r>
            <a:r>
              <a:rPr sz="1700" spc="-5" dirty="0">
                <a:latin typeface="Arial"/>
                <a:cs typeface="Arial"/>
              </a:rPr>
              <a:t>the </a:t>
            </a:r>
            <a:r>
              <a:rPr sz="1700" dirty="0">
                <a:latin typeface="Arial"/>
                <a:cs typeface="Arial"/>
              </a:rPr>
              <a:t>canal </a:t>
            </a:r>
            <a:r>
              <a:rPr sz="1700" spc="-5" dirty="0">
                <a:latin typeface="Arial"/>
                <a:cs typeface="Arial"/>
              </a:rPr>
              <a:t>for </a:t>
            </a:r>
            <a:r>
              <a:rPr sz="1700" dirty="0">
                <a:latin typeface="Arial"/>
                <a:cs typeface="Arial"/>
              </a:rPr>
              <a:t>tensor  </a:t>
            </a:r>
            <a:r>
              <a:rPr sz="1700" spc="-5" dirty="0">
                <a:latin typeface="Arial"/>
                <a:cs typeface="Arial"/>
              </a:rPr>
              <a:t>tympanic</a:t>
            </a:r>
            <a:r>
              <a:rPr sz="1700" spc="15" dirty="0">
                <a:latin typeface="Arial"/>
                <a:cs typeface="Arial"/>
              </a:rPr>
              <a:t> </a:t>
            </a:r>
            <a:r>
              <a:rPr sz="1700" dirty="0">
                <a:latin typeface="Arial"/>
                <a:cs typeface="Arial"/>
              </a:rPr>
              <a:t>muscle.</a:t>
            </a:r>
            <a:endParaRPr sz="1700">
              <a:latin typeface="Arial"/>
              <a:cs typeface="Arial"/>
            </a:endParaRPr>
          </a:p>
          <a:p>
            <a:pPr marL="1201420" marR="299085" lvl="3" indent="-182880">
              <a:lnSpc>
                <a:spcPts val="1630"/>
              </a:lnSpc>
              <a:spcBef>
                <a:spcPts val="409"/>
              </a:spcBef>
              <a:buClr>
                <a:srgbClr val="FDC3AD"/>
              </a:buClr>
              <a:buSzPct val="58823"/>
              <a:buFont typeface="Wingdings"/>
              <a:buChar char=""/>
              <a:tabLst>
                <a:tab pos="1202055" algn="l"/>
              </a:tabLst>
            </a:pPr>
            <a:r>
              <a:rPr sz="1700" dirty="0">
                <a:latin typeface="Arial"/>
                <a:cs typeface="Arial"/>
              </a:rPr>
              <a:t>Artery of </a:t>
            </a:r>
            <a:r>
              <a:rPr sz="1700" spc="-5" dirty="0">
                <a:latin typeface="Arial"/>
                <a:cs typeface="Arial"/>
              </a:rPr>
              <a:t>pterygoid </a:t>
            </a:r>
            <a:r>
              <a:rPr sz="1700" dirty="0">
                <a:latin typeface="Arial"/>
                <a:cs typeface="Arial"/>
              </a:rPr>
              <a:t>canal: Branch </a:t>
            </a:r>
            <a:r>
              <a:rPr sz="1700" spc="-5" dirty="0">
                <a:latin typeface="Arial"/>
                <a:cs typeface="Arial"/>
              </a:rPr>
              <a:t>that </a:t>
            </a:r>
            <a:r>
              <a:rPr sz="1700" dirty="0">
                <a:latin typeface="Arial"/>
                <a:cs typeface="Arial"/>
              </a:rPr>
              <a:t>runs along eustachian  </a:t>
            </a:r>
            <a:r>
              <a:rPr sz="1700" spc="-5" dirty="0">
                <a:latin typeface="Arial"/>
                <a:cs typeface="Arial"/>
              </a:rPr>
              <a:t>tube.</a:t>
            </a:r>
            <a:endParaRPr sz="1700">
              <a:latin typeface="Arial"/>
              <a:cs typeface="Arial"/>
            </a:endParaRPr>
          </a:p>
          <a:p>
            <a:pPr marL="652780" lvl="1" indent="-274320">
              <a:lnSpc>
                <a:spcPct val="100000"/>
              </a:lnSpc>
              <a:spcBef>
                <a:spcPts val="10"/>
              </a:spcBef>
              <a:buClr>
                <a:srgbClr val="FD8537"/>
              </a:buClr>
              <a:buSzPct val="78947"/>
              <a:buFont typeface="Wingdings"/>
              <a:buChar char=""/>
              <a:tabLst>
                <a:tab pos="652780" algn="l"/>
                <a:tab pos="653415" algn="l"/>
              </a:tabLst>
            </a:pPr>
            <a:r>
              <a:rPr sz="1900" b="1" spc="-5" dirty="0">
                <a:latin typeface="Arial"/>
                <a:cs typeface="Arial"/>
              </a:rPr>
              <a:t>Posterior auricular</a:t>
            </a:r>
            <a:r>
              <a:rPr sz="1900" b="1" spc="25" dirty="0">
                <a:latin typeface="Arial"/>
                <a:cs typeface="Arial"/>
              </a:rPr>
              <a:t> </a:t>
            </a:r>
            <a:r>
              <a:rPr sz="1900" b="1" spc="-5" dirty="0">
                <a:latin typeface="Arial"/>
                <a:cs typeface="Arial"/>
              </a:rPr>
              <a:t>artery</a:t>
            </a:r>
            <a:endParaRPr sz="1900">
              <a:latin typeface="Arial"/>
              <a:cs typeface="Arial"/>
            </a:endParaRPr>
          </a:p>
          <a:p>
            <a:pPr marL="927100" lvl="2" indent="-182880">
              <a:lnSpc>
                <a:spcPts val="2035"/>
              </a:lnSpc>
              <a:spcBef>
                <a:spcPts val="10"/>
              </a:spcBef>
              <a:buClr>
                <a:srgbClr val="DF752E"/>
              </a:buClr>
              <a:buSzPct val="58823"/>
              <a:buFont typeface="Wingdings"/>
              <a:buChar char=""/>
              <a:tabLst>
                <a:tab pos="927735" algn="l"/>
              </a:tabLst>
            </a:pPr>
            <a:r>
              <a:rPr sz="1700" b="1" spc="-5" dirty="0">
                <a:latin typeface="Arial"/>
                <a:cs typeface="Arial"/>
              </a:rPr>
              <a:t>Stylomastoid artery</a:t>
            </a:r>
            <a:r>
              <a:rPr sz="1700" spc="-5" dirty="0">
                <a:latin typeface="Arial"/>
                <a:cs typeface="Arial"/>
              </a:rPr>
              <a:t>: </a:t>
            </a:r>
            <a:r>
              <a:rPr sz="1700" u="heavy" dirty="0">
                <a:uFill>
                  <a:solidFill>
                    <a:srgbClr val="000000"/>
                  </a:solidFill>
                </a:uFill>
                <a:latin typeface="Arial"/>
                <a:cs typeface="Arial"/>
              </a:rPr>
              <a:t>Major</a:t>
            </a:r>
            <a:r>
              <a:rPr sz="1700" spc="40" dirty="0">
                <a:latin typeface="Arial"/>
                <a:cs typeface="Arial"/>
              </a:rPr>
              <a:t> </a:t>
            </a:r>
            <a:r>
              <a:rPr sz="1700" dirty="0">
                <a:latin typeface="Arial"/>
                <a:cs typeface="Arial"/>
              </a:rPr>
              <a:t>contributor</a:t>
            </a:r>
            <a:endParaRPr sz="1700">
              <a:latin typeface="Arial"/>
              <a:cs typeface="Arial"/>
            </a:endParaRPr>
          </a:p>
          <a:p>
            <a:pPr marL="652780" lvl="1" indent="-274320">
              <a:lnSpc>
                <a:spcPts val="2275"/>
              </a:lnSpc>
              <a:buClr>
                <a:srgbClr val="FD8537"/>
              </a:buClr>
              <a:buSzPct val="78947"/>
              <a:buFont typeface="Wingdings"/>
              <a:buChar char=""/>
              <a:tabLst>
                <a:tab pos="652780" algn="l"/>
                <a:tab pos="653415" algn="l"/>
              </a:tabLst>
            </a:pPr>
            <a:r>
              <a:rPr sz="1900" b="1" spc="-5" dirty="0">
                <a:latin typeface="Arial"/>
                <a:cs typeface="Arial"/>
              </a:rPr>
              <a:t>Ascending pharyngeal</a:t>
            </a:r>
            <a:r>
              <a:rPr sz="1900" b="1" spc="70" dirty="0">
                <a:latin typeface="Arial"/>
                <a:cs typeface="Arial"/>
              </a:rPr>
              <a:t> </a:t>
            </a:r>
            <a:r>
              <a:rPr sz="1900" b="1" spc="-5" dirty="0">
                <a:latin typeface="Arial"/>
                <a:cs typeface="Arial"/>
              </a:rPr>
              <a:t>artery</a:t>
            </a:r>
            <a:endParaRPr sz="1900">
              <a:latin typeface="Arial"/>
              <a:cs typeface="Arial"/>
            </a:endParaRPr>
          </a:p>
          <a:p>
            <a:pPr marL="927100" lvl="2" indent="-182880">
              <a:lnSpc>
                <a:spcPct val="100000"/>
              </a:lnSpc>
              <a:spcBef>
                <a:spcPts val="5"/>
              </a:spcBef>
              <a:buClr>
                <a:srgbClr val="DF752E"/>
              </a:buClr>
              <a:buSzPct val="58823"/>
              <a:buFont typeface="Wingdings"/>
              <a:buChar char=""/>
              <a:tabLst>
                <a:tab pos="927735" algn="l"/>
              </a:tabLst>
            </a:pPr>
            <a:r>
              <a:rPr sz="1700" b="1" spc="-15" dirty="0">
                <a:latin typeface="Arial"/>
                <a:cs typeface="Arial"/>
              </a:rPr>
              <a:t>Tympanic</a:t>
            </a:r>
            <a:r>
              <a:rPr sz="1700" b="1" spc="-5" dirty="0">
                <a:latin typeface="Arial"/>
                <a:cs typeface="Arial"/>
              </a:rPr>
              <a:t> </a:t>
            </a:r>
            <a:r>
              <a:rPr sz="1700" b="1" dirty="0">
                <a:latin typeface="Arial"/>
                <a:cs typeface="Arial"/>
              </a:rPr>
              <a:t>branch</a:t>
            </a:r>
            <a:endParaRPr sz="1700">
              <a:latin typeface="Arial"/>
              <a:cs typeface="Arial"/>
            </a:endParaRPr>
          </a:p>
          <a:p>
            <a:pPr marL="469900" indent="-457200">
              <a:lnSpc>
                <a:spcPct val="100000"/>
              </a:lnSpc>
              <a:spcBef>
                <a:spcPts val="55"/>
              </a:spcBef>
              <a:buClr>
                <a:srgbClr val="FD8537"/>
              </a:buClr>
              <a:buSzPct val="68181"/>
              <a:buAutoNum type="arabicPeriod"/>
              <a:tabLst>
                <a:tab pos="469900" algn="l"/>
                <a:tab pos="470534" algn="l"/>
              </a:tabLst>
            </a:pPr>
            <a:r>
              <a:rPr sz="2200" b="1" spc="-5" dirty="0">
                <a:latin typeface="Arial"/>
                <a:cs typeface="Arial"/>
              </a:rPr>
              <a:t>Internal Carotid </a:t>
            </a:r>
            <a:r>
              <a:rPr sz="2200" b="1" spc="-10" dirty="0">
                <a:latin typeface="Arial"/>
                <a:cs typeface="Arial"/>
              </a:rPr>
              <a:t>Artery: </a:t>
            </a:r>
            <a:r>
              <a:rPr sz="2200" spc="-5" dirty="0">
                <a:latin typeface="Arial"/>
                <a:cs typeface="Arial"/>
              </a:rPr>
              <a:t>petrous</a:t>
            </a:r>
            <a:r>
              <a:rPr sz="2200" spc="45" dirty="0">
                <a:latin typeface="Arial"/>
                <a:cs typeface="Arial"/>
              </a:rPr>
              <a:t> </a:t>
            </a:r>
            <a:r>
              <a:rPr sz="2200" spc="-5" dirty="0">
                <a:latin typeface="Arial"/>
                <a:cs typeface="Arial"/>
              </a:rPr>
              <a:t>part</a:t>
            </a:r>
            <a:endParaRPr sz="2200">
              <a:latin typeface="Arial"/>
              <a:cs typeface="Arial"/>
            </a:endParaRPr>
          </a:p>
          <a:p>
            <a:pPr marL="652780" lvl="1" indent="-274320">
              <a:lnSpc>
                <a:spcPct val="100000"/>
              </a:lnSpc>
              <a:spcBef>
                <a:spcPts val="10"/>
              </a:spcBef>
              <a:buClr>
                <a:srgbClr val="FD8537"/>
              </a:buClr>
              <a:buSzPct val="78947"/>
              <a:buFont typeface="Wingdings"/>
              <a:buChar char=""/>
              <a:tabLst>
                <a:tab pos="652780" algn="l"/>
                <a:tab pos="653415" algn="l"/>
              </a:tabLst>
            </a:pPr>
            <a:r>
              <a:rPr sz="1900" spc="-5" dirty="0">
                <a:latin typeface="Arial"/>
                <a:cs typeface="Arial"/>
              </a:rPr>
              <a:t>Caroticotympanic</a:t>
            </a:r>
            <a:r>
              <a:rPr sz="1900" spc="60" dirty="0">
                <a:latin typeface="Arial"/>
                <a:cs typeface="Arial"/>
              </a:rPr>
              <a:t> </a:t>
            </a:r>
            <a:r>
              <a:rPr sz="1900" spc="-5" dirty="0">
                <a:latin typeface="Arial"/>
                <a:cs typeface="Arial"/>
              </a:rPr>
              <a:t>branches.</a:t>
            </a:r>
            <a:endParaRPr sz="19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51957"/>
            <a:ext cx="7234555" cy="3660775"/>
          </a:xfrm>
          <a:prstGeom prst="rect">
            <a:avLst/>
          </a:prstGeom>
        </p:spPr>
        <p:txBody>
          <a:bodyPr vert="horz" wrap="square" lIns="0" tIns="86360" rIns="0" bIns="0" rtlCol="0">
            <a:spAutoFit/>
          </a:bodyPr>
          <a:lstStyle/>
          <a:p>
            <a:pPr marL="287020" indent="-274320">
              <a:lnSpc>
                <a:spcPct val="100000"/>
              </a:lnSpc>
              <a:spcBef>
                <a:spcPts val="680"/>
              </a:spcBef>
              <a:buClr>
                <a:srgbClr val="FD8537"/>
              </a:buClr>
              <a:buSzPct val="68750"/>
              <a:buFont typeface="Wingdings"/>
              <a:buChar char=""/>
              <a:tabLst>
                <a:tab pos="287655" algn="l"/>
              </a:tabLst>
            </a:pPr>
            <a:r>
              <a:rPr sz="2400" b="1" spc="-5" dirty="0">
                <a:solidFill>
                  <a:srgbClr val="234583"/>
                </a:solidFill>
                <a:latin typeface="Arial"/>
                <a:cs typeface="Arial"/>
              </a:rPr>
              <a:t>VENOUS</a:t>
            </a:r>
            <a:r>
              <a:rPr sz="2400" b="1" dirty="0">
                <a:solidFill>
                  <a:srgbClr val="234583"/>
                </a:solidFill>
                <a:latin typeface="Arial"/>
                <a:cs typeface="Arial"/>
              </a:rPr>
              <a:t> </a:t>
            </a:r>
            <a:r>
              <a:rPr sz="2400" b="1" spc="-5" dirty="0">
                <a:solidFill>
                  <a:srgbClr val="234583"/>
                </a:solidFill>
                <a:latin typeface="Arial"/>
                <a:cs typeface="Arial"/>
              </a:rPr>
              <a:t>DRAINAGE</a:t>
            </a:r>
            <a:endParaRPr sz="2400">
              <a:latin typeface="Arial"/>
              <a:cs typeface="Arial"/>
            </a:endParaRPr>
          </a:p>
          <a:p>
            <a:pPr marL="652780" marR="535305" lvl="1" indent="-274320">
              <a:lnSpc>
                <a:spcPct val="100000"/>
              </a:lnSpc>
              <a:spcBef>
                <a:spcPts val="505"/>
              </a:spcBef>
              <a:buClr>
                <a:srgbClr val="FD8537"/>
              </a:buClr>
              <a:buSzPct val="78571"/>
              <a:buFont typeface="Wingdings"/>
              <a:buChar char=""/>
              <a:tabLst>
                <a:tab pos="652780" algn="l"/>
                <a:tab pos="653415" algn="l"/>
              </a:tabLst>
            </a:pPr>
            <a:r>
              <a:rPr sz="2100" spc="-25" dirty="0">
                <a:latin typeface="Arial"/>
                <a:cs typeface="Arial"/>
              </a:rPr>
              <a:t>Veins </a:t>
            </a:r>
            <a:r>
              <a:rPr sz="2100" dirty="0">
                <a:latin typeface="Arial"/>
                <a:cs typeface="Arial"/>
              </a:rPr>
              <a:t>from the </a:t>
            </a:r>
            <a:r>
              <a:rPr sz="2100" spc="-5" dirty="0">
                <a:latin typeface="Arial"/>
                <a:cs typeface="Arial"/>
              </a:rPr>
              <a:t>middle ear </a:t>
            </a:r>
            <a:r>
              <a:rPr sz="2100" dirty="0">
                <a:latin typeface="Arial"/>
                <a:cs typeface="Arial"/>
              </a:rPr>
              <a:t>cleft </a:t>
            </a:r>
            <a:r>
              <a:rPr sz="2100" spc="-5" dirty="0">
                <a:latin typeface="Arial"/>
                <a:cs typeface="Arial"/>
              </a:rPr>
              <a:t>drain into pterygoid  venous plexus, superior petrosal sinus and </a:t>
            </a:r>
            <a:r>
              <a:rPr sz="2100" dirty="0">
                <a:latin typeface="Arial"/>
                <a:cs typeface="Arial"/>
              </a:rPr>
              <a:t>sigmoid  </a:t>
            </a:r>
            <a:r>
              <a:rPr sz="2100" spc="-5" dirty="0">
                <a:latin typeface="Arial"/>
                <a:cs typeface="Arial"/>
              </a:rPr>
              <a:t>sinus.</a:t>
            </a:r>
            <a:endParaRPr sz="2100">
              <a:latin typeface="Arial"/>
              <a:cs typeface="Arial"/>
            </a:endParaRPr>
          </a:p>
          <a:p>
            <a:pPr lvl="1">
              <a:lnSpc>
                <a:spcPct val="100000"/>
              </a:lnSpc>
              <a:spcBef>
                <a:spcPts val="5"/>
              </a:spcBef>
              <a:buClr>
                <a:srgbClr val="FD8537"/>
              </a:buClr>
              <a:buFont typeface="Wingdings"/>
              <a:buChar char=""/>
            </a:pPr>
            <a:endParaRPr sz="3150">
              <a:latin typeface="Times New Roman"/>
              <a:cs typeface="Times New Roman"/>
            </a:endParaRPr>
          </a:p>
          <a:p>
            <a:pPr marL="287020" indent="-274320">
              <a:lnSpc>
                <a:spcPct val="100000"/>
              </a:lnSpc>
              <a:buClr>
                <a:srgbClr val="FD8537"/>
              </a:buClr>
              <a:buSzPct val="68750"/>
              <a:buFont typeface="Wingdings"/>
              <a:buChar char=""/>
              <a:tabLst>
                <a:tab pos="287655" algn="l"/>
              </a:tabLst>
            </a:pPr>
            <a:r>
              <a:rPr sz="2400" b="1" spc="-50" dirty="0">
                <a:solidFill>
                  <a:srgbClr val="D0A809"/>
                </a:solidFill>
                <a:latin typeface="Arial"/>
                <a:cs typeface="Arial"/>
              </a:rPr>
              <a:t>LYMPHATIC</a:t>
            </a:r>
            <a:r>
              <a:rPr sz="2400" b="1" spc="5" dirty="0">
                <a:solidFill>
                  <a:srgbClr val="D0A809"/>
                </a:solidFill>
                <a:latin typeface="Arial"/>
                <a:cs typeface="Arial"/>
              </a:rPr>
              <a:t> </a:t>
            </a:r>
            <a:r>
              <a:rPr sz="2400" b="1" spc="-5" dirty="0">
                <a:solidFill>
                  <a:srgbClr val="D0A809"/>
                </a:solidFill>
                <a:latin typeface="Arial"/>
                <a:cs typeface="Arial"/>
              </a:rPr>
              <a:t>DRAINAGE</a:t>
            </a:r>
            <a:endParaRPr sz="2400">
              <a:latin typeface="Arial"/>
              <a:cs typeface="Arial"/>
            </a:endParaRPr>
          </a:p>
          <a:p>
            <a:pPr marL="652780" marR="5080" lvl="1" indent="-274320">
              <a:lnSpc>
                <a:spcPct val="100000"/>
              </a:lnSpc>
              <a:spcBef>
                <a:spcPts val="505"/>
              </a:spcBef>
              <a:buClr>
                <a:srgbClr val="FD8537"/>
              </a:buClr>
              <a:buSzPct val="78571"/>
              <a:buFont typeface="Wingdings"/>
              <a:buChar char=""/>
              <a:tabLst>
                <a:tab pos="652780" algn="l"/>
                <a:tab pos="653415" algn="l"/>
              </a:tabLst>
            </a:pPr>
            <a:r>
              <a:rPr sz="2100" dirty="0">
                <a:latin typeface="Arial"/>
                <a:cs typeface="Arial"/>
              </a:rPr>
              <a:t>The </a:t>
            </a:r>
            <a:r>
              <a:rPr sz="2100" spc="-5" dirty="0">
                <a:latin typeface="Arial"/>
                <a:cs typeface="Arial"/>
              </a:rPr>
              <a:t>lymphatics </a:t>
            </a:r>
            <a:r>
              <a:rPr sz="2100" dirty="0">
                <a:latin typeface="Arial"/>
                <a:cs typeface="Arial"/>
              </a:rPr>
              <a:t>of middle </a:t>
            </a:r>
            <a:r>
              <a:rPr sz="2100" spc="-5" dirty="0">
                <a:latin typeface="Arial"/>
                <a:cs typeface="Arial"/>
              </a:rPr>
              <a:t>ear drain into retropharyngeal  and parotid nodes. </a:t>
            </a:r>
            <a:r>
              <a:rPr sz="2100" dirty="0">
                <a:latin typeface="Arial"/>
                <a:cs typeface="Arial"/>
              </a:rPr>
              <a:t>Eustachian </a:t>
            </a:r>
            <a:r>
              <a:rPr sz="2100" spc="-5" dirty="0">
                <a:latin typeface="Arial"/>
                <a:cs typeface="Arial"/>
              </a:rPr>
              <a:t>tube lymphatics drain  </a:t>
            </a:r>
            <a:r>
              <a:rPr sz="2100" dirty="0">
                <a:latin typeface="Arial"/>
                <a:cs typeface="Arial"/>
              </a:rPr>
              <a:t>into </a:t>
            </a:r>
            <a:r>
              <a:rPr sz="2100" spc="-5" dirty="0">
                <a:latin typeface="Arial"/>
                <a:cs typeface="Arial"/>
              </a:rPr>
              <a:t>retropharyngeal group </a:t>
            </a:r>
            <a:r>
              <a:rPr sz="2100" dirty="0">
                <a:latin typeface="Arial"/>
                <a:cs typeface="Arial"/>
              </a:rPr>
              <a:t>of </a:t>
            </a:r>
            <a:r>
              <a:rPr sz="2100" spc="-5" dirty="0">
                <a:latin typeface="Arial"/>
                <a:cs typeface="Arial"/>
              </a:rPr>
              <a:t>lymph nodes </a:t>
            </a:r>
            <a:r>
              <a:rPr sz="2100" dirty="0">
                <a:latin typeface="Arial"/>
                <a:cs typeface="Arial"/>
              </a:rPr>
              <a:t>. </a:t>
            </a:r>
            <a:r>
              <a:rPr sz="2100" spc="-5" dirty="0">
                <a:latin typeface="Arial"/>
                <a:cs typeface="Arial"/>
              </a:rPr>
              <a:t>Internal ear  does not have any</a:t>
            </a:r>
            <a:r>
              <a:rPr sz="2100" spc="5" dirty="0">
                <a:latin typeface="Arial"/>
                <a:cs typeface="Arial"/>
              </a:rPr>
              <a:t> </a:t>
            </a:r>
            <a:r>
              <a:rPr sz="2100" spc="-5" dirty="0">
                <a:latin typeface="Arial"/>
                <a:cs typeface="Arial"/>
              </a:rPr>
              <a:t>lymphatics</a:t>
            </a:r>
            <a:endParaRPr sz="21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1122" y="1454861"/>
            <a:ext cx="2621280" cy="483234"/>
          </a:xfrm>
          <a:prstGeom prst="rect">
            <a:avLst/>
          </a:prstGeom>
        </p:spPr>
        <p:txBody>
          <a:bodyPr vert="horz" wrap="square" lIns="0" tIns="12700" rIns="0" bIns="0" rtlCol="0">
            <a:spAutoFit/>
          </a:bodyPr>
          <a:lstStyle/>
          <a:p>
            <a:pPr marL="12700">
              <a:lnSpc>
                <a:spcPct val="100000"/>
              </a:lnSpc>
              <a:spcBef>
                <a:spcPts val="100"/>
              </a:spcBef>
            </a:pPr>
            <a:r>
              <a:rPr sz="3000" b="0" spc="-5" dirty="0">
                <a:latin typeface="Arial"/>
                <a:cs typeface="Arial"/>
              </a:rPr>
              <a:t>T</a:t>
            </a:r>
            <a:r>
              <a:rPr sz="2400" b="0" spc="-5" dirty="0">
                <a:latin typeface="Arial"/>
                <a:cs typeface="Arial"/>
              </a:rPr>
              <a:t>HANK</a:t>
            </a:r>
            <a:r>
              <a:rPr sz="2400" b="0" spc="80" dirty="0">
                <a:latin typeface="Arial"/>
                <a:cs typeface="Arial"/>
              </a:rPr>
              <a:t> </a:t>
            </a:r>
            <a:r>
              <a:rPr sz="3000" b="0" spc="-5" dirty="0">
                <a:latin typeface="Arial"/>
                <a:cs typeface="Arial"/>
              </a:rPr>
              <a:t>Y</a:t>
            </a:r>
            <a:r>
              <a:rPr sz="2400" b="0" spc="-5" dirty="0">
                <a:latin typeface="Arial"/>
                <a:cs typeface="Arial"/>
              </a:rPr>
              <a:t>OU</a:t>
            </a:r>
            <a:r>
              <a:rPr sz="3000" b="0" spc="-5" dirty="0">
                <a:latin typeface="Arial"/>
                <a:cs typeface="Arial"/>
              </a:rPr>
              <a:t>…</a:t>
            </a:r>
            <a:r>
              <a:rPr sz="3000" b="0" spc="-5" dirty="0">
                <a:latin typeface="Wingdings"/>
                <a:cs typeface="Wingdings"/>
              </a:rPr>
              <a:t></a:t>
            </a:r>
            <a:endParaRPr sz="3000">
              <a:latin typeface="Wingdings"/>
              <a:cs typeface="Wingding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1831339" cy="482600"/>
          </a:xfrm>
          <a:prstGeom prst="rect">
            <a:avLst/>
          </a:prstGeom>
        </p:spPr>
        <p:txBody>
          <a:bodyPr vert="horz" wrap="square" lIns="0" tIns="12700" rIns="0" bIns="0" rtlCol="0">
            <a:spAutoFit/>
          </a:bodyPr>
          <a:lstStyle/>
          <a:p>
            <a:pPr marL="12700">
              <a:lnSpc>
                <a:spcPct val="100000"/>
              </a:lnSpc>
              <a:spcBef>
                <a:spcPts val="100"/>
              </a:spcBef>
            </a:pPr>
            <a:r>
              <a:rPr sz="3000" b="0" spc="-5" dirty="0">
                <a:solidFill>
                  <a:srgbClr val="B32C16"/>
                </a:solidFill>
                <a:latin typeface="Arial"/>
                <a:cs typeface="Arial"/>
              </a:rPr>
              <a:t>L</a:t>
            </a:r>
            <a:r>
              <a:rPr sz="2400" b="0" dirty="0">
                <a:solidFill>
                  <a:srgbClr val="B32C16"/>
                </a:solidFill>
                <a:latin typeface="Arial"/>
                <a:cs typeface="Arial"/>
              </a:rPr>
              <a:t>I</a:t>
            </a:r>
            <a:r>
              <a:rPr sz="2400" b="0" spc="10" dirty="0">
                <a:solidFill>
                  <a:srgbClr val="B32C16"/>
                </a:solidFill>
                <a:latin typeface="Arial"/>
                <a:cs typeface="Arial"/>
              </a:rPr>
              <a:t>G</a:t>
            </a:r>
            <a:r>
              <a:rPr sz="2400" b="0" dirty="0">
                <a:solidFill>
                  <a:srgbClr val="B32C16"/>
                </a:solidFill>
                <a:latin typeface="Arial"/>
                <a:cs typeface="Arial"/>
              </a:rPr>
              <a:t>AMENTS</a:t>
            </a:r>
            <a:endParaRPr sz="2400">
              <a:latin typeface="Arial"/>
              <a:cs typeface="Arial"/>
            </a:endParaRPr>
          </a:p>
        </p:txBody>
      </p:sp>
      <p:sp>
        <p:nvSpPr>
          <p:cNvPr id="3" name="object 3"/>
          <p:cNvSpPr txBox="1"/>
          <p:nvPr/>
        </p:nvSpPr>
        <p:spPr>
          <a:xfrm>
            <a:off x="535940" y="1551957"/>
            <a:ext cx="6843395" cy="3506088"/>
          </a:xfrm>
          <a:prstGeom prst="rect">
            <a:avLst/>
          </a:prstGeom>
        </p:spPr>
        <p:txBody>
          <a:bodyPr vert="horz" wrap="square" lIns="0" tIns="86360" rIns="0" bIns="0" rtlCol="0">
            <a:spAutoFit/>
          </a:bodyPr>
          <a:lstStyle/>
          <a:p>
            <a:pPr marL="287020" indent="-274320">
              <a:lnSpc>
                <a:spcPct val="100000"/>
              </a:lnSpc>
              <a:spcBef>
                <a:spcPts val="680"/>
              </a:spcBef>
              <a:buClr>
                <a:srgbClr val="FD8537"/>
              </a:buClr>
              <a:buSzPct val="68750"/>
              <a:buFont typeface="Wingdings"/>
              <a:buChar char=""/>
              <a:tabLst>
                <a:tab pos="287655" algn="l"/>
              </a:tabLst>
            </a:pPr>
            <a:r>
              <a:rPr sz="2400" spc="-5" dirty="0">
                <a:latin typeface="Arial"/>
                <a:cs typeface="Arial"/>
              </a:rPr>
              <a:t>Extrinsic </a:t>
            </a:r>
            <a:r>
              <a:rPr sz="2400" dirty="0">
                <a:latin typeface="Arial"/>
                <a:cs typeface="Arial"/>
              </a:rPr>
              <a:t>- </a:t>
            </a:r>
            <a:r>
              <a:rPr sz="2400" spc="-5" dirty="0">
                <a:latin typeface="Arial"/>
                <a:cs typeface="Arial"/>
              </a:rPr>
              <a:t>connects auricle </a:t>
            </a:r>
            <a:r>
              <a:rPr sz="2400" dirty="0">
                <a:latin typeface="Arial"/>
                <a:cs typeface="Arial"/>
              </a:rPr>
              <a:t>to temporal</a:t>
            </a:r>
            <a:r>
              <a:rPr sz="2400" spc="35" dirty="0">
                <a:latin typeface="Arial"/>
                <a:cs typeface="Arial"/>
              </a:rPr>
              <a:t> </a:t>
            </a:r>
            <a:r>
              <a:rPr sz="2400" spc="-5" dirty="0">
                <a:latin typeface="Arial"/>
                <a:cs typeface="Arial"/>
              </a:rPr>
              <a:t>bone</a:t>
            </a:r>
            <a:endParaRPr sz="2400" dirty="0">
              <a:latin typeface="Arial"/>
              <a:cs typeface="Arial"/>
            </a:endParaRPr>
          </a:p>
          <a:p>
            <a:pPr marL="652780" marR="68453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Anterior </a:t>
            </a:r>
            <a:r>
              <a:rPr sz="2100" b="1" dirty="0">
                <a:latin typeface="Arial"/>
                <a:cs typeface="Arial"/>
              </a:rPr>
              <a:t>Lig </a:t>
            </a:r>
            <a:r>
              <a:rPr sz="2100" dirty="0">
                <a:latin typeface="Arial"/>
                <a:cs typeface="Arial"/>
              </a:rPr>
              <a:t>- </a:t>
            </a:r>
            <a:r>
              <a:rPr sz="2100" spc="-5" dirty="0">
                <a:latin typeface="Arial"/>
                <a:cs typeface="Arial"/>
              </a:rPr>
              <a:t>tragus </a:t>
            </a:r>
            <a:r>
              <a:rPr sz="2100" dirty="0">
                <a:latin typeface="Arial"/>
                <a:cs typeface="Arial"/>
              </a:rPr>
              <a:t>&amp; spine of </a:t>
            </a:r>
            <a:r>
              <a:rPr sz="2100" spc="-5" dirty="0">
                <a:latin typeface="Arial"/>
                <a:cs typeface="Arial"/>
              </a:rPr>
              <a:t>helix </a:t>
            </a:r>
            <a:r>
              <a:rPr sz="2100" dirty="0">
                <a:latin typeface="Arial"/>
                <a:cs typeface="Arial"/>
              </a:rPr>
              <a:t>to </a:t>
            </a:r>
            <a:r>
              <a:rPr sz="2100" spc="-10" dirty="0">
                <a:latin typeface="Arial"/>
                <a:cs typeface="Arial"/>
              </a:rPr>
              <a:t>root </a:t>
            </a:r>
            <a:r>
              <a:rPr sz="2100" dirty="0">
                <a:latin typeface="Arial"/>
                <a:cs typeface="Arial"/>
              </a:rPr>
              <a:t>of  </a:t>
            </a:r>
            <a:r>
              <a:rPr sz="2100" spc="-5" dirty="0">
                <a:latin typeface="Arial"/>
                <a:cs typeface="Arial"/>
              </a:rPr>
              <a:t>zygomatic</a:t>
            </a:r>
            <a:r>
              <a:rPr sz="2100" spc="-15" dirty="0">
                <a:latin typeface="Arial"/>
                <a:cs typeface="Arial"/>
              </a:rPr>
              <a:t> </a:t>
            </a:r>
            <a:r>
              <a:rPr sz="2100" dirty="0">
                <a:latin typeface="Arial"/>
                <a:cs typeface="Arial"/>
              </a:rPr>
              <a:t>process</a:t>
            </a:r>
          </a:p>
          <a:p>
            <a:pPr marL="65278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Posterior </a:t>
            </a:r>
            <a:r>
              <a:rPr sz="2100" b="1" dirty="0">
                <a:latin typeface="Arial"/>
                <a:cs typeface="Arial"/>
              </a:rPr>
              <a:t>Lig </a:t>
            </a:r>
            <a:r>
              <a:rPr sz="2100" dirty="0">
                <a:latin typeface="Arial"/>
                <a:cs typeface="Arial"/>
              </a:rPr>
              <a:t>- </a:t>
            </a:r>
            <a:r>
              <a:rPr sz="2100" spc="-5" dirty="0">
                <a:latin typeface="Arial"/>
                <a:cs typeface="Arial"/>
              </a:rPr>
              <a:t>post </a:t>
            </a:r>
            <a:r>
              <a:rPr sz="2100" spc="-5" dirty="0" smtClean="0">
                <a:latin typeface="Arial"/>
                <a:cs typeface="Arial"/>
              </a:rPr>
              <a:t>surf</a:t>
            </a:r>
            <a:r>
              <a:rPr lang="en-US" sz="2100" spc="-5" dirty="0" smtClean="0">
                <a:latin typeface="Arial"/>
                <a:cs typeface="Arial"/>
              </a:rPr>
              <a:t>ace </a:t>
            </a:r>
            <a:r>
              <a:rPr sz="2100" dirty="0" smtClean="0">
                <a:latin typeface="Arial"/>
                <a:cs typeface="Arial"/>
              </a:rPr>
              <a:t>of </a:t>
            </a:r>
            <a:r>
              <a:rPr sz="2100" spc="-5" dirty="0">
                <a:latin typeface="Arial"/>
                <a:cs typeface="Arial"/>
              </a:rPr>
              <a:t>concha </a:t>
            </a:r>
            <a:r>
              <a:rPr sz="2100" dirty="0">
                <a:latin typeface="Arial"/>
                <a:cs typeface="Arial"/>
              </a:rPr>
              <a:t>to lat. surf</a:t>
            </a:r>
            <a:r>
              <a:rPr sz="2100" spc="15" dirty="0">
                <a:latin typeface="Arial"/>
                <a:cs typeface="Arial"/>
              </a:rPr>
              <a:t> </a:t>
            </a:r>
            <a:r>
              <a:rPr sz="2100" spc="-5" dirty="0">
                <a:latin typeface="Arial"/>
                <a:cs typeface="Arial"/>
              </a:rPr>
              <a:t>of</a:t>
            </a:r>
            <a:endParaRPr sz="2100" dirty="0">
              <a:latin typeface="Arial"/>
              <a:cs typeface="Arial"/>
            </a:endParaRPr>
          </a:p>
          <a:p>
            <a:pPr marL="652780">
              <a:lnSpc>
                <a:spcPct val="100000"/>
              </a:lnSpc>
            </a:pPr>
            <a:r>
              <a:rPr sz="2100" dirty="0">
                <a:latin typeface="Arial"/>
                <a:cs typeface="Arial"/>
              </a:rPr>
              <a:t>mastoid</a:t>
            </a:r>
            <a:r>
              <a:rPr sz="2100" spc="-30" dirty="0">
                <a:latin typeface="Arial"/>
                <a:cs typeface="Arial"/>
              </a:rPr>
              <a:t> </a:t>
            </a:r>
            <a:r>
              <a:rPr sz="2100" spc="-5" dirty="0">
                <a:latin typeface="Arial"/>
                <a:cs typeface="Arial"/>
              </a:rPr>
              <a:t>process</a:t>
            </a:r>
            <a:endParaRPr sz="2100" dirty="0">
              <a:latin typeface="Arial"/>
              <a:cs typeface="Arial"/>
            </a:endParaRPr>
          </a:p>
          <a:p>
            <a:pPr>
              <a:lnSpc>
                <a:spcPct val="100000"/>
              </a:lnSpc>
              <a:spcBef>
                <a:spcPts val="5"/>
              </a:spcBef>
            </a:pPr>
            <a:endParaRPr sz="3150" dirty="0">
              <a:latin typeface="Times New Roman"/>
              <a:cs typeface="Times New Roman"/>
            </a:endParaRPr>
          </a:p>
          <a:p>
            <a:pPr marL="287020" indent="-274320">
              <a:lnSpc>
                <a:spcPct val="100000"/>
              </a:lnSpc>
              <a:buClr>
                <a:srgbClr val="FD8537"/>
              </a:buClr>
              <a:buSzPct val="68750"/>
              <a:buFont typeface="Wingdings"/>
              <a:buChar char=""/>
              <a:tabLst>
                <a:tab pos="287655" algn="l"/>
              </a:tabLst>
            </a:pPr>
            <a:r>
              <a:rPr sz="2400" spc="-5" dirty="0">
                <a:latin typeface="Arial"/>
                <a:cs typeface="Arial"/>
              </a:rPr>
              <a:t>Intrinsic </a:t>
            </a:r>
            <a:r>
              <a:rPr sz="2400" dirty="0">
                <a:latin typeface="Arial"/>
                <a:cs typeface="Arial"/>
              </a:rPr>
              <a:t>- </a:t>
            </a:r>
            <a:r>
              <a:rPr sz="2400" spc="-5" dirty="0">
                <a:latin typeface="Arial"/>
                <a:cs typeface="Arial"/>
              </a:rPr>
              <a:t>connects individual auricular</a:t>
            </a:r>
            <a:r>
              <a:rPr sz="2400" spc="125" dirty="0">
                <a:latin typeface="Arial"/>
                <a:cs typeface="Arial"/>
              </a:rPr>
              <a:t> </a:t>
            </a:r>
            <a:r>
              <a:rPr sz="2400" spc="-5" dirty="0">
                <a:latin typeface="Arial"/>
                <a:cs typeface="Arial"/>
              </a:rPr>
              <a:t>cartilages</a:t>
            </a:r>
            <a:endParaRPr sz="2400" dirty="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dirty="0">
                <a:latin typeface="Arial"/>
                <a:cs typeface="Arial"/>
              </a:rPr>
              <a:t>Strong fibrous band </a:t>
            </a:r>
            <a:r>
              <a:rPr sz="2100" spc="-5" dirty="0">
                <a:latin typeface="Arial"/>
                <a:cs typeface="Arial"/>
              </a:rPr>
              <a:t>between tragus and</a:t>
            </a:r>
            <a:r>
              <a:rPr sz="2100" spc="-30" dirty="0">
                <a:latin typeface="Arial"/>
                <a:cs typeface="Arial"/>
              </a:rPr>
              <a:t> </a:t>
            </a:r>
            <a:r>
              <a:rPr sz="2100" spc="-5" dirty="0">
                <a:latin typeface="Arial"/>
                <a:cs typeface="Arial"/>
              </a:rPr>
              <a:t>helix</a:t>
            </a:r>
            <a:endParaRPr sz="2100" dirty="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Another </a:t>
            </a:r>
            <a:r>
              <a:rPr sz="2100" b="1" dirty="0">
                <a:latin typeface="Arial"/>
                <a:cs typeface="Arial"/>
              </a:rPr>
              <a:t>band </a:t>
            </a:r>
            <a:r>
              <a:rPr sz="2100" spc="-5" dirty="0">
                <a:latin typeface="Arial"/>
                <a:cs typeface="Arial"/>
              </a:rPr>
              <a:t>between antihelix and </a:t>
            </a:r>
            <a:r>
              <a:rPr sz="2100" dirty="0">
                <a:latin typeface="Arial"/>
                <a:cs typeface="Arial"/>
              </a:rPr>
              <a:t>tail of</a:t>
            </a:r>
            <a:r>
              <a:rPr sz="2100" spc="-20" dirty="0">
                <a:latin typeface="Arial"/>
                <a:cs typeface="Arial"/>
              </a:rPr>
              <a:t> </a:t>
            </a:r>
            <a:r>
              <a:rPr sz="2100" spc="-5" dirty="0">
                <a:latin typeface="Arial"/>
                <a:cs typeface="Arial"/>
              </a:rPr>
              <a:t>helix</a:t>
            </a:r>
            <a:endParaRPr sz="21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1666"/>
            <a:ext cx="1560195" cy="482600"/>
          </a:xfrm>
          <a:prstGeom prst="rect">
            <a:avLst/>
          </a:prstGeom>
        </p:spPr>
        <p:txBody>
          <a:bodyPr vert="horz" wrap="square" lIns="0" tIns="12700" rIns="0" bIns="0" rtlCol="0">
            <a:spAutoFit/>
          </a:bodyPr>
          <a:lstStyle/>
          <a:p>
            <a:pPr marL="12700">
              <a:lnSpc>
                <a:spcPct val="100000"/>
              </a:lnSpc>
              <a:spcBef>
                <a:spcPts val="100"/>
              </a:spcBef>
            </a:pPr>
            <a:r>
              <a:rPr sz="3000" b="0" spc="-5" dirty="0">
                <a:solidFill>
                  <a:srgbClr val="B32C16"/>
                </a:solidFill>
                <a:latin typeface="Arial"/>
                <a:cs typeface="Arial"/>
              </a:rPr>
              <a:t>M</a:t>
            </a:r>
            <a:r>
              <a:rPr sz="2400" b="0" spc="-5" dirty="0">
                <a:solidFill>
                  <a:srgbClr val="B32C16"/>
                </a:solidFill>
                <a:latin typeface="Arial"/>
                <a:cs typeface="Arial"/>
              </a:rPr>
              <a:t>U</a:t>
            </a:r>
            <a:r>
              <a:rPr sz="2400" b="0" spc="-15" dirty="0">
                <a:solidFill>
                  <a:srgbClr val="B32C16"/>
                </a:solidFill>
                <a:latin typeface="Arial"/>
                <a:cs typeface="Arial"/>
              </a:rPr>
              <a:t>S</a:t>
            </a:r>
            <a:r>
              <a:rPr sz="2400" b="0" spc="-5" dirty="0">
                <a:solidFill>
                  <a:srgbClr val="B32C16"/>
                </a:solidFill>
                <a:latin typeface="Arial"/>
                <a:cs typeface="Arial"/>
              </a:rPr>
              <a:t>C</a:t>
            </a:r>
            <a:r>
              <a:rPr sz="2400" b="0" spc="-15" dirty="0">
                <a:solidFill>
                  <a:srgbClr val="B32C16"/>
                </a:solidFill>
                <a:latin typeface="Arial"/>
                <a:cs typeface="Arial"/>
              </a:rPr>
              <a:t>L</a:t>
            </a:r>
            <a:r>
              <a:rPr sz="2400" b="0" dirty="0">
                <a:solidFill>
                  <a:srgbClr val="B32C16"/>
                </a:solidFill>
                <a:latin typeface="Arial"/>
                <a:cs typeface="Arial"/>
              </a:rPr>
              <a:t>ES</a:t>
            </a:r>
            <a:endParaRPr sz="2400">
              <a:latin typeface="Arial"/>
              <a:cs typeface="Arial"/>
            </a:endParaRPr>
          </a:p>
        </p:txBody>
      </p:sp>
      <p:sp>
        <p:nvSpPr>
          <p:cNvPr id="3" name="object 3"/>
          <p:cNvSpPr txBox="1"/>
          <p:nvPr/>
        </p:nvSpPr>
        <p:spPr>
          <a:xfrm>
            <a:off x="535940" y="1551957"/>
            <a:ext cx="7110730" cy="3915410"/>
          </a:xfrm>
          <a:prstGeom prst="rect">
            <a:avLst/>
          </a:prstGeom>
        </p:spPr>
        <p:txBody>
          <a:bodyPr vert="horz" wrap="square" lIns="0" tIns="86360" rIns="0" bIns="0" rtlCol="0">
            <a:spAutoFit/>
          </a:bodyPr>
          <a:lstStyle/>
          <a:p>
            <a:pPr marL="287020" indent="-274320">
              <a:lnSpc>
                <a:spcPct val="100000"/>
              </a:lnSpc>
              <a:spcBef>
                <a:spcPts val="680"/>
              </a:spcBef>
              <a:buClr>
                <a:srgbClr val="FD8537"/>
              </a:buClr>
              <a:buSzPct val="68750"/>
              <a:buFont typeface="Wingdings"/>
              <a:buChar char=""/>
              <a:tabLst>
                <a:tab pos="287655" algn="l"/>
              </a:tabLst>
            </a:pPr>
            <a:r>
              <a:rPr sz="2400" spc="-5" dirty="0">
                <a:latin typeface="Arial"/>
                <a:cs typeface="Arial"/>
              </a:rPr>
              <a:t>EXTRINSIC</a:t>
            </a:r>
            <a:r>
              <a:rPr sz="2400" spc="5" dirty="0">
                <a:latin typeface="Arial"/>
                <a:cs typeface="Arial"/>
              </a:rPr>
              <a:t> </a:t>
            </a:r>
            <a:r>
              <a:rPr sz="2400" spc="-5" dirty="0">
                <a:latin typeface="Arial"/>
                <a:cs typeface="Arial"/>
              </a:rPr>
              <a:t>MUSCLES</a:t>
            </a:r>
            <a:endParaRPr sz="2400" dirty="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Auricularis Anterior </a:t>
            </a:r>
            <a:r>
              <a:rPr sz="2100" dirty="0">
                <a:latin typeface="Arial"/>
                <a:cs typeface="Arial"/>
              </a:rPr>
              <a:t>- smallest, </a:t>
            </a:r>
            <a:r>
              <a:rPr sz="2100" spc="-5" dirty="0">
                <a:latin typeface="Arial"/>
                <a:cs typeface="Arial"/>
              </a:rPr>
              <a:t>thin </a:t>
            </a:r>
            <a:r>
              <a:rPr sz="2100" dirty="0">
                <a:latin typeface="Arial"/>
                <a:cs typeface="Arial"/>
              </a:rPr>
              <a:t>&amp; </a:t>
            </a:r>
            <a:r>
              <a:rPr sz="2100" spc="-5" dirty="0">
                <a:latin typeface="Arial"/>
                <a:cs typeface="Arial"/>
              </a:rPr>
              <a:t>pale</a:t>
            </a:r>
            <a:r>
              <a:rPr sz="2100" spc="-80" dirty="0">
                <a:latin typeface="Arial"/>
                <a:cs typeface="Arial"/>
              </a:rPr>
              <a:t> </a:t>
            </a:r>
            <a:r>
              <a:rPr sz="2100" spc="-5" dirty="0">
                <a:latin typeface="Arial"/>
                <a:cs typeface="Arial"/>
              </a:rPr>
              <a:t>fibers</a:t>
            </a:r>
            <a:endParaRPr sz="2100" dirty="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Auricularis Superior </a:t>
            </a:r>
            <a:r>
              <a:rPr sz="2100" dirty="0">
                <a:latin typeface="Arial"/>
                <a:cs typeface="Arial"/>
              </a:rPr>
              <a:t>- </a:t>
            </a:r>
            <a:r>
              <a:rPr sz="2100" spc="-5" dirty="0">
                <a:latin typeface="Arial"/>
                <a:cs typeface="Arial"/>
              </a:rPr>
              <a:t>largest, thin </a:t>
            </a:r>
            <a:r>
              <a:rPr sz="2100" dirty="0">
                <a:latin typeface="Arial"/>
                <a:cs typeface="Arial"/>
              </a:rPr>
              <a:t>&amp;</a:t>
            </a:r>
            <a:r>
              <a:rPr sz="2100" spc="40" dirty="0">
                <a:latin typeface="Arial"/>
                <a:cs typeface="Arial"/>
              </a:rPr>
              <a:t> </a:t>
            </a:r>
            <a:r>
              <a:rPr sz="2100" spc="-5" dirty="0">
                <a:latin typeface="Arial"/>
                <a:cs typeface="Arial"/>
              </a:rPr>
              <a:t>fan-shaped</a:t>
            </a:r>
            <a:endParaRPr sz="2100" dirty="0">
              <a:latin typeface="Arial"/>
              <a:cs typeface="Arial"/>
            </a:endParaRPr>
          </a:p>
          <a:p>
            <a:pPr marL="652780" lvl="1" indent="-274320">
              <a:lnSpc>
                <a:spcPct val="100000"/>
              </a:lnSpc>
              <a:spcBef>
                <a:spcPts val="505"/>
              </a:spcBef>
              <a:buClr>
                <a:srgbClr val="FD8537"/>
              </a:buClr>
              <a:buSzPct val="78571"/>
              <a:buFont typeface="Wingdings"/>
              <a:buChar char=""/>
              <a:tabLst>
                <a:tab pos="652780" algn="l"/>
                <a:tab pos="653415" algn="l"/>
              </a:tabLst>
            </a:pPr>
            <a:r>
              <a:rPr sz="2100" b="1" spc="-5" dirty="0">
                <a:latin typeface="Arial"/>
                <a:cs typeface="Arial"/>
              </a:rPr>
              <a:t>Auricularis Posterior </a:t>
            </a:r>
            <a:r>
              <a:rPr sz="2100" dirty="0">
                <a:latin typeface="Arial"/>
                <a:cs typeface="Arial"/>
              </a:rPr>
              <a:t>- </a:t>
            </a:r>
            <a:r>
              <a:rPr sz="2100" spc="-5" dirty="0">
                <a:latin typeface="Arial"/>
                <a:cs typeface="Arial"/>
              </a:rPr>
              <a:t>2 or 3 </a:t>
            </a:r>
            <a:r>
              <a:rPr sz="2100" dirty="0">
                <a:latin typeface="Arial"/>
                <a:cs typeface="Arial"/>
              </a:rPr>
              <a:t>fleshy fasiculi, </a:t>
            </a:r>
            <a:r>
              <a:rPr sz="2100" spc="-5" dirty="0">
                <a:latin typeface="Arial"/>
                <a:cs typeface="Arial"/>
              </a:rPr>
              <a:t>inserts</a:t>
            </a:r>
            <a:r>
              <a:rPr sz="2100" spc="15" dirty="0">
                <a:latin typeface="Arial"/>
                <a:cs typeface="Arial"/>
              </a:rPr>
              <a:t> </a:t>
            </a:r>
            <a:r>
              <a:rPr sz="2100" dirty="0">
                <a:latin typeface="Arial"/>
                <a:cs typeface="Arial"/>
              </a:rPr>
              <a:t>to</a:t>
            </a:r>
          </a:p>
          <a:p>
            <a:pPr marL="652780">
              <a:lnSpc>
                <a:spcPct val="100000"/>
              </a:lnSpc>
            </a:pPr>
            <a:r>
              <a:rPr sz="2100" spc="-5" dirty="0">
                <a:latin typeface="Arial"/>
                <a:cs typeface="Arial"/>
              </a:rPr>
              <a:t>ponticulus</a:t>
            </a:r>
            <a:endParaRPr sz="2100" dirty="0">
              <a:latin typeface="Arial"/>
              <a:cs typeface="Arial"/>
            </a:endParaRPr>
          </a:p>
          <a:p>
            <a:pPr marL="927100" lvl="2" indent="-182880">
              <a:lnSpc>
                <a:spcPct val="100000"/>
              </a:lnSpc>
              <a:spcBef>
                <a:spcPts val="445"/>
              </a:spcBef>
              <a:buClr>
                <a:srgbClr val="DF752E"/>
              </a:buClr>
              <a:buSzPct val="58333"/>
              <a:buFont typeface="Wingdings"/>
              <a:buChar char=""/>
              <a:tabLst>
                <a:tab pos="927735" algn="l"/>
              </a:tabLst>
            </a:pPr>
            <a:r>
              <a:rPr sz="1800" dirty="0" smtClean="0">
                <a:latin typeface="Arial"/>
                <a:cs typeface="Arial"/>
              </a:rPr>
              <a:t>B</a:t>
            </a:r>
            <a:r>
              <a:rPr lang="en-US" dirty="0" smtClean="0">
                <a:latin typeface="Arial"/>
                <a:cs typeface="Arial"/>
              </a:rPr>
              <a:t>lood supply</a:t>
            </a:r>
            <a:r>
              <a:rPr sz="1800" dirty="0" smtClean="0">
                <a:latin typeface="Arial"/>
                <a:cs typeface="Arial"/>
              </a:rPr>
              <a:t> </a:t>
            </a:r>
            <a:r>
              <a:rPr sz="1800" dirty="0">
                <a:latin typeface="Arial"/>
                <a:cs typeface="Arial"/>
              </a:rPr>
              <a:t>- </a:t>
            </a:r>
            <a:r>
              <a:rPr sz="1800" spc="-5" dirty="0">
                <a:latin typeface="Arial"/>
                <a:cs typeface="Arial"/>
              </a:rPr>
              <a:t>Post. Auricular</a:t>
            </a:r>
            <a:r>
              <a:rPr sz="1800" spc="-100" dirty="0">
                <a:latin typeface="Arial"/>
                <a:cs typeface="Arial"/>
              </a:rPr>
              <a:t> </a:t>
            </a:r>
            <a:r>
              <a:rPr sz="1800" dirty="0" smtClean="0">
                <a:latin typeface="Arial"/>
                <a:cs typeface="Arial"/>
              </a:rPr>
              <a:t>art</a:t>
            </a:r>
            <a:r>
              <a:rPr lang="en-US" sz="1800" dirty="0" smtClean="0">
                <a:latin typeface="Arial"/>
                <a:cs typeface="Arial"/>
              </a:rPr>
              <a:t>ery</a:t>
            </a:r>
            <a:endParaRPr sz="1800" dirty="0">
              <a:latin typeface="Arial"/>
              <a:cs typeface="Arial"/>
            </a:endParaRPr>
          </a:p>
          <a:p>
            <a:pPr marL="927100" lvl="2" indent="-182880">
              <a:lnSpc>
                <a:spcPct val="100000"/>
              </a:lnSpc>
              <a:spcBef>
                <a:spcPts val="434"/>
              </a:spcBef>
              <a:buClr>
                <a:srgbClr val="DF752E"/>
              </a:buClr>
              <a:buSzPct val="58333"/>
              <a:buFont typeface="Wingdings"/>
              <a:buChar char=""/>
              <a:tabLst>
                <a:tab pos="927735" algn="l"/>
              </a:tabLst>
            </a:pPr>
            <a:r>
              <a:rPr sz="1800" dirty="0" smtClean="0">
                <a:latin typeface="Arial"/>
                <a:cs typeface="Arial"/>
              </a:rPr>
              <a:t>N</a:t>
            </a:r>
            <a:r>
              <a:rPr lang="en-US" dirty="0" smtClean="0">
                <a:latin typeface="Arial"/>
                <a:cs typeface="Arial"/>
              </a:rPr>
              <a:t>erve supply</a:t>
            </a:r>
            <a:r>
              <a:rPr sz="1800" dirty="0" smtClean="0">
                <a:latin typeface="Arial"/>
                <a:cs typeface="Arial"/>
              </a:rPr>
              <a:t> </a:t>
            </a:r>
            <a:r>
              <a:rPr sz="1800" dirty="0">
                <a:latin typeface="Arial"/>
                <a:cs typeface="Arial"/>
              </a:rPr>
              <a:t>- </a:t>
            </a:r>
            <a:r>
              <a:rPr sz="1800" spc="-5" dirty="0">
                <a:latin typeface="Arial"/>
                <a:cs typeface="Arial"/>
              </a:rPr>
              <a:t>Ant </a:t>
            </a:r>
            <a:r>
              <a:rPr sz="1800" dirty="0">
                <a:latin typeface="Arial"/>
                <a:cs typeface="Arial"/>
              </a:rPr>
              <a:t>&amp; </a:t>
            </a:r>
            <a:r>
              <a:rPr sz="1800" spc="-5" dirty="0">
                <a:latin typeface="Arial"/>
                <a:cs typeface="Arial"/>
              </a:rPr>
              <a:t>Sup </a:t>
            </a:r>
            <a:r>
              <a:rPr sz="1800" dirty="0">
                <a:latin typeface="Arial"/>
                <a:cs typeface="Arial"/>
              </a:rPr>
              <a:t>– </a:t>
            </a:r>
            <a:r>
              <a:rPr sz="1800" spc="-30" dirty="0">
                <a:latin typeface="Arial"/>
                <a:cs typeface="Arial"/>
              </a:rPr>
              <a:t>Temporal </a:t>
            </a:r>
            <a:r>
              <a:rPr sz="1800" spc="-35" dirty="0">
                <a:latin typeface="Arial"/>
                <a:cs typeface="Arial"/>
              </a:rPr>
              <a:t>br. </a:t>
            </a:r>
            <a:r>
              <a:rPr sz="1800" dirty="0">
                <a:latin typeface="Arial"/>
                <a:cs typeface="Arial"/>
              </a:rPr>
              <a:t>of </a:t>
            </a:r>
            <a:r>
              <a:rPr sz="1800" spc="-5" dirty="0">
                <a:latin typeface="Arial"/>
                <a:cs typeface="Arial"/>
              </a:rPr>
              <a:t>Facial</a:t>
            </a:r>
            <a:r>
              <a:rPr sz="1800" spc="-65" dirty="0">
                <a:latin typeface="Arial"/>
                <a:cs typeface="Arial"/>
              </a:rPr>
              <a:t> </a:t>
            </a:r>
            <a:r>
              <a:rPr sz="1800" spc="-5" dirty="0">
                <a:latin typeface="Arial"/>
                <a:cs typeface="Arial"/>
              </a:rPr>
              <a:t>Nr</a:t>
            </a:r>
            <a:endParaRPr sz="1800" dirty="0">
              <a:latin typeface="Arial"/>
              <a:cs typeface="Arial"/>
            </a:endParaRPr>
          </a:p>
          <a:p>
            <a:pPr marL="2141855">
              <a:lnSpc>
                <a:spcPct val="100000"/>
              </a:lnSpc>
              <a:spcBef>
                <a:spcPts val="430"/>
              </a:spcBef>
            </a:pPr>
            <a:r>
              <a:rPr lang="en-US" sz="1800" spc="-5" dirty="0" smtClean="0">
                <a:latin typeface="Arial"/>
                <a:cs typeface="Arial"/>
              </a:rPr>
              <a:t>     </a:t>
            </a:r>
            <a:r>
              <a:rPr sz="1800" spc="-5" dirty="0" smtClean="0">
                <a:latin typeface="Arial"/>
                <a:cs typeface="Arial"/>
              </a:rPr>
              <a:t>Post</a:t>
            </a:r>
            <a:r>
              <a:rPr sz="1800" spc="-5" dirty="0">
                <a:latin typeface="Arial"/>
                <a:cs typeface="Arial"/>
              </a:rPr>
              <a:t>. </a:t>
            </a:r>
            <a:r>
              <a:rPr sz="1800" dirty="0">
                <a:latin typeface="Arial"/>
                <a:cs typeface="Arial"/>
              </a:rPr>
              <a:t>– </a:t>
            </a:r>
            <a:r>
              <a:rPr sz="1800" spc="-5" dirty="0">
                <a:latin typeface="Arial"/>
                <a:cs typeface="Arial"/>
              </a:rPr>
              <a:t>Post auricular </a:t>
            </a:r>
            <a:r>
              <a:rPr sz="1800" spc="-5" dirty="0" smtClean="0">
                <a:latin typeface="Arial"/>
                <a:cs typeface="Arial"/>
              </a:rPr>
              <a:t>br</a:t>
            </a:r>
            <a:r>
              <a:rPr lang="en-US" sz="1800" spc="-5" dirty="0" smtClean="0">
                <a:latin typeface="Arial"/>
                <a:cs typeface="Arial"/>
              </a:rPr>
              <a:t>anch</a:t>
            </a:r>
            <a:r>
              <a:rPr sz="1800" spc="-5" dirty="0" smtClean="0">
                <a:latin typeface="Arial"/>
                <a:cs typeface="Arial"/>
              </a:rPr>
              <a:t> </a:t>
            </a:r>
            <a:r>
              <a:rPr sz="1800" dirty="0">
                <a:latin typeface="Arial"/>
                <a:cs typeface="Arial"/>
              </a:rPr>
              <a:t>of </a:t>
            </a:r>
            <a:r>
              <a:rPr sz="1800" spc="-5" dirty="0">
                <a:latin typeface="Arial"/>
                <a:cs typeface="Arial"/>
              </a:rPr>
              <a:t>Facial</a:t>
            </a:r>
            <a:r>
              <a:rPr sz="1800" spc="25" dirty="0">
                <a:latin typeface="Arial"/>
                <a:cs typeface="Arial"/>
              </a:rPr>
              <a:t> </a:t>
            </a:r>
            <a:r>
              <a:rPr sz="1800" spc="-35" dirty="0">
                <a:latin typeface="Arial"/>
                <a:cs typeface="Arial"/>
              </a:rPr>
              <a:t>Nr.</a:t>
            </a:r>
            <a:endParaRPr sz="1800" dirty="0">
              <a:latin typeface="Arial"/>
              <a:cs typeface="Arial"/>
            </a:endParaRPr>
          </a:p>
          <a:p>
            <a:pPr marL="927100" lvl="2" indent="-182880">
              <a:lnSpc>
                <a:spcPct val="100000"/>
              </a:lnSpc>
              <a:spcBef>
                <a:spcPts val="430"/>
              </a:spcBef>
              <a:buClr>
                <a:srgbClr val="DF752E"/>
              </a:buClr>
              <a:buSzPct val="58333"/>
              <a:buFont typeface="Wingdings"/>
              <a:buChar char=""/>
              <a:tabLst>
                <a:tab pos="927735" algn="l"/>
              </a:tabLst>
            </a:pPr>
            <a:r>
              <a:rPr sz="1800" spc="-5" dirty="0">
                <a:latin typeface="Arial"/>
                <a:cs typeface="Arial"/>
              </a:rPr>
              <a:t>Actions </a:t>
            </a:r>
            <a:r>
              <a:rPr sz="1800" dirty="0">
                <a:latin typeface="Arial"/>
                <a:cs typeface="Arial"/>
              </a:rPr>
              <a:t>– Ant – </a:t>
            </a:r>
            <a:r>
              <a:rPr sz="1800" spc="-10" dirty="0">
                <a:latin typeface="Arial"/>
                <a:cs typeface="Arial"/>
              </a:rPr>
              <a:t>forwards </a:t>
            </a:r>
            <a:r>
              <a:rPr sz="1800" dirty="0">
                <a:latin typeface="Arial"/>
                <a:cs typeface="Arial"/>
              </a:rPr>
              <a:t>&amp;</a:t>
            </a:r>
            <a:r>
              <a:rPr sz="1800" spc="-60" dirty="0">
                <a:latin typeface="Arial"/>
                <a:cs typeface="Arial"/>
              </a:rPr>
              <a:t> </a:t>
            </a:r>
            <a:r>
              <a:rPr sz="1800" spc="-10" dirty="0">
                <a:latin typeface="Arial"/>
                <a:cs typeface="Arial"/>
              </a:rPr>
              <a:t>upwards</a:t>
            </a:r>
            <a:endParaRPr sz="1800" dirty="0">
              <a:latin typeface="Arial"/>
              <a:cs typeface="Arial"/>
            </a:endParaRPr>
          </a:p>
          <a:p>
            <a:pPr marL="1951355" marR="3354704">
              <a:lnSpc>
                <a:spcPct val="120000"/>
              </a:lnSpc>
              <a:spcBef>
                <a:spcPts val="5"/>
              </a:spcBef>
            </a:pPr>
            <a:r>
              <a:rPr sz="1800" spc="-5" dirty="0">
                <a:latin typeface="Arial"/>
                <a:cs typeface="Arial"/>
              </a:rPr>
              <a:t>Sup </a:t>
            </a:r>
            <a:r>
              <a:rPr sz="1800" dirty="0">
                <a:latin typeface="Arial"/>
                <a:cs typeface="Arial"/>
              </a:rPr>
              <a:t>– </a:t>
            </a:r>
            <a:r>
              <a:rPr sz="1800" spc="-5" dirty="0">
                <a:latin typeface="Arial"/>
                <a:cs typeface="Arial"/>
              </a:rPr>
              <a:t>elevates  </a:t>
            </a:r>
            <a:r>
              <a:rPr sz="1800" dirty="0">
                <a:latin typeface="Arial"/>
                <a:cs typeface="Arial"/>
              </a:rPr>
              <a:t>Post –</a:t>
            </a:r>
            <a:r>
              <a:rPr sz="1800" spc="-85" dirty="0">
                <a:latin typeface="Arial"/>
                <a:cs typeface="Arial"/>
              </a:rPr>
              <a:t> </a:t>
            </a:r>
            <a:r>
              <a:rPr sz="1800" spc="-10" dirty="0">
                <a:latin typeface="Arial"/>
                <a:cs typeface="Arial"/>
              </a:rPr>
              <a:t>backwards</a:t>
            </a:r>
            <a:endParaRPr sz="18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3813</Words>
  <Application>Microsoft Office PowerPoint</Application>
  <PresentationFormat>On-screen Show (4:3)</PresentationFormat>
  <Paragraphs>379</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ANATOMY OF EXTERNAL &amp; MIDDLE EAR</vt:lpstr>
      <vt:lpstr>Slide 2</vt:lpstr>
      <vt:lpstr>EXTERNAL EAR</vt:lpstr>
      <vt:lpstr>PINNA</vt:lpstr>
      <vt:lpstr>Slide 5</vt:lpstr>
      <vt:lpstr>CARTILAGENOUS FRAMEWORK OF AURICLE</vt:lpstr>
      <vt:lpstr>AURICULAR CARTILAGE</vt:lpstr>
      <vt:lpstr>LIGAMENTS</vt:lpstr>
      <vt:lpstr>MUSCLES</vt:lpstr>
      <vt:lpstr>Slide 10</vt:lpstr>
      <vt:lpstr>MUSCLES OF EXT. EAR</vt:lpstr>
      <vt:lpstr>INNERVATION OF AURICLE</vt:lpstr>
      <vt:lpstr>EXTERNAL AUDITORY CANAL</vt:lpstr>
      <vt:lpstr>CARTILAGENOUS EAC</vt:lpstr>
      <vt:lpstr>BONY EAC</vt:lpstr>
      <vt:lpstr>Slide 16</vt:lpstr>
      <vt:lpstr>RELATIONS OF BONY EAC</vt:lpstr>
      <vt:lpstr>NERVE SUPPLY</vt:lpstr>
      <vt:lpstr>Slide 19</vt:lpstr>
      <vt:lpstr>CLINICAL IMPORTANCE OF N/S OF EAC</vt:lpstr>
      <vt:lpstr>TYMPANIC MEMBRANE</vt:lpstr>
      <vt:lpstr>Slide 22</vt:lpstr>
      <vt:lpstr>Slide 23</vt:lpstr>
      <vt:lpstr>Slide 24</vt:lpstr>
      <vt:lpstr>NERVE SUPPLY:</vt:lpstr>
      <vt:lpstr>MIDDLE EAR</vt:lpstr>
      <vt:lpstr>MIDDLE EAR</vt:lpstr>
      <vt:lpstr>PARTS OF MIDDLE EAR CLEFT</vt:lpstr>
      <vt:lpstr>RELATIONS OF MIDDLE EAR CLEFT</vt:lpstr>
      <vt:lpstr>Slide 30</vt:lpstr>
      <vt:lpstr>PARTS OF MIDDLE EAR</vt:lpstr>
      <vt:lpstr>MIDDLE EAR</vt:lpstr>
      <vt:lpstr>BOUNDARIES OF MIDDLE EAR</vt:lpstr>
      <vt:lpstr>3. Anterior (carotid wall): The anterior wall, a thin  plate of bone, which separates the middle ear  cavity from internal carotid artery, has following  features:</vt:lpstr>
      <vt:lpstr>4. Posterior (mastoid wall): It lies close to the  mastoid air cells and presents following structures:</vt:lpstr>
      <vt:lpstr> Facial (suprapyramidal) recess: This recess is a  depression in the posterior wall lateral to the pyramid.  Its boundaries are following:</vt:lpstr>
      <vt:lpstr>FACIAL RECESS AND SINUS TYMPANI RELATIONS WITH  FACIAL NERVE AND PYRAMIDAL EMINENCE</vt:lpstr>
      <vt:lpstr>Slide 38</vt:lpstr>
      <vt:lpstr>5. Medial (labyrinthine wall): It is formed by the  lateral wall of labyrinth. It presents following  structures:</vt:lpstr>
      <vt:lpstr>OSSICLES</vt:lpstr>
      <vt:lpstr>2. Incus (Anvil): It consists of following parts:</vt:lpstr>
      <vt:lpstr>Slide 42</vt:lpstr>
      <vt:lpstr>LIGAMENTS OF OSSICLES</vt:lpstr>
      <vt:lpstr>MUSCLES OF MIDDLE EAR</vt:lpstr>
      <vt:lpstr>Slide 45</vt:lpstr>
      <vt:lpstr>ACOUSTIC REFLEX</vt:lpstr>
      <vt:lpstr>INTRATYMPANIC NERVES</vt:lpstr>
      <vt:lpstr>Slide 48</vt:lpstr>
      <vt:lpstr>Slide 49</vt:lpstr>
      <vt:lpstr>MASTOID  ANTRUM</vt:lpstr>
      <vt:lpstr>Slide 51</vt:lpstr>
      <vt:lpstr>Slide 52</vt:lpstr>
      <vt:lpstr>Slide 53</vt:lpstr>
      <vt:lpstr>TYPES OF MASTOID</vt:lpstr>
      <vt:lpstr>Slide 55</vt:lpstr>
      <vt:lpstr>MASTOID AIR CELLS</vt:lpstr>
      <vt:lpstr>Slide 57</vt:lpstr>
      <vt:lpstr>Slide 58</vt:lpstr>
      <vt:lpstr>COMPARTMENTS &amp; FOLDS OF MIDDLE EAR</vt:lpstr>
      <vt:lpstr>Slide 60</vt:lpstr>
      <vt:lpstr>2. Attic compartments:</vt:lpstr>
      <vt:lpstr>Slide 62</vt:lpstr>
      <vt:lpstr>Slide 63</vt:lpstr>
      <vt:lpstr>Slide 64</vt:lpstr>
      <vt:lpstr>2. Anterior pouch of von Troeltsch: It lies between  the following boundaries:</vt:lpstr>
      <vt:lpstr>Slide 66</vt:lpstr>
      <vt:lpstr>Slide 67</vt:lpstr>
      <vt:lpstr>Slide 68</vt:lpstr>
      <vt:lpstr>KORNER’S SEPTUM</vt:lpstr>
      <vt:lpstr>BLOOD SUPPLY</vt:lpstr>
      <vt:lpstr>Slide 71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EXTERNAL &amp; MIDDLE EAR</dc:title>
  <dc:creator>ruchi desai</dc:creator>
  <cp:lastModifiedBy>mayank</cp:lastModifiedBy>
  <cp:revision>13</cp:revision>
  <dcterms:created xsi:type="dcterms:W3CDTF">2019-10-01T01:07:43Z</dcterms:created>
  <dcterms:modified xsi:type="dcterms:W3CDTF">2020-01-05T10:36:19Z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2014-12-09T00:00:00Z</vt:filetime>
  </property>
  <property fmtid="{D5CDD505-2E9C-101B-9397-08002B2CF9AE}" pid="3" name="Creator">
    <vt:lpwstr>Microsoft® PowerPoint® 2013</vt:lpwstr>
  </property>
  <property fmtid="{D5CDD505-2E9C-101B-9397-08002B2CF9AE}" pid="4" name="LastSaved">
    <vt:filetime>2019-10-01T00:00:00Z</vt:filetime>
  </property>
</Properties>
</file>