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54150" y="2160270"/>
            <a:ext cx="5181600" cy="2957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7255" y="60959"/>
            <a:ext cx="7349489" cy="124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934" y="1710690"/>
            <a:ext cx="7898130" cy="366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66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1910" y="1385570"/>
            <a:ext cx="7211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9755" algn="l"/>
              </a:tabLst>
            </a:pPr>
            <a:r>
              <a:rPr spc="-5" dirty="0"/>
              <a:t>Chronic</a:t>
            </a:r>
            <a:r>
              <a:rPr spc="-5" dirty="0"/>
              <a:t>	</a:t>
            </a:r>
            <a:r>
              <a:rPr spc="-15" dirty="0"/>
              <a:t>suppurative</a:t>
            </a:r>
            <a:r>
              <a:rPr spc="-15" dirty="0"/>
              <a:t> </a:t>
            </a:r>
            <a:r>
              <a:rPr spc="-5" dirty="0"/>
              <a:t>otitis</a:t>
            </a:r>
            <a:r>
              <a:rPr spc="-10" dirty="0"/>
              <a:t> </a:t>
            </a:r>
            <a:r>
              <a:rPr spc="-5" dirty="0"/>
              <a:t>media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336550"/>
            <a:ext cx="3496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Inactive</a:t>
            </a:r>
            <a:r>
              <a:rPr sz="4400" spc="-55" dirty="0"/>
              <a:t> </a:t>
            </a:r>
            <a:r>
              <a:rPr sz="4400" spc="-5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5469" y="2291080"/>
            <a:ext cx="7912734" cy="2395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9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+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involves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pars</a:t>
            </a:r>
            <a:r>
              <a:rPr sz="3200" spc="2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tensa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82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Annulus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intact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82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mucosa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normal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healthy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1160" y="336550"/>
            <a:ext cx="3968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Quiescent</a:t>
            </a:r>
            <a:r>
              <a:rPr sz="4400" spc="-60" dirty="0"/>
              <a:t> </a:t>
            </a:r>
            <a:r>
              <a:rPr sz="4400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9870" y="1685290"/>
            <a:ext cx="6925945" cy="3478529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2100"/>
              </a:spcBef>
              <a:buFont typeface="Wingdings" panose="05000000000000000000"/>
              <a:buChar char=""/>
              <a:tabLst>
                <a:tab pos="477520" algn="l"/>
              </a:tabLst>
            </a:pP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Perforation of </a:t>
            </a:r>
            <a:r>
              <a:rPr sz="3200" spc="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ear </a:t>
            </a: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drum</a:t>
            </a:r>
            <a:r>
              <a:rPr sz="3200" spc="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present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477520" indent="-464820">
              <a:lnSpc>
                <a:spcPct val="100000"/>
              </a:lnSpc>
              <a:spcBef>
                <a:spcPts val="2000"/>
              </a:spcBef>
              <a:buFont typeface="Wingdings" panose="05000000000000000000"/>
              <a:buChar char=""/>
              <a:tabLst>
                <a:tab pos="477520" algn="l"/>
              </a:tabLst>
            </a:pP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Middle ear </a:t>
            </a:r>
            <a:r>
              <a:rPr sz="32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spc="2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dry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550545">
              <a:lnSpc>
                <a:spcPct val="100000"/>
              </a:lnSpc>
              <a:spcBef>
                <a:spcPts val="1990"/>
              </a:spcBef>
              <a:buFont typeface="Wingdings" panose="05000000000000000000"/>
              <a:buChar char=""/>
              <a:tabLst>
                <a:tab pos="477520" algn="l"/>
              </a:tabLst>
            </a:pP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Middle ear mucosa may be normal /  hypertrophied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477520" indent="-464820">
              <a:lnSpc>
                <a:spcPct val="100000"/>
              </a:lnSpc>
              <a:spcBef>
                <a:spcPts val="2000"/>
              </a:spcBef>
              <a:buFont typeface="Wingdings" panose="05000000000000000000"/>
              <a:buChar char=""/>
              <a:tabLst>
                <a:tab pos="477520" algn="l"/>
              </a:tabLst>
            </a:pPr>
            <a:r>
              <a:rPr sz="32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Discharge stopped just a few days</a:t>
            </a:r>
            <a:r>
              <a:rPr sz="3200" spc="1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back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050" y="367029"/>
            <a:ext cx="2936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Healed</a:t>
            </a:r>
            <a:r>
              <a:rPr spc="-65" dirty="0"/>
              <a:t> </a:t>
            </a:r>
            <a:r>
              <a:rPr spc="-5" dirty="0"/>
              <a:t>stage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85469" y="2214880"/>
            <a:ext cx="7473950" cy="18034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Healing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scar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Tympanosclerotic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patches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may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spc="-2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seen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Ossicular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chain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invariably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intact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779" y="336550"/>
            <a:ext cx="4206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Tuning</a:t>
            </a:r>
            <a:r>
              <a:rPr sz="4400" spc="-5" dirty="0"/>
              <a:t> </a:t>
            </a:r>
            <a:r>
              <a:rPr sz="4400" spc="-5" dirty="0"/>
              <a:t>fork</a:t>
            </a:r>
            <a:r>
              <a:rPr sz="4400" spc="-15" dirty="0"/>
              <a:t> </a:t>
            </a:r>
            <a:r>
              <a:rPr sz="4400" dirty="0"/>
              <a:t>tests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1269" y="2091690"/>
            <a:ext cx="6910705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Rinne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negative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affected</a:t>
            </a:r>
            <a:r>
              <a:rPr sz="3200" spc="-2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side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366"/>
              </a:buClr>
              <a:buFont typeface="Wingdings" panose="05000000000000000000"/>
              <a:buChar char=""/>
            </a:pPr>
            <a:endParaRPr sz="45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Weber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lateralized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deaf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buClr>
                <a:srgbClr val="003366"/>
              </a:buClr>
              <a:buFont typeface="Wingdings" panose="05000000000000000000"/>
              <a:buChar char=""/>
            </a:pPr>
            <a:endParaRPr sz="455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ABC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3200" spc="-4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reduced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389" y="336550"/>
            <a:ext cx="5365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Pure</a:t>
            </a:r>
            <a:r>
              <a:rPr sz="4400" spc="-5" dirty="0"/>
              <a:t> </a:t>
            </a:r>
            <a:r>
              <a:rPr sz="4400" dirty="0"/>
              <a:t>tone</a:t>
            </a:r>
            <a:r>
              <a:rPr sz="4400" spc="-70" dirty="0"/>
              <a:t> </a:t>
            </a:r>
            <a:r>
              <a:rPr sz="4400" dirty="0"/>
              <a:t>audiometry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5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9" y="500380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8569" y="1605280"/>
            <a:ext cx="6664959" cy="43586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 algn="just">
              <a:lnSpc>
                <a:spcPct val="100000"/>
              </a:lnSpc>
              <a:spcBef>
                <a:spcPts val="93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Shows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conductive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hearing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loss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1024890" indent="125730" algn="just">
              <a:lnSpc>
                <a:spcPct val="100000"/>
              </a:lnSpc>
              <a:spcBef>
                <a:spcPts val="81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Hearing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loss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ranges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between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30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40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dB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257175" indent="125730" algn="just">
              <a:lnSpc>
                <a:spcPct val="101000"/>
              </a:lnSpc>
              <a:spcBef>
                <a:spcPts val="79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hearing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loss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exceeds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60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dB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then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ossicular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chain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disruption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suspected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080" indent="125730" algn="just">
              <a:lnSpc>
                <a:spcPct val="101000"/>
              </a:lnSpc>
              <a:spcBef>
                <a:spcPts val="790"/>
              </a:spcBef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Associated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sensorineural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loss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arouse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suspicion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toxic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deafness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980" y="336550"/>
            <a:ext cx="6593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Conservative</a:t>
            </a:r>
            <a:r>
              <a:rPr sz="4400" spc="-25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5469" y="1605280"/>
            <a:ext cx="7050405" cy="44602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Aural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toileting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active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disease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Suction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clearance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30480" indent="-342900">
              <a:lnSpc>
                <a:spcPct val="100000"/>
              </a:lnSpc>
              <a:spcBef>
                <a:spcPts val="80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Syringing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affected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warm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saline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mixed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1.5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%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acetic</a:t>
            </a:r>
            <a:r>
              <a:rPr sz="3200" spc="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acid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53975" indent="-342900">
              <a:lnSpc>
                <a:spcPct val="100000"/>
              </a:lnSpc>
              <a:spcBef>
                <a:spcPts val="81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Topical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antibiotics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administered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after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culture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report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becomes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available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1553210" indent="-342900">
              <a:lnSpc>
                <a:spcPct val="1010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drops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administered</a:t>
            </a:r>
            <a:r>
              <a:rPr sz="3200" spc="-9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by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displacement</a:t>
            </a:r>
            <a:r>
              <a:rPr sz="3200" spc="-2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method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9" y="336550"/>
            <a:ext cx="5600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Role</a:t>
            </a:r>
            <a:r>
              <a:rPr sz="4400" spc="-5" dirty="0"/>
              <a:t> </a:t>
            </a:r>
            <a:r>
              <a:rPr sz="4400" dirty="0"/>
              <a:t>of</a:t>
            </a:r>
            <a:r>
              <a:rPr sz="4400" dirty="0"/>
              <a:t> </a:t>
            </a:r>
            <a:r>
              <a:rPr sz="4400" dirty="0"/>
              <a:t>systemic</a:t>
            </a:r>
            <a:r>
              <a:rPr sz="4400" spc="-30" dirty="0"/>
              <a:t> </a:t>
            </a:r>
            <a:r>
              <a:rPr sz="4400" spc="-5" dirty="0"/>
              <a:t>drugs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9269" y="1605280"/>
            <a:ext cx="5855970" cy="28867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Antibiotics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Antihistamines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Ototoxic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drugs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avoided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30480" indent="-342900">
              <a:lnSpc>
                <a:spcPct val="1010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Nasal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decongestants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?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Rhinitis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medicamentosa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336550"/>
            <a:ext cx="2873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</a:t>
            </a:r>
            <a:r>
              <a:rPr sz="4400" dirty="0"/>
              <a:t>r</a:t>
            </a:r>
            <a:r>
              <a:rPr sz="4400" spc="-10" dirty="0"/>
              <a:t>e</a:t>
            </a:r>
            <a:r>
              <a:rPr sz="4400" spc="-5" dirty="0"/>
              <a:t>c</a:t>
            </a:r>
            <a:r>
              <a:rPr sz="4400" dirty="0"/>
              <a:t>a</a:t>
            </a:r>
            <a:r>
              <a:rPr sz="4400" dirty="0"/>
              <a:t>u</a:t>
            </a:r>
            <a:r>
              <a:rPr sz="4400" spc="5" dirty="0"/>
              <a:t>t</a:t>
            </a:r>
            <a:r>
              <a:rPr sz="4400" dirty="0"/>
              <a:t>i</a:t>
            </a:r>
            <a:r>
              <a:rPr sz="4400" dirty="0"/>
              <a:t>o</a:t>
            </a:r>
            <a:r>
              <a:rPr sz="4400" dirty="0"/>
              <a:t>n</a:t>
            </a:r>
            <a:r>
              <a:rPr sz="4400" dirty="0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9570" y="1605280"/>
            <a:ext cx="6769734" cy="27851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93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must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kept</a:t>
            </a:r>
            <a:r>
              <a:rPr sz="3200" spc="-4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dry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96265" indent="125730">
              <a:lnSpc>
                <a:spcPct val="100000"/>
              </a:lnSpc>
              <a:spcBef>
                <a:spcPts val="81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Pre-existing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sinus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infections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treated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aggressively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080" indent="125730">
              <a:lnSpc>
                <a:spcPct val="101000"/>
              </a:lnSpc>
              <a:spcBef>
                <a:spcPts val="79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Presence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focal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sepsis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throat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also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spc="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managed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039" y="336550"/>
            <a:ext cx="5379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Surgical</a:t>
            </a:r>
            <a:r>
              <a:rPr sz="4400" spc="-35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175514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283845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392049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29335" marR="248920" indent="125730">
              <a:lnSpc>
                <a:spcPct val="101000"/>
              </a:lnSpc>
              <a:spcBef>
                <a:spcPts val="70"/>
              </a:spcBef>
            </a:pPr>
            <a:r>
              <a:rPr dirty="0"/>
              <a:t>Surgery</a:t>
            </a:r>
            <a:r>
              <a:rPr dirty="0"/>
              <a:t> </a:t>
            </a:r>
            <a:r>
              <a:rPr dirty="0"/>
              <a:t>towards</a:t>
            </a:r>
            <a:r>
              <a:rPr dirty="0"/>
              <a:t> </a:t>
            </a:r>
            <a:r>
              <a:rPr spc="-5" dirty="0"/>
              <a:t>eradication</a:t>
            </a:r>
            <a:r>
              <a:rPr spc="-5" dirty="0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spc="-5" dirty="0"/>
              <a:t>focal </a:t>
            </a:r>
            <a:r>
              <a:rPr spc="-5" dirty="0"/>
              <a:t> </a:t>
            </a:r>
            <a:r>
              <a:rPr spc="-5" dirty="0"/>
              <a:t>sepsis</a:t>
            </a:r>
            <a:endParaRPr spc="-5" dirty="0"/>
          </a:p>
          <a:p>
            <a:pPr marL="1029335" marR="5080" indent="125730">
              <a:lnSpc>
                <a:spcPct val="100000"/>
              </a:lnSpc>
              <a:spcBef>
                <a:spcPts val="800"/>
              </a:spcBef>
            </a:pPr>
            <a:r>
              <a:rPr dirty="0"/>
              <a:t>Surgery</a:t>
            </a:r>
            <a:r>
              <a:rPr dirty="0"/>
              <a:t> </a:t>
            </a:r>
            <a:r>
              <a:rPr spc="-5" dirty="0"/>
              <a:t>aimed</a:t>
            </a:r>
            <a:r>
              <a:rPr spc="-5" dirty="0"/>
              <a:t> </a:t>
            </a:r>
            <a:r>
              <a:rPr spc="-5" dirty="0"/>
              <a:t>towards</a:t>
            </a:r>
            <a:r>
              <a:rPr spc="-5" dirty="0"/>
              <a:t> </a:t>
            </a:r>
            <a:r>
              <a:rPr spc="-5" dirty="0"/>
              <a:t>eradication</a:t>
            </a:r>
            <a:r>
              <a:rPr spc="-5" dirty="0"/>
              <a:t> </a:t>
            </a:r>
            <a:r>
              <a:rPr dirty="0"/>
              <a:t>of </a:t>
            </a:r>
            <a:r>
              <a:rPr dirty="0"/>
              <a:t> </a:t>
            </a:r>
            <a:r>
              <a:rPr spc="-5" dirty="0"/>
              <a:t>middle</a:t>
            </a:r>
            <a:r>
              <a:rPr spc="-5" dirty="0"/>
              <a:t> </a:t>
            </a:r>
            <a:r>
              <a:rPr dirty="0"/>
              <a:t>ear</a:t>
            </a:r>
            <a:r>
              <a:rPr dirty="0"/>
              <a:t> </a:t>
            </a:r>
            <a:r>
              <a:rPr dirty="0"/>
              <a:t>disease</a:t>
            </a:r>
            <a:r>
              <a:rPr spc="10" dirty="0"/>
              <a:t> </a:t>
            </a:r>
            <a:r>
              <a:rPr spc="-5" dirty="0"/>
              <a:t>(Mastoidectomy)</a:t>
            </a:r>
            <a:endParaRPr spc="-5" dirty="0"/>
          </a:p>
          <a:p>
            <a:pPr marL="1029335" marR="500380" indent="125730">
              <a:lnSpc>
                <a:spcPct val="100000"/>
              </a:lnSpc>
              <a:spcBef>
                <a:spcPts val="810"/>
              </a:spcBef>
            </a:pPr>
            <a:r>
              <a:rPr dirty="0"/>
              <a:t>Surgery</a:t>
            </a:r>
            <a:r>
              <a:rPr dirty="0"/>
              <a:t> </a:t>
            </a:r>
            <a:r>
              <a:rPr spc="-5" dirty="0"/>
              <a:t>aimed</a:t>
            </a:r>
            <a:r>
              <a:rPr spc="-5" dirty="0"/>
              <a:t> </a:t>
            </a:r>
            <a:r>
              <a:rPr dirty="0"/>
              <a:t>at</a:t>
            </a:r>
            <a:r>
              <a:rPr dirty="0"/>
              <a:t> </a:t>
            </a:r>
            <a:r>
              <a:rPr spc="-5" dirty="0"/>
              <a:t>reconstruction</a:t>
            </a:r>
            <a:r>
              <a:rPr spc="-5" dirty="0"/>
              <a:t> </a:t>
            </a:r>
            <a:r>
              <a:rPr dirty="0"/>
              <a:t>of </a:t>
            </a:r>
            <a:r>
              <a:rPr dirty="0"/>
              <a:t> </a:t>
            </a:r>
            <a:r>
              <a:rPr spc="-5" dirty="0"/>
              <a:t>sound</a:t>
            </a:r>
            <a:r>
              <a:rPr spc="-5" dirty="0"/>
              <a:t> </a:t>
            </a:r>
            <a:r>
              <a:rPr spc="-5" dirty="0"/>
              <a:t>conduction</a:t>
            </a:r>
            <a:r>
              <a:rPr spc="-5" dirty="0"/>
              <a:t> </a:t>
            </a:r>
            <a:r>
              <a:rPr spc="-5" dirty="0"/>
              <a:t>mechanism </a:t>
            </a:r>
            <a:r>
              <a:rPr spc="-5" dirty="0"/>
              <a:t> </a:t>
            </a:r>
            <a:r>
              <a:rPr spc="-5" dirty="0"/>
              <a:t>(Myringoplasty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tympanoplasty)</a:t>
            </a:r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489" y="336550"/>
            <a:ext cx="3766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</a:t>
            </a:r>
            <a:r>
              <a:rPr sz="4400" spc="-5" dirty="0"/>
              <a:t>y</a:t>
            </a:r>
            <a:r>
              <a:rPr sz="4400" spc="5" dirty="0"/>
              <a:t>m</a:t>
            </a:r>
            <a:r>
              <a:rPr sz="4400" spc="5" dirty="0"/>
              <a:t>p</a:t>
            </a:r>
            <a:r>
              <a:rPr sz="4400" dirty="0"/>
              <a:t>a</a:t>
            </a:r>
            <a:r>
              <a:rPr sz="4400" dirty="0"/>
              <a:t>n</a:t>
            </a:r>
            <a:r>
              <a:rPr sz="4400" dirty="0"/>
              <a:t>o</a:t>
            </a:r>
            <a:r>
              <a:rPr sz="4400" spc="5" dirty="0"/>
              <a:t>p</a:t>
            </a:r>
            <a:r>
              <a:rPr sz="4400" spc="-15" dirty="0"/>
              <a:t>l</a:t>
            </a:r>
            <a:r>
              <a:rPr sz="4400" spc="5" dirty="0"/>
              <a:t>a</a:t>
            </a:r>
            <a:r>
              <a:rPr sz="4400" spc="5" dirty="0"/>
              <a:t>s</a:t>
            </a:r>
            <a:r>
              <a:rPr sz="4400" spc="-5" dirty="0"/>
              <a:t>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0" y="2548890"/>
            <a:ext cx="7737475" cy="2476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2235" marR="5080" indent="-90170">
              <a:lnSpc>
                <a:spcPct val="101000"/>
              </a:lnSpc>
              <a:spcBef>
                <a:spcPts val="70"/>
              </a:spcBef>
              <a:tabLst>
                <a:tab pos="737997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Tympanoplasty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defined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surgical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procedure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which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enables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reconstruction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cavity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3200" spc="6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ossicular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system.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also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involves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reconstruction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6179" y="336550"/>
            <a:ext cx="2377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D</a:t>
            </a:r>
            <a:r>
              <a:rPr sz="4400" dirty="0"/>
              <a:t>e</a:t>
            </a:r>
            <a:r>
              <a:rPr sz="4400" spc="-5" dirty="0"/>
              <a:t>f</a:t>
            </a:r>
            <a:r>
              <a:rPr sz="4400" spc="5" dirty="0"/>
              <a:t>i</a:t>
            </a:r>
            <a:r>
              <a:rPr sz="4400" dirty="0"/>
              <a:t>n</a:t>
            </a:r>
            <a:r>
              <a:rPr sz="4400" dirty="0"/>
              <a:t>i</a:t>
            </a:r>
            <a:r>
              <a:rPr sz="4400" spc="-5" dirty="0"/>
              <a:t>t</a:t>
            </a:r>
            <a:r>
              <a:rPr sz="4400" spc="5" dirty="0"/>
              <a:t>i</a:t>
            </a:r>
            <a:r>
              <a:rPr sz="4400" dirty="0"/>
              <a:t>o</a:t>
            </a:r>
            <a:r>
              <a:rPr sz="4400" spc="-5" dirty="0"/>
              <a:t>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296669" y="17449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365760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48374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9570" y="1710690"/>
            <a:ext cx="3096260" cy="4585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30505">
              <a:lnSpc>
                <a:spcPct val="100000"/>
              </a:lnSpc>
              <a:spcBef>
                <a:spcPts val="85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CSOM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defined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2400" spc="-6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chronic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infection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mucosa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lining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cleft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492125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duration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infection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24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more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than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24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weeks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cleft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includes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eustachean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tube,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proper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mastoid</a:t>
            </a:r>
            <a:r>
              <a:rPr sz="2400" spc="-7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air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9570" y="6273800"/>
            <a:ext cx="150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cell</a:t>
            </a:r>
            <a:r>
              <a:rPr sz="2400" spc="-6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system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91100" y="2590800"/>
            <a:ext cx="3619500" cy="2895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789" y="367029"/>
            <a:ext cx="6845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Components</a:t>
            </a:r>
            <a:r>
              <a:rPr spc="-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tympanoplasty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96669" y="2058670"/>
            <a:ext cx="253365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1908810"/>
            <a:ext cx="2549525" cy="239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5"/>
              </a:spcBef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Canalplasty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Meatoplasty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Myringoplasty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ty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309" y="336550"/>
            <a:ext cx="2836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</a:t>
            </a:r>
            <a:r>
              <a:rPr sz="4400" spc="-5" dirty="0"/>
              <a:t>a</a:t>
            </a:r>
            <a:r>
              <a:rPr sz="4400" dirty="0"/>
              <a:t>n</a:t>
            </a:r>
            <a:r>
              <a:rPr sz="4400" spc="5" dirty="0"/>
              <a:t>a</a:t>
            </a:r>
            <a:r>
              <a:rPr sz="4400" dirty="0"/>
              <a:t>l</a:t>
            </a:r>
            <a:r>
              <a:rPr sz="4400" spc="-10" dirty="0"/>
              <a:t>p</a:t>
            </a:r>
            <a:r>
              <a:rPr sz="4400" dirty="0"/>
              <a:t>l</a:t>
            </a:r>
            <a:r>
              <a:rPr sz="4400" spc="5" dirty="0"/>
              <a:t>a</a:t>
            </a:r>
            <a:r>
              <a:rPr sz="4400" spc="5" dirty="0"/>
              <a:t>s</a:t>
            </a:r>
            <a:r>
              <a:rPr sz="4400" spc="-5" dirty="0"/>
              <a:t>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0400" y="1710690"/>
            <a:ext cx="7653655" cy="44500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81000" marR="713740" indent="-342900">
              <a:lnSpc>
                <a:spcPts val="3480"/>
              </a:lnSpc>
              <a:spcBef>
                <a:spcPts val="515"/>
              </a:spcBef>
              <a:buClr>
                <a:srgbClr val="003366"/>
              </a:buClr>
              <a:buSzPct val="75000"/>
              <a:buFont typeface="Wingdings" panose="05000000000000000000"/>
              <a:buChar char="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procedure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widen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external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marR="559435" indent="-342900">
              <a:lnSpc>
                <a:spcPts val="3480"/>
              </a:lnSpc>
              <a:spcBef>
                <a:spcPts val="790"/>
              </a:spcBef>
              <a:buClr>
                <a:srgbClr val="003366"/>
              </a:buClr>
              <a:buSzPct val="75000"/>
              <a:buFont typeface="Wingdings" panose="05000000000000000000"/>
              <a:buChar char="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performed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before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grafting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anterior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375"/>
              </a:spcBef>
              <a:buSzPct val="75000"/>
              <a:buFont typeface="Wingdings" panose="05000000000000000000"/>
              <a:buChar char="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procedure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facilitates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better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healing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marR="146050" indent="-342900">
              <a:lnSpc>
                <a:spcPts val="3470"/>
              </a:lnSpc>
              <a:spcBef>
                <a:spcPts val="860"/>
              </a:spcBef>
              <a:buClr>
                <a:srgbClr val="003366"/>
              </a:buClr>
              <a:buSzPct val="75000"/>
              <a:buFont typeface="Wingdings" panose="05000000000000000000"/>
              <a:buChar char="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External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cleansed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without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any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difficulty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marR="351155" indent="-342900">
              <a:lnSpc>
                <a:spcPts val="3470"/>
              </a:lnSpc>
              <a:spcBef>
                <a:spcPts val="810"/>
              </a:spcBef>
              <a:buClr>
                <a:srgbClr val="003366"/>
              </a:buClr>
              <a:buSzPct val="75000"/>
              <a:buFont typeface="Wingdings" panose="05000000000000000000"/>
              <a:buChar char="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Useful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when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performing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second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stage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ossiculoplasty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2650" y="336550"/>
            <a:ext cx="2983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Meatoplasty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75514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3286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7335" marR="416560" indent="125730">
              <a:lnSpc>
                <a:spcPct val="101000"/>
              </a:lnSpc>
              <a:spcBef>
                <a:spcPts val="70"/>
              </a:spcBef>
            </a:pPr>
            <a:r>
              <a:rPr spc="-5" dirty="0"/>
              <a:t>This</a:t>
            </a:r>
            <a:r>
              <a:rPr spc="-5" dirty="0"/>
              <a:t> </a:t>
            </a:r>
            <a:r>
              <a:rPr dirty="0"/>
              <a:t>procedure</a:t>
            </a:r>
            <a:r>
              <a:rPr dirty="0"/>
              <a:t> </a:t>
            </a:r>
            <a:r>
              <a:rPr spc="-5" dirty="0"/>
              <a:t>is</a:t>
            </a:r>
            <a:r>
              <a:rPr spc="-5" dirty="0"/>
              <a:t> </a:t>
            </a:r>
            <a:r>
              <a:rPr dirty="0"/>
              <a:t>performed</a:t>
            </a:r>
            <a:r>
              <a:rPr dirty="0"/>
              <a:t> </a:t>
            </a:r>
            <a:r>
              <a:rPr spc="-5" dirty="0"/>
              <a:t>to</a:t>
            </a:r>
            <a:r>
              <a:rPr spc="-5" dirty="0"/>
              <a:t> </a:t>
            </a:r>
            <a:r>
              <a:rPr dirty="0"/>
              <a:t>enlarge </a:t>
            </a:r>
            <a:r>
              <a:rPr dirty="0"/>
              <a:t> </a:t>
            </a:r>
            <a:r>
              <a:rPr spc="-5" dirty="0"/>
              <a:t>the</a:t>
            </a:r>
            <a:r>
              <a:rPr spc="-5" dirty="0"/>
              <a:t> </a:t>
            </a:r>
            <a:r>
              <a:rPr spc="-5" dirty="0"/>
              <a:t>lateral</a:t>
            </a:r>
            <a:r>
              <a:rPr spc="-5" dirty="0"/>
              <a:t> </a:t>
            </a:r>
            <a:r>
              <a:rPr dirty="0"/>
              <a:t>cartilagenous</a:t>
            </a:r>
            <a:r>
              <a:rPr dirty="0"/>
              <a:t> </a:t>
            </a:r>
            <a:r>
              <a:rPr spc="-5" dirty="0"/>
              <a:t>portion</a:t>
            </a:r>
            <a:r>
              <a:rPr spc="-5" dirty="0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spc="-5" dirty="0"/>
              <a:t>the </a:t>
            </a:r>
            <a:r>
              <a:rPr spc="-5" dirty="0"/>
              <a:t> </a:t>
            </a:r>
            <a:r>
              <a:rPr spc="-5" dirty="0"/>
              <a:t>external</a:t>
            </a:r>
            <a:r>
              <a:rPr spc="-10" dirty="0"/>
              <a:t> </a:t>
            </a:r>
            <a:r>
              <a:rPr dirty="0"/>
              <a:t>canal</a:t>
            </a:r>
            <a:endParaRPr dirty="0"/>
          </a:p>
          <a:p>
            <a:pPr marL="267335" marR="5080" indent="125730">
              <a:lnSpc>
                <a:spcPct val="101000"/>
              </a:lnSpc>
              <a:spcBef>
                <a:spcPts val="795"/>
              </a:spcBef>
            </a:pPr>
            <a:r>
              <a:rPr spc="-5" dirty="0"/>
              <a:t>This</a:t>
            </a:r>
            <a:r>
              <a:rPr spc="-5" dirty="0"/>
              <a:t> </a:t>
            </a:r>
            <a:r>
              <a:rPr dirty="0"/>
              <a:t>enlargement</a:t>
            </a:r>
            <a:r>
              <a:rPr dirty="0"/>
              <a:t> </a:t>
            </a:r>
            <a:r>
              <a:rPr spc="-5" dirty="0"/>
              <a:t>should</a:t>
            </a:r>
            <a:r>
              <a:rPr spc="-5" dirty="0"/>
              <a:t> </a:t>
            </a:r>
            <a:r>
              <a:rPr spc="5" dirty="0"/>
              <a:t>be</a:t>
            </a:r>
            <a:r>
              <a:rPr spc="5" dirty="0"/>
              <a:t> </a:t>
            </a:r>
            <a:r>
              <a:rPr dirty="0"/>
              <a:t>in</a:t>
            </a:r>
            <a:r>
              <a:rPr dirty="0"/>
              <a:t> </a:t>
            </a:r>
            <a:r>
              <a:rPr spc="-5" dirty="0"/>
              <a:t>proportion </a:t>
            </a:r>
            <a:r>
              <a:rPr spc="-5" dirty="0"/>
              <a:t> </a:t>
            </a:r>
            <a:r>
              <a:rPr spc="-5" dirty="0"/>
              <a:t>to</a:t>
            </a:r>
            <a:r>
              <a:rPr spc="-5" dirty="0"/>
              <a:t> </a:t>
            </a:r>
            <a:r>
              <a:rPr spc="-5" dirty="0"/>
              <a:t>the</a:t>
            </a:r>
            <a:r>
              <a:rPr spc="-5" dirty="0"/>
              <a:t> </a:t>
            </a:r>
            <a:r>
              <a:rPr spc="-5" dirty="0"/>
              <a:t>size</a:t>
            </a:r>
            <a:r>
              <a:rPr spc="-5" dirty="0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spc="-5" dirty="0"/>
              <a:t> </a:t>
            </a:r>
            <a:r>
              <a:rPr dirty="0"/>
              <a:t>bony</a:t>
            </a:r>
            <a:r>
              <a:rPr dirty="0"/>
              <a:t> </a:t>
            </a:r>
            <a:r>
              <a:rPr spc="-5" dirty="0"/>
              <a:t>portion</a:t>
            </a:r>
            <a:r>
              <a:rPr spc="-5" dirty="0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spc="-5" dirty="0"/>
              <a:t>the </a:t>
            </a:r>
            <a:r>
              <a:rPr spc="-5" dirty="0"/>
              <a:t> </a:t>
            </a:r>
            <a:r>
              <a:rPr spc="-5" dirty="0"/>
              <a:t>external</a:t>
            </a:r>
            <a:r>
              <a:rPr spc="-10" dirty="0"/>
              <a:t> </a:t>
            </a:r>
            <a:r>
              <a:rPr dirty="0"/>
              <a:t>canal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336550"/>
            <a:ext cx="3498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Ossiculoplasty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0869" y="175514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283845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3920490"/>
            <a:ext cx="25336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69" y="1710690"/>
            <a:ext cx="6638925" cy="32715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494665" indent="125730">
              <a:lnSpc>
                <a:spcPct val="101000"/>
              </a:lnSpc>
              <a:spcBef>
                <a:spcPts val="7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reconstruct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damaged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ossicles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spc="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cavity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080" indent="12573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Long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process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incus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found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eroded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8430" marR="5490210">
              <a:lnSpc>
                <a:spcPct val="121000"/>
              </a:lnSpc>
              <a:spcBef>
                <a:spcPts val="5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229" y="336550"/>
            <a:ext cx="564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Aims</a:t>
            </a:r>
            <a:r>
              <a:rPr sz="4400" spc="-5" dirty="0"/>
              <a:t> </a:t>
            </a:r>
            <a:r>
              <a:rPr sz="4400" spc="-5" dirty="0"/>
              <a:t>of</a:t>
            </a:r>
            <a:r>
              <a:rPr sz="4400" spc="-30" dirty="0"/>
              <a:t> </a:t>
            </a:r>
            <a:r>
              <a:rPr sz="4400" dirty="0"/>
              <a:t>tympanoplasty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56870" y="1605280"/>
            <a:ext cx="6965950" cy="28867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9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Disease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eradication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Restoration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aeration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003366"/>
              </a:buClr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Reconstruction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sound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conduction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mechanism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8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Creation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self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cleansing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dry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cavity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336550"/>
            <a:ext cx="498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Preop</a:t>
            </a:r>
            <a:r>
              <a:rPr sz="4400" spc="-50" dirty="0"/>
              <a:t> </a:t>
            </a:r>
            <a:r>
              <a:rPr sz="4400" dirty="0"/>
              <a:t>investigations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2364740"/>
            <a:ext cx="253365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6890" rIns="0" bIns="0" rtlCol="0">
            <a:spAutoFit/>
          </a:bodyPr>
          <a:lstStyle/>
          <a:p>
            <a:pPr marL="1155065" marR="2071370">
              <a:lnSpc>
                <a:spcPct val="122000"/>
              </a:lnSpc>
              <a:spcBef>
                <a:spcPts val="100"/>
              </a:spcBef>
            </a:pPr>
            <a:r>
              <a:rPr dirty="0"/>
              <a:t>Tubal</a:t>
            </a:r>
            <a:r>
              <a:rPr dirty="0"/>
              <a:t> </a:t>
            </a:r>
            <a:r>
              <a:rPr spc="-5" dirty="0"/>
              <a:t>function</a:t>
            </a:r>
            <a:r>
              <a:rPr spc="-5" dirty="0"/>
              <a:t> </a:t>
            </a:r>
            <a:r>
              <a:rPr spc="-5" dirty="0"/>
              <a:t>tests </a:t>
            </a:r>
            <a:r>
              <a:rPr spc="-5" dirty="0"/>
              <a:t> </a:t>
            </a:r>
            <a:r>
              <a:rPr spc="-5" dirty="0"/>
              <a:t>Audiometric</a:t>
            </a:r>
            <a:r>
              <a:rPr spc="-15" dirty="0"/>
              <a:t> </a:t>
            </a:r>
            <a:r>
              <a:rPr spc="-5" dirty="0"/>
              <a:t>evaluation</a:t>
            </a:r>
            <a:endParaRPr spc="-5" dirty="0"/>
          </a:p>
          <a:p>
            <a:pPr marL="1155065" marR="5080">
              <a:lnSpc>
                <a:spcPts val="4660"/>
              </a:lnSpc>
              <a:spcBef>
                <a:spcPts val="290"/>
              </a:spcBef>
            </a:pPr>
            <a:r>
              <a:rPr dirty="0"/>
              <a:t>X-ray</a:t>
            </a:r>
            <a:r>
              <a:rPr dirty="0"/>
              <a:t> </a:t>
            </a:r>
            <a:r>
              <a:rPr dirty="0"/>
              <a:t>/</a:t>
            </a:r>
            <a:r>
              <a:rPr dirty="0"/>
              <a:t> </a:t>
            </a:r>
            <a:r>
              <a:rPr spc="-5" dirty="0"/>
              <a:t>CT</a:t>
            </a:r>
            <a:r>
              <a:rPr spc="-5" dirty="0"/>
              <a:t> </a:t>
            </a:r>
            <a:r>
              <a:rPr spc="-5" dirty="0"/>
              <a:t>scan</a:t>
            </a:r>
            <a:r>
              <a:rPr spc="-5" dirty="0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dirty="0"/>
              <a:t>temporal</a:t>
            </a:r>
            <a:r>
              <a:rPr spc="-80" dirty="0"/>
              <a:t> </a:t>
            </a:r>
            <a:r>
              <a:rPr dirty="0"/>
              <a:t>bones </a:t>
            </a:r>
            <a:r>
              <a:rPr dirty="0"/>
              <a:t> Tests</a:t>
            </a:r>
            <a:r>
              <a:rPr dirty="0"/>
              <a:t> </a:t>
            </a:r>
            <a:r>
              <a:rPr dirty="0"/>
              <a:t>for</a:t>
            </a:r>
            <a:r>
              <a:rPr dirty="0"/>
              <a:t> </a:t>
            </a:r>
            <a:r>
              <a:rPr spc="-5" dirty="0"/>
              <a:t>anesthetic</a:t>
            </a:r>
            <a:r>
              <a:rPr spc="-30" dirty="0"/>
              <a:t> </a:t>
            </a:r>
            <a:r>
              <a:rPr dirty="0"/>
              <a:t>fitness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9" y="367029"/>
            <a:ext cx="6706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</a:t>
            </a:r>
            <a:r>
              <a:rPr spc="-5" dirty="0"/>
              <a:t> </a:t>
            </a:r>
            <a:r>
              <a:rPr dirty="0"/>
              <a:t>canal</a:t>
            </a:r>
            <a:r>
              <a:rPr dirty="0"/>
              <a:t> </a:t>
            </a:r>
            <a:r>
              <a:rPr spc="-5" dirty="0"/>
              <a:t>surgical</a:t>
            </a:r>
            <a:r>
              <a:rPr spc="-25" dirty="0"/>
              <a:t> </a:t>
            </a:r>
            <a:r>
              <a:rPr spc="-5" dirty="0"/>
              <a:t>approach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838200" y="1676400"/>
            <a:ext cx="3387090" cy="4419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8570" y="174497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70" y="292354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8570" y="373380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1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1470" y="1710690"/>
            <a:ext cx="3104515" cy="3483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85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Performed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through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speculum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inserted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into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24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346075" indent="96520">
              <a:lnSpc>
                <a:spcPct val="101000"/>
              </a:lnSpc>
              <a:spcBef>
                <a:spcPts val="590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wide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There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24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bony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overhang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obscuring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4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edges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170" y="336550"/>
            <a:ext cx="4822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End</a:t>
            </a:r>
            <a:r>
              <a:rPr sz="4400" spc="-5" dirty="0"/>
              <a:t> </a:t>
            </a:r>
            <a:r>
              <a:rPr sz="4400" dirty="0"/>
              <a:t>aural</a:t>
            </a:r>
            <a:r>
              <a:rPr sz="4400" spc="-35" dirty="0"/>
              <a:t> </a:t>
            </a:r>
            <a:r>
              <a:rPr sz="4400" spc="-5" dirty="0"/>
              <a:t>approach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2270" y="17500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269494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364109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169" y="1709420"/>
            <a:ext cx="3989070" cy="27724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0490">
              <a:lnSpc>
                <a:spcPct val="101000"/>
              </a:lnSpc>
              <a:spcBef>
                <a:spcPts val="80"/>
              </a:spcBef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Incision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made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between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tragus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800" spc="-4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helix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427990" indent="11049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End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aural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speculum</a:t>
            </a:r>
            <a:r>
              <a:rPr sz="2800" spc="-6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21590" indent="110490">
              <a:lnSpc>
                <a:spcPct val="101000"/>
              </a:lnSpc>
              <a:spcBef>
                <a:spcPts val="700"/>
              </a:spcBef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Posterior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bony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overhang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easily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drilled</a:t>
            </a:r>
            <a:r>
              <a:rPr sz="2800" spc="-4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out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4546600"/>
            <a:ext cx="3911600" cy="1308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Better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anterior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visualization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800" spc="-6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drum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1100" y="1676400"/>
            <a:ext cx="3848100" cy="4724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410" y="336550"/>
            <a:ext cx="6570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Endaural</a:t>
            </a:r>
            <a:r>
              <a:rPr sz="4400" dirty="0"/>
              <a:t> </a:t>
            </a:r>
            <a:r>
              <a:rPr sz="4400" dirty="0"/>
              <a:t>view</a:t>
            </a:r>
            <a:r>
              <a:rPr sz="4400" dirty="0"/>
              <a:t> </a:t>
            </a:r>
            <a:r>
              <a:rPr sz="4400" spc="-5" dirty="0"/>
              <a:t>of</a:t>
            </a:r>
            <a:r>
              <a:rPr sz="4400" spc="-5" dirty="0"/>
              <a:t> </a:t>
            </a:r>
            <a:r>
              <a:rPr sz="4400" dirty="0"/>
              <a:t>ear</a:t>
            </a:r>
            <a:r>
              <a:rPr sz="4400" spc="-50" dirty="0"/>
              <a:t> </a:t>
            </a:r>
            <a:r>
              <a:rPr sz="4400" dirty="0"/>
              <a:t>drum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57400" y="1473200"/>
            <a:ext cx="5867400" cy="45643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289" y="336550"/>
            <a:ext cx="4933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Post</a:t>
            </a:r>
            <a:r>
              <a:rPr sz="4400" dirty="0"/>
              <a:t> </a:t>
            </a:r>
            <a:r>
              <a:rPr sz="4400" dirty="0"/>
              <a:t>aural</a:t>
            </a:r>
            <a:r>
              <a:rPr sz="4400" spc="-45" dirty="0"/>
              <a:t> </a:t>
            </a:r>
            <a:r>
              <a:rPr sz="4400" spc="-5" dirty="0"/>
              <a:t>approach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4800" y="1676400"/>
            <a:ext cx="3619500" cy="4724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25670" y="175005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5670" y="269494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5670" y="406907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1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8570" y="1709420"/>
            <a:ext cx="3423920" cy="3200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0490">
              <a:lnSpc>
                <a:spcPct val="101000"/>
              </a:lnSpc>
              <a:spcBef>
                <a:spcPts val="80"/>
              </a:spcBef>
            </a:pP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cases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narrow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external</a:t>
            </a:r>
            <a:r>
              <a:rPr sz="28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636270" indent="11049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close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anterior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28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156210" indent="110490">
              <a:lnSpc>
                <a:spcPct val="100000"/>
              </a:lnSpc>
              <a:spcBef>
                <a:spcPts val="720"/>
              </a:spcBef>
            </a:pP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William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Wild’s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post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aural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incision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8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270" y="336550"/>
            <a:ext cx="5509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Tubotympanic</a:t>
            </a:r>
            <a:r>
              <a:rPr sz="4400" spc="-60" dirty="0"/>
              <a:t> </a:t>
            </a:r>
            <a:r>
              <a:rPr sz="4400" dirty="0"/>
              <a:t>disease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3170" y="1709420"/>
            <a:ext cx="3418204" cy="45745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1000" marR="30480" indent="-342900">
              <a:lnSpc>
                <a:spcPts val="3040"/>
              </a:lnSpc>
              <a:spcBef>
                <a:spcPts val="465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Also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known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28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safe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81000" marR="304165" indent="-342900">
              <a:lnSpc>
                <a:spcPts val="3040"/>
              </a:lnSpc>
              <a:spcBef>
                <a:spcPts val="69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does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2800" spc="-6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cause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28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serious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complications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81000" marR="63500" indent="-342900">
              <a:lnSpc>
                <a:spcPct val="90000"/>
              </a:lnSpc>
              <a:spcBef>
                <a:spcPts val="645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Infection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limited</a:t>
            </a:r>
            <a:r>
              <a:rPr sz="2800" spc="-6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antero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inferior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part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8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cleft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81000" marR="130175" indent="-342900">
              <a:lnSpc>
                <a:spcPts val="3040"/>
              </a:lnSpc>
              <a:spcBef>
                <a:spcPts val="74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Associated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central</a:t>
            </a:r>
            <a:r>
              <a:rPr sz="2800" spc="-5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109470"/>
            <a:ext cx="4381500" cy="32867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73755" marR="5080" indent="-2352040">
              <a:lnSpc>
                <a:spcPct val="100000"/>
              </a:lnSpc>
              <a:spcBef>
                <a:spcPts val="80"/>
              </a:spcBef>
            </a:pPr>
            <a:r>
              <a:rPr spc="-5" dirty="0"/>
              <a:t>Ideal</a:t>
            </a:r>
            <a:r>
              <a:rPr spc="-5" dirty="0"/>
              <a:t> </a:t>
            </a:r>
            <a:r>
              <a:rPr spc="-5" dirty="0"/>
              <a:t>Tympanic</a:t>
            </a:r>
            <a:r>
              <a:rPr spc="-60" dirty="0"/>
              <a:t> </a:t>
            </a:r>
            <a:r>
              <a:rPr spc="-5" dirty="0"/>
              <a:t>membrane </a:t>
            </a:r>
            <a:r>
              <a:rPr spc="-5" dirty="0"/>
              <a:t> </a:t>
            </a:r>
            <a:r>
              <a:rPr spc="-5" dirty="0"/>
              <a:t>grafts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0869" y="2515870"/>
            <a:ext cx="25336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2366010"/>
            <a:ext cx="313817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Temporalis</a:t>
            </a:r>
            <a:r>
              <a:rPr sz="3200" spc="-7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fascia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Dura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Periosteum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10205" marR="5080" indent="-1600200">
              <a:lnSpc>
                <a:spcPct val="100000"/>
              </a:lnSpc>
              <a:spcBef>
                <a:spcPts val="80"/>
              </a:spcBef>
            </a:pPr>
            <a:r>
              <a:rPr spc="-5" dirty="0"/>
              <a:t>Why</a:t>
            </a:r>
            <a:r>
              <a:rPr spc="-5" dirty="0"/>
              <a:t> </a:t>
            </a:r>
            <a:r>
              <a:rPr spc="-5" dirty="0"/>
              <a:t>temporalis</a:t>
            </a:r>
            <a:r>
              <a:rPr spc="-5" dirty="0"/>
              <a:t> </a:t>
            </a:r>
            <a:r>
              <a:rPr spc="-5" dirty="0"/>
              <a:t>fascia</a:t>
            </a:r>
            <a:r>
              <a:rPr spc="-5" dirty="0"/>
              <a:t> </a:t>
            </a:r>
            <a:r>
              <a:rPr spc="-5" dirty="0"/>
              <a:t>is </a:t>
            </a:r>
            <a:r>
              <a:rPr spc="-5" dirty="0"/>
              <a:t> </a:t>
            </a:r>
            <a:r>
              <a:rPr spc="-5" dirty="0"/>
              <a:t>favoured?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755140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43027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4513579"/>
            <a:ext cx="25336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605280"/>
            <a:ext cx="7517130" cy="39687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930"/>
              </a:spcBef>
              <a:tabLst>
                <a:tab pos="678815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low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basal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metabolic</a:t>
            </a:r>
            <a:r>
              <a:rPr sz="3200" spc="-2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rate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080" indent="125730">
              <a:lnSpc>
                <a:spcPct val="100000"/>
              </a:lnSpc>
              <a:spcBef>
                <a:spcPts val="81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thickness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more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less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resembles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that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normal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spc="-2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55625" indent="125730">
              <a:lnSpc>
                <a:spcPct val="101000"/>
              </a:lnSpc>
              <a:spcBef>
                <a:spcPts val="79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harvested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through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same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post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aural</a:t>
            </a:r>
            <a:r>
              <a:rPr sz="3200" spc="-3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incision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8430" marR="3246755">
              <a:lnSpc>
                <a:spcPts val="4660"/>
              </a:lnSpc>
              <a:spcBef>
                <a:spcPts val="29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available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plenty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good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take</a:t>
            </a:r>
            <a:r>
              <a:rPr sz="3200" spc="-9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rate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336550"/>
            <a:ext cx="70681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Types</a:t>
            </a:r>
            <a:r>
              <a:rPr sz="4400" dirty="0"/>
              <a:t> </a:t>
            </a:r>
            <a:r>
              <a:rPr sz="4400" dirty="0"/>
              <a:t>of</a:t>
            </a:r>
            <a:r>
              <a:rPr sz="4400" dirty="0"/>
              <a:t> </a:t>
            </a:r>
            <a:r>
              <a:rPr sz="4400" dirty="0"/>
              <a:t>grafting</a:t>
            </a:r>
            <a:r>
              <a:rPr sz="4400" spc="-55" dirty="0"/>
              <a:t> </a:t>
            </a:r>
            <a:r>
              <a:rPr sz="4400" dirty="0"/>
              <a:t>techniques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2058670"/>
            <a:ext cx="25336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1908810"/>
            <a:ext cx="3492500" cy="180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5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Overlay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technique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Underlay</a:t>
            </a:r>
            <a:r>
              <a:rPr sz="3200" spc="-6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technique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Interlay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technique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410" y="336550"/>
            <a:ext cx="479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Underlay</a:t>
            </a:r>
            <a:r>
              <a:rPr sz="4400" spc="-75" dirty="0"/>
              <a:t> </a:t>
            </a:r>
            <a:r>
              <a:rPr sz="4400" dirty="0"/>
              <a:t>technique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1710690"/>
            <a:ext cx="5113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technique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3920490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2303779"/>
            <a:ext cx="6673850" cy="3067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210185" indent="-342900">
              <a:lnSpc>
                <a:spcPct val="100000"/>
              </a:lnSpc>
              <a:spcBef>
                <a:spcPts val="8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480695" algn="l"/>
                <a:tab pos="4813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graft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placed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under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tympanic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membrane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remnant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bone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5600" marR="5080" indent="125730">
              <a:lnSpc>
                <a:spcPct val="100000"/>
              </a:lnSpc>
              <a:spcBef>
                <a:spcPts val="810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facilitate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process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tympanomeatal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flap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have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elevated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629" y="367029"/>
            <a:ext cx="4070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Overlay</a:t>
            </a:r>
            <a:r>
              <a:rPr spc="-50" dirty="0"/>
              <a:t> </a:t>
            </a:r>
            <a:r>
              <a:rPr spc="-5" dirty="0"/>
              <a:t>technique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96669" y="1755140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Wingdings" panose="05000000000000000000"/>
                <a:cs typeface="Wingdings" panose="05000000000000000000"/>
              </a:rPr>
              <a:t>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2838450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Wingdings" panose="05000000000000000000"/>
                <a:cs typeface="Wingdings" panose="05000000000000000000"/>
              </a:rPr>
              <a:t>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3920490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Wingdings" panose="05000000000000000000"/>
                <a:cs typeface="Wingdings" panose="05000000000000000000"/>
              </a:rPr>
              <a:t>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96035" marR="120015">
              <a:lnSpc>
                <a:spcPct val="101000"/>
              </a:lnSpc>
              <a:spcBef>
                <a:spcPts val="7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dirty="0"/>
              <a:t>graft</a:t>
            </a:r>
            <a:r>
              <a:rPr dirty="0"/>
              <a:t> </a:t>
            </a:r>
            <a:r>
              <a:rPr spc="-5" dirty="0"/>
              <a:t>is</a:t>
            </a:r>
            <a:r>
              <a:rPr spc="-5" dirty="0"/>
              <a:t> </a:t>
            </a:r>
            <a:r>
              <a:rPr dirty="0"/>
              <a:t>placed</a:t>
            </a:r>
            <a:r>
              <a:rPr dirty="0"/>
              <a:t> </a:t>
            </a:r>
            <a:r>
              <a:rPr dirty="0"/>
              <a:t>over</a:t>
            </a:r>
            <a:r>
              <a:rPr dirty="0"/>
              <a:t> </a:t>
            </a:r>
            <a:r>
              <a:rPr spc="-5" dirty="0"/>
              <a:t>the</a:t>
            </a:r>
            <a:r>
              <a:rPr spc="-60" dirty="0"/>
              <a:t> </a:t>
            </a:r>
            <a:r>
              <a:rPr dirty="0"/>
              <a:t>bony </a:t>
            </a:r>
            <a:r>
              <a:rPr dirty="0"/>
              <a:t> </a:t>
            </a:r>
            <a:r>
              <a:rPr spc="-5" dirty="0"/>
              <a:t>tympanic</a:t>
            </a:r>
            <a:r>
              <a:rPr spc="-10" dirty="0"/>
              <a:t> </a:t>
            </a:r>
            <a:r>
              <a:rPr spc="-5" dirty="0"/>
              <a:t>sulcus</a:t>
            </a:r>
            <a:endParaRPr spc="-5" dirty="0"/>
          </a:p>
          <a:p>
            <a:pPr marL="1296035" marR="483235">
              <a:lnSpc>
                <a:spcPct val="100000"/>
              </a:lnSpc>
              <a:spcBef>
                <a:spcPts val="800"/>
              </a:spcBef>
            </a:pPr>
            <a:r>
              <a:rPr spc="-5" dirty="0"/>
              <a:t>A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5" dirty="0"/>
              <a:t> </a:t>
            </a:r>
            <a:r>
              <a:rPr dirty="0"/>
              <a:t>ledge</a:t>
            </a:r>
            <a:r>
              <a:rPr dirty="0"/>
              <a:t> </a:t>
            </a:r>
            <a:r>
              <a:rPr spc="-5" dirty="0"/>
              <a:t>is</a:t>
            </a:r>
            <a:r>
              <a:rPr spc="-5" dirty="0"/>
              <a:t> </a:t>
            </a:r>
            <a:r>
              <a:rPr dirty="0"/>
              <a:t>created</a:t>
            </a:r>
            <a:r>
              <a:rPr dirty="0"/>
              <a:t> </a:t>
            </a:r>
            <a:r>
              <a:rPr dirty="0"/>
              <a:t>for</a:t>
            </a:r>
            <a:r>
              <a:rPr dirty="0"/>
              <a:t> </a:t>
            </a:r>
            <a:r>
              <a:rPr spc="-5" dirty="0"/>
              <a:t>this </a:t>
            </a:r>
            <a:r>
              <a:rPr spc="-5" dirty="0"/>
              <a:t> </a:t>
            </a:r>
            <a:r>
              <a:rPr dirty="0"/>
              <a:t>purpose</a:t>
            </a:r>
            <a:r>
              <a:rPr dirty="0"/>
              <a:t> </a:t>
            </a:r>
            <a:r>
              <a:rPr spc="-5" dirty="0"/>
              <a:t>if</a:t>
            </a:r>
            <a:r>
              <a:rPr spc="-5" dirty="0"/>
              <a:t> </a:t>
            </a:r>
            <a:r>
              <a:rPr spc="-5" dirty="0"/>
              <a:t>the</a:t>
            </a:r>
            <a:r>
              <a:rPr spc="-5" dirty="0"/>
              <a:t> </a:t>
            </a:r>
            <a:r>
              <a:rPr spc="-5" dirty="0"/>
              <a:t>sulcus</a:t>
            </a:r>
            <a:r>
              <a:rPr spc="-5" dirty="0"/>
              <a:t> </a:t>
            </a:r>
            <a:r>
              <a:rPr spc="-5" dirty="0"/>
              <a:t>is</a:t>
            </a:r>
            <a:r>
              <a:rPr spc="-25" dirty="0"/>
              <a:t> </a:t>
            </a:r>
            <a:r>
              <a:rPr dirty="0"/>
              <a:t>absent</a:t>
            </a:r>
            <a:endParaRPr dirty="0"/>
          </a:p>
          <a:p>
            <a:pPr marL="1296035" marR="5080">
              <a:lnSpc>
                <a:spcPct val="100000"/>
              </a:lnSpc>
              <a:spcBef>
                <a:spcPts val="81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overlaid</a:t>
            </a:r>
            <a:r>
              <a:rPr spc="-5" dirty="0"/>
              <a:t> </a:t>
            </a:r>
            <a:r>
              <a:rPr dirty="0"/>
              <a:t>graft</a:t>
            </a:r>
            <a:r>
              <a:rPr dirty="0"/>
              <a:t> </a:t>
            </a:r>
            <a:r>
              <a:rPr dirty="0"/>
              <a:t>is</a:t>
            </a:r>
            <a:r>
              <a:rPr dirty="0"/>
              <a:t> </a:t>
            </a:r>
            <a:r>
              <a:rPr dirty="0"/>
              <a:t>supported</a:t>
            </a:r>
            <a:r>
              <a:rPr dirty="0"/>
              <a:t> </a:t>
            </a:r>
            <a:r>
              <a:rPr dirty="0"/>
              <a:t>by </a:t>
            </a:r>
            <a:r>
              <a:rPr dirty="0"/>
              <a:t> </a:t>
            </a:r>
            <a:r>
              <a:rPr spc="-5" dirty="0"/>
              <a:t>the</a:t>
            </a:r>
            <a:r>
              <a:rPr spc="-5" dirty="0"/>
              <a:t> </a:t>
            </a:r>
            <a:r>
              <a:rPr spc="-5" dirty="0"/>
              <a:t>remnant</a:t>
            </a:r>
            <a:r>
              <a:rPr spc="-5" dirty="0"/>
              <a:t> </a:t>
            </a:r>
            <a:r>
              <a:rPr dirty="0"/>
              <a:t>ear</a:t>
            </a:r>
            <a:r>
              <a:rPr dirty="0"/>
              <a:t> </a:t>
            </a:r>
            <a:r>
              <a:rPr dirty="0"/>
              <a:t>drum</a:t>
            </a:r>
            <a:r>
              <a:rPr dirty="0"/>
              <a:t> </a:t>
            </a:r>
            <a:r>
              <a:rPr dirty="0"/>
              <a:t>if</a:t>
            </a:r>
            <a:r>
              <a:rPr spc="-45" dirty="0"/>
              <a:t> </a:t>
            </a:r>
            <a:r>
              <a:rPr dirty="0"/>
              <a:t>present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410" y="336550"/>
            <a:ext cx="479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Underlay</a:t>
            </a:r>
            <a:r>
              <a:rPr sz="4400" spc="-75" dirty="0"/>
              <a:t> </a:t>
            </a:r>
            <a:r>
              <a:rPr sz="4400" dirty="0"/>
              <a:t>technique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" y="1524000"/>
            <a:ext cx="3124200" cy="2425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6400" y="1676400"/>
            <a:ext cx="2819400" cy="2189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4038600"/>
            <a:ext cx="3048000" cy="236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86400" y="3962400"/>
            <a:ext cx="2819400" cy="2189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35350" marR="5080" indent="-2731770">
              <a:lnSpc>
                <a:spcPct val="100000"/>
              </a:lnSpc>
              <a:spcBef>
                <a:spcPts val="80"/>
              </a:spcBef>
            </a:pPr>
            <a:r>
              <a:rPr spc="-5" dirty="0"/>
              <a:t>Why</a:t>
            </a:r>
            <a:r>
              <a:rPr spc="-5" dirty="0"/>
              <a:t> </a:t>
            </a:r>
            <a:r>
              <a:rPr spc="-5" dirty="0"/>
              <a:t>is</a:t>
            </a:r>
            <a:r>
              <a:rPr spc="-5" dirty="0"/>
              <a:t> </a:t>
            </a:r>
            <a:r>
              <a:rPr spc="-5" dirty="0"/>
              <a:t>Tubotympanic</a:t>
            </a:r>
            <a:r>
              <a:rPr spc="-5" dirty="0"/>
              <a:t> </a:t>
            </a:r>
            <a:r>
              <a:rPr spc="-5" dirty="0"/>
              <a:t>disease </a:t>
            </a:r>
            <a:r>
              <a:rPr spc="-5" dirty="0"/>
              <a:t> </a:t>
            </a:r>
            <a:r>
              <a:rPr spc="-5" dirty="0"/>
              <a:t>safe?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69570" y="1452880"/>
            <a:ext cx="7748270" cy="44602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There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risk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bone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erosion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marR="1689100" indent="-342900">
              <a:lnSpc>
                <a:spcPct val="100000"/>
              </a:lnSpc>
              <a:spcBef>
                <a:spcPts val="81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known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cause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intracranial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complications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marR="17780" indent="-342900">
              <a:lnSpc>
                <a:spcPct val="101000"/>
              </a:lnSpc>
              <a:spcBef>
                <a:spcPts val="79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from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flows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freely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through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pars</a:t>
            </a:r>
            <a:r>
              <a:rPr sz="3200" spc="5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tensa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marR="421005" indent="-342900">
              <a:lnSpc>
                <a:spcPct val="100000"/>
              </a:lnSpc>
              <a:spcBef>
                <a:spcPts val="80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Usually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perforation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pars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tensa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surrounded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rim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intact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drum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indent="-342900">
              <a:lnSpc>
                <a:spcPct val="100000"/>
              </a:lnSpc>
              <a:spcBef>
                <a:spcPts val="83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annulus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intact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all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these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cases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090" y="336550"/>
            <a:ext cx="2292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Aetiology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40840"/>
            <a:ext cx="7671434" cy="304800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850"/>
              </a:spcBef>
              <a:buSzPct val="86000"/>
              <a:buFont typeface="Wingdings" panose="05000000000000000000"/>
              <a:buChar char=""/>
              <a:tabLst>
                <a:tab pos="228600" algn="l"/>
              </a:tabLst>
            </a:pP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Inadequately treated ASOM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483235">
              <a:lnSpc>
                <a:spcPct val="100000"/>
              </a:lnSpc>
              <a:spcBef>
                <a:spcPts val="1750"/>
              </a:spcBef>
              <a:buFont typeface="Wingdings" panose="05000000000000000000"/>
              <a:buChar char=""/>
              <a:tabLst>
                <a:tab pos="264160" algn="l"/>
              </a:tabLst>
            </a:pP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ASOM causing persistent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perforation </a:t>
            </a: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(Persistent 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perforation</a:t>
            </a: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syndrome)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4160" indent="-251460">
              <a:lnSpc>
                <a:spcPct val="100000"/>
              </a:lnSpc>
              <a:spcBef>
                <a:spcPts val="1750"/>
              </a:spcBef>
              <a:buFont typeface="Wingdings" panose="05000000000000000000"/>
              <a:buChar char=""/>
              <a:tabLst>
                <a:tab pos="264160" algn="l"/>
              </a:tabLst>
            </a:pP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Presence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focal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sepsis in </a:t>
            </a: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Nose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/ throat </a:t>
            </a: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causing</a:t>
            </a:r>
            <a:r>
              <a:rPr sz="2800" spc="-6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EC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4160" indent="-251460">
              <a:lnSpc>
                <a:spcPct val="100000"/>
              </a:lnSpc>
              <a:spcBef>
                <a:spcPts val="1750"/>
              </a:spcBef>
              <a:buFont typeface="Wingdings" panose="05000000000000000000"/>
              <a:buChar char=""/>
              <a:tabLst>
                <a:tab pos="264160" algn="l"/>
              </a:tabLst>
            </a:pPr>
            <a:r>
              <a:rPr sz="2800" spc="-5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Infected traumatic central </a:t>
            </a:r>
            <a:r>
              <a:rPr sz="2800" dirty="0">
                <a:solidFill>
                  <a:srgbClr val="003366"/>
                </a:solidFill>
                <a:latin typeface="Times New Roman" panose="02020603050405020304"/>
                <a:cs typeface="Times New Roman" panose="02020603050405020304"/>
              </a:rPr>
              <a:t>perforation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690" y="336550"/>
            <a:ext cx="3107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Microbiology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3069" y="1710690"/>
            <a:ext cx="7980680" cy="3782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0365" marR="123825" indent="-342900">
              <a:lnSpc>
                <a:spcPct val="101000"/>
              </a:lnSpc>
              <a:spcBef>
                <a:spcPts val="7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Gram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negative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bacilli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been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isolated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Ps.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aeruginosa,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E.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coli,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B.</a:t>
            </a:r>
            <a:r>
              <a:rPr sz="3200" spc="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proteus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30480" indent="-342900">
              <a:lnSpc>
                <a:spcPct val="101000"/>
              </a:lnSpc>
              <a:spcBef>
                <a:spcPts val="785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These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organisms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found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respiratory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tract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0365" marR="293370" indent="-342900">
              <a:lnSpc>
                <a:spcPct val="100000"/>
              </a:lnSpc>
              <a:spcBef>
                <a:spcPts val="805"/>
              </a:spcBef>
              <a:buClr>
                <a:srgbClr val="8DB2C7"/>
              </a:buClr>
              <a:buSzPct val="75000"/>
              <a:buFont typeface="Wingdings" panose="05000000000000000000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These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organisms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commonly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found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skin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external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canal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36550"/>
            <a:ext cx="3924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Clinical</a:t>
            </a:r>
            <a:r>
              <a:rPr sz="4400" spc="-40" dirty="0"/>
              <a:t> </a:t>
            </a:r>
            <a:r>
              <a:rPr sz="4400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9570" y="1501140"/>
            <a:ext cx="7816215" cy="46075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94030" indent="-468630">
              <a:lnSpc>
                <a:spcPct val="100000"/>
              </a:lnSpc>
              <a:spcBef>
                <a:spcPts val="540"/>
              </a:spcBef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profuse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3200" spc="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Mucopurulent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494030" indent="-468630">
              <a:lnSpc>
                <a:spcPct val="100000"/>
              </a:lnSpc>
              <a:spcBef>
                <a:spcPts val="440"/>
              </a:spcBef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foul</a:t>
            </a:r>
            <a:r>
              <a:rPr sz="3200" spc="-2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smelling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marR="17780" indent="-342900">
              <a:lnSpc>
                <a:spcPct val="91000"/>
              </a:lnSpc>
              <a:spcBef>
                <a:spcPts val="795"/>
              </a:spcBef>
              <a:buClr>
                <a:srgbClr val="003366"/>
              </a:buClr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Since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infected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area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open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both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ends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doesn't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accumulate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middle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cavity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494030" indent="-468630">
              <a:lnSpc>
                <a:spcPct val="100000"/>
              </a:lnSpc>
              <a:spcBef>
                <a:spcPts val="440"/>
              </a:spcBef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Ossicular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chain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mostly</a:t>
            </a:r>
            <a:r>
              <a:rPr sz="3200" spc="-1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uninvolved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68300" marR="184785" indent="-342900">
              <a:lnSpc>
                <a:spcPts val="3480"/>
              </a:lnSpc>
              <a:spcBef>
                <a:spcPts val="845"/>
              </a:spcBef>
              <a:buClr>
                <a:srgbClr val="003366"/>
              </a:buClr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Pts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have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conductive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deafness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–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30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–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40 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dB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494030" indent="-468630">
              <a:lnSpc>
                <a:spcPct val="100000"/>
              </a:lnSpc>
              <a:spcBef>
                <a:spcPts val="375"/>
              </a:spcBef>
              <a:buSzPct val="75000"/>
              <a:buFont typeface="Wingdings" panose="05000000000000000000"/>
              <a:buChar char=""/>
              <a:tabLst>
                <a:tab pos="493395" algn="l"/>
                <a:tab pos="494030" algn="l"/>
              </a:tabLst>
            </a:pP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Pain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usually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due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otitis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externa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91510" marR="5080" indent="-1880870">
              <a:lnSpc>
                <a:spcPct val="100000"/>
              </a:lnSpc>
              <a:spcBef>
                <a:spcPts val="80"/>
              </a:spcBef>
            </a:pPr>
            <a:r>
              <a:rPr spc="-5" dirty="0"/>
              <a:t>Stages</a:t>
            </a:r>
            <a:r>
              <a:rPr spc="-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5" dirty="0"/>
              <a:t>Tubotympanic </a:t>
            </a:r>
            <a:r>
              <a:rPr spc="-5" dirty="0"/>
              <a:t> </a:t>
            </a:r>
            <a:r>
              <a:rPr spc="-5" dirty="0"/>
              <a:t>disease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983740"/>
            <a:ext cx="253365" cy="21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solidFill>
                  <a:srgbClr val="8DB2C7"/>
                </a:solidFill>
                <a:latin typeface="Wingdings" panose="05000000000000000000"/>
                <a:cs typeface="Wingdings" panose="05000000000000000000"/>
              </a:rPr>
              <a:t>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833880"/>
            <a:ext cx="2890520" cy="239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5"/>
              </a:spcBef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Acute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stage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Inactive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stage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Quiescent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stage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Healed</a:t>
            </a:r>
            <a:r>
              <a:rPr sz="3200" spc="-1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stage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3129" y="336550"/>
            <a:ext cx="2923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Acute</a:t>
            </a:r>
            <a:r>
              <a:rPr sz="4400" spc="-65" dirty="0"/>
              <a:t> </a:t>
            </a:r>
            <a:r>
              <a:rPr sz="4400" dirty="0"/>
              <a:t>stage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1269" y="2112010"/>
            <a:ext cx="6739890" cy="26390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6730" indent="-468630">
              <a:lnSpc>
                <a:spcPct val="100000"/>
              </a:lnSpc>
              <a:spcBef>
                <a:spcPts val="54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actively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discharging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1000" marR="228600" indent="-342900">
              <a:lnSpc>
                <a:spcPts val="3470"/>
              </a:lnSpc>
              <a:spcBef>
                <a:spcPts val="860"/>
              </a:spcBef>
              <a:buClr>
                <a:srgbClr val="003366"/>
              </a:buClr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Middle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mucosa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hypertrophied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3200" spc="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congested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39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ear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8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Mucopurulent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506730" indent="-468630">
              <a:lnSpc>
                <a:spcPct val="100000"/>
              </a:lnSpc>
              <a:spcBef>
                <a:spcPts val="430"/>
              </a:spcBef>
              <a:buSzPct val="75000"/>
              <a:buFont typeface="Wingdings" panose="05000000000000000000"/>
              <a:buChar char="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Discharge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320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foul</a:t>
            </a:r>
            <a:r>
              <a:rPr sz="3200" spc="-40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Tahoma" panose="020B0604030504040204"/>
                <a:cs typeface="Tahoma" panose="020B0604030504040204"/>
              </a:rPr>
              <a:t>smelling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5814</Words>
  <Application>WPS Presentation</Application>
  <PresentationFormat>On-screen Show (4:3)</PresentationFormat>
  <Paragraphs>305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SimSun</vt:lpstr>
      <vt:lpstr>Wingdings</vt:lpstr>
      <vt:lpstr>Tahoma</vt:lpstr>
      <vt:lpstr>Times New Roman</vt:lpstr>
      <vt:lpstr>Wingdings</vt:lpstr>
      <vt:lpstr>Calibri</vt:lpstr>
      <vt:lpstr>Microsoft YaHei</vt:lpstr>
      <vt:lpstr>Arial Unicode MS</vt:lpstr>
      <vt:lpstr>Office Theme</vt:lpstr>
      <vt:lpstr>Chronic	suppurative otitis media</vt:lpstr>
      <vt:lpstr>Definition</vt:lpstr>
      <vt:lpstr>Tubotympanic disease</vt:lpstr>
      <vt:lpstr>Why is Tubotympanic disease  safe?</vt:lpstr>
      <vt:lpstr>Aetiology</vt:lpstr>
      <vt:lpstr>Microbiology</vt:lpstr>
      <vt:lpstr>Clinical features</vt:lpstr>
      <vt:lpstr>Stages of Tubotympanic  disease</vt:lpstr>
      <vt:lpstr>Acute stage</vt:lpstr>
      <vt:lpstr>Inactive stage</vt:lpstr>
      <vt:lpstr>Quiescent stage</vt:lpstr>
      <vt:lpstr>Healed stage</vt:lpstr>
      <vt:lpstr>Tuning fork tests</vt:lpstr>
      <vt:lpstr>Pure tone audiometry</vt:lpstr>
      <vt:lpstr>Conservative management</vt:lpstr>
      <vt:lpstr>Role of systemic drugs</vt:lpstr>
      <vt:lpstr>Precautions</vt:lpstr>
      <vt:lpstr>Surgical management</vt:lpstr>
      <vt:lpstr>Tympanoplasty</vt:lpstr>
      <vt:lpstr>Components of tympanoplasty</vt:lpstr>
      <vt:lpstr>Canalplasty</vt:lpstr>
      <vt:lpstr>Meatoplasty</vt:lpstr>
      <vt:lpstr>Ossiculoplasty</vt:lpstr>
      <vt:lpstr>Aims of tympanoplasty</vt:lpstr>
      <vt:lpstr>Preop investigations</vt:lpstr>
      <vt:lpstr>Trans canal surgical approach</vt:lpstr>
      <vt:lpstr>End aural approach</vt:lpstr>
      <vt:lpstr>Endaural view of ear drum</vt:lpstr>
      <vt:lpstr>Post aural approach</vt:lpstr>
      <vt:lpstr>Ideal Tympanic membrane  grafts</vt:lpstr>
      <vt:lpstr>Why temporalis fascia is  favoured?</vt:lpstr>
      <vt:lpstr>Types of grafting techniques</vt:lpstr>
      <vt:lpstr>Underlay technique</vt:lpstr>
      <vt:lpstr>Overlay technique</vt:lpstr>
      <vt:lpstr>Underlay technique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	suppurative otitis media</dc:title>
  <dc:creator>balugeetha</dc:creator>
  <cp:lastModifiedBy>Naveen.G</cp:lastModifiedBy>
  <cp:revision>2</cp:revision>
  <dcterms:created xsi:type="dcterms:W3CDTF">2020-01-06T02:03:00Z</dcterms:created>
  <dcterms:modified xsi:type="dcterms:W3CDTF">2020-01-06T04:39:22Z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2009-06-15T00:00:00Z</vt:filetime>
  </property>
  <property fmtid="{D5CDD505-2E9C-101B-9397-08002B2CF9AE}" pid="3" name="Creator">
    <vt:lpwstr>Impress</vt:lpwstr>
  </property>
  <property fmtid="{D5CDD505-2E9C-101B-9397-08002B2CF9AE}" pid="4" name="LastSaved">
    <vt:filetime>2020-01-06T00:00:00Z</vt:filetime>
  </property>
  <property fmtid="{D5CDD505-2E9C-101B-9397-08002B2CF9AE}" pid="5" name="KSOProductBuildVer">
    <vt:lpwstr>1033-11.2.0.8970</vt:lpwstr>
  </property>
</Properties>
</file>