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7" d="100"/>
          <a:sy n="67" d="100"/>
        </p:scale>
        <p:origin x="-1476"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7D6457FF-1117-425A-86B6-83831320387D}" type="datetimeFigureOut">
              <a:rPr lang="en-US" smtClean="0"/>
              <a:t>05/01/2020</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42EB1FEF-8B25-45AD-BCB7-A2560B1BAB9F}" type="slidenum">
              <a:rPr lang="en-US" smtClean="0"/>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D6457FF-1117-425A-86B6-83831320387D}" type="datetimeFigureOut">
              <a:rPr lang="en-US" smtClean="0"/>
              <a:t>05/01/2020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EB1FEF-8B25-45AD-BCB7-A2560B1BAB9F}"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42EB1FEF-8B25-45AD-BCB7-A2560B1BAB9F}" type="slidenum">
              <a:rPr lang="en-US" smtClean="0"/>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D6457FF-1117-425A-86B6-83831320387D}" type="datetimeFigureOut">
              <a:rPr lang="en-US" smtClean="0"/>
              <a:t>05/01/2020</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7D6457FF-1117-425A-86B6-83831320387D}" type="datetimeFigureOut">
              <a:rPr lang="en-US" smtClean="0"/>
              <a:t>05/01/2020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42EB1FEF-8B25-45AD-BCB7-A2560B1BAB9F}" type="slidenum">
              <a:rPr lang="en-US" smtClean="0"/>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7D6457FF-1117-425A-86B6-83831320387D}" type="datetimeFigureOut">
              <a:rPr lang="en-US" smtClean="0"/>
              <a:t>05/01/2020</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42EB1FEF-8B25-45AD-BCB7-A2560B1BAB9F}" type="slidenum">
              <a:rPr lang="en-US" smtClean="0"/>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7D6457FF-1117-425A-86B6-83831320387D}" type="datetimeFigureOut">
              <a:rPr lang="en-US" smtClean="0"/>
              <a:t>05/01/2020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EB1FEF-8B25-45AD-BCB7-A2560B1BAB9F}" type="slidenum">
              <a:rPr lang="en-US" smtClean="0"/>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7D6457FF-1117-425A-86B6-83831320387D}" type="datetimeFigureOut">
              <a:rPr lang="en-US" smtClean="0"/>
              <a:t>05/01/2020</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42EB1FEF-8B25-45AD-BCB7-A2560B1BAB9F}" type="slidenum">
              <a:rPr lang="en-US" smtClean="0"/>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7D6457FF-1117-425A-86B6-83831320387D}" type="datetimeFigureOut">
              <a:rPr lang="en-US" smtClean="0"/>
              <a:t>05/01/2020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42EB1FEF-8B25-45AD-BCB7-A2560B1BAB9F}"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7D6457FF-1117-425A-86B6-83831320387D}" type="datetimeFigureOut">
              <a:rPr lang="en-US" smtClean="0"/>
              <a:t>05/01/2020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42EB1FEF-8B25-45AD-BCB7-A2560B1BAB9F}"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42EB1FEF-8B25-45AD-BCB7-A2560B1BAB9F}" type="slidenum">
              <a:rPr lang="en-US" smtClean="0"/>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7D6457FF-1117-425A-86B6-83831320387D}" type="datetimeFigureOut">
              <a:rPr lang="en-US" smtClean="0"/>
              <a:t>05/01/2020</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42EB1FEF-8B25-45AD-BCB7-A2560B1BAB9F}" type="slidenum">
              <a:rPr lang="en-US" smtClean="0"/>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7D6457FF-1117-425A-86B6-83831320387D}" type="datetimeFigureOut">
              <a:rPr lang="en-US" smtClean="0"/>
              <a:t>05/01/2020</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7D6457FF-1117-425A-86B6-83831320387D}" type="datetimeFigureOut">
              <a:rPr lang="en-US" smtClean="0"/>
              <a:t>05/01/2020</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42EB1FEF-8B25-45AD-BCB7-A2560B1BAB9F}" type="slidenum">
              <a:rPr lang="en-US" smtClean="0"/>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endParaRPr lang="en-US"/>
          </a:p>
        </p:txBody>
      </p:sp>
      <p:sp>
        <p:nvSpPr>
          <p:cNvPr id="2" name="Title 1"/>
          <p:cNvSpPr>
            <a:spLocks noGrp="1"/>
          </p:cNvSpPr>
          <p:nvPr>
            <p:ph type="ctrTitle"/>
          </p:nvPr>
        </p:nvSpPr>
        <p:spPr/>
        <p:txBody>
          <a:bodyPr/>
          <a:lstStyle/>
          <a:p>
            <a:r>
              <a:rPr lang="en-US" dirty="0" smtClean="0"/>
              <a:t>Headache and facial pain</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Etiology </a:t>
            </a:r>
            <a:endParaRPr lang="en-US" dirty="0"/>
          </a:p>
        </p:txBody>
      </p:sp>
      <p:sp>
        <p:nvSpPr>
          <p:cNvPr id="3" name="Content Placeholder 2"/>
          <p:cNvSpPr>
            <a:spLocks noGrp="1"/>
          </p:cNvSpPr>
          <p:nvPr>
            <p:ph sz="quarter" idx="1"/>
          </p:nvPr>
        </p:nvSpPr>
        <p:spPr/>
        <p:txBody>
          <a:bodyPr/>
          <a:lstStyle/>
          <a:p>
            <a:r>
              <a:rPr lang="en-US" dirty="0" smtClean="0"/>
              <a:t>Degeneration. </a:t>
            </a:r>
            <a:endParaRPr lang="en-US" dirty="0" smtClean="0"/>
          </a:p>
          <a:p>
            <a:r>
              <a:rPr lang="en-US" dirty="0" smtClean="0"/>
              <a:t> </a:t>
            </a:r>
            <a:r>
              <a:rPr lang="en-US" dirty="0" smtClean="0"/>
              <a:t>Pressure. </a:t>
            </a:r>
            <a:endParaRPr lang="en-US" dirty="0" smtClean="0"/>
          </a:p>
          <a:p>
            <a:r>
              <a:rPr lang="en-US" dirty="0" smtClean="0"/>
              <a:t> </a:t>
            </a:r>
            <a:r>
              <a:rPr lang="en-US" dirty="0" smtClean="0"/>
              <a:t>Irritation of the nerve.</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Trigger factors</a:t>
            </a:r>
            <a:endParaRPr lang="en-US" dirty="0"/>
          </a:p>
        </p:txBody>
      </p:sp>
      <p:sp>
        <p:nvSpPr>
          <p:cNvPr id="3" name="Content Placeholder 2"/>
          <p:cNvSpPr>
            <a:spLocks noGrp="1"/>
          </p:cNvSpPr>
          <p:nvPr>
            <p:ph sz="quarter" idx="1"/>
          </p:nvPr>
        </p:nvSpPr>
        <p:spPr>
          <a:xfrm>
            <a:off x="301752" y="1527048"/>
            <a:ext cx="8503920" cy="5102352"/>
          </a:xfrm>
        </p:spPr>
        <p:txBody>
          <a:bodyPr/>
          <a:lstStyle/>
          <a:p>
            <a:r>
              <a:rPr lang="en-US" dirty="0" smtClean="0"/>
              <a:t>Shaving </a:t>
            </a:r>
            <a:endParaRPr lang="en-US" dirty="0" smtClean="0"/>
          </a:p>
          <a:p>
            <a:r>
              <a:rPr lang="en-US" dirty="0" smtClean="0"/>
              <a:t> </a:t>
            </a:r>
            <a:r>
              <a:rPr lang="en-US" dirty="0" smtClean="0"/>
              <a:t>Touching your </a:t>
            </a:r>
            <a:r>
              <a:rPr lang="en-US" dirty="0" smtClean="0"/>
              <a:t>face</a:t>
            </a:r>
          </a:p>
          <a:p>
            <a:r>
              <a:rPr lang="en-US" dirty="0" smtClean="0"/>
              <a:t> </a:t>
            </a:r>
            <a:r>
              <a:rPr lang="en-US" dirty="0" smtClean="0"/>
              <a:t>Eating </a:t>
            </a:r>
            <a:endParaRPr lang="en-US" dirty="0" smtClean="0"/>
          </a:p>
          <a:p>
            <a:r>
              <a:rPr lang="en-US" dirty="0" smtClean="0"/>
              <a:t> </a:t>
            </a:r>
            <a:r>
              <a:rPr lang="en-US" dirty="0" smtClean="0"/>
              <a:t>Drinking </a:t>
            </a:r>
            <a:endParaRPr lang="en-US" dirty="0" smtClean="0"/>
          </a:p>
          <a:p>
            <a:r>
              <a:rPr lang="en-US" dirty="0" smtClean="0"/>
              <a:t> </a:t>
            </a:r>
            <a:r>
              <a:rPr lang="en-US" dirty="0" smtClean="0"/>
              <a:t>Brushing teeth </a:t>
            </a:r>
            <a:endParaRPr lang="en-US" dirty="0" smtClean="0"/>
          </a:p>
          <a:p>
            <a:r>
              <a:rPr lang="en-US" dirty="0" smtClean="0"/>
              <a:t> </a:t>
            </a:r>
            <a:r>
              <a:rPr lang="en-US" dirty="0" smtClean="0"/>
              <a:t>Talking </a:t>
            </a:r>
            <a:endParaRPr lang="en-US" dirty="0" smtClean="0"/>
          </a:p>
          <a:p>
            <a:r>
              <a:rPr lang="en-US" dirty="0" smtClean="0"/>
              <a:t>Putting </a:t>
            </a:r>
            <a:r>
              <a:rPr lang="en-US" dirty="0" smtClean="0"/>
              <a:t>on </a:t>
            </a:r>
            <a:r>
              <a:rPr lang="en-US" dirty="0" smtClean="0"/>
              <a:t>makeup</a:t>
            </a:r>
          </a:p>
          <a:p>
            <a:r>
              <a:rPr lang="en-US" dirty="0" smtClean="0"/>
              <a:t> </a:t>
            </a:r>
            <a:r>
              <a:rPr lang="en-US" dirty="0" smtClean="0"/>
              <a:t>Encountering a </a:t>
            </a:r>
            <a:r>
              <a:rPr lang="en-US" dirty="0" smtClean="0"/>
              <a:t>breeze</a:t>
            </a:r>
          </a:p>
          <a:p>
            <a:r>
              <a:rPr lang="en-US" dirty="0" smtClean="0"/>
              <a:t> </a:t>
            </a:r>
            <a:r>
              <a:rPr lang="en-US" dirty="0" smtClean="0"/>
              <a:t>Smiling </a:t>
            </a:r>
            <a:endParaRPr lang="en-US" dirty="0" smtClean="0"/>
          </a:p>
          <a:p>
            <a:r>
              <a:rPr lang="en-US" dirty="0" smtClean="0"/>
              <a:t> </a:t>
            </a:r>
            <a:r>
              <a:rPr lang="en-US" dirty="0" smtClean="0"/>
              <a:t>Washing face</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TREATMENT</a:t>
            </a:r>
            <a:endParaRPr lang="en-US" dirty="0"/>
          </a:p>
        </p:txBody>
      </p:sp>
      <p:sp>
        <p:nvSpPr>
          <p:cNvPr id="3" name="Content Placeholder 2"/>
          <p:cNvSpPr>
            <a:spLocks noGrp="1"/>
          </p:cNvSpPr>
          <p:nvPr>
            <p:ph sz="quarter" idx="1"/>
          </p:nvPr>
        </p:nvSpPr>
        <p:spPr>
          <a:solidFill>
            <a:schemeClr val="bg2"/>
          </a:solidFill>
          <a:ln>
            <a:solidFill>
              <a:schemeClr val="accent1"/>
            </a:solidFill>
          </a:ln>
        </p:spPr>
        <p:txBody>
          <a:bodyPr>
            <a:normAutofit/>
          </a:bodyPr>
          <a:lstStyle/>
          <a:p>
            <a:pPr>
              <a:buNone/>
            </a:pPr>
            <a:r>
              <a:rPr lang="en-US" b="1" dirty="0" smtClean="0"/>
              <a:t>Medical treatment</a:t>
            </a:r>
          </a:p>
          <a:p>
            <a:pPr>
              <a:buNone/>
            </a:pPr>
            <a:endParaRPr lang="en-US" sz="2400" dirty="0" smtClean="0"/>
          </a:p>
          <a:p>
            <a:r>
              <a:rPr lang="en-US" sz="2400" dirty="0" err="1" smtClean="0"/>
              <a:t>Carbazepine</a:t>
            </a:r>
            <a:endParaRPr lang="en-US" sz="2400" dirty="0" smtClean="0"/>
          </a:p>
          <a:p>
            <a:r>
              <a:rPr lang="en-US" sz="2400" dirty="0" err="1" smtClean="0"/>
              <a:t>Phenytoin</a:t>
            </a:r>
            <a:r>
              <a:rPr lang="en-US" sz="2400" dirty="0" smtClean="0"/>
              <a:t> sodium</a:t>
            </a:r>
          </a:p>
          <a:p>
            <a:r>
              <a:rPr lang="en-US" sz="2400" dirty="0" err="1" smtClean="0"/>
              <a:t>Valproic</a:t>
            </a:r>
            <a:r>
              <a:rPr lang="en-US" sz="2400" dirty="0" smtClean="0"/>
              <a:t> acid</a:t>
            </a:r>
          </a:p>
          <a:p>
            <a:pPr>
              <a:buNone/>
            </a:pPr>
            <a:endParaRPr lang="en-US" b="1" dirty="0" smtClean="0"/>
          </a:p>
          <a:p>
            <a:pPr>
              <a:buNone/>
            </a:pPr>
            <a:r>
              <a:rPr lang="en-US" b="1" dirty="0" smtClean="0"/>
              <a:t>Surgical treatment</a:t>
            </a:r>
          </a:p>
          <a:p>
            <a:r>
              <a:rPr lang="en-US" sz="2400" dirty="0" smtClean="0"/>
              <a:t> </a:t>
            </a:r>
            <a:r>
              <a:rPr lang="en-US" sz="2400" dirty="0" err="1" smtClean="0"/>
              <a:t>microvascular</a:t>
            </a:r>
            <a:r>
              <a:rPr lang="en-US" sz="2400" dirty="0" smtClean="0"/>
              <a:t> decompression</a:t>
            </a:r>
            <a:endParaRPr lang="en-US" sz="2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Migranous</a:t>
            </a:r>
            <a:r>
              <a:rPr lang="en-US" dirty="0" smtClean="0"/>
              <a:t> neuralgia</a:t>
            </a:r>
            <a:endParaRPr lang="en-US" dirty="0"/>
          </a:p>
        </p:txBody>
      </p:sp>
      <p:sp>
        <p:nvSpPr>
          <p:cNvPr id="3" name="Content Placeholder 2"/>
          <p:cNvSpPr>
            <a:spLocks noGrp="1"/>
          </p:cNvSpPr>
          <p:nvPr>
            <p:ph sz="quarter" idx="1"/>
          </p:nvPr>
        </p:nvSpPr>
        <p:spPr/>
        <p:txBody>
          <a:bodyPr/>
          <a:lstStyle/>
          <a:p>
            <a:pPr marL="12700" marR="6985" algn="just">
              <a:lnSpc>
                <a:spcPct val="100000"/>
              </a:lnSpc>
              <a:spcBef>
                <a:spcPts val="100"/>
              </a:spcBef>
            </a:pPr>
            <a:r>
              <a:rPr lang="en-US" sz="2800" dirty="0" smtClean="0">
                <a:latin typeface="Calibri"/>
                <a:cs typeface="Calibri"/>
              </a:rPr>
              <a:t>An </a:t>
            </a:r>
            <a:r>
              <a:rPr lang="en-US" sz="2800" spc="-15" dirty="0" smtClean="0">
                <a:latin typeface="Calibri"/>
                <a:cs typeface="Calibri"/>
              </a:rPr>
              <a:t>exquisitely </a:t>
            </a:r>
            <a:r>
              <a:rPr lang="en-US" sz="2800" spc="-10" dirty="0" smtClean="0">
                <a:latin typeface="Calibri"/>
                <a:cs typeface="Calibri"/>
              </a:rPr>
              <a:t>painful </a:t>
            </a:r>
            <a:r>
              <a:rPr lang="en-US" sz="2800" spc="-20" dirty="0" smtClean="0">
                <a:latin typeface="Calibri"/>
                <a:cs typeface="Calibri"/>
              </a:rPr>
              <a:t>affliction </a:t>
            </a:r>
            <a:r>
              <a:rPr lang="en-US" sz="2800" spc="-5" dirty="0" smtClean="0">
                <a:latin typeface="Calibri"/>
                <a:cs typeface="Calibri"/>
              </a:rPr>
              <a:t>of the mid </a:t>
            </a:r>
            <a:r>
              <a:rPr lang="en-US" sz="2800" spc="-20" dirty="0" smtClean="0">
                <a:latin typeface="Calibri"/>
                <a:cs typeface="Calibri"/>
              </a:rPr>
              <a:t>face </a:t>
            </a:r>
            <a:r>
              <a:rPr lang="en-US" sz="2800" dirty="0" smtClean="0">
                <a:latin typeface="Calibri"/>
                <a:cs typeface="Calibri"/>
              </a:rPr>
              <a:t>and </a:t>
            </a:r>
            <a:r>
              <a:rPr lang="en-US" sz="2800" spc="-5" dirty="0" smtClean="0">
                <a:latin typeface="Calibri"/>
                <a:cs typeface="Calibri"/>
              </a:rPr>
              <a:t>upper </a:t>
            </a:r>
            <a:r>
              <a:rPr lang="en-US" sz="2800" spc="-15" dirty="0" smtClean="0">
                <a:latin typeface="Calibri"/>
                <a:cs typeface="Calibri"/>
              </a:rPr>
              <a:t>face,  </a:t>
            </a:r>
            <a:r>
              <a:rPr lang="en-US" sz="2800" spc="-10" dirty="0" smtClean="0">
                <a:latin typeface="Calibri"/>
                <a:cs typeface="Calibri"/>
              </a:rPr>
              <a:t>particularly </a:t>
            </a:r>
            <a:r>
              <a:rPr lang="en-US" sz="2800" dirty="0" smtClean="0">
                <a:latin typeface="Calibri"/>
                <a:cs typeface="Calibri"/>
              </a:rPr>
              <a:t>in and </a:t>
            </a:r>
            <a:r>
              <a:rPr lang="en-US" sz="2800" spc="-10" dirty="0" smtClean="0">
                <a:latin typeface="Calibri"/>
                <a:cs typeface="Calibri"/>
              </a:rPr>
              <a:t>around </a:t>
            </a:r>
            <a:r>
              <a:rPr lang="en-US" sz="2800" dirty="0" smtClean="0">
                <a:latin typeface="Calibri"/>
                <a:cs typeface="Calibri"/>
              </a:rPr>
              <a:t>the</a:t>
            </a:r>
            <a:r>
              <a:rPr lang="en-US" sz="2800" spc="450" dirty="0" smtClean="0">
                <a:latin typeface="Calibri"/>
                <a:cs typeface="Calibri"/>
              </a:rPr>
              <a:t> </a:t>
            </a:r>
            <a:r>
              <a:rPr lang="en-US" sz="2800" spc="-10" dirty="0" smtClean="0">
                <a:latin typeface="Calibri"/>
                <a:cs typeface="Calibri"/>
              </a:rPr>
              <a:t>eye.</a:t>
            </a:r>
            <a:endParaRPr lang="en-US" sz="2800" dirty="0" smtClean="0">
              <a:latin typeface="Calibri"/>
              <a:cs typeface="Calibri"/>
            </a:endParaRPr>
          </a:p>
          <a:p>
            <a:pPr>
              <a:lnSpc>
                <a:spcPct val="100000"/>
              </a:lnSpc>
              <a:spcBef>
                <a:spcPts val="50"/>
              </a:spcBef>
            </a:pPr>
            <a:endParaRPr lang="en-US" sz="3600" dirty="0" smtClean="0">
              <a:latin typeface="Times New Roman"/>
              <a:cs typeface="Times New Roman"/>
            </a:endParaRPr>
          </a:p>
          <a:p>
            <a:pPr marL="12700" marR="5080" algn="just">
              <a:lnSpc>
                <a:spcPct val="100000"/>
              </a:lnSpc>
            </a:pPr>
            <a:r>
              <a:rPr lang="en-US" sz="2800" spc="-5" dirty="0" smtClean="0">
                <a:latin typeface="Calibri"/>
                <a:cs typeface="Calibri"/>
              </a:rPr>
              <a:t>The name </a:t>
            </a:r>
            <a:r>
              <a:rPr lang="en-US" sz="2800" dirty="0" smtClean="0">
                <a:latin typeface="Calibri"/>
                <a:cs typeface="Calibri"/>
              </a:rPr>
              <a:t>is </a:t>
            </a:r>
            <a:r>
              <a:rPr lang="en-US" sz="2800" spc="-10" dirty="0" smtClean="0">
                <a:latin typeface="Calibri"/>
                <a:cs typeface="Calibri"/>
              </a:rPr>
              <a:t>derived </a:t>
            </a:r>
            <a:r>
              <a:rPr lang="en-US" sz="2800" spc="-25" dirty="0" smtClean="0">
                <a:latin typeface="Calibri"/>
                <a:cs typeface="Calibri"/>
              </a:rPr>
              <a:t>from </a:t>
            </a:r>
            <a:r>
              <a:rPr lang="en-US" sz="2800" spc="-10" dirty="0" smtClean="0">
                <a:latin typeface="Calibri"/>
                <a:cs typeface="Calibri"/>
              </a:rPr>
              <a:t>the </a:t>
            </a:r>
            <a:r>
              <a:rPr lang="en-US" sz="2800" spc="-20" dirty="0" smtClean="0">
                <a:latin typeface="Calibri"/>
                <a:cs typeface="Calibri"/>
              </a:rPr>
              <a:t>fact </a:t>
            </a:r>
            <a:r>
              <a:rPr lang="en-US" sz="2800" spc="-15" dirty="0" smtClean="0">
                <a:latin typeface="Calibri"/>
                <a:cs typeface="Calibri"/>
              </a:rPr>
              <a:t>that </a:t>
            </a:r>
            <a:r>
              <a:rPr lang="en-US" sz="2800" spc="-5" dirty="0" smtClean="0">
                <a:latin typeface="Calibri"/>
                <a:cs typeface="Calibri"/>
              </a:rPr>
              <a:t>the headache </a:t>
            </a:r>
            <a:r>
              <a:rPr lang="en-US" sz="2800" spc="-15" dirty="0" smtClean="0">
                <a:latin typeface="Calibri"/>
                <a:cs typeface="Calibri"/>
              </a:rPr>
              <a:t>occurs </a:t>
            </a:r>
            <a:r>
              <a:rPr lang="en-US" sz="2800" dirty="0" smtClean="0">
                <a:latin typeface="Calibri"/>
                <a:cs typeface="Calibri"/>
              </a:rPr>
              <a:t>in  </a:t>
            </a:r>
            <a:r>
              <a:rPr lang="en-US" sz="2800" spc="-20" dirty="0" smtClean="0">
                <a:latin typeface="Calibri"/>
                <a:cs typeface="Calibri"/>
              </a:rPr>
              <a:t>temporal </a:t>
            </a:r>
            <a:r>
              <a:rPr lang="en-US" sz="2800" spc="-15" dirty="0" smtClean="0">
                <a:latin typeface="Calibri"/>
                <a:cs typeface="Calibri"/>
              </a:rPr>
              <a:t>groups </a:t>
            </a:r>
            <a:r>
              <a:rPr lang="en-US" sz="2800" spc="-10" dirty="0" smtClean="0">
                <a:latin typeface="Calibri"/>
                <a:cs typeface="Calibri"/>
              </a:rPr>
              <a:t>or </a:t>
            </a:r>
            <a:r>
              <a:rPr lang="en-US" sz="2800" spc="-30" dirty="0" smtClean="0">
                <a:latin typeface="Calibri"/>
                <a:cs typeface="Calibri"/>
              </a:rPr>
              <a:t>‘clusters’ </a:t>
            </a:r>
            <a:r>
              <a:rPr lang="en-US" sz="2800" spc="-5" dirty="0" smtClean="0">
                <a:latin typeface="Calibri"/>
                <a:cs typeface="Calibri"/>
              </a:rPr>
              <a:t>with </a:t>
            </a:r>
            <a:r>
              <a:rPr lang="en-US" sz="2800" spc="-15" dirty="0" smtClean="0">
                <a:latin typeface="Calibri"/>
                <a:cs typeface="Calibri"/>
              </a:rPr>
              <a:t>extended </a:t>
            </a:r>
            <a:r>
              <a:rPr lang="en-US" sz="2800" spc="-5" dirty="0" smtClean="0">
                <a:latin typeface="Calibri"/>
                <a:cs typeface="Calibri"/>
              </a:rPr>
              <a:t>periods of </a:t>
            </a:r>
            <a:r>
              <a:rPr lang="en-US" sz="2800" spc="-15" dirty="0" smtClean="0">
                <a:latin typeface="Calibri"/>
                <a:cs typeface="Calibri"/>
              </a:rPr>
              <a:t>remission  </a:t>
            </a:r>
            <a:r>
              <a:rPr lang="en-US" sz="2800" spc="-5" dirty="0" smtClean="0">
                <a:latin typeface="Calibri"/>
                <a:cs typeface="Calibri"/>
              </a:rPr>
              <a:t>between</a:t>
            </a:r>
            <a:r>
              <a:rPr lang="en-US" sz="2800" spc="-40" dirty="0" smtClean="0">
                <a:latin typeface="Calibri"/>
                <a:cs typeface="Calibri"/>
              </a:rPr>
              <a:t> </a:t>
            </a:r>
            <a:r>
              <a:rPr lang="en-US" sz="2800" spc="-15" dirty="0" smtClean="0">
                <a:latin typeface="Calibri"/>
                <a:cs typeface="Calibri"/>
              </a:rPr>
              <a:t>attacks.</a:t>
            </a:r>
            <a:endParaRPr lang="en-US" sz="2800" dirty="0" smtClean="0">
              <a:latin typeface="Calibri"/>
              <a:cs typeface="Calibri"/>
            </a:endParaRP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Clinical features</a:t>
            </a:r>
            <a:endParaRPr lang="en-US" dirty="0"/>
          </a:p>
        </p:txBody>
      </p:sp>
      <p:sp>
        <p:nvSpPr>
          <p:cNvPr id="3" name="Content Placeholder 2"/>
          <p:cNvSpPr>
            <a:spLocks noGrp="1"/>
          </p:cNvSpPr>
          <p:nvPr>
            <p:ph sz="quarter" idx="1"/>
          </p:nvPr>
        </p:nvSpPr>
        <p:spPr/>
        <p:txBody>
          <a:bodyPr/>
          <a:lstStyle/>
          <a:p>
            <a:pPr marL="311785" marR="30480">
              <a:spcBef>
                <a:spcPts val="105"/>
              </a:spcBef>
              <a:buClr>
                <a:srgbClr val="0AD0D9"/>
              </a:buClr>
              <a:buSzPct val="94230"/>
              <a:tabLst>
                <a:tab pos="312420" algn="l"/>
                <a:tab pos="1866900" algn="l"/>
                <a:tab pos="6970395" algn="l"/>
              </a:tabLst>
            </a:pPr>
            <a:r>
              <a:rPr lang="en-US" sz="2800" spc="-5" dirty="0" smtClean="0">
                <a:latin typeface="Calibri"/>
                <a:cs typeface="Calibri"/>
              </a:rPr>
              <a:t>M</a:t>
            </a:r>
            <a:r>
              <a:rPr lang="en-US" sz="2800" spc="-60" dirty="0" smtClean="0">
                <a:latin typeface="Calibri"/>
                <a:cs typeface="Calibri"/>
              </a:rPr>
              <a:t>a</a:t>
            </a:r>
            <a:r>
              <a:rPr lang="en-US" sz="2800" dirty="0" smtClean="0">
                <a:latin typeface="Calibri"/>
                <a:cs typeface="Calibri"/>
              </a:rPr>
              <a:t>y</a:t>
            </a:r>
            <a:r>
              <a:rPr lang="en-US" sz="2800" spc="-15" dirty="0" smtClean="0">
                <a:latin typeface="Calibri"/>
                <a:cs typeface="Calibri"/>
              </a:rPr>
              <a:t> </a:t>
            </a:r>
            <a:r>
              <a:rPr lang="en-US" sz="2800" spc="-20" dirty="0" smtClean="0">
                <a:latin typeface="Calibri"/>
                <a:cs typeface="Calibri"/>
              </a:rPr>
              <a:t>o</a:t>
            </a:r>
            <a:r>
              <a:rPr lang="en-US" sz="2800" spc="-10" dirty="0" smtClean="0">
                <a:latin typeface="Calibri"/>
                <a:cs typeface="Calibri"/>
              </a:rPr>
              <a:t>c</a:t>
            </a:r>
            <a:r>
              <a:rPr lang="en-US" sz="2800" dirty="0" smtClean="0">
                <a:latin typeface="Calibri"/>
                <a:cs typeface="Calibri"/>
              </a:rPr>
              <a:t>c</a:t>
            </a:r>
            <a:r>
              <a:rPr lang="en-US" sz="2800" spc="-5" dirty="0" smtClean="0">
                <a:latin typeface="Calibri"/>
                <a:cs typeface="Calibri"/>
              </a:rPr>
              <a:t>u</a:t>
            </a:r>
            <a:r>
              <a:rPr lang="en-US" sz="2800" dirty="0" smtClean="0">
                <a:latin typeface="Calibri"/>
                <a:cs typeface="Calibri"/>
              </a:rPr>
              <a:t>r	</a:t>
            </a:r>
            <a:r>
              <a:rPr lang="en-US" sz="2800" spc="-40" dirty="0" smtClean="0">
                <a:latin typeface="Calibri"/>
                <a:cs typeface="Calibri"/>
              </a:rPr>
              <a:t>a</a:t>
            </a:r>
            <a:r>
              <a:rPr lang="en-US" sz="2800" dirty="0" smtClean="0">
                <a:latin typeface="Calibri"/>
                <a:cs typeface="Calibri"/>
              </a:rPr>
              <a:t>t a</a:t>
            </a:r>
            <a:r>
              <a:rPr lang="en-US" sz="2800" spc="-50" dirty="0" smtClean="0">
                <a:latin typeface="Calibri"/>
                <a:cs typeface="Calibri"/>
              </a:rPr>
              <a:t>n</a:t>
            </a:r>
            <a:r>
              <a:rPr lang="en-US" sz="2800" dirty="0" smtClean="0">
                <a:latin typeface="Calibri"/>
                <a:cs typeface="Calibri"/>
              </a:rPr>
              <a:t>y</a:t>
            </a:r>
            <a:r>
              <a:rPr lang="en-US" sz="2800" spc="190" dirty="0" smtClean="0">
                <a:latin typeface="Calibri"/>
                <a:cs typeface="Calibri"/>
              </a:rPr>
              <a:t> </a:t>
            </a:r>
            <a:r>
              <a:rPr lang="en-US" sz="2800" dirty="0" smtClean="0">
                <a:latin typeface="Calibri"/>
                <a:cs typeface="Calibri"/>
              </a:rPr>
              <a:t>a</a:t>
            </a:r>
            <a:r>
              <a:rPr lang="en-US" sz="2800" spc="-30" dirty="0" smtClean="0">
                <a:latin typeface="Calibri"/>
                <a:cs typeface="Calibri"/>
              </a:rPr>
              <a:t>g</a:t>
            </a:r>
            <a:r>
              <a:rPr lang="en-US" sz="2800" dirty="0" smtClean="0">
                <a:latin typeface="Calibri"/>
                <a:cs typeface="Calibri"/>
              </a:rPr>
              <a:t>e,</a:t>
            </a:r>
            <a:r>
              <a:rPr lang="en-US" sz="2800" spc="-30" dirty="0" smtClean="0">
                <a:latin typeface="Calibri"/>
                <a:cs typeface="Calibri"/>
              </a:rPr>
              <a:t> </a:t>
            </a:r>
            <a:r>
              <a:rPr lang="en-US" sz="2800" dirty="0" smtClean="0">
                <a:latin typeface="Calibri"/>
                <a:cs typeface="Calibri"/>
              </a:rPr>
              <a:t>al</a:t>
            </a:r>
            <a:r>
              <a:rPr lang="en-US" sz="2800" spc="5" dirty="0" smtClean="0">
                <a:latin typeface="Calibri"/>
                <a:cs typeface="Calibri"/>
              </a:rPr>
              <a:t>t</a:t>
            </a:r>
            <a:r>
              <a:rPr lang="en-US" sz="2800" spc="-5" dirty="0" smtClean="0">
                <a:latin typeface="Calibri"/>
                <a:cs typeface="Calibri"/>
              </a:rPr>
              <a:t>h</a:t>
            </a:r>
            <a:r>
              <a:rPr lang="en-US" sz="2800" spc="-20" dirty="0" smtClean="0">
                <a:latin typeface="Calibri"/>
                <a:cs typeface="Calibri"/>
              </a:rPr>
              <a:t>o</a:t>
            </a:r>
            <a:r>
              <a:rPr lang="en-US" sz="2800" spc="-15" dirty="0" smtClean="0">
                <a:latin typeface="Calibri"/>
                <a:cs typeface="Calibri"/>
              </a:rPr>
              <a:t>u</a:t>
            </a:r>
            <a:r>
              <a:rPr lang="en-US" sz="2800" spc="-5" dirty="0" smtClean="0">
                <a:latin typeface="Calibri"/>
                <a:cs typeface="Calibri"/>
              </a:rPr>
              <a:t>g</a:t>
            </a:r>
            <a:r>
              <a:rPr lang="en-US" sz="2800" dirty="0" smtClean="0">
                <a:latin typeface="Calibri"/>
                <a:cs typeface="Calibri"/>
              </a:rPr>
              <a:t>h</a:t>
            </a:r>
            <a:r>
              <a:rPr lang="en-US" sz="2800" spc="-35" dirty="0" smtClean="0">
                <a:latin typeface="Calibri"/>
                <a:cs typeface="Calibri"/>
              </a:rPr>
              <a:t> </a:t>
            </a:r>
            <a:r>
              <a:rPr lang="en-US" sz="2800" spc="-10" dirty="0" smtClean="0">
                <a:latin typeface="Calibri"/>
                <a:cs typeface="Calibri"/>
              </a:rPr>
              <a:t>i</a:t>
            </a:r>
            <a:r>
              <a:rPr lang="en-US" sz="2800" dirty="0" smtClean="0">
                <a:latin typeface="Calibri"/>
                <a:cs typeface="Calibri"/>
              </a:rPr>
              <a:t>t </a:t>
            </a:r>
            <a:r>
              <a:rPr lang="en-US" sz="2800" spc="-5" dirty="0" smtClean="0">
                <a:latin typeface="Calibri"/>
                <a:cs typeface="Calibri"/>
              </a:rPr>
              <a:t>u</a:t>
            </a:r>
            <a:r>
              <a:rPr lang="en-US" sz="2800" spc="-15" dirty="0" smtClean="0">
                <a:latin typeface="Calibri"/>
                <a:cs typeface="Calibri"/>
              </a:rPr>
              <a:t>sua</a:t>
            </a:r>
            <a:r>
              <a:rPr lang="en-US" sz="2800" dirty="0" smtClean="0">
                <a:latin typeface="Calibri"/>
                <a:cs typeface="Calibri"/>
              </a:rPr>
              <a:t>l</a:t>
            </a:r>
            <a:r>
              <a:rPr lang="en-US" sz="2800" spc="-10" dirty="0" smtClean="0">
                <a:latin typeface="Calibri"/>
                <a:cs typeface="Calibri"/>
              </a:rPr>
              <a:t>l</a:t>
            </a:r>
            <a:r>
              <a:rPr lang="en-US" sz="2800" dirty="0" smtClean="0">
                <a:latin typeface="Calibri"/>
                <a:cs typeface="Calibri"/>
              </a:rPr>
              <a:t>y</a:t>
            </a:r>
            <a:r>
              <a:rPr lang="en-US" sz="2800" spc="-15" dirty="0" smtClean="0">
                <a:latin typeface="Calibri"/>
                <a:cs typeface="Calibri"/>
              </a:rPr>
              <a:t> a</a:t>
            </a:r>
            <a:r>
              <a:rPr lang="en-US" sz="2800" spc="-30" dirty="0" smtClean="0">
                <a:latin typeface="Calibri"/>
                <a:cs typeface="Calibri"/>
              </a:rPr>
              <a:t>f</a:t>
            </a:r>
            <a:r>
              <a:rPr lang="en-US" sz="2800" spc="-65" dirty="0" smtClean="0">
                <a:latin typeface="Calibri"/>
                <a:cs typeface="Calibri"/>
              </a:rPr>
              <a:t>f</a:t>
            </a:r>
            <a:r>
              <a:rPr lang="en-US" sz="2800" spc="-15" dirty="0" smtClean="0">
                <a:latin typeface="Calibri"/>
                <a:cs typeface="Calibri"/>
              </a:rPr>
              <a:t>e</a:t>
            </a:r>
            <a:r>
              <a:rPr lang="en-US" sz="2800" spc="-10" dirty="0" smtClean="0">
                <a:latin typeface="Calibri"/>
                <a:cs typeface="Calibri"/>
              </a:rPr>
              <a:t>ct</a:t>
            </a:r>
            <a:r>
              <a:rPr lang="en-US" sz="2800" dirty="0" smtClean="0">
                <a:latin typeface="Calibri"/>
                <a:cs typeface="Calibri"/>
              </a:rPr>
              <a:t>s	</a:t>
            </a:r>
            <a:r>
              <a:rPr lang="en-US" sz="2800" spc="-5" dirty="0" smtClean="0">
                <a:latin typeface="Calibri"/>
                <a:cs typeface="Calibri"/>
              </a:rPr>
              <a:t>pe</a:t>
            </a:r>
            <a:r>
              <a:rPr lang="en-US" sz="2800" spc="-50" dirty="0" smtClean="0">
                <a:latin typeface="Calibri"/>
                <a:cs typeface="Calibri"/>
              </a:rPr>
              <a:t>r</a:t>
            </a:r>
            <a:r>
              <a:rPr lang="en-US" sz="2800" spc="-15" dirty="0" smtClean="0">
                <a:latin typeface="Calibri"/>
                <a:cs typeface="Calibri"/>
              </a:rPr>
              <a:t>s</a:t>
            </a:r>
            <a:r>
              <a:rPr lang="en-US" sz="2800" spc="-5" dirty="0" smtClean="0">
                <a:latin typeface="Calibri"/>
                <a:cs typeface="Calibri"/>
              </a:rPr>
              <a:t>ons  </a:t>
            </a:r>
            <a:r>
              <a:rPr lang="en-US" sz="2800" dirty="0" smtClean="0">
                <a:latin typeface="Calibri"/>
                <a:cs typeface="Calibri"/>
              </a:rPr>
              <a:t>in </a:t>
            </a:r>
            <a:r>
              <a:rPr lang="en-US" sz="2800" spc="-10" dirty="0" smtClean="0">
                <a:latin typeface="Calibri"/>
                <a:cs typeface="Calibri"/>
              </a:rPr>
              <a:t>the </a:t>
            </a:r>
            <a:r>
              <a:rPr lang="en-US" sz="2800" spc="-5" dirty="0" smtClean="0">
                <a:latin typeface="Calibri"/>
                <a:cs typeface="Calibri"/>
              </a:rPr>
              <a:t>3</a:t>
            </a:r>
            <a:r>
              <a:rPr lang="en-US" sz="2800" spc="-7" baseline="21241" dirty="0" smtClean="0">
                <a:latin typeface="Calibri"/>
                <a:cs typeface="Calibri"/>
              </a:rPr>
              <a:t>rd </a:t>
            </a:r>
            <a:r>
              <a:rPr lang="en-US" sz="2800" dirty="0" smtClean="0">
                <a:latin typeface="Calibri"/>
                <a:cs typeface="Calibri"/>
              </a:rPr>
              <a:t>and </a:t>
            </a:r>
            <a:r>
              <a:rPr lang="en-US" sz="2800" spc="5" dirty="0" smtClean="0">
                <a:latin typeface="Calibri"/>
                <a:cs typeface="Calibri"/>
              </a:rPr>
              <a:t>4</a:t>
            </a:r>
            <a:r>
              <a:rPr lang="en-US" sz="2800" spc="7" baseline="21241" dirty="0" smtClean="0">
                <a:latin typeface="Calibri"/>
                <a:cs typeface="Calibri"/>
              </a:rPr>
              <a:t>th </a:t>
            </a:r>
            <a:r>
              <a:rPr lang="en-US" sz="2800" spc="-10" dirty="0" smtClean="0">
                <a:latin typeface="Calibri"/>
                <a:cs typeface="Calibri"/>
              </a:rPr>
              <a:t>decade </a:t>
            </a:r>
            <a:r>
              <a:rPr lang="en-US" sz="2800" spc="-5" dirty="0" smtClean="0">
                <a:latin typeface="Calibri"/>
                <a:cs typeface="Calibri"/>
              </a:rPr>
              <a:t>of</a:t>
            </a:r>
            <a:r>
              <a:rPr lang="en-US" sz="2800" spc="-114" dirty="0" smtClean="0">
                <a:latin typeface="Calibri"/>
                <a:cs typeface="Calibri"/>
              </a:rPr>
              <a:t> </a:t>
            </a:r>
            <a:r>
              <a:rPr lang="en-US" sz="2800" spc="5" dirty="0" smtClean="0">
                <a:latin typeface="Calibri"/>
                <a:cs typeface="Calibri"/>
              </a:rPr>
              <a:t>life.</a:t>
            </a:r>
            <a:endParaRPr lang="en-US" sz="2800" dirty="0" smtClean="0">
              <a:latin typeface="Calibri"/>
              <a:cs typeface="Calibri"/>
            </a:endParaRPr>
          </a:p>
          <a:p>
            <a:pPr marL="312420">
              <a:spcBef>
                <a:spcPts val="620"/>
              </a:spcBef>
              <a:buClr>
                <a:srgbClr val="0AD0D9"/>
              </a:buClr>
              <a:buSzPct val="94230"/>
              <a:tabLst>
                <a:tab pos="312420" algn="l"/>
              </a:tabLst>
            </a:pPr>
            <a:r>
              <a:rPr lang="en-US" sz="2800" spc="5" dirty="0" smtClean="0">
                <a:latin typeface="Calibri"/>
                <a:cs typeface="Calibri"/>
              </a:rPr>
              <a:t>M </a:t>
            </a:r>
            <a:r>
              <a:rPr lang="en-US" sz="2800" dirty="0" smtClean="0">
                <a:latin typeface="Calibri"/>
                <a:cs typeface="Calibri"/>
              </a:rPr>
              <a:t>&gt; F</a:t>
            </a:r>
            <a:r>
              <a:rPr lang="en-US" sz="2800" spc="-30" dirty="0" smtClean="0">
                <a:latin typeface="Calibri"/>
                <a:cs typeface="Calibri"/>
              </a:rPr>
              <a:t> </a:t>
            </a:r>
            <a:r>
              <a:rPr lang="en-US" sz="2800" spc="-5" dirty="0" smtClean="0">
                <a:latin typeface="Calibri"/>
                <a:cs typeface="Calibri"/>
              </a:rPr>
              <a:t>(6:1)</a:t>
            </a:r>
            <a:endParaRPr lang="en-US" sz="2800" dirty="0" smtClean="0">
              <a:latin typeface="Calibri"/>
              <a:cs typeface="Calibri"/>
            </a:endParaRPr>
          </a:p>
          <a:p>
            <a:pPr marL="312420">
              <a:spcBef>
                <a:spcPts val="625"/>
              </a:spcBef>
              <a:buClr>
                <a:srgbClr val="0AD0D9"/>
              </a:buClr>
              <a:buSzPct val="94230"/>
              <a:tabLst>
                <a:tab pos="312420" algn="l"/>
                <a:tab pos="6509384" algn="l"/>
              </a:tabLst>
            </a:pPr>
            <a:r>
              <a:rPr lang="en-US" sz="2800" spc="-10" dirty="0" smtClean="0">
                <a:latin typeface="Calibri"/>
                <a:cs typeface="Calibri"/>
              </a:rPr>
              <a:t>They </a:t>
            </a:r>
            <a:r>
              <a:rPr lang="en-US" sz="2800" spc="-15" dirty="0" smtClean="0">
                <a:latin typeface="Calibri"/>
                <a:cs typeface="Calibri"/>
              </a:rPr>
              <a:t>tend to </a:t>
            </a:r>
            <a:r>
              <a:rPr lang="en-US" sz="2800" dirty="0" smtClean="0">
                <a:latin typeface="Calibri"/>
                <a:cs typeface="Calibri"/>
              </a:rPr>
              <a:t>run in </a:t>
            </a:r>
            <a:r>
              <a:rPr lang="en-US" sz="2800" spc="-20" dirty="0" smtClean="0">
                <a:latin typeface="Calibri"/>
                <a:cs typeface="Calibri"/>
              </a:rPr>
              <a:t>families,</a:t>
            </a:r>
            <a:r>
              <a:rPr lang="en-US" sz="2800" spc="-70" dirty="0" smtClean="0">
                <a:latin typeface="Calibri"/>
                <a:cs typeface="Calibri"/>
              </a:rPr>
              <a:t> </a:t>
            </a:r>
            <a:r>
              <a:rPr lang="en-US" sz="2800" spc="-20" dirty="0" smtClean="0">
                <a:latin typeface="Calibri"/>
                <a:cs typeface="Calibri"/>
              </a:rPr>
              <a:t>transmit</a:t>
            </a:r>
            <a:r>
              <a:rPr lang="en-US" sz="2800" spc="-5" dirty="0" smtClean="0">
                <a:latin typeface="Calibri"/>
                <a:cs typeface="Calibri"/>
              </a:rPr>
              <a:t> </a:t>
            </a:r>
            <a:r>
              <a:rPr lang="en-US" sz="2800" spc="-20" dirty="0" smtClean="0">
                <a:latin typeface="Calibri"/>
                <a:cs typeface="Calibri"/>
              </a:rPr>
              <a:t>through	</a:t>
            </a:r>
            <a:r>
              <a:rPr lang="en-US" sz="2800" spc="-5" dirty="0" smtClean="0">
                <a:latin typeface="Calibri"/>
                <a:cs typeface="Calibri"/>
              </a:rPr>
              <a:t>genes.</a:t>
            </a:r>
            <a:endParaRPr lang="en-US" sz="2800" dirty="0" smtClean="0">
              <a:latin typeface="Calibri"/>
              <a:cs typeface="Calibri"/>
            </a:endParaRPr>
          </a:p>
          <a:p>
            <a:pPr marL="311785" marR="34290">
              <a:spcBef>
                <a:spcPts val="625"/>
              </a:spcBef>
              <a:buClr>
                <a:srgbClr val="0AD0D9"/>
              </a:buClr>
              <a:buSzPct val="94230"/>
              <a:tabLst>
                <a:tab pos="312420" algn="l"/>
                <a:tab pos="5412105" algn="l"/>
                <a:tab pos="6340475" algn="l"/>
              </a:tabLst>
            </a:pPr>
            <a:r>
              <a:rPr lang="en-US" sz="2800" spc="-5" dirty="0" smtClean="0">
                <a:latin typeface="Calibri"/>
                <a:cs typeface="Calibri"/>
              </a:rPr>
              <a:t>The </a:t>
            </a:r>
            <a:r>
              <a:rPr lang="en-US" sz="2800" spc="-10" dirty="0" smtClean="0">
                <a:latin typeface="Calibri"/>
                <a:cs typeface="Calibri"/>
              </a:rPr>
              <a:t>pain </a:t>
            </a:r>
            <a:r>
              <a:rPr lang="en-US" sz="2800" dirty="0" smtClean="0">
                <a:latin typeface="Calibri"/>
                <a:cs typeface="Calibri"/>
              </a:rPr>
              <a:t>is </a:t>
            </a:r>
            <a:r>
              <a:rPr lang="en-US" sz="2800" spc="-10" dirty="0" smtClean="0">
                <a:latin typeface="Calibri"/>
                <a:cs typeface="Calibri"/>
              </a:rPr>
              <a:t>described </a:t>
            </a:r>
            <a:r>
              <a:rPr lang="en-US" sz="2800" dirty="0" smtClean="0">
                <a:latin typeface="Calibri"/>
                <a:cs typeface="Calibri"/>
              </a:rPr>
              <a:t>as </a:t>
            </a:r>
            <a:r>
              <a:rPr lang="en-US" sz="2800" spc="-25" dirty="0" smtClean="0">
                <a:latin typeface="Calibri"/>
                <a:cs typeface="Calibri"/>
              </a:rPr>
              <a:t>paroxysmal</a:t>
            </a:r>
            <a:r>
              <a:rPr lang="en-US" sz="2800" spc="-110" dirty="0" smtClean="0">
                <a:latin typeface="Calibri"/>
                <a:cs typeface="Calibri"/>
              </a:rPr>
              <a:t> </a:t>
            </a:r>
            <a:r>
              <a:rPr lang="en-US" sz="2800" dirty="0" smtClean="0">
                <a:latin typeface="Calibri"/>
                <a:cs typeface="Calibri"/>
              </a:rPr>
              <a:t>( </a:t>
            </a:r>
            <a:r>
              <a:rPr lang="en-US" sz="2800" spc="-15" dirty="0" smtClean="0">
                <a:latin typeface="Calibri"/>
                <a:cs typeface="Calibri"/>
              </a:rPr>
              <a:t>abrupt	</a:t>
            </a:r>
            <a:r>
              <a:rPr lang="en-US" sz="2800" spc="-10" dirty="0" smtClean="0">
                <a:latin typeface="Calibri"/>
                <a:cs typeface="Calibri"/>
              </a:rPr>
              <a:t>onset) </a:t>
            </a:r>
            <a:r>
              <a:rPr lang="en-US" sz="2800" dirty="0" smtClean="0">
                <a:latin typeface="Calibri"/>
                <a:cs typeface="Calibri"/>
              </a:rPr>
              <a:t>and  </a:t>
            </a:r>
            <a:r>
              <a:rPr lang="en-US" sz="2800" spc="-10" dirty="0" smtClean="0">
                <a:latin typeface="Calibri"/>
                <a:cs typeface="Calibri"/>
              </a:rPr>
              <a:t>intense, with </a:t>
            </a:r>
            <a:r>
              <a:rPr lang="en-US" sz="2800" dirty="0" smtClean="0">
                <a:latin typeface="Calibri"/>
                <a:cs typeface="Calibri"/>
              </a:rPr>
              <a:t>a </a:t>
            </a:r>
            <a:r>
              <a:rPr lang="en-US" sz="2800" spc="-10" dirty="0" smtClean="0">
                <a:latin typeface="Calibri"/>
                <a:cs typeface="Calibri"/>
              </a:rPr>
              <a:t>burning</a:t>
            </a:r>
            <a:r>
              <a:rPr lang="en-US" sz="2800" spc="-75" dirty="0" smtClean="0">
                <a:latin typeface="Calibri"/>
                <a:cs typeface="Calibri"/>
              </a:rPr>
              <a:t> </a:t>
            </a:r>
            <a:r>
              <a:rPr lang="en-US" sz="2800" spc="-5" dirty="0" smtClean="0">
                <a:latin typeface="Calibri"/>
                <a:cs typeface="Calibri"/>
              </a:rPr>
              <a:t>or</a:t>
            </a:r>
            <a:r>
              <a:rPr lang="en-US" sz="2800" spc="10" dirty="0" smtClean="0">
                <a:latin typeface="Calibri"/>
                <a:cs typeface="Calibri"/>
              </a:rPr>
              <a:t> </a:t>
            </a:r>
            <a:r>
              <a:rPr lang="en-US" sz="2800" spc="-15" dirty="0" err="1" smtClean="0">
                <a:latin typeface="Calibri"/>
                <a:cs typeface="Calibri"/>
              </a:rPr>
              <a:t>lancinating</a:t>
            </a:r>
            <a:r>
              <a:rPr lang="en-US" sz="2800" spc="-15" dirty="0" smtClean="0">
                <a:latin typeface="Calibri"/>
                <a:cs typeface="Calibri"/>
              </a:rPr>
              <a:t>	</a:t>
            </a:r>
            <a:r>
              <a:rPr lang="en-US" sz="2800" spc="-10" dirty="0" smtClean="0">
                <a:latin typeface="Calibri"/>
                <a:cs typeface="Calibri"/>
              </a:rPr>
              <a:t>quality </a:t>
            </a:r>
            <a:r>
              <a:rPr lang="en-US" sz="2800" dirty="0" smtClean="0">
                <a:latin typeface="Calibri"/>
                <a:cs typeface="Calibri"/>
              </a:rPr>
              <a:t>and</a:t>
            </a:r>
            <a:r>
              <a:rPr lang="en-US" sz="2800" spc="-95" dirty="0" smtClean="0">
                <a:latin typeface="Calibri"/>
                <a:cs typeface="Calibri"/>
              </a:rPr>
              <a:t> </a:t>
            </a:r>
            <a:r>
              <a:rPr lang="en-US" sz="2800" spc="-15" dirty="0" smtClean="0">
                <a:latin typeface="Calibri"/>
                <a:cs typeface="Calibri"/>
              </a:rPr>
              <a:t>without  </a:t>
            </a:r>
            <a:r>
              <a:rPr lang="en-US" sz="2800" dirty="0" smtClean="0">
                <a:latin typeface="Calibri"/>
                <a:cs typeface="Calibri"/>
              </a:rPr>
              <a:t>a </a:t>
            </a:r>
            <a:r>
              <a:rPr lang="en-US" sz="2800" spc="-10" dirty="0" smtClean="0">
                <a:latin typeface="Calibri"/>
                <a:cs typeface="Calibri"/>
              </a:rPr>
              <a:t>trigger</a:t>
            </a:r>
            <a:r>
              <a:rPr lang="en-US" sz="2800" spc="60" dirty="0" smtClean="0">
                <a:latin typeface="Calibri"/>
                <a:cs typeface="Calibri"/>
              </a:rPr>
              <a:t> </a:t>
            </a:r>
            <a:r>
              <a:rPr lang="en-US" sz="2800" spc="-15" dirty="0" smtClean="0">
                <a:latin typeface="Calibri"/>
                <a:cs typeface="Calibri"/>
              </a:rPr>
              <a:t>zone.</a:t>
            </a:r>
            <a:endParaRPr lang="en-US" sz="2800" dirty="0" smtClean="0">
              <a:latin typeface="Calibri"/>
              <a:cs typeface="Calibri"/>
            </a:endParaRPr>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Signs and symptoms</a:t>
            </a:r>
            <a:endParaRPr lang="en-US" dirty="0"/>
          </a:p>
        </p:txBody>
      </p:sp>
      <p:sp>
        <p:nvSpPr>
          <p:cNvPr id="3" name="Content Placeholder 2"/>
          <p:cNvSpPr>
            <a:spLocks noGrp="1"/>
          </p:cNvSpPr>
          <p:nvPr>
            <p:ph sz="quarter" idx="1"/>
          </p:nvPr>
        </p:nvSpPr>
        <p:spPr/>
        <p:txBody>
          <a:bodyPr>
            <a:normAutofit fontScale="77500" lnSpcReduction="20000"/>
          </a:bodyPr>
          <a:lstStyle/>
          <a:p>
            <a:pPr marL="269875" marR="245110" indent="-257810">
              <a:lnSpc>
                <a:spcPts val="2900"/>
              </a:lnSpc>
              <a:spcBef>
                <a:spcPts val="384"/>
              </a:spcBef>
              <a:buClr>
                <a:srgbClr val="0AD0D9"/>
              </a:buClr>
              <a:buSzPct val="94230"/>
              <a:tabLst>
                <a:tab pos="344805" algn="l"/>
                <a:tab pos="345440" algn="l"/>
              </a:tabLst>
            </a:pPr>
            <a:r>
              <a:rPr lang="en-US" dirty="0" smtClean="0"/>
              <a:t>	</a:t>
            </a:r>
            <a:r>
              <a:rPr lang="en-US" sz="2800" spc="-35" dirty="0" smtClean="0">
                <a:latin typeface="Calibri"/>
                <a:cs typeface="Calibri"/>
              </a:rPr>
              <a:t>F</a:t>
            </a:r>
            <a:r>
              <a:rPr lang="en-US" sz="2800" spc="-5" dirty="0" smtClean="0">
                <a:latin typeface="Calibri"/>
                <a:cs typeface="Calibri"/>
              </a:rPr>
              <a:t>o</a:t>
            </a:r>
            <a:r>
              <a:rPr lang="en-US" sz="2800" spc="-40" dirty="0" smtClean="0">
                <a:latin typeface="Calibri"/>
                <a:cs typeface="Calibri"/>
              </a:rPr>
              <a:t>r</a:t>
            </a:r>
            <a:r>
              <a:rPr lang="en-US" sz="2800" dirty="0" smtClean="0">
                <a:latin typeface="Calibri"/>
                <a:cs typeface="Calibri"/>
              </a:rPr>
              <a:t>ehead/</a:t>
            </a:r>
            <a:r>
              <a:rPr lang="en-US" sz="2800" spc="-50" dirty="0" smtClean="0">
                <a:latin typeface="Calibri"/>
                <a:cs typeface="Calibri"/>
              </a:rPr>
              <a:t>f</a:t>
            </a:r>
            <a:r>
              <a:rPr lang="en-US" sz="2800" dirty="0" smtClean="0">
                <a:latin typeface="Calibri"/>
                <a:cs typeface="Calibri"/>
              </a:rPr>
              <a:t>acial  </a:t>
            </a:r>
            <a:r>
              <a:rPr lang="en-US" sz="2800" spc="-10" dirty="0" smtClean="0">
                <a:latin typeface="Calibri"/>
                <a:cs typeface="Calibri"/>
              </a:rPr>
              <a:t>sweating</a:t>
            </a:r>
            <a:endParaRPr lang="en-US" sz="2800" dirty="0" smtClean="0">
              <a:latin typeface="Calibri"/>
              <a:cs typeface="Calibri"/>
            </a:endParaRPr>
          </a:p>
          <a:p>
            <a:pPr marL="269875" marR="693420" indent="-257810">
              <a:lnSpc>
                <a:spcPts val="2900"/>
              </a:lnSpc>
              <a:spcBef>
                <a:spcPts val="1905"/>
              </a:spcBef>
              <a:buClr>
                <a:srgbClr val="0AD0D9"/>
              </a:buClr>
              <a:buSzPct val="94230"/>
              <a:tabLst>
                <a:tab pos="344805" algn="l"/>
                <a:tab pos="345440" algn="l"/>
              </a:tabLst>
            </a:pPr>
            <a:r>
              <a:rPr lang="en-US" dirty="0" smtClean="0"/>
              <a:t>	</a:t>
            </a:r>
            <a:r>
              <a:rPr lang="en-US" sz="2800" spc="-5" dirty="0" err="1" smtClean="0">
                <a:latin typeface="Calibri"/>
                <a:cs typeface="Calibri"/>
              </a:rPr>
              <a:t>Conju</a:t>
            </a:r>
            <a:r>
              <a:rPr lang="en-US" sz="2800" spc="-10" dirty="0" err="1" smtClean="0">
                <a:latin typeface="Calibri"/>
                <a:cs typeface="Calibri"/>
              </a:rPr>
              <a:t>nc</a:t>
            </a:r>
            <a:r>
              <a:rPr lang="en-US" sz="2800" dirty="0" err="1" smtClean="0">
                <a:latin typeface="Calibri"/>
                <a:cs typeface="Calibri"/>
              </a:rPr>
              <a:t>ti</a:t>
            </a:r>
            <a:r>
              <a:rPr lang="en-US" sz="2800" spc="-45" dirty="0" err="1" smtClean="0">
                <a:latin typeface="Calibri"/>
                <a:cs typeface="Calibri"/>
              </a:rPr>
              <a:t>v</a:t>
            </a:r>
            <a:r>
              <a:rPr lang="en-US" sz="2800" spc="-15" dirty="0" err="1" smtClean="0">
                <a:latin typeface="Calibri"/>
                <a:cs typeface="Calibri"/>
              </a:rPr>
              <a:t>a</a:t>
            </a:r>
            <a:r>
              <a:rPr lang="en-US" sz="2800" dirty="0" err="1" smtClean="0">
                <a:latin typeface="Calibri"/>
                <a:cs typeface="Calibri"/>
              </a:rPr>
              <a:t>l</a:t>
            </a:r>
            <a:r>
              <a:rPr lang="en-US" sz="2800" dirty="0" smtClean="0">
                <a:latin typeface="Calibri"/>
                <a:cs typeface="Calibri"/>
              </a:rPr>
              <a:t>  </a:t>
            </a:r>
            <a:r>
              <a:rPr lang="en-US" sz="2800" spc="-10" dirty="0" smtClean="0">
                <a:latin typeface="Calibri"/>
                <a:cs typeface="Calibri"/>
              </a:rPr>
              <a:t>infection</a:t>
            </a:r>
            <a:endParaRPr lang="en-US" sz="2800" dirty="0" smtClean="0">
              <a:latin typeface="Calibri"/>
              <a:cs typeface="Calibri"/>
            </a:endParaRPr>
          </a:p>
          <a:p>
            <a:pPr marL="344805" indent="-332740">
              <a:spcBef>
                <a:spcPts val="1625"/>
              </a:spcBef>
              <a:buClr>
                <a:srgbClr val="0AD0D9"/>
              </a:buClr>
              <a:buSzPct val="94230"/>
              <a:tabLst>
                <a:tab pos="344805" algn="l"/>
                <a:tab pos="345440" algn="l"/>
                <a:tab pos="1731645" algn="l"/>
              </a:tabLst>
            </a:pPr>
            <a:r>
              <a:rPr lang="en-US" sz="2800" spc="-15" dirty="0" smtClean="0">
                <a:latin typeface="Calibri"/>
                <a:cs typeface="Calibri"/>
              </a:rPr>
              <a:t>Excessive	</a:t>
            </a:r>
            <a:r>
              <a:rPr lang="en-US" sz="2800" spc="-5" dirty="0" smtClean="0">
                <a:latin typeface="Calibri"/>
                <a:cs typeface="Calibri"/>
              </a:rPr>
              <a:t>tearing</a:t>
            </a:r>
            <a:endParaRPr lang="en-US" sz="2800" dirty="0" smtClean="0">
              <a:latin typeface="Calibri"/>
              <a:cs typeface="Calibri"/>
            </a:endParaRPr>
          </a:p>
          <a:p>
            <a:pPr marL="344805" indent="-332740">
              <a:spcBef>
                <a:spcPts val="1680"/>
              </a:spcBef>
              <a:buClr>
                <a:srgbClr val="0AD0D9"/>
              </a:buClr>
              <a:buSzPct val="94230"/>
              <a:tabLst>
                <a:tab pos="344805" algn="l"/>
                <a:tab pos="345440" algn="l"/>
                <a:tab pos="1282065" algn="l"/>
              </a:tabLst>
            </a:pPr>
            <a:r>
              <a:rPr lang="en-US" sz="2800" spc="-20" dirty="0" smtClean="0">
                <a:latin typeface="Calibri"/>
                <a:cs typeface="Calibri"/>
              </a:rPr>
              <a:t>Eyelid	</a:t>
            </a:r>
            <a:r>
              <a:rPr lang="en-US" sz="2800" spc="-15" dirty="0" smtClean="0">
                <a:latin typeface="Calibri"/>
                <a:cs typeface="Calibri"/>
              </a:rPr>
              <a:t>edema</a:t>
            </a:r>
            <a:endParaRPr lang="en-US" sz="2800" dirty="0" smtClean="0">
              <a:latin typeface="Calibri"/>
              <a:cs typeface="Calibri"/>
            </a:endParaRPr>
          </a:p>
          <a:p>
            <a:pPr marL="352425" indent="-340360">
              <a:spcBef>
                <a:spcPts val="1775"/>
              </a:spcBef>
              <a:buClr>
                <a:srgbClr val="0AD0D9"/>
              </a:buClr>
              <a:buSzPct val="94230"/>
              <a:tabLst>
                <a:tab pos="352425" algn="l"/>
                <a:tab pos="353060" algn="l"/>
              </a:tabLst>
            </a:pPr>
            <a:r>
              <a:rPr lang="en-US" sz="2800" spc="-5" dirty="0" err="1" smtClean="0">
                <a:latin typeface="Constantia"/>
                <a:cs typeface="Constantia"/>
              </a:rPr>
              <a:t>Rhinorrhea</a:t>
            </a:r>
            <a:endParaRPr lang="en-US" sz="2800" dirty="0" smtClean="0">
              <a:latin typeface="Constantia"/>
              <a:cs typeface="Constantia"/>
            </a:endParaRPr>
          </a:p>
          <a:p>
            <a:pPr marL="352425" indent="-340360">
              <a:spcBef>
                <a:spcPts val="1680"/>
              </a:spcBef>
              <a:buClr>
                <a:srgbClr val="0AD0D9"/>
              </a:buClr>
              <a:buSzPct val="94230"/>
              <a:tabLst>
                <a:tab pos="352425" algn="l"/>
                <a:tab pos="353060" algn="l"/>
              </a:tabLst>
            </a:pPr>
            <a:r>
              <a:rPr lang="en-US" sz="2800" spc="-10" dirty="0" err="1" smtClean="0">
                <a:latin typeface="Constantia"/>
                <a:cs typeface="Constantia"/>
              </a:rPr>
              <a:t>Ptosis</a:t>
            </a:r>
            <a:endParaRPr lang="en-US" sz="2800" dirty="0" smtClean="0">
              <a:latin typeface="Constantia"/>
              <a:cs typeface="Constantia"/>
            </a:endParaRPr>
          </a:p>
          <a:p>
            <a:pPr marL="352425" indent="-340360">
              <a:spcBef>
                <a:spcPts val="1680"/>
              </a:spcBef>
              <a:buClr>
                <a:srgbClr val="0AD0D9"/>
              </a:buClr>
              <a:buSzPct val="94230"/>
              <a:tabLst>
                <a:tab pos="352425" algn="l"/>
                <a:tab pos="353060" algn="l"/>
              </a:tabLst>
            </a:pPr>
            <a:r>
              <a:rPr lang="en-US" sz="2800" spc="-5" dirty="0" err="1" smtClean="0">
                <a:latin typeface="Constantia"/>
                <a:cs typeface="Constantia"/>
              </a:rPr>
              <a:t>Miosis</a:t>
            </a:r>
            <a:endParaRPr lang="en-US" sz="2800" dirty="0" smtClean="0">
              <a:latin typeface="Constantia"/>
              <a:cs typeface="Constantia"/>
            </a:endParaRPr>
          </a:p>
          <a:p>
            <a:pPr marL="352425" indent="-340360">
              <a:spcBef>
                <a:spcPts val="1680"/>
              </a:spcBef>
              <a:buClr>
                <a:srgbClr val="0AD0D9"/>
              </a:buClr>
              <a:buSzPct val="94230"/>
              <a:tabLst>
                <a:tab pos="352425" algn="l"/>
                <a:tab pos="353060" algn="l"/>
              </a:tabLst>
            </a:pPr>
            <a:r>
              <a:rPr lang="en-US" sz="2800" spc="-10" dirty="0" smtClean="0">
                <a:latin typeface="Constantia"/>
                <a:cs typeface="Constantia"/>
              </a:rPr>
              <a:t>Red </a:t>
            </a:r>
            <a:r>
              <a:rPr lang="en-US" sz="2800" spc="25" dirty="0" smtClean="0">
                <a:latin typeface="Constantia"/>
                <a:cs typeface="Constantia"/>
              </a:rPr>
              <a:t>flushed</a:t>
            </a:r>
            <a:r>
              <a:rPr lang="en-US" sz="2800" spc="-120" dirty="0" smtClean="0">
                <a:latin typeface="Constantia"/>
                <a:cs typeface="Constantia"/>
              </a:rPr>
              <a:t> </a:t>
            </a:r>
            <a:r>
              <a:rPr lang="en-US" sz="2800" spc="-15" dirty="0" smtClean="0">
                <a:latin typeface="Constantia"/>
                <a:cs typeface="Constantia"/>
              </a:rPr>
              <a:t>face</a:t>
            </a:r>
            <a:endParaRPr lang="en-US" sz="2800" dirty="0" smtClean="0">
              <a:latin typeface="Constantia"/>
              <a:cs typeface="Constantia"/>
            </a:endParaRPr>
          </a:p>
          <a:p>
            <a:pPr marL="352425" indent="-340360">
              <a:spcBef>
                <a:spcPts val="1685"/>
              </a:spcBef>
              <a:buClr>
                <a:srgbClr val="0AD0D9"/>
              </a:buClr>
              <a:buSzPct val="94230"/>
              <a:tabLst>
                <a:tab pos="352425" algn="l"/>
                <a:tab pos="353060" algn="l"/>
              </a:tabLst>
            </a:pPr>
            <a:r>
              <a:rPr lang="en-US" sz="2800" dirty="0" err="1" smtClean="0">
                <a:latin typeface="Constantia"/>
                <a:cs typeface="Constantia"/>
              </a:rPr>
              <a:t>Lacrimation</a:t>
            </a:r>
            <a:endParaRPr lang="en-US" sz="2800" dirty="0" smtClean="0">
              <a:latin typeface="Constantia"/>
              <a:cs typeface="Constantia"/>
            </a:endParaRPr>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Trigger factors</a:t>
            </a:r>
            <a:endParaRPr lang="en-US" dirty="0"/>
          </a:p>
        </p:txBody>
      </p:sp>
      <p:sp>
        <p:nvSpPr>
          <p:cNvPr id="3" name="Content Placeholder 2"/>
          <p:cNvSpPr>
            <a:spLocks noGrp="1"/>
          </p:cNvSpPr>
          <p:nvPr>
            <p:ph sz="quarter" idx="1"/>
          </p:nvPr>
        </p:nvSpPr>
        <p:spPr/>
        <p:txBody>
          <a:bodyPr/>
          <a:lstStyle/>
          <a:p>
            <a:pPr marL="262890" indent="-250825">
              <a:spcBef>
                <a:spcPts val="265"/>
              </a:spcBef>
              <a:buClr>
                <a:srgbClr val="0AD0D9"/>
              </a:buClr>
              <a:buSzPct val="94230"/>
              <a:tabLst>
                <a:tab pos="263525" algn="l"/>
              </a:tabLst>
            </a:pPr>
            <a:r>
              <a:rPr lang="en-US" sz="2800" spc="-10" dirty="0" smtClean="0">
                <a:latin typeface="Calibri"/>
                <a:cs typeface="Calibri"/>
              </a:rPr>
              <a:t>Heat </a:t>
            </a:r>
            <a:r>
              <a:rPr lang="en-US" sz="2800" spc="-5" dirty="0" smtClean="0">
                <a:latin typeface="Calibri"/>
                <a:cs typeface="Calibri"/>
              </a:rPr>
              <a:t>(hot </a:t>
            </a:r>
            <a:r>
              <a:rPr lang="en-US" sz="2800" spc="-55" dirty="0" smtClean="0">
                <a:latin typeface="Calibri"/>
                <a:cs typeface="Calibri"/>
              </a:rPr>
              <a:t>weather, </a:t>
            </a:r>
            <a:r>
              <a:rPr lang="en-US" sz="2800" spc="-5" dirty="0" smtClean="0">
                <a:latin typeface="Calibri"/>
                <a:cs typeface="Calibri"/>
              </a:rPr>
              <a:t>hot</a:t>
            </a:r>
            <a:r>
              <a:rPr lang="en-US" sz="2800" spc="-175" dirty="0" smtClean="0">
                <a:latin typeface="Calibri"/>
                <a:cs typeface="Calibri"/>
              </a:rPr>
              <a:t> </a:t>
            </a:r>
            <a:r>
              <a:rPr lang="en-US" sz="2800" spc="-5" dirty="0" smtClean="0">
                <a:latin typeface="Calibri"/>
                <a:cs typeface="Calibri"/>
              </a:rPr>
              <a:t>baths)</a:t>
            </a:r>
            <a:endParaRPr lang="en-US" sz="2800" dirty="0" smtClean="0">
              <a:latin typeface="Calibri"/>
              <a:cs typeface="Calibri"/>
            </a:endParaRPr>
          </a:p>
          <a:p>
            <a:pPr marL="262890" indent="-250825">
              <a:spcBef>
                <a:spcPts val="170"/>
              </a:spcBef>
              <a:buClr>
                <a:srgbClr val="0AD0D9"/>
              </a:buClr>
              <a:buSzPct val="94230"/>
              <a:tabLst>
                <a:tab pos="263525" algn="l"/>
                <a:tab pos="1515110" algn="l"/>
                <a:tab pos="2823210" algn="l"/>
              </a:tabLst>
            </a:pPr>
            <a:r>
              <a:rPr lang="en-US" sz="2800" spc="-10" dirty="0" smtClean="0">
                <a:latin typeface="Calibri"/>
                <a:cs typeface="Calibri"/>
              </a:rPr>
              <a:t>Exertion	</a:t>
            </a:r>
            <a:r>
              <a:rPr lang="en-US" sz="2800" spc="-15" dirty="0" smtClean="0">
                <a:latin typeface="Calibri"/>
                <a:cs typeface="Calibri"/>
              </a:rPr>
              <a:t>(physical	</a:t>
            </a:r>
            <a:r>
              <a:rPr lang="en-US" sz="2800" dirty="0" smtClean="0">
                <a:latin typeface="Calibri"/>
                <a:cs typeface="Calibri"/>
              </a:rPr>
              <a:t>activity)</a:t>
            </a:r>
          </a:p>
          <a:p>
            <a:pPr marL="262890" indent="-250825">
              <a:spcBef>
                <a:spcPts val="155"/>
              </a:spcBef>
              <a:buClr>
                <a:srgbClr val="0AD0D9"/>
              </a:buClr>
              <a:buSzPct val="94230"/>
              <a:tabLst>
                <a:tab pos="263525" algn="l"/>
                <a:tab pos="1382395" algn="l"/>
              </a:tabLst>
            </a:pPr>
            <a:r>
              <a:rPr lang="en-US" sz="2800" spc="-5" dirty="0" smtClean="0">
                <a:latin typeface="Calibri"/>
                <a:cs typeface="Calibri"/>
              </a:rPr>
              <a:t>Certain	</a:t>
            </a:r>
            <a:r>
              <a:rPr lang="en-US" sz="2800" dirty="0" smtClean="0">
                <a:latin typeface="Calibri"/>
                <a:cs typeface="Calibri"/>
              </a:rPr>
              <a:t>medicines</a:t>
            </a:r>
          </a:p>
          <a:p>
            <a:pPr marL="262890" indent="-250825">
              <a:spcBef>
                <a:spcPts val="170"/>
              </a:spcBef>
              <a:buClr>
                <a:srgbClr val="0AD0D9"/>
              </a:buClr>
              <a:buSzPct val="94230"/>
              <a:tabLst>
                <a:tab pos="263525" algn="l"/>
              </a:tabLst>
            </a:pPr>
            <a:r>
              <a:rPr lang="en-US" sz="2800" spc="-5" dirty="0" smtClean="0">
                <a:latin typeface="Calibri"/>
                <a:cs typeface="Calibri"/>
              </a:rPr>
              <a:t>Cocaine</a:t>
            </a:r>
            <a:endParaRPr lang="en-US" sz="2800" dirty="0" smtClean="0">
              <a:latin typeface="Calibri"/>
              <a:cs typeface="Calibri"/>
            </a:endParaRPr>
          </a:p>
          <a:p>
            <a:pPr marL="262890" indent="-250825">
              <a:spcBef>
                <a:spcPts val="170"/>
              </a:spcBef>
              <a:buClr>
                <a:srgbClr val="0AD0D9"/>
              </a:buClr>
              <a:buSzPct val="94230"/>
              <a:tabLst>
                <a:tab pos="263525" algn="l"/>
              </a:tabLst>
            </a:pPr>
            <a:r>
              <a:rPr lang="en-US" sz="2800" spc="-5" dirty="0" smtClean="0">
                <a:latin typeface="Calibri"/>
                <a:cs typeface="Calibri"/>
              </a:rPr>
              <a:t>Bright</a:t>
            </a:r>
            <a:r>
              <a:rPr lang="en-US" sz="2800" spc="-75" dirty="0" smtClean="0">
                <a:latin typeface="Calibri"/>
                <a:cs typeface="Calibri"/>
              </a:rPr>
              <a:t> </a:t>
            </a:r>
            <a:r>
              <a:rPr lang="en-US" sz="2800" spc="-10" dirty="0" smtClean="0">
                <a:latin typeface="Calibri"/>
                <a:cs typeface="Calibri"/>
              </a:rPr>
              <a:t>light</a:t>
            </a:r>
            <a:endParaRPr lang="en-US" sz="2800" dirty="0" smtClean="0">
              <a:latin typeface="Calibri"/>
              <a:cs typeface="Calibri"/>
            </a:endParaRPr>
          </a:p>
          <a:p>
            <a:pPr marL="262890" indent="-250825">
              <a:spcBef>
                <a:spcPts val="155"/>
              </a:spcBef>
              <a:buClr>
                <a:srgbClr val="0AD0D9"/>
              </a:buClr>
              <a:buSzPct val="94230"/>
              <a:tabLst>
                <a:tab pos="263525" algn="l"/>
              </a:tabLst>
            </a:pPr>
            <a:r>
              <a:rPr lang="en-US" sz="2800" spc="-5" dirty="0" smtClean="0">
                <a:latin typeface="Calibri"/>
                <a:cs typeface="Calibri"/>
              </a:rPr>
              <a:t>Alcohol </a:t>
            </a:r>
            <a:r>
              <a:rPr lang="en-US" sz="2800" dirty="0" smtClean="0">
                <a:latin typeface="Calibri"/>
                <a:cs typeface="Calibri"/>
              </a:rPr>
              <a:t>, </a:t>
            </a:r>
            <a:r>
              <a:rPr lang="en-US" sz="2800" spc="-20" dirty="0" smtClean="0">
                <a:latin typeface="Calibri"/>
                <a:cs typeface="Calibri"/>
              </a:rPr>
              <a:t>cigarette</a:t>
            </a:r>
            <a:r>
              <a:rPr lang="en-US" sz="2800" spc="-180" dirty="0" smtClean="0">
                <a:latin typeface="Calibri"/>
                <a:cs typeface="Calibri"/>
              </a:rPr>
              <a:t> </a:t>
            </a:r>
            <a:r>
              <a:rPr lang="en-US" sz="2800" spc="-5" dirty="0" smtClean="0">
                <a:latin typeface="Calibri"/>
                <a:cs typeface="Calibri"/>
              </a:rPr>
              <a:t>smoking</a:t>
            </a:r>
            <a:endParaRPr lang="en-US" sz="2800" dirty="0">
              <a:latin typeface="Calibri"/>
              <a:cs typeface="Calibri"/>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Treatment </a:t>
            </a:r>
            <a:endParaRPr lang="en-US" dirty="0"/>
          </a:p>
        </p:txBody>
      </p:sp>
      <p:sp>
        <p:nvSpPr>
          <p:cNvPr id="3" name="Content Placeholder 2"/>
          <p:cNvSpPr>
            <a:spLocks noGrp="1"/>
          </p:cNvSpPr>
          <p:nvPr>
            <p:ph sz="quarter" idx="1"/>
          </p:nvPr>
        </p:nvSpPr>
        <p:spPr/>
        <p:txBody>
          <a:bodyPr/>
          <a:lstStyle/>
          <a:p>
            <a:pPr marL="287020">
              <a:spcBef>
                <a:spcPts val="105"/>
              </a:spcBef>
              <a:buClr>
                <a:srgbClr val="0AD0D9"/>
              </a:buClr>
              <a:buSzPct val="94230"/>
              <a:tabLst>
                <a:tab pos="287020" algn="l"/>
              </a:tabLst>
            </a:pPr>
            <a:r>
              <a:rPr lang="fi-FI" sz="2800" spc="-10" dirty="0" smtClean="0">
                <a:latin typeface="Calibri"/>
                <a:cs typeface="Calibri"/>
              </a:rPr>
              <a:t>Ergotamine</a:t>
            </a:r>
            <a:r>
              <a:rPr lang="fi-FI" sz="2800" spc="-55" dirty="0" smtClean="0">
                <a:latin typeface="Calibri"/>
                <a:cs typeface="Calibri"/>
              </a:rPr>
              <a:t> </a:t>
            </a:r>
            <a:r>
              <a:rPr lang="fi-FI" sz="2800" spc="-20" dirty="0" smtClean="0">
                <a:latin typeface="Calibri"/>
                <a:cs typeface="Calibri"/>
              </a:rPr>
              <a:t>tartarate</a:t>
            </a:r>
            <a:endParaRPr lang="fi-FI" sz="2800" dirty="0" smtClean="0">
              <a:latin typeface="Calibri"/>
              <a:cs typeface="Calibri"/>
            </a:endParaRPr>
          </a:p>
          <a:p>
            <a:pPr marL="287020">
              <a:spcBef>
                <a:spcPts val="2230"/>
              </a:spcBef>
              <a:buClr>
                <a:srgbClr val="0AD0D9"/>
              </a:buClr>
              <a:buSzPct val="94230"/>
              <a:tabLst>
                <a:tab pos="287020" algn="l"/>
              </a:tabLst>
            </a:pPr>
            <a:r>
              <a:rPr lang="fi-FI" sz="2800" spc="-15" dirty="0" smtClean="0">
                <a:latin typeface="Calibri"/>
                <a:cs typeface="Calibri"/>
              </a:rPr>
              <a:t>Oxygen</a:t>
            </a:r>
            <a:r>
              <a:rPr lang="fi-FI" sz="2800" spc="-45" dirty="0" smtClean="0">
                <a:latin typeface="Calibri"/>
                <a:cs typeface="Calibri"/>
              </a:rPr>
              <a:t> </a:t>
            </a:r>
            <a:r>
              <a:rPr lang="fi-FI" sz="2800" dirty="0" smtClean="0">
                <a:latin typeface="Calibri"/>
                <a:cs typeface="Calibri"/>
              </a:rPr>
              <a:t>inhalation</a:t>
            </a:r>
          </a:p>
          <a:p>
            <a:pPr>
              <a:spcBef>
                <a:spcPts val="30"/>
              </a:spcBef>
              <a:buClr>
                <a:srgbClr val="0AD0D9"/>
              </a:buClr>
            </a:pPr>
            <a:endParaRPr lang="fi-FI" sz="2800" dirty="0" smtClean="0">
              <a:latin typeface="Times New Roman"/>
              <a:cs typeface="Times New Roman"/>
            </a:endParaRPr>
          </a:p>
          <a:p>
            <a:pPr marL="287020">
              <a:buClr>
                <a:srgbClr val="0AD0D9"/>
              </a:buClr>
              <a:buSzPct val="94230"/>
              <a:tabLst>
                <a:tab pos="287020" algn="l"/>
              </a:tabLst>
            </a:pPr>
            <a:r>
              <a:rPr lang="fi-FI" sz="2800" spc="-10" dirty="0" smtClean="0">
                <a:latin typeface="Calibri"/>
                <a:cs typeface="Calibri"/>
              </a:rPr>
              <a:t>Serotonin</a:t>
            </a:r>
            <a:r>
              <a:rPr lang="fi-FI" sz="2800" spc="-135" dirty="0" smtClean="0">
                <a:latin typeface="Calibri"/>
                <a:cs typeface="Calibri"/>
              </a:rPr>
              <a:t> </a:t>
            </a:r>
            <a:r>
              <a:rPr lang="fi-FI" sz="2800" spc="-10" dirty="0" smtClean="0">
                <a:latin typeface="Calibri"/>
                <a:cs typeface="Calibri"/>
              </a:rPr>
              <a:t>antagonists</a:t>
            </a:r>
            <a:endParaRPr lang="fi-FI" sz="2800" dirty="0" smtClean="0">
              <a:latin typeface="Calibri"/>
              <a:cs typeface="Calibri"/>
            </a:endParaRPr>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spc="-30" dirty="0" smtClean="0">
                <a:latin typeface="Calibri"/>
                <a:cs typeface="Calibri"/>
              </a:rPr>
              <a:t>POST-HERPETIC</a:t>
            </a:r>
            <a:r>
              <a:rPr lang="en-US" sz="3600" spc="-60" dirty="0" smtClean="0">
                <a:latin typeface="Calibri"/>
                <a:cs typeface="Calibri"/>
              </a:rPr>
              <a:t> </a:t>
            </a:r>
            <a:r>
              <a:rPr lang="en-US" sz="3600" spc="-15" dirty="0" smtClean="0">
                <a:latin typeface="Calibri"/>
                <a:cs typeface="Calibri"/>
              </a:rPr>
              <a:t>NEURALGIA</a:t>
            </a:r>
            <a:endParaRPr lang="en-US" dirty="0"/>
          </a:p>
        </p:txBody>
      </p:sp>
      <p:sp>
        <p:nvSpPr>
          <p:cNvPr id="3" name="Content Placeholder 2"/>
          <p:cNvSpPr>
            <a:spLocks noGrp="1"/>
          </p:cNvSpPr>
          <p:nvPr>
            <p:ph sz="quarter" idx="1"/>
          </p:nvPr>
        </p:nvSpPr>
        <p:spPr/>
        <p:txBody>
          <a:bodyPr/>
          <a:lstStyle/>
          <a:p>
            <a:pPr marL="24765" marR="5080">
              <a:lnSpc>
                <a:spcPts val="3000"/>
              </a:lnSpc>
              <a:spcBef>
                <a:spcPts val="305"/>
              </a:spcBef>
              <a:buClr>
                <a:srgbClr val="0AD0D9"/>
              </a:buClr>
              <a:buSzPct val="94230"/>
              <a:tabLst>
                <a:tab pos="274955" algn="l"/>
                <a:tab pos="3649345" algn="l"/>
                <a:tab pos="6569709" algn="l"/>
              </a:tabLst>
            </a:pPr>
            <a:r>
              <a:rPr lang="en-US" sz="2800" dirty="0" smtClean="0">
                <a:latin typeface="Calibri"/>
                <a:cs typeface="Calibri"/>
              </a:rPr>
              <a:t>If the </a:t>
            </a:r>
            <a:r>
              <a:rPr lang="en-US" sz="2800" spc="-5" dirty="0" smtClean="0">
                <a:latin typeface="Calibri"/>
                <a:cs typeface="Calibri"/>
              </a:rPr>
              <a:t>pain </a:t>
            </a:r>
            <a:r>
              <a:rPr lang="en-US" sz="2800" dirty="0" smtClean="0">
                <a:latin typeface="Calibri"/>
                <a:cs typeface="Calibri"/>
              </a:rPr>
              <a:t>is </a:t>
            </a:r>
            <a:r>
              <a:rPr lang="en-US" sz="2800" spc="-5" dirty="0" smtClean="0">
                <a:latin typeface="Calibri"/>
                <a:cs typeface="Calibri"/>
              </a:rPr>
              <a:t>caused </a:t>
            </a:r>
            <a:r>
              <a:rPr lang="en-US" sz="2800" spc="-10" dirty="0" smtClean="0">
                <a:latin typeface="Calibri"/>
                <a:cs typeface="Calibri"/>
              </a:rPr>
              <a:t>by </a:t>
            </a:r>
            <a:r>
              <a:rPr lang="en-US" sz="2800" spc="-5" dirty="0" smtClean="0">
                <a:latin typeface="Calibri"/>
                <a:cs typeface="Calibri"/>
              </a:rPr>
              <a:t>shingles</a:t>
            </a:r>
            <a:r>
              <a:rPr lang="en-US" sz="2800" spc="-100" dirty="0" smtClean="0">
                <a:latin typeface="Calibri"/>
                <a:cs typeface="Calibri"/>
              </a:rPr>
              <a:t> </a:t>
            </a:r>
            <a:r>
              <a:rPr lang="en-US" sz="2800" spc="-5" dirty="0" smtClean="0">
                <a:latin typeface="Calibri"/>
                <a:cs typeface="Calibri"/>
              </a:rPr>
              <a:t>continues</a:t>
            </a:r>
            <a:r>
              <a:rPr lang="en-US" sz="2800" spc="-15" dirty="0" smtClean="0">
                <a:latin typeface="Calibri"/>
                <a:cs typeface="Calibri"/>
              </a:rPr>
              <a:t> </a:t>
            </a:r>
            <a:r>
              <a:rPr lang="en-US" sz="2800" dirty="0" smtClean="0">
                <a:latin typeface="Calibri"/>
                <a:cs typeface="Calibri"/>
              </a:rPr>
              <a:t>and	</a:t>
            </a:r>
            <a:r>
              <a:rPr lang="en-US" sz="2800" spc="-10" dirty="0" smtClean="0">
                <a:latin typeface="Calibri"/>
                <a:cs typeface="Calibri"/>
              </a:rPr>
              <a:t>persists</a:t>
            </a:r>
            <a:r>
              <a:rPr lang="en-US" sz="2800" spc="-125" dirty="0" smtClean="0">
                <a:latin typeface="Calibri"/>
                <a:cs typeface="Calibri"/>
              </a:rPr>
              <a:t> </a:t>
            </a:r>
            <a:r>
              <a:rPr lang="en-US" sz="2800" spc="-25" dirty="0" smtClean="0">
                <a:latin typeface="Calibri"/>
                <a:cs typeface="Calibri"/>
              </a:rPr>
              <a:t>for  </a:t>
            </a:r>
            <a:r>
              <a:rPr lang="en-US" sz="2800" spc="-10" dirty="0" smtClean="0">
                <a:latin typeface="Calibri"/>
                <a:cs typeface="Calibri"/>
              </a:rPr>
              <a:t>more </a:t>
            </a:r>
            <a:r>
              <a:rPr lang="en-US" sz="2800" dirty="0" smtClean="0">
                <a:latin typeface="Calibri"/>
                <a:cs typeface="Calibri"/>
              </a:rPr>
              <a:t>than 90 </a:t>
            </a:r>
            <a:r>
              <a:rPr lang="en-US" sz="2800" spc="-20" dirty="0" smtClean="0">
                <a:latin typeface="Calibri"/>
                <a:cs typeface="Calibri"/>
              </a:rPr>
              <a:t>days </a:t>
            </a:r>
            <a:r>
              <a:rPr lang="en-US" sz="2800" spc="-5" dirty="0" smtClean="0">
                <a:latin typeface="Calibri"/>
                <a:cs typeface="Calibri"/>
              </a:rPr>
              <a:t>(3 months) </a:t>
            </a:r>
            <a:r>
              <a:rPr lang="en-US" sz="2800" spc="-10" dirty="0" smtClean="0">
                <a:latin typeface="Calibri"/>
                <a:cs typeface="Calibri"/>
              </a:rPr>
              <a:t>after </a:t>
            </a:r>
            <a:r>
              <a:rPr lang="en-US" sz="2800" dirty="0" smtClean="0">
                <a:latin typeface="Calibri"/>
                <a:cs typeface="Calibri"/>
              </a:rPr>
              <a:t>the </a:t>
            </a:r>
            <a:r>
              <a:rPr lang="en-US" sz="2800" spc="-5" dirty="0" smtClean="0">
                <a:latin typeface="Calibri"/>
                <a:cs typeface="Calibri"/>
              </a:rPr>
              <a:t>bout of shingles </a:t>
            </a:r>
            <a:r>
              <a:rPr lang="en-US" sz="2800" dirty="0" smtClean="0">
                <a:latin typeface="Calibri"/>
                <a:cs typeface="Calibri"/>
              </a:rPr>
              <a:t>is  </a:t>
            </a:r>
            <a:r>
              <a:rPr lang="en-US" sz="2800" spc="-15" dirty="0" smtClean="0">
                <a:latin typeface="Calibri"/>
                <a:cs typeface="Calibri"/>
              </a:rPr>
              <a:t>over </a:t>
            </a:r>
            <a:r>
              <a:rPr lang="en-US" sz="2800" dirty="0" smtClean="0">
                <a:latin typeface="Calibri"/>
                <a:cs typeface="Calibri"/>
              </a:rPr>
              <a:t>– it is </a:t>
            </a:r>
            <a:r>
              <a:rPr lang="en-US" sz="2800" spc="-5" dirty="0" smtClean="0">
                <a:latin typeface="Calibri"/>
                <a:cs typeface="Calibri"/>
              </a:rPr>
              <a:t>known</a:t>
            </a:r>
            <a:r>
              <a:rPr lang="en-US" sz="2800" spc="-40" dirty="0" smtClean="0">
                <a:latin typeface="Calibri"/>
                <a:cs typeface="Calibri"/>
              </a:rPr>
              <a:t> </a:t>
            </a:r>
            <a:r>
              <a:rPr lang="en-US" sz="2800" dirty="0" smtClean="0">
                <a:latin typeface="Calibri"/>
                <a:cs typeface="Calibri"/>
              </a:rPr>
              <a:t>as</a:t>
            </a:r>
            <a:r>
              <a:rPr lang="en-US" sz="2800" spc="-15" dirty="0" smtClean="0">
                <a:latin typeface="Calibri"/>
                <a:cs typeface="Calibri"/>
              </a:rPr>
              <a:t> </a:t>
            </a:r>
            <a:r>
              <a:rPr lang="en-US" sz="2800" b="1" i="1" u="heavy" spc="-10" dirty="0" smtClean="0">
                <a:uFill>
                  <a:solidFill>
                    <a:srgbClr val="000000"/>
                  </a:solidFill>
                </a:uFill>
                <a:latin typeface="Calibri"/>
                <a:cs typeface="Calibri"/>
              </a:rPr>
              <a:t>post-	</a:t>
            </a:r>
            <a:r>
              <a:rPr lang="en-US" sz="2800" b="1" i="1" u="heavy" spc="-5" dirty="0" smtClean="0">
                <a:uFill>
                  <a:solidFill>
                    <a:srgbClr val="000000"/>
                  </a:solidFill>
                </a:uFill>
                <a:latin typeface="Calibri"/>
                <a:cs typeface="Calibri"/>
              </a:rPr>
              <a:t>herpetic neuralgia</a:t>
            </a:r>
            <a:r>
              <a:rPr lang="en-US" sz="2800" b="1" i="1" spc="25" dirty="0" smtClean="0">
                <a:latin typeface="Calibri"/>
                <a:cs typeface="Calibri"/>
              </a:rPr>
              <a:t> </a:t>
            </a:r>
            <a:r>
              <a:rPr lang="en-US" sz="2800" b="1" dirty="0" smtClean="0">
                <a:latin typeface="Calibri"/>
                <a:cs typeface="Calibri"/>
              </a:rPr>
              <a:t>(PHN).</a:t>
            </a:r>
            <a:endParaRPr lang="en-US" sz="2800" dirty="0" smtClean="0">
              <a:latin typeface="Calibri"/>
              <a:cs typeface="Calibri"/>
            </a:endParaRPr>
          </a:p>
          <a:p>
            <a:pPr>
              <a:spcBef>
                <a:spcPts val="30"/>
              </a:spcBef>
              <a:buClr>
                <a:srgbClr val="0AD0D9"/>
              </a:buClr>
            </a:pPr>
            <a:endParaRPr lang="en-US" sz="3600" dirty="0" smtClean="0">
              <a:latin typeface="Times New Roman"/>
              <a:cs typeface="Times New Roman"/>
            </a:endParaRPr>
          </a:p>
          <a:p>
            <a:pPr marL="190500" marR="186055" indent="-178435">
              <a:lnSpc>
                <a:spcPts val="3000"/>
              </a:lnSpc>
              <a:spcBef>
                <a:spcPts val="5"/>
              </a:spcBef>
              <a:buClr>
                <a:srgbClr val="0AD0D9"/>
              </a:buClr>
              <a:buSzPct val="94230"/>
              <a:tabLst>
                <a:tab pos="287020" algn="l"/>
                <a:tab pos="6976745" algn="l"/>
              </a:tabLst>
            </a:pPr>
            <a:r>
              <a:rPr lang="en-US" sz="2800" spc="-50" dirty="0" smtClean="0">
                <a:latin typeface="Calibri"/>
                <a:cs typeface="Calibri"/>
              </a:rPr>
              <a:t>P</a:t>
            </a:r>
            <a:r>
              <a:rPr lang="en-US" sz="2800" spc="-5" dirty="0" smtClean="0">
                <a:latin typeface="Calibri"/>
                <a:cs typeface="Calibri"/>
              </a:rPr>
              <a:t>o</a:t>
            </a:r>
            <a:r>
              <a:rPr lang="en-US" sz="2800" spc="-30" dirty="0" smtClean="0">
                <a:latin typeface="Calibri"/>
                <a:cs typeface="Calibri"/>
              </a:rPr>
              <a:t>s</a:t>
            </a:r>
            <a:r>
              <a:rPr lang="en-US" sz="2800" dirty="0" smtClean="0">
                <a:latin typeface="Calibri"/>
                <a:cs typeface="Calibri"/>
              </a:rPr>
              <a:t>t</a:t>
            </a:r>
            <a:r>
              <a:rPr lang="en-US" sz="2800" spc="-45" dirty="0" smtClean="0">
                <a:latin typeface="Calibri"/>
                <a:cs typeface="Calibri"/>
              </a:rPr>
              <a:t> </a:t>
            </a:r>
            <a:r>
              <a:rPr lang="en-US" sz="2800" spc="-5" dirty="0" smtClean="0">
                <a:latin typeface="Calibri"/>
                <a:cs typeface="Calibri"/>
              </a:rPr>
              <a:t>herp</a:t>
            </a:r>
            <a:r>
              <a:rPr lang="en-US" sz="2800" spc="-25" dirty="0" smtClean="0">
                <a:latin typeface="Calibri"/>
                <a:cs typeface="Calibri"/>
              </a:rPr>
              <a:t>e</a:t>
            </a:r>
            <a:r>
              <a:rPr lang="en-US" sz="2800" spc="-10" dirty="0" smtClean="0">
                <a:latin typeface="Calibri"/>
                <a:cs typeface="Calibri"/>
              </a:rPr>
              <a:t>t</a:t>
            </a:r>
            <a:r>
              <a:rPr lang="en-US" sz="2800" dirty="0" smtClean="0">
                <a:latin typeface="Calibri"/>
                <a:cs typeface="Calibri"/>
              </a:rPr>
              <a:t>ic</a:t>
            </a:r>
            <a:r>
              <a:rPr lang="en-US" sz="2800" spc="-40" dirty="0" smtClean="0">
                <a:latin typeface="Calibri"/>
                <a:cs typeface="Calibri"/>
              </a:rPr>
              <a:t> </a:t>
            </a:r>
            <a:r>
              <a:rPr lang="en-US" sz="2800" spc="-5" dirty="0" smtClean="0">
                <a:latin typeface="Calibri"/>
                <a:cs typeface="Calibri"/>
              </a:rPr>
              <a:t>neu</a:t>
            </a:r>
            <a:r>
              <a:rPr lang="en-US" sz="2800" spc="-50" dirty="0" smtClean="0">
                <a:latin typeface="Calibri"/>
                <a:cs typeface="Calibri"/>
              </a:rPr>
              <a:t>r</a:t>
            </a:r>
            <a:r>
              <a:rPr lang="en-US" sz="2800" dirty="0" smtClean="0">
                <a:latin typeface="Calibri"/>
                <a:cs typeface="Calibri"/>
              </a:rPr>
              <a:t>algia</a:t>
            </a:r>
            <a:r>
              <a:rPr lang="en-US" sz="2800" spc="-15" dirty="0" smtClean="0">
                <a:latin typeface="Calibri"/>
                <a:cs typeface="Calibri"/>
              </a:rPr>
              <a:t> </a:t>
            </a:r>
            <a:r>
              <a:rPr lang="en-US" sz="2800" dirty="0" smtClean="0">
                <a:latin typeface="Calibri"/>
                <a:cs typeface="Calibri"/>
              </a:rPr>
              <a:t>is</a:t>
            </a:r>
            <a:r>
              <a:rPr lang="en-US" sz="2800" spc="-20" dirty="0" smtClean="0">
                <a:latin typeface="Calibri"/>
                <a:cs typeface="Calibri"/>
              </a:rPr>
              <a:t> </a:t>
            </a:r>
            <a:r>
              <a:rPr lang="en-US" sz="2800" dirty="0" smtClean="0">
                <a:latin typeface="Calibri"/>
                <a:cs typeface="Calibri"/>
              </a:rPr>
              <a:t>a </a:t>
            </a:r>
            <a:r>
              <a:rPr lang="en-US" sz="2800" spc="-5" dirty="0" smtClean="0">
                <a:latin typeface="Calibri"/>
                <a:cs typeface="Calibri"/>
              </a:rPr>
              <a:t>pai</a:t>
            </a:r>
            <a:r>
              <a:rPr lang="en-US" sz="2800" spc="-10" dirty="0" smtClean="0">
                <a:latin typeface="Calibri"/>
                <a:cs typeface="Calibri"/>
              </a:rPr>
              <a:t>n</a:t>
            </a:r>
            <a:r>
              <a:rPr lang="en-US" sz="2800" spc="-15" dirty="0" smtClean="0">
                <a:latin typeface="Calibri"/>
                <a:cs typeface="Calibri"/>
              </a:rPr>
              <a:t>fu</a:t>
            </a:r>
            <a:r>
              <a:rPr lang="en-US" sz="2800" dirty="0" smtClean="0">
                <a:latin typeface="Calibri"/>
                <a:cs typeface="Calibri"/>
              </a:rPr>
              <a:t>l</a:t>
            </a:r>
            <a:r>
              <a:rPr lang="en-US" sz="2800" spc="-45" dirty="0" smtClean="0">
                <a:latin typeface="Calibri"/>
                <a:cs typeface="Calibri"/>
              </a:rPr>
              <a:t> </a:t>
            </a:r>
            <a:r>
              <a:rPr lang="en-US" sz="2800" spc="-25" dirty="0" smtClean="0">
                <a:latin typeface="Calibri"/>
                <a:cs typeface="Calibri"/>
              </a:rPr>
              <a:t>c</a:t>
            </a:r>
            <a:r>
              <a:rPr lang="en-US" sz="2800" spc="-5" dirty="0" smtClean="0">
                <a:latin typeface="Calibri"/>
                <a:cs typeface="Calibri"/>
              </a:rPr>
              <a:t>onditio</a:t>
            </a:r>
            <a:r>
              <a:rPr lang="en-US" sz="2800" dirty="0" smtClean="0">
                <a:latin typeface="Calibri"/>
                <a:cs typeface="Calibri"/>
              </a:rPr>
              <a:t>n</a:t>
            </a:r>
            <a:r>
              <a:rPr lang="en-US" sz="2800" spc="-50" dirty="0" smtClean="0">
                <a:latin typeface="Calibri"/>
                <a:cs typeface="Calibri"/>
              </a:rPr>
              <a:t> </a:t>
            </a:r>
            <a:r>
              <a:rPr lang="en-US" sz="2800" dirty="0" smtClean="0">
                <a:latin typeface="Calibri"/>
                <a:cs typeface="Calibri"/>
              </a:rPr>
              <a:t>th</a:t>
            </a:r>
            <a:r>
              <a:rPr lang="en-US" sz="2800" spc="-20" dirty="0" smtClean="0">
                <a:latin typeface="Calibri"/>
                <a:cs typeface="Calibri"/>
              </a:rPr>
              <a:t>a</a:t>
            </a:r>
            <a:r>
              <a:rPr lang="en-US" sz="2800" dirty="0" smtClean="0">
                <a:latin typeface="Calibri"/>
                <a:cs typeface="Calibri"/>
              </a:rPr>
              <a:t>t	</a:t>
            </a:r>
            <a:r>
              <a:rPr lang="en-US" sz="2800" spc="-25" dirty="0" smtClean="0">
                <a:latin typeface="Calibri"/>
                <a:cs typeface="Calibri"/>
              </a:rPr>
              <a:t>a</a:t>
            </a:r>
            <a:r>
              <a:rPr lang="en-US" sz="2800" spc="-40" dirty="0" smtClean="0">
                <a:latin typeface="Calibri"/>
                <a:cs typeface="Calibri"/>
              </a:rPr>
              <a:t>f</a:t>
            </a:r>
            <a:r>
              <a:rPr lang="en-US" sz="2800" spc="-80" dirty="0" smtClean="0">
                <a:latin typeface="Calibri"/>
                <a:cs typeface="Calibri"/>
              </a:rPr>
              <a:t>f</a:t>
            </a:r>
            <a:r>
              <a:rPr lang="en-US" sz="2800" spc="-15" dirty="0" smtClean="0">
                <a:latin typeface="Calibri"/>
                <a:cs typeface="Calibri"/>
              </a:rPr>
              <a:t>e</a:t>
            </a:r>
            <a:r>
              <a:rPr lang="en-US" sz="2800" spc="-10" dirty="0" smtClean="0">
                <a:latin typeface="Calibri"/>
                <a:cs typeface="Calibri"/>
              </a:rPr>
              <a:t>ct</a:t>
            </a:r>
            <a:r>
              <a:rPr lang="en-US" sz="2800" dirty="0" smtClean="0">
                <a:latin typeface="Calibri"/>
                <a:cs typeface="Calibri"/>
              </a:rPr>
              <a:t>s  the </a:t>
            </a:r>
            <a:r>
              <a:rPr lang="en-US" sz="2800" spc="-5" dirty="0" smtClean="0">
                <a:latin typeface="Calibri"/>
                <a:cs typeface="Calibri"/>
              </a:rPr>
              <a:t>nerve </a:t>
            </a:r>
            <a:r>
              <a:rPr lang="en-US" sz="2800" spc="-10" dirty="0" err="1" smtClean="0">
                <a:latin typeface="Calibri"/>
                <a:cs typeface="Calibri"/>
              </a:rPr>
              <a:t>fibres</a:t>
            </a:r>
            <a:r>
              <a:rPr lang="en-US" sz="2800" spc="-10" dirty="0" smtClean="0">
                <a:latin typeface="Calibri"/>
                <a:cs typeface="Calibri"/>
              </a:rPr>
              <a:t> </a:t>
            </a:r>
            <a:r>
              <a:rPr lang="en-US" sz="2800" dirty="0" smtClean="0">
                <a:latin typeface="Calibri"/>
                <a:cs typeface="Calibri"/>
              </a:rPr>
              <a:t>and</a:t>
            </a:r>
            <a:r>
              <a:rPr lang="en-US" sz="2800" spc="-125" dirty="0" smtClean="0">
                <a:latin typeface="Calibri"/>
                <a:cs typeface="Calibri"/>
              </a:rPr>
              <a:t> </a:t>
            </a:r>
            <a:r>
              <a:rPr lang="en-US" sz="2800" spc="-5" dirty="0" smtClean="0">
                <a:latin typeface="Calibri"/>
                <a:cs typeface="Calibri"/>
              </a:rPr>
              <a:t>skin.</a:t>
            </a:r>
            <a:endParaRPr lang="en-US" sz="2800" dirty="0" smtClean="0">
              <a:latin typeface="Calibri"/>
              <a:cs typeface="Calibri"/>
            </a:endParaRPr>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lnSpcReduction="10000"/>
          </a:bodyPr>
          <a:lstStyle/>
          <a:p>
            <a:pPr marL="413384" indent="-401320">
              <a:spcBef>
                <a:spcPts val="100"/>
              </a:spcBef>
              <a:buClr>
                <a:srgbClr val="0AD0D9"/>
              </a:buClr>
              <a:buSzPct val="94444"/>
              <a:tabLst>
                <a:tab pos="414020" algn="l"/>
              </a:tabLst>
            </a:pPr>
            <a:r>
              <a:rPr lang="en-US" sz="4000" spc="-10" dirty="0" smtClean="0">
                <a:latin typeface="Calibri"/>
                <a:cs typeface="Calibri"/>
              </a:rPr>
              <a:t>Age</a:t>
            </a:r>
            <a:endParaRPr lang="en-US" sz="4000" dirty="0" smtClean="0">
              <a:latin typeface="Calibri"/>
              <a:cs typeface="Calibri"/>
            </a:endParaRPr>
          </a:p>
          <a:p>
            <a:pPr marL="17145">
              <a:lnSpc>
                <a:spcPct val="100000"/>
              </a:lnSpc>
              <a:spcBef>
                <a:spcPts val="25"/>
              </a:spcBef>
            </a:pPr>
            <a:r>
              <a:rPr lang="en-US" sz="2800" spc="-5" dirty="0" smtClean="0">
                <a:latin typeface="Calibri"/>
                <a:cs typeface="Calibri"/>
              </a:rPr>
              <a:t>Common </a:t>
            </a:r>
            <a:r>
              <a:rPr lang="en-US" sz="2800" dirty="0" smtClean="0">
                <a:latin typeface="Calibri"/>
                <a:cs typeface="Calibri"/>
              </a:rPr>
              <a:t>is &gt; 50</a:t>
            </a:r>
            <a:r>
              <a:rPr lang="en-US" sz="2800" spc="-45" dirty="0" smtClean="0">
                <a:latin typeface="Calibri"/>
                <a:cs typeface="Calibri"/>
              </a:rPr>
              <a:t> </a:t>
            </a:r>
            <a:r>
              <a:rPr lang="en-US" sz="2800" spc="-20" dirty="0" smtClean="0">
                <a:latin typeface="Calibri"/>
                <a:cs typeface="Calibri"/>
              </a:rPr>
              <a:t>years</a:t>
            </a:r>
            <a:endParaRPr lang="en-US" sz="2800" dirty="0" smtClean="0">
              <a:latin typeface="Calibri"/>
              <a:cs typeface="Calibri"/>
            </a:endParaRPr>
          </a:p>
          <a:p>
            <a:pPr>
              <a:lnSpc>
                <a:spcPct val="100000"/>
              </a:lnSpc>
            </a:pPr>
            <a:endParaRPr lang="en-US" sz="2800" dirty="0" smtClean="0">
              <a:latin typeface="Times New Roman"/>
              <a:cs typeface="Times New Roman"/>
            </a:endParaRPr>
          </a:p>
          <a:p>
            <a:pPr marL="388620" indent="-376555">
              <a:spcBef>
                <a:spcPts val="1725"/>
              </a:spcBef>
              <a:buClr>
                <a:srgbClr val="0AD0D9"/>
              </a:buClr>
              <a:buSzPct val="94444"/>
              <a:tabLst>
                <a:tab pos="389255" algn="l"/>
              </a:tabLst>
            </a:pPr>
            <a:r>
              <a:rPr lang="en-US" sz="4000" spc="-15" dirty="0" smtClean="0">
                <a:latin typeface="Calibri"/>
                <a:cs typeface="Calibri"/>
              </a:rPr>
              <a:t>Site</a:t>
            </a:r>
            <a:endParaRPr lang="en-US" sz="4000" dirty="0" smtClean="0">
              <a:latin typeface="Calibri"/>
              <a:cs typeface="Calibri"/>
            </a:endParaRPr>
          </a:p>
          <a:p>
            <a:pPr marL="40005">
              <a:lnSpc>
                <a:spcPct val="100000"/>
              </a:lnSpc>
              <a:spcBef>
                <a:spcPts val="150"/>
              </a:spcBef>
            </a:pPr>
            <a:r>
              <a:rPr lang="en-US" sz="2800" spc="-10" dirty="0" smtClean="0">
                <a:latin typeface="Calibri"/>
                <a:cs typeface="Calibri"/>
              </a:rPr>
              <a:t>t</a:t>
            </a:r>
            <a:r>
              <a:rPr lang="en-US" sz="2800" spc="-10" dirty="0" smtClean="0">
                <a:latin typeface="Constantia"/>
                <a:cs typeface="Constantia"/>
              </a:rPr>
              <a:t>rigemin</a:t>
            </a:r>
            <a:r>
              <a:rPr lang="en-US" sz="2800" spc="-10" dirty="0" smtClean="0">
                <a:latin typeface="Calibri"/>
                <a:cs typeface="Calibri"/>
              </a:rPr>
              <a:t>al </a:t>
            </a:r>
            <a:r>
              <a:rPr lang="en-US" sz="2800" spc="-5" dirty="0" smtClean="0">
                <a:latin typeface="Calibri"/>
                <a:cs typeface="Calibri"/>
              </a:rPr>
              <a:t>nerve </a:t>
            </a:r>
            <a:r>
              <a:rPr lang="en-US" sz="2800" dirty="0" smtClean="0">
                <a:latin typeface="Calibri"/>
                <a:cs typeface="Calibri"/>
              </a:rPr>
              <a:t>is </a:t>
            </a:r>
            <a:r>
              <a:rPr lang="en-US" sz="2800" spc="-10" dirty="0" smtClean="0">
                <a:latin typeface="Calibri"/>
                <a:cs typeface="Calibri"/>
              </a:rPr>
              <a:t>commonly</a:t>
            </a:r>
            <a:r>
              <a:rPr lang="en-US" sz="2800" spc="-25" dirty="0" smtClean="0">
                <a:latin typeface="Calibri"/>
                <a:cs typeface="Calibri"/>
              </a:rPr>
              <a:t> </a:t>
            </a:r>
            <a:r>
              <a:rPr lang="en-US" sz="2800" spc="-30" dirty="0" smtClean="0">
                <a:latin typeface="Calibri"/>
                <a:cs typeface="Calibri"/>
              </a:rPr>
              <a:t>affected</a:t>
            </a:r>
            <a:endParaRPr lang="en-US" sz="2800" dirty="0" smtClean="0">
              <a:latin typeface="Calibri"/>
              <a:cs typeface="Calibri"/>
            </a:endParaRPr>
          </a:p>
          <a:p>
            <a:pPr>
              <a:lnSpc>
                <a:spcPct val="100000"/>
              </a:lnSpc>
            </a:pPr>
            <a:endParaRPr lang="en-US" sz="2800" dirty="0" smtClean="0">
              <a:latin typeface="Times New Roman"/>
              <a:cs typeface="Times New Roman"/>
            </a:endParaRPr>
          </a:p>
          <a:p>
            <a:pPr>
              <a:lnSpc>
                <a:spcPct val="100000"/>
              </a:lnSpc>
              <a:spcBef>
                <a:spcPts val="55"/>
              </a:spcBef>
            </a:pPr>
            <a:endParaRPr lang="en-US" sz="2400" dirty="0" smtClean="0">
              <a:latin typeface="Times New Roman"/>
              <a:cs typeface="Times New Roman"/>
            </a:endParaRPr>
          </a:p>
          <a:p>
            <a:pPr marL="388620" indent="-376555">
              <a:buClr>
                <a:srgbClr val="0AD0D9"/>
              </a:buClr>
              <a:buSzPct val="94444"/>
              <a:tabLst>
                <a:tab pos="389255" algn="l"/>
              </a:tabLst>
            </a:pPr>
            <a:r>
              <a:rPr lang="en-US" sz="4000" spc="-10" dirty="0" smtClean="0">
                <a:latin typeface="Calibri"/>
                <a:cs typeface="Calibri"/>
              </a:rPr>
              <a:t>Complications</a:t>
            </a:r>
            <a:endParaRPr lang="en-US" sz="4000" dirty="0" smtClean="0">
              <a:latin typeface="Calibri"/>
              <a:cs typeface="Calibri"/>
            </a:endParaRPr>
          </a:p>
          <a:p>
            <a:pPr marL="17145">
              <a:lnSpc>
                <a:spcPct val="100000"/>
              </a:lnSpc>
              <a:spcBef>
                <a:spcPts val="65"/>
              </a:spcBef>
            </a:pPr>
            <a:r>
              <a:rPr lang="en-US" sz="2800" spc="-20" dirty="0" err="1" smtClean="0">
                <a:latin typeface="Calibri"/>
                <a:cs typeface="Calibri"/>
              </a:rPr>
              <a:t>Paresthesia</a:t>
            </a:r>
            <a:r>
              <a:rPr lang="en-US" sz="2800" spc="-20" dirty="0" smtClean="0">
                <a:latin typeface="Calibri"/>
                <a:cs typeface="Calibri"/>
              </a:rPr>
              <a:t> </a:t>
            </a:r>
            <a:r>
              <a:rPr lang="en-US" sz="2800" spc="-5" dirty="0" smtClean="0">
                <a:latin typeface="Calibri"/>
                <a:cs typeface="Calibri"/>
              </a:rPr>
              <a:t>(loss of</a:t>
            </a:r>
            <a:r>
              <a:rPr lang="en-US" sz="2800" spc="-25" dirty="0" smtClean="0">
                <a:latin typeface="Calibri"/>
                <a:cs typeface="Calibri"/>
              </a:rPr>
              <a:t> </a:t>
            </a:r>
            <a:r>
              <a:rPr lang="en-US" sz="2800" spc="-10" dirty="0" smtClean="0">
                <a:latin typeface="Calibri"/>
                <a:cs typeface="Calibri"/>
              </a:rPr>
              <a:t>sensation</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Classification </a:t>
            </a:r>
            <a:endParaRPr lang="en-US" dirty="0"/>
          </a:p>
        </p:txBody>
      </p:sp>
      <p:sp>
        <p:nvSpPr>
          <p:cNvPr id="3" name="Content Placeholder 2"/>
          <p:cNvSpPr>
            <a:spLocks noGrp="1"/>
          </p:cNvSpPr>
          <p:nvPr>
            <p:ph sz="quarter" idx="1"/>
          </p:nvPr>
        </p:nvSpPr>
        <p:spPr/>
        <p:txBody>
          <a:bodyPr/>
          <a:lstStyle/>
          <a:p>
            <a:r>
              <a:rPr lang="en-US" dirty="0" smtClean="0"/>
              <a:t>International Classification of Headache Disorders (ICHD)</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Representation </a:t>
            </a:r>
            <a:endParaRPr lang="en-US" dirty="0"/>
          </a:p>
        </p:txBody>
      </p:sp>
      <p:sp>
        <p:nvSpPr>
          <p:cNvPr id="4" name="object 12"/>
          <p:cNvSpPr>
            <a:spLocks noGrp="1"/>
          </p:cNvSpPr>
          <p:nvPr>
            <p:ph sz="quarter" idx="1"/>
          </p:nvPr>
        </p:nvSpPr>
        <p:spPr>
          <a:prstGeom prst="rect">
            <a:avLst/>
          </a:prstGeom>
          <a:blipFill>
            <a:blip r:embed="rId2" cstate="print"/>
            <a:stretch>
              <a:fillRect/>
            </a:stretch>
          </a:blipFill>
        </p:spPr>
        <p:txBody>
          <a:bodyPr wrap="square" lIns="0" tIns="0" rIns="0" bIns="0" rtlCol="0"/>
          <a:lstStyle/>
          <a:p>
            <a:endParaRPr 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lstStyle/>
          <a:p>
            <a:pPr marL="286385" marR="386080">
              <a:spcBef>
                <a:spcPts val="105"/>
              </a:spcBef>
              <a:buClr>
                <a:srgbClr val="0AD0D9"/>
              </a:buClr>
              <a:buSzPct val="94230"/>
              <a:tabLst>
                <a:tab pos="287020" algn="l"/>
              </a:tabLst>
            </a:pPr>
            <a:r>
              <a:rPr lang="en-US" sz="2800" spc="-5" dirty="0" smtClean="0">
                <a:latin typeface="Calibri"/>
                <a:cs typeface="Calibri"/>
              </a:rPr>
              <a:t>Area of </a:t>
            </a:r>
            <a:r>
              <a:rPr lang="en-US" sz="2800" spc="-20" dirty="0" smtClean="0">
                <a:latin typeface="Calibri"/>
                <a:cs typeface="Calibri"/>
              </a:rPr>
              <a:t>previous </a:t>
            </a:r>
            <a:r>
              <a:rPr lang="en-US" sz="2800" spc="-5" dirty="0" smtClean="0">
                <a:latin typeface="Calibri"/>
                <a:cs typeface="Calibri"/>
              </a:rPr>
              <a:t>herpes </a:t>
            </a:r>
            <a:r>
              <a:rPr lang="en-US" sz="2800" spc="-40" dirty="0" smtClean="0">
                <a:latin typeface="Calibri"/>
                <a:cs typeface="Calibri"/>
              </a:rPr>
              <a:t>zoster </a:t>
            </a:r>
            <a:r>
              <a:rPr lang="en-US" sz="2800" spc="-25" dirty="0" smtClean="0">
                <a:latin typeface="Calibri"/>
                <a:cs typeface="Calibri"/>
              </a:rPr>
              <a:t>may </a:t>
            </a:r>
            <a:r>
              <a:rPr lang="en-US" sz="2800" spc="-5" dirty="0" smtClean="0">
                <a:latin typeface="Calibri"/>
                <a:cs typeface="Calibri"/>
              </a:rPr>
              <a:t>show evidence</a:t>
            </a:r>
            <a:r>
              <a:rPr lang="en-US" sz="2800" spc="-195" dirty="0" smtClean="0">
                <a:latin typeface="Calibri"/>
                <a:cs typeface="Calibri"/>
              </a:rPr>
              <a:t> </a:t>
            </a:r>
            <a:r>
              <a:rPr lang="en-US" sz="2800" spc="-5" dirty="0" smtClean="0">
                <a:latin typeface="Calibri"/>
                <a:cs typeface="Calibri"/>
              </a:rPr>
              <a:t>of  </a:t>
            </a:r>
            <a:r>
              <a:rPr lang="en-US" sz="2800" spc="-5" dirty="0" err="1" smtClean="0">
                <a:latin typeface="Calibri"/>
                <a:cs typeface="Calibri"/>
              </a:rPr>
              <a:t>cutaneous</a:t>
            </a:r>
            <a:r>
              <a:rPr lang="en-US" sz="2800" spc="65" dirty="0" smtClean="0">
                <a:latin typeface="Calibri"/>
                <a:cs typeface="Calibri"/>
              </a:rPr>
              <a:t> </a:t>
            </a:r>
            <a:r>
              <a:rPr lang="en-US" sz="2800" spc="-10" dirty="0" smtClean="0">
                <a:latin typeface="Calibri"/>
                <a:cs typeface="Calibri"/>
              </a:rPr>
              <a:t>scarring.</a:t>
            </a:r>
            <a:endParaRPr lang="en-US" sz="2800" dirty="0" smtClean="0">
              <a:latin typeface="Calibri"/>
              <a:cs typeface="Calibri"/>
            </a:endParaRPr>
          </a:p>
          <a:p>
            <a:pPr marL="286385" marR="5080">
              <a:buClr>
                <a:srgbClr val="0AD0D9"/>
              </a:buClr>
              <a:buSzPct val="94230"/>
              <a:tabLst>
                <a:tab pos="287020" algn="l"/>
              </a:tabLst>
            </a:pPr>
            <a:r>
              <a:rPr lang="en-US" sz="2800" spc="-5" dirty="0" smtClean="0">
                <a:latin typeface="Calibri"/>
                <a:cs typeface="Calibri"/>
              </a:rPr>
              <a:t>Sensation </a:t>
            </a:r>
            <a:r>
              <a:rPr lang="en-US" sz="2800" spc="-25" dirty="0" smtClean="0">
                <a:latin typeface="Calibri"/>
                <a:cs typeface="Calibri"/>
              </a:rPr>
              <a:t>may </a:t>
            </a:r>
            <a:r>
              <a:rPr lang="en-US" sz="2800" spc="-5" dirty="0" smtClean="0">
                <a:latin typeface="Calibri"/>
                <a:cs typeface="Calibri"/>
              </a:rPr>
              <a:t>be </a:t>
            </a:r>
            <a:r>
              <a:rPr lang="en-US" sz="2800" spc="-20" dirty="0" smtClean="0">
                <a:latin typeface="Calibri"/>
                <a:cs typeface="Calibri"/>
              </a:rPr>
              <a:t>altered over </a:t>
            </a:r>
            <a:r>
              <a:rPr lang="en-US" sz="2800" dirty="0" smtClean="0">
                <a:latin typeface="Calibri"/>
                <a:cs typeface="Calibri"/>
              </a:rPr>
              <a:t>the </a:t>
            </a:r>
            <a:r>
              <a:rPr lang="en-US" sz="2800" spc="-10" dirty="0" smtClean="0">
                <a:latin typeface="Calibri"/>
                <a:cs typeface="Calibri"/>
              </a:rPr>
              <a:t>areas </a:t>
            </a:r>
            <a:r>
              <a:rPr lang="en-US" sz="2800" spc="-25" dirty="0" smtClean="0">
                <a:latin typeface="Calibri"/>
                <a:cs typeface="Calibri"/>
              </a:rPr>
              <a:t>involved, </a:t>
            </a:r>
            <a:r>
              <a:rPr lang="en-US" sz="2800" dirty="0" smtClean="0">
                <a:latin typeface="Calibri"/>
                <a:cs typeface="Calibri"/>
              </a:rPr>
              <a:t>in</a:t>
            </a:r>
            <a:r>
              <a:rPr lang="en-US" sz="2800" spc="-200" dirty="0" smtClean="0">
                <a:latin typeface="Calibri"/>
                <a:cs typeface="Calibri"/>
              </a:rPr>
              <a:t> </a:t>
            </a:r>
            <a:r>
              <a:rPr lang="en-US" sz="2800" dirty="0" smtClean="0">
                <a:latin typeface="Calibri"/>
                <a:cs typeface="Calibri"/>
              </a:rPr>
              <a:t>the  </a:t>
            </a:r>
            <a:r>
              <a:rPr lang="en-US" sz="2800" spc="-25" dirty="0" smtClean="0">
                <a:latin typeface="Calibri"/>
                <a:cs typeface="Calibri"/>
              </a:rPr>
              <a:t>form </a:t>
            </a:r>
            <a:r>
              <a:rPr lang="en-US" sz="2800" spc="-5" dirty="0" smtClean="0">
                <a:latin typeface="Calibri"/>
                <a:cs typeface="Calibri"/>
              </a:rPr>
              <a:t>of </a:t>
            </a:r>
            <a:r>
              <a:rPr lang="en-US" sz="2800" dirty="0" smtClean="0">
                <a:latin typeface="Calibri"/>
                <a:cs typeface="Calibri"/>
              </a:rPr>
              <a:t>either </a:t>
            </a:r>
            <a:r>
              <a:rPr lang="en-US" sz="2800" spc="-20" dirty="0" smtClean="0">
                <a:latin typeface="Calibri"/>
                <a:cs typeface="Calibri"/>
              </a:rPr>
              <a:t>hypersensitivity </a:t>
            </a:r>
            <a:r>
              <a:rPr lang="en-US" sz="2800" spc="-5" dirty="0" smtClean="0">
                <a:latin typeface="Calibri"/>
                <a:cs typeface="Calibri"/>
              </a:rPr>
              <a:t>or </a:t>
            </a:r>
            <a:r>
              <a:rPr lang="en-US" sz="2800" spc="-10" dirty="0" smtClean="0">
                <a:latin typeface="Calibri"/>
                <a:cs typeface="Calibri"/>
              </a:rPr>
              <a:t>decreased</a:t>
            </a:r>
            <a:r>
              <a:rPr lang="en-US" sz="2800" spc="-70" dirty="0" smtClean="0">
                <a:latin typeface="Calibri"/>
                <a:cs typeface="Calibri"/>
              </a:rPr>
              <a:t> </a:t>
            </a:r>
            <a:r>
              <a:rPr lang="en-US" sz="2800" spc="-10" dirty="0" smtClean="0">
                <a:latin typeface="Calibri"/>
                <a:cs typeface="Calibri"/>
              </a:rPr>
              <a:t>sensation.</a:t>
            </a:r>
            <a:endParaRPr lang="en-US" sz="2800" dirty="0" smtClean="0">
              <a:latin typeface="Calibri"/>
              <a:cs typeface="Calibri"/>
            </a:endParaRPr>
          </a:p>
          <a:p>
            <a:pPr marL="286385" marR="170815">
              <a:buClr>
                <a:srgbClr val="0AD0D9"/>
              </a:buClr>
              <a:buSzPct val="94230"/>
              <a:tabLst>
                <a:tab pos="287020" algn="l"/>
              </a:tabLst>
            </a:pPr>
            <a:r>
              <a:rPr lang="en-US" sz="2800" dirty="0" smtClean="0">
                <a:latin typeface="Calibri"/>
                <a:cs typeface="Calibri"/>
              </a:rPr>
              <a:t>In </a:t>
            </a:r>
            <a:r>
              <a:rPr lang="en-US" sz="2800" spc="-40" dirty="0" smtClean="0">
                <a:latin typeface="Calibri"/>
                <a:cs typeface="Calibri"/>
              </a:rPr>
              <a:t>rare </a:t>
            </a:r>
            <a:r>
              <a:rPr lang="en-US" sz="2800" spc="-5" dirty="0" smtClean="0">
                <a:latin typeface="Calibri"/>
                <a:cs typeface="Calibri"/>
              </a:rPr>
              <a:t>cases, </a:t>
            </a:r>
            <a:r>
              <a:rPr lang="en-US" sz="2800" dirty="0" smtClean="0">
                <a:latin typeface="Calibri"/>
                <a:cs typeface="Calibri"/>
              </a:rPr>
              <a:t>the </a:t>
            </a:r>
            <a:r>
              <a:rPr lang="en-US" sz="2800" spc="-20" dirty="0" smtClean="0">
                <a:latin typeface="Calibri"/>
                <a:cs typeface="Calibri"/>
              </a:rPr>
              <a:t>patient </a:t>
            </a:r>
            <a:r>
              <a:rPr lang="en-US" sz="2800" spc="-5" dirty="0" smtClean="0">
                <a:latin typeface="Calibri"/>
                <a:cs typeface="Calibri"/>
              </a:rPr>
              <a:t>might </a:t>
            </a:r>
            <a:r>
              <a:rPr lang="en-US" sz="2800" dirty="0" smtClean="0">
                <a:latin typeface="Calibri"/>
                <a:cs typeface="Calibri"/>
              </a:rPr>
              <a:t>also </a:t>
            </a:r>
            <a:r>
              <a:rPr lang="en-US" sz="2800" spc="-15" dirty="0" smtClean="0">
                <a:latin typeface="Calibri"/>
                <a:cs typeface="Calibri"/>
              </a:rPr>
              <a:t>experience</a:t>
            </a:r>
            <a:r>
              <a:rPr lang="en-US" sz="2800" spc="-210" dirty="0" smtClean="0">
                <a:latin typeface="Calibri"/>
                <a:cs typeface="Calibri"/>
              </a:rPr>
              <a:t> </a:t>
            </a:r>
            <a:r>
              <a:rPr lang="en-US" sz="2800" dirty="0" smtClean="0">
                <a:latin typeface="Calibri"/>
                <a:cs typeface="Calibri"/>
              </a:rPr>
              <a:t>muscle  </a:t>
            </a:r>
            <a:r>
              <a:rPr lang="en-US" sz="2800" spc="-10" dirty="0" smtClean="0">
                <a:latin typeface="Calibri"/>
                <a:cs typeface="Calibri"/>
              </a:rPr>
              <a:t>weakness, </a:t>
            </a:r>
            <a:r>
              <a:rPr lang="en-US" sz="2800" spc="-45" dirty="0" smtClean="0">
                <a:latin typeface="Calibri"/>
                <a:cs typeface="Calibri"/>
              </a:rPr>
              <a:t>tremors, </a:t>
            </a:r>
            <a:r>
              <a:rPr lang="en-US" sz="2800" spc="-5" dirty="0" smtClean="0">
                <a:latin typeface="Calibri"/>
                <a:cs typeface="Calibri"/>
              </a:rPr>
              <a:t>or </a:t>
            </a:r>
            <a:r>
              <a:rPr lang="en-US" sz="2800" spc="-20" dirty="0" smtClean="0">
                <a:latin typeface="Calibri"/>
                <a:cs typeface="Calibri"/>
              </a:rPr>
              <a:t>paralysis </a:t>
            </a:r>
            <a:r>
              <a:rPr lang="en-US" sz="2800" dirty="0" smtClean="0">
                <a:latin typeface="Calibri"/>
                <a:cs typeface="Calibri"/>
              </a:rPr>
              <a:t>if the </a:t>
            </a:r>
            <a:r>
              <a:rPr lang="en-US" sz="2800" spc="-5" dirty="0" smtClean="0">
                <a:latin typeface="Calibri"/>
                <a:cs typeface="Calibri"/>
              </a:rPr>
              <a:t>nerves </a:t>
            </a:r>
            <a:r>
              <a:rPr lang="en-US" sz="2800" spc="-25" dirty="0" smtClean="0">
                <a:latin typeface="Calibri"/>
                <a:cs typeface="Calibri"/>
              </a:rPr>
              <a:t>involved  </a:t>
            </a:r>
            <a:r>
              <a:rPr lang="en-US" sz="2800" dirty="0" smtClean="0">
                <a:latin typeface="Calibri"/>
                <a:cs typeface="Calibri"/>
              </a:rPr>
              <a:t>also </a:t>
            </a:r>
            <a:r>
              <a:rPr lang="en-US" sz="2800" spc="-25" dirty="0" smtClean="0">
                <a:latin typeface="Calibri"/>
                <a:cs typeface="Calibri"/>
              </a:rPr>
              <a:t>control </a:t>
            </a:r>
            <a:r>
              <a:rPr lang="en-US" sz="2800" dirty="0" smtClean="0">
                <a:latin typeface="Calibri"/>
                <a:cs typeface="Calibri"/>
              </a:rPr>
              <a:t>muscle </a:t>
            </a:r>
            <a:r>
              <a:rPr lang="en-US" sz="2800" spc="-20" dirty="0" smtClean="0">
                <a:latin typeface="Calibri"/>
                <a:cs typeface="Calibri"/>
              </a:rPr>
              <a:t>movement</a:t>
            </a:r>
            <a:endParaRPr lang="en-US" dirty="0"/>
          </a:p>
        </p:txBody>
      </p:sp>
      <p:sp>
        <p:nvSpPr>
          <p:cNvPr id="4" name="object 11"/>
          <p:cNvSpPr txBox="1">
            <a:spLocks noGrp="1"/>
          </p:cNvSpPr>
          <p:nvPr>
            <p:ph type="title"/>
          </p:nvPr>
        </p:nvSpPr>
        <p:spPr>
          <a:prstGeom prst="rect">
            <a:avLst/>
          </a:prstGeom>
        </p:spPr>
        <p:txBody>
          <a:bodyPr vert="horz" wrap="square" lIns="0" tIns="12700" rIns="0" bIns="0" rtlCol="0">
            <a:spAutoFit/>
          </a:bodyPr>
          <a:lstStyle/>
          <a:p>
            <a:pPr marL="12700">
              <a:lnSpc>
                <a:spcPct val="100000"/>
              </a:lnSpc>
              <a:spcBef>
                <a:spcPts val="100"/>
              </a:spcBef>
            </a:pPr>
            <a:r>
              <a:rPr sz="4500" spc="-90" dirty="0"/>
              <a:t>S</a:t>
            </a:r>
            <a:r>
              <a:rPr sz="4500" dirty="0"/>
              <a:t>YMP</a:t>
            </a:r>
            <a:r>
              <a:rPr sz="4500" spc="-114" dirty="0"/>
              <a:t>T</a:t>
            </a:r>
            <a:r>
              <a:rPr sz="4500" spc="-5" dirty="0"/>
              <a:t>O</a:t>
            </a:r>
            <a:r>
              <a:rPr sz="4500" spc="-15" dirty="0"/>
              <a:t>M</a:t>
            </a:r>
            <a:r>
              <a:rPr sz="4500" dirty="0"/>
              <a:t>S</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pc="-30" dirty="0" smtClean="0">
                <a:latin typeface="Constantia"/>
                <a:cs typeface="Constantia"/>
              </a:rPr>
              <a:t>TREATMENT</a:t>
            </a:r>
            <a:endParaRPr lang="en-US" dirty="0"/>
          </a:p>
        </p:txBody>
      </p:sp>
      <p:sp>
        <p:nvSpPr>
          <p:cNvPr id="3" name="Content Placeholder 2"/>
          <p:cNvSpPr>
            <a:spLocks noGrp="1"/>
          </p:cNvSpPr>
          <p:nvPr>
            <p:ph sz="quarter" idx="1"/>
          </p:nvPr>
        </p:nvSpPr>
        <p:spPr/>
        <p:txBody>
          <a:bodyPr/>
          <a:lstStyle/>
          <a:p>
            <a:pPr marL="287020">
              <a:spcBef>
                <a:spcPts val="105"/>
              </a:spcBef>
              <a:buClr>
                <a:srgbClr val="0AD0D9"/>
              </a:buClr>
              <a:buSzPct val="94230"/>
              <a:tabLst>
                <a:tab pos="287020" algn="l"/>
              </a:tabLst>
            </a:pPr>
            <a:r>
              <a:rPr lang="en-US" sz="2800" spc="-20" dirty="0" smtClean="0">
                <a:latin typeface="Constantia"/>
                <a:cs typeface="Constantia"/>
              </a:rPr>
              <a:t>Pain</a:t>
            </a:r>
            <a:r>
              <a:rPr lang="en-US" sz="2800" spc="-55" dirty="0" smtClean="0">
                <a:latin typeface="Constantia"/>
                <a:cs typeface="Constantia"/>
              </a:rPr>
              <a:t> </a:t>
            </a:r>
            <a:r>
              <a:rPr lang="en-US" sz="2800" spc="-15" dirty="0" smtClean="0">
                <a:latin typeface="Constantia"/>
                <a:cs typeface="Constantia"/>
              </a:rPr>
              <a:t>killer</a:t>
            </a:r>
            <a:endParaRPr lang="en-US" sz="2800" dirty="0" smtClean="0">
              <a:latin typeface="Constantia"/>
              <a:cs typeface="Constantia"/>
            </a:endParaRPr>
          </a:p>
          <a:p>
            <a:pPr marL="287020">
              <a:buClr>
                <a:srgbClr val="0AD0D9"/>
              </a:buClr>
              <a:buSzPct val="94230"/>
              <a:tabLst>
                <a:tab pos="287020" algn="l"/>
              </a:tabLst>
            </a:pPr>
            <a:r>
              <a:rPr lang="en-US" sz="2800" spc="-15" dirty="0" smtClean="0">
                <a:latin typeface="Constantia"/>
                <a:cs typeface="Constantia"/>
              </a:rPr>
              <a:t>Anticonvulsants</a:t>
            </a:r>
            <a:endParaRPr lang="en-US" sz="2800" dirty="0" smtClean="0">
              <a:latin typeface="Constantia"/>
              <a:cs typeface="Constantia"/>
            </a:endParaRPr>
          </a:p>
          <a:p>
            <a:pPr marL="287020">
              <a:buClr>
                <a:srgbClr val="0AD0D9"/>
              </a:buClr>
              <a:buSzPct val="94230"/>
              <a:tabLst>
                <a:tab pos="287020" algn="l"/>
              </a:tabLst>
            </a:pPr>
            <a:r>
              <a:rPr lang="en-US" sz="2800" spc="-10" dirty="0" err="1" smtClean="0">
                <a:latin typeface="Constantia"/>
                <a:cs typeface="Constantia"/>
              </a:rPr>
              <a:t>Lidocaine</a:t>
            </a:r>
            <a:r>
              <a:rPr lang="en-US" sz="2800" spc="-10" dirty="0" smtClean="0">
                <a:latin typeface="Constantia"/>
                <a:cs typeface="Constantia"/>
              </a:rPr>
              <a:t> </a:t>
            </a:r>
            <a:r>
              <a:rPr lang="en-US" sz="2800" spc="-5" dirty="0" smtClean="0">
                <a:latin typeface="Constantia"/>
                <a:cs typeface="Constantia"/>
              </a:rPr>
              <a:t>skin</a:t>
            </a:r>
            <a:r>
              <a:rPr lang="en-US" sz="2800" spc="-260" dirty="0" smtClean="0">
                <a:latin typeface="Constantia"/>
                <a:cs typeface="Constantia"/>
              </a:rPr>
              <a:t> </a:t>
            </a:r>
            <a:r>
              <a:rPr lang="en-US" sz="2800" spc="-15" dirty="0" smtClean="0">
                <a:latin typeface="Constantia"/>
                <a:cs typeface="Constantia"/>
              </a:rPr>
              <a:t>patches</a:t>
            </a:r>
            <a:endParaRPr lang="en-US" sz="2800" dirty="0" smtClean="0">
              <a:latin typeface="Constantia"/>
              <a:cs typeface="Constantia"/>
            </a:endParaRPr>
          </a:p>
          <a:p>
            <a:pPr marL="287020">
              <a:buClr>
                <a:srgbClr val="0AD0D9"/>
              </a:buClr>
              <a:buSzPct val="94230"/>
              <a:tabLst>
                <a:tab pos="287020" algn="l"/>
              </a:tabLst>
            </a:pPr>
            <a:r>
              <a:rPr lang="en-US" sz="2800" spc="-10" dirty="0" smtClean="0">
                <a:latin typeface="Constantia"/>
                <a:cs typeface="Constantia"/>
              </a:rPr>
              <a:t>Antidepressants</a:t>
            </a:r>
            <a:endParaRPr lang="en-US" sz="2800" dirty="0" smtClean="0">
              <a:latin typeface="Constantia"/>
              <a:cs typeface="Constantia"/>
            </a:endParaRPr>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Temporomandibular</a:t>
            </a:r>
            <a:r>
              <a:rPr lang="en-US" dirty="0" smtClean="0"/>
              <a:t> arthritis </a:t>
            </a:r>
            <a:endParaRPr lang="en-US" dirty="0"/>
          </a:p>
        </p:txBody>
      </p:sp>
      <p:sp>
        <p:nvSpPr>
          <p:cNvPr id="3" name="Content Placeholder 2"/>
          <p:cNvSpPr>
            <a:spLocks noGrp="1"/>
          </p:cNvSpPr>
          <p:nvPr>
            <p:ph sz="quarter" idx="1"/>
          </p:nvPr>
        </p:nvSpPr>
        <p:spPr/>
        <p:txBody>
          <a:bodyPr/>
          <a:lstStyle/>
          <a:p>
            <a:pPr marL="287020">
              <a:spcBef>
                <a:spcPts val="720"/>
              </a:spcBef>
              <a:buClr>
                <a:srgbClr val="0AD0D9"/>
              </a:buClr>
              <a:buSzPct val="94230"/>
              <a:tabLst>
                <a:tab pos="287020" algn="l"/>
              </a:tabLst>
            </a:pPr>
            <a:r>
              <a:rPr lang="en-US" sz="2800" dirty="0" smtClean="0">
                <a:latin typeface="Calibri"/>
                <a:cs typeface="Calibri"/>
              </a:rPr>
              <a:t>It is also </a:t>
            </a:r>
            <a:r>
              <a:rPr lang="en-US" sz="2800" spc="-5" dirty="0" smtClean="0">
                <a:latin typeface="Calibri"/>
                <a:cs typeface="Calibri"/>
              </a:rPr>
              <a:t>known </a:t>
            </a:r>
            <a:r>
              <a:rPr lang="en-US" sz="2800" dirty="0" smtClean="0">
                <a:latin typeface="Calibri"/>
                <a:cs typeface="Calibri"/>
              </a:rPr>
              <a:t>as </a:t>
            </a:r>
            <a:r>
              <a:rPr lang="en-US" sz="2800" spc="-5" dirty="0" smtClean="0">
                <a:latin typeface="Calibri"/>
                <a:cs typeface="Calibri"/>
              </a:rPr>
              <a:t>COSTEN’S</a:t>
            </a:r>
            <a:r>
              <a:rPr lang="en-US" sz="2800" spc="-60" dirty="0" smtClean="0">
                <a:latin typeface="Calibri"/>
                <a:cs typeface="Calibri"/>
              </a:rPr>
              <a:t> </a:t>
            </a:r>
            <a:r>
              <a:rPr lang="en-US" sz="2800" spc="-5" dirty="0" smtClean="0">
                <a:latin typeface="Calibri"/>
                <a:cs typeface="Calibri"/>
              </a:rPr>
              <a:t>SYNDROME.</a:t>
            </a:r>
            <a:endParaRPr lang="en-US" sz="2800" dirty="0" smtClean="0">
              <a:latin typeface="Calibri"/>
              <a:cs typeface="Calibri"/>
            </a:endParaRPr>
          </a:p>
          <a:p>
            <a:pPr marL="287020">
              <a:spcBef>
                <a:spcPts val="625"/>
              </a:spcBef>
              <a:buClr>
                <a:srgbClr val="0AD0D9"/>
              </a:buClr>
              <a:buSzPct val="94230"/>
              <a:tabLst>
                <a:tab pos="287020" algn="l"/>
              </a:tabLst>
            </a:pPr>
            <a:r>
              <a:rPr lang="en-US" sz="2800" spc="-15" dirty="0" smtClean="0">
                <a:latin typeface="Calibri"/>
                <a:cs typeface="Calibri"/>
              </a:rPr>
              <a:t>Pain </a:t>
            </a:r>
            <a:r>
              <a:rPr lang="en-US" sz="2800" dirty="0" smtClean="0">
                <a:latin typeface="Calibri"/>
                <a:cs typeface="Calibri"/>
              </a:rPr>
              <a:t>is </a:t>
            </a:r>
            <a:r>
              <a:rPr lang="en-US" sz="2800" spc="-20" dirty="0" smtClean="0">
                <a:latin typeface="Calibri"/>
                <a:cs typeface="Calibri"/>
              </a:rPr>
              <a:t>severe</a:t>
            </a:r>
            <a:r>
              <a:rPr lang="en-US" sz="2800" spc="-110" dirty="0" smtClean="0">
                <a:latin typeface="Calibri"/>
                <a:cs typeface="Calibri"/>
              </a:rPr>
              <a:t> </a:t>
            </a:r>
            <a:r>
              <a:rPr lang="en-US" sz="2800" dirty="0" smtClean="0">
                <a:latin typeface="Calibri"/>
                <a:cs typeface="Calibri"/>
              </a:rPr>
              <a:t>aching.</a:t>
            </a:r>
          </a:p>
          <a:p>
            <a:pPr marL="287020">
              <a:spcBef>
                <a:spcPts val="625"/>
              </a:spcBef>
              <a:buClr>
                <a:srgbClr val="0AD0D9"/>
              </a:buClr>
              <a:buSzPct val="94230"/>
              <a:tabLst>
                <a:tab pos="287020" algn="l"/>
              </a:tabLst>
            </a:pPr>
            <a:r>
              <a:rPr lang="en-US" sz="2800" spc="-5" dirty="0" smtClean="0">
                <a:latin typeface="Calibri"/>
                <a:cs typeface="Calibri"/>
              </a:rPr>
              <a:t>Gets intensified by </a:t>
            </a:r>
            <a:r>
              <a:rPr lang="en-US" sz="2800" dirty="0" smtClean="0">
                <a:latin typeface="Calibri"/>
                <a:cs typeface="Calibri"/>
              </a:rPr>
              <a:t>chewing, </a:t>
            </a:r>
            <a:r>
              <a:rPr lang="en-US" sz="2800" spc="-10" dirty="0" smtClean="0">
                <a:latin typeface="Calibri"/>
                <a:cs typeface="Calibri"/>
              </a:rPr>
              <a:t>movement </a:t>
            </a:r>
            <a:r>
              <a:rPr lang="en-US" sz="2800" dirty="0" smtClean="0">
                <a:latin typeface="Calibri"/>
                <a:cs typeface="Calibri"/>
              </a:rPr>
              <a:t>of</a:t>
            </a:r>
            <a:r>
              <a:rPr lang="en-US" sz="2800" spc="-350" dirty="0" smtClean="0">
                <a:latin typeface="Calibri"/>
                <a:cs typeface="Calibri"/>
              </a:rPr>
              <a:t> </a:t>
            </a:r>
            <a:r>
              <a:rPr lang="en-US" sz="2800" spc="-50" dirty="0" smtClean="0">
                <a:latin typeface="Calibri"/>
                <a:cs typeface="Calibri"/>
              </a:rPr>
              <a:t>jaw.</a:t>
            </a:r>
            <a:endParaRPr lang="en-US" sz="2800" dirty="0" smtClean="0">
              <a:latin typeface="Calibri"/>
              <a:cs typeface="Calibri"/>
            </a:endParaRPr>
          </a:p>
          <a:p>
            <a:pPr marL="287020">
              <a:spcBef>
                <a:spcPts val="625"/>
              </a:spcBef>
              <a:buClr>
                <a:srgbClr val="0AD0D9"/>
              </a:buClr>
              <a:buSzPct val="94230"/>
              <a:tabLst>
                <a:tab pos="287020" algn="l"/>
              </a:tabLst>
            </a:pPr>
            <a:r>
              <a:rPr lang="en-US" sz="2800" spc="-10" dirty="0" smtClean="0">
                <a:latin typeface="Calibri"/>
                <a:cs typeface="Calibri"/>
              </a:rPr>
              <a:t>Occurs </a:t>
            </a:r>
            <a:r>
              <a:rPr lang="en-US" sz="2800" spc="-15" dirty="0" smtClean="0">
                <a:latin typeface="Calibri"/>
                <a:cs typeface="Calibri"/>
              </a:rPr>
              <a:t>at </a:t>
            </a:r>
            <a:r>
              <a:rPr lang="en-US" sz="2800" dirty="0" smtClean="0">
                <a:latin typeface="Calibri"/>
                <a:cs typeface="Calibri"/>
              </a:rPr>
              <a:t>the </a:t>
            </a:r>
            <a:r>
              <a:rPr lang="en-US" sz="2800" spc="-10" dirty="0" err="1" smtClean="0">
                <a:latin typeface="Calibri"/>
                <a:cs typeface="Calibri"/>
              </a:rPr>
              <a:t>temporomandibular</a:t>
            </a:r>
            <a:r>
              <a:rPr lang="en-US" sz="2800" spc="-170" dirty="0" smtClean="0">
                <a:latin typeface="Calibri"/>
                <a:cs typeface="Calibri"/>
              </a:rPr>
              <a:t> </a:t>
            </a:r>
            <a:r>
              <a:rPr lang="en-US" sz="2800" spc="-10" dirty="0" smtClean="0">
                <a:latin typeface="Calibri"/>
                <a:cs typeface="Calibri"/>
              </a:rPr>
              <a:t>joint.</a:t>
            </a:r>
            <a:endParaRPr lang="en-US" sz="2800" dirty="0" smtClean="0">
              <a:latin typeface="Calibri"/>
              <a:cs typeface="Calibri"/>
            </a:endParaRPr>
          </a:p>
          <a:p>
            <a:pPr marL="287020">
              <a:spcBef>
                <a:spcPts val="625"/>
              </a:spcBef>
              <a:buClr>
                <a:srgbClr val="0AD0D9"/>
              </a:buClr>
              <a:buSzPct val="94230"/>
              <a:tabLst>
                <a:tab pos="287020" algn="l"/>
              </a:tabLst>
            </a:pPr>
            <a:r>
              <a:rPr lang="en-US" sz="2800" dirty="0" smtClean="0">
                <a:latin typeface="Calibri"/>
                <a:cs typeface="Calibri"/>
              </a:rPr>
              <a:t>Usually</a:t>
            </a:r>
            <a:r>
              <a:rPr lang="en-US" sz="2800" spc="-110" dirty="0" smtClean="0">
                <a:latin typeface="Calibri"/>
                <a:cs typeface="Calibri"/>
              </a:rPr>
              <a:t> </a:t>
            </a:r>
            <a:r>
              <a:rPr lang="en-US" sz="2800" spc="-15" dirty="0" smtClean="0">
                <a:latin typeface="Calibri"/>
                <a:cs typeface="Calibri"/>
              </a:rPr>
              <a:t>unilateral</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Symptoms</a:t>
            </a:r>
            <a:endParaRPr lang="en-US" dirty="0"/>
          </a:p>
        </p:txBody>
      </p:sp>
      <p:sp>
        <p:nvSpPr>
          <p:cNvPr id="3" name="Content Placeholder 2"/>
          <p:cNvSpPr>
            <a:spLocks noGrp="1"/>
          </p:cNvSpPr>
          <p:nvPr>
            <p:ph sz="quarter" idx="1"/>
          </p:nvPr>
        </p:nvSpPr>
        <p:spPr/>
        <p:txBody>
          <a:bodyPr/>
          <a:lstStyle/>
          <a:p>
            <a:pPr marL="287020">
              <a:spcBef>
                <a:spcPts val="890"/>
              </a:spcBef>
              <a:buClr>
                <a:srgbClr val="0AD0D9"/>
              </a:buClr>
              <a:buSzPct val="94230"/>
              <a:tabLst>
                <a:tab pos="287020" algn="l"/>
              </a:tabLst>
            </a:pPr>
            <a:r>
              <a:rPr lang="en-US" sz="2800" spc="-240" dirty="0" smtClean="0">
                <a:latin typeface="Calibri"/>
                <a:cs typeface="Calibri"/>
              </a:rPr>
              <a:t>Loss </a:t>
            </a:r>
            <a:r>
              <a:rPr lang="en-US" sz="2800" spc="10" dirty="0" smtClean="0">
                <a:latin typeface="Calibri"/>
                <a:cs typeface="Calibri"/>
              </a:rPr>
              <a:t>of </a:t>
            </a:r>
            <a:r>
              <a:rPr lang="en-US" sz="2800" spc="15" dirty="0" smtClean="0">
                <a:latin typeface="Calibri"/>
                <a:cs typeface="Calibri"/>
              </a:rPr>
              <a:t>dental </a:t>
            </a:r>
            <a:r>
              <a:rPr lang="en-US" sz="2800" spc="-130" dirty="0" err="1" smtClean="0">
                <a:latin typeface="Calibri"/>
                <a:cs typeface="Calibri"/>
              </a:rPr>
              <a:t>occlusal</a:t>
            </a:r>
            <a:r>
              <a:rPr lang="en-US" sz="2800" spc="-254" dirty="0" smtClean="0">
                <a:latin typeface="Calibri"/>
                <a:cs typeface="Calibri"/>
              </a:rPr>
              <a:t> </a:t>
            </a:r>
            <a:r>
              <a:rPr lang="en-US" sz="2800" spc="-45" dirty="0" smtClean="0">
                <a:latin typeface="Calibri"/>
                <a:cs typeface="Calibri"/>
              </a:rPr>
              <a:t>support</a:t>
            </a:r>
            <a:endParaRPr lang="en-US" sz="2800" dirty="0" smtClean="0">
              <a:latin typeface="Calibri"/>
              <a:cs typeface="Calibri"/>
            </a:endParaRPr>
          </a:p>
          <a:p>
            <a:pPr marL="287020">
              <a:spcBef>
                <a:spcPts val="790"/>
              </a:spcBef>
              <a:buClr>
                <a:srgbClr val="0AD0D9"/>
              </a:buClr>
              <a:buSzPct val="94230"/>
              <a:tabLst>
                <a:tab pos="287020" algn="l"/>
              </a:tabLst>
            </a:pPr>
            <a:r>
              <a:rPr lang="en-US" sz="2800" spc="-95" dirty="0" smtClean="0">
                <a:latin typeface="Calibri"/>
                <a:cs typeface="Calibri"/>
              </a:rPr>
              <a:t>Ear </a:t>
            </a:r>
            <a:r>
              <a:rPr lang="en-US" sz="2800" spc="-90" dirty="0" smtClean="0">
                <a:latin typeface="Calibri"/>
                <a:cs typeface="Calibri"/>
              </a:rPr>
              <a:t>symptoms </a:t>
            </a:r>
            <a:r>
              <a:rPr lang="en-US" sz="2800" spc="-30" dirty="0" smtClean="0">
                <a:latin typeface="Calibri"/>
                <a:cs typeface="Calibri"/>
              </a:rPr>
              <a:t>(pain,</a:t>
            </a:r>
            <a:r>
              <a:rPr lang="en-US" sz="2800" spc="-50" dirty="0" smtClean="0">
                <a:latin typeface="Calibri"/>
                <a:cs typeface="Calibri"/>
              </a:rPr>
              <a:t> </a:t>
            </a:r>
            <a:r>
              <a:rPr lang="en-US" sz="2800" spc="-75" dirty="0" smtClean="0">
                <a:latin typeface="Calibri"/>
                <a:cs typeface="Calibri"/>
              </a:rPr>
              <a:t>tinnitus)</a:t>
            </a:r>
            <a:endParaRPr lang="en-US" sz="2800" dirty="0" smtClean="0">
              <a:latin typeface="Calibri"/>
              <a:cs typeface="Calibri"/>
            </a:endParaRPr>
          </a:p>
          <a:p>
            <a:pPr marL="287020">
              <a:spcBef>
                <a:spcPts val="810"/>
              </a:spcBef>
              <a:buClr>
                <a:srgbClr val="0AD0D9"/>
              </a:buClr>
              <a:buSzPct val="94230"/>
              <a:tabLst>
                <a:tab pos="287020" algn="l"/>
              </a:tabLst>
            </a:pPr>
            <a:r>
              <a:rPr lang="en-US" sz="2800" spc="-155" dirty="0" smtClean="0">
                <a:latin typeface="Calibri"/>
                <a:cs typeface="Calibri"/>
              </a:rPr>
              <a:t>Sinus</a:t>
            </a:r>
            <a:r>
              <a:rPr lang="en-US" sz="2800" spc="-210" dirty="0" smtClean="0">
                <a:latin typeface="Calibri"/>
                <a:cs typeface="Calibri"/>
              </a:rPr>
              <a:t> </a:t>
            </a:r>
            <a:r>
              <a:rPr lang="en-US" sz="2800" spc="-45" dirty="0" smtClean="0">
                <a:latin typeface="Calibri"/>
                <a:cs typeface="Calibri"/>
              </a:rPr>
              <a:t>Pain</a:t>
            </a:r>
            <a:endParaRPr lang="en-US" sz="2800" dirty="0" smtClean="0">
              <a:latin typeface="Calibri"/>
              <a:cs typeface="Calibri"/>
            </a:endParaRPr>
          </a:p>
          <a:p>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pPr marL="287020">
              <a:spcBef>
                <a:spcPts val="725"/>
              </a:spcBef>
              <a:buClr>
                <a:srgbClr val="0AD0D9"/>
              </a:buClr>
              <a:buSzPct val="94230"/>
              <a:buNone/>
              <a:tabLst>
                <a:tab pos="287020" algn="l"/>
              </a:tabLst>
            </a:pPr>
            <a:r>
              <a:rPr lang="en-US" sz="2800" spc="-10" dirty="0" err="1" smtClean="0">
                <a:latin typeface="Calibri"/>
                <a:cs typeface="Calibri"/>
              </a:rPr>
              <a:t>Costen’s</a:t>
            </a:r>
            <a:r>
              <a:rPr lang="en-US" sz="2800" spc="-10" dirty="0" smtClean="0">
                <a:latin typeface="Calibri"/>
                <a:cs typeface="Calibri"/>
              </a:rPr>
              <a:t> syndrome arises from the faulty articulation of the </a:t>
            </a:r>
            <a:r>
              <a:rPr lang="en-US" sz="2800" spc="-10" dirty="0" err="1" smtClean="0">
                <a:latin typeface="Calibri"/>
                <a:cs typeface="Calibri"/>
              </a:rPr>
              <a:t>temporomandibular</a:t>
            </a:r>
            <a:r>
              <a:rPr lang="en-US" sz="2800" spc="-10" dirty="0" smtClean="0">
                <a:latin typeface="Calibri"/>
                <a:cs typeface="Calibri"/>
              </a:rPr>
              <a:t> joint caused by:</a:t>
            </a:r>
          </a:p>
          <a:p>
            <a:pPr marL="287020">
              <a:spcBef>
                <a:spcPts val="725"/>
              </a:spcBef>
              <a:buClr>
                <a:srgbClr val="0AD0D9"/>
              </a:buClr>
              <a:buSzPct val="94230"/>
              <a:tabLst>
                <a:tab pos="287020" algn="l"/>
              </a:tabLst>
            </a:pPr>
            <a:r>
              <a:rPr lang="en-US" sz="2800" spc="-10" dirty="0" smtClean="0">
                <a:latin typeface="Calibri"/>
                <a:cs typeface="Calibri"/>
              </a:rPr>
              <a:t>Dental </a:t>
            </a:r>
            <a:r>
              <a:rPr lang="en-US" sz="2800" dirty="0" smtClean="0">
                <a:latin typeface="Calibri"/>
                <a:cs typeface="Calibri"/>
              </a:rPr>
              <a:t>mal</a:t>
            </a:r>
            <a:r>
              <a:rPr lang="en-US" sz="2800" spc="-90" dirty="0" smtClean="0">
                <a:latin typeface="Calibri"/>
                <a:cs typeface="Calibri"/>
              </a:rPr>
              <a:t> </a:t>
            </a:r>
            <a:r>
              <a:rPr lang="en-US" sz="2800" spc="-5" dirty="0" smtClean="0">
                <a:latin typeface="Calibri"/>
                <a:cs typeface="Calibri"/>
              </a:rPr>
              <a:t>occlusion</a:t>
            </a:r>
            <a:endParaRPr lang="en-US" sz="2800" dirty="0" smtClean="0">
              <a:latin typeface="Calibri"/>
              <a:cs typeface="Calibri"/>
            </a:endParaRPr>
          </a:p>
          <a:p>
            <a:pPr marL="287020">
              <a:spcBef>
                <a:spcPts val="625"/>
              </a:spcBef>
              <a:buClr>
                <a:srgbClr val="0AD0D9"/>
              </a:buClr>
              <a:buSzPct val="94230"/>
              <a:tabLst>
                <a:tab pos="287020" algn="l"/>
              </a:tabLst>
            </a:pPr>
            <a:r>
              <a:rPr lang="en-US" sz="2800" spc="-5" dirty="0" smtClean="0">
                <a:latin typeface="Calibri"/>
                <a:cs typeface="Calibri"/>
              </a:rPr>
              <a:t>Emotional </a:t>
            </a:r>
            <a:r>
              <a:rPr lang="en-US" sz="2800" spc="-15" dirty="0" smtClean="0">
                <a:latin typeface="Calibri"/>
                <a:cs typeface="Calibri"/>
              </a:rPr>
              <a:t>stress </a:t>
            </a:r>
            <a:r>
              <a:rPr lang="en-US" sz="2800" spc="-10" dirty="0" smtClean="0">
                <a:latin typeface="Constantia"/>
                <a:cs typeface="Constantia"/>
              </a:rPr>
              <a:t>producing </a:t>
            </a:r>
            <a:r>
              <a:rPr lang="en-US" sz="2800" spc="-10" dirty="0" err="1" smtClean="0">
                <a:latin typeface="Calibri"/>
                <a:cs typeface="Calibri"/>
              </a:rPr>
              <a:t>masseter</a:t>
            </a:r>
            <a:r>
              <a:rPr lang="en-US" sz="2800" spc="-170" dirty="0" smtClean="0">
                <a:latin typeface="Calibri"/>
                <a:cs typeface="Calibri"/>
              </a:rPr>
              <a:t> </a:t>
            </a:r>
            <a:r>
              <a:rPr lang="en-US" sz="2800" spc="-5" dirty="0" smtClean="0">
                <a:latin typeface="Calibri"/>
                <a:cs typeface="Calibri"/>
              </a:rPr>
              <a:t>spasm</a:t>
            </a:r>
            <a:endParaRPr lang="en-US" sz="2800" dirty="0" smtClean="0">
              <a:latin typeface="Calibri"/>
              <a:cs typeface="Calibri"/>
            </a:endParaRPr>
          </a:p>
          <a:p>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Treatment </a:t>
            </a:r>
            <a:endParaRPr lang="en-US" dirty="0"/>
          </a:p>
        </p:txBody>
      </p:sp>
      <p:sp>
        <p:nvSpPr>
          <p:cNvPr id="3" name="Content Placeholder 2"/>
          <p:cNvSpPr>
            <a:spLocks noGrp="1"/>
          </p:cNvSpPr>
          <p:nvPr>
            <p:ph sz="quarter" idx="1"/>
          </p:nvPr>
        </p:nvSpPr>
        <p:spPr/>
        <p:txBody>
          <a:bodyPr/>
          <a:lstStyle/>
          <a:p>
            <a:pPr marL="286385" marR="5080">
              <a:spcBef>
                <a:spcPts val="105"/>
              </a:spcBef>
              <a:buClr>
                <a:srgbClr val="0AD0D9"/>
              </a:buClr>
              <a:buSzPct val="94230"/>
              <a:tabLst>
                <a:tab pos="287020" algn="l"/>
                <a:tab pos="4949190" algn="l"/>
              </a:tabLst>
            </a:pPr>
            <a:r>
              <a:rPr lang="en-US" sz="2800" b="1" dirty="0" smtClean="0">
                <a:latin typeface="Calibri"/>
                <a:cs typeface="Calibri"/>
              </a:rPr>
              <a:t>Long </a:t>
            </a:r>
            <a:r>
              <a:rPr lang="en-US" sz="2800" b="1" spc="-15" dirty="0" smtClean="0">
                <a:latin typeface="Calibri"/>
                <a:cs typeface="Calibri"/>
              </a:rPr>
              <a:t>term </a:t>
            </a:r>
            <a:r>
              <a:rPr lang="en-US" sz="2800" b="1" spc="-10" dirty="0" smtClean="0">
                <a:latin typeface="Calibri"/>
                <a:cs typeface="Calibri"/>
              </a:rPr>
              <a:t>treatment</a:t>
            </a:r>
            <a:r>
              <a:rPr lang="en-US" sz="2800" b="1" spc="-25" dirty="0" smtClean="0">
                <a:latin typeface="Calibri"/>
                <a:cs typeface="Calibri"/>
              </a:rPr>
              <a:t> </a:t>
            </a:r>
            <a:r>
              <a:rPr lang="en-US" sz="2800" spc="-20" dirty="0" smtClean="0">
                <a:latin typeface="Calibri"/>
                <a:cs typeface="Calibri"/>
              </a:rPr>
              <a:t>may</a:t>
            </a:r>
            <a:r>
              <a:rPr lang="en-US" sz="2800" spc="15" dirty="0" smtClean="0">
                <a:latin typeface="Calibri"/>
                <a:cs typeface="Calibri"/>
              </a:rPr>
              <a:t> </a:t>
            </a:r>
            <a:r>
              <a:rPr lang="en-US" sz="2800" spc="-20" dirty="0" smtClean="0">
                <a:latin typeface="Calibri"/>
                <a:cs typeface="Calibri"/>
              </a:rPr>
              <a:t>involve	</a:t>
            </a:r>
            <a:r>
              <a:rPr lang="en-US" sz="2800" spc="-10" dirty="0" smtClean="0">
                <a:latin typeface="Calibri"/>
                <a:cs typeface="Calibri"/>
              </a:rPr>
              <a:t>dental correction</a:t>
            </a:r>
            <a:r>
              <a:rPr lang="en-US" sz="2800" spc="-145" dirty="0" smtClean="0">
                <a:latin typeface="Calibri"/>
                <a:cs typeface="Calibri"/>
              </a:rPr>
              <a:t> </a:t>
            </a:r>
            <a:r>
              <a:rPr lang="en-US" sz="2800" spc="-5" dirty="0" smtClean="0">
                <a:latin typeface="Calibri"/>
                <a:cs typeface="Calibri"/>
              </a:rPr>
              <a:t>or  </a:t>
            </a:r>
            <a:r>
              <a:rPr lang="en-US" sz="2800" spc="-10" dirty="0" smtClean="0">
                <a:latin typeface="Calibri"/>
                <a:cs typeface="Calibri"/>
              </a:rPr>
              <a:t>stress</a:t>
            </a:r>
            <a:r>
              <a:rPr lang="en-US" sz="2800" spc="-110" dirty="0" smtClean="0">
                <a:latin typeface="Calibri"/>
                <a:cs typeface="Calibri"/>
              </a:rPr>
              <a:t> </a:t>
            </a:r>
            <a:r>
              <a:rPr lang="en-US" sz="2800" spc="-15" dirty="0" smtClean="0">
                <a:latin typeface="Calibri"/>
                <a:cs typeface="Calibri"/>
              </a:rPr>
              <a:t>relaxation.</a:t>
            </a:r>
            <a:endParaRPr lang="en-US" sz="2800" dirty="0" smtClean="0">
              <a:latin typeface="Calibri"/>
              <a:cs typeface="Calibri"/>
            </a:endParaRPr>
          </a:p>
          <a:p>
            <a:pPr>
              <a:spcBef>
                <a:spcPts val="55"/>
              </a:spcBef>
              <a:buClr>
                <a:srgbClr val="0AD0D9"/>
              </a:buClr>
            </a:pPr>
            <a:endParaRPr lang="en-US" sz="4000" dirty="0" smtClean="0">
              <a:latin typeface="Times New Roman"/>
              <a:cs typeface="Times New Roman"/>
            </a:endParaRPr>
          </a:p>
          <a:p>
            <a:pPr marL="286385" marR="266065">
              <a:buClr>
                <a:srgbClr val="0AD0D9"/>
              </a:buClr>
              <a:buSzPct val="94230"/>
              <a:tabLst>
                <a:tab pos="287020" algn="l"/>
                <a:tab pos="4337685" algn="l"/>
              </a:tabLst>
            </a:pPr>
            <a:r>
              <a:rPr lang="en-US" sz="2800" b="1" dirty="0" smtClean="0">
                <a:latin typeface="Calibri"/>
                <a:cs typeface="Calibri"/>
              </a:rPr>
              <a:t>Short </a:t>
            </a:r>
            <a:r>
              <a:rPr lang="en-US" sz="2800" b="1" spc="-15" dirty="0" smtClean="0">
                <a:latin typeface="Calibri"/>
                <a:cs typeface="Calibri"/>
              </a:rPr>
              <a:t>term </a:t>
            </a:r>
            <a:r>
              <a:rPr lang="en-US" sz="2800" b="1" spc="-10" dirty="0" smtClean="0">
                <a:latin typeface="Calibri"/>
                <a:cs typeface="Calibri"/>
              </a:rPr>
              <a:t>treatment </a:t>
            </a:r>
            <a:r>
              <a:rPr lang="en-US" sz="2800" spc="-10" dirty="0" smtClean="0">
                <a:latin typeface="Calibri"/>
                <a:cs typeface="Calibri"/>
              </a:rPr>
              <a:t>consists </a:t>
            </a:r>
            <a:r>
              <a:rPr lang="en-US" sz="2800" spc="-5" dirty="0" smtClean="0">
                <a:latin typeface="Calibri"/>
                <a:cs typeface="Calibri"/>
              </a:rPr>
              <a:t>of </a:t>
            </a:r>
            <a:r>
              <a:rPr lang="en-US" sz="2800" dirty="0" smtClean="0">
                <a:latin typeface="Calibri"/>
                <a:cs typeface="Calibri"/>
              </a:rPr>
              <a:t>a </a:t>
            </a:r>
            <a:r>
              <a:rPr lang="en-US" sz="2800" spc="-5" dirty="0" smtClean="0">
                <a:latin typeface="Calibri"/>
                <a:cs typeface="Calibri"/>
              </a:rPr>
              <a:t>very soft diet</a:t>
            </a:r>
            <a:r>
              <a:rPr lang="en-US" sz="2800" spc="-210" dirty="0" smtClean="0">
                <a:latin typeface="Calibri"/>
                <a:cs typeface="Calibri"/>
              </a:rPr>
              <a:t> </a:t>
            </a:r>
            <a:r>
              <a:rPr lang="en-US" sz="2800" dirty="0" smtClean="0">
                <a:latin typeface="Calibri"/>
                <a:cs typeface="Calibri"/>
              </a:rPr>
              <a:t>and  </a:t>
            </a:r>
            <a:r>
              <a:rPr lang="en-US" sz="2800" spc="-5" dirty="0" smtClean="0">
                <a:latin typeface="Calibri"/>
                <a:cs typeface="Calibri"/>
              </a:rPr>
              <a:t>simple analgesia, </a:t>
            </a:r>
            <a:r>
              <a:rPr lang="en-US" sz="2800" dirty="0" smtClean="0">
                <a:latin typeface="Calibri"/>
                <a:cs typeface="Calibri"/>
              </a:rPr>
              <a:t>and</a:t>
            </a:r>
            <a:r>
              <a:rPr lang="en-US" sz="2800" spc="-55" dirty="0" smtClean="0">
                <a:latin typeface="Calibri"/>
                <a:cs typeface="Calibri"/>
              </a:rPr>
              <a:t> </a:t>
            </a:r>
            <a:r>
              <a:rPr lang="en-US" sz="2800" spc="-20" dirty="0" smtClean="0">
                <a:latin typeface="Calibri"/>
                <a:cs typeface="Calibri"/>
              </a:rPr>
              <a:t>may</a:t>
            </a:r>
            <a:r>
              <a:rPr lang="en-US" sz="2800" spc="10" dirty="0" smtClean="0">
                <a:latin typeface="Calibri"/>
                <a:cs typeface="Calibri"/>
              </a:rPr>
              <a:t> </a:t>
            </a:r>
            <a:r>
              <a:rPr lang="en-US" sz="2800" spc="-5" dirty="0" smtClean="0">
                <a:latin typeface="Calibri"/>
                <a:cs typeface="Calibri"/>
              </a:rPr>
              <a:t>be	</a:t>
            </a:r>
            <a:r>
              <a:rPr lang="en-US" sz="2800" spc="-10" dirty="0" smtClean="0">
                <a:latin typeface="Calibri"/>
                <a:cs typeface="Calibri"/>
              </a:rPr>
              <a:t>sufficient </a:t>
            </a:r>
            <a:r>
              <a:rPr lang="en-US" sz="2800" spc="-25" dirty="0" smtClean="0">
                <a:latin typeface="Calibri"/>
                <a:cs typeface="Calibri"/>
              </a:rPr>
              <a:t>for </a:t>
            </a:r>
            <a:r>
              <a:rPr lang="en-US" sz="2800" dirty="0" smtClean="0">
                <a:latin typeface="Calibri"/>
                <a:cs typeface="Calibri"/>
              </a:rPr>
              <a:t>mild  </a:t>
            </a:r>
            <a:r>
              <a:rPr lang="en-US" sz="2800" spc="-15" dirty="0" smtClean="0">
                <a:latin typeface="Calibri"/>
                <a:cs typeface="Calibri"/>
              </a:rPr>
              <a:t>symptoms.</a:t>
            </a:r>
            <a:endParaRPr lang="en-US" sz="2800" dirty="0" smtClean="0">
              <a:latin typeface="Calibri"/>
              <a:cs typeface="Calibri"/>
            </a:endParaRPr>
          </a:p>
          <a:p>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057400"/>
            <a:ext cx="8534400" cy="758952"/>
          </a:xfrm>
        </p:spPr>
        <p:txBody>
          <a:bodyPr/>
          <a:lstStyle/>
          <a:p>
            <a:r>
              <a:rPr lang="en-US" dirty="0" err="1" smtClean="0"/>
              <a:t>Thankyou</a:t>
            </a:r>
            <a:r>
              <a:rPr lang="en-US" dirty="0" smtClean="0"/>
              <a:t> </a:t>
            </a:r>
            <a:endParaRPr lang="en-US" dirty="0"/>
          </a:p>
        </p:txBody>
      </p:sp>
      <p:sp>
        <p:nvSpPr>
          <p:cNvPr id="3" name="Content Placeholder 2"/>
          <p:cNvSpPr>
            <a:spLocks noGrp="1"/>
          </p:cNvSpPr>
          <p:nvPr>
            <p:ph sz="quarter" idx="1"/>
          </p:nvPr>
        </p:nvSpPr>
        <p:spPr/>
        <p:txBody>
          <a:bodyPr/>
          <a:lstStyle/>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pPr>
              <a:buNone/>
            </a:pPr>
            <a:r>
              <a:rPr lang="en-US" dirty="0" smtClean="0"/>
              <a:t>       Primary headache</a:t>
            </a:r>
          </a:p>
          <a:p>
            <a:r>
              <a:rPr lang="en-US" dirty="0" smtClean="0"/>
              <a:t>A </a:t>
            </a:r>
            <a:r>
              <a:rPr lang="en-US" dirty="0" smtClean="0"/>
              <a:t>headache that is not caused by another underlying </a:t>
            </a:r>
            <a:r>
              <a:rPr lang="en-US" dirty="0" err="1" smtClean="0"/>
              <a:t>disease,trauma</a:t>
            </a:r>
            <a:r>
              <a:rPr lang="en-US" dirty="0" smtClean="0"/>
              <a:t> or medical condition</a:t>
            </a:r>
            <a:r>
              <a:rPr lang="en-US" dirty="0" smtClean="0"/>
              <a:t>.</a:t>
            </a:r>
          </a:p>
          <a:p>
            <a:r>
              <a:rPr lang="en-US" dirty="0" smtClean="0"/>
              <a:t> </a:t>
            </a:r>
            <a:r>
              <a:rPr lang="en-US" dirty="0" smtClean="0"/>
              <a:t> Accounts for about ninety percent of all headaches</a:t>
            </a:r>
            <a:r>
              <a:rPr lang="en-US" sz="3200" dirty="0" smtClean="0"/>
              <a:t>.</a:t>
            </a:r>
          </a:p>
          <a:p>
            <a:pPr>
              <a:buNone/>
            </a:pPr>
            <a:r>
              <a:rPr lang="en-US" sz="3200" dirty="0" smtClean="0"/>
              <a:t> </a:t>
            </a:r>
            <a:r>
              <a:rPr lang="en-US" sz="3200" dirty="0" smtClean="0"/>
              <a:t>     </a:t>
            </a:r>
            <a:r>
              <a:rPr lang="en-US" sz="3200" dirty="0" smtClean="0"/>
              <a:t>secondary </a:t>
            </a:r>
            <a:r>
              <a:rPr lang="en-US" sz="3200" dirty="0" smtClean="0"/>
              <a:t>headache</a:t>
            </a:r>
          </a:p>
          <a:p>
            <a:r>
              <a:rPr lang="en-US" dirty="0" smtClean="0"/>
              <a:t> </a:t>
            </a:r>
            <a:r>
              <a:rPr lang="en-US" dirty="0" smtClean="0"/>
              <a:t> Caused by exogenous disorders</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Primary headache</a:t>
            </a:r>
            <a:endParaRPr lang="en-US" dirty="0"/>
          </a:p>
        </p:txBody>
      </p:sp>
      <p:sp>
        <p:nvSpPr>
          <p:cNvPr id="3" name="Content Placeholder 2"/>
          <p:cNvSpPr>
            <a:spLocks noGrp="1"/>
          </p:cNvSpPr>
          <p:nvPr>
            <p:ph sz="quarter" idx="1"/>
          </p:nvPr>
        </p:nvSpPr>
        <p:spPr/>
        <p:txBody>
          <a:bodyPr/>
          <a:lstStyle/>
          <a:p>
            <a:r>
              <a:rPr lang="en-US" dirty="0" smtClean="0"/>
              <a:t>TENSION TYPE </a:t>
            </a:r>
            <a:r>
              <a:rPr lang="en-US" dirty="0" smtClean="0"/>
              <a:t>HEADACHE</a:t>
            </a:r>
          </a:p>
          <a:p>
            <a:r>
              <a:rPr lang="en-US" dirty="0" smtClean="0"/>
              <a:t> </a:t>
            </a:r>
            <a:r>
              <a:rPr lang="en-US" dirty="0" smtClean="0"/>
              <a:t>MIGRAINE </a:t>
            </a:r>
            <a:endParaRPr lang="en-US" dirty="0" smtClean="0"/>
          </a:p>
          <a:p>
            <a:r>
              <a:rPr lang="en-US" dirty="0" smtClean="0"/>
              <a:t> </a:t>
            </a:r>
            <a:r>
              <a:rPr lang="en-US" dirty="0" smtClean="0"/>
              <a:t>CLUSTER </a:t>
            </a:r>
            <a:r>
              <a:rPr lang="en-US" dirty="0" smtClean="0"/>
              <a:t>HEADACHE</a:t>
            </a:r>
          </a:p>
          <a:p>
            <a:r>
              <a:rPr lang="en-US" dirty="0" smtClean="0"/>
              <a:t> </a:t>
            </a:r>
            <a:r>
              <a:rPr lang="en-US" dirty="0" smtClean="0"/>
              <a:t>ATYPICAL FACIAL </a:t>
            </a:r>
            <a:r>
              <a:rPr lang="en-US" dirty="0" smtClean="0"/>
              <a:t>PAIN</a:t>
            </a:r>
          </a:p>
          <a:p>
            <a:r>
              <a:rPr lang="en-US" dirty="0" smtClean="0"/>
              <a:t> </a:t>
            </a:r>
            <a:r>
              <a:rPr lang="en-US" dirty="0" smtClean="0"/>
              <a:t>TRIGEMINAL NEURALGIA </a:t>
            </a:r>
            <a:endParaRPr lang="en-US" dirty="0" smtClean="0"/>
          </a:p>
          <a:p>
            <a:r>
              <a:rPr lang="en-US" dirty="0" smtClean="0"/>
              <a:t> </a:t>
            </a:r>
            <a:r>
              <a:rPr lang="en-US" dirty="0" smtClean="0"/>
              <a:t>BENIGN PAROXYSMAL</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Secondary headache</a:t>
            </a:r>
            <a:endParaRPr lang="en-US" dirty="0"/>
          </a:p>
        </p:txBody>
      </p:sp>
      <p:sp>
        <p:nvSpPr>
          <p:cNvPr id="3" name="Content Placeholder 2"/>
          <p:cNvSpPr>
            <a:spLocks noGrp="1"/>
          </p:cNvSpPr>
          <p:nvPr>
            <p:ph sz="quarter" idx="1"/>
          </p:nvPr>
        </p:nvSpPr>
        <p:spPr/>
        <p:txBody>
          <a:bodyPr/>
          <a:lstStyle/>
          <a:p>
            <a:r>
              <a:rPr lang="en-US" dirty="0" err="1" smtClean="0"/>
              <a:t>Intracerebral</a:t>
            </a:r>
            <a:r>
              <a:rPr lang="en-US" dirty="0" smtClean="0"/>
              <a:t> bleeding </a:t>
            </a:r>
            <a:endParaRPr lang="en-US" dirty="0" smtClean="0"/>
          </a:p>
          <a:p>
            <a:r>
              <a:rPr lang="en-US" dirty="0" smtClean="0"/>
              <a:t> </a:t>
            </a:r>
            <a:r>
              <a:rPr lang="en-US" dirty="0" smtClean="0"/>
              <a:t>Raised intracranial </a:t>
            </a:r>
            <a:r>
              <a:rPr lang="en-US" dirty="0" smtClean="0"/>
              <a:t>pressure</a:t>
            </a:r>
          </a:p>
          <a:p>
            <a:r>
              <a:rPr lang="en-US" dirty="0" smtClean="0"/>
              <a:t> </a:t>
            </a:r>
            <a:r>
              <a:rPr lang="en-US" dirty="0" smtClean="0"/>
              <a:t>Infection </a:t>
            </a:r>
            <a:endParaRPr lang="en-US" dirty="0" smtClean="0"/>
          </a:p>
          <a:p>
            <a:r>
              <a:rPr lang="en-US" dirty="0" smtClean="0"/>
              <a:t> </a:t>
            </a:r>
            <a:r>
              <a:rPr lang="en-US" dirty="0" smtClean="0"/>
              <a:t>Inflammatory </a:t>
            </a:r>
            <a:r>
              <a:rPr lang="en-US" dirty="0" smtClean="0"/>
              <a:t>disease</a:t>
            </a:r>
          </a:p>
          <a:p>
            <a:r>
              <a:rPr lang="en-US" dirty="0" smtClean="0"/>
              <a:t> </a:t>
            </a:r>
            <a:r>
              <a:rPr lang="en-US" dirty="0" smtClean="0"/>
              <a:t>Post-herpetic </a:t>
            </a:r>
            <a:r>
              <a:rPr lang="en-US" dirty="0" smtClean="0"/>
              <a:t>neuralgia</a:t>
            </a:r>
          </a:p>
          <a:p>
            <a:r>
              <a:rPr lang="en-US" dirty="0" smtClean="0"/>
              <a:t> </a:t>
            </a:r>
            <a:r>
              <a:rPr lang="en-US" dirty="0" smtClean="0"/>
              <a:t>Referred pain from other structures</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Causes Of Facial Pain</a:t>
            </a:r>
            <a:endParaRPr lang="en-US" dirty="0"/>
          </a:p>
        </p:txBody>
      </p:sp>
      <p:sp>
        <p:nvSpPr>
          <p:cNvPr id="3" name="Content Placeholder 2"/>
          <p:cNvSpPr>
            <a:spLocks noGrp="1"/>
          </p:cNvSpPr>
          <p:nvPr>
            <p:ph sz="quarter" idx="1"/>
          </p:nvPr>
        </p:nvSpPr>
        <p:spPr/>
        <p:txBody>
          <a:bodyPr/>
          <a:lstStyle/>
          <a:p>
            <a:r>
              <a:rPr lang="en-US" dirty="0" smtClean="0"/>
              <a:t>Trigeminal </a:t>
            </a:r>
            <a:r>
              <a:rPr lang="en-US" dirty="0" smtClean="0"/>
              <a:t>neuralgia</a:t>
            </a:r>
          </a:p>
          <a:p>
            <a:r>
              <a:rPr lang="en-US" dirty="0" smtClean="0"/>
              <a:t> </a:t>
            </a:r>
            <a:r>
              <a:rPr lang="en-US" dirty="0" err="1" smtClean="0"/>
              <a:t>Migranous</a:t>
            </a:r>
            <a:r>
              <a:rPr lang="en-US" dirty="0" smtClean="0"/>
              <a:t> neuralgia </a:t>
            </a:r>
            <a:endParaRPr lang="en-US" dirty="0" smtClean="0"/>
          </a:p>
          <a:p>
            <a:r>
              <a:rPr lang="en-US" dirty="0" smtClean="0"/>
              <a:t> </a:t>
            </a:r>
            <a:r>
              <a:rPr lang="en-US" dirty="0" smtClean="0"/>
              <a:t>Post herpetic neuralgia </a:t>
            </a:r>
            <a:endParaRPr lang="en-US" dirty="0" smtClean="0"/>
          </a:p>
          <a:p>
            <a:r>
              <a:rPr lang="en-US" dirty="0" smtClean="0"/>
              <a:t> </a:t>
            </a:r>
            <a:r>
              <a:rPr lang="en-US" dirty="0" err="1" smtClean="0"/>
              <a:t>Temporomandibular</a:t>
            </a:r>
            <a:r>
              <a:rPr lang="en-US" dirty="0" smtClean="0"/>
              <a:t> arthritis</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CAUSES OF FACIAL PAIN</a:t>
            </a:r>
            <a:endParaRPr lang="en-US" dirty="0"/>
          </a:p>
        </p:txBody>
      </p:sp>
      <p:sp>
        <p:nvSpPr>
          <p:cNvPr id="3" name="Content Placeholder 2"/>
          <p:cNvSpPr>
            <a:spLocks noGrp="1"/>
          </p:cNvSpPr>
          <p:nvPr>
            <p:ph sz="quarter" idx="1"/>
          </p:nvPr>
        </p:nvSpPr>
        <p:spPr>
          <a:xfrm>
            <a:off x="301752" y="1371600"/>
            <a:ext cx="8503920" cy="5486400"/>
          </a:xfrm>
        </p:spPr>
        <p:txBody>
          <a:bodyPr>
            <a:normAutofit fontScale="92500"/>
          </a:bodyPr>
          <a:lstStyle/>
          <a:p>
            <a:r>
              <a:rPr lang="en-US" dirty="0" smtClean="0"/>
              <a:t>Dental (tooth abscess) – one side, jaw, sensitive to </a:t>
            </a:r>
            <a:r>
              <a:rPr lang="en-US" dirty="0" smtClean="0"/>
              <a:t>touch</a:t>
            </a:r>
          </a:p>
          <a:p>
            <a:r>
              <a:rPr lang="en-US" dirty="0" smtClean="0"/>
              <a:t>Cluster </a:t>
            </a:r>
            <a:r>
              <a:rPr lang="en-US" dirty="0" smtClean="0"/>
              <a:t>headache – one side, stuffy nose, tearing around the eye, 30 minutes to 2 hours</a:t>
            </a:r>
            <a:r>
              <a:rPr lang="en-US" dirty="0" smtClean="0"/>
              <a:t>.</a:t>
            </a:r>
          </a:p>
          <a:p>
            <a:r>
              <a:rPr lang="en-US" dirty="0" smtClean="0"/>
              <a:t> </a:t>
            </a:r>
            <a:r>
              <a:rPr lang="en-US" dirty="0" smtClean="0"/>
              <a:t>Sinusitis – dull pain around the eyes and cheekbones worse bending forward </a:t>
            </a:r>
            <a:endParaRPr lang="en-US" dirty="0" smtClean="0"/>
          </a:p>
          <a:p>
            <a:r>
              <a:rPr lang="en-US" dirty="0" smtClean="0"/>
              <a:t> </a:t>
            </a:r>
            <a:r>
              <a:rPr lang="en-US" dirty="0" smtClean="0"/>
              <a:t>Migraine – aura, pain on one or both sides, nausea, throbbing or pounding </a:t>
            </a:r>
            <a:r>
              <a:rPr lang="en-US" dirty="0" smtClean="0"/>
              <a:t>headache</a:t>
            </a:r>
          </a:p>
          <a:p>
            <a:r>
              <a:rPr lang="en-US" dirty="0" smtClean="0"/>
              <a:t> </a:t>
            </a:r>
            <a:r>
              <a:rPr lang="en-US" dirty="0" smtClean="0"/>
              <a:t>Post stroke pain – constant, moderate, or severe pain caused by damage to the brain. This means that after a stroke, your brain does not understand normal messages sent from the body in response to touch, warmth, cold, and other stimuli. Instead, the brain may register even slight sensations on your skin as painful.</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TRIGEMINAL NEURALGIA</a:t>
            </a:r>
            <a:endParaRPr lang="en-US" dirty="0"/>
          </a:p>
        </p:txBody>
      </p:sp>
      <p:sp>
        <p:nvSpPr>
          <p:cNvPr id="3" name="Content Placeholder 2"/>
          <p:cNvSpPr>
            <a:spLocks noGrp="1"/>
          </p:cNvSpPr>
          <p:nvPr>
            <p:ph sz="quarter" idx="1"/>
          </p:nvPr>
        </p:nvSpPr>
        <p:spPr/>
        <p:txBody>
          <a:bodyPr/>
          <a:lstStyle/>
          <a:p>
            <a:r>
              <a:rPr lang="en-US" dirty="0" smtClean="0"/>
              <a:t>A disorder of the trigeminal nerve that causes episodes of sharp, stabbing pain in the cheek, lips, gums, or chin on one side of the face. </a:t>
            </a:r>
            <a:endParaRPr lang="en-US" dirty="0" smtClean="0"/>
          </a:p>
          <a:p>
            <a:r>
              <a:rPr lang="en-US" dirty="0" smtClean="0"/>
              <a:t> </a:t>
            </a:r>
            <a:r>
              <a:rPr lang="en-US" dirty="0" smtClean="0"/>
              <a:t>People with this pain often wince or twitch, which is where trigeminal neuralgia gets. </a:t>
            </a:r>
            <a:endParaRPr lang="en-US" dirty="0" smtClean="0"/>
          </a:p>
          <a:p>
            <a:r>
              <a:rPr lang="en-US" dirty="0" smtClean="0"/>
              <a:t> </a:t>
            </a:r>
            <a:r>
              <a:rPr lang="en-US" dirty="0" smtClean="0"/>
              <a:t>Commonly in middle aged or elderly people</a:t>
            </a:r>
            <a:r>
              <a:rPr lang="en-US" dirty="0" smtClean="0"/>
              <a:t>.</a:t>
            </a:r>
          </a:p>
          <a:p>
            <a:r>
              <a:rPr lang="en-US" dirty="0" smtClean="0"/>
              <a:t> </a:t>
            </a:r>
            <a:r>
              <a:rPr lang="en-US" dirty="0" smtClean="0"/>
              <a:t>Female &gt; Male</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Division Of Trigeminal Nerve</a:t>
            </a:r>
            <a:endParaRPr lang="en-US" dirty="0"/>
          </a:p>
        </p:txBody>
      </p:sp>
      <p:pic>
        <p:nvPicPr>
          <p:cNvPr id="1026" name="Picture 2" descr="C:\Users\mayank\Desktop\New folder\tgn.PNG"/>
          <p:cNvPicPr>
            <a:picLocks noGrp="1" noChangeAspect="1" noChangeArrowheads="1"/>
          </p:cNvPicPr>
          <p:nvPr>
            <p:ph sz="quarter" idx="1"/>
          </p:nvPr>
        </p:nvPicPr>
        <p:blipFill>
          <a:blip r:embed="rId2" cstate="print"/>
          <a:srcRect/>
          <a:stretch>
            <a:fillRect/>
          </a:stretch>
        </p:blipFill>
        <p:spPr bwMode="auto">
          <a:xfrm>
            <a:off x="301625" y="1677687"/>
            <a:ext cx="8504238" cy="4270976"/>
          </a:xfrm>
          <a:prstGeom prst="rect">
            <a:avLst/>
          </a:prstGeom>
          <a:noFill/>
        </p:spPr>
      </p:pic>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539</TotalTime>
  <Words>605</Words>
  <Application>Microsoft Office PowerPoint</Application>
  <PresentationFormat>On-screen Show (4:3)</PresentationFormat>
  <Paragraphs>135</Paragraphs>
  <Slides>27</Slides>
  <Notes>0</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Civic</vt:lpstr>
      <vt:lpstr>Headache and facial pain</vt:lpstr>
      <vt:lpstr>Classification </vt:lpstr>
      <vt:lpstr>Slide 3</vt:lpstr>
      <vt:lpstr>Primary headache</vt:lpstr>
      <vt:lpstr>Secondary headache</vt:lpstr>
      <vt:lpstr>Causes Of Facial Pain</vt:lpstr>
      <vt:lpstr>OTHER CAUSES OF FACIAL PAIN</vt:lpstr>
      <vt:lpstr>TRIGEMINAL NEURALGIA</vt:lpstr>
      <vt:lpstr>Division Of Trigeminal Nerve</vt:lpstr>
      <vt:lpstr>Etiology </vt:lpstr>
      <vt:lpstr>Trigger factors</vt:lpstr>
      <vt:lpstr>TREATMENT</vt:lpstr>
      <vt:lpstr>Migranous neuralgia</vt:lpstr>
      <vt:lpstr>Clinical features</vt:lpstr>
      <vt:lpstr>Signs and symptoms</vt:lpstr>
      <vt:lpstr>Trigger factors</vt:lpstr>
      <vt:lpstr>Treatment </vt:lpstr>
      <vt:lpstr>POST-HERPETIC NEURALGIA</vt:lpstr>
      <vt:lpstr>Slide 19</vt:lpstr>
      <vt:lpstr>Representation </vt:lpstr>
      <vt:lpstr>SYMPTOMS</vt:lpstr>
      <vt:lpstr>TREATMENT</vt:lpstr>
      <vt:lpstr>Temporomandibular arthritis </vt:lpstr>
      <vt:lpstr>Symptoms</vt:lpstr>
      <vt:lpstr>Slide 25</vt:lpstr>
      <vt:lpstr>Treatment </vt:lpstr>
      <vt:lpstr>Thankyou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Headache and facial pain</dc:title>
  <dc:creator>mayank</dc:creator>
  <cp:lastModifiedBy>mayank</cp:lastModifiedBy>
  <cp:revision>8</cp:revision>
  <dcterms:created xsi:type="dcterms:W3CDTF">2020-01-05T17:23:05Z</dcterms:created>
  <dcterms:modified xsi:type="dcterms:W3CDTF">2020-01-06T02:23:02Z</dcterms:modified>
</cp:coreProperties>
</file>