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94709" y="34544"/>
            <a:ext cx="2354580" cy="696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07565"/>
            <a:ext cx="8072119" cy="422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6882" y="1019302"/>
            <a:ext cx="26523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5" dirty="0"/>
              <a:t>O</a:t>
            </a:r>
            <a:r>
              <a:rPr sz="7200" spc="-90" dirty="0"/>
              <a:t>t</a:t>
            </a:r>
            <a:r>
              <a:rPr sz="7200" dirty="0"/>
              <a:t>algia</a:t>
            </a:r>
            <a:endParaRPr sz="7200"/>
          </a:p>
        </p:txBody>
      </p:sp>
      <p:sp>
        <p:nvSpPr>
          <p:cNvPr id="3" name="object 3"/>
          <p:cNvSpPr/>
          <p:nvPr/>
        </p:nvSpPr>
        <p:spPr>
          <a:xfrm>
            <a:off x="1600200" y="2590774"/>
            <a:ext cx="5475720" cy="37711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269240"/>
            <a:ext cx="7616190" cy="615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B.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Via glossopharyngeal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nerve</a:t>
            </a:r>
            <a:endParaRPr sz="3000">
              <a:latin typeface="Calibri"/>
              <a:cs typeface="Calibri"/>
            </a:endParaRPr>
          </a:p>
          <a:p>
            <a:pPr marL="355600" marR="523240" indent="-342900">
              <a:lnSpc>
                <a:spcPct val="180100"/>
              </a:lnSpc>
              <a:spcBef>
                <a:spcPts val="14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45" dirty="0">
                <a:solidFill>
                  <a:srgbClr val="008000"/>
                </a:solidFill>
                <a:latin typeface="Calibri"/>
                <a:cs typeface="Calibri"/>
              </a:rPr>
              <a:t>Tonsil: </a:t>
            </a:r>
            <a:r>
              <a:rPr sz="3000" spc="-10" dirty="0">
                <a:latin typeface="Calibri"/>
                <a:cs typeface="Calibri"/>
              </a:rPr>
              <a:t>tonsillitis, peritonsillar </a:t>
            </a:r>
            <a:r>
              <a:rPr sz="3000" spc="-5" dirty="0">
                <a:latin typeface="Calibri"/>
                <a:cs typeface="Calibri"/>
              </a:rPr>
              <a:t>abscess, </a:t>
            </a:r>
            <a:r>
              <a:rPr sz="3000" spc="-10" dirty="0">
                <a:latin typeface="Calibri"/>
                <a:cs typeface="Calibri"/>
              </a:rPr>
              <a:t>post-  </a:t>
            </a:r>
            <a:r>
              <a:rPr sz="3000" spc="-30" dirty="0">
                <a:latin typeface="Calibri"/>
                <a:cs typeface="Calibri"/>
              </a:rPr>
              <a:t>tonsillectomy, </a:t>
            </a:r>
            <a:r>
              <a:rPr sz="3000" spc="-10" dirty="0">
                <a:latin typeface="Calibri"/>
                <a:cs typeface="Calibri"/>
              </a:rPr>
              <a:t>neoplasm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180100"/>
              </a:lnSpc>
              <a:spcBef>
                <a:spcPts val="1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008000"/>
                </a:solidFill>
                <a:latin typeface="Calibri"/>
                <a:cs typeface="Calibri"/>
              </a:rPr>
              <a:t>Oropharynx: </a:t>
            </a:r>
            <a:r>
              <a:rPr sz="3000" spc="-10" dirty="0">
                <a:solidFill>
                  <a:srgbClr val="331DD4"/>
                </a:solidFill>
                <a:latin typeface="Calibri"/>
                <a:cs typeface="Calibri"/>
              </a:rPr>
              <a:t>infection, </a:t>
            </a:r>
            <a:r>
              <a:rPr sz="3000" spc="-50" dirty="0">
                <a:solidFill>
                  <a:srgbClr val="331DD4"/>
                </a:solidFill>
                <a:latin typeface="Calibri"/>
                <a:cs typeface="Calibri"/>
              </a:rPr>
              <a:t>ulcer, </a:t>
            </a:r>
            <a:r>
              <a:rPr sz="3000" spc="-15" dirty="0">
                <a:solidFill>
                  <a:srgbClr val="331DD4"/>
                </a:solidFill>
                <a:latin typeface="Calibri"/>
                <a:cs typeface="Calibri"/>
              </a:rPr>
              <a:t>retropharyngeal </a:t>
            </a:r>
            <a:r>
              <a:rPr sz="3000" dirty="0">
                <a:solidFill>
                  <a:srgbClr val="331DD4"/>
                </a:solidFill>
                <a:latin typeface="Calibri"/>
                <a:cs typeface="Calibri"/>
              </a:rPr>
              <a:t>+  </a:t>
            </a:r>
            <a:r>
              <a:rPr sz="3000" spc="-10" dirty="0">
                <a:solidFill>
                  <a:srgbClr val="331DD4"/>
                </a:solidFill>
                <a:latin typeface="Calibri"/>
                <a:cs typeface="Calibri"/>
              </a:rPr>
              <a:t>parapharyngeal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abscess, </a:t>
            </a:r>
            <a:r>
              <a:rPr sz="3000" spc="-10" dirty="0">
                <a:solidFill>
                  <a:srgbClr val="331DD4"/>
                </a:solidFill>
                <a:latin typeface="Calibri"/>
                <a:cs typeface="Calibri"/>
              </a:rPr>
              <a:t>trauma,</a:t>
            </a:r>
            <a:r>
              <a:rPr sz="3000" spc="-30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neoplasm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8000"/>
              </a:buClr>
              <a:buFont typeface="Arial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008000"/>
                </a:solidFill>
                <a:latin typeface="Calibri"/>
                <a:cs typeface="Calibri"/>
              </a:rPr>
              <a:t>Eagle’s </a:t>
            </a:r>
            <a:r>
              <a:rPr sz="3000" spc="-15" dirty="0">
                <a:solidFill>
                  <a:srgbClr val="008000"/>
                </a:solidFill>
                <a:latin typeface="Calibri"/>
                <a:cs typeface="Calibri"/>
              </a:rPr>
              <a:t>syndrome</a:t>
            </a:r>
            <a:r>
              <a:rPr sz="3000" spc="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008000"/>
                </a:solidFill>
                <a:latin typeface="Calibri"/>
                <a:cs typeface="Calibri"/>
              </a:rPr>
              <a:t>(stylalgia)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8000"/>
              </a:buClr>
              <a:buFont typeface="Arial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solidFill>
                  <a:srgbClr val="008000"/>
                </a:solidFill>
                <a:latin typeface="Calibri"/>
                <a:cs typeface="Calibri"/>
              </a:rPr>
              <a:t>Glossopharyngeal</a:t>
            </a:r>
            <a:r>
              <a:rPr sz="3000" spc="-1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008000"/>
                </a:solidFill>
                <a:latin typeface="Calibri"/>
                <a:cs typeface="Calibri"/>
              </a:rPr>
              <a:t>neuralgia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90576"/>
            <a:ext cx="8371840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C. Via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facial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nerve: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3200" spc="-5" dirty="0">
                <a:solidFill>
                  <a:srgbClr val="331DD4"/>
                </a:solidFill>
                <a:latin typeface="Calibri"/>
                <a:cs typeface="Calibri"/>
              </a:rPr>
              <a:t>Herpes </a:t>
            </a:r>
            <a:r>
              <a:rPr sz="3200" spc="-30" dirty="0">
                <a:solidFill>
                  <a:srgbClr val="331DD4"/>
                </a:solidFill>
                <a:latin typeface="Calibri"/>
                <a:cs typeface="Calibri"/>
              </a:rPr>
              <a:t>zoster </a:t>
            </a:r>
            <a:r>
              <a:rPr sz="3200" spc="-5" dirty="0">
                <a:solidFill>
                  <a:srgbClr val="331DD4"/>
                </a:solidFill>
                <a:latin typeface="Calibri"/>
                <a:cs typeface="Calibri"/>
              </a:rPr>
              <a:t>oticus, </a:t>
            </a:r>
            <a:r>
              <a:rPr sz="3200" spc="-10" dirty="0">
                <a:solidFill>
                  <a:srgbClr val="331DD4"/>
                </a:solidFill>
                <a:latin typeface="Calibri"/>
                <a:cs typeface="Calibri"/>
              </a:rPr>
              <a:t>vestibular</a:t>
            </a:r>
            <a:r>
              <a:rPr sz="3200" spc="3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331DD4"/>
                </a:solidFill>
                <a:latin typeface="Calibri"/>
                <a:cs typeface="Calibri"/>
              </a:rPr>
              <a:t>schwannoma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12785" y="2241626"/>
            <a:ext cx="11049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008000"/>
                </a:solidFill>
                <a:latin typeface="Calibri"/>
                <a:cs typeface="Calibri"/>
              </a:rPr>
              <a:t>Lary</a:t>
            </a:r>
            <a:r>
              <a:rPr sz="3200" spc="-25" dirty="0">
                <a:solidFill>
                  <a:srgbClr val="008000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008000"/>
                </a:solidFill>
                <a:latin typeface="Calibri"/>
                <a:cs typeface="Calibri"/>
              </a:rPr>
              <a:t>x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2047079"/>
            <a:ext cx="6915150" cy="2757170"/>
          </a:xfrm>
          <a:prstGeom prst="rect">
            <a:avLst/>
          </a:prstGeom>
        </p:spPr>
        <p:txBody>
          <a:bodyPr vert="horz" wrap="square" lIns="0" tIns="207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D.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Via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vagus</a:t>
            </a:r>
            <a:r>
              <a:rPr sz="32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nerve: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540"/>
              </a:spcBef>
            </a:pPr>
            <a:r>
              <a:rPr sz="3200" dirty="0">
                <a:solidFill>
                  <a:srgbClr val="008000"/>
                </a:solidFill>
                <a:latin typeface="Calibri"/>
                <a:cs typeface="Calibri"/>
              </a:rPr>
              <a:t>+ </a:t>
            </a:r>
            <a:r>
              <a:rPr sz="3200" spc="-10" dirty="0">
                <a:solidFill>
                  <a:srgbClr val="008000"/>
                </a:solidFill>
                <a:latin typeface="Calibri"/>
                <a:cs typeface="Calibri"/>
              </a:rPr>
              <a:t>hypopharynx: </a:t>
            </a:r>
            <a:r>
              <a:rPr sz="3200" spc="-5" dirty="0">
                <a:latin typeface="Calibri"/>
                <a:cs typeface="Calibri"/>
              </a:rPr>
              <a:t>neoplasm,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infection,</a:t>
            </a:r>
            <a:endParaRPr sz="3200">
              <a:latin typeface="Calibri"/>
              <a:cs typeface="Calibri"/>
            </a:endParaRPr>
          </a:p>
          <a:p>
            <a:pPr marL="3399154" marR="5080">
              <a:lnSpc>
                <a:spcPct val="140000"/>
              </a:lnSpc>
            </a:pPr>
            <a:r>
              <a:rPr sz="3200" spc="-5" dirty="0">
                <a:latin typeface="Calibri"/>
                <a:cs typeface="Calibri"/>
              </a:rPr>
              <a:t>tuberculosis,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trauma,  </a:t>
            </a:r>
            <a:r>
              <a:rPr sz="3200" spc="-20" dirty="0">
                <a:latin typeface="Calibri"/>
                <a:cs typeface="Calibri"/>
              </a:rPr>
              <a:t>foreign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body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5071279"/>
            <a:ext cx="8386445" cy="1391920"/>
          </a:xfrm>
          <a:prstGeom prst="rect">
            <a:avLst/>
          </a:prstGeom>
        </p:spPr>
        <p:txBody>
          <a:bodyPr vert="horz" wrap="square" lIns="0" tIns="207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E. Via second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&amp;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third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cervical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nerves:</a:t>
            </a:r>
            <a:endParaRPr sz="32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1540"/>
              </a:spcBef>
            </a:pPr>
            <a:r>
              <a:rPr sz="3200" spc="-5" dirty="0">
                <a:solidFill>
                  <a:srgbClr val="331DD4"/>
                </a:solidFill>
                <a:latin typeface="Calibri"/>
                <a:cs typeface="Calibri"/>
              </a:rPr>
              <a:t>Herpes </a:t>
            </a:r>
            <a:r>
              <a:rPr sz="3200" spc="-65" dirty="0">
                <a:solidFill>
                  <a:srgbClr val="331DD4"/>
                </a:solidFill>
                <a:latin typeface="Calibri"/>
                <a:cs typeface="Calibri"/>
              </a:rPr>
              <a:t>zoster, </a:t>
            </a:r>
            <a:r>
              <a:rPr sz="3200" dirty="0">
                <a:solidFill>
                  <a:srgbClr val="331DD4"/>
                </a:solidFill>
                <a:latin typeface="Calibri"/>
                <a:cs typeface="Calibri"/>
              </a:rPr>
              <a:t>cervical </a:t>
            </a:r>
            <a:r>
              <a:rPr sz="3200" spc="-5" dirty="0">
                <a:solidFill>
                  <a:srgbClr val="331DD4"/>
                </a:solidFill>
                <a:latin typeface="Calibri"/>
                <a:cs typeface="Calibri"/>
              </a:rPr>
              <a:t>spondylosis </a:t>
            </a:r>
            <a:r>
              <a:rPr sz="3200" dirty="0">
                <a:solidFill>
                  <a:srgbClr val="331DD4"/>
                </a:solidFill>
                <a:latin typeface="Calibri"/>
                <a:cs typeface="Calibri"/>
              </a:rPr>
              <a:t>&amp;</a:t>
            </a:r>
            <a:r>
              <a:rPr sz="3200" spc="10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331DD4"/>
                </a:solidFill>
                <a:latin typeface="Calibri"/>
                <a:cs typeface="Calibri"/>
              </a:rPr>
              <a:t>arthritis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1265" y="461594"/>
            <a:ext cx="26022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Risk</a:t>
            </a:r>
            <a:r>
              <a:rPr spc="-80" dirty="0"/>
              <a:t> </a:t>
            </a:r>
            <a:r>
              <a:rPr spc="-30" dirty="0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635"/>
            <a:ext cx="8047355" cy="35375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Insertion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unclean/sharp </a:t>
            </a:r>
            <a:r>
              <a:rPr sz="3200" dirty="0">
                <a:latin typeface="Calibri"/>
                <a:cs typeface="Calibri"/>
              </a:rPr>
              <a:t>articles </a:t>
            </a:r>
            <a:r>
              <a:rPr sz="3200" spc="-20" dirty="0">
                <a:latin typeface="Calibri"/>
                <a:cs typeface="Calibri"/>
              </a:rPr>
              <a:t>into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ear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Instillation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contaminated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solutions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Swimming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10" dirty="0">
                <a:latin typeface="Calibri"/>
                <a:cs typeface="Calibri"/>
              </a:rPr>
              <a:t>polluted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water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Recent </a:t>
            </a:r>
            <a:r>
              <a:rPr sz="3200" dirty="0">
                <a:latin typeface="Calibri"/>
                <a:cs typeface="Calibri"/>
              </a:rPr>
              <a:t>Upper </a:t>
            </a:r>
            <a:r>
              <a:rPr sz="3200" spc="-20" dirty="0">
                <a:latin typeface="Calibri"/>
                <a:cs typeface="Calibri"/>
              </a:rPr>
              <a:t>Respiratory </a:t>
            </a:r>
            <a:r>
              <a:rPr sz="3200" spc="-55" dirty="0">
                <a:latin typeface="Calibri"/>
                <a:cs typeface="Calibri"/>
              </a:rPr>
              <a:t>Tract</a:t>
            </a:r>
            <a:r>
              <a:rPr sz="3200" spc="-15" dirty="0">
                <a:latin typeface="Calibri"/>
                <a:cs typeface="Calibri"/>
              </a:rPr>
              <a:t> Infection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Eustachian </a:t>
            </a:r>
            <a:r>
              <a:rPr sz="3200" dirty="0">
                <a:latin typeface="Calibri"/>
                <a:cs typeface="Calibri"/>
              </a:rPr>
              <a:t>tube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dysfunction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Allergies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8638" y="245110"/>
            <a:ext cx="350710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Pathophysiology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0372" y="997965"/>
            <a:ext cx="6230620" cy="45135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spc="-45" dirty="0">
                <a:latin typeface="Calibri"/>
                <a:cs typeface="Calibri"/>
              </a:rPr>
              <a:t>Trauma </a:t>
            </a:r>
            <a:r>
              <a:rPr sz="3200" spc="-5" dirty="0">
                <a:latin typeface="Calibri"/>
                <a:cs typeface="Calibri"/>
              </a:rPr>
              <a:t>or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infection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Inflammation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1210310" marR="28575" indent="-1173480">
              <a:lnSpc>
                <a:spcPct val="100000"/>
              </a:lnSpc>
              <a:spcBef>
                <a:spcPts val="5"/>
              </a:spcBef>
            </a:pPr>
            <a:r>
              <a:rPr sz="3200" spc="-10" dirty="0">
                <a:latin typeface="Calibri"/>
                <a:cs typeface="Calibri"/>
              </a:rPr>
              <a:t>Release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inflammatory </a:t>
            </a:r>
            <a:r>
              <a:rPr sz="3200" spc="-15" dirty="0">
                <a:latin typeface="Calibri"/>
                <a:cs typeface="Calibri"/>
              </a:rPr>
              <a:t>mediators </a:t>
            </a:r>
            <a:r>
              <a:rPr sz="3200" dirty="0">
                <a:latin typeface="Calibri"/>
                <a:cs typeface="Calibri"/>
              </a:rPr>
              <a:t>&amp;  </a:t>
            </a:r>
            <a:r>
              <a:rPr sz="3200" spc="-5" dirty="0">
                <a:latin typeface="Calibri"/>
                <a:cs typeface="Calibri"/>
              </a:rPr>
              <a:t>chemotaxis of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leukocytes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Tissue </a:t>
            </a:r>
            <a:r>
              <a:rPr sz="3200" dirty="0">
                <a:latin typeface="Calibri"/>
                <a:cs typeface="Calibri"/>
              </a:rPr>
              <a:t>edema, </a:t>
            </a:r>
            <a:r>
              <a:rPr sz="3200" spc="-5" dirty="0">
                <a:latin typeface="Calibri"/>
                <a:cs typeface="Calibri"/>
              </a:rPr>
              <a:t>pain, </a:t>
            </a:r>
            <a:r>
              <a:rPr sz="3200" spc="-10" dirty="0">
                <a:latin typeface="Calibri"/>
                <a:cs typeface="Calibri"/>
              </a:rPr>
              <a:t>heat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redness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58640" y="1429511"/>
            <a:ext cx="425196" cy="1016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85969" y="1448561"/>
            <a:ext cx="171450" cy="762635"/>
          </a:xfrm>
          <a:custGeom>
            <a:avLst/>
            <a:gdLst/>
            <a:ahLst/>
            <a:cxnLst/>
            <a:rect l="l" t="t" r="r" b="b"/>
            <a:pathLst>
              <a:path w="171450" h="762635">
                <a:moveTo>
                  <a:pt x="16498" y="590952"/>
                </a:moveTo>
                <a:lnTo>
                  <a:pt x="9322" y="593343"/>
                </a:lnTo>
                <a:lnTo>
                  <a:pt x="3643" y="598394"/>
                </a:lnTo>
                <a:lnTo>
                  <a:pt x="464" y="604980"/>
                </a:lnTo>
                <a:lnTo>
                  <a:pt x="0" y="612257"/>
                </a:lnTo>
                <a:lnTo>
                  <a:pt x="2464" y="619378"/>
                </a:lnTo>
                <a:lnTo>
                  <a:pt x="85268" y="762126"/>
                </a:lnTo>
                <a:lnTo>
                  <a:pt x="107375" y="724408"/>
                </a:lnTo>
                <a:lnTo>
                  <a:pt x="66218" y="724280"/>
                </a:lnTo>
                <a:lnTo>
                  <a:pt x="66367" y="653750"/>
                </a:lnTo>
                <a:lnTo>
                  <a:pt x="35357" y="600328"/>
                </a:lnTo>
                <a:lnTo>
                  <a:pt x="30325" y="594647"/>
                </a:lnTo>
                <a:lnTo>
                  <a:pt x="23768" y="591454"/>
                </a:lnTo>
                <a:lnTo>
                  <a:pt x="16498" y="590952"/>
                </a:lnTo>
                <a:close/>
              </a:path>
              <a:path w="171450" h="762635">
                <a:moveTo>
                  <a:pt x="66367" y="653750"/>
                </a:moveTo>
                <a:lnTo>
                  <a:pt x="66218" y="724280"/>
                </a:lnTo>
                <a:lnTo>
                  <a:pt x="104318" y="724408"/>
                </a:lnTo>
                <a:lnTo>
                  <a:pt x="104338" y="714755"/>
                </a:lnTo>
                <a:lnTo>
                  <a:pt x="68885" y="714628"/>
                </a:lnTo>
                <a:lnTo>
                  <a:pt x="85375" y="686498"/>
                </a:lnTo>
                <a:lnTo>
                  <a:pt x="66367" y="653750"/>
                </a:lnTo>
                <a:close/>
              </a:path>
              <a:path w="171450" h="762635">
                <a:moveTo>
                  <a:pt x="154727" y="591258"/>
                </a:moveTo>
                <a:lnTo>
                  <a:pt x="104466" y="653931"/>
                </a:lnTo>
                <a:lnTo>
                  <a:pt x="104318" y="724408"/>
                </a:lnTo>
                <a:lnTo>
                  <a:pt x="107375" y="724408"/>
                </a:lnTo>
                <a:lnTo>
                  <a:pt x="168707" y="619760"/>
                </a:lnTo>
                <a:lnTo>
                  <a:pt x="171172" y="612638"/>
                </a:lnTo>
                <a:lnTo>
                  <a:pt x="170707" y="605361"/>
                </a:lnTo>
                <a:lnTo>
                  <a:pt x="167528" y="598775"/>
                </a:lnTo>
                <a:lnTo>
                  <a:pt x="161849" y="593725"/>
                </a:lnTo>
                <a:lnTo>
                  <a:pt x="154727" y="591258"/>
                </a:lnTo>
                <a:close/>
              </a:path>
              <a:path w="171450" h="762635">
                <a:moveTo>
                  <a:pt x="85375" y="686498"/>
                </a:moveTo>
                <a:lnTo>
                  <a:pt x="68885" y="714628"/>
                </a:lnTo>
                <a:lnTo>
                  <a:pt x="101778" y="714755"/>
                </a:lnTo>
                <a:lnTo>
                  <a:pt x="85375" y="686498"/>
                </a:lnTo>
                <a:close/>
              </a:path>
              <a:path w="171450" h="762635">
                <a:moveTo>
                  <a:pt x="104466" y="653931"/>
                </a:moveTo>
                <a:lnTo>
                  <a:pt x="85375" y="686498"/>
                </a:lnTo>
                <a:lnTo>
                  <a:pt x="101778" y="714755"/>
                </a:lnTo>
                <a:lnTo>
                  <a:pt x="104338" y="714755"/>
                </a:lnTo>
                <a:lnTo>
                  <a:pt x="104466" y="653931"/>
                </a:lnTo>
                <a:close/>
              </a:path>
              <a:path w="171450" h="762635">
                <a:moveTo>
                  <a:pt x="67742" y="0"/>
                </a:moveTo>
                <a:lnTo>
                  <a:pt x="66499" y="590952"/>
                </a:lnTo>
                <a:lnTo>
                  <a:pt x="66472" y="653931"/>
                </a:lnTo>
                <a:lnTo>
                  <a:pt x="85375" y="686498"/>
                </a:lnTo>
                <a:lnTo>
                  <a:pt x="104466" y="653931"/>
                </a:lnTo>
                <a:lnTo>
                  <a:pt x="105842" y="126"/>
                </a:lnTo>
                <a:lnTo>
                  <a:pt x="67742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60164" y="2647188"/>
            <a:ext cx="423672" cy="1016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86749" y="2667000"/>
            <a:ext cx="171450" cy="762635"/>
          </a:xfrm>
          <a:custGeom>
            <a:avLst/>
            <a:gdLst/>
            <a:ahLst/>
            <a:cxnLst/>
            <a:rect l="l" t="t" r="r" b="b"/>
            <a:pathLst>
              <a:path w="171450" h="762635">
                <a:moveTo>
                  <a:pt x="16498" y="590952"/>
                </a:moveTo>
                <a:lnTo>
                  <a:pt x="9304" y="593344"/>
                </a:lnTo>
                <a:lnTo>
                  <a:pt x="3679" y="598394"/>
                </a:lnTo>
                <a:lnTo>
                  <a:pt x="494" y="604980"/>
                </a:lnTo>
                <a:lnTo>
                  <a:pt x="0" y="612257"/>
                </a:lnTo>
                <a:lnTo>
                  <a:pt x="2446" y="619378"/>
                </a:lnTo>
                <a:lnTo>
                  <a:pt x="85250" y="762126"/>
                </a:lnTo>
                <a:lnTo>
                  <a:pt x="107431" y="724280"/>
                </a:lnTo>
                <a:lnTo>
                  <a:pt x="66327" y="724280"/>
                </a:lnTo>
                <a:lnTo>
                  <a:pt x="66400" y="686498"/>
                </a:lnTo>
                <a:lnTo>
                  <a:pt x="66340" y="653735"/>
                </a:lnTo>
                <a:lnTo>
                  <a:pt x="35339" y="600328"/>
                </a:lnTo>
                <a:lnTo>
                  <a:pt x="30360" y="594647"/>
                </a:lnTo>
                <a:lnTo>
                  <a:pt x="23798" y="591454"/>
                </a:lnTo>
                <a:lnTo>
                  <a:pt x="16498" y="590952"/>
                </a:lnTo>
                <a:close/>
              </a:path>
              <a:path w="171450" h="762635">
                <a:moveTo>
                  <a:pt x="66463" y="653947"/>
                </a:moveTo>
                <a:lnTo>
                  <a:pt x="66327" y="724280"/>
                </a:lnTo>
                <a:lnTo>
                  <a:pt x="104427" y="724280"/>
                </a:lnTo>
                <a:lnTo>
                  <a:pt x="104446" y="714755"/>
                </a:lnTo>
                <a:lnTo>
                  <a:pt x="68867" y="714628"/>
                </a:lnTo>
                <a:lnTo>
                  <a:pt x="85358" y="686498"/>
                </a:lnTo>
                <a:lnTo>
                  <a:pt x="66463" y="653947"/>
                </a:lnTo>
                <a:close/>
              </a:path>
              <a:path w="171450" h="762635">
                <a:moveTo>
                  <a:pt x="154709" y="591258"/>
                </a:moveTo>
                <a:lnTo>
                  <a:pt x="104563" y="653735"/>
                </a:lnTo>
                <a:lnTo>
                  <a:pt x="104427" y="724280"/>
                </a:lnTo>
                <a:lnTo>
                  <a:pt x="107431" y="724280"/>
                </a:lnTo>
                <a:lnTo>
                  <a:pt x="168689" y="619760"/>
                </a:lnTo>
                <a:lnTo>
                  <a:pt x="171154" y="612584"/>
                </a:lnTo>
                <a:lnTo>
                  <a:pt x="170689" y="605313"/>
                </a:lnTo>
                <a:lnTo>
                  <a:pt x="167511" y="598757"/>
                </a:lnTo>
                <a:lnTo>
                  <a:pt x="161831" y="593725"/>
                </a:lnTo>
                <a:lnTo>
                  <a:pt x="154709" y="591258"/>
                </a:lnTo>
                <a:close/>
              </a:path>
              <a:path w="171450" h="762635">
                <a:moveTo>
                  <a:pt x="85358" y="686498"/>
                </a:moveTo>
                <a:lnTo>
                  <a:pt x="68867" y="714628"/>
                </a:lnTo>
                <a:lnTo>
                  <a:pt x="101760" y="714755"/>
                </a:lnTo>
                <a:lnTo>
                  <a:pt x="85358" y="686498"/>
                </a:lnTo>
                <a:close/>
              </a:path>
              <a:path w="171450" h="762635">
                <a:moveTo>
                  <a:pt x="104563" y="653735"/>
                </a:moveTo>
                <a:lnTo>
                  <a:pt x="85358" y="686498"/>
                </a:lnTo>
                <a:lnTo>
                  <a:pt x="101760" y="714755"/>
                </a:lnTo>
                <a:lnTo>
                  <a:pt x="104446" y="714755"/>
                </a:lnTo>
                <a:lnTo>
                  <a:pt x="104563" y="653735"/>
                </a:lnTo>
                <a:close/>
              </a:path>
              <a:path w="171450" h="762635">
                <a:moveTo>
                  <a:pt x="105824" y="0"/>
                </a:moveTo>
                <a:lnTo>
                  <a:pt x="67724" y="0"/>
                </a:lnTo>
                <a:lnTo>
                  <a:pt x="66463" y="653947"/>
                </a:lnTo>
                <a:lnTo>
                  <a:pt x="85358" y="686498"/>
                </a:lnTo>
                <a:lnTo>
                  <a:pt x="104563" y="653735"/>
                </a:lnTo>
                <a:lnTo>
                  <a:pt x="10582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60164" y="4323588"/>
            <a:ext cx="423672" cy="10165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86749" y="4343400"/>
            <a:ext cx="171450" cy="762635"/>
          </a:xfrm>
          <a:custGeom>
            <a:avLst/>
            <a:gdLst/>
            <a:ahLst/>
            <a:cxnLst/>
            <a:rect l="l" t="t" r="r" b="b"/>
            <a:pathLst>
              <a:path w="171450" h="762635">
                <a:moveTo>
                  <a:pt x="16498" y="590952"/>
                </a:moveTo>
                <a:lnTo>
                  <a:pt x="9304" y="593344"/>
                </a:lnTo>
                <a:lnTo>
                  <a:pt x="3679" y="598394"/>
                </a:lnTo>
                <a:lnTo>
                  <a:pt x="494" y="604980"/>
                </a:lnTo>
                <a:lnTo>
                  <a:pt x="0" y="612257"/>
                </a:lnTo>
                <a:lnTo>
                  <a:pt x="2446" y="619379"/>
                </a:lnTo>
                <a:lnTo>
                  <a:pt x="85250" y="762126"/>
                </a:lnTo>
                <a:lnTo>
                  <a:pt x="107431" y="724281"/>
                </a:lnTo>
                <a:lnTo>
                  <a:pt x="66327" y="724281"/>
                </a:lnTo>
                <a:lnTo>
                  <a:pt x="66400" y="686498"/>
                </a:lnTo>
                <a:lnTo>
                  <a:pt x="66340" y="653735"/>
                </a:lnTo>
                <a:lnTo>
                  <a:pt x="35339" y="600329"/>
                </a:lnTo>
                <a:lnTo>
                  <a:pt x="30360" y="594647"/>
                </a:lnTo>
                <a:lnTo>
                  <a:pt x="23798" y="591454"/>
                </a:lnTo>
                <a:lnTo>
                  <a:pt x="16498" y="590952"/>
                </a:lnTo>
                <a:close/>
              </a:path>
              <a:path w="171450" h="762635">
                <a:moveTo>
                  <a:pt x="66463" y="653947"/>
                </a:moveTo>
                <a:lnTo>
                  <a:pt x="66327" y="724281"/>
                </a:lnTo>
                <a:lnTo>
                  <a:pt x="104427" y="724281"/>
                </a:lnTo>
                <a:lnTo>
                  <a:pt x="104446" y="714756"/>
                </a:lnTo>
                <a:lnTo>
                  <a:pt x="68867" y="714629"/>
                </a:lnTo>
                <a:lnTo>
                  <a:pt x="85358" y="686498"/>
                </a:lnTo>
                <a:lnTo>
                  <a:pt x="66463" y="653947"/>
                </a:lnTo>
                <a:close/>
              </a:path>
              <a:path w="171450" h="762635">
                <a:moveTo>
                  <a:pt x="154709" y="591258"/>
                </a:moveTo>
                <a:lnTo>
                  <a:pt x="104563" y="653735"/>
                </a:lnTo>
                <a:lnTo>
                  <a:pt x="104427" y="724281"/>
                </a:lnTo>
                <a:lnTo>
                  <a:pt x="107431" y="724281"/>
                </a:lnTo>
                <a:lnTo>
                  <a:pt x="168689" y="619760"/>
                </a:lnTo>
                <a:lnTo>
                  <a:pt x="171154" y="612584"/>
                </a:lnTo>
                <a:lnTo>
                  <a:pt x="170689" y="605313"/>
                </a:lnTo>
                <a:lnTo>
                  <a:pt x="167511" y="598757"/>
                </a:lnTo>
                <a:lnTo>
                  <a:pt x="161831" y="593725"/>
                </a:lnTo>
                <a:lnTo>
                  <a:pt x="154709" y="591258"/>
                </a:lnTo>
                <a:close/>
              </a:path>
              <a:path w="171450" h="762635">
                <a:moveTo>
                  <a:pt x="85358" y="686498"/>
                </a:moveTo>
                <a:lnTo>
                  <a:pt x="68867" y="714629"/>
                </a:lnTo>
                <a:lnTo>
                  <a:pt x="101760" y="714756"/>
                </a:lnTo>
                <a:lnTo>
                  <a:pt x="85358" y="686498"/>
                </a:lnTo>
                <a:close/>
              </a:path>
              <a:path w="171450" h="762635">
                <a:moveTo>
                  <a:pt x="104563" y="653735"/>
                </a:moveTo>
                <a:lnTo>
                  <a:pt x="85358" y="686498"/>
                </a:lnTo>
                <a:lnTo>
                  <a:pt x="101760" y="714756"/>
                </a:lnTo>
                <a:lnTo>
                  <a:pt x="104446" y="714756"/>
                </a:lnTo>
                <a:lnTo>
                  <a:pt x="104563" y="653735"/>
                </a:lnTo>
                <a:close/>
              </a:path>
              <a:path w="171450" h="762635">
                <a:moveTo>
                  <a:pt x="105824" y="0"/>
                </a:moveTo>
                <a:lnTo>
                  <a:pt x="67724" y="0"/>
                </a:lnTo>
                <a:lnTo>
                  <a:pt x="66463" y="653947"/>
                </a:lnTo>
                <a:lnTo>
                  <a:pt x="85358" y="686498"/>
                </a:lnTo>
                <a:lnTo>
                  <a:pt x="104563" y="653735"/>
                </a:lnTo>
                <a:lnTo>
                  <a:pt x="10582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5108" y="461594"/>
            <a:ext cx="51149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Clinical</a:t>
            </a:r>
            <a:r>
              <a:rPr spc="-50" dirty="0"/>
              <a:t> </a:t>
            </a:r>
            <a:r>
              <a:rPr spc="-15" dirty="0"/>
              <a:t>manifestations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36550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Ear </a:t>
            </a:r>
            <a:r>
              <a:rPr sz="3200" dirty="0">
                <a:latin typeface="Calibri"/>
                <a:cs typeface="Calibri"/>
              </a:rPr>
              <a:t>ache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dirty="0">
                <a:latin typeface="Calibri"/>
                <a:cs typeface="Calibri"/>
              </a:rPr>
              <a:t>ear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pain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5045" y="461594"/>
            <a:ext cx="30784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6973"/>
            <a:ext cx="7695565" cy="380936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Promote </a:t>
            </a:r>
            <a:r>
              <a:rPr sz="3200" spc="-5" dirty="0">
                <a:latin typeface="Calibri"/>
                <a:cs typeface="Calibri"/>
              </a:rPr>
              <a:t>healing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20" dirty="0">
                <a:latin typeface="Calibri"/>
                <a:cs typeface="Calibri"/>
              </a:rPr>
              <a:t>Ear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irrigation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Antibiotics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Alleviate </a:t>
            </a:r>
            <a:r>
              <a:rPr sz="3200" spc="-5" dirty="0">
                <a:latin typeface="Calibri"/>
                <a:cs typeface="Calibri"/>
              </a:rPr>
              <a:t>pain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Analgesics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30" dirty="0">
                <a:latin typeface="Calibri"/>
                <a:cs typeface="Calibri"/>
              </a:rPr>
              <a:t>Restore </a:t>
            </a:r>
            <a:r>
              <a:rPr sz="3200" spc="-5" dirty="0">
                <a:latin typeface="Calibri"/>
                <a:cs typeface="Calibri"/>
              </a:rPr>
              <a:t>normal function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remove </a:t>
            </a:r>
            <a:r>
              <a:rPr sz="3200" spc="-20" dirty="0">
                <a:latin typeface="Calibri"/>
                <a:cs typeface="Calibri"/>
              </a:rPr>
              <a:t>foreign  </a:t>
            </a:r>
            <a:r>
              <a:rPr sz="3200" spc="-5" dirty="0">
                <a:latin typeface="Calibri"/>
                <a:cs typeface="Calibri"/>
              </a:rPr>
              <a:t>bodies: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8073" y="461594"/>
            <a:ext cx="49320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Surgical</a:t>
            </a:r>
            <a:r>
              <a:rPr spc="-40" dirty="0"/>
              <a:t> </a:t>
            </a:r>
            <a:r>
              <a:rPr spc="-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832090" cy="4318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Myringoplasty </a:t>
            </a:r>
            <a:r>
              <a:rPr sz="3200" dirty="0">
                <a:latin typeface="Calibri"/>
                <a:cs typeface="Calibri"/>
              </a:rPr>
              <a:t>: </a:t>
            </a:r>
            <a:r>
              <a:rPr sz="3200" spc="-10" dirty="0">
                <a:latin typeface="Calibri"/>
                <a:cs typeface="Calibri"/>
              </a:rPr>
              <a:t>Closure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simple </a:t>
            </a:r>
            <a:r>
              <a:rPr sz="3200" spc="-20" dirty="0">
                <a:latin typeface="Calibri"/>
                <a:cs typeface="Calibri"/>
              </a:rPr>
              <a:t>perforation 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tympanic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membrane.</a:t>
            </a:r>
            <a:endParaRPr sz="3200">
              <a:latin typeface="Calibri"/>
              <a:cs typeface="Calibri"/>
            </a:endParaRPr>
          </a:p>
          <a:p>
            <a:pPr marL="355600" marR="62293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Tympanoplasty: </a:t>
            </a:r>
            <a:r>
              <a:rPr sz="3200" spc="-10" dirty="0">
                <a:latin typeface="Calibri"/>
                <a:cs typeface="Calibri"/>
              </a:rPr>
              <a:t>Surgical correction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25" dirty="0">
                <a:latin typeface="Calibri"/>
                <a:cs typeface="Calibri"/>
              </a:rPr>
              <a:t>perforated </a:t>
            </a:r>
            <a:r>
              <a:rPr sz="3200" spc="-20" dirty="0">
                <a:latin typeface="Calibri"/>
                <a:cs typeface="Calibri"/>
              </a:rPr>
              <a:t>Tympanic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membrane.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Ossiculoplasty: Ossicular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reconstruction</a:t>
            </a:r>
            <a:endParaRPr sz="3200">
              <a:latin typeface="Calibri"/>
              <a:cs typeface="Calibri"/>
            </a:endParaRPr>
          </a:p>
          <a:p>
            <a:pPr marL="355600" marR="323215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Myringotomy: </a:t>
            </a:r>
            <a:r>
              <a:rPr sz="3200" dirty="0">
                <a:latin typeface="Calibri"/>
                <a:cs typeface="Calibri"/>
              </a:rPr>
              <a:t>An </a:t>
            </a:r>
            <a:r>
              <a:rPr sz="3200" spc="-5" dirty="0">
                <a:latin typeface="Calibri"/>
                <a:cs typeface="Calibri"/>
              </a:rPr>
              <a:t>incision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tympanic  </a:t>
            </a:r>
            <a:r>
              <a:rPr sz="3200" spc="-10" dirty="0">
                <a:latin typeface="Calibri"/>
                <a:cs typeface="Calibri"/>
              </a:rPr>
              <a:t>membrane </a:t>
            </a:r>
            <a:r>
              <a:rPr sz="3200" spc="-15" dirty="0">
                <a:latin typeface="Calibri"/>
                <a:cs typeface="Calibri"/>
              </a:rPr>
              <a:t>through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spc="-5" dirty="0">
                <a:latin typeface="Calibri"/>
                <a:cs typeface="Calibri"/>
              </a:rPr>
              <a:t>fluid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removed.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Mastoidectomy: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2921" y="461594"/>
            <a:ext cx="66059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Precautions </a:t>
            </a:r>
            <a:r>
              <a:rPr spc="-15" dirty="0"/>
              <a:t>after </a:t>
            </a:r>
            <a:r>
              <a:rPr dirty="0"/>
              <a:t>ear</a:t>
            </a:r>
            <a:r>
              <a:rPr spc="5" dirty="0"/>
              <a:t> </a:t>
            </a:r>
            <a:r>
              <a:rPr spc="-10" dirty="0"/>
              <a:t>surgery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660005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2009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Client must </a:t>
            </a:r>
            <a:r>
              <a:rPr sz="3200" spc="-15" dirty="0">
                <a:latin typeface="Calibri"/>
                <a:cs typeface="Calibri"/>
              </a:rPr>
              <a:t>lye </a:t>
            </a:r>
            <a:r>
              <a:rPr sz="3200" spc="-5" dirty="0">
                <a:latin typeface="Calibri"/>
                <a:cs typeface="Calibri"/>
              </a:rPr>
              <a:t>with </a:t>
            </a:r>
            <a:r>
              <a:rPr sz="3200" spc="-20" dirty="0">
                <a:latin typeface="Calibri"/>
                <a:cs typeface="Calibri"/>
              </a:rPr>
              <a:t>operated </a:t>
            </a:r>
            <a:r>
              <a:rPr sz="3200" dirty="0">
                <a:latin typeface="Calibri"/>
                <a:cs typeface="Calibri"/>
              </a:rPr>
              <a:t>ear </a:t>
            </a:r>
            <a:r>
              <a:rPr sz="3200" spc="-5" dirty="0">
                <a:latin typeface="Calibri"/>
                <a:cs typeface="Calibri"/>
              </a:rPr>
              <a:t>up </a:t>
            </a:r>
            <a:r>
              <a:rPr sz="3200" spc="-30" dirty="0">
                <a:latin typeface="Calibri"/>
                <a:cs typeface="Calibri"/>
              </a:rPr>
              <a:t>for  </a:t>
            </a:r>
            <a:r>
              <a:rPr sz="3200" spc="-20" dirty="0">
                <a:latin typeface="Calibri"/>
                <a:cs typeface="Calibri"/>
              </a:rPr>
              <a:t>several </a:t>
            </a:r>
            <a:r>
              <a:rPr sz="3200" spc="-15" dirty="0">
                <a:latin typeface="Calibri"/>
                <a:cs typeface="Calibri"/>
              </a:rPr>
              <a:t>hours after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surgery.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If </a:t>
            </a:r>
            <a:r>
              <a:rPr sz="3200" spc="-25" dirty="0">
                <a:latin typeface="Calibri"/>
                <a:cs typeface="Calibri"/>
              </a:rPr>
              <a:t>necessary,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client should </a:t>
            </a:r>
            <a:r>
              <a:rPr sz="3200" spc="-10" dirty="0">
                <a:latin typeface="Calibri"/>
                <a:cs typeface="Calibri"/>
              </a:rPr>
              <a:t>blow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nose  </a:t>
            </a:r>
            <a:r>
              <a:rPr sz="3200" spc="-10" dirty="0">
                <a:latin typeface="Calibri"/>
                <a:cs typeface="Calibri"/>
              </a:rPr>
              <a:t>gently </a:t>
            </a:r>
            <a:r>
              <a:rPr sz="3200" spc="-5" dirty="0">
                <a:latin typeface="Calibri"/>
                <a:cs typeface="Calibri"/>
              </a:rPr>
              <a:t>one side </a:t>
            </a:r>
            <a:r>
              <a:rPr sz="3200" spc="-15" dirty="0">
                <a:latin typeface="Calibri"/>
                <a:cs typeface="Calibri"/>
              </a:rPr>
              <a:t>at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time.</a:t>
            </a:r>
            <a:endParaRPr sz="3200">
              <a:latin typeface="Calibri"/>
              <a:cs typeface="Calibri"/>
            </a:endParaRPr>
          </a:p>
          <a:p>
            <a:pPr marL="355600" marR="25019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client </a:t>
            </a:r>
            <a:r>
              <a:rPr sz="3200" spc="-5" dirty="0">
                <a:latin typeface="Calibri"/>
                <a:cs typeface="Calibri"/>
              </a:rPr>
              <a:t>should </a:t>
            </a:r>
            <a:r>
              <a:rPr sz="3200" spc="-20" dirty="0">
                <a:latin typeface="Calibri"/>
                <a:cs typeface="Calibri"/>
              </a:rPr>
              <a:t>sneeze </a:t>
            </a:r>
            <a:r>
              <a:rPr sz="3200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cough </a:t>
            </a:r>
            <a:r>
              <a:rPr sz="3200" dirty="0">
                <a:latin typeface="Calibri"/>
                <a:cs typeface="Calibri"/>
              </a:rPr>
              <a:t>with the  mouth open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1 </a:t>
            </a:r>
            <a:r>
              <a:rPr sz="3200" spc="-5" dirty="0">
                <a:latin typeface="Calibri"/>
                <a:cs typeface="Calibri"/>
              </a:rPr>
              <a:t>week </a:t>
            </a:r>
            <a:r>
              <a:rPr sz="3200" spc="-15" dirty="0">
                <a:latin typeface="Calibri"/>
                <a:cs typeface="Calibri"/>
              </a:rPr>
              <a:t>after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surgery.</a:t>
            </a:r>
            <a:endParaRPr sz="3200">
              <a:latin typeface="Calibri"/>
              <a:cs typeface="Calibri"/>
            </a:endParaRPr>
          </a:p>
          <a:p>
            <a:pPr marL="355600" marR="28956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Participation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20" dirty="0">
                <a:latin typeface="Calibri"/>
                <a:cs typeface="Calibri"/>
              </a:rPr>
              <a:t>water </a:t>
            </a:r>
            <a:r>
              <a:rPr sz="3200" spc="-5" dirty="0">
                <a:latin typeface="Calibri"/>
                <a:cs typeface="Calibri"/>
              </a:rPr>
              <a:t>sports </a:t>
            </a:r>
            <a:r>
              <a:rPr sz="3200" dirty="0">
                <a:latin typeface="Calibri"/>
                <a:cs typeface="Calibri"/>
              </a:rPr>
              <a:t>or </a:t>
            </a:r>
            <a:r>
              <a:rPr sz="3200" spc="-5" dirty="0">
                <a:latin typeface="Calibri"/>
                <a:cs typeface="Calibri"/>
              </a:rPr>
              <a:t>activities </a:t>
            </a:r>
            <a:r>
              <a:rPr sz="3200" dirty="0">
                <a:latin typeface="Calibri"/>
                <a:cs typeface="Calibri"/>
              </a:rPr>
              <a:t>is  </a:t>
            </a:r>
            <a:r>
              <a:rPr sz="3200" spc="-15" dirty="0">
                <a:latin typeface="Calibri"/>
                <a:cs typeface="Calibri"/>
              </a:rPr>
              <a:t>prohibited.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86944"/>
            <a:ext cx="8050530" cy="602615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Avoid physical </a:t>
            </a:r>
            <a:r>
              <a:rPr sz="3200" dirty="0">
                <a:latin typeface="Calibri"/>
                <a:cs typeface="Calibri"/>
              </a:rPr>
              <a:t>activity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1 </a:t>
            </a:r>
            <a:r>
              <a:rPr sz="3200" spc="-5" dirty="0">
                <a:latin typeface="Calibri"/>
                <a:cs typeface="Calibri"/>
              </a:rPr>
              <a:t>week </a:t>
            </a:r>
            <a:r>
              <a:rPr sz="3200" dirty="0">
                <a:latin typeface="Calibri"/>
                <a:cs typeface="Calibri"/>
              </a:rPr>
              <a:t>&amp; </a:t>
            </a:r>
            <a:r>
              <a:rPr sz="3200" spc="-25" dirty="0">
                <a:latin typeface="Calibri"/>
                <a:cs typeface="Calibri"/>
              </a:rPr>
              <a:t>exercise </a:t>
            </a:r>
            <a:r>
              <a:rPr sz="3200" spc="-5" dirty="0">
                <a:latin typeface="Calibri"/>
                <a:cs typeface="Calibri"/>
              </a:rPr>
              <a:t>or  sports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3 </a:t>
            </a:r>
            <a:r>
              <a:rPr sz="3200" spc="-10" dirty="0">
                <a:latin typeface="Calibri"/>
                <a:cs typeface="Calibri"/>
              </a:rPr>
              <a:t>weeks </a:t>
            </a:r>
            <a:r>
              <a:rPr sz="3200" spc="-15" dirty="0">
                <a:latin typeface="Calibri"/>
                <a:cs typeface="Calibri"/>
              </a:rPr>
              <a:t>after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surgery.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Avoid </a:t>
            </a:r>
            <a:r>
              <a:rPr sz="3200" spc="-10" dirty="0">
                <a:latin typeface="Calibri"/>
                <a:cs typeface="Calibri"/>
              </a:rPr>
              <a:t>heavy</a:t>
            </a:r>
            <a:r>
              <a:rPr sz="3200" spc="-5" dirty="0">
                <a:latin typeface="Calibri"/>
                <a:cs typeface="Calibri"/>
              </a:rPr>
              <a:t> lifting.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Change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cotton </a:t>
            </a:r>
            <a:r>
              <a:rPr sz="3200" spc="-5" dirty="0">
                <a:latin typeface="Calibri"/>
                <a:cs typeface="Calibri"/>
              </a:rPr>
              <a:t>ball </a:t>
            </a:r>
            <a:r>
              <a:rPr sz="3200" dirty="0">
                <a:latin typeface="Calibri"/>
                <a:cs typeface="Calibri"/>
              </a:rPr>
              <a:t>in the ear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daily.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Keep </a:t>
            </a:r>
            <a:r>
              <a:rPr sz="3200" dirty="0">
                <a:latin typeface="Calibri"/>
                <a:cs typeface="Calibri"/>
              </a:rPr>
              <a:t>the ear </a:t>
            </a:r>
            <a:r>
              <a:rPr sz="3200" spc="-5" dirty="0">
                <a:latin typeface="Calibri"/>
                <a:cs typeface="Calibri"/>
              </a:rPr>
              <a:t>dry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4-6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weeks.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Do not shampoo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1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week.</a:t>
            </a:r>
            <a:endParaRPr sz="3200">
              <a:latin typeface="Calibri"/>
              <a:cs typeface="Calibri"/>
            </a:endParaRPr>
          </a:p>
          <a:p>
            <a:pPr marL="355600" marR="414020" indent="-342900" algn="just">
              <a:lnSpc>
                <a:spcPct val="9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Avoid </a:t>
            </a:r>
            <a:r>
              <a:rPr sz="3200" spc="-5" dirty="0">
                <a:latin typeface="Calibri"/>
                <a:cs typeface="Calibri"/>
              </a:rPr>
              <a:t>airplane </a:t>
            </a:r>
            <a:r>
              <a:rPr sz="3200" spc="-10" dirty="0">
                <a:latin typeface="Calibri"/>
                <a:cs typeface="Calibri"/>
              </a:rPr>
              <a:t>flights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5" dirty="0">
                <a:latin typeface="Calibri"/>
                <a:cs typeface="Calibri"/>
              </a:rPr>
              <a:t>first </a:t>
            </a:r>
            <a:r>
              <a:rPr sz="3200" spc="-5" dirty="0">
                <a:latin typeface="Calibri"/>
                <a:cs typeface="Calibri"/>
              </a:rPr>
              <a:t>week </a:t>
            </a:r>
            <a:r>
              <a:rPr sz="3200" spc="-15" dirty="0">
                <a:latin typeface="Calibri"/>
                <a:cs typeface="Calibri"/>
              </a:rPr>
              <a:t>after  </a:t>
            </a:r>
            <a:r>
              <a:rPr sz="3200" spc="-40" dirty="0">
                <a:latin typeface="Calibri"/>
                <a:cs typeface="Calibri"/>
              </a:rPr>
              <a:t>surgery. </a:t>
            </a:r>
            <a:r>
              <a:rPr sz="3200" spc="-2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sensation </a:t>
            </a:r>
            <a:r>
              <a:rPr sz="3200" dirty="0">
                <a:latin typeface="Calibri"/>
                <a:cs typeface="Calibri"/>
              </a:rPr>
              <a:t>of ear </a:t>
            </a:r>
            <a:r>
              <a:rPr sz="3200" spc="-15" dirty="0">
                <a:latin typeface="Calibri"/>
                <a:cs typeface="Calibri"/>
              </a:rPr>
              <a:t>pressure </a:t>
            </a:r>
            <a:r>
              <a:rPr sz="3200" dirty="0">
                <a:latin typeface="Calibri"/>
                <a:cs typeface="Calibri"/>
              </a:rPr>
              <a:t>, </a:t>
            </a:r>
            <a:r>
              <a:rPr sz="3200" spc="-5" dirty="0">
                <a:latin typeface="Calibri"/>
                <a:cs typeface="Calibri"/>
              </a:rPr>
              <a:t>hold  </a:t>
            </a:r>
            <a:r>
              <a:rPr sz="3200" spc="-10" dirty="0">
                <a:latin typeface="Calibri"/>
                <a:cs typeface="Calibri"/>
              </a:rPr>
              <a:t>your </a:t>
            </a:r>
            <a:r>
              <a:rPr sz="3200" spc="-5" dirty="0">
                <a:latin typeface="Calibri"/>
                <a:cs typeface="Calibri"/>
              </a:rPr>
              <a:t>nose, </a:t>
            </a:r>
            <a:r>
              <a:rPr sz="3200" dirty="0">
                <a:latin typeface="Calibri"/>
                <a:cs typeface="Calibri"/>
              </a:rPr>
              <a:t>close </a:t>
            </a:r>
            <a:r>
              <a:rPr sz="3200" spc="-10" dirty="0">
                <a:latin typeface="Calibri"/>
                <a:cs typeface="Calibri"/>
              </a:rPr>
              <a:t>your </a:t>
            </a:r>
            <a:r>
              <a:rPr sz="3200" spc="-5" dirty="0">
                <a:latin typeface="Calibri"/>
                <a:cs typeface="Calibri"/>
              </a:rPr>
              <a:t>mouth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swallow </a:t>
            </a:r>
            <a:r>
              <a:rPr sz="3200" spc="-25" dirty="0">
                <a:latin typeface="Calibri"/>
                <a:cs typeface="Calibri"/>
              </a:rPr>
              <a:t>to  </a:t>
            </a:r>
            <a:r>
              <a:rPr sz="3200" spc="-15" dirty="0">
                <a:latin typeface="Calibri"/>
                <a:cs typeface="Calibri"/>
              </a:rPr>
              <a:t>equalize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pressure.</a:t>
            </a:r>
            <a:endParaRPr sz="32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30" dirty="0">
                <a:latin typeface="Calibri"/>
                <a:cs typeface="Calibri"/>
              </a:rPr>
              <a:t>Wear </a:t>
            </a:r>
            <a:r>
              <a:rPr sz="3200" spc="-5" dirty="0">
                <a:latin typeface="Calibri"/>
                <a:cs typeface="Calibri"/>
              </a:rPr>
              <a:t>noise </a:t>
            </a:r>
            <a:r>
              <a:rPr sz="3200" spc="-20" dirty="0">
                <a:latin typeface="Calibri"/>
                <a:cs typeface="Calibri"/>
              </a:rPr>
              <a:t>defenders </a:t>
            </a:r>
            <a:r>
              <a:rPr sz="3200" dirty="0">
                <a:latin typeface="Calibri"/>
                <a:cs typeface="Calibri"/>
              </a:rPr>
              <a:t>in loud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environments.</a:t>
            </a:r>
            <a:endParaRPr sz="32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Inform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5" dirty="0">
                <a:latin typeface="Calibri"/>
                <a:cs typeface="Calibri"/>
              </a:rPr>
              <a:t>case of bleeding </a:t>
            </a:r>
            <a:r>
              <a:rPr sz="3200" spc="-20" dirty="0">
                <a:latin typeface="Calibri"/>
                <a:cs typeface="Calibri"/>
              </a:rPr>
              <a:t>from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85" dirty="0">
                <a:latin typeface="Calibri"/>
                <a:cs typeface="Calibri"/>
              </a:rPr>
              <a:t>ear.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5897" y="461594"/>
            <a:ext cx="16338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Otalgia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69684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defined </a:t>
            </a:r>
            <a:r>
              <a:rPr sz="3200" dirty="0">
                <a:latin typeface="Calibri"/>
                <a:cs typeface="Calibri"/>
              </a:rPr>
              <a:t>as </a:t>
            </a:r>
            <a:r>
              <a:rPr sz="3200" spc="-5" dirty="0">
                <a:latin typeface="Calibri"/>
                <a:cs typeface="Calibri"/>
              </a:rPr>
              <a:t>pain </a:t>
            </a:r>
            <a:r>
              <a:rPr sz="3200" dirty="0">
                <a:latin typeface="Calibri"/>
                <a:cs typeface="Calibri"/>
              </a:rPr>
              <a:t>in the ear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dirty="0">
                <a:latin typeface="Calibri"/>
                <a:cs typeface="Calibri"/>
              </a:rPr>
              <a:t>ear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ache.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2870" y="461594"/>
            <a:ext cx="13182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0" dirty="0"/>
              <a:t>T</a:t>
            </a:r>
            <a:r>
              <a:rPr dirty="0"/>
              <a:t>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53439"/>
            <a:ext cx="1792605" cy="11963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Primary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30" dirty="0">
                <a:latin typeface="Calibri"/>
                <a:cs typeface="Calibri"/>
              </a:rPr>
              <a:t>Referred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5049" y="461594"/>
            <a:ext cx="60737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Etiology </a:t>
            </a:r>
            <a:r>
              <a:rPr dirty="0"/>
              <a:t>of Primary</a:t>
            </a:r>
            <a:r>
              <a:rPr spc="-40" dirty="0"/>
              <a:t> </a:t>
            </a:r>
            <a:r>
              <a:rPr spc="-10" dirty="0"/>
              <a:t>Otalgia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758442"/>
            <a:ext cx="4158615" cy="4601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Laceration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20" dirty="0">
                <a:latin typeface="Calibri"/>
                <a:cs typeface="Calibri"/>
              </a:rPr>
              <a:t>bite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1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331DD4"/>
                </a:solidFill>
                <a:latin typeface="Calibri"/>
                <a:cs typeface="Calibri"/>
              </a:rPr>
              <a:t>Hematoma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1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Otitis</a:t>
            </a:r>
            <a:r>
              <a:rPr sz="2800" spc="-15" dirty="0">
                <a:latin typeface="Calibri"/>
                <a:cs typeface="Calibri"/>
              </a:rPr>
              <a:t> externa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1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Perichondritis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Calibri"/>
                <a:cs typeface="Calibri"/>
              </a:rPr>
              <a:t>Infected </a:t>
            </a:r>
            <a:r>
              <a:rPr sz="2700" spc="-5" dirty="0">
                <a:latin typeface="Calibri"/>
                <a:cs typeface="Calibri"/>
              </a:rPr>
              <a:t>pre-auricular</a:t>
            </a:r>
            <a:r>
              <a:rPr sz="2700" spc="-16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sinus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solidFill>
                  <a:srgbClr val="331DD4"/>
                </a:solidFill>
                <a:latin typeface="Calibri"/>
                <a:cs typeface="Calibri"/>
              </a:rPr>
              <a:t>Frostbite,</a:t>
            </a:r>
            <a:r>
              <a:rPr sz="2800" spc="1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sunburn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1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Neoplasm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5269" y="1061973"/>
            <a:ext cx="71596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829050" algn="l"/>
              </a:tabLst>
            </a:pPr>
            <a:r>
              <a:rPr sz="2800" spc="-10" dirty="0">
                <a:solidFill>
                  <a:srgbClr val="008000"/>
                </a:solidFill>
                <a:latin typeface="Calibri"/>
                <a:cs typeface="Calibri"/>
              </a:rPr>
              <a:t>Pinna	</a:t>
            </a:r>
            <a:r>
              <a:rPr sz="2800" spc="-5" dirty="0">
                <a:solidFill>
                  <a:srgbClr val="008000"/>
                </a:solidFill>
                <a:latin typeface="Calibri"/>
                <a:cs typeface="Calibri"/>
              </a:rPr>
              <a:t>External auditory</a:t>
            </a:r>
            <a:r>
              <a:rPr sz="2800" spc="-8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8000"/>
                </a:solidFill>
                <a:latin typeface="Calibri"/>
                <a:cs typeface="Calibri"/>
              </a:rPr>
              <a:t>canal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6175" y="1758442"/>
            <a:ext cx="3289300" cy="4625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Impacted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331DD4"/>
                </a:solidFill>
                <a:latin typeface="Calibri"/>
                <a:cs typeface="Calibri"/>
              </a:rPr>
              <a:t>wax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Calibri"/>
                <a:cs typeface="Calibri"/>
              </a:rPr>
              <a:t>Foreign </a:t>
            </a:r>
            <a:r>
              <a:rPr sz="2800" spc="-10" dirty="0">
                <a:latin typeface="Calibri"/>
                <a:cs typeface="Calibri"/>
              </a:rPr>
              <a:t>body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25" dirty="0">
                <a:solidFill>
                  <a:srgbClr val="331DD4"/>
                </a:solidFill>
                <a:latin typeface="Calibri"/>
                <a:cs typeface="Calibri"/>
              </a:rPr>
              <a:t>Keratosis</a:t>
            </a:r>
            <a:r>
              <a:rPr sz="2800" spc="-20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331DD4"/>
                </a:solidFill>
                <a:latin typeface="Calibri"/>
                <a:cs typeface="Calibri"/>
              </a:rPr>
              <a:t>obturans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Otitis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externa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Herpes </a:t>
            </a:r>
            <a:r>
              <a:rPr sz="2800" spc="-25" dirty="0">
                <a:solidFill>
                  <a:srgbClr val="331DD4"/>
                </a:solidFill>
                <a:latin typeface="Calibri"/>
                <a:cs typeface="Calibri"/>
              </a:rPr>
              <a:t>zoster 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oticus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20" dirty="0">
                <a:latin typeface="Calibri"/>
                <a:cs typeface="Calibri"/>
              </a:rPr>
              <a:t>Exostoses</a:t>
            </a:r>
            <a:endParaRPr sz="28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1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Neoplasm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9466" y="310387"/>
            <a:ext cx="15843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008000"/>
                </a:solidFill>
                <a:latin typeface="Calibri"/>
                <a:cs typeface="Calibri"/>
              </a:rPr>
              <a:t>Middle</a:t>
            </a:r>
            <a:r>
              <a:rPr sz="2800" spc="-5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8000"/>
                </a:solidFill>
                <a:latin typeface="Calibri"/>
                <a:cs typeface="Calibri"/>
              </a:rPr>
              <a:t>Ear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121410"/>
            <a:ext cx="29203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Bullous</a:t>
            </a:r>
            <a:r>
              <a:rPr sz="2800" spc="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331DD4"/>
                </a:solidFill>
                <a:latin typeface="Calibri"/>
                <a:cs typeface="Calibri"/>
              </a:rPr>
              <a:t>myringitis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140" y="1932177"/>
            <a:ext cx="2989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Acute otitis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media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140" y="4365116"/>
            <a:ext cx="28124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Hemotympanum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140" y="5176265"/>
            <a:ext cx="2940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Otitic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barotrauma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1140" y="5986983"/>
            <a:ext cx="182181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Neop</a:t>
            </a:r>
            <a:r>
              <a:rPr sz="2800" spc="-20" dirty="0">
                <a:solidFill>
                  <a:srgbClr val="331DD4"/>
                </a:solidFill>
                <a:latin typeface="Calibri"/>
                <a:cs typeface="Calibri"/>
              </a:rPr>
              <a:t>l</a:t>
            </a: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asm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94501" y="246379"/>
            <a:ext cx="12045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8000"/>
                </a:solidFill>
                <a:latin typeface="Calibri"/>
                <a:cs typeface="Calibri"/>
              </a:rPr>
              <a:t>Ma</a:t>
            </a:r>
            <a:r>
              <a:rPr sz="2800" spc="-45" dirty="0">
                <a:solidFill>
                  <a:srgbClr val="008000"/>
                </a:solidFill>
                <a:latin typeface="Calibri"/>
                <a:cs typeface="Calibri"/>
              </a:rPr>
              <a:t>s</a:t>
            </a:r>
            <a:r>
              <a:rPr sz="2800" spc="-35" dirty="0">
                <a:solidFill>
                  <a:srgbClr val="008000"/>
                </a:solidFill>
                <a:latin typeface="Calibri"/>
                <a:cs typeface="Calibri"/>
              </a:rPr>
              <a:t>t</a:t>
            </a:r>
            <a:r>
              <a:rPr sz="2800" spc="-10" dirty="0">
                <a:solidFill>
                  <a:srgbClr val="008000"/>
                </a:solidFill>
                <a:latin typeface="Calibri"/>
                <a:cs typeface="Calibri"/>
              </a:rPr>
              <a:t>oid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7575" y="972058"/>
            <a:ext cx="2726690" cy="1903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Mastoiditis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3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331DD4"/>
                </a:solidFill>
                <a:latin typeface="Calibri"/>
                <a:cs typeface="Calibri"/>
              </a:rPr>
              <a:t>Mastoid</a:t>
            </a:r>
            <a:r>
              <a:rPr sz="2800" spc="-60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abscess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3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Granulomas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140" y="2743326"/>
            <a:ext cx="7335520" cy="1583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3275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331DD4"/>
                </a:solidFill>
                <a:latin typeface="Calibri"/>
                <a:cs typeface="Calibri"/>
              </a:rPr>
              <a:t>Secretory 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otitis</a:t>
            </a:r>
            <a:r>
              <a:rPr sz="2800" spc="2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media</a:t>
            </a:r>
            <a:endParaRPr sz="2800">
              <a:latin typeface="Calibri"/>
              <a:cs typeface="Calibri"/>
            </a:endParaRPr>
          </a:p>
          <a:p>
            <a:pPr marL="4852035" lvl="1" indent="-342900">
              <a:lnSpc>
                <a:spcPts val="3195"/>
              </a:lnSpc>
              <a:buFont typeface="Arial"/>
              <a:buChar char="•"/>
              <a:tabLst>
                <a:tab pos="4851400" algn="l"/>
                <a:tab pos="4852035" algn="l"/>
              </a:tabLst>
            </a:pPr>
            <a:r>
              <a:rPr sz="2800" spc="-5" dirty="0">
                <a:solidFill>
                  <a:srgbClr val="331DD4"/>
                </a:solidFill>
                <a:latin typeface="Calibri"/>
                <a:cs typeface="Calibri"/>
              </a:rPr>
              <a:t>Neoplasm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ts val="285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30" dirty="0">
                <a:latin typeface="Calibri"/>
                <a:cs typeface="Calibri"/>
              </a:rPr>
              <a:t>Traumatic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perforation</a:t>
            </a:r>
            <a:endParaRPr sz="2800">
              <a:latin typeface="Calibri"/>
              <a:cs typeface="Calibri"/>
            </a:endParaRPr>
          </a:p>
          <a:p>
            <a:pPr marL="6007100">
              <a:lnSpc>
                <a:spcPts val="2940"/>
              </a:lnSpc>
            </a:pPr>
            <a:r>
              <a:rPr sz="2800" spc="-5" dirty="0">
                <a:solidFill>
                  <a:srgbClr val="008000"/>
                </a:solidFill>
                <a:latin typeface="Calibri"/>
                <a:cs typeface="Calibri"/>
              </a:rPr>
              <a:t>Inner</a:t>
            </a:r>
            <a:r>
              <a:rPr sz="2800" spc="-65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8000"/>
                </a:solidFill>
                <a:latin typeface="Calibri"/>
                <a:cs typeface="Calibri"/>
              </a:rPr>
              <a:t>ear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7575" y="4599813"/>
            <a:ext cx="3799204" cy="1903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Acoustic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trauma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3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30" dirty="0">
                <a:solidFill>
                  <a:srgbClr val="331DD4"/>
                </a:solidFill>
                <a:latin typeface="Calibri"/>
                <a:cs typeface="Calibri"/>
              </a:rPr>
              <a:t>Meniere’s</a:t>
            </a:r>
            <a:r>
              <a:rPr sz="2800" spc="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331DD4"/>
                </a:solidFill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3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5" dirty="0">
                <a:latin typeface="Calibri"/>
                <a:cs typeface="Calibri"/>
              </a:rPr>
              <a:t>Vestibular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schwannoma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7594" y="461594"/>
            <a:ext cx="34524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Cholesteatoma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0613"/>
            <a:ext cx="7700645" cy="1818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20" dirty="0">
                <a:latin typeface="Calibri"/>
                <a:cs typeface="Calibri"/>
              </a:rPr>
              <a:t>cyst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middle </a:t>
            </a:r>
            <a:r>
              <a:rPr sz="2800" spc="-5" dirty="0">
                <a:latin typeface="Calibri"/>
                <a:cs typeface="Calibri"/>
              </a:rPr>
              <a:t>ear or </a:t>
            </a:r>
            <a:r>
              <a:rPr sz="2800" spc="-15" dirty="0">
                <a:latin typeface="Calibri"/>
                <a:cs typeface="Calibri"/>
              </a:rPr>
              <a:t>mastoid </a:t>
            </a:r>
            <a:r>
              <a:rPr sz="2800" spc="-30" dirty="0">
                <a:latin typeface="Calibri"/>
                <a:cs typeface="Calibri"/>
              </a:rPr>
              <a:t>system </a:t>
            </a:r>
            <a:r>
              <a:rPr sz="2800" spc="-10" dirty="0">
                <a:latin typeface="Calibri"/>
                <a:cs typeface="Calibri"/>
              </a:rPr>
              <a:t>that  </a:t>
            </a:r>
            <a:r>
              <a:rPr sz="2800" spc="-5" dirty="0">
                <a:latin typeface="Calibri"/>
                <a:cs typeface="Calibri"/>
              </a:rPr>
              <a:t>is lined with squamous </a:t>
            </a:r>
            <a:r>
              <a:rPr sz="2800" spc="-10" dirty="0">
                <a:latin typeface="Calibri"/>
                <a:cs typeface="Calibri"/>
              </a:rPr>
              <a:t>epithelium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filled </a:t>
            </a:r>
            <a:r>
              <a:rPr sz="2800" spc="-5" dirty="0">
                <a:latin typeface="Calibri"/>
                <a:cs typeface="Calibri"/>
              </a:rPr>
              <a:t>with  </a:t>
            </a:r>
            <a:r>
              <a:rPr sz="2800" spc="-30" dirty="0">
                <a:latin typeface="Calibri"/>
                <a:cs typeface="Calibri"/>
              </a:rPr>
              <a:t>keratin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debris.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5" dirty="0">
                <a:latin typeface="Calibri"/>
                <a:cs typeface="Calibri"/>
              </a:rPr>
              <a:t>occurs </a:t>
            </a:r>
            <a:r>
              <a:rPr sz="2800" spc="-10" dirty="0">
                <a:latin typeface="Calibri"/>
                <a:cs typeface="Calibri"/>
              </a:rPr>
              <a:t>due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6572" y="2776855"/>
            <a:ext cx="60699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Etiology of </a:t>
            </a:r>
            <a:r>
              <a:rPr spc="-35" dirty="0"/>
              <a:t>referred</a:t>
            </a:r>
            <a:r>
              <a:rPr spc="-50" dirty="0"/>
              <a:t> </a:t>
            </a:r>
            <a:r>
              <a:rPr spc="-10" dirty="0"/>
              <a:t>otalgia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50952"/>
            <a:ext cx="8169275" cy="6450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A.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Via trigeminal</a:t>
            </a:r>
            <a:r>
              <a:rPr sz="3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nerve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008000"/>
                </a:solidFill>
                <a:latin typeface="Calibri"/>
                <a:cs typeface="Calibri"/>
              </a:rPr>
              <a:t>Teeth: </a:t>
            </a:r>
            <a:r>
              <a:rPr sz="3000" spc="-10" dirty="0">
                <a:latin typeface="Calibri"/>
                <a:cs typeface="Calibri"/>
              </a:rPr>
              <a:t>infection, impacted </a:t>
            </a:r>
            <a:r>
              <a:rPr sz="3000" spc="-15" dirty="0">
                <a:latin typeface="Calibri"/>
                <a:cs typeface="Calibri"/>
              </a:rPr>
              <a:t>3rd </a:t>
            </a:r>
            <a:r>
              <a:rPr sz="3000" spc="-45" dirty="0">
                <a:latin typeface="Calibri"/>
                <a:cs typeface="Calibri"/>
              </a:rPr>
              <a:t>molar,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malocclusion</a:t>
            </a:r>
            <a:endParaRPr sz="3000">
              <a:latin typeface="Calibri"/>
              <a:cs typeface="Calibri"/>
            </a:endParaRPr>
          </a:p>
          <a:p>
            <a:pPr marL="354965" marR="292100" indent="-354965">
              <a:lnSpc>
                <a:spcPct val="130100"/>
              </a:lnSpc>
              <a:spcBef>
                <a:spcPts val="17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solidFill>
                  <a:srgbClr val="008000"/>
                </a:solidFill>
                <a:latin typeface="Calibri"/>
                <a:cs typeface="Calibri"/>
              </a:rPr>
              <a:t>Oral </a:t>
            </a:r>
            <a:r>
              <a:rPr sz="3000" spc="-10" dirty="0">
                <a:solidFill>
                  <a:srgbClr val="008000"/>
                </a:solidFill>
                <a:latin typeface="Calibri"/>
                <a:cs typeface="Calibri"/>
              </a:rPr>
              <a:t>cavity: </a:t>
            </a:r>
            <a:r>
              <a:rPr sz="3000" spc="-10" dirty="0">
                <a:solidFill>
                  <a:srgbClr val="331DD4"/>
                </a:solidFill>
                <a:latin typeface="Calibri"/>
                <a:cs typeface="Calibri"/>
              </a:rPr>
              <a:t>infection, </a:t>
            </a:r>
            <a:r>
              <a:rPr sz="3000" spc="-50" dirty="0">
                <a:solidFill>
                  <a:srgbClr val="331DD4"/>
                </a:solidFill>
                <a:latin typeface="Calibri"/>
                <a:cs typeface="Calibri"/>
              </a:rPr>
              <a:t>ulcer, </a:t>
            </a:r>
            <a:r>
              <a:rPr sz="3000" spc="-25" dirty="0">
                <a:solidFill>
                  <a:srgbClr val="331DD4"/>
                </a:solidFill>
                <a:latin typeface="Calibri"/>
                <a:cs typeface="Calibri"/>
              </a:rPr>
              <a:t>malignancy, </a:t>
            </a:r>
            <a:r>
              <a:rPr sz="3000" spc="-15" dirty="0">
                <a:solidFill>
                  <a:srgbClr val="331DD4"/>
                </a:solidFill>
                <a:latin typeface="Calibri"/>
                <a:cs typeface="Calibri"/>
              </a:rPr>
              <a:t>Ludwig’s  </a:t>
            </a:r>
            <a:r>
              <a:rPr sz="3000" dirty="0">
                <a:solidFill>
                  <a:srgbClr val="331DD4"/>
                </a:solidFill>
                <a:latin typeface="Calibri"/>
                <a:cs typeface="Calibri"/>
              </a:rPr>
              <a:t>angina,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sialadenitis, </a:t>
            </a:r>
            <a:r>
              <a:rPr sz="3000" spc="-10" dirty="0">
                <a:solidFill>
                  <a:srgbClr val="331DD4"/>
                </a:solidFill>
                <a:latin typeface="Calibri"/>
                <a:cs typeface="Calibri"/>
              </a:rPr>
              <a:t>salivary</a:t>
            </a:r>
            <a:r>
              <a:rPr sz="3000" spc="-1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calculus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008000"/>
              </a:buClr>
              <a:buFont typeface="Arial"/>
              <a:buChar char="•"/>
            </a:pPr>
            <a:endParaRPr sz="23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solidFill>
                  <a:srgbClr val="008000"/>
                </a:solidFill>
                <a:latin typeface="Calibri"/>
                <a:cs typeface="Calibri"/>
              </a:rPr>
              <a:t>Temporo-mandibular </a:t>
            </a:r>
            <a:r>
              <a:rPr sz="3000" spc="-10" dirty="0">
                <a:solidFill>
                  <a:srgbClr val="008000"/>
                </a:solidFill>
                <a:latin typeface="Calibri"/>
                <a:cs typeface="Calibri"/>
              </a:rPr>
              <a:t>joint: </a:t>
            </a:r>
            <a:r>
              <a:rPr sz="3000" spc="-5" dirty="0">
                <a:latin typeface="Calibri"/>
                <a:cs typeface="Calibri"/>
              </a:rPr>
              <a:t>arthritis,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dysfunction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solidFill>
                  <a:srgbClr val="008000"/>
                </a:solidFill>
                <a:latin typeface="Calibri"/>
                <a:cs typeface="Calibri"/>
              </a:rPr>
              <a:t>Nose &amp; </a:t>
            </a:r>
            <a:r>
              <a:rPr sz="3000" spc="-5" dirty="0">
                <a:solidFill>
                  <a:srgbClr val="008000"/>
                </a:solidFill>
                <a:latin typeface="Calibri"/>
                <a:cs typeface="Calibri"/>
              </a:rPr>
              <a:t>PNS: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impacted DNS, sinusitis,</a:t>
            </a:r>
            <a:r>
              <a:rPr sz="3000" spc="-65" dirty="0">
                <a:solidFill>
                  <a:srgbClr val="331DD4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331DD4"/>
                </a:solidFill>
                <a:latin typeface="Calibri"/>
                <a:cs typeface="Calibri"/>
              </a:rPr>
              <a:t>neoplasm</a:t>
            </a:r>
            <a:endParaRPr sz="3000">
              <a:latin typeface="Calibri"/>
              <a:cs typeface="Calibri"/>
            </a:endParaRPr>
          </a:p>
          <a:p>
            <a:pPr marL="354965" marR="702945" indent="-354965">
              <a:lnSpc>
                <a:spcPct val="130100"/>
              </a:lnSpc>
              <a:spcBef>
                <a:spcPts val="1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solidFill>
                  <a:srgbClr val="008000"/>
                </a:solidFill>
                <a:latin typeface="Calibri"/>
                <a:cs typeface="Calibri"/>
              </a:rPr>
              <a:t>Nasopharynx: </a:t>
            </a:r>
            <a:r>
              <a:rPr sz="3000" spc="-10" dirty="0">
                <a:latin typeface="Calibri"/>
                <a:cs typeface="Calibri"/>
              </a:rPr>
              <a:t>infection, </a:t>
            </a:r>
            <a:r>
              <a:rPr sz="3000" spc="-15" dirty="0">
                <a:latin typeface="Calibri"/>
                <a:cs typeface="Calibri"/>
              </a:rPr>
              <a:t>post- </a:t>
            </a:r>
            <a:r>
              <a:rPr sz="3000" spc="-25" dirty="0">
                <a:latin typeface="Calibri"/>
                <a:cs typeface="Calibri"/>
              </a:rPr>
              <a:t>adenoidectomy,  </a:t>
            </a:r>
            <a:r>
              <a:rPr sz="3000" spc="-5" dirty="0">
                <a:latin typeface="Calibri"/>
                <a:cs typeface="Calibri"/>
              </a:rPr>
              <a:t>adenoiditis, tumor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5" dirty="0">
                <a:solidFill>
                  <a:srgbClr val="008000"/>
                </a:solidFill>
                <a:latin typeface="Calibri"/>
                <a:cs typeface="Calibri"/>
              </a:rPr>
              <a:t>Trigeminal</a:t>
            </a:r>
            <a:r>
              <a:rPr sz="3000" spc="-20" dirty="0">
                <a:solidFill>
                  <a:srgbClr val="008000"/>
                </a:solidFill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008000"/>
                </a:solidFill>
                <a:latin typeface="Calibri"/>
                <a:cs typeface="Calibri"/>
              </a:rPr>
              <a:t>neuralgia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515</Words>
  <Application>Microsoft Office PowerPoint</Application>
  <PresentationFormat>On-screen Show (4:3)</PresentationFormat>
  <Paragraphs>111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Otalgia</vt:lpstr>
      <vt:lpstr>Otalgia</vt:lpstr>
      <vt:lpstr>Types</vt:lpstr>
      <vt:lpstr>Etiology of Primary Otalgia</vt:lpstr>
      <vt:lpstr>Slide 5</vt:lpstr>
      <vt:lpstr>Cholesteatoma</vt:lpstr>
      <vt:lpstr>Etiology of referred otalgia</vt:lpstr>
      <vt:lpstr>Slide 8</vt:lpstr>
      <vt:lpstr>Slide 9</vt:lpstr>
      <vt:lpstr>Slide 10</vt:lpstr>
      <vt:lpstr>Slide 11</vt:lpstr>
      <vt:lpstr>Risk factors</vt:lpstr>
      <vt:lpstr>Pathophysiology</vt:lpstr>
      <vt:lpstr>Clinical manifestations</vt:lpstr>
      <vt:lpstr>Management</vt:lpstr>
      <vt:lpstr>Surgical management</vt:lpstr>
      <vt:lpstr>Precautions after ear surgery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Otalgia</dc:title>
  <cp:lastModifiedBy>GOWRI</cp:lastModifiedBy>
  <cp:revision>1</cp:revision>
  <dcterms:created xsi:type="dcterms:W3CDTF">2020-01-05T09:12:11Z</dcterms:created>
  <dcterms:modified xsi:type="dcterms:W3CDTF">2020-01-05T09:42:59Z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2013-12-23T00:00:00Z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2020-01-05T00:00:00Z</vt:filetime>
  </property>
</Properties>
</file>