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51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15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963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716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914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8254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0048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7854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883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907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680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02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80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OTOSCLEROSIS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1409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OTOSCLEROSIS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r>
              <a:rPr lang="en-IN" dirty="0" smtClean="0"/>
              <a:t>INTRODUCTION</a:t>
            </a:r>
          </a:p>
          <a:p>
            <a:endParaRPr lang="en-IN" dirty="0"/>
          </a:p>
          <a:p>
            <a:r>
              <a:rPr lang="en-IN" dirty="0" smtClean="0"/>
              <a:t>ETIOLOGY</a:t>
            </a:r>
          </a:p>
          <a:p>
            <a:endParaRPr lang="en-IN" dirty="0"/>
          </a:p>
          <a:p>
            <a:r>
              <a:rPr lang="en-IN" dirty="0" smtClean="0"/>
              <a:t>PATHOGENESIS</a:t>
            </a:r>
          </a:p>
          <a:p>
            <a:endParaRPr lang="en-IN" dirty="0"/>
          </a:p>
          <a:p>
            <a:r>
              <a:rPr lang="en-IN" dirty="0" smtClean="0"/>
              <a:t>CLINICAL FEATURES</a:t>
            </a:r>
          </a:p>
          <a:p>
            <a:endParaRPr lang="en-IN" dirty="0"/>
          </a:p>
          <a:p>
            <a:r>
              <a:rPr lang="en-IN" dirty="0" smtClean="0"/>
              <a:t>INVESTIGATIONS</a:t>
            </a:r>
          </a:p>
          <a:p>
            <a:endParaRPr lang="en-IN" dirty="0"/>
          </a:p>
          <a:p>
            <a:r>
              <a:rPr lang="en-IN" dirty="0" smtClean="0"/>
              <a:t>TREATMENT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82521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Also called as </a:t>
            </a:r>
            <a:r>
              <a:rPr lang="en-IN" dirty="0" err="1" smtClean="0"/>
              <a:t>Otospongiosis</a:t>
            </a:r>
            <a:r>
              <a:rPr lang="en-IN" dirty="0" smtClean="0"/>
              <a:t>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err="1" smtClean="0"/>
              <a:t>Otic</a:t>
            </a:r>
            <a:r>
              <a:rPr lang="en-IN" dirty="0" smtClean="0"/>
              <a:t> capsule disease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Lamellar bone is replaced by spongy bone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If stapes is involved conductive deafness occurs due to fixation of footplate.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29943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AETIOLOGY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Exact aetiology is not known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Popular theories are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Localised venous congestion of </a:t>
            </a:r>
            <a:r>
              <a:rPr lang="en-IN" dirty="0" err="1" smtClean="0"/>
              <a:t>otic</a:t>
            </a:r>
            <a:r>
              <a:rPr lang="en-IN" dirty="0" smtClean="0"/>
              <a:t> capsule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err="1" smtClean="0"/>
              <a:t>Osteogenis</a:t>
            </a:r>
            <a:r>
              <a:rPr lang="en-IN" dirty="0" smtClean="0"/>
              <a:t> </a:t>
            </a:r>
            <a:r>
              <a:rPr lang="en-IN" dirty="0" err="1" smtClean="0"/>
              <a:t>imperfecta</a:t>
            </a: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Paget’s disease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Genetic factor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Measles, Pregnancy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van der </a:t>
            </a:r>
            <a:r>
              <a:rPr lang="en-IN" dirty="0" err="1" smtClean="0"/>
              <a:t>haave</a:t>
            </a:r>
            <a:r>
              <a:rPr lang="en-IN" dirty="0" smtClean="0"/>
              <a:t> syndrome  </a:t>
            </a:r>
          </a:p>
          <a:p>
            <a:pPr marL="0" indent="0">
              <a:buNone/>
            </a:pPr>
            <a:r>
              <a:rPr lang="en-IN" dirty="0"/>
              <a:t> </a:t>
            </a: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3806961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PATHOLOGY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Active – Immature stage</a:t>
            </a:r>
          </a:p>
          <a:p>
            <a:pPr marL="0" indent="0">
              <a:buNone/>
            </a:pPr>
            <a:r>
              <a:rPr lang="en-IN" dirty="0" smtClean="0"/>
              <a:t> 	Osteoclasts &amp; histiocytes replaces lamellar bone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Inactive – Mature stage</a:t>
            </a:r>
          </a:p>
          <a:p>
            <a:pPr marL="0" indent="0">
              <a:buNone/>
            </a:pPr>
            <a:r>
              <a:rPr lang="en-IN" dirty="0" smtClean="0"/>
              <a:t> 	Osteoblast formation  </a:t>
            </a:r>
          </a:p>
        </p:txBody>
      </p:sp>
    </p:spTree>
    <p:extLst>
      <p:ext uri="{BB962C8B-B14F-4D97-AF65-F5344CB8AC3E}">
        <p14:creationId xmlns:p14="http://schemas.microsoft.com/office/powerpoint/2010/main" val="1512007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TYPES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Histological type:  No clinical symptom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err="1" smtClean="0"/>
              <a:t>Stapedial</a:t>
            </a:r>
            <a:r>
              <a:rPr lang="en-IN" dirty="0" smtClean="0"/>
              <a:t> type: Conductive deafness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Combined: Both </a:t>
            </a:r>
            <a:r>
              <a:rPr lang="en-IN" dirty="0" smtClean="0"/>
              <a:t>conductive</a:t>
            </a:r>
            <a:br>
              <a:rPr lang="en-IN" dirty="0" smtClean="0"/>
            </a:br>
            <a:r>
              <a:rPr lang="en-IN" dirty="0" smtClean="0"/>
              <a:t> 	&amp; </a:t>
            </a:r>
            <a:r>
              <a:rPr lang="en-IN" dirty="0" smtClean="0"/>
              <a:t>sensorineural hearing loss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997458"/>
            <a:ext cx="6400800" cy="507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031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CLINICAL FEATURES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Progressive conductive deafness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err="1" smtClean="0"/>
              <a:t>Paracusis</a:t>
            </a:r>
            <a:r>
              <a:rPr lang="en-IN" dirty="0" smtClean="0"/>
              <a:t> </a:t>
            </a:r>
            <a:r>
              <a:rPr lang="en-IN" dirty="0" err="1" smtClean="0"/>
              <a:t>willisi</a:t>
            </a:r>
            <a:r>
              <a:rPr lang="en-IN" dirty="0" smtClean="0"/>
              <a:t> (Hears better in noisy surrounding)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Tinnitus, Vertigo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Monotonous speech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On examination – 	Normal tympanic membrane, </a:t>
            </a:r>
            <a:br>
              <a:rPr lang="en-IN" dirty="0" smtClean="0"/>
            </a:br>
            <a:r>
              <a:rPr lang="en-IN" dirty="0" smtClean="0"/>
              <a:t> 			Schwartz sign positive (Pinkish hue on tympanic membrane)</a:t>
            </a:r>
            <a:br>
              <a:rPr lang="en-IN" dirty="0" smtClean="0"/>
            </a:br>
            <a:r>
              <a:rPr lang="en-IN" dirty="0" smtClean="0"/>
              <a:t> 			Tuning fork test (Conductive deafness) </a:t>
            </a:r>
            <a:br>
              <a:rPr lang="en-IN" dirty="0" smtClean="0"/>
            </a:br>
            <a:r>
              <a:rPr lang="en-IN" dirty="0" smtClean="0"/>
              <a:t>			</a:t>
            </a:r>
            <a:r>
              <a:rPr lang="en-IN" dirty="0" err="1" smtClean="0"/>
              <a:t>Bezold’s</a:t>
            </a:r>
            <a:r>
              <a:rPr lang="en-IN" dirty="0" smtClean="0"/>
              <a:t> triad (Negative </a:t>
            </a:r>
            <a:r>
              <a:rPr lang="en-IN" dirty="0" err="1" smtClean="0"/>
              <a:t>Rinne</a:t>
            </a:r>
            <a:r>
              <a:rPr lang="en-IN" dirty="0" smtClean="0"/>
              <a:t>, raised lower tone limit,</a:t>
            </a:r>
            <a:br>
              <a:rPr lang="en-IN" dirty="0" smtClean="0"/>
            </a:br>
            <a:r>
              <a:rPr lang="en-IN" dirty="0" smtClean="0"/>
              <a:t> 			prolonged bone conduction)</a:t>
            </a:r>
          </a:p>
        </p:txBody>
      </p:sp>
    </p:spTree>
    <p:extLst>
      <p:ext uri="{BB962C8B-B14F-4D97-AF65-F5344CB8AC3E}">
        <p14:creationId xmlns:p14="http://schemas.microsoft.com/office/powerpoint/2010/main" val="3384651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INVESTIGATIONS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Pure Tone Audiometry	: Conductive hearing loss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Speech audiometry	: Good Speech discrimination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Impedance audiometry : Reduced complaints</a:t>
            </a:r>
          </a:p>
        </p:txBody>
      </p:sp>
    </p:spTree>
    <p:extLst>
      <p:ext uri="{BB962C8B-B14F-4D97-AF65-F5344CB8AC3E}">
        <p14:creationId xmlns:p14="http://schemas.microsoft.com/office/powerpoint/2010/main" val="747295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TREATMENT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/>
              <a:t>HEARING AID   </a:t>
            </a:r>
          </a:p>
          <a:p>
            <a:pPr marL="0" indent="0">
              <a:buNone/>
            </a:pPr>
            <a:r>
              <a:rPr lang="en-IN" dirty="0" smtClean="0"/>
              <a:t>SURGERY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</a:t>
            </a:r>
            <a:r>
              <a:rPr lang="en-IN" dirty="0" err="1" smtClean="0"/>
              <a:t>Stapedectomy</a:t>
            </a:r>
            <a:r>
              <a:rPr lang="en-IN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Stapedotomy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LASER </a:t>
            </a:r>
            <a:r>
              <a:rPr lang="en-IN" dirty="0" err="1" smtClean="0"/>
              <a:t>stapedectomy</a:t>
            </a:r>
            <a:r>
              <a:rPr lang="en-IN" dirty="0" smtClean="0"/>
              <a:t> minus prosthesis (LASER STAMP)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Fenestration operations </a:t>
            </a:r>
          </a:p>
          <a:p>
            <a:pPr marL="0" indent="0">
              <a:buNone/>
            </a:pPr>
            <a:r>
              <a:rPr lang="en-IN" dirty="0" smtClean="0"/>
              <a:t>Indications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Average air bone gap of 40 dB or more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Bone conduction decline &amp; AB gap &lt; 40 dB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Fixation of footplate </a:t>
            </a:r>
          </a:p>
        </p:txBody>
      </p:sp>
    </p:spTree>
    <p:extLst>
      <p:ext uri="{BB962C8B-B14F-4D97-AF65-F5344CB8AC3E}">
        <p14:creationId xmlns:p14="http://schemas.microsoft.com/office/powerpoint/2010/main" val="9482400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40</TotalTime>
  <Words>179</Words>
  <Application>Microsoft Office PowerPoint</Application>
  <PresentationFormat>Widescreen</PresentationFormat>
  <Paragraphs>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Tw Cen MT</vt:lpstr>
      <vt:lpstr>Tw Cen MT Condensed</vt:lpstr>
      <vt:lpstr>Wingdings</vt:lpstr>
      <vt:lpstr>Wingdings 3</vt:lpstr>
      <vt:lpstr>Integral</vt:lpstr>
      <vt:lpstr>OTOSCLEROSIS</vt:lpstr>
      <vt:lpstr>OTOSCLEROSIS </vt:lpstr>
      <vt:lpstr>INTRODUCTION</vt:lpstr>
      <vt:lpstr>AETIOLOGY </vt:lpstr>
      <vt:lpstr>PATHOLOGY </vt:lpstr>
      <vt:lpstr>TYPES </vt:lpstr>
      <vt:lpstr>CLINICAL FEATURES</vt:lpstr>
      <vt:lpstr>INVESTIGATIONS </vt:lpstr>
      <vt:lpstr>TREATMENT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Meniere’s disease</dc:title>
  <dc:creator>Mani Vasagam</dc:creator>
  <cp:lastModifiedBy>Mani Vasagam</cp:lastModifiedBy>
  <cp:revision>13</cp:revision>
  <dcterms:created xsi:type="dcterms:W3CDTF">2020-01-04T12:22:56Z</dcterms:created>
  <dcterms:modified xsi:type="dcterms:W3CDTF">2020-01-05T12:55:05Z</dcterms:modified>
</cp:coreProperties>
</file>