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318" r:id="rId3"/>
    <p:sldId id="321" r:id="rId4"/>
    <p:sldId id="257" r:id="rId5"/>
    <p:sldId id="324" r:id="rId6"/>
    <p:sldId id="325" r:id="rId7"/>
    <p:sldId id="323" r:id="rId8"/>
    <p:sldId id="298" r:id="rId9"/>
    <p:sldId id="317" r:id="rId10"/>
    <p:sldId id="319" r:id="rId11"/>
    <p:sldId id="259" r:id="rId12"/>
    <p:sldId id="278" r:id="rId13"/>
    <p:sldId id="275" r:id="rId14"/>
    <p:sldId id="277" r:id="rId15"/>
    <p:sldId id="330" r:id="rId16"/>
    <p:sldId id="337" r:id="rId17"/>
    <p:sldId id="322" r:id="rId18"/>
    <p:sldId id="276" r:id="rId19"/>
    <p:sldId id="326" r:id="rId20"/>
    <p:sldId id="329" r:id="rId21"/>
    <p:sldId id="327" r:id="rId22"/>
    <p:sldId id="265" r:id="rId23"/>
    <p:sldId id="328" r:id="rId24"/>
    <p:sldId id="261" r:id="rId25"/>
    <p:sldId id="331" r:id="rId26"/>
    <p:sldId id="299" r:id="rId27"/>
    <p:sldId id="334" r:id="rId28"/>
    <p:sldId id="274" r:id="rId29"/>
    <p:sldId id="273" r:id="rId30"/>
    <p:sldId id="272" r:id="rId31"/>
    <p:sldId id="279" r:id="rId32"/>
    <p:sldId id="316" r:id="rId33"/>
  </p:sldIdLst>
  <p:sldSz cx="9144000" cy="5143500" type="screen16x9"/>
  <p:notesSz cx="6858000" cy="9144000"/>
  <p:embeddedFontLst>
    <p:embeddedFont>
      <p:font typeface="Oswald" charset="0"/>
      <p:regular r:id="rId35"/>
      <p:bold r:id="rId36"/>
    </p:embeddedFont>
    <p:embeddedFont>
      <p:font typeface="Average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471" autoAdjust="0"/>
    <p:restoredTop sz="94660"/>
  </p:normalViewPr>
  <p:slideViewPr>
    <p:cSldViewPr>
      <p:cViewPr varScale="1">
        <p:scale>
          <a:sx n="98" d="100"/>
          <a:sy n="98" d="100"/>
        </p:scale>
        <p:origin x="-54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Physiology%20of%20Equilibrium\dix%20hallpike.mp4" TargetMode="Externa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Physiology%20of%20Equilibrium\epleys.mp4" TargetMode="Externa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user\Desktop\Physiology%20of%20Equilibrium\Positive%20Head%20Impulse%20when%20head%20turned%20to%20the%20left.mp4" TargetMode="Externa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user\Desktop\Physiology%20of%20Equilibrium\XiaoYing_Video_1505321415827.mp4" TargetMode="Externa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 descr="White cloud in front of dark blue star-filled sky"/>
          <p:cNvPicPr preferRelativeResize="0"/>
          <p:nvPr/>
        </p:nvPicPr>
        <p:blipFill rotWithShape="1">
          <a:blip r:embed="rId3">
            <a:alphaModFix/>
          </a:blip>
          <a:srcRect r="1719" b="1706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381000" y="895350"/>
            <a:ext cx="9143999" cy="1730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6000" dirty="0" smtClean="0"/>
              <a:t>PHYSIOLOGY OF EQUILIBRIUM</a:t>
            </a:r>
            <a:endParaRPr lang="en" sz="6000" dirty="0"/>
          </a:p>
        </p:txBody>
      </p:sp>
      <p:sp>
        <p:nvSpPr>
          <p:cNvPr id="61" name="Shape 61"/>
          <p:cNvSpPr txBox="1">
            <a:spLocks noGrp="1"/>
          </p:cNvSpPr>
          <p:nvPr>
            <p:ph type="subTitle" idx="1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B</a:t>
            </a:r>
            <a:r>
              <a:rPr lang="en" sz="2400" dirty="0"/>
              <a:t>y</a:t>
            </a:r>
            <a:r>
              <a:rPr lang="en" dirty="0"/>
              <a:t> Dr</a:t>
            </a:r>
            <a:r>
              <a:rPr lang="en" dirty="0" smtClean="0"/>
              <a:t>. Rajika </a:t>
            </a:r>
            <a:r>
              <a:rPr lang="en" dirty="0"/>
              <a:t>Ramakrishnan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20600" cy="572700"/>
          </a:xfrm>
        </p:spPr>
        <p:txBody>
          <a:bodyPr/>
          <a:lstStyle/>
          <a:p>
            <a:r>
              <a:rPr lang="en-US" sz="3600" dirty="0" smtClean="0"/>
              <a:t>DYNAMIC EQUILIBRIUM ( Angular acceleration)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826934"/>
            <a:ext cx="4800600" cy="597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The three SCCs are oriented at right angles to one another.</a:t>
            </a:r>
          </a:p>
          <a:p>
            <a:endParaRPr lang="en-US" sz="2300" dirty="0" smtClean="0">
              <a:solidFill>
                <a:schemeClr val="tx1"/>
              </a:solidFill>
              <a:latin typeface="Oswald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Anterior &amp; Posterior SCCs (positioned vertically) –stimulated when head rotation is in </a:t>
            </a:r>
            <a:r>
              <a:rPr lang="en-US" sz="2300" b="1" dirty="0" smtClean="0">
                <a:solidFill>
                  <a:schemeClr val="tx1"/>
                </a:solidFill>
                <a:latin typeface="Oswald" charset="0"/>
              </a:rPr>
              <a:t>transverse axis </a:t>
            </a:r>
            <a:r>
              <a:rPr lang="en-US" sz="2300" i="1" dirty="0" smtClean="0">
                <a:solidFill>
                  <a:schemeClr val="tx1"/>
                </a:solidFill>
                <a:latin typeface="Oswald" charset="0"/>
              </a:rPr>
              <a:t>( “Yes” movement )</a:t>
            </a:r>
            <a:r>
              <a:rPr lang="en-US" sz="2300" b="1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&amp; </a:t>
            </a:r>
            <a:r>
              <a:rPr lang="en-US" sz="2300" b="1" dirty="0" smtClean="0">
                <a:solidFill>
                  <a:schemeClr val="tx1"/>
                </a:solidFill>
                <a:latin typeface="Oswald" charset="0"/>
              </a:rPr>
              <a:t>Antero post axis </a:t>
            </a:r>
            <a:r>
              <a:rPr lang="en-US" sz="2300" i="1" dirty="0" smtClean="0">
                <a:solidFill>
                  <a:schemeClr val="tx1"/>
                </a:solidFill>
                <a:latin typeface="Oswald" charset="0"/>
              </a:rPr>
              <a:t>( ear touches shoulder, tilting)</a:t>
            </a:r>
          </a:p>
          <a:p>
            <a:pPr marL="342900" indent="-342900">
              <a:buFont typeface="+mj-lt"/>
              <a:buAutoNum type="arabicParenR"/>
            </a:pPr>
            <a:endParaRPr lang="en-US" sz="2300" b="1" i="1" dirty="0" smtClean="0">
              <a:solidFill>
                <a:schemeClr val="tx1"/>
              </a:solidFill>
              <a:latin typeface="Oswald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Lateral SCC is positioned horizontally - stimulated when head is in </a:t>
            </a:r>
            <a:r>
              <a:rPr lang="en-US" sz="2300" b="1" dirty="0" smtClean="0">
                <a:solidFill>
                  <a:schemeClr val="tx1"/>
                </a:solidFill>
                <a:latin typeface="Oswald" charset="0"/>
              </a:rPr>
              <a:t>vertical axis</a:t>
            </a:r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2300" i="1" dirty="0" smtClean="0">
                <a:solidFill>
                  <a:schemeClr val="tx1"/>
                </a:solidFill>
                <a:latin typeface="Oswald" charset="0"/>
              </a:rPr>
              <a:t>( “No” movement )</a:t>
            </a:r>
          </a:p>
          <a:p>
            <a:pPr marL="342900" indent="-342900">
              <a:buFont typeface="+mj-lt"/>
              <a:buAutoNum type="arabicParenR"/>
            </a:pPr>
            <a:endParaRPr lang="en-US" sz="2400" dirty="0" smtClean="0">
              <a:solidFill>
                <a:schemeClr val="tx1"/>
              </a:solidFill>
              <a:latin typeface="Oswald" charset="0"/>
            </a:endParaRPr>
          </a:p>
          <a:p>
            <a:pPr marL="342900" indent="-342900"/>
            <a:endParaRPr lang="en-US" sz="2400" dirty="0" smtClean="0">
              <a:solidFill>
                <a:schemeClr val="tx1"/>
              </a:solidFill>
              <a:latin typeface="Oswald" charset="0"/>
            </a:endParaRPr>
          </a:p>
          <a:p>
            <a:pPr marL="342900" indent="-342900"/>
            <a:endParaRPr lang="en-US" sz="2400" dirty="0" smtClean="0">
              <a:solidFill>
                <a:schemeClr val="tx1"/>
              </a:solidFill>
              <a:latin typeface="Oswald" charset="0"/>
            </a:endParaRPr>
          </a:p>
          <a:p>
            <a:pPr marL="342900" indent="-342900"/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Are functionally paired :</a:t>
            </a:r>
          </a:p>
          <a:p>
            <a:pPr marL="342900" indent="-342900">
              <a:buFont typeface="+mj-lt"/>
              <a:buAutoNum type="arabicParenR"/>
            </a:pPr>
            <a:endParaRPr lang="en-US" sz="1050" dirty="0"/>
          </a:p>
        </p:txBody>
      </p:sp>
      <p:pic>
        <p:nvPicPr>
          <p:cNvPr id="1026" name="Picture 2" descr="C:\Users\user\Desktop\Physiology of Equilibrium\Screenshot_2017-09-10-11-27-12-495_net.slideshare.mobi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666750"/>
            <a:ext cx="42672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1435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swald" charset="0"/>
              </a:rPr>
              <a:t>Rotational acceleration or deceleration </a:t>
            </a:r>
          </a:p>
          <a:p>
            <a:r>
              <a:rPr lang="en-US" sz="2000" dirty="0" smtClean="0">
                <a:latin typeface="Oswald" charset="0"/>
              </a:rPr>
              <a:t>Of head causes the </a:t>
            </a:r>
            <a:r>
              <a:rPr lang="en-US" sz="2000" dirty="0" err="1" smtClean="0">
                <a:latin typeface="Oswald" charset="0"/>
              </a:rPr>
              <a:t>endolymph</a:t>
            </a:r>
            <a:r>
              <a:rPr lang="en-US" sz="2000" dirty="0" smtClean="0">
                <a:latin typeface="Oswald" charset="0"/>
              </a:rPr>
              <a:t> to flow over the </a:t>
            </a:r>
            <a:r>
              <a:rPr lang="en-US" sz="2000" dirty="0" err="1" smtClean="0">
                <a:latin typeface="Oswald" charset="0"/>
              </a:rPr>
              <a:t>cupula</a:t>
            </a:r>
            <a:r>
              <a:rPr lang="en-US" sz="2000" dirty="0" smtClean="0">
                <a:latin typeface="Oswald" charset="0"/>
              </a:rPr>
              <a:t> and hair cells and bend them </a:t>
            </a:r>
            <a:endParaRPr lang="en-US" sz="2000" dirty="0">
              <a:latin typeface="Oswald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057400" y="1809750"/>
            <a:ext cx="2286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181350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swald" charset="0"/>
              </a:rPr>
              <a:t>Results in nerve impulses being carried away by the vestibular branch of </a:t>
            </a:r>
            <a:r>
              <a:rPr lang="en-US" sz="2000" dirty="0" err="1" smtClean="0">
                <a:latin typeface="Oswald" charset="0"/>
              </a:rPr>
              <a:t>vestibulocochlear</a:t>
            </a:r>
            <a:r>
              <a:rPr lang="en-US" sz="2000" dirty="0" smtClean="0">
                <a:latin typeface="Oswald" charset="0"/>
              </a:rPr>
              <a:t> nerve</a:t>
            </a:r>
            <a:endParaRPr lang="en-US" sz="2000" dirty="0">
              <a:latin typeface="Oswald" charset="0"/>
            </a:endParaRPr>
          </a:p>
        </p:txBody>
      </p:sp>
      <p:pic>
        <p:nvPicPr>
          <p:cNvPr id="2050" name="Picture 2" descr="C:\Users\user\Desktop\Physiology of Equilibrium\Screenshot_2017-09-06-22-20-45-122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3350"/>
            <a:ext cx="457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Oswald" charset="0"/>
              </a:rPr>
              <a:t>When the head is rotated to the right- </a:t>
            </a:r>
            <a:r>
              <a:rPr lang="en-US" sz="2000" u="sng" dirty="0" smtClean="0">
                <a:solidFill>
                  <a:schemeClr val="bg1"/>
                </a:solidFill>
                <a:latin typeface="Oswald" charset="0"/>
              </a:rPr>
              <a:t>stimulates</a:t>
            </a:r>
            <a:r>
              <a:rPr lang="en-US" sz="2000" dirty="0" smtClean="0">
                <a:solidFill>
                  <a:schemeClr val="bg1"/>
                </a:solidFill>
                <a:latin typeface="Oswald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swald" charset="0"/>
              </a:rPr>
              <a:t>haircells</a:t>
            </a:r>
            <a:r>
              <a:rPr lang="en-US" sz="2000" dirty="0" smtClean="0">
                <a:solidFill>
                  <a:schemeClr val="bg1"/>
                </a:solidFill>
                <a:latin typeface="Oswald" charset="0"/>
              </a:rPr>
              <a:t> in the  </a:t>
            </a:r>
            <a:r>
              <a:rPr lang="en-US" sz="2000" b="1" dirty="0" smtClean="0">
                <a:solidFill>
                  <a:schemeClr val="bg1"/>
                </a:solidFill>
                <a:latin typeface="Oswald" charset="0"/>
              </a:rPr>
              <a:t>right lateral canal </a:t>
            </a:r>
            <a:r>
              <a:rPr lang="en-US" sz="2000" dirty="0" smtClean="0">
                <a:solidFill>
                  <a:schemeClr val="bg1"/>
                </a:solidFill>
                <a:latin typeface="Oswald" charset="0"/>
              </a:rPr>
              <a:t>– </a:t>
            </a:r>
            <a:r>
              <a:rPr lang="en-US" sz="2000" u="sng" dirty="0" smtClean="0">
                <a:solidFill>
                  <a:schemeClr val="bg1"/>
                </a:solidFill>
                <a:latin typeface="Oswald" charset="0"/>
              </a:rPr>
              <a:t>inhibits</a:t>
            </a:r>
            <a:r>
              <a:rPr lang="en-US" sz="2000" dirty="0" smtClean="0">
                <a:solidFill>
                  <a:schemeClr val="bg1"/>
                </a:solidFill>
                <a:latin typeface="Oswald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Oswald" charset="0"/>
              </a:rPr>
              <a:t>haircells</a:t>
            </a:r>
            <a:r>
              <a:rPr lang="en-US" sz="2000" dirty="0" smtClean="0">
                <a:solidFill>
                  <a:schemeClr val="bg1"/>
                </a:solidFill>
                <a:latin typeface="Oswald" charset="0"/>
              </a:rPr>
              <a:t> in </a:t>
            </a:r>
            <a:r>
              <a:rPr lang="en-US" sz="2000" b="1" dirty="0" smtClean="0">
                <a:solidFill>
                  <a:schemeClr val="bg1"/>
                </a:solidFill>
                <a:latin typeface="Oswald" charset="0"/>
              </a:rPr>
              <a:t>the left lateral canal.</a:t>
            </a:r>
          </a:p>
          <a:p>
            <a:endParaRPr lang="en-US" b="1" dirty="0">
              <a:solidFill>
                <a:schemeClr val="bg1"/>
              </a:solidFill>
              <a:latin typeface="Oswald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352550"/>
          <a:ext cx="4572000" cy="3709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</a:tblGrid>
              <a:tr h="5037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Oswald" charset="0"/>
                        </a:rPr>
                        <a:t>Right Canal</a:t>
                      </a:r>
                      <a:endParaRPr lang="en-US" sz="1800" dirty="0">
                        <a:solidFill>
                          <a:schemeClr val="tx1"/>
                        </a:solidFill>
                        <a:latin typeface="Oswald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Oswald" charset="0"/>
                        </a:rPr>
                        <a:t>Left Canal</a:t>
                      </a:r>
                      <a:endParaRPr lang="en-US" sz="1800" dirty="0">
                        <a:solidFill>
                          <a:schemeClr val="tx1"/>
                        </a:solidFill>
                        <a:latin typeface="Oswald" charset="0"/>
                      </a:endParaRPr>
                    </a:p>
                  </a:txBody>
                  <a:tcPr/>
                </a:tc>
              </a:tr>
              <a:tr h="888449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Endolymph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pushed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towards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ampulla</a:t>
                      </a:r>
                      <a:r>
                        <a:rPr lang="en-US" sz="1800" i="1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(</a:t>
                      </a:r>
                      <a:r>
                        <a:rPr lang="en-US" sz="1800" i="1" baseline="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Ampullopetal</a:t>
                      </a:r>
                      <a:r>
                        <a:rPr lang="en-US" sz="1800" i="1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)</a:t>
                      </a:r>
                      <a:endParaRPr lang="en-US" sz="1800" i="1" dirty="0">
                        <a:solidFill>
                          <a:schemeClr val="bg1"/>
                        </a:solidFill>
                        <a:latin typeface="Oswald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Endolmph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is pushed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away 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from the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ampulla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</a:t>
                      </a:r>
                      <a:r>
                        <a:rPr lang="en-US" sz="1800" i="1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( </a:t>
                      </a:r>
                      <a:r>
                        <a:rPr lang="en-US" sz="1800" i="1" baseline="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Ampullofugal</a:t>
                      </a:r>
                      <a:r>
                        <a:rPr lang="en-US" sz="1800" i="1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)</a:t>
                      </a:r>
                      <a:endParaRPr lang="en-US" sz="1800" i="1" dirty="0">
                        <a:solidFill>
                          <a:schemeClr val="bg1"/>
                        </a:solidFill>
                        <a:latin typeface="Oswald" charset="0"/>
                      </a:endParaRPr>
                    </a:p>
                  </a:txBody>
                  <a:tcPr/>
                </a:tc>
              </a:tr>
              <a:tr h="68847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Cupula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moves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towards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ampulla</a:t>
                      </a:r>
                      <a:endParaRPr lang="en-US" sz="1800" dirty="0">
                        <a:solidFill>
                          <a:schemeClr val="bg1"/>
                        </a:solidFill>
                        <a:latin typeface="Oswald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Cupula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moves 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away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from the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ampulla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</a:t>
                      </a:r>
                      <a:endParaRPr lang="en-US" sz="1800" dirty="0">
                        <a:solidFill>
                          <a:schemeClr val="bg1"/>
                        </a:solidFill>
                        <a:latin typeface="Oswald" charset="0"/>
                      </a:endParaRPr>
                    </a:p>
                  </a:txBody>
                  <a:tcPr/>
                </a:tc>
              </a:tr>
              <a:tr h="888449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Stereocilia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is pushed towards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the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Kinocillium</a:t>
                      </a:r>
                      <a:endParaRPr lang="en-US" sz="1800" dirty="0">
                        <a:solidFill>
                          <a:schemeClr val="bg1"/>
                        </a:solidFill>
                        <a:latin typeface="Oswald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Stereocillia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 is pushed away from the 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Kinocillium</a:t>
                      </a:r>
                      <a:endParaRPr lang="en-US" sz="1800" dirty="0">
                        <a:solidFill>
                          <a:schemeClr val="bg1"/>
                        </a:solidFill>
                        <a:latin typeface="Oswald" charset="0"/>
                      </a:endParaRPr>
                    </a:p>
                  </a:txBody>
                  <a:tcPr/>
                </a:tc>
              </a:tr>
              <a:tr h="68847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Oswald" charset="0"/>
                        </a:rPr>
                        <a:t>Depolarization </a:t>
                      </a:r>
                      <a:endParaRPr lang="en-US" sz="1800" dirty="0">
                        <a:solidFill>
                          <a:schemeClr val="bg1"/>
                        </a:solidFill>
                        <a:latin typeface="Oswald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bg1"/>
                          </a:solidFill>
                          <a:latin typeface="Oswald" charset="0"/>
                        </a:rPr>
                        <a:t>Hyperpolarization</a:t>
                      </a:r>
                      <a:endParaRPr lang="en-US" sz="1800" dirty="0">
                        <a:solidFill>
                          <a:schemeClr val="bg1"/>
                        </a:solidFill>
                        <a:latin typeface="Oswald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user\Desktop\Physiology of Equilibrium\Screenshot_2017-09-11-15-48-07-665_com.android.chro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09550"/>
            <a:ext cx="4343400" cy="493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33350"/>
            <a:ext cx="8520600" cy="572700"/>
          </a:xfrm>
        </p:spPr>
        <p:txBody>
          <a:bodyPr/>
          <a:lstStyle/>
          <a:p>
            <a:r>
              <a:rPr lang="en-US" dirty="0" smtClean="0"/>
              <a:t>MECHANISM OF STIMULATION IN SCCs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95350"/>
            <a:ext cx="4495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Angular acceleration of the head 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Motion of the fluid in the opposite direction in SCC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Pressure on the </a:t>
            </a:r>
            <a:r>
              <a:rPr lang="en-US" sz="2600" dirty="0" err="1" smtClean="0">
                <a:solidFill>
                  <a:schemeClr val="tx1"/>
                </a:solidFill>
                <a:latin typeface="Oswald" charset="0"/>
              </a:rPr>
              <a:t>Cupula</a:t>
            </a: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 of SCC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Deflection of </a:t>
            </a:r>
            <a:r>
              <a:rPr lang="en-US" sz="2600" dirty="0" err="1" smtClean="0">
                <a:solidFill>
                  <a:schemeClr val="tx1"/>
                </a:solidFill>
                <a:latin typeface="Oswald" charset="0"/>
              </a:rPr>
              <a:t>Stereocillia</a:t>
            </a: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 to / away from </a:t>
            </a:r>
            <a:r>
              <a:rPr lang="en-US" sz="2600" dirty="0" err="1" smtClean="0">
                <a:solidFill>
                  <a:schemeClr val="tx1"/>
                </a:solidFill>
                <a:latin typeface="Oswald" charset="0"/>
              </a:rPr>
              <a:t>Kinocillium</a:t>
            </a: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.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Increase or decrease in K+ influx into hair cells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Increase or decrease in firing rate</a:t>
            </a:r>
            <a:endParaRPr lang="en-US" sz="2600" dirty="0">
              <a:solidFill>
                <a:schemeClr val="tx1"/>
              </a:solidFill>
              <a:latin typeface="Oswald" charset="0"/>
            </a:endParaRPr>
          </a:p>
        </p:txBody>
      </p:sp>
      <p:pic>
        <p:nvPicPr>
          <p:cNvPr id="2050" name="Picture 2" descr="C:\Users\user\Desktop\Physiology of Equilibrium\Screenshot_2017-09-10-11-43-54-633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71550"/>
            <a:ext cx="44958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8520600" cy="572700"/>
          </a:xfrm>
        </p:spPr>
        <p:txBody>
          <a:bodyPr/>
          <a:lstStyle/>
          <a:p>
            <a:r>
              <a:rPr lang="en-US" dirty="0" smtClean="0"/>
              <a:t>FUNCTIONS OF SEMICIRCULAR CANALS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895350"/>
            <a:ext cx="5334000" cy="4231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Oswald" charset="0"/>
              </a:rPr>
              <a:t>  </a:t>
            </a:r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Gives information about rotational movements of the head &amp; activate appropriate  mechanisms to maintain equilibrium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 By combining input from each of the three   canals , the brain can create a representation of the vector which describes the instantaneous speed of head rotation .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  Helps in visual fixation during angular rotation of head through </a:t>
            </a:r>
            <a:r>
              <a:rPr lang="en-US" sz="2400" dirty="0" err="1" smtClean="0">
                <a:solidFill>
                  <a:schemeClr val="tx1"/>
                </a:solidFill>
                <a:latin typeface="Oswald" charset="0"/>
              </a:rPr>
              <a:t>vestibulo</a:t>
            </a:r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 – ocular reflex.</a:t>
            </a:r>
            <a:endParaRPr lang="en-US" sz="2400" dirty="0">
              <a:solidFill>
                <a:schemeClr val="tx1"/>
              </a:solidFill>
              <a:latin typeface="Oswald" charset="0"/>
            </a:endParaRPr>
          </a:p>
        </p:txBody>
      </p:sp>
      <p:pic>
        <p:nvPicPr>
          <p:cNvPr id="4" name="Picture 2" descr="C:\Users\user\Desktop\Physiology of Equilibrium\Screenshot_2017-09-06-23-13-02-182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742950"/>
            <a:ext cx="36576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/>
          <a:lstStyle/>
          <a:p>
            <a:r>
              <a:rPr lang="en-US" dirty="0" smtClean="0"/>
              <a:t>VESTIBULAR NERVE AND ITS CONNECTIONS</a:t>
            </a:r>
            <a:endParaRPr lang="en-US" dirty="0"/>
          </a:p>
        </p:txBody>
      </p:sp>
      <p:pic>
        <p:nvPicPr>
          <p:cNvPr id="3074" name="Picture 2" descr="C:\Users\user\Desktop\Physiology of Equilibrium\Screenshot_2017-09-14-18-59-53-148_com.android.chro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14350"/>
            <a:ext cx="4572000" cy="46291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742950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Vestibular or </a:t>
            </a: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Scarpa’s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Ganglion is situated in the lateral part of Internal </a:t>
            </a: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Accoustic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meatus</a:t>
            </a:r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Fibres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of Vestibular nerve end in the Vestibular Nuclei ( superior, medial, lateral and descending ) and some go directly to the cerebellum.</a:t>
            </a:r>
          </a:p>
          <a:p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Afferents to the Vestibular Nuclei come from :-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 - Peripheral vestibular receptors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 - Cerebellum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 - Reticular formation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 - Spinal cord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 - </a:t>
            </a: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Contralateral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Vestibular nuclei</a:t>
            </a:r>
            <a:endParaRPr lang="en-US" sz="2000" dirty="0">
              <a:solidFill>
                <a:schemeClr val="tx1"/>
              </a:solidFill>
              <a:latin typeface="Oswa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3335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Oswald" charset="0"/>
              </a:rPr>
              <a:t>VESTIBULAR NERVE AND ITS CONNECTIONS</a:t>
            </a:r>
            <a:endParaRPr lang="en-US" sz="2800" dirty="0">
              <a:latin typeface="Oswal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66750"/>
            <a:ext cx="464820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Oswald" charset="0"/>
              </a:rPr>
              <a:t>Efferents</a:t>
            </a:r>
            <a:r>
              <a:rPr lang="en-US" sz="1800" dirty="0" smtClean="0">
                <a:latin typeface="Oswald" charset="0"/>
              </a:rPr>
              <a:t> from the vestibular nuclei go to :-</a:t>
            </a:r>
          </a:p>
          <a:p>
            <a:endParaRPr lang="en-US" sz="1800" dirty="0" smtClean="0">
              <a:latin typeface="Oswald" charset="0"/>
            </a:endParaRPr>
          </a:p>
          <a:p>
            <a:pPr>
              <a:buFontTx/>
              <a:buChar char="-"/>
            </a:pPr>
            <a:r>
              <a:rPr lang="en-US" sz="1800" dirty="0" smtClean="0">
                <a:latin typeface="Oswald" charset="0"/>
              </a:rPr>
              <a:t> Nuclei of CN 3</a:t>
            </a:r>
            <a:r>
              <a:rPr lang="en-US" sz="1800" baseline="30000" dirty="0" smtClean="0">
                <a:latin typeface="Oswald" charset="0"/>
              </a:rPr>
              <a:t>,</a:t>
            </a:r>
            <a:r>
              <a:rPr lang="en-US" sz="1800" dirty="0" smtClean="0">
                <a:latin typeface="Oswald" charset="0"/>
              </a:rPr>
              <a:t> 4 , 6 through medial longitudinal fasciculus</a:t>
            </a:r>
          </a:p>
          <a:p>
            <a:r>
              <a:rPr lang="en-US" sz="1800" dirty="0" smtClean="0">
                <a:latin typeface="Oswald" charset="0"/>
              </a:rPr>
              <a:t>  ( </a:t>
            </a:r>
            <a:r>
              <a:rPr lang="en-US" sz="1800" dirty="0" err="1" smtClean="0">
                <a:latin typeface="Oswald" charset="0"/>
              </a:rPr>
              <a:t>Vestibulo</a:t>
            </a:r>
            <a:r>
              <a:rPr lang="en-US" sz="1800" dirty="0" smtClean="0">
                <a:latin typeface="Oswald" charset="0"/>
              </a:rPr>
              <a:t> ocular reflex , Genesis of    </a:t>
            </a:r>
            <a:r>
              <a:rPr lang="en-US" sz="1800" dirty="0" err="1" smtClean="0">
                <a:latin typeface="Oswald" charset="0"/>
              </a:rPr>
              <a:t>nystagmus</a:t>
            </a:r>
            <a:r>
              <a:rPr lang="en-US" sz="1800" dirty="0" smtClean="0">
                <a:latin typeface="Oswald" charset="0"/>
              </a:rPr>
              <a:t> )</a:t>
            </a:r>
          </a:p>
          <a:p>
            <a:pPr>
              <a:buFontTx/>
              <a:buChar char="-"/>
            </a:pPr>
            <a:r>
              <a:rPr lang="en-US" sz="1800" dirty="0" smtClean="0">
                <a:latin typeface="Oswald" charset="0"/>
              </a:rPr>
              <a:t> Motor part of spinal cord ( </a:t>
            </a:r>
            <a:r>
              <a:rPr lang="en-US" sz="1800" dirty="0" err="1" smtClean="0">
                <a:latin typeface="Oswald" charset="0"/>
              </a:rPr>
              <a:t>Vestibulospinal</a:t>
            </a:r>
            <a:r>
              <a:rPr lang="en-US" sz="1800" dirty="0" smtClean="0">
                <a:latin typeface="Oswald" charset="0"/>
              </a:rPr>
              <a:t>)</a:t>
            </a:r>
          </a:p>
          <a:p>
            <a:pPr>
              <a:buFontTx/>
              <a:buChar char="-"/>
            </a:pPr>
            <a:r>
              <a:rPr lang="en-US" sz="1800" dirty="0" smtClean="0">
                <a:latin typeface="Oswald" charset="0"/>
              </a:rPr>
              <a:t> </a:t>
            </a:r>
            <a:r>
              <a:rPr lang="en-US" sz="1800" i="1" dirty="0" err="1" smtClean="0">
                <a:latin typeface="Oswald" charset="0"/>
              </a:rPr>
              <a:t>Flocculonodular</a:t>
            </a:r>
            <a:r>
              <a:rPr lang="en-US" sz="1800" i="1" dirty="0" smtClean="0">
                <a:latin typeface="Oswald" charset="0"/>
              </a:rPr>
              <a:t> lobe </a:t>
            </a:r>
            <a:r>
              <a:rPr lang="en-US" sz="1800" dirty="0" smtClean="0">
                <a:latin typeface="Oswald" charset="0"/>
              </a:rPr>
              <a:t>of Cerebellum through </a:t>
            </a:r>
            <a:r>
              <a:rPr lang="en-US" sz="1800" i="1" dirty="0" smtClean="0">
                <a:latin typeface="Oswald" charset="0"/>
              </a:rPr>
              <a:t>inferior </a:t>
            </a:r>
            <a:r>
              <a:rPr lang="en-US" sz="1800" i="1" dirty="0" err="1" smtClean="0">
                <a:latin typeface="Oswald" charset="0"/>
              </a:rPr>
              <a:t>cerebellar</a:t>
            </a:r>
            <a:r>
              <a:rPr lang="en-US" sz="1800" i="1" dirty="0" smtClean="0">
                <a:latin typeface="Oswald" charset="0"/>
              </a:rPr>
              <a:t> peduncle</a:t>
            </a:r>
          </a:p>
          <a:p>
            <a:pPr>
              <a:buFontTx/>
              <a:buChar char="-"/>
            </a:pPr>
            <a:r>
              <a:rPr lang="en-US" sz="1800" dirty="0" smtClean="0">
                <a:latin typeface="Oswald" charset="0"/>
              </a:rPr>
              <a:t> ANS ( nausea, </a:t>
            </a:r>
            <a:r>
              <a:rPr lang="en-US" sz="1800" dirty="0" err="1" smtClean="0">
                <a:latin typeface="Oswald" charset="0"/>
              </a:rPr>
              <a:t>vomitting</a:t>
            </a:r>
            <a:r>
              <a:rPr lang="en-US" sz="1800" dirty="0" smtClean="0">
                <a:latin typeface="Oswald" charset="0"/>
              </a:rPr>
              <a:t>)</a:t>
            </a:r>
          </a:p>
          <a:p>
            <a:pPr>
              <a:buFontTx/>
              <a:buChar char="-"/>
            </a:pPr>
            <a:r>
              <a:rPr lang="en-US" sz="1800" dirty="0" smtClean="0">
                <a:latin typeface="Oswald" charset="0"/>
              </a:rPr>
              <a:t> </a:t>
            </a:r>
            <a:r>
              <a:rPr lang="en-US" sz="1800" dirty="0" err="1" smtClean="0">
                <a:latin typeface="Oswald" charset="0"/>
              </a:rPr>
              <a:t>Contralateral</a:t>
            </a:r>
            <a:r>
              <a:rPr lang="en-US" sz="1800" dirty="0" smtClean="0">
                <a:latin typeface="Oswald" charset="0"/>
              </a:rPr>
              <a:t> Vestibular nuclei </a:t>
            </a:r>
          </a:p>
          <a:p>
            <a:endParaRPr lang="en-US" sz="1800" dirty="0" smtClean="0">
              <a:latin typeface="Oswald" charset="0"/>
            </a:endParaRPr>
          </a:p>
          <a:p>
            <a:pPr>
              <a:buFontTx/>
              <a:buChar char="-"/>
            </a:pPr>
            <a:r>
              <a:rPr lang="en-US" sz="1800" dirty="0" smtClean="0">
                <a:latin typeface="Oswald" charset="0"/>
              </a:rPr>
              <a:t> Cerebral cortex (</a:t>
            </a:r>
            <a:r>
              <a:rPr lang="en-US" sz="1800" dirty="0" smtClean="0">
                <a:solidFill>
                  <a:schemeClr val="accent6">
                    <a:lumMod val="10000"/>
                  </a:schemeClr>
                </a:solidFill>
                <a:latin typeface="Oswald" charset="0"/>
              </a:rPr>
              <a:t>from the ventral thalamus, axons are sent to synapse with neurons in </a:t>
            </a:r>
            <a:r>
              <a:rPr lang="en-US" sz="1800" b="1" dirty="0" smtClean="0">
                <a:solidFill>
                  <a:schemeClr val="accent6">
                    <a:lumMod val="10000"/>
                  </a:schemeClr>
                </a:solidFill>
                <a:latin typeface="Oswald" charset="0"/>
              </a:rPr>
              <a:t>the vestibular area ( </a:t>
            </a:r>
            <a:r>
              <a:rPr lang="en-US" sz="1800" b="1" dirty="0" err="1" smtClean="0">
                <a:solidFill>
                  <a:schemeClr val="accent6">
                    <a:lumMod val="10000"/>
                  </a:schemeClr>
                </a:solidFill>
                <a:latin typeface="Oswald" charset="0"/>
              </a:rPr>
              <a:t>Broadmann’s</a:t>
            </a:r>
            <a:r>
              <a:rPr lang="en-US" sz="1800" b="1" dirty="0" smtClean="0">
                <a:solidFill>
                  <a:schemeClr val="accent6">
                    <a:lumMod val="10000"/>
                  </a:schemeClr>
                </a:solidFill>
                <a:latin typeface="Oswald" charset="0"/>
              </a:rPr>
              <a:t> area 2V &amp; 3a ) </a:t>
            </a:r>
            <a:r>
              <a:rPr lang="en-US" sz="1800" dirty="0" smtClean="0">
                <a:solidFill>
                  <a:schemeClr val="accent6">
                    <a:lumMod val="10000"/>
                  </a:schemeClr>
                </a:solidFill>
                <a:latin typeface="Oswald" charset="0"/>
              </a:rPr>
              <a:t>of the primary </a:t>
            </a:r>
            <a:r>
              <a:rPr lang="en-US" sz="1800" dirty="0" err="1" smtClean="0">
                <a:solidFill>
                  <a:schemeClr val="accent6">
                    <a:lumMod val="10000"/>
                  </a:schemeClr>
                </a:solidFill>
                <a:latin typeface="Oswald" charset="0"/>
              </a:rPr>
              <a:t>somatosensory</a:t>
            </a:r>
            <a:r>
              <a:rPr lang="en-US" sz="1800" dirty="0" smtClean="0">
                <a:solidFill>
                  <a:schemeClr val="accent6">
                    <a:lumMod val="10000"/>
                  </a:schemeClr>
                </a:solidFill>
                <a:latin typeface="Oswald" charset="0"/>
              </a:rPr>
              <a:t> cortex.</a:t>
            </a:r>
          </a:p>
          <a:p>
            <a:pPr>
              <a:buFontTx/>
              <a:buChar char="-"/>
            </a:pPr>
            <a:endParaRPr lang="en-US" sz="2300" dirty="0" smtClean="0">
              <a:latin typeface="Oswald" charset="0"/>
            </a:endParaRPr>
          </a:p>
        </p:txBody>
      </p:sp>
      <p:pic>
        <p:nvPicPr>
          <p:cNvPr id="2050" name="Picture 2" descr="C:\Users\user\Desktop\Physiology of Equilibrium\Screenshot_2017-09-14-18-49-59-751_com.android.chro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666750"/>
            <a:ext cx="4267200" cy="4476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/>
          <a:lstStyle/>
          <a:p>
            <a:r>
              <a:rPr lang="en-US" dirty="0" smtClean="0"/>
              <a:t>REFLEXES FROM VESTIBULAR SENSORY ORGANS</a:t>
            </a:r>
            <a:endParaRPr lang="en-US" dirty="0"/>
          </a:p>
        </p:txBody>
      </p:sp>
      <p:pic>
        <p:nvPicPr>
          <p:cNvPr id="7" name="Picture 2" descr="C:\Users\user\Desktop\Physiology of Equilibrium\IMG_20170910_201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147624" y="-9856788"/>
            <a:ext cx="3187865" cy="3383280"/>
          </a:xfrm>
          <a:prstGeom prst="rect">
            <a:avLst/>
          </a:prstGeom>
          <a:noFill/>
        </p:spPr>
      </p:pic>
      <p:pic>
        <p:nvPicPr>
          <p:cNvPr id="8" name="Picture 2" descr="C:\Users\user\Desktop\Physiology of Equilibrium\IMG_20170910_201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995224" y="-9704388"/>
            <a:ext cx="3187865" cy="33832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19185"/>
            <a:ext cx="48768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2300" u="sng" dirty="0" err="1" smtClean="0">
                <a:solidFill>
                  <a:schemeClr val="tx1"/>
                </a:solidFill>
                <a:latin typeface="Oswald" charset="0"/>
              </a:rPr>
              <a:t>Vestibulo</a:t>
            </a:r>
            <a:r>
              <a:rPr lang="en-US" sz="2300" u="sng" dirty="0" smtClean="0">
                <a:solidFill>
                  <a:schemeClr val="tx1"/>
                </a:solidFill>
                <a:latin typeface="Oswald" charset="0"/>
              </a:rPr>
              <a:t> – ocular reflex (VOR) </a:t>
            </a:r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– </a:t>
            </a:r>
          </a:p>
          <a:p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      Stabilizes gaze during fast head    movements </a:t>
            </a:r>
          </a:p>
          <a:p>
            <a:pPr>
              <a:buFontTx/>
              <a:buChar char="-"/>
            </a:pPr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 Conjugate movement of eyes in opposite direction to that of head rotation </a:t>
            </a:r>
          </a:p>
          <a:p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- Also called vestibular </a:t>
            </a:r>
            <a:r>
              <a:rPr lang="en-US" sz="2300" dirty="0" err="1" smtClean="0">
                <a:solidFill>
                  <a:schemeClr val="tx1"/>
                </a:solidFill>
                <a:latin typeface="Oswald" charset="0"/>
              </a:rPr>
              <a:t>nystagmus</a:t>
            </a:r>
            <a:endParaRPr lang="en-US" sz="2300" dirty="0" smtClean="0">
              <a:solidFill>
                <a:schemeClr val="tx1"/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endParaRPr lang="en-US" sz="2300" dirty="0" smtClean="0">
              <a:solidFill>
                <a:schemeClr val="tx1"/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2300" u="sng" dirty="0" err="1" smtClean="0">
                <a:solidFill>
                  <a:schemeClr val="tx1"/>
                </a:solidFill>
                <a:latin typeface="Oswald" charset="0"/>
              </a:rPr>
              <a:t>Vestibulospinal</a:t>
            </a:r>
            <a:r>
              <a:rPr lang="en-US" sz="2300" u="sng" dirty="0" smtClean="0">
                <a:solidFill>
                  <a:schemeClr val="tx1"/>
                </a:solidFill>
                <a:latin typeface="Oswald" charset="0"/>
              </a:rPr>
              <a:t> reflex (VSR</a:t>
            </a:r>
            <a:r>
              <a:rPr lang="en-US" sz="2300" u="sng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300" dirty="0" smtClean="0">
                <a:solidFill>
                  <a:schemeClr val="tx1"/>
                </a:solidFill>
              </a:rPr>
              <a:t>     </a:t>
            </a:r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Sends information regarding gravity and linear acceleration to body muscles </a:t>
            </a:r>
          </a:p>
          <a:p>
            <a:r>
              <a:rPr lang="en-US" sz="2300" dirty="0" smtClean="0">
                <a:solidFill>
                  <a:schemeClr val="tx1"/>
                </a:solidFill>
                <a:latin typeface="Oswald" charset="0"/>
              </a:rPr>
              <a:t>- Helps maintain centre of </a:t>
            </a:r>
            <a:r>
              <a:rPr lang="en-US" sz="2300" dirty="0" err="1" smtClean="0">
                <a:solidFill>
                  <a:schemeClr val="tx1"/>
                </a:solidFill>
                <a:latin typeface="Oswald" charset="0"/>
              </a:rPr>
              <a:t>garvity</a:t>
            </a:r>
            <a:endParaRPr lang="en-US" sz="2300" dirty="0">
              <a:solidFill>
                <a:schemeClr val="tx1"/>
              </a:solidFill>
              <a:latin typeface="Oswald" charset="0"/>
            </a:endParaRPr>
          </a:p>
        </p:txBody>
      </p:sp>
      <p:pic>
        <p:nvPicPr>
          <p:cNvPr id="1026" name="Picture 2" descr="C:\Users\user\Desktop\Physiology of Equilibrium\Screenshot_2017-09-14-15-57-18-005_com.android.chrom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742950"/>
            <a:ext cx="44196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Oswald" charset="0"/>
              </a:rPr>
              <a:t>VESTIBULO – OCULAR REFLEX</a:t>
            </a:r>
            <a:endParaRPr lang="en-US" sz="2800" dirty="0">
              <a:solidFill>
                <a:schemeClr val="bg1"/>
              </a:solidFill>
              <a:latin typeface="Oswa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90550"/>
            <a:ext cx="4495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Oswald" charset="0"/>
              </a:rPr>
              <a:t> When a person changes his direction of movement rapidly or even leans the head sideways , forward or backward , it would be impossible to maintain a stable image on the retinas.</a:t>
            </a:r>
          </a:p>
          <a:p>
            <a:pPr>
              <a:buFontTx/>
              <a:buChar char="-"/>
            </a:pPr>
            <a:endParaRPr lang="en-US" sz="2000" dirty="0" smtClean="0">
              <a:solidFill>
                <a:schemeClr val="bg1"/>
              </a:solidFill>
              <a:latin typeface="Oswald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Oswald" charset="0"/>
              </a:rPr>
              <a:t> Eyes would be of little use in detecting an image unless they remained “ fixed “ on each object long enough to gain a clear image.</a:t>
            </a:r>
          </a:p>
          <a:p>
            <a:pPr>
              <a:buFontTx/>
              <a:buChar char="-"/>
            </a:pPr>
            <a:endParaRPr lang="en-US" sz="2000" dirty="0" smtClean="0">
              <a:solidFill>
                <a:schemeClr val="bg1"/>
              </a:solidFill>
              <a:latin typeface="Oswald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Oswald" charset="0"/>
              </a:rPr>
              <a:t> When rotation starts , the eyes move slowly in the direction opposite to the direction of rotation , maintaining visual fixation ( </a:t>
            </a:r>
            <a:r>
              <a:rPr lang="en-US" sz="2000" dirty="0" err="1" smtClean="0">
                <a:solidFill>
                  <a:schemeClr val="bg1"/>
                </a:solidFill>
                <a:latin typeface="Oswald" charset="0"/>
              </a:rPr>
              <a:t>Vestibulo</a:t>
            </a:r>
            <a:r>
              <a:rPr lang="en-US" sz="2000" dirty="0" smtClean="0">
                <a:solidFill>
                  <a:schemeClr val="bg1"/>
                </a:solidFill>
                <a:latin typeface="Oswald" charset="0"/>
              </a:rPr>
              <a:t> ocular reflex)</a:t>
            </a:r>
          </a:p>
          <a:p>
            <a:pPr>
              <a:buFontTx/>
              <a:buChar char="-"/>
            </a:pPr>
            <a:endParaRPr lang="en-US" dirty="0">
              <a:solidFill>
                <a:schemeClr val="accent1"/>
              </a:solidFill>
              <a:latin typeface="Oswald" charset="0"/>
            </a:endParaRPr>
          </a:p>
        </p:txBody>
      </p:sp>
      <p:pic>
        <p:nvPicPr>
          <p:cNvPr id="5" name="Picture 2" descr="C:\Users\user\Desktop\Physiology of Equilibrium\IMG_20170910_201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20600" cy="572700"/>
          </a:xfrm>
        </p:spPr>
        <p:txBody>
          <a:bodyPr/>
          <a:lstStyle/>
          <a:p>
            <a:r>
              <a:rPr lang="en-US" dirty="0" smtClean="0"/>
              <a:t>PATHWAY OF V.O.R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66750"/>
            <a:ext cx="4724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Oswald" charset="0"/>
              </a:rPr>
              <a:t>Vestibular nerve  </a:t>
            </a:r>
            <a:r>
              <a:rPr lang="en-US" sz="1600" dirty="0" smtClean="0">
                <a:solidFill>
                  <a:schemeClr val="tx1"/>
                </a:solidFill>
                <a:latin typeface="Oswald" charset="0"/>
              </a:rPr>
              <a:t>enters the brainstem and synapses in the </a:t>
            </a:r>
            <a:r>
              <a:rPr lang="en-US" sz="1600" b="1" dirty="0" smtClean="0">
                <a:solidFill>
                  <a:schemeClr val="tx1"/>
                </a:solidFill>
                <a:latin typeface="Oswald" charset="0"/>
              </a:rPr>
              <a:t>vestibular nucleus</a:t>
            </a:r>
          </a:p>
          <a:p>
            <a:pPr algn="ctr"/>
            <a:endParaRPr lang="en-US" sz="1600" b="1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sz="1600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Oswald" charset="0"/>
              </a:rPr>
              <a:t>Projects to the </a:t>
            </a:r>
            <a:r>
              <a:rPr lang="en-US" sz="1600" b="1" dirty="0" err="1" smtClean="0">
                <a:solidFill>
                  <a:schemeClr val="tx1"/>
                </a:solidFill>
                <a:latin typeface="Oswald" charset="0"/>
              </a:rPr>
              <a:t>Abducens</a:t>
            </a:r>
            <a:r>
              <a:rPr lang="en-US" sz="1600" b="1" dirty="0" smtClean="0">
                <a:solidFill>
                  <a:schemeClr val="tx1"/>
                </a:solidFill>
                <a:latin typeface="Oswald" charset="0"/>
              </a:rPr>
              <a:t> Nucleus on the left side </a:t>
            </a:r>
            <a:r>
              <a:rPr lang="en-US" sz="1600" dirty="0" smtClean="0">
                <a:solidFill>
                  <a:schemeClr val="tx1"/>
                </a:solidFill>
                <a:latin typeface="Oswald" charset="0"/>
              </a:rPr>
              <a:t>which stimulates the </a:t>
            </a:r>
            <a:r>
              <a:rPr lang="en-US" sz="1600" b="1" dirty="0" smtClean="0">
                <a:solidFill>
                  <a:schemeClr val="tx1"/>
                </a:solidFill>
                <a:latin typeface="Oswald" charset="0"/>
              </a:rPr>
              <a:t>left Lateral Rectus</a:t>
            </a:r>
          </a:p>
          <a:p>
            <a:pPr algn="ctr"/>
            <a:endParaRPr lang="en-US" sz="1600" b="1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Oswald" charset="0"/>
              </a:rPr>
              <a:t>Simultaneously it also projects to the </a:t>
            </a:r>
            <a:r>
              <a:rPr lang="en-US" sz="1600" b="1" dirty="0" err="1" smtClean="0">
                <a:solidFill>
                  <a:schemeClr val="tx1"/>
                </a:solidFill>
                <a:latin typeface="Oswald" charset="0"/>
              </a:rPr>
              <a:t>Oculomotor</a:t>
            </a:r>
            <a:r>
              <a:rPr lang="en-US" sz="1600" b="1" dirty="0" smtClean="0">
                <a:solidFill>
                  <a:schemeClr val="tx1"/>
                </a:solidFill>
                <a:latin typeface="Oswald" charset="0"/>
              </a:rPr>
              <a:t> nucleus on the right side</a:t>
            </a:r>
            <a:r>
              <a:rPr lang="en-US" sz="1600" dirty="0" smtClean="0">
                <a:solidFill>
                  <a:schemeClr val="tx1"/>
                </a:solidFill>
                <a:latin typeface="Oswald" charset="0"/>
              </a:rPr>
              <a:t> which stimulates the </a:t>
            </a:r>
            <a:r>
              <a:rPr lang="en-US" sz="1600" b="1" dirty="0" smtClean="0">
                <a:solidFill>
                  <a:schemeClr val="tx1"/>
                </a:solidFill>
                <a:latin typeface="Oswald" charset="0"/>
              </a:rPr>
              <a:t>right Medial Rectus</a:t>
            </a:r>
          </a:p>
          <a:p>
            <a:pPr algn="ctr"/>
            <a:endParaRPr lang="en-US" sz="1600" b="1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sz="1600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Oswald" charset="0"/>
              </a:rPr>
              <a:t>Similarly the left side is wired to complementary set of muscles and since it is </a:t>
            </a:r>
            <a:r>
              <a:rPr lang="en-US" sz="1600" b="1" dirty="0" smtClean="0">
                <a:solidFill>
                  <a:schemeClr val="tx1"/>
                </a:solidFill>
                <a:latin typeface="Oswald" charset="0"/>
              </a:rPr>
              <a:t>inhibited</a:t>
            </a:r>
            <a:r>
              <a:rPr lang="en-US" sz="1600" dirty="0" smtClean="0">
                <a:solidFill>
                  <a:schemeClr val="tx1"/>
                </a:solidFill>
                <a:latin typeface="Oswald" charset="0"/>
              </a:rPr>
              <a:t> it will </a:t>
            </a:r>
            <a:r>
              <a:rPr lang="en-US" sz="1600" i="1" dirty="0" smtClean="0">
                <a:solidFill>
                  <a:schemeClr val="tx1"/>
                </a:solidFill>
                <a:latin typeface="Oswald" charset="0"/>
              </a:rPr>
              <a:t>not excite  </a:t>
            </a:r>
            <a:r>
              <a:rPr lang="en-US" sz="1600" dirty="0" smtClean="0">
                <a:solidFill>
                  <a:schemeClr val="tx1"/>
                </a:solidFill>
                <a:latin typeface="Oswald" charset="0"/>
              </a:rPr>
              <a:t>its target muscles ( left Medial rectus &amp; right Lateral rectus )</a:t>
            </a:r>
          </a:p>
          <a:p>
            <a:pPr algn="ctr"/>
            <a:endParaRPr lang="en-US" b="1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b="1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Oswald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209800" y="1276350"/>
            <a:ext cx="304800" cy="3810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209800" y="2266950"/>
            <a:ext cx="304800" cy="5334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209800" y="3790950"/>
            <a:ext cx="304800" cy="4572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user\Desktop\Physiology of Equilibrium\Screenshot_2017-09-13-05-39-18-404_com.android.chro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44196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09550"/>
            <a:ext cx="8520600" cy="572700"/>
          </a:xfrm>
        </p:spPr>
        <p:txBody>
          <a:bodyPr/>
          <a:lstStyle/>
          <a:p>
            <a:pPr algn="ctr"/>
            <a:r>
              <a:rPr lang="en-US" sz="4400" dirty="0" smtClean="0"/>
              <a:t>EQUILIBRIUM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1581150"/>
            <a:ext cx="647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tx1"/>
                </a:solidFill>
                <a:latin typeface="Oswald" charset="0"/>
              </a:rPr>
              <a:t>“ The state of a body or physical system at rest or in an </a:t>
            </a:r>
            <a:r>
              <a:rPr lang="en-US" sz="3600" i="1" dirty="0" err="1" smtClean="0">
                <a:solidFill>
                  <a:schemeClr val="tx1"/>
                </a:solidFill>
                <a:latin typeface="Oswald" charset="0"/>
              </a:rPr>
              <a:t>unaccelerated</a:t>
            </a:r>
            <a:r>
              <a:rPr lang="en-US" sz="3600" i="1" dirty="0" smtClean="0">
                <a:solidFill>
                  <a:schemeClr val="tx1"/>
                </a:solidFill>
                <a:latin typeface="Oswald" charset="0"/>
              </a:rPr>
              <a:t> motion in which the resultant forces acting on it is zero and the sum of all torques about any axis is zero ”</a:t>
            </a:r>
            <a:endParaRPr lang="en-US" sz="3600" i="1" dirty="0">
              <a:solidFill>
                <a:schemeClr val="tx1"/>
              </a:solidFill>
              <a:latin typeface="Oswa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3335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swald" charset="0"/>
              </a:rPr>
              <a:t>VESTIBULOSPINAL REFLEX</a:t>
            </a:r>
            <a:endParaRPr lang="en-US" sz="2400" dirty="0">
              <a:latin typeface="Oswald" charset="0"/>
            </a:endParaRPr>
          </a:p>
        </p:txBody>
      </p:sp>
      <p:pic>
        <p:nvPicPr>
          <p:cNvPr id="1026" name="Picture 2" descr="C:\Users\user\Desktop\Physiology of Equilibrium\Screenshot_2017-09-11-19-22-40-800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85750"/>
            <a:ext cx="4724400" cy="46291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742950"/>
            <a:ext cx="4343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 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Effector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 organs – Extensor muscles of neck , trunk arms and limbs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2">
                  <a:lumMod val="10000"/>
                </a:schemeClr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 The driving input here is mainly </a:t>
            </a:r>
            <a:r>
              <a:rPr lang="en-US" sz="2000" i="1" dirty="0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gravity  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detected by the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otolith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 system.</a:t>
            </a:r>
          </a:p>
          <a:p>
            <a:pPr>
              <a:buFont typeface="Arial" pitchFamily="34" charset="0"/>
              <a:buChar char="•"/>
            </a:pPr>
            <a:endParaRPr lang="en-US" sz="2000" i="1" dirty="0" smtClean="0">
              <a:solidFill>
                <a:schemeClr val="tx2">
                  <a:lumMod val="10000"/>
                </a:schemeClr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 These reflexes are mediated through projections of the vestibular nuclei on to the medial and lateral </a:t>
            </a:r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vestibulospinal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 tract.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chemeClr val="tx2">
                  <a:lumMod val="10000"/>
                </a:schemeClr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Oswald" charset="0"/>
              </a:rPr>
              <a:t>  Similar to the VOR , the same push-pull mechanism are used for controlling balance between the extensor and flexor muscles.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Oswa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Oswald" charset="0"/>
              </a:rPr>
              <a:t>APPLIED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42950"/>
            <a:ext cx="5715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Oswald" charset="0"/>
              </a:rPr>
              <a:t>VERTIGO is the </a:t>
            </a:r>
            <a:r>
              <a:rPr lang="en-US" sz="1800" b="1" dirty="0" smtClean="0">
                <a:solidFill>
                  <a:schemeClr val="bg1"/>
                </a:solidFill>
                <a:latin typeface="Oswald" charset="0"/>
              </a:rPr>
              <a:t>feeling of rotation </a:t>
            </a:r>
            <a:r>
              <a:rPr lang="en-US" sz="1800" dirty="0" smtClean="0">
                <a:solidFill>
                  <a:schemeClr val="bg1"/>
                </a:solidFill>
                <a:latin typeface="Oswald" charset="0"/>
              </a:rPr>
              <a:t>in the absence of actual rotation and is a prominent symptom </a:t>
            </a:r>
            <a:r>
              <a:rPr lang="en-US" sz="1800" u="sng" dirty="0" smtClean="0">
                <a:solidFill>
                  <a:schemeClr val="bg1"/>
                </a:solidFill>
                <a:latin typeface="Oswald" charset="0"/>
              </a:rPr>
              <a:t>when one labyrinth is </a:t>
            </a:r>
            <a:r>
              <a:rPr lang="en-US" sz="1800" u="sng" dirty="0" err="1" smtClean="0">
                <a:solidFill>
                  <a:schemeClr val="bg1"/>
                </a:solidFill>
                <a:latin typeface="Oswald" charset="0"/>
              </a:rPr>
              <a:t>inflammed</a:t>
            </a:r>
            <a:r>
              <a:rPr lang="en-US" sz="1800" u="sng" dirty="0" smtClean="0">
                <a:solidFill>
                  <a:schemeClr val="bg1"/>
                </a:solidFill>
                <a:latin typeface="Oswald" charset="0"/>
              </a:rPr>
              <a:t>.</a:t>
            </a:r>
          </a:p>
          <a:p>
            <a:endParaRPr lang="en-US" sz="1800" u="sng" dirty="0" smtClean="0">
              <a:solidFill>
                <a:schemeClr val="bg1"/>
              </a:solidFill>
              <a:latin typeface="Oswald" charset="0"/>
            </a:endParaRPr>
          </a:p>
          <a:p>
            <a:endParaRPr lang="en-US" sz="1800" u="sng" dirty="0" smtClean="0">
              <a:solidFill>
                <a:schemeClr val="bg1"/>
              </a:solidFill>
              <a:latin typeface="Oswald" charset="0"/>
            </a:endParaRPr>
          </a:p>
          <a:p>
            <a:endParaRPr lang="en-US" sz="1800" u="sng" dirty="0" smtClean="0">
              <a:solidFill>
                <a:schemeClr val="bg1"/>
              </a:solidFill>
              <a:latin typeface="Oswald" charset="0"/>
            </a:endParaRPr>
          </a:p>
          <a:p>
            <a:endParaRPr lang="en-US" sz="1800" u="sng" dirty="0" smtClean="0">
              <a:solidFill>
                <a:schemeClr val="bg1"/>
              </a:solidFill>
              <a:latin typeface="Oswald" charset="0"/>
            </a:endParaRPr>
          </a:p>
          <a:p>
            <a:endParaRPr lang="en-US" sz="1800" u="sng" dirty="0" smtClean="0">
              <a:solidFill>
                <a:schemeClr val="bg1"/>
              </a:solidFill>
              <a:latin typeface="Oswald" charset="0"/>
            </a:endParaRPr>
          </a:p>
          <a:p>
            <a:endParaRPr lang="en-US" sz="1800" u="sng" dirty="0" smtClean="0">
              <a:solidFill>
                <a:schemeClr val="bg1"/>
              </a:solidFill>
              <a:latin typeface="Oswald" charset="0"/>
            </a:endParaRPr>
          </a:p>
          <a:p>
            <a:endParaRPr lang="en-US" sz="1800" u="sng" dirty="0" smtClean="0">
              <a:solidFill>
                <a:schemeClr val="bg1"/>
              </a:solidFill>
              <a:latin typeface="Oswald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Oswald" charset="0"/>
              </a:rPr>
              <a:t>DIZZINESS is a </a:t>
            </a:r>
            <a:r>
              <a:rPr lang="en-US" sz="1800" b="1" dirty="0" smtClean="0">
                <a:solidFill>
                  <a:schemeClr val="bg1"/>
                </a:solidFill>
                <a:latin typeface="Oswald" charset="0"/>
              </a:rPr>
              <a:t>feeling of unsteadiness </a:t>
            </a:r>
            <a:r>
              <a:rPr lang="en-US" sz="1800" u="sng" dirty="0" smtClean="0">
                <a:solidFill>
                  <a:schemeClr val="bg1"/>
                </a:solidFill>
                <a:latin typeface="Oswald" charset="0"/>
              </a:rPr>
              <a:t>after stoppage of rotation .</a:t>
            </a:r>
          </a:p>
          <a:p>
            <a:endParaRPr lang="en-US" sz="1800" u="sng" dirty="0" smtClean="0">
              <a:solidFill>
                <a:schemeClr val="bg1"/>
              </a:solidFill>
              <a:latin typeface="Oswald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Oswald" charset="0"/>
              </a:rPr>
              <a:t>MOTION SICKNESS is a very common equilibrium disorder which is due to sensory output mismatch . The main symptoms are – nausea, dizziness , </a:t>
            </a:r>
            <a:r>
              <a:rPr lang="en-US" sz="1800" dirty="0" err="1" smtClean="0">
                <a:solidFill>
                  <a:schemeClr val="bg1"/>
                </a:solidFill>
                <a:latin typeface="Oswald" charset="0"/>
              </a:rPr>
              <a:t>vomitting</a:t>
            </a:r>
            <a:r>
              <a:rPr lang="en-US" sz="1800" dirty="0" smtClean="0">
                <a:solidFill>
                  <a:schemeClr val="bg1"/>
                </a:solidFill>
                <a:latin typeface="Oswald" charset="0"/>
              </a:rPr>
              <a:t> .</a:t>
            </a:r>
          </a:p>
        </p:txBody>
      </p:sp>
      <p:pic>
        <p:nvPicPr>
          <p:cNvPr id="1028" name="Picture 4" descr="C:\Users\user\Desktop\Physiology of Equilibrium\USP1201-Dizziness-T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57350"/>
            <a:ext cx="5181600" cy="1828800"/>
          </a:xfrm>
          <a:prstGeom prst="rect">
            <a:avLst/>
          </a:prstGeom>
          <a:noFill/>
        </p:spPr>
      </p:pic>
      <p:pic>
        <p:nvPicPr>
          <p:cNvPr id="1029" name="Picture 5" descr="C:\Users\user\Desktop\Physiology of Equilibrium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0"/>
            <a:ext cx="3352800" cy="2800350"/>
          </a:xfrm>
          <a:prstGeom prst="rect">
            <a:avLst/>
          </a:prstGeom>
          <a:noFill/>
        </p:spPr>
      </p:pic>
      <p:pic>
        <p:nvPicPr>
          <p:cNvPr id="1030" name="Picture 6" descr="C:\Users\user\Desktop\Physiology of Equilibrium\downloa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2781300"/>
            <a:ext cx="33528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8600" y="340995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C:\Users\user\Desktop\Physiology of Equilibrium\nystagm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85750"/>
            <a:ext cx="3924300" cy="2209800"/>
          </a:xfrm>
          <a:prstGeom prst="rect">
            <a:avLst/>
          </a:prstGeom>
          <a:noFill/>
        </p:spPr>
      </p:pic>
      <p:pic>
        <p:nvPicPr>
          <p:cNvPr id="5" name="Picture 2" descr="C:\Users\user\Desktop\Physiology of Equilibrium\Screenshot_2017-09-11-19-24-30-098_net.slideshare.mobi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2491740"/>
            <a:ext cx="3481572" cy="26517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" y="285750"/>
            <a:ext cx="4191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NYSTAGMUS is an involuntary movement of eyes or reflex which helps in visual fixation while the body rotates and is recorded by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electronystagmography</a:t>
            </a:r>
            <a:endParaRPr lang="en-US" sz="1800" dirty="0" smtClean="0">
              <a:solidFill>
                <a:schemeClr val="tx1"/>
              </a:solidFill>
              <a:latin typeface="Oswald" charset="0"/>
            </a:endParaRPr>
          </a:p>
          <a:p>
            <a:endParaRPr lang="en-US" sz="1800" dirty="0" smtClean="0">
              <a:solidFill>
                <a:schemeClr val="tx1"/>
              </a:solidFill>
              <a:latin typeface="Oswald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Normally right vestibule – deviates eyes to left , vice versa and with normal tone two effects are cancelled and the eyes remain in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midposition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</a:t>
            </a:r>
          </a:p>
          <a:p>
            <a:endParaRPr lang="en-US" sz="1800" dirty="0" smtClean="0">
              <a:solidFill>
                <a:schemeClr val="tx1"/>
              </a:solidFill>
              <a:latin typeface="Oswald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If right vestibule is destroyed , the normal tone exerted by the left side pushes the eye to the right ,then this is corrected to the central position with a quick movement .So there is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nystagmus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to the left ( normal side )</a:t>
            </a:r>
          </a:p>
          <a:p>
            <a:endParaRPr lang="en-US" sz="1800" dirty="0" smtClean="0">
              <a:solidFill>
                <a:schemeClr val="tx1"/>
              </a:solidFill>
              <a:latin typeface="Oswald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If the right vestibule is hyperactive ,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nystagmus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to the right occurs.</a:t>
            </a:r>
            <a:endParaRPr lang="en-US" sz="1800" dirty="0">
              <a:solidFill>
                <a:schemeClr val="tx1"/>
              </a:solidFill>
              <a:latin typeface="Oswa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3335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Oswald" charset="0"/>
              </a:rPr>
              <a:t>PERIPHERAL VESTIBULAR DISORDERS</a:t>
            </a:r>
            <a:endParaRPr lang="en-US" sz="2800" dirty="0">
              <a:latin typeface="Oswal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66750"/>
            <a:ext cx="5257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Oswald" charset="0"/>
              </a:rPr>
              <a:t>Some of them are :-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latin typeface="Oswald" charset="0"/>
              </a:rPr>
              <a:t> BPPV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latin typeface="Oswald" charset="0"/>
              </a:rPr>
              <a:t> </a:t>
            </a:r>
            <a:r>
              <a:rPr lang="en-US" sz="2000" dirty="0" err="1" smtClean="0">
                <a:latin typeface="Oswald" charset="0"/>
              </a:rPr>
              <a:t>Meniere’s</a:t>
            </a:r>
            <a:r>
              <a:rPr lang="en-US" sz="2000" dirty="0" smtClean="0">
                <a:latin typeface="Oswald" charset="0"/>
              </a:rPr>
              <a:t> disease</a:t>
            </a:r>
          </a:p>
          <a:p>
            <a:pPr algn="just"/>
            <a:r>
              <a:rPr lang="en-US" sz="2000" dirty="0" smtClean="0">
                <a:latin typeface="Oswald" charset="0"/>
              </a:rPr>
              <a:t>   Swelling of the </a:t>
            </a:r>
            <a:r>
              <a:rPr lang="en-US" sz="2000" dirty="0" err="1" smtClean="0">
                <a:latin typeface="Oswald" charset="0"/>
              </a:rPr>
              <a:t>endolypmphatic</a:t>
            </a:r>
            <a:r>
              <a:rPr lang="en-US" sz="2000" dirty="0" smtClean="0">
                <a:latin typeface="Oswald" charset="0"/>
              </a:rPr>
              <a:t> sac – mainly cochlear  duct, </a:t>
            </a:r>
            <a:r>
              <a:rPr lang="en-US" sz="2000" dirty="0" err="1" smtClean="0">
                <a:latin typeface="Oswald" charset="0"/>
              </a:rPr>
              <a:t>saccule</a:t>
            </a:r>
            <a:r>
              <a:rPr lang="en-US" sz="2000" dirty="0" smtClean="0">
                <a:latin typeface="Oswald" charset="0"/>
              </a:rPr>
              <a:t> &amp; utricle &amp; SCCs is responsible for the body’s imbalance</a:t>
            </a: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latin typeface="Oswald" charset="0"/>
              </a:rPr>
              <a:t> Vestibular </a:t>
            </a:r>
            <a:r>
              <a:rPr lang="en-US" sz="2000" dirty="0" err="1" smtClean="0">
                <a:latin typeface="Oswald" charset="0"/>
              </a:rPr>
              <a:t>Neuronitis</a:t>
            </a:r>
            <a:endParaRPr lang="en-US" sz="2000" dirty="0" smtClean="0">
              <a:latin typeface="Oswald" charset="0"/>
            </a:endParaRPr>
          </a:p>
          <a:p>
            <a:pPr algn="just"/>
            <a:r>
              <a:rPr lang="en-US" sz="2000" dirty="0" smtClean="0">
                <a:latin typeface="Oswald" charset="0"/>
              </a:rPr>
              <a:t>   There is diffuse lymphocytic infiltration with areas of </a:t>
            </a:r>
            <a:r>
              <a:rPr lang="en-US" sz="2000" dirty="0" err="1" smtClean="0">
                <a:latin typeface="Oswald" charset="0"/>
              </a:rPr>
              <a:t>gliosis</a:t>
            </a:r>
            <a:r>
              <a:rPr lang="en-US" sz="2000" dirty="0" smtClean="0">
                <a:latin typeface="Oswald" charset="0"/>
              </a:rPr>
              <a:t> in the vestibular nerve , number of </a:t>
            </a:r>
            <a:r>
              <a:rPr lang="en-US" sz="2000" dirty="0" err="1" smtClean="0">
                <a:latin typeface="Oswald" charset="0"/>
              </a:rPr>
              <a:t>fibres</a:t>
            </a:r>
            <a:r>
              <a:rPr lang="en-US" sz="2000" dirty="0" smtClean="0">
                <a:latin typeface="Oswald" charset="0"/>
              </a:rPr>
              <a:t> in the vestibular nerve is also diminished on the affected side and loss of sensory hair cells.</a:t>
            </a:r>
          </a:p>
          <a:p>
            <a:pPr algn="just"/>
            <a:endParaRPr lang="en-US" sz="2000" dirty="0" smtClean="0">
              <a:latin typeface="Oswald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latin typeface="Oswald" charset="0"/>
              </a:rPr>
              <a:t> </a:t>
            </a:r>
            <a:r>
              <a:rPr lang="en-US" sz="2000" dirty="0" err="1" smtClean="0">
                <a:latin typeface="Oswald" charset="0"/>
              </a:rPr>
              <a:t>Labyrinthitis</a:t>
            </a:r>
            <a:r>
              <a:rPr lang="en-US" sz="2000" dirty="0" smtClean="0">
                <a:latin typeface="Oswald" charset="0"/>
              </a:rPr>
              <a:t> ( bacterial </a:t>
            </a:r>
            <a:r>
              <a:rPr lang="en-US" sz="2000" smtClean="0">
                <a:latin typeface="Oswald" charset="0"/>
              </a:rPr>
              <a:t>&amp; viral )</a:t>
            </a:r>
            <a:endParaRPr lang="en-US" sz="2000" dirty="0" smtClean="0">
              <a:latin typeface="Oswald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000" dirty="0" smtClean="0">
                <a:latin typeface="Oswald" charset="0"/>
              </a:rPr>
              <a:t> Superior Semicircular canal dehiscence</a:t>
            </a:r>
          </a:p>
          <a:p>
            <a:endParaRPr lang="en-US" sz="1600" dirty="0" smtClean="0">
              <a:latin typeface="Oswald" charset="0"/>
            </a:endParaRPr>
          </a:p>
        </p:txBody>
      </p:sp>
      <p:pic>
        <p:nvPicPr>
          <p:cNvPr id="4" name="Picture 4" descr="C:\Users\user\Desktop\Physiology of Equilibrium\Screenshot_2017-09-14-21-09-14-632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714750"/>
            <a:ext cx="1828800" cy="1428750"/>
          </a:xfrm>
          <a:prstGeom prst="rect">
            <a:avLst/>
          </a:prstGeom>
          <a:noFill/>
        </p:spPr>
      </p:pic>
      <p:pic>
        <p:nvPicPr>
          <p:cNvPr id="6146" name="Picture 2" descr="C:\Users\user\Desktop\Physiology of Equilibrium\Screenshot_2017-09-14-21-15-29-565_com.android.chrom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2114550"/>
            <a:ext cx="2590800" cy="3028950"/>
          </a:xfrm>
          <a:prstGeom prst="rect">
            <a:avLst/>
          </a:prstGeom>
          <a:noFill/>
        </p:spPr>
      </p:pic>
      <p:pic>
        <p:nvPicPr>
          <p:cNvPr id="6147" name="Picture 3" descr="C:\Users\user\Desktop\Physiology of Equilibrium\Screenshot_2017-09-14-21-21-48-400_com.android.chrom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0"/>
            <a:ext cx="3886200" cy="2137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3350"/>
            <a:ext cx="510540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Accoustic</a:t>
            </a: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neuroma</a:t>
            </a:r>
            <a:endParaRPr lang="en-US" sz="1900" dirty="0" smtClean="0">
              <a:solidFill>
                <a:schemeClr val="tx1"/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Perilymph</a:t>
            </a: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fistula</a:t>
            </a:r>
          </a:p>
          <a:p>
            <a:pPr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Ototoxicity</a:t>
            </a:r>
            <a:endParaRPr lang="en-US" sz="1900" dirty="0" smtClean="0">
              <a:solidFill>
                <a:schemeClr val="tx1"/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endParaRPr lang="en-US" sz="1900" dirty="0" smtClean="0">
              <a:solidFill>
                <a:schemeClr val="tx1"/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Inner ear trauma </a:t>
            </a:r>
          </a:p>
          <a:p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  Concussion of the inner ear results in hemorrhage into the 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perilymphatic</a:t>
            </a: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or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endolymphatic</a:t>
            </a: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spaces or a violent blow can  also dislodge the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otoconia</a:t>
            </a: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.</a:t>
            </a:r>
          </a:p>
          <a:p>
            <a:endParaRPr lang="en-US" sz="1900" dirty="0" smtClean="0">
              <a:solidFill>
                <a:schemeClr val="tx1"/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Congenital – CHARGE syndrome </a:t>
            </a:r>
          </a:p>
          <a:p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                           - absent oval window </a:t>
            </a:r>
          </a:p>
          <a:p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                           -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hypoplastic</a:t>
            </a: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endolymphatic</a:t>
            </a: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sac</a:t>
            </a:r>
          </a:p>
          <a:p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                           - absent bony and membranous SCCs</a:t>
            </a:r>
          </a:p>
          <a:p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                              and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ampullae</a:t>
            </a:r>
            <a:endParaRPr lang="en-US" sz="1900" dirty="0" smtClean="0">
              <a:solidFill>
                <a:schemeClr val="tx1"/>
              </a:solidFill>
              <a:latin typeface="Oswald" charset="0"/>
            </a:endParaRPr>
          </a:p>
          <a:p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                          - reduced number of </a:t>
            </a:r>
            <a:r>
              <a:rPr lang="en-US" sz="1900" dirty="0" err="1" smtClean="0">
                <a:solidFill>
                  <a:schemeClr val="tx1"/>
                </a:solidFill>
                <a:latin typeface="Oswald" charset="0"/>
              </a:rPr>
              <a:t>Scarpa’s</a:t>
            </a:r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ganglion </a:t>
            </a:r>
          </a:p>
          <a:p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                             cells.</a:t>
            </a:r>
          </a:p>
          <a:p>
            <a:r>
              <a:rPr lang="en-US" sz="1900" dirty="0" smtClean="0">
                <a:solidFill>
                  <a:schemeClr val="tx1"/>
                </a:solidFill>
                <a:latin typeface="Oswald" charset="0"/>
              </a:rPr>
              <a:t>                    - Usher’s syndrome</a:t>
            </a:r>
          </a:p>
        </p:txBody>
      </p:sp>
      <p:pic>
        <p:nvPicPr>
          <p:cNvPr id="7170" name="Picture 2" descr="C:\Users\user\Desktop\Physiology of Equilibrium\Screenshot_2017-09-14-21-35-34-667_com.android.chro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590550"/>
            <a:ext cx="39624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33350"/>
            <a:ext cx="8520600" cy="572700"/>
          </a:xfrm>
        </p:spPr>
        <p:txBody>
          <a:bodyPr/>
          <a:lstStyle/>
          <a:p>
            <a:r>
              <a:rPr lang="en-US" dirty="0" smtClean="0"/>
              <a:t>BPPV (Benign Paroxysmal Positional Vertigo ) </a:t>
            </a:r>
            <a:endParaRPr lang="en-US" dirty="0"/>
          </a:p>
        </p:txBody>
      </p:sp>
      <p:pic>
        <p:nvPicPr>
          <p:cNvPr id="3074" name="Picture 2" descr="C:\Users\user\Desktop\Physiology of Equilibrium\Screenshot_2017-09-11-19-17-00-102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971550"/>
            <a:ext cx="4114800" cy="41719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742950"/>
            <a:ext cx="5029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Detached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Otoconia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from the macula gets dislodged and float freely in the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endolymph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.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The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endolymph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does not normally react to gravity .However the crystals do move with gravity , thereby moving the fluid when it normally would be still.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Cupula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moves and the nerve endings get stimulated – sending a false message to the brain that the head is moving.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This causes a mismatch with what the other ear , eye muscles and joints are sensing thereby causing vertigo.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Posterior canal is mostly commonly affected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KEY COMPLAINT- Brief (&lt; 1 min ) and severe , episodic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rotatory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vertigo related to change in head position relative to gravity.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Nystagmus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will be vertical and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torsional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towards the effected side.</a:t>
            </a:r>
          </a:p>
          <a:p>
            <a:pPr lvl="1"/>
            <a:endParaRPr lang="en-US" dirty="0" smtClean="0">
              <a:solidFill>
                <a:schemeClr val="tx1"/>
              </a:solidFill>
              <a:latin typeface="Oswald" charset="0"/>
            </a:endParaRPr>
          </a:p>
          <a:p>
            <a:endParaRPr lang="en-US" dirty="0">
              <a:solidFill>
                <a:schemeClr val="tx1"/>
              </a:solidFill>
              <a:latin typeface="Oswa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x hallpik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90550"/>
            <a:ext cx="9144000" cy="4552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Oswald" charset="0"/>
              </a:rPr>
              <a:t>DIX HALLPIKE MANOUVRE</a:t>
            </a:r>
            <a:endParaRPr lang="en-US" sz="2800" dirty="0">
              <a:latin typeface="Oswa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swald" charset="0"/>
              </a:rPr>
              <a:t>EPLEY’S MANOUVRE</a:t>
            </a:r>
            <a:endParaRPr lang="en-US" sz="2000" dirty="0">
              <a:latin typeface="Oswald" charset="0"/>
            </a:endParaRPr>
          </a:p>
        </p:txBody>
      </p:sp>
      <p:pic>
        <p:nvPicPr>
          <p:cNvPr id="3" name="epley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438150"/>
            <a:ext cx="9144000" cy="4705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/>
          <a:lstStyle/>
          <a:p>
            <a:r>
              <a:rPr lang="en-US" dirty="0" smtClean="0"/>
              <a:t>HEAD IMPULSE TEST</a:t>
            </a:r>
            <a:endParaRPr lang="en-US" dirty="0"/>
          </a:p>
        </p:txBody>
      </p:sp>
      <p:pic>
        <p:nvPicPr>
          <p:cNvPr id="2050" name="Picture 2" descr="C:\Users\user\Desktop\Physiology of Equilibrium\Screenshot_2017-09-11-06-41-46-064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514350"/>
            <a:ext cx="5029200" cy="46291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14350"/>
            <a:ext cx="411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It detects severe unilateral loss of semicircular canal function clinically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It is more specific and sensitive than Romberg’s test</a:t>
            </a:r>
          </a:p>
          <a:p>
            <a:pPr>
              <a:buFontTx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Can distinguish between vestibular neuritis and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cerebellar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infarction.</a:t>
            </a:r>
          </a:p>
          <a:p>
            <a:pPr>
              <a:buFontTx/>
              <a:buChar char="-"/>
            </a:pPr>
            <a:endParaRPr lang="en-US" sz="1800" dirty="0" smtClean="0">
              <a:solidFill>
                <a:schemeClr val="tx1"/>
              </a:solidFill>
              <a:latin typeface="Oswald" charset="0"/>
            </a:endParaRPr>
          </a:p>
          <a:p>
            <a:pPr>
              <a:buFontTx/>
              <a:buChar char="-"/>
            </a:pP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Head movement toward a canal will cause activation and reflex movement of eyes in the opposite direction.</a:t>
            </a:r>
          </a:p>
          <a:p>
            <a:pPr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Wheras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head movement towards a defunct canal – failure of VOR- visual target will be lost from fixation 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And thus the test is positive when the patient makes a catch up – saccade to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refixate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the visual target.</a:t>
            </a:r>
            <a:endParaRPr lang="en-US" sz="1800" dirty="0">
              <a:solidFill>
                <a:schemeClr val="tx1"/>
              </a:solidFill>
              <a:latin typeface="Oswa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sitive Head Impulse when head turned to the lef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20600" cy="572700"/>
          </a:xfrm>
        </p:spPr>
        <p:txBody>
          <a:bodyPr/>
          <a:lstStyle/>
          <a:p>
            <a:r>
              <a:rPr lang="en-US" dirty="0" smtClean="0"/>
              <a:t>ROLE OF THE VESTIBULAR SYSTEM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66750"/>
            <a:ext cx="4800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The vestibular system is responsible for maintaining equilibrium, and its major functions with respect to it are :-</a:t>
            </a:r>
          </a:p>
          <a:p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provide general orientation of the body with respect to gravity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 adjustment of muscle activity and body position to allow for upright posture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Helps stabilize the eyes during head movements ( gaze </a:t>
            </a:r>
            <a:r>
              <a:rPr lang="en-US" sz="2000" smtClean="0">
                <a:solidFill>
                  <a:schemeClr val="tx1"/>
                </a:solidFill>
                <a:latin typeface="Oswald" charset="0"/>
              </a:rPr>
              <a:t>stabilization)</a:t>
            </a:r>
          </a:p>
          <a:p>
            <a:pPr algn="ctr"/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Its major components are :-</a:t>
            </a:r>
          </a:p>
          <a:p>
            <a:pPr marL="342900" indent="-342900" algn="ctr">
              <a:buFont typeface="+mj-lt"/>
              <a:buAutoNum type="arabicParenR"/>
            </a:pP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Maculae in Utricle &amp; </a:t>
            </a: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Saccule</a:t>
            </a:r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pPr marL="342900" indent="-342900" algn="ctr">
              <a:buFont typeface="+mj-lt"/>
              <a:buAutoNum type="arabicParenR"/>
            </a:pP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Cristae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ampullaris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in the SCCs</a:t>
            </a:r>
          </a:p>
          <a:p>
            <a:endParaRPr lang="en-US" sz="1600" dirty="0" smtClean="0">
              <a:solidFill>
                <a:schemeClr val="tx1"/>
              </a:solidFill>
              <a:latin typeface="Oswald" charset="0"/>
            </a:endParaRPr>
          </a:p>
        </p:txBody>
      </p:sp>
      <p:pic>
        <p:nvPicPr>
          <p:cNvPr id="2050" name="Picture 2" descr="C:\Users\user\Desktop\Physiology of Equilibrium\Screenshot_2017-09-12-06-48-02-272_com.android.chro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514350"/>
            <a:ext cx="2029316" cy="2438400"/>
          </a:xfrm>
          <a:prstGeom prst="rect">
            <a:avLst/>
          </a:prstGeom>
          <a:noFill/>
        </p:spPr>
      </p:pic>
      <p:pic>
        <p:nvPicPr>
          <p:cNvPr id="2051" name="Picture 3" descr="C:\Users\user\Desktop\Physiology of Equilibrium\Screenshot_2017-09-12-06-48-29-320_com.android.chrom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2438" y="133350"/>
            <a:ext cx="2441562" cy="2819400"/>
          </a:xfrm>
          <a:prstGeom prst="rect">
            <a:avLst/>
          </a:prstGeom>
          <a:noFill/>
        </p:spPr>
      </p:pic>
      <p:pic>
        <p:nvPicPr>
          <p:cNvPr id="2052" name="Picture 4" descr="C:\Users\user\Desktop\Physiology of Equilibrium\Screenshot_2017-09-10-22-19-21-287_net.slideshare.mobil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2876550"/>
            <a:ext cx="4343399" cy="2266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133350"/>
            <a:ext cx="8520600" cy="572700"/>
          </a:xfrm>
        </p:spPr>
        <p:txBody>
          <a:bodyPr/>
          <a:lstStyle/>
          <a:p>
            <a:r>
              <a:rPr lang="en-US" dirty="0" smtClean="0"/>
              <a:t>EXPERIMENTAL STIMULATION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42950"/>
            <a:ext cx="51054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Oswald" charset="0"/>
              </a:rPr>
              <a:t>CALORIC STIMULATION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Oswald" charset="0"/>
              </a:rPr>
              <a:t> The semicircular canals can be stimulated by instilling  water that is hotter or colder than body temperature   into the external auditory canal.</a:t>
            </a:r>
          </a:p>
          <a:p>
            <a:pPr>
              <a:buFont typeface="Arial" pitchFamily="34" charset="0"/>
              <a:buChar char="•"/>
            </a:pPr>
            <a:endParaRPr lang="en-US" sz="2200" dirty="0" smtClean="0">
              <a:solidFill>
                <a:schemeClr val="tx1"/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Oswald" charset="0"/>
              </a:rPr>
              <a:t> The temperature difference – convection currents in the </a:t>
            </a:r>
            <a:r>
              <a:rPr lang="en-US" sz="2200" dirty="0" err="1" smtClean="0">
                <a:solidFill>
                  <a:schemeClr val="tx1"/>
                </a:solidFill>
                <a:latin typeface="Oswald" charset="0"/>
              </a:rPr>
              <a:t>endolymph</a:t>
            </a:r>
            <a:r>
              <a:rPr lang="en-US" sz="2200" dirty="0" smtClean="0">
                <a:solidFill>
                  <a:schemeClr val="tx1"/>
                </a:solidFill>
                <a:latin typeface="Oswald" charset="0"/>
              </a:rPr>
              <a:t> – consequent motion of the </a:t>
            </a:r>
            <a:r>
              <a:rPr lang="en-US" sz="2200" dirty="0" err="1" smtClean="0">
                <a:solidFill>
                  <a:schemeClr val="tx1"/>
                </a:solidFill>
                <a:latin typeface="Oswald" charset="0"/>
              </a:rPr>
              <a:t>cupula</a:t>
            </a:r>
            <a:r>
              <a:rPr lang="en-US" sz="2200" dirty="0" smtClean="0">
                <a:solidFill>
                  <a:schemeClr val="tx1"/>
                </a:solidFill>
                <a:latin typeface="Oswald" charset="0"/>
              </a:rPr>
              <a:t> – causing </a:t>
            </a:r>
            <a:r>
              <a:rPr lang="en-US" sz="2200" dirty="0" err="1" smtClean="0">
                <a:solidFill>
                  <a:schemeClr val="tx1"/>
                </a:solidFill>
                <a:latin typeface="Oswald" charset="0"/>
              </a:rPr>
              <a:t>nystagmus</a:t>
            </a:r>
            <a:r>
              <a:rPr lang="en-US" sz="2200" dirty="0" smtClean="0">
                <a:solidFill>
                  <a:schemeClr val="tx1"/>
                </a:solidFill>
                <a:latin typeface="Oswald" charset="0"/>
              </a:rPr>
              <a:t>, vertigo, dizziness and nausea.</a:t>
            </a:r>
          </a:p>
          <a:p>
            <a:endParaRPr lang="en-US" sz="2200" dirty="0" smtClean="0">
              <a:solidFill>
                <a:schemeClr val="tx1"/>
              </a:solidFill>
              <a:latin typeface="Oswald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Oswald" charset="0"/>
              </a:rPr>
              <a:t>BARANY’S ROTATING CHAIR</a:t>
            </a:r>
          </a:p>
          <a:p>
            <a:endParaRPr lang="en-US" sz="2000" dirty="0">
              <a:solidFill>
                <a:schemeClr val="tx1"/>
              </a:solidFill>
              <a:latin typeface="Oswald" charset="0"/>
            </a:endParaRPr>
          </a:p>
        </p:txBody>
      </p:sp>
      <p:pic>
        <p:nvPicPr>
          <p:cNvPr id="2051" name="Picture 3" descr="C:\Users\user\Desktop\Physiology of Equilibrium\Screenshot_2017-09-11-19-24-35-892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647950"/>
            <a:ext cx="4191000" cy="2495550"/>
          </a:xfrm>
          <a:prstGeom prst="rect">
            <a:avLst/>
          </a:prstGeom>
          <a:noFill/>
        </p:spPr>
      </p:pic>
      <p:pic>
        <p:nvPicPr>
          <p:cNvPr id="5123" name="Picture 3" descr="C:\Users\user\Desktop\Physiology of Equilibrium\Screenshot_2017-09-14-20-53-08-058_net.slideshare.mobi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0"/>
            <a:ext cx="4191000" cy="2625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iaoYing_Video_150532141582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08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200" y="1962150"/>
            <a:ext cx="4301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 YOU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20600" cy="572700"/>
          </a:xfrm>
        </p:spPr>
        <p:txBody>
          <a:bodyPr/>
          <a:lstStyle/>
          <a:p>
            <a:r>
              <a:rPr lang="en-US" sz="3600" dirty="0" smtClean="0"/>
              <a:t>TYPES OF EQUILIBRIUM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819150"/>
            <a:ext cx="6096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STATIC EQUILIBRIUM -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Maintenance of position of the body( head)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relative to the force of gravity.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The receptors for static equilibrium are the </a:t>
            </a:r>
            <a:r>
              <a:rPr lang="en-US" sz="2400" b="1" dirty="0" smtClean="0">
                <a:solidFill>
                  <a:schemeClr val="tx1"/>
                </a:solidFill>
                <a:latin typeface="Oswald" charset="0"/>
              </a:rPr>
              <a:t>Maculae</a:t>
            </a:r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 present in </a:t>
            </a:r>
            <a:r>
              <a:rPr lang="en-US" sz="2400" b="1" dirty="0" err="1" smtClean="0">
                <a:solidFill>
                  <a:schemeClr val="tx1"/>
                </a:solidFill>
                <a:latin typeface="Oswald" charset="0"/>
              </a:rPr>
              <a:t>Saccule</a:t>
            </a:r>
            <a:r>
              <a:rPr lang="en-US" sz="2400" b="1" dirty="0" smtClean="0">
                <a:solidFill>
                  <a:schemeClr val="tx1"/>
                </a:solidFill>
                <a:latin typeface="Oswald" charset="0"/>
              </a:rPr>
              <a:t> &amp; Utricle </a:t>
            </a:r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  <a:latin typeface="Oswald" charset="0"/>
              </a:rPr>
              <a:t>Otolith</a:t>
            </a:r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 organs).</a:t>
            </a:r>
            <a:endParaRPr lang="en-US" sz="2400" b="1" dirty="0" smtClean="0">
              <a:solidFill>
                <a:schemeClr val="tx1"/>
              </a:solidFill>
              <a:latin typeface="Oswald" charset="0"/>
            </a:endParaRPr>
          </a:p>
          <a:p>
            <a:endParaRPr lang="en-US" sz="2000" b="1" dirty="0" smtClean="0">
              <a:solidFill>
                <a:schemeClr val="tx1"/>
              </a:solidFill>
              <a:latin typeface="Oswald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DYNAMIC EQUILIBRIUM –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Maintenance of body position ( head ) in response to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rotational movements.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The hair cells present in the SCC are responsible for it.</a:t>
            </a:r>
          </a:p>
          <a:p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endParaRPr lang="en-US" sz="2000" b="1" dirty="0" smtClean="0">
              <a:solidFill>
                <a:schemeClr val="tx1"/>
              </a:solidFill>
              <a:latin typeface="Oswald" charset="0"/>
            </a:endParaRPr>
          </a:p>
          <a:p>
            <a:endParaRPr lang="en-US" sz="2000" dirty="0">
              <a:solidFill>
                <a:schemeClr val="tx1"/>
              </a:solidFill>
              <a:latin typeface="Oswald" charset="0"/>
            </a:endParaRPr>
          </a:p>
        </p:txBody>
      </p:sp>
      <p:pic>
        <p:nvPicPr>
          <p:cNvPr id="4098" name="Picture 2" descr="C:\Users\user\Desktop\Physiology of Equilibrium\Screenshot_2017-09-10-10-47-13-060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09550"/>
            <a:ext cx="29718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/>
          <a:lstStyle/>
          <a:p>
            <a:r>
              <a:rPr lang="en-US" sz="3200" dirty="0" smtClean="0"/>
              <a:t>MAINTAINANCE OF STATIC EQUILIBRIUM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742950"/>
            <a:ext cx="44958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The Macula of the </a:t>
            </a:r>
            <a:r>
              <a:rPr lang="en-US" sz="2600" i="1" dirty="0" smtClean="0">
                <a:solidFill>
                  <a:schemeClr val="tx1"/>
                </a:solidFill>
                <a:latin typeface="Oswald" charset="0"/>
              </a:rPr>
              <a:t>Utricle</a:t>
            </a: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 – </a:t>
            </a:r>
            <a:r>
              <a:rPr lang="en-US" sz="2600" b="1" dirty="0" smtClean="0">
                <a:solidFill>
                  <a:schemeClr val="tx1"/>
                </a:solidFill>
                <a:latin typeface="Oswald" charset="0"/>
              </a:rPr>
              <a:t>Horizontal plane </a:t>
            </a: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on the inferior surface of the utricle – determining the orientation of the head when the head is </a:t>
            </a:r>
            <a:r>
              <a:rPr lang="en-US" sz="2600" i="1" dirty="0" smtClean="0">
                <a:solidFill>
                  <a:schemeClr val="tx1"/>
                </a:solidFill>
                <a:latin typeface="Oswald" charset="0"/>
              </a:rPr>
              <a:t>upright</a:t>
            </a: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.</a:t>
            </a:r>
          </a:p>
          <a:p>
            <a:endParaRPr lang="en-US" sz="2600" dirty="0" smtClean="0">
              <a:solidFill>
                <a:schemeClr val="tx1"/>
              </a:solidFill>
              <a:latin typeface="Oswald" charset="0"/>
            </a:endParaRPr>
          </a:p>
          <a:p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The Macula of the </a:t>
            </a:r>
            <a:r>
              <a:rPr lang="en-US" sz="2600" i="1" dirty="0" err="1" smtClean="0">
                <a:solidFill>
                  <a:schemeClr val="tx1"/>
                </a:solidFill>
                <a:latin typeface="Oswald" charset="0"/>
              </a:rPr>
              <a:t>Saccule</a:t>
            </a: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- </a:t>
            </a:r>
            <a:r>
              <a:rPr lang="en-US" sz="2600" b="1" dirty="0" smtClean="0">
                <a:solidFill>
                  <a:schemeClr val="tx1"/>
                </a:solidFill>
                <a:latin typeface="Oswald" charset="0"/>
              </a:rPr>
              <a:t>Vertical Plane – </a:t>
            </a:r>
            <a:r>
              <a:rPr lang="en-US" sz="2600" dirty="0" smtClean="0">
                <a:solidFill>
                  <a:schemeClr val="tx1"/>
                </a:solidFill>
                <a:latin typeface="Oswald" charset="0"/>
              </a:rPr>
              <a:t>signals head orientation when the person is </a:t>
            </a:r>
            <a:r>
              <a:rPr lang="en-US" sz="2600" i="1" dirty="0" smtClean="0">
                <a:solidFill>
                  <a:schemeClr val="tx1"/>
                </a:solidFill>
                <a:latin typeface="Oswald" charset="0"/>
              </a:rPr>
              <a:t>lying down.</a:t>
            </a:r>
            <a:endParaRPr lang="en-US" sz="1800" i="1" dirty="0" smtClean="0">
              <a:solidFill>
                <a:schemeClr val="tx1"/>
              </a:solidFill>
              <a:latin typeface="Oswald" charset="0"/>
            </a:endParaRPr>
          </a:p>
          <a:p>
            <a:endParaRPr lang="en-US" dirty="0">
              <a:solidFill>
                <a:schemeClr val="tx1"/>
              </a:solidFill>
              <a:latin typeface="Oswald" charset="0"/>
            </a:endParaRPr>
          </a:p>
        </p:txBody>
      </p:sp>
      <p:pic>
        <p:nvPicPr>
          <p:cNvPr id="2050" name="Picture 2" descr="C:\Users\user\Desktop\Physiology of Equilibrium\IMG_20170910_2018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514350"/>
            <a:ext cx="4343400" cy="462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Physiology of Equilibrium\Screenshot_2017-09-06-23-16-27-862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514350"/>
            <a:ext cx="4724400" cy="4419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66750"/>
            <a:ext cx="4419600" cy="40934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Hair cells are oriented in </a:t>
            </a:r>
            <a:r>
              <a:rPr lang="en-US" sz="2000" i="1" dirty="0" smtClean="0">
                <a:solidFill>
                  <a:schemeClr val="accent1"/>
                </a:solidFill>
                <a:latin typeface="Oswald" charset="0"/>
              </a:rPr>
              <a:t>different directions </a:t>
            </a:r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on the maculae in the utricle and </a:t>
            </a:r>
            <a:r>
              <a:rPr lang="en-US" sz="2000" dirty="0" err="1" smtClean="0">
                <a:solidFill>
                  <a:schemeClr val="accent1"/>
                </a:solidFill>
                <a:latin typeface="Oswald" charset="0"/>
              </a:rPr>
              <a:t>saccule</a:t>
            </a:r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, so that with different positions of the head </a:t>
            </a:r>
            <a:r>
              <a:rPr lang="en-US" sz="2000" i="1" dirty="0" smtClean="0">
                <a:solidFill>
                  <a:schemeClr val="accent1"/>
                </a:solidFill>
                <a:latin typeface="Oswald" charset="0"/>
              </a:rPr>
              <a:t>, different hair cells </a:t>
            </a:r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become </a:t>
            </a:r>
            <a:r>
              <a:rPr lang="en-US" sz="2000" i="1" dirty="0" smtClean="0">
                <a:solidFill>
                  <a:schemeClr val="accent1"/>
                </a:solidFill>
                <a:latin typeface="Oswald" charset="0"/>
              </a:rPr>
              <a:t>stimulated</a:t>
            </a:r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.</a:t>
            </a:r>
          </a:p>
          <a:p>
            <a:endParaRPr lang="en-US" sz="2000" dirty="0" smtClean="0">
              <a:solidFill>
                <a:schemeClr val="accent1"/>
              </a:solidFill>
              <a:latin typeface="Oswald" charset="0"/>
            </a:endParaRPr>
          </a:p>
          <a:p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The </a:t>
            </a:r>
            <a:r>
              <a:rPr lang="en-US" sz="2000" i="1" dirty="0" smtClean="0">
                <a:solidFill>
                  <a:schemeClr val="accent1"/>
                </a:solidFill>
                <a:latin typeface="Oswald" charset="0"/>
              </a:rPr>
              <a:t>“patterns” </a:t>
            </a:r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of stimulation of the different hair cells tell the brain of the </a:t>
            </a:r>
            <a:r>
              <a:rPr lang="en-US" sz="2000" i="1" dirty="0" smtClean="0">
                <a:solidFill>
                  <a:schemeClr val="accent1"/>
                </a:solidFill>
                <a:latin typeface="Oswald" charset="0"/>
              </a:rPr>
              <a:t>position of the head </a:t>
            </a:r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with respect to the pull of gravity</a:t>
            </a:r>
          </a:p>
          <a:p>
            <a:endParaRPr lang="en-US" sz="2000" dirty="0" smtClean="0">
              <a:solidFill>
                <a:schemeClr val="accent1"/>
              </a:solidFill>
              <a:latin typeface="Oswald" charset="0"/>
            </a:endParaRPr>
          </a:p>
          <a:p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Utricle responds – Horizontal acceleration 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Oswald" charset="0"/>
              </a:rPr>
              <a:t>                           ( going in a </a:t>
            </a:r>
            <a:r>
              <a:rPr lang="en-US" sz="2000" b="1" dirty="0" smtClean="0">
                <a:solidFill>
                  <a:schemeClr val="accent1"/>
                </a:solidFill>
                <a:latin typeface="Oswald" charset="0"/>
              </a:rPr>
              <a:t>car)</a:t>
            </a:r>
            <a:endParaRPr lang="en-US" sz="2000" dirty="0" smtClean="0">
              <a:solidFill>
                <a:schemeClr val="accent1"/>
              </a:solidFill>
              <a:latin typeface="Oswald" charset="0"/>
            </a:endParaRPr>
          </a:p>
          <a:p>
            <a:r>
              <a:rPr lang="en-US" sz="2000" dirty="0" err="1" smtClean="0">
                <a:solidFill>
                  <a:schemeClr val="accent1"/>
                </a:solidFill>
                <a:latin typeface="Oswald" charset="0"/>
              </a:rPr>
              <a:t>Saccule</a:t>
            </a:r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 responds – Vertical acceleration</a:t>
            </a:r>
          </a:p>
          <a:p>
            <a:r>
              <a:rPr lang="en-US" sz="2000" dirty="0" smtClean="0">
                <a:solidFill>
                  <a:schemeClr val="accent1"/>
                </a:solidFill>
                <a:latin typeface="Oswald" charset="0"/>
              </a:rPr>
              <a:t>                               </a:t>
            </a:r>
            <a:r>
              <a:rPr lang="en-US" sz="2000" b="1" dirty="0" smtClean="0">
                <a:solidFill>
                  <a:schemeClr val="accent1"/>
                </a:solidFill>
                <a:latin typeface="Oswald" charset="0"/>
              </a:rPr>
              <a:t>(going in </a:t>
            </a:r>
            <a:r>
              <a:rPr lang="en-US" sz="2000" b="1" smtClean="0">
                <a:solidFill>
                  <a:schemeClr val="accent1"/>
                </a:solidFill>
                <a:latin typeface="Oswald" charset="0"/>
              </a:rPr>
              <a:t>a </a:t>
            </a:r>
            <a:r>
              <a:rPr lang="en-US" sz="2000" b="1" smtClean="0">
                <a:solidFill>
                  <a:schemeClr val="accent1"/>
                </a:solidFill>
                <a:latin typeface="Oswald" charset="0"/>
              </a:rPr>
              <a:t>lift </a:t>
            </a:r>
            <a:r>
              <a:rPr lang="en-US" sz="2000" b="1" dirty="0" smtClean="0">
                <a:solidFill>
                  <a:schemeClr val="accent1"/>
                </a:solidFill>
                <a:latin typeface="Oswald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/>
          <a:lstStyle/>
          <a:p>
            <a:r>
              <a:rPr lang="en-US" dirty="0" smtClean="0"/>
              <a:t>LINEAR ACCELERATION</a:t>
            </a:r>
            <a:endParaRPr lang="en-US" dirty="0"/>
          </a:p>
        </p:txBody>
      </p:sp>
      <p:pic>
        <p:nvPicPr>
          <p:cNvPr id="4099" name="Picture 3" descr="C:\Users\user\Desktop\Physiology of Equilibrium\Screenshot_2017-09-06-22-15-05-604_net.slideshare.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4343400" cy="2571750"/>
          </a:xfrm>
          <a:prstGeom prst="rect">
            <a:avLst/>
          </a:prstGeom>
          <a:noFill/>
        </p:spPr>
      </p:pic>
      <p:pic>
        <p:nvPicPr>
          <p:cNvPr id="4100" name="Picture 4" descr="C:\Users\user\Desktop\Physiology of Equilibrium\Screenshot_2017-09-06-23-43-24-795_net.slideshare.mobi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571750"/>
            <a:ext cx="4343400" cy="2571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742950"/>
            <a:ext cx="4419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When the body is suddenly thrust forward – when the body accelerates</a:t>
            </a:r>
          </a:p>
          <a:p>
            <a:pPr algn="ctr"/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The </a:t>
            </a:r>
            <a:r>
              <a:rPr lang="en-US" sz="2000" b="1" dirty="0" err="1" smtClean="0">
                <a:solidFill>
                  <a:schemeClr val="tx1"/>
                </a:solidFill>
                <a:latin typeface="Oswald" charset="0"/>
              </a:rPr>
              <a:t>statoconia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, which has greater mass inertia than the surrounding </a:t>
            </a: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endolymph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, fall </a:t>
            </a:r>
            <a:r>
              <a:rPr lang="en-US" sz="2000" b="1" dirty="0" smtClean="0">
                <a:solidFill>
                  <a:schemeClr val="tx1"/>
                </a:solidFill>
                <a:latin typeface="Oswald" charset="0"/>
              </a:rPr>
              <a:t>forward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on the hair cell </a:t>
            </a: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cillia</a:t>
            </a:r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Oswald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And information of </a:t>
            </a:r>
            <a:r>
              <a:rPr lang="en-US" sz="2000" dirty="0" err="1" smtClean="0">
                <a:solidFill>
                  <a:schemeClr val="tx1"/>
                </a:solidFill>
                <a:latin typeface="Oswald" charset="0"/>
              </a:rPr>
              <a:t>dysequilibrium</a:t>
            </a:r>
            <a:r>
              <a:rPr lang="en-US" sz="2000" dirty="0" smtClean="0">
                <a:solidFill>
                  <a:schemeClr val="tx1"/>
                </a:solidFill>
                <a:latin typeface="Oswald" charset="0"/>
              </a:rPr>
              <a:t> is sent into the Nervous centers </a:t>
            </a:r>
            <a:endParaRPr lang="en-US" sz="2000" dirty="0">
              <a:solidFill>
                <a:schemeClr val="tx1"/>
              </a:solidFill>
              <a:latin typeface="Oswald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2057400" y="1657350"/>
            <a:ext cx="228600" cy="3810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057400" y="3409950"/>
            <a:ext cx="228600" cy="5334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6195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When the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stereocillia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bends </a:t>
            </a:r>
            <a:r>
              <a:rPr lang="en-US" sz="1800" i="1" dirty="0" smtClean="0">
                <a:solidFill>
                  <a:schemeClr val="tx1"/>
                </a:solidFill>
                <a:latin typeface="Oswald" charset="0"/>
              </a:rPr>
              <a:t>towards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 the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Kinocillium</a:t>
            </a:r>
            <a:endParaRPr lang="en-US" sz="1800" dirty="0">
              <a:solidFill>
                <a:schemeClr val="tx1"/>
              </a:solidFill>
              <a:latin typeface="Oswald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676400" y="895350"/>
            <a:ext cx="228600" cy="3810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135255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Membrane receptor </a:t>
            </a:r>
            <a:r>
              <a:rPr lang="en-US" sz="1800" i="1" dirty="0" smtClean="0">
                <a:solidFill>
                  <a:schemeClr val="tx1"/>
                </a:solidFill>
                <a:latin typeface="Oswald" charset="0"/>
              </a:rPr>
              <a:t>depolarization </a:t>
            </a:r>
            <a:endParaRPr lang="en-US" sz="1800" i="1" dirty="0">
              <a:solidFill>
                <a:schemeClr val="tx1"/>
              </a:solidFill>
              <a:latin typeface="Oswald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676400" y="1657350"/>
            <a:ext cx="228600" cy="3810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203835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Impulse traffic increases</a:t>
            </a:r>
            <a:endParaRPr lang="en-US" sz="1800" dirty="0">
              <a:solidFill>
                <a:schemeClr val="tx1"/>
              </a:solidFill>
              <a:latin typeface="Oswa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49555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When the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Stereocillia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bends</a:t>
            </a:r>
            <a:r>
              <a:rPr lang="en-US" sz="1800" i="1" dirty="0" smtClean="0">
                <a:solidFill>
                  <a:schemeClr val="tx1"/>
                </a:solidFill>
                <a:latin typeface="Oswald" charset="0"/>
              </a:rPr>
              <a:t> away  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from the </a:t>
            </a:r>
            <a:r>
              <a:rPr lang="en-US" sz="1800" dirty="0" err="1" smtClean="0">
                <a:solidFill>
                  <a:schemeClr val="tx1"/>
                </a:solidFill>
                <a:latin typeface="Oswald" charset="0"/>
              </a:rPr>
              <a:t>Kinocillium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</a:t>
            </a:r>
            <a:endParaRPr lang="en-US" sz="1800" dirty="0">
              <a:solidFill>
                <a:schemeClr val="tx1"/>
              </a:solidFill>
              <a:latin typeface="Oswald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600200" y="2952750"/>
            <a:ext cx="228600" cy="3810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34099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Membrane receptor </a:t>
            </a:r>
            <a:r>
              <a:rPr lang="en-US" sz="1800" i="1" dirty="0" err="1" smtClean="0">
                <a:solidFill>
                  <a:schemeClr val="tx1"/>
                </a:solidFill>
                <a:latin typeface="Oswald" charset="0"/>
              </a:rPr>
              <a:t>hyperpolarization</a:t>
            </a: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</a:t>
            </a:r>
            <a:endParaRPr lang="en-US" sz="1800" dirty="0">
              <a:solidFill>
                <a:schemeClr val="tx1"/>
              </a:solidFill>
              <a:latin typeface="Oswald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600200" y="3790950"/>
            <a:ext cx="228600" cy="4572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0" y="43243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Decreases the impulse traffic</a:t>
            </a:r>
            <a:endParaRPr lang="en-US" sz="1800" dirty="0">
              <a:solidFill>
                <a:schemeClr val="tx1"/>
              </a:solidFill>
              <a:latin typeface="Oswa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62028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1"/>
                </a:solidFill>
              </a:rPr>
              <a:t>Orientation of the head &amp; the weight of the </a:t>
            </a:r>
            <a:r>
              <a:rPr lang="en-US" b="1" i="1" dirty="0" err="1" smtClean="0">
                <a:solidFill>
                  <a:schemeClr val="tx1"/>
                </a:solidFill>
              </a:rPr>
              <a:t>Statoconia</a:t>
            </a:r>
            <a:r>
              <a:rPr lang="en-US" b="1" i="1" dirty="0" smtClean="0">
                <a:solidFill>
                  <a:schemeClr val="tx1"/>
                </a:solidFill>
              </a:rPr>
              <a:t> – bend the </a:t>
            </a:r>
            <a:r>
              <a:rPr lang="en-US" b="1" i="1" dirty="0" err="1" smtClean="0">
                <a:solidFill>
                  <a:schemeClr val="tx1"/>
                </a:solidFill>
              </a:rPr>
              <a:t>cillia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438400" y="4933950"/>
            <a:ext cx="381000" cy="20955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95600" y="4835723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1"/>
                </a:solidFill>
              </a:rPr>
              <a:t>Appropriate signals are transmitted to the brain to control equilibrium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user\Desktop\Physiology of Equilibrium\Screenshot_2017-09-06-22-19-15-424_net.slideshare.mobi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0"/>
            <a:ext cx="5334000" cy="485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8520600" cy="572700"/>
          </a:xfrm>
        </p:spPr>
        <p:txBody>
          <a:bodyPr/>
          <a:lstStyle/>
          <a:p>
            <a:r>
              <a:rPr lang="en-US" dirty="0" smtClean="0"/>
              <a:t>FUNCTION OF OTOLITH ORGANS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428750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Oswald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Gives information about the static position of head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Oswald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 Activate appropriate mechanisms to maintain equilibrium 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Oswald" charset="0"/>
              </a:rPr>
              <a:t>during resting &amp; linear movements</a:t>
            </a:r>
          </a:p>
        </p:txBody>
      </p:sp>
      <p:pic>
        <p:nvPicPr>
          <p:cNvPr id="4098" name="Picture 2" descr="C:\Users\user\Desktop\Physiology of Equilibrium\Screenshot_2017-09-06-22-12-30-460_net.slideshare.mobi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971550"/>
            <a:ext cx="4572000" cy="4171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3544</TotalTime>
  <Words>1835</Words>
  <PresentationFormat>On-screen Show (16:9)</PresentationFormat>
  <Paragraphs>225</Paragraphs>
  <Slides>32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Oswald</vt:lpstr>
      <vt:lpstr>Average</vt:lpstr>
      <vt:lpstr>Wingdings</vt:lpstr>
      <vt:lpstr>slate</vt:lpstr>
      <vt:lpstr>PHYSIOLOGY OF EQUILIBRIUM</vt:lpstr>
      <vt:lpstr>EQUILIBRIUM</vt:lpstr>
      <vt:lpstr>ROLE OF THE VESTIBULAR SYSTEM</vt:lpstr>
      <vt:lpstr>TYPES OF EQUILIBRIUM</vt:lpstr>
      <vt:lpstr>MAINTAINANCE OF STATIC EQUILIBRIUM</vt:lpstr>
      <vt:lpstr>Slide 6</vt:lpstr>
      <vt:lpstr>LINEAR ACCELERATION</vt:lpstr>
      <vt:lpstr>Slide 8</vt:lpstr>
      <vt:lpstr>FUNCTION OF OTOLITH ORGANS  </vt:lpstr>
      <vt:lpstr>DYNAMIC EQUILIBRIUM ( Angular acceleration)</vt:lpstr>
      <vt:lpstr>Slide 11</vt:lpstr>
      <vt:lpstr>Slide 12</vt:lpstr>
      <vt:lpstr>MECHANISM OF STIMULATION IN SCCs</vt:lpstr>
      <vt:lpstr>FUNCTIONS OF SEMICIRCULAR CANALS</vt:lpstr>
      <vt:lpstr>VESTIBULAR NERVE AND ITS CONNECTIONS</vt:lpstr>
      <vt:lpstr>Slide 16</vt:lpstr>
      <vt:lpstr>REFLEXES FROM VESTIBULAR SENSORY ORGANS</vt:lpstr>
      <vt:lpstr>Slide 18</vt:lpstr>
      <vt:lpstr>PATHWAY OF V.O.R</vt:lpstr>
      <vt:lpstr>Slide 20</vt:lpstr>
      <vt:lpstr>Slide 21</vt:lpstr>
      <vt:lpstr>Slide 22</vt:lpstr>
      <vt:lpstr>Slide 23</vt:lpstr>
      <vt:lpstr>Slide 24</vt:lpstr>
      <vt:lpstr>BPPV (Benign Paroxysmal Positional Vertigo ) </vt:lpstr>
      <vt:lpstr>Slide 26</vt:lpstr>
      <vt:lpstr>Slide 27</vt:lpstr>
      <vt:lpstr>HEAD IMPULSE TEST</vt:lpstr>
      <vt:lpstr>Slide 29</vt:lpstr>
      <vt:lpstr>EXPERIMENTAL STIMULATION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OF INNER EAR</dc:title>
  <cp:lastModifiedBy>user</cp:lastModifiedBy>
  <cp:revision>295</cp:revision>
  <dcterms:modified xsi:type="dcterms:W3CDTF">2017-09-15T01:36:47Z</dcterms:modified>
</cp:coreProperties>
</file>