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3172" y="236220"/>
            <a:ext cx="11725656" cy="6385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71856" y="374904"/>
            <a:ext cx="11448415" cy="6108700"/>
          </a:xfrm>
          <a:custGeom>
            <a:avLst/>
            <a:gdLst/>
            <a:ahLst/>
            <a:cxnLst/>
            <a:rect l="l" t="t" r="r" b="b"/>
            <a:pathLst>
              <a:path w="11448415" h="6108700">
                <a:moveTo>
                  <a:pt x="0" y="6108192"/>
                </a:moveTo>
                <a:lnTo>
                  <a:pt x="11448288" y="6108192"/>
                </a:lnTo>
                <a:lnTo>
                  <a:pt x="11448288" y="0"/>
                </a:lnTo>
                <a:lnTo>
                  <a:pt x="0" y="0"/>
                </a:lnTo>
                <a:lnTo>
                  <a:pt x="0" y="6108192"/>
                </a:lnTo>
                <a:close/>
              </a:path>
            </a:pathLst>
          </a:custGeom>
          <a:ln w="6096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3172" y="236220"/>
            <a:ext cx="11725656" cy="6385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68808" y="371856"/>
            <a:ext cx="11454384" cy="6114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3172" y="236220"/>
            <a:ext cx="11725656" cy="63855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3897" y="870661"/>
            <a:ext cx="5204205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5844" y="2083434"/>
            <a:ext cx="9900310" cy="368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7D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54252" y="1214627"/>
            <a:ext cx="9683496" cy="4415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06067" y="1266444"/>
            <a:ext cx="9579864" cy="4311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7800" y="1411224"/>
            <a:ext cx="9296400" cy="4036060"/>
          </a:xfrm>
          <a:custGeom>
            <a:avLst/>
            <a:gdLst/>
            <a:ahLst/>
            <a:cxnLst/>
            <a:rect l="l" t="t" r="r" b="b"/>
            <a:pathLst>
              <a:path w="9296400" h="4036060">
                <a:moveTo>
                  <a:pt x="0" y="4035552"/>
                </a:moveTo>
                <a:lnTo>
                  <a:pt x="9296400" y="4035552"/>
                </a:lnTo>
                <a:lnTo>
                  <a:pt x="9296400" y="0"/>
                </a:lnTo>
                <a:lnTo>
                  <a:pt x="0" y="0"/>
                </a:lnTo>
                <a:lnTo>
                  <a:pt x="0" y="4035552"/>
                </a:lnTo>
                <a:close/>
              </a:path>
            </a:pathLst>
          </a:custGeom>
          <a:ln w="6096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35879" y="1267967"/>
            <a:ext cx="1920239" cy="731520"/>
          </a:xfrm>
          <a:custGeom>
            <a:avLst/>
            <a:gdLst/>
            <a:ahLst/>
            <a:cxnLst/>
            <a:rect l="l" t="t" r="r" b="b"/>
            <a:pathLst>
              <a:path w="1920240" h="731519">
                <a:moveTo>
                  <a:pt x="0" y="731520"/>
                </a:moveTo>
                <a:lnTo>
                  <a:pt x="1920239" y="731520"/>
                </a:lnTo>
                <a:lnTo>
                  <a:pt x="1920239" y="0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92AF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50179" y="1267967"/>
            <a:ext cx="0" cy="640080"/>
          </a:xfrm>
          <a:custGeom>
            <a:avLst/>
            <a:gdLst/>
            <a:ahLst/>
            <a:cxnLst/>
            <a:rect l="l" t="t" r="r" b="b"/>
            <a:pathLst>
              <a:path h="640080">
                <a:moveTo>
                  <a:pt x="0" y="0"/>
                </a:moveTo>
                <a:lnTo>
                  <a:pt x="0" y="640080"/>
                </a:lnTo>
              </a:path>
            </a:pathLst>
          </a:custGeom>
          <a:ln w="6096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41819" y="1267967"/>
            <a:ext cx="0" cy="640080"/>
          </a:xfrm>
          <a:custGeom>
            <a:avLst/>
            <a:gdLst/>
            <a:ahLst/>
            <a:cxnLst/>
            <a:rect l="l" t="t" r="r" b="b"/>
            <a:pathLst>
              <a:path h="640080">
                <a:moveTo>
                  <a:pt x="0" y="0"/>
                </a:moveTo>
                <a:lnTo>
                  <a:pt x="0" y="640080"/>
                </a:lnTo>
              </a:path>
            </a:pathLst>
          </a:custGeom>
          <a:ln w="6096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50179" y="1912620"/>
            <a:ext cx="1691639" cy="0"/>
          </a:xfrm>
          <a:custGeom>
            <a:avLst/>
            <a:gdLst/>
            <a:ahLst/>
            <a:cxnLst/>
            <a:rect l="l" t="t" r="r" b="b"/>
            <a:pathLst>
              <a:path w="1691640">
                <a:moveTo>
                  <a:pt x="0" y="0"/>
                </a:moveTo>
                <a:lnTo>
                  <a:pt x="1691640" y="0"/>
                </a:lnTo>
              </a:path>
            </a:pathLst>
          </a:custGeom>
          <a:ln w="6096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15617" y="2687269"/>
            <a:ext cx="91757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85" dirty="0">
                <a:solidFill>
                  <a:srgbClr val="7AA79D"/>
                </a:solidFill>
              </a:rPr>
              <a:t>SPEECH</a:t>
            </a:r>
            <a:r>
              <a:rPr sz="7200" spc="-275" dirty="0">
                <a:solidFill>
                  <a:srgbClr val="7AA79D"/>
                </a:solidFill>
              </a:rPr>
              <a:t> </a:t>
            </a:r>
            <a:r>
              <a:rPr sz="7200" spc="-90" dirty="0">
                <a:solidFill>
                  <a:srgbClr val="7AA79D"/>
                </a:solidFill>
              </a:rPr>
              <a:t>DISORDERS</a:t>
            </a:r>
            <a:endParaRPr sz="7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870661"/>
            <a:ext cx="40303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5" dirty="0">
                <a:solidFill>
                  <a:srgbClr val="BC581B"/>
                </a:solidFill>
              </a:rPr>
              <a:t>D</a:t>
            </a:r>
            <a:r>
              <a:rPr spc="90" dirty="0">
                <a:solidFill>
                  <a:srgbClr val="BC581B"/>
                </a:solidFill>
              </a:rPr>
              <a:t>Y</a:t>
            </a:r>
            <a:r>
              <a:rPr spc="-5" dirty="0">
                <a:solidFill>
                  <a:srgbClr val="BC581B"/>
                </a:solidFill>
              </a:rPr>
              <a:t>SA</a:t>
            </a:r>
            <a:r>
              <a:rPr spc="-100" dirty="0">
                <a:solidFill>
                  <a:srgbClr val="BC581B"/>
                </a:solidFill>
              </a:rPr>
              <a:t>R</a:t>
            </a:r>
            <a:r>
              <a:rPr dirty="0">
                <a:solidFill>
                  <a:srgbClr val="BC581B"/>
                </a:solidFill>
              </a:rPr>
              <a:t>THR</a:t>
            </a:r>
            <a:r>
              <a:rPr spc="-15" dirty="0">
                <a:solidFill>
                  <a:srgbClr val="BC581B"/>
                </a:solidFill>
              </a:rPr>
              <a:t>I</a:t>
            </a:r>
            <a:r>
              <a:rPr dirty="0">
                <a:solidFill>
                  <a:srgbClr val="BC581B"/>
                </a:solidFill>
              </a:rPr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4" y="2086482"/>
            <a:ext cx="4596130" cy="367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 algn="just">
              <a:lnSpc>
                <a:spcPct val="140000"/>
              </a:lnSpc>
              <a:spcBef>
                <a:spcPts val="100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1800" b="1" spc="-5" dirty="0">
                <a:latin typeface="Garamond"/>
                <a:cs typeface="Garamond"/>
              </a:rPr>
              <a:t>It is </a:t>
            </a:r>
            <a:r>
              <a:rPr sz="1800" b="1" dirty="0">
                <a:latin typeface="Garamond"/>
                <a:cs typeface="Garamond"/>
              </a:rPr>
              <a:t>a </a:t>
            </a:r>
            <a:r>
              <a:rPr sz="1800" b="1" spc="-5" dirty="0">
                <a:latin typeface="Garamond"/>
                <a:cs typeface="Garamond"/>
              </a:rPr>
              <a:t>weakness or </a:t>
            </a:r>
            <a:r>
              <a:rPr sz="1800" b="1" dirty="0">
                <a:latin typeface="Garamond"/>
                <a:cs typeface="Garamond"/>
              </a:rPr>
              <a:t>paralysis </a:t>
            </a:r>
            <a:r>
              <a:rPr sz="1800" b="1" spc="5" dirty="0">
                <a:latin typeface="Garamond"/>
                <a:cs typeface="Garamond"/>
              </a:rPr>
              <a:t>of </a:t>
            </a:r>
            <a:r>
              <a:rPr sz="1800" b="1" dirty="0">
                <a:latin typeface="Garamond"/>
                <a:cs typeface="Garamond"/>
              </a:rPr>
              <a:t>speech  muscles caused by </a:t>
            </a:r>
            <a:r>
              <a:rPr sz="1800" b="1" spc="5" dirty="0">
                <a:latin typeface="Garamond"/>
                <a:cs typeface="Garamond"/>
              </a:rPr>
              <a:t>damage </a:t>
            </a:r>
            <a:r>
              <a:rPr sz="1800" b="1" dirty="0">
                <a:latin typeface="Garamond"/>
                <a:cs typeface="Garamond"/>
              </a:rPr>
              <a:t>to the </a:t>
            </a:r>
            <a:r>
              <a:rPr sz="1800" b="1" spc="10" dirty="0">
                <a:latin typeface="Garamond"/>
                <a:cs typeface="Garamond"/>
              </a:rPr>
              <a:t>nerves </a:t>
            </a:r>
            <a:r>
              <a:rPr sz="1800" b="1" spc="-5" dirty="0">
                <a:latin typeface="Garamond"/>
                <a:cs typeface="Garamond"/>
              </a:rPr>
              <a:t>or  </a:t>
            </a:r>
            <a:r>
              <a:rPr sz="1800" b="1" dirty="0">
                <a:latin typeface="Garamond"/>
                <a:cs typeface="Garamond"/>
              </a:rPr>
              <a:t>brain</a:t>
            </a:r>
            <a:endParaRPr sz="1800">
              <a:latin typeface="Garamond"/>
              <a:cs typeface="Garamond"/>
            </a:endParaRPr>
          </a:p>
          <a:p>
            <a:pPr marL="251460" indent="-239395">
              <a:lnSpc>
                <a:spcPct val="100000"/>
              </a:lnSpc>
              <a:spcBef>
                <a:spcPts val="1765"/>
              </a:spcBef>
              <a:buClr>
                <a:srgbClr val="252525"/>
              </a:buClr>
              <a:buFont typeface="Garamond"/>
              <a:buChar char="◦"/>
              <a:tabLst>
                <a:tab pos="251460" algn="l"/>
                <a:tab pos="252095" algn="l"/>
              </a:tabLst>
            </a:pPr>
            <a:r>
              <a:rPr sz="1800" b="1" dirty="0">
                <a:latin typeface="Garamond"/>
                <a:cs typeface="Garamond"/>
              </a:rPr>
              <a:t>Dysarthria </a:t>
            </a:r>
            <a:r>
              <a:rPr sz="1800" b="1" spc="-5" dirty="0">
                <a:latin typeface="Garamond"/>
                <a:cs typeface="Garamond"/>
              </a:rPr>
              <a:t>is often caused</a:t>
            </a:r>
            <a:r>
              <a:rPr sz="1800" b="1" spc="100" dirty="0">
                <a:latin typeface="Garamond"/>
                <a:cs typeface="Garamond"/>
              </a:rPr>
              <a:t> </a:t>
            </a:r>
            <a:r>
              <a:rPr sz="1800" b="1" spc="-5" dirty="0">
                <a:latin typeface="Garamond"/>
                <a:cs typeface="Garamond"/>
              </a:rPr>
              <a:t>by:</a:t>
            </a:r>
            <a:endParaRPr sz="1800">
              <a:latin typeface="Garamond"/>
              <a:cs typeface="Garamond"/>
            </a:endParaRPr>
          </a:p>
          <a:p>
            <a:pPr marL="411480" indent="-399415">
              <a:lnSpc>
                <a:spcPct val="100000"/>
              </a:lnSpc>
              <a:spcBef>
                <a:spcPts val="1764"/>
              </a:spcBef>
              <a:buClr>
                <a:srgbClr val="252525"/>
              </a:buClr>
              <a:buAutoNum type="arabicPeriod"/>
              <a:tabLst>
                <a:tab pos="411480" algn="l"/>
                <a:tab pos="412115" algn="l"/>
              </a:tabLst>
            </a:pPr>
            <a:r>
              <a:rPr sz="1800" b="1" spc="-5" dirty="0">
                <a:latin typeface="Garamond"/>
                <a:cs typeface="Garamond"/>
              </a:rPr>
              <a:t>Strokes</a:t>
            </a:r>
            <a:endParaRPr sz="1800">
              <a:latin typeface="Garamond"/>
              <a:cs typeface="Garamond"/>
            </a:endParaRPr>
          </a:p>
          <a:p>
            <a:pPr marL="411480" indent="-399415">
              <a:lnSpc>
                <a:spcPct val="100000"/>
              </a:lnSpc>
              <a:spcBef>
                <a:spcPts val="1765"/>
              </a:spcBef>
              <a:buClr>
                <a:srgbClr val="252525"/>
              </a:buClr>
              <a:buAutoNum type="arabicPeriod"/>
              <a:tabLst>
                <a:tab pos="411480" algn="l"/>
                <a:tab pos="412115" algn="l"/>
              </a:tabLst>
            </a:pPr>
            <a:r>
              <a:rPr sz="1800" b="1" spc="-10" dirty="0">
                <a:latin typeface="Garamond"/>
                <a:cs typeface="Garamond"/>
              </a:rPr>
              <a:t>Parkinson's</a:t>
            </a:r>
            <a:r>
              <a:rPr sz="1800" b="1" spc="40" dirty="0">
                <a:latin typeface="Garamond"/>
                <a:cs typeface="Garamond"/>
              </a:rPr>
              <a:t> </a:t>
            </a:r>
            <a:r>
              <a:rPr sz="1800" b="1" spc="-5" dirty="0">
                <a:latin typeface="Garamond"/>
                <a:cs typeface="Garamond"/>
              </a:rPr>
              <a:t>disease</a:t>
            </a:r>
            <a:endParaRPr sz="1800">
              <a:latin typeface="Garamond"/>
              <a:cs typeface="Garamond"/>
            </a:endParaRPr>
          </a:p>
          <a:p>
            <a:pPr marL="354965" indent="-342900">
              <a:lnSpc>
                <a:spcPct val="100000"/>
              </a:lnSpc>
              <a:spcBef>
                <a:spcPts val="1760"/>
              </a:spcBef>
              <a:buClr>
                <a:srgbClr val="252525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b="1" dirty="0">
                <a:latin typeface="Garamond"/>
                <a:cs typeface="Garamond"/>
              </a:rPr>
              <a:t>Head </a:t>
            </a:r>
            <a:r>
              <a:rPr sz="1800" b="1" spc="-5" dirty="0">
                <a:latin typeface="Garamond"/>
                <a:cs typeface="Garamond"/>
              </a:rPr>
              <a:t>or neck</a:t>
            </a:r>
            <a:r>
              <a:rPr sz="1800" b="1" spc="40" dirty="0">
                <a:latin typeface="Garamond"/>
                <a:cs typeface="Garamond"/>
              </a:rPr>
              <a:t> </a:t>
            </a:r>
            <a:r>
              <a:rPr sz="1800" b="1" spc="-5" dirty="0">
                <a:latin typeface="Garamond"/>
                <a:cs typeface="Garamond"/>
              </a:rPr>
              <a:t>injuries</a:t>
            </a:r>
            <a:endParaRPr sz="1800">
              <a:latin typeface="Garamond"/>
              <a:cs typeface="Garamond"/>
            </a:endParaRPr>
          </a:p>
          <a:p>
            <a:pPr marL="354965" indent="-342900">
              <a:lnSpc>
                <a:spcPct val="100000"/>
              </a:lnSpc>
              <a:spcBef>
                <a:spcPts val="1770"/>
              </a:spcBef>
              <a:buClr>
                <a:srgbClr val="252525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Garamond"/>
                <a:cs typeface="Garamond"/>
              </a:rPr>
              <a:t>Surgical</a:t>
            </a:r>
            <a:r>
              <a:rPr sz="1800" b="1" spc="5" dirty="0">
                <a:latin typeface="Garamond"/>
                <a:cs typeface="Garamond"/>
              </a:rPr>
              <a:t> </a:t>
            </a:r>
            <a:r>
              <a:rPr sz="1800" b="1" spc="-5" dirty="0">
                <a:latin typeface="Garamond"/>
                <a:cs typeface="Garamond"/>
              </a:rPr>
              <a:t>accident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41364" y="2103120"/>
            <a:ext cx="4754880" cy="3749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959865"/>
            <a:ext cx="41224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DYSPROSODY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8423" y="2080386"/>
            <a:ext cx="5692775" cy="302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5080" indent="-182880" algn="just">
              <a:lnSpc>
                <a:spcPct val="150000"/>
              </a:lnSpc>
              <a:spcBef>
                <a:spcPts val="100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1800" b="1" spc="-5" dirty="0">
                <a:latin typeface="Garamond"/>
                <a:cs typeface="Garamond"/>
              </a:rPr>
              <a:t>It is characterized </a:t>
            </a:r>
            <a:r>
              <a:rPr sz="1800" b="1" spc="5" dirty="0">
                <a:latin typeface="Garamond"/>
                <a:cs typeface="Garamond"/>
              </a:rPr>
              <a:t>by </a:t>
            </a:r>
            <a:r>
              <a:rPr sz="1800" b="1" dirty="0">
                <a:latin typeface="Garamond"/>
                <a:cs typeface="Garamond"/>
              </a:rPr>
              <a:t>alterations </a:t>
            </a:r>
            <a:r>
              <a:rPr sz="1800" b="1" spc="-5" dirty="0">
                <a:latin typeface="Garamond"/>
                <a:cs typeface="Garamond"/>
              </a:rPr>
              <a:t>in </a:t>
            </a:r>
            <a:r>
              <a:rPr sz="1800" b="1" spc="-15" dirty="0">
                <a:latin typeface="Garamond"/>
                <a:cs typeface="Garamond"/>
              </a:rPr>
              <a:t>intensity, </a:t>
            </a:r>
            <a:r>
              <a:rPr sz="1800" b="1" spc="-5" dirty="0">
                <a:latin typeface="Garamond"/>
                <a:cs typeface="Garamond"/>
              </a:rPr>
              <a:t>in </a:t>
            </a:r>
            <a:r>
              <a:rPr sz="1800" b="1" dirty="0">
                <a:latin typeface="Garamond"/>
                <a:cs typeface="Garamond"/>
              </a:rPr>
              <a:t>the  timing </a:t>
            </a:r>
            <a:r>
              <a:rPr sz="1800" b="1" spc="5" dirty="0">
                <a:latin typeface="Garamond"/>
                <a:cs typeface="Garamond"/>
              </a:rPr>
              <a:t>of </a:t>
            </a:r>
            <a:r>
              <a:rPr sz="1800" b="1" dirty="0">
                <a:latin typeface="Garamond"/>
                <a:cs typeface="Garamond"/>
              </a:rPr>
              <a:t>utterance segments, and </a:t>
            </a:r>
            <a:r>
              <a:rPr sz="1800" b="1" spc="-5" dirty="0">
                <a:latin typeface="Garamond"/>
                <a:cs typeface="Garamond"/>
              </a:rPr>
              <a:t>in rhythm, </a:t>
            </a:r>
            <a:r>
              <a:rPr sz="1800" b="1" dirty="0">
                <a:latin typeface="Garamond"/>
                <a:cs typeface="Garamond"/>
              </a:rPr>
              <a:t>cadence,  and </a:t>
            </a:r>
            <a:r>
              <a:rPr sz="1800" b="1" spc="-5" dirty="0">
                <a:latin typeface="Garamond"/>
                <a:cs typeface="Garamond"/>
              </a:rPr>
              <a:t>intonation of</a:t>
            </a:r>
            <a:r>
              <a:rPr sz="1800" b="1" spc="330" dirty="0">
                <a:latin typeface="Garamond"/>
                <a:cs typeface="Garamond"/>
              </a:rPr>
              <a:t> </a:t>
            </a:r>
            <a:r>
              <a:rPr sz="1800" b="1" spc="-10" dirty="0">
                <a:latin typeface="Garamond"/>
                <a:cs typeface="Garamond"/>
              </a:rPr>
              <a:t>words.</a:t>
            </a:r>
            <a:endParaRPr sz="1800">
              <a:latin typeface="Garamond"/>
              <a:cs typeface="Garamond"/>
            </a:endParaRPr>
          </a:p>
          <a:p>
            <a:pPr marL="195580" marR="5080" indent="-182880" algn="just">
              <a:lnSpc>
                <a:spcPct val="150000"/>
              </a:lnSpc>
              <a:spcBef>
                <a:spcPts val="900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1800" b="1" spc="5" dirty="0">
                <a:latin typeface="Garamond"/>
                <a:cs typeface="Garamond"/>
              </a:rPr>
              <a:t>The </a:t>
            </a:r>
            <a:r>
              <a:rPr sz="1800" b="1" dirty="0">
                <a:latin typeface="Garamond"/>
                <a:cs typeface="Garamond"/>
              </a:rPr>
              <a:t>cause of dysprosody </a:t>
            </a:r>
            <a:r>
              <a:rPr sz="1800" b="1" spc="-5" dirty="0">
                <a:latin typeface="Garamond"/>
                <a:cs typeface="Garamond"/>
              </a:rPr>
              <a:t>is usually associated with  neurological pathologies </a:t>
            </a:r>
            <a:r>
              <a:rPr sz="1800" b="1" dirty="0">
                <a:latin typeface="Garamond"/>
                <a:cs typeface="Garamond"/>
              </a:rPr>
              <a:t>such as brain </a:t>
            </a:r>
            <a:r>
              <a:rPr sz="1800" b="1" spc="-10" dirty="0">
                <a:latin typeface="Garamond"/>
                <a:cs typeface="Garamond"/>
              </a:rPr>
              <a:t>vascular  </a:t>
            </a:r>
            <a:r>
              <a:rPr sz="1800" b="1" spc="-5" dirty="0">
                <a:latin typeface="Garamond"/>
                <a:cs typeface="Garamond"/>
              </a:rPr>
              <a:t>accidents, </a:t>
            </a:r>
            <a:r>
              <a:rPr sz="1800" b="1" dirty="0">
                <a:latin typeface="Garamond"/>
                <a:cs typeface="Garamond"/>
              </a:rPr>
              <a:t>cranioencephalic </a:t>
            </a:r>
            <a:r>
              <a:rPr sz="1800" b="1" spc="-5" dirty="0">
                <a:latin typeface="Garamond"/>
                <a:cs typeface="Garamond"/>
              </a:rPr>
              <a:t>traumatisms, </a:t>
            </a:r>
            <a:r>
              <a:rPr sz="1800" b="1" dirty="0">
                <a:latin typeface="Garamond"/>
                <a:cs typeface="Garamond"/>
              </a:rPr>
              <a:t>and brain  </a:t>
            </a:r>
            <a:r>
              <a:rPr sz="1800" b="1" spc="5" dirty="0">
                <a:latin typeface="Garamond"/>
                <a:cs typeface="Garamond"/>
              </a:rPr>
              <a:t>tumors.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0320" y="2103119"/>
            <a:ext cx="4754879" cy="3749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870661"/>
            <a:ext cx="34715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MUTENESS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4" y="3598545"/>
            <a:ext cx="451167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 indent="-182880">
              <a:lnSpc>
                <a:spcPct val="100000"/>
              </a:lnSpc>
              <a:spcBef>
                <a:spcPts val="95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2500" b="1" spc="-5" dirty="0">
                <a:latin typeface="Garamond"/>
                <a:cs typeface="Garamond"/>
              </a:rPr>
              <a:t>It </a:t>
            </a:r>
            <a:r>
              <a:rPr sz="2500" b="1" dirty="0">
                <a:latin typeface="Garamond"/>
                <a:cs typeface="Garamond"/>
              </a:rPr>
              <a:t>is </a:t>
            </a:r>
            <a:r>
              <a:rPr sz="2500" b="1" spc="-5" dirty="0">
                <a:latin typeface="Garamond"/>
                <a:cs typeface="Garamond"/>
              </a:rPr>
              <a:t>complete </a:t>
            </a:r>
            <a:r>
              <a:rPr sz="2500" b="1" spc="-10" dirty="0">
                <a:latin typeface="Garamond"/>
                <a:cs typeface="Garamond"/>
              </a:rPr>
              <a:t>inability </a:t>
            </a:r>
            <a:r>
              <a:rPr sz="2500" b="1" spc="-5" dirty="0">
                <a:latin typeface="Garamond"/>
                <a:cs typeface="Garamond"/>
              </a:rPr>
              <a:t>to</a:t>
            </a:r>
            <a:r>
              <a:rPr sz="2500" b="1" spc="-20" dirty="0">
                <a:latin typeface="Garamond"/>
                <a:cs typeface="Garamond"/>
              </a:rPr>
              <a:t> </a:t>
            </a:r>
            <a:r>
              <a:rPr sz="2500" b="1" dirty="0">
                <a:latin typeface="Garamond"/>
                <a:cs typeface="Garamond"/>
              </a:rPr>
              <a:t>speak.</a:t>
            </a:r>
            <a:endParaRPr sz="25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0320" y="2103120"/>
            <a:ext cx="4754880" cy="3749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798" y="870661"/>
            <a:ext cx="97282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00AF50"/>
                </a:solidFill>
              </a:rPr>
              <a:t>CAUSES </a:t>
            </a:r>
            <a:r>
              <a:rPr dirty="0">
                <a:solidFill>
                  <a:srgbClr val="00AF50"/>
                </a:solidFill>
              </a:rPr>
              <a:t>OF </a:t>
            </a:r>
            <a:r>
              <a:rPr spc="-10" dirty="0">
                <a:solidFill>
                  <a:srgbClr val="00AF50"/>
                </a:solidFill>
              </a:rPr>
              <a:t>SPEECH</a:t>
            </a:r>
            <a:r>
              <a:rPr spc="-30" dirty="0">
                <a:solidFill>
                  <a:srgbClr val="00AF50"/>
                </a:solidFill>
              </a:rPr>
              <a:t> </a:t>
            </a:r>
            <a:r>
              <a:rPr spc="-5" dirty="0">
                <a:solidFill>
                  <a:srgbClr val="00AF50"/>
                </a:solidFill>
              </a:rPr>
              <a:t>DISORDERS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4" y="2525395"/>
            <a:ext cx="2976880" cy="3112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880">
              <a:lnSpc>
                <a:spcPct val="100000"/>
              </a:lnSpc>
              <a:spcBef>
                <a:spcPts val="100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1800" b="1" dirty="0">
                <a:latin typeface="Garamond"/>
                <a:cs typeface="Garamond"/>
              </a:rPr>
              <a:t>There </a:t>
            </a:r>
            <a:r>
              <a:rPr sz="1800" b="1" spc="5" dirty="0">
                <a:latin typeface="Garamond"/>
                <a:cs typeface="Garamond"/>
              </a:rPr>
              <a:t>are </a:t>
            </a:r>
            <a:r>
              <a:rPr sz="1800" b="1" spc="-5" dirty="0">
                <a:latin typeface="Garamond"/>
                <a:cs typeface="Garamond"/>
              </a:rPr>
              <a:t>following</a:t>
            </a:r>
            <a:r>
              <a:rPr sz="1800" b="1" spc="25" dirty="0">
                <a:latin typeface="Garamond"/>
                <a:cs typeface="Garamond"/>
              </a:rPr>
              <a:t> </a:t>
            </a:r>
            <a:r>
              <a:rPr sz="1800" b="1" spc="-5" dirty="0">
                <a:latin typeface="Garamond"/>
                <a:cs typeface="Garamond"/>
              </a:rPr>
              <a:t>causes: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Clr>
                <a:srgbClr val="252525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5885AB"/>
                </a:solidFill>
                <a:latin typeface="Garamond"/>
                <a:cs typeface="Garamond"/>
              </a:rPr>
              <a:t>Genetic</a:t>
            </a:r>
            <a:r>
              <a:rPr sz="1800" b="1" spc="25" dirty="0">
                <a:solidFill>
                  <a:srgbClr val="5885AB"/>
                </a:solidFill>
                <a:latin typeface="Garamond"/>
                <a:cs typeface="Garamond"/>
              </a:rPr>
              <a:t> </a:t>
            </a:r>
            <a:r>
              <a:rPr sz="1800" b="1" dirty="0">
                <a:solidFill>
                  <a:srgbClr val="5885AB"/>
                </a:solidFill>
                <a:latin typeface="Garamond"/>
                <a:cs typeface="Garamond"/>
              </a:rPr>
              <a:t>Influences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buClr>
                <a:srgbClr val="252525"/>
              </a:buClr>
              <a:buFont typeface="Garamond"/>
              <a:buAutoNum type="arabicPeriod"/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52525"/>
              </a:buClr>
              <a:buFont typeface="Garamond"/>
              <a:buAutoNum type="arabicPeriod"/>
            </a:pPr>
            <a:endParaRPr sz="25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Clr>
                <a:srgbClr val="252525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BC581B"/>
                </a:solidFill>
                <a:latin typeface="Garamond"/>
                <a:cs typeface="Garamond"/>
              </a:rPr>
              <a:t>Physical</a:t>
            </a:r>
            <a:r>
              <a:rPr sz="1800" b="1" spc="30" dirty="0">
                <a:solidFill>
                  <a:srgbClr val="BC581B"/>
                </a:solidFill>
                <a:latin typeface="Garamond"/>
                <a:cs typeface="Garamond"/>
              </a:rPr>
              <a:t> </a:t>
            </a:r>
            <a:r>
              <a:rPr sz="1800" b="1" spc="5" dirty="0">
                <a:solidFill>
                  <a:srgbClr val="BC581B"/>
                </a:solidFill>
                <a:latin typeface="Garamond"/>
                <a:cs typeface="Garamond"/>
              </a:rPr>
              <a:t>Deformities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buClr>
                <a:srgbClr val="252525"/>
              </a:buClr>
              <a:buFont typeface="Garamond"/>
              <a:buAutoNum type="arabicPeriod"/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52525"/>
              </a:buClr>
              <a:buFont typeface="Garamond"/>
              <a:buAutoNum type="arabicPeriod"/>
            </a:pPr>
            <a:endParaRPr sz="25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Clr>
                <a:srgbClr val="252525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0AFEF"/>
                </a:solidFill>
                <a:latin typeface="Garamond"/>
                <a:cs typeface="Garamond"/>
              </a:rPr>
              <a:t>Neurological</a:t>
            </a:r>
            <a:r>
              <a:rPr sz="1800" b="1" spc="15" dirty="0">
                <a:solidFill>
                  <a:srgbClr val="00AFEF"/>
                </a:solidFill>
                <a:latin typeface="Garamond"/>
                <a:cs typeface="Garamond"/>
              </a:rPr>
              <a:t> </a:t>
            </a:r>
            <a:r>
              <a:rPr sz="1800" b="1" spc="-5" dirty="0">
                <a:solidFill>
                  <a:srgbClr val="00AFEF"/>
                </a:solidFill>
                <a:latin typeface="Garamond"/>
                <a:cs typeface="Garamond"/>
              </a:rPr>
              <a:t>Malfunctions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0" y="1924811"/>
            <a:ext cx="2514600" cy="2325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78723" y="1924811"/>
            <a:ext cx="3564635" cy="2325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0" y="4250435"/>
            <a:ext cx="2276855" cy="21168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870661"/>
            <a:ext cx="71596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5885AB"/>
                </a:solidFill>
              </a:rPr>
              <a:t>GENETIC</a:t>
            </a:r>
            <a:r>
              <a:rPr spc="-40" dirty="0">
                <a:solidFill>
                  <a:srgbClr val="5885AB"/>
                </a:solidFill>
              </a:rPr>
              <a:t> </a:t>
            </a:r>
            <a:r>
              <a:rPr spc="-5" dirty="0">
                <a:solidFill>
                  <a:srgbClr val="5885AB"/>
                </a:solidFill>
              </a:rPr>
              <a:t>INFLUENCES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4" y="2196210"/>
            <a:ext cx="4598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880">
              <a:lnSpc>
                <a:spcPct val="100000"/>
              </a:lnSpc>
              <a:spcBef>
                <a:spcPts val="100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  <a:tab pos="1033144" algn="l"/>
                <a:tab pos="3685540" algn="l"/>
                <a:tab pos="3923029" algn="l"/>
              </a:tabLst>
            </a:pPr>
            <a:r>
              <a:rPr sz="1800" b="1" spc="-5" dirty="0">
                <a:solidFill>
                  <a:srgbClr val="5885AB"/>
                </a:solidFill>
                <a:latin typeface="Garamond"/>
                <a:cs typeface="Garamond"/>
              </a:rPr>
              <a:t>Dra</a:t>
            </a:r>
            <a:r>
              <a:rPr sz="1800" b="1" spc="10" dirty="0">
                <a:solidFill>
                  <a:srgbClr val="5885AB"/>
                </a:solidFill>
                <a:latin typeface="Garamond"/>
                <a:cs typeface="Garamond"/>
              </a:rPr>
              <a:t>y</a:t>
            </a:r>
            <a:r>
              <a:rPr sz="1800" b="1" spc="-5" dirty="0">
                <a:solidFill>
                  <a:srgbClr val="5885AB"/>
                </a:solidFill>
                <a:latin typeface="Garamond"/>
                <a:cs typeface="Garamond"/>
              </a:rPr>
              <a:t>n</a:t>
            </a:r>
            <a:r>
              <a:rPr sz="1800" b="1" dirty="0">
                <a:solidFill>
                  <a:srgbClr val="5885AB"/>
                </a:solidFill>
                <a:latin typeface="Garamond"/>
                <a:cs typeface="Garamond"/>
              </a:rPr>
              <a:t>a	and </a:t>
            </a:r>
            <a:r>
              <a:rPr sz="1800" b="1" spc="95" dirty="0">
                <a:solidFill>
                  <a:srgbClr val="5885AB"/>
                </a:solidFill>
                <a:latin typeface="Garamond"/>
                <a:cs typeface="Garamond"/>
              </a:rPr>
              <a:t> </a:t>
            </a:r>
            <a:r>
              <a:rPr sz="1800" b="1" spc="60" dirty="0">
                <a:solidFill>
                  <a:srgbClr val="5885AB"/>
                </a:solidFill>
                <a:latin typeface="Garamond"/>
                <a:cs typeface="Garamond"/>
              </a:rPr>
              <a:t>K</a:t>
            </a:r>
            <a:r>
              <a:rPr sz="1800" b="1" dirty="0">
                <a:solidFill>
                  <a:srgbClr val="5885AB"/>
                </a:solidFill>
                <a:latin typeface="Garamond"/>
                <a:cs typeface="Garamond"/>
              </a:rPr>
              <a:t>ang </a:t>
            </a:r>
            <a:r>
              <a:rPr sz="1800" b="1" spc="95" dirty="0">
                <a:solidFill>
                  <a:srgbClr val="5885AB"/>
                </a:solidFill>
                <a:latin typeface="Garamond"/>
                <a:cs typeface="Garamond"/>
              </a:rPr>
              <a:t> </a:t>
            </a:r>
            <a:r>
              <a:rPr sz="1800" b="1" spc="-5" dirty="0">
                <a:solidFill>
                  <a:srgbClr val="5885AB"/>
                </a:solidFill>
                <a:latin typeface="Garamond"/>
                <a:cs typeface="Garamond"/>
              </a:rPr>
              <a:t>(</a:t>
            </a:r>
            <a:r>
              <a:rPr sz="1800" b="1" spc="5" dirty="0">
                <a:solidFill>
                  <a:srgbClr val="5885AB"/>
                </a:solidFill>
                <a:latin typeface="Garamond"/>
                <a:cs typeface="Garamond"/>
              </a:rPr>
              <a:t>20</a:t>
            </a:r>
            <a:r>
              <a:rPr sz="1800" b="1" dirty="0">
                <a:solidFill>
                  <a:srgbClr val="5885AB"/>
                </a:solidFill>
                <a:latin typeface="Garamond"/>
                <a:cs typeface="Garamond"/>
              </a:rPr>
              <a:t>1</a:t>
            </a:r>
            <a:r>
              <a:rPr sz="1800" b="1" spc="-5" dirty="0">
                <a:solidFill>
                  <a:srgbClr val="5885AB"/>
                </a:solidFill>
                <a:latin typeface="Garamond"/>
                <a:cs typeface="Garamond"/>
              </a:rPr>
              <a:t>1</a:t>
            </a:r>
            <a:r>
              <a:rPr sz="1800" b="1" dirty="0">
                <a:solidFill>
                  <a:srgbClr val="5885AB"/>
                </a:solidFill>
                <a:latin typeface="Garamond"/>
                <a:cs typeface="Garamond"/>
              </a:rPr>
              <a:t>) </a:t>
            </a:r>
            <a:r>
              <a:rPr sz="1800" b="1" spc="90" dirty="0">
                <a:solidFill>
                  <a:srgbClr val="5885AB"/>
                </a:solidFill>
                <a:latin typeface="Garamond"/>
                <a:cs typeface="Garamond"/>
              </a:rPr>
              <a:t> </a:t>
            </a:r>
            <a:r>
              <a:rPr sz="1800" b="1" spc="-5" dirty="0">
                <a:latin typeface="Garamond"/>
                <a:cs typeface="Garamond"/>
              </a:rPr>
              <a:t>l</a:t>
            </a:r>
            <a:r>
              <a:rPr sz="1800" b="1" spc="5" dirty="0">
                <a:latin typeface="Garamond"/>
                <a:cs typeface="Garamond"/>
              </a:rPr>
              <a:t>oc</a:t>
            </a:r>
            <a:r>
              <a:rPr sz="1800" b="1" dirty="0">
                <a:latin typeface="Garamond"/>
                <a:cs typeface="Garamond"/>
              </a:rPr>
              <a:t>ated	a	centr</a:t>
            </a:r>
            <a:r>
              <a:rPr sz="1800" b="1" spc="5" dirty="0">
                <a:latin typeface="Garamond"/>
                <a:cs typeface="Garamond"/>
              </a:rPr>
              <a:t>a</a:t>
            </a:r>
            <a:r>
              <a:rPr sz="1800" b="1" dirty="0">
                <a:latin typeface="Garamond"/>
                <a:cs typeface="Garamond"/>
              </a:rPr>
              <a:t>l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8674" y="2964307"/>
            <a:ext cx="34182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6360" algn="l"/>
                <a:tab pos="1859280" algn="l"/>
                <a:tab pos="2397760" algn="l"/>
              </a:tabLst>
            </a:pPr>
            <a:r>
              <a:rPr sz="1800" b="1" dirty="0">
                <a:latin typeface="Garamond"/>
                <a:cs typeface="Garamond"/>
              </a:rPr>
              <a:t>responsible	for	the	disruption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8674" y="2470531"/>
            <a:ext cx="4414520" cy="11779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60"/>
              </a:spcBef>
              <a:tabLst>
                <a:tab pos="603250" algn="l"/>
                <a:tab pos="1022350" algn="l"/>
                <a:tab pos="1525270" algn="l"/>
                <a:tab pos="2239010" algn="l"/>
                <a:tab pos="2813050" algn="l"/>
                <a:tab pos="3767454" algn="l"/>
                <a:tab pos="4154170" algn="l"/>
              </a:tabLst>
            </a:pPr>
            <a:r>
              <a:rPr sz="1800" b="1" dirty="0">
                <a:latin typeface="Garamond"/>
                <a:cs typeface="Garamond"/>
              </a:rPr>
              <a:t>a</a:t>
            </a:r>
            <a:r>
              <a:rPr sz="1800" b="1" spc="15" dirty="0">
                <a:latin typeface="Garamond"/>
                <a:cs typeface="Garamond"/>
              </a:rPr>
              <a:t>r</a:t>
            </a:r>
            <a:r>
              <a:rPr sz="1800" b="1" dirty="0">
                <a:latin typeface="Garamond"/>
                <a:cs typeface="Garamond"/>
              </a:rPr>
              <a:t>ea	</a:t>
            </a:r>
            <a:r>
              <a:rPr sz="1800" b="1" spc="-5" dirty="0">
                <a:latin typeface="Garamond"/>
                <a:cs typeface="Garamond"/>
              </a:rPr>
              <a:t>o</a:t>
            </a:r>
            <a:r>
              <a:rPr sz="1800" b="1" dirty="0">
                <a:latin typeface="Garamond"/>
                <a:cs typeface="Garamond"/>
              </a:rPr>
              <a:t>f	t</a:t>
            </a:r>
            <a:r>
              <a:rPr sz="1800" b="1" spc="10" dirty="0">
                <a:latin typeface="Garamond"/>
                <a:cs typeface="Garamond"/>
              </a:rPr>
              <a:t>h</a:t>
            </a:r>
            <a:r>
              <a:rPr sz="1800" b="1" dirty="0">
                <a:latin typeface="Garamond"/>
                <a:cs typeface="Garamond"/>
              </a:rPr>
              <a:t>e	</a:t>
            </a:r>
            <a:r>
              <a:rPr sz="1800" b="1" spc="-5" dirty="0">
                <a:latin typeface="Garamond"/>
                <a:cs typeface="Garamond"/>
              </a:rPr>
              <a:t>D</a:t>
            </a:r>
            <a:r>
              <a:rPr sz="1800" b="1" spc="-25" dirty="0">
                <a:latin typeface="Garamond"/>
                <a:cs typeface="Garamond"/>
              </a:rPr>
              <a:t>N</a:t>
            </a:r>
            <a:r>
              <a:rPr sz="1800" b="1" dirty="0">
                <a:latin typeface="Garamond"/>
                <a:cs typeface="Garamond"/>
              </a:rPr>
              <a:t>A	that	a</a:t>
            </a:r>
            <a:r>
              <a:rPr sz="1800" b="1" spc="10" dirty="0">
                <a:latin typeface="Garamond"/>
                <a:cs typeface="Garamond"/>
              </a:rPr>
              <a:t>p</a:t>
            </a:r>
            <a:r>
              <a:rPr sz="1800" b="1" spc="-5" dirty="0">
                <a:latin typeface="Garamond"/>
                <a:cs typeface="Garamond"/>
              </a:rPr>
              <a:t>pea</a:t>
            </a:r>
            <a:r>
              <a:rPr sz="1800" b="1" spc="35" dirty="0">
                <a:latin typeface="Garamond"/>
                <a:cs typeface="Garamond"/>
              </a:rPr>
              <a:t>r</a:t>
            </a:r>
            <a:r>
              <a:rPr sz="1800" b="1" dirty="0">
                <a:latin typeface="Garamond"/>
                <a:cs typeface="Garamond"/>
              </a:rPr>
              <a:t>s	to	be</a:t>
            </a:r>
            <a:endParaRPr sz="1800">
              <a:latin typeface="Garamond"/>
              <a:cs typeface="Garamond"/>
            </a:endParaRPr>
          </a:p>
          <a:p>
            <a:pPr marL="4176395" marR="5080" indent="-538480" algn="r">
              <a:lnSpc>
                <a:spcPct val="140000"/>
              </a:lnSpc>
              <a:tabLst>
                <a:tab pos="4093845" algn="l"/>
              </a:tabLst>
            </a:pPr>
            <a:r>
              <a:rPr sz="1800" b="1" spc="10" dirty="0">
                <a:latin typeface="Garamond"/>
                <a:cs typeface="Garamond"/>
              </a:rPr>
              <a:t>o</a:t>
            </a:r>
            <a:r>
              <a:rPr sz="1800" b="1" dirty="0">
                <a:latin typeface="Garamond"/>
                <a:cs typeface="Garamond"/>
              </a:rPr>
              <a:t>f	t</a:t>
            </a:r>
            <a:r>
              <a:rPr sz="1800" b="1" spc="10" dirty="0">
                <a:latin typeface="Garamond"/>
                <a:cs typeface="Garamond"/>
              </a:rPr>
              <a:t>h</a:t>
            </a:r>
            <a:r>
              <a:rPr sz="1800" b="1" dirty="0">
                <a:latin typeface="Garamond"/>
                <a:cs typeface="Garamond"/>
              </a:rPr>
              <a:t>e  </a:t>
            </a:r>
            <a:r>
              <a:rPr sz="1800" b="1" spc="10" dirty="0">
                <a:latin typeface="Garamond"/>
                <a:cs typeface="Garamond"/>
              </a:rPr>
              <a:t>of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8674" y="3238372"/>
            <a:ext cx="3913504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  <a:tabLst>
                <a:tab pos="1246505" algn="l"/>
                <a:tab pos="2371725" algn="l"/>
                <a:tab pos="2757170" algn="l"/>
              </a:tabLst>
            </a:pPr>
            <a:r>
              <a:rPr sz="1800" b="1" spc="10" dirty="0">
                <a:latin typeface="Garamond"/>
                <a:cs typeface="Garamond"/>
              </a:rPr>
              <a:t>l</a:t>
            </a:r>
            <a:r>
              <a:rPr sz="1800" b="1" dirty="0">
                <a:latin typeface="Garamond"/>
                <a:cs typeface="Garamond"/>
              </a:rPr>
              <a:t>y</a:t>
            </a:r>
            <a:r>
              <a:rPr sz="1800" b="1" spc="-15" dirty="0">
                <a:latin typeface="Garamond"/>
                <a:cs typeface="Garamond"/>
              </a:rPr>
              <a:t>s</a:t>
            </a:r>
            <a:r>
              <a:rPr sz="1800" b="1" spc="5" dirty="0">
                <a:latin typeface="Garamond"/>
                <a:cs typeface="Garamond"/>
              </a:rPr>
              <a:t>o</a:t>
            </a:r>
            <a:r>
              <a:rPr sz="1800" b="1" spc="-10" dirty="0">
                <a:latin typeface="Garamond"/>
                <a:cs typeface="Garamond"/>
              </a:rPr>
              <a:t>s</a:t>
            </a:r>
            <a:r>
              <a:rPr sz="1800" b="1" dirty="0">
                <a:latin typeface="Garamond"/>
                <a:cs typeface="Garamond"/>
              </a:rPr>
              <a:t>omal	</a:t>
            </a:r>
            <a:r>
              <a:rPr sz="1800" b="1" spc="-5" dirty="0">
                <a:latin typeface="Garamond"/>
                <a:cs typeface="Garamond"/>
              </a:rPr>
              <a:t>pat</a:t>
            </a:r>
            <a:r>
              <a:rPr sz="1800" b="1" spc="5" dirty="0">
                <a:latin typeface="Garamond"/>
                <a:cs typeface="Garamond"/>
              </a:rPr>
              <a:t>h</a:t>
            </a:r>
            <a:r>
              <a:rPr sz="1800" b="1" spc="-55" dirty="0">
                <a:latin typeface="Garamond"/>
                <a:cs typeface="Garamond"/>
              </a:rPr>
              <a:t>w</a:t>
            </a:r>
            <a:r>
              <a:rPr sz="1800" b="1" spc="10" dirty="0">
                <a:latin typeface="Garamond"/>
                <a:cs typeface="Garamond"/>
              </a:rPr>
              <a:t>a</a:t>
            </a:r>
            <a:r>
              <a:rPr sz="1800" b="1" spc="-150" dirty="0">
                <a:latin typeface="Garamond"/>
                <a:cs typeface="Garamond"/>
              </a:rPr>
              <a:t>y</a:t>
            </a:r>
            <a:r>
              <a:rPr sz="1800" b="1" dirty="0">
                <a:latin typeface="Garamond"/>
                <a:cs typeface="Garamond"/>
              </a:rPr>
              <a:t>,	a	</a:t>
            </a:r>
            <a:r>
              <a:rPr sz="1800" b="1" spc="-5" dirty="0">
                <a:latin typeface="Garamond"/>
                <a:cs typeface="Garamond"/>
              </a:rPr>
              <a:t>pas</a:t>
            </a:r>
            <a:r>
              <a:rPr sz="1800" b="1" spc="-10" dirty="0">
                <a:latin typeface="Garamond"/>
                <a:cs typeface="Garamond"/>
              </a:rPr>
              <a:t>s</a:t>
            </a:r>
            <a:r>
              <a:rPr sz="1800" b="1" spc="35" dirty="0">
                <a:latin typeface="Garamond"/>
                <a:cs typeface="Garamond"/>
              </a:rPr>
              <a:t>a</a:t>
            </a:r>
            <a:r>
              <a:rPr sz="1800" b="1" dirty="0">
                <a:latin typeface="Garamond"/>
                <a:cs typeface="Garamond"/>
              </a:rPr>
              <a:t>ge</a:t>
            </a:r>
            <a:r>
              <a:rPr sz="1800" b="1" spc="-50" dirty="0">
                <a:latin typeface="Garamond"/>
                <a:cs typeface="Garamond"/>
              </a:rPr>
              <a:t>w</a:t>
            </a:r>
            <a:r>
              <a:rPr sz="1800" b="1" dirty="0">
                <a:latin typeface="Garamond"/>
                <a:cs typeface="Garamond"/>
              </a:rPr>
              <a:t>ay  </a:t>
            </a:r>
            <a:r>
              <a:rPr sz="1800" b="1" spc="-5" dirty="0">
                <a:latin typeface="Garamond"/>
                <a:cs typeface="Garamond"/>
              </a:rPr>
              <a:t>enzymes.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5844" y="4121276"/>
            <a:ext cx="459740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 algn="just">
              <a:lnSpc>
                <a:spcPct val="140000"/>
              </a:lnSpc>
              <a:spcBef>
                <a:spcPts val="100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1800" b="1" spc="5" dirty="0">
                <a:latin typeface="Garamond"/>
                <a:cs typeface="Garamond"/>
              </a:rPr>
              <a:t>They </a:t>
            </a:r>
            <a:r>
              <a:rPr sz="1800" b="1" dirty="0">
                <a:latin typeface="Garamond"/>
                <a:cs typeface="Garamond"/>
              </a:rPr>
              <a:t>found a region </a:t>
            </a:r>
            <a:r>
              <a:rPr sz="1800" b="1" spc="-5" dirty="0">
                <a:latin typeface="Garamond"/>
                <a:cs typeface="Garamond"/>
              </a:rPr>
              <a:t>on </a:t>
            </a:r>
            <a:r>
              <a:rPr sz="1800" b="1" dirty="0">
                <a:latin typeface="Garamond"/>
                <a:cs typeface="Garamond"/>
              </a:rPr>
              <a:t>chromosome </a:t>
            </a:r>
            <a:r>
              <a:rPr sz="1800" b="1" spc="-5" dirty="0">
                <a:latin typeface="Garamond"/>
                <a:cs typeface="Garamond"/>
              </a:rPr>
              <a:t>12 </a:t>
            </a:r>
            <a:r>
              <a:rPr sz="1800" b="1" dirty="0">
                <a:latin typeface="Garamond"/>
                <a:cs typeface="Garamond"/>
              </a:rPr>
              <a:t>that  </a:t>
            </a:r>
            <a:r>
              <a:rPr sz="1800" b="1" spc="-10" dirty="0">
                <a:latin typeface="Garamond"/>
                <a:cs typeface="Garamond"/>
              </a:rPr>
              <a:t>shows </a:t>
            </a:r>
            <a:r>
              <a:rPr sz="1800" b="1" dirty="0">
                <a:latin typeface="Garamond"/>
                <a:cs typeface="Garamond"/>
              </a:rPr>
              <a:t>mutation </a:t>
            </a:r>
            <a:r>
              <a:rPr sz="1800" b="1" spc="-5" dirty="0">
                <a:latin typeface="Garamond"/>
                <a:cs typeface="Garamond"/>
              </a:rPr>
              <a:t>in </a:t>
            </a:r>
            <a:r>
              <a:rPr sz="1800" b="1" dirty="0">
                <a:latin typeface="Garamond"/>
                <a:cs typeface="Garamond"/>
              </a:rPr>
              <a:t>the </a:t>
            </a:r>
            <a:r>
              <a:rPr sz="1800" b="1" spc="-25" dirty="0">
                <a:solidFill>
                  <a:srgbClr val="5885AB"/>
                </a:solidFill>
                <a:latin typeface="Garamond"/>
                <a:cs typeface="Garamond"/>
              </a:rPr>
              <a:t>GNPTA </a:t>
            </a:r>
            <a:r>
              <a:rPr sz="1800" b="1" dirty="0">
                <a:latin typeface="Garamond"/>
                <a:cs typeface="Garamond"/>
              </a:rPr>
              <a:t>and </a:t>
            </a:r>
            <a:r>
              <a:rPr sz="1800" b="1" spc="-35" dirty="0">
                <a:solidFill>
                  <a:srgbClr val="5885AB"/>
                </a:solidFill>
                <a:latin typeface="Garamond"/>
                <a:cs typeface="Garamond"/>
              </a:rPr>
              <a:t>NAGPA </a:t>
            </a:r>
            <a:r>
              <a:rPr sz="1800" b="1" spc="-35" dirty="0">
                <a:latin typeface="Garamond"/>
                <a:cs typeface="Garamond"/>
              </a:rPr>
              <a:t> </a:t>
            </a:r>
            <a:r>
              <a:rPr sz="1800" b="1" dirty="0">
                <a:latin typeface="Garamond"/>
                <a:cs typeface="Garamond"/>
              </a:rPr>
              <a:t>genes in </a:t>
            </a:r>
            <a:r>
              <a:rPr sz="1800" b="1" spc="-5" dirty="0">
                <a:latin typeface="Garamond"/>
                <a:cs typeface="Garamond"/>
              </a:rPr>
              <a:t>many </a:t>
            </a:r>
            <a:r>
              <a:rPr sz="1800" b="1" dirty="0">
                <a:latin typeface="Garamond"/>
                <a:cs typeface="Garamond"/>
              </a:rPr>
              <a:t>of their stuttering  participants.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70320" y="2348483"/>
            <a:ext cx="5081016" cy="2680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870661"/>
            <a:ext cx="71596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5885AB"/>
                </a:solidFill>
              </a:rPr>
              <a:t>GENETIC</a:t>
            </a:r>
            <a:r>
              <a:rPr spc="-40" dirty="0">
                <a:solidFill>
                  <a:srgbClr val="5885AB"/>
                </a:solidFill>
              </a:rPr>
              <a:t> </a:t>
            </a:r>
            <a:r>
              <a:rPr spc="-5" dirty="0">
                <a:solidFill>
                  <a:srgbClr val="5885AB"/>
                </a:solidFill>
              </a:rPr>
              <a:t>INFLUENCES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4" y="2080386"/>
            <a:ext cx="4598035" cy="302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6985" indent="-182880" algn="just">
              <a:lnSpc>
                <a:spcPct val="150000"/>
              </a:lnSpc>
              <a:spcBef>
                <a:spcPts val="100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1800" b="1" spc="-10" dirty="0">
                <a:solidFill>
                  <a:srgbClr val="5885AB"/>
                </a:solidFill>
                <a:latin typeface="Garamond"/>
                <a:cs typeface="Garamond"/>
              </a:rPr>
              <a:t>Shriber, </a:t>
            </a:r>
            <a:r>
              <a:rPr sz="1800" b="1" spc="-25" dirty="0">
                <a:solidFill>
                  <a:srgbClr val="5885AB"/>
                </a:solidFill>
                <a:latin typeface="Garamond"/>
                <a:cs typeface="Garamond"/>
              </a:rPr>
              <a:t>Tomblin, McSweeny, </a:t>
            </a:r>
            <a:r>
              <a:rPr sz="1800" b="1" dirty="0">
                <a:solidFill>
                  <a:srgbClr val="5885AB"/>
                </a:solidFill>
                <a:latin typeface="Garamond"/>
                <a:cs typeface="Garamond"/>
              </a:rPr>
              <a:t>and </a:t>
            </a:r>
            <a:r>
              <a:rPr sz="1800" b="1" spc="5" dirty="0">
                <a:solidFill>
                  <a:srgbClr val="5885AB"/>
                </a:solidFill>
                <a:latin typeface="Garamond"/>
                <a:cs typeface="Garamond"/>
              </a:rPr>
              <a:t>Karlsson  </a:t>
            </a:r>
            <a:r>
              <a:rPr sz="1800" b="1" dirty="0">
                <a:solidFill>
                  <a:srgbClr val="5885AB"/>
                </a:solidFill>
                <a:latin typeface="Garamond"/>
                <a:cs typeface="Garamond"/>
              </a:rPr>
              <a:t>(2005) </a:t>
            </a:r>
            <a:r>
              <a:rPr sz="1800" b="1" dirty="0">
                <a:latin typeface="Garamond"/>
                <a:cs typeface="Garamond"/>
              </a:rPr>
              <a:t>studied phenotype markers </a:t>
            </a:r>
            <a:r>
              <a:rPr sz="1800" b="1" spc="-5" dirty="0">
                <a:latin typeface="Garamond"/>
                <a:cs typeface="Garamond"/>
              </a:rPr>
              <a:t>in  genetically transmitted speech</a:t>
            </a:r>
            <a:r>
              <a:rPr sz="1800" b="1" spc="110" dirty="0">
                <a:latin typeface="Garamond"/>
                <a:cs typeface="Garamond"/>
              </a:rPr>
              <a:t> </a:t>
            </a:r>
            <a:r>
              <a:rPr sz="1800" b="1" spc="-5" dirty="0">
                <a:latin typeface="Garamond"/>
                <a:cs typeface="Garamond"/>
              </a:rPr>
              <a:t>delays.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52525"/>
              </a:buClr>
              <a:buFont typeface="Garamond"/>
              <a:buChar char="◦"/>
            </a:pPr>
            <a:endParaRPr sz="1700">
              <a:latin typeface="Times New Roman"/>
              <a:cs typeface="Times New Roman"/>
            </a:endParaRPr>
          </a:p>
          <a:p>
            <a:pPr marL="182880" marR="6985" indent="-182880" algn="r">
              <a:lnSpc>
                <a:spcPct val="100000"/>
              </a:lnSpc>
              <a:buClr>
                <a:srgbClr val="252525"/>
              </a:buClr>
              <a:buFont typeface="Garamond"/>
              <a:buChar char="◦"/>
              <a:tabLst>
                <a:tab pos="182880" algn="l"/>
                <a:tab pos="711200" algn="l"/>
                <a:tab pos="1325245" algn="l"/>
                <a:tab pos="2276475" algn="l"/>
                <a:tab pos="3291840" algn="l"/>
              </a:tabLst>
            </a:pPr>
            <a:r>
              <a:rPr sz="1800" b="1" spc="5" dirty="0">
                <a:latin typeface="Garamond"/>
                <a:cs typeface="Garamond"/>
              </a:rPr>
              <a:t>T</a:t>
            </a:r>
            <a:r>
              <a:rPr sz="1800" b="1" spc="10" dirty="0">
                <a:latin typeface="Garamond"/>
                <a:cs typeface="Garamond"/>
              </a:rPr>
              <a:t>h</a:t>
            </a:r>
            <a:r>
              <a:rPr sz="1800" b="1" dirty="0">
                <a:latin typeface="Garamond"/>
                <a:cs typeface="Garamond"/>
              </a:rPr>
              <a:t>e	mo</a:t>
            </a:r>
            <a:r>
              <a:rPr sz="1800" b="1" spc="-10" dirty="0">
                <a:latin typeface="Garamond"/>
                <a:cs typeface="Garamond"/>
              </a:rPr>
              <a:t>s</a:t>
            </a:r>
            <a:r>
              <a:rPr sz="1800" b="1" dirty="0">
                <a:latin typeface="Garamond"/>
                <a:cs typeface="Garamond"/>
              </a:rPr>
              <a:t>t	t</a:t>
            </a:r>
            <a:r>
              <a:rPr sz="1800" b="1" spc="-5" dirty="0">
                <a:latin typeface="Garamond"/>
                <a:cs typeface="Garamond"/>
              </a:rPr>
              <a:t>y</a:t>
            </a:r>
            <a:r>
              <a:rPr sz="1800" b="1" spc="10" dirty="0">
                <a:latin typeface="Garamond"/>
                <a:cs typeface="Garamond"/>
              </a:rPr>
              <a:t>p</a:t>
            </a:r>
            <a:r>
              <a:rPr sz="1800" b="1" spc="5" dirty="0">
                <a:latin typeface="Garamond"/>
                <a:cs typeface="Garamond"/>
              </a:rPr>
              <a:t>i</a:t>
            </a:r>
            <a:r>
              <a:rPr sz="1800" b="1" dirty="0">
                <a:latin typeface="Garamond"/>
                <a:cs typeface="Garamond"/>
              </a:rPr>
              <a:t>cally	</a:t>
            </a:r>
            <a:r>
              <a:rPr sz="1800" b="1" spc="5" dirty="0">
                <a:latin typeface="Garamond"/>
                <a:cs typeface="Garamond"/>
              </a:rPr>
              <a:t>i</a:t>
            </a:r>
            <a:r>
              <a:rPr sz="1800" b="1" spc="-5" dirty="0">
                <a:latin typeface="Garamond"/>
                <a:cs typeface="Garamond"/>
              </a:rPr>
              <a:t>n</a:t>
            </a:r>
            <a:r>
              <a:rPr sz="1800" b="1" spc="10" dirty="0">
                <a:latin typeface="Garamond"/>
                <a:cs typeface="Garamond"/>
              </a:rPr>
              <a:t>h</a:t>
            </a:r>
            <a:r>
              <a:rPr sz="1800" b="1" dirty="0">
                <a:latin typeface="Garamond"/>
                <a:cs typeface="Garamond"/>
              </a:rPr>
              <a:t>e</a:t>
            </a:r>
            <a:r>
              <a:rPr sz="1800" b="1" spc="5" dirty="0">
                <a:latin typeface="Garamond"/>
                <a:cs typeface="Garamond"/>
              </a:rPr>
              <a:t>r</a:t>
            </a:r>
            <a:r>
              <a:rPr sz="1800" b="1" spc="-5" dirty="0">
                <a:latin typeface="Garamond"/>
                <a:cs typeface="Garamond"/>
              </a:rPr>
              <a:t>ite</a:t>
            </a:r>
            <a:r>
              <a:rPr sz="1800" b="1" dirty="0">
                <a:latin typeface="Garamond"/>
                <a:cs typeface="Garamond"/>
              </a:rPr>
              <a:t>d	</a:t>
            </a:r>
            <a:r>
              <a:rPr sz="1800" b="1" spc="-5" dirty="0">
                <a:latin typeface="Garamond"/>
                <a:cs typeface="Garamond"/>
              </a:rPr>
              <a:t>imp</a:t>
            </a:r>
            <a:r>
              <a:rPr sz="1800" b="1" spc="5" dirty="0">
                <a:latin typeface="Garamond"/>
                <a:cs typeface="Garamond"/>
              </a:rPr>
              <a:t>e</a:t>
            </a:r>
            <a:r>
              <a:rPr sz="1800" b="1" spc="10" dirty="0">
                <a:latin typeface="Garamond"/>
                <a:cs typeface="Garamond"/>
              </a:rPr>
              <a:t>d</a:t>
            </a:r>
            <a:r>
              <a:rPr sz="1800" b="1" spc="-5" dirty="0">
                <a:latin typeface="Garamond"/>
                <a:cs typeface="Garamond"/>
              </a:rPr>
              <a:t>im</a:t>
            </a:r>
            <a:r>
              <a:rPr sz="1800" b="1" spc="5" dirty="0">
                <a:latin typeface="Garamond"/>
                <a:cs typeface="Garamond"/>
              </a:rPr>
              <a:t>e</a:t>
            </a:r>
            <a:r>
              <a:rPr sz="1800" b="1" spc="-5" dirty="0">
                <a:latin typeface="Garamond"/>
                <a:cs typeface="Garamond"/>
              </a:rPr>
              <a:t>nts</a:t>
            </a:r>
            <a:endParaRPr sz="1800">
              <a:latin typeface="Garamond"/>
              <a:cs typeface="Garamond"/>
            </a:endParaRPr>
          </a:p>
          <a:p>
            <a:pPr marL="194945">
              <a:lnSpc>
                <a:spcPct val="100000"/>
              </a:lnSpc>
              <a:spcBef>
                <a:spcPts val="1080"/>
              </a:spcBef>
            </a:pPr>
            <a:r>
              <a:rPr sz="1800" b="1" spc="5" dirty="0">
                <a:latin typeface="Garamond"/>
                <a:cs typeface="Garamond"/>
              </a:rPr>
              <a:t>are </a:t>
            </a:r>
            <a:r>
              <a:rPr sz="1800" b="1" spc="15" dirty="0">
                <a:latin typeface="Garamond"/>
                <a:cs typeface="Garamond"/>
              </a:rPr>
              <a:t>errors </a:t>
            </a:r>
            <a:r>
              <a:rPr sz="1800" b="1" spc="-5" dirty="0">
                <a:latin typeface="Garamond"/>
                <a:cs typeface="Garamond"/>
              </a:rPr>
              <a:t>on </a:t>
            </a:r>
            <a:r>
              <a:rPr sz="1800" b="1" dirty="0">
                <a:latin typeface="Garamond"/>
                <a:cs typeface="Garamond"/>
              </a:rPr>
              <a:t>the </a:t>
            </a:r>
            <a:r>
              <a:rPr sz="1800" b="1" spc="-5" dirty="0">
                <a:latin typeface="Garamond"/>
                <a:cs typeface="Garamond"/>
              </a:rPr>
              <a:t>late-8 </a:t>
            </a:r>
            <a:r>
              <a:rPr sz="1800" b="1" dirty="0">
                <a:latin typeface="Garamond"/>
                <a:cs typeface="Garamond"/>
              </a:rPr>
              <a:t>consonants. </a:t>
            </a:r>
            <a:r>
              <a:rPr sz="1800" b="1" spc="5" dirty="0">
                <a:latin typeface="Garamond"/>
                <a:cs typeface="Garamond"/>
              </a:rPr>
              <a:t>The</a:t>
            </a:r>
            <a:r>
              <a:rPr sz="1800" b="1" spc="425" dirty="0">
                <a:latin typeface="Garamond"/>
                <a:cs typeface="Garamond"/>
              </a:rPr>
              <a:t> </a:t>
            </a:r>
            <a:r>
              <a:rPr sz="1800" b="1" spc="-5" dirty="0">
                <a:latin typeface="Garamond"/>
                <a:cs typeface="Garamond"/>
              </a:rPr>
              <a:t>late-</a:t>
            </a:r>
            <a:endParaRPr sz="1800">
              <a:latin typeface="Garamond"/>
              <a:cs typeface="Garamond"/>
            </a:endParaRPr>
          </a:p>
          <a:p>
            <a:pPr marR="6350" algn="r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Garamond"/>
                <a:cs typeface="Garamond"/>
              </a:rPr>
              <a:t>8  </a:t>
            </a:r>
            <a:r>
              <a:rPr sz="1800" b="1" spc="-5" dirty="0">
                <a:latin typeface="Garamond"/>
                <a:cs typeface="Garamond"/>
              </a:rPr>
              <a:t>consonants  include  “sh”,  /s/,  “th”, </a:t>
            </a:r>
            <a:r>
              <a:rPr sz="1800" b="1" spc="200" dirty="0">
                <a:latin typeface="Garamond"/>
                <a:cs typeface="Garamond"/>
              </a:rPr>
              <a:t> </a:t>
            </a:r>
            <a:r>
              <a:rPr sz="1800" b="1" dirty="0">
                <a:latin typeface="Garamond"/>
                <a:cs typeface="Garamond"/>
              </a:rPr>
              <a:t>and</a:t>
            </a:r>
            <a:endParaRPr sz="1800">
              <a:latin typeface="Garamond"/>
              <a:cs typeface="Garamond"/>
            </a:endParaRPr>
          </a:p>
          <a:p>
            <a:pPr marL="194945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Garamond"/>
                <a:cs typeface="Garamond"/>
              </a:rPr>
              <a:t>/r/</a:t>
            </a:r>
            <a:r>
              <a:rPr sz="1800" b="1" spc="5" dirty="0">
                <a:latin typeface="Garamond"/>
                <a:cs typeface="Garamond"/>
              </a:rPr>
              <a:t> </a:t>
            </a:r>
            <a:r>
              <a:rPr sz="1800" b="1" spc="-5" dirty="0">
                <a:latin typeface="Garamond"/>
                <a:cs typeface="Garamond"/>
              </a:rPr>
              <a:t>sounds.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20840" y="2103119"/>
            <a:ext cx="4404359" cy="3739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870661"/>
            <a:ext cx="76352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solidFill>
                  <a:srgbClr val="BC581B"/>
                </a:solidFill>
              </a:rPr>
              <a:t>PHYSICAL</a:t>
            </a:r>
            <a:r>
              <a:rPr spc="-65" dirty="0">
                <a:solidFill>
                  <a:srgbClr val="BC581B"/>
                </a:solidFill>
              </a:rPr>
              <a:t> </a:t>
            </a:r>
            <a:r>
              <a:rPr spc="-10" dirty="0">
                <a:solidFill>
                  <a:srgbClr val="BC581B"/>
                </a:solidFill>
              </a:rPr>
              <a:t>DEFORMITIES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4" y="2080386"/>
            <a:ext cx="4597400" cy="3432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6350" indent="-182880" algn="just">
              <a:lnSpc>
                <a:spcPct val="150000"/>
              </a:lnSpc>
              <a:spcBef>
                <a:spcPts val="100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1800" b="1" dirty="0">
                <a:latin typeface="Garamond"/>
                <a:cs typeface="Garamond"/>
              </a:rPr>
              <a:t>A </a:t>
            </a:r>
            <a:r>
              <a:rPr sz="1800" b="1" spc="-5" dirty="0">
                <a:latin typeface="Garamond"/>
                <a:cs typeface="Garamond"/>
              </a:rPr>
              <a:t>cleft palate, </a:t>
            </a:r>
            <a:r>
              <a:rPr sz="1800" b="1" dirty="0">
                <a:latin typeface="Garamond"/>
                <a:cs typeface="Garamond"/>
              </a:rPr>
              <a:t>velopharyngeal </a:t>
            </a:r>
            <a:r>
              <a:rPr sz="1800" b="1" spc="-5" dirty="0">
                <a:latin typeface="Garamond"/>
                <a:cs typeface="Garamond"/>
              </a:rPr>
              <a:t>dysfunction,  </a:t>
            </a:r>
            <a:r>
              <a:rPr sz="1800" b="1" dirty="0">
                <a:latin typeface="Garamond"/>
                <a:cs typeface="Garamond"/>
              </a:rPr>
              <a:t>and resonance disorders all </a:t>
            </a:r>
            <a:r>
              <a:rPr sz="1800" b="1" spc="-20" dirty="0">
                <a:latin typeface="Garamond"/>
                <a:cs typeface="Garamond"/>
              </a:rPr>
              <a:t>have </a:t>
            </a:r>
            <a:r>
              <a:rPr sz="1800" b="1" dirty="0">
                <a:latin typeface="Garamond"/>
                <a:cs typeface="Garamond"/>
              </a:rPr>
              <a:t>one thing </a:t>
            </a:r>
            <a:r>
              <a:rPr sz="1800" b="1" spc="-5" dirty="0">
                <a:latin typeface="Garamond"/>
                <a:cs typeface="Garamond"/>
              </a:rPr>
              <a:t>in  </a:t>
            </a:r>
            <a:r>
              <a:rPr sz="1800" b="1" dirty="0">
                <a:latin typeface="Garamond"/>
                <a:cs typeface="Garamond"/>
              </a:rPr>
              <a:t>common; </a:t>
            </a:r>
            <a:r>
              <a:rPr sz="1800" b="1" spc="5" dirty="0">
                <a:latin typeface="Garamond"/>
                <a:cs typeface="Garamond"/>
              </a:rPr>
              <a:t>airflow</a:t>
            </a:r>
            <a:r>
              <a:rPr sz="1800" b="1" spc="15" dirty="0">
                <a:latin typeface="Garamond"/>
                <a:cs typeface="Garamond"/>
              </a:rPr>
              <a:t> </a:t>
            </a:r>
            <a:r>
              <a:rPr sz="1800" b="1" dirty="0">
                <a:latin typeface="Garamond"/>
                <a:cs typeface="Garamond"/>
              </a:rPr>
              <a:t>disruption.</a:t>
            </a:r>
            <a:endParaRPr sz="1800">
              <a:latin typeface="Garamond"/>
              <a:cs typeface="Garamond"/>
            </a:endParaRPr>
          </a:p>
          <a:p>
            <a:pPr marL="194945" marR="5080" indent="-182880" algn="just">
              <a:lnSpc>
                <a:spcPct val="150100"/>
              </a:lnSpc>
              <a:spcBef>
                <a:spcPts val="894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1800" b="1" spc="5" dirty="0">
                <a:latin typeface="Garamond"/>
                <a:cs typeface="Garamond"/>
              </a:rPr>
              <a:t>The </a:t>
            </a:r>
            <a:r>
              <a:rPr sz="1800" b="1" spc="-5" dirty="0">
                <a:latin typeface="Garamond"/>
                <a:cs typeface="Garamond"/>
              </a:rPr>
              <a:t>individual will </a:t>
            </a:r>
            <a:r>
              <a:rPr sz="1800" b="1" dirty="0">
                <a:latin typeface="Garamond"/>
                <a:cs typeface="Garamond"/>
              </a:rPr>
              <a:t>experience </a:t>
            </a:r>
            <a:r>
              <a:rPr sz="1800" b="1" spc="-5" dirty="0">
                <a:latin typeface="Garamond"/>
                <a:cs typeface="Garamond"/>
              </a:rPr>
              <a:t>side </a:t>
            </a:r>
            <a:r>
              <a:rPr sz="1800" b="1" spc="5" dirty="0">
                <a:latin typeface="Garamond"/>
                <a:cs typeface="Garamond"/>
              </a:rPr>
              <a:t>effects  </a:t>
            </a:r>
            <a:r>
              <a:rPr sz="1800" b="1" dirty="0">
                <a:latin typeface="Garamond"/>
                <a:cs typeface="Garamond"/>
              </a:rPr>
              <a:t>“including </a:t>
            </a:r>
            <a:r>
              <a:rPr sz="1800" b="1" spc="-5" dirty="0">
                <a:latin typeface="Garamond"/>
                <a:cs typeface="Garamond"/>
              </a:rPr>
              <a:t>weak or </a:t>
            </a:r>
            <a:r>
              <a:rPr sz="1800" b="1" dirty="0">
                <a:latin typeface="Garamond"/>
                <a:cs typeface="Garamond"/>
              </a:rPr>
              <a:t>omitted consonants,  </a:t>
            </a:r>
            <a:r>
              <a:rPr sz="1800" b="1" spc="5" dirty="0">
                <a:latin typeface="Garamond"/>
                <a:cs typeface="Garamond"/>
              </a:rPr>
              <a:t>short </a:t>
            </a:r>
            <a:r>
              <a:rPr sz="1800" b="1" dirty="0">
                <a:latin typeface="Garamond"/>
                <a:cs typeface="Garamond"/>
              </a:rPr>
              <a:t>utterance </a:t>
            </a:r>
            <a:r>
              <a:rPr sz="1800" b="1" spc="-5" dirty="0">
                <a:latin typeface="Garamond"/>
                <a:cs typeface="Garamond"/>
              </a:rPr>
              <a:t>length, nasal </a:t>
            </a:r>
            <a:r>
              <a:rPr sz="1800" b="1" dirty="0">
                <a:latin typeface="Garamond"/>
                <a:cs typeface="Garamond"/>
              </a:rPr>
              <a:t>grimace, and  </a:t>
            </a:r>
            <a:r>
              <a:rPr sz="1800" b="1" spc="5" dirty="0">
                <a:latin typeface="Garamond"/>
                <a:cs typeface="Garamond"/>
              </a:rPr>
              <a:t>compensatory </a:t>
            </a:r>
            <a:r>
              <a:rPr sz="1800" b="1" dirty="0">
                <a:latin typeface="Garamond"/>
                <a:cs typeface="Garamond"/>
              </a:rPr>
              <a:t>articulation productions” </a:t>
            </a:r>
            <a:r>
              <a:rPr sz="1800" b="1" dirty="0">
                <a:solidFill>
                  <a:srgbClr val="BC581B"/>
                </a:solidFill>
                <a:latin typeface="Garamond"/>
                <a:cs typeface="Garamond"/>
              </a:rPr>
              <a:t> </a:t>
            </a:r>
            <a:r>
              <a:rPr sz="1800" b="1" spc="-5" dirty="0">
                <a:solidFill>
                  <a:srgbClr val="BC581B"/>
                </a:solidFill>
                <a:latin typeface="Garamond"/>
                <a:cs typeface="Garamond"/>
              </a:rPr>
              <a:t>(Kummer, 2011, </a:t>
            </a:r>
            <a:r>
              <a:rPr sz="1800" b="1" spc="-20" dirty="0">
                <a:solidFill>
                  <a:srgbClr val="BC581B"/>
                </a:solidFill>
                <a:latin typeface="Garamond"/>
                <a:cs typeface="Garamond"/>
              </a:rPr>
              <a:t>p.</a:t>
            </a:r>
            <a:r>
              <a:rPr sz="1800" b="1" spc="40" dirty="0">
                <a:solidFill>
                  <a:srgbClr val="BC581B"/>
                </a:solidFill>
                <a:latin typeface="Garamond"/>
                <a:cs typeface="Garamond"/>
              </a:rPr>
              <a:t> </a:t>
            </a:r>
            <a:r>
              <a:rPr sz="1800" b="1" spc="-5" dirty="0">
                <a:solidFill>
                  <a:srgbClr val="BC581B"/>
                </a:solidFill>
                <a:latin typeface="Garamond"/>
                <a:cs typeface="Garamond"/>
              </a:rPr>
              <a:t>198)</a:t>
            </a:r>
            <a:r>
              <a:rPr sz="1800" b="1" spc="-5" dirty="0">
                <a:latin typeface="Garamond"/>
                <a:cs typeface="Garamond"/>
              </a:rPr>
              <a:t>.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0320" y="2264664"/>
            <a:ext cx="4754879" cy="3346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870661"/>
            <a:ext cx="76352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solidFill>
                  <a:srgbClr val="BC581B"/>
                </a:solidFill>
              </a:rPr>
              <a:t>PHYSICAL</a:t>
            </a:r>
            <a:r>
              <a:rPr spc="-65" dirty="0">
                <a:solidFill>
                  <a:srgbClr val="BC581B"/>
                </a:solidFill>
              </a:rPr>
              <a:t> </a:t>
            </a:r>
            <a:r>
              <a:rPr spc="-10" dirty="0">
                <a:solidFill>
                  <a:srgbClr val="BC581B"/>
                </a:solidFill>
              </a:rPr>
              <a:t>DEFORMITIES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4" y="2080386"/>
            <a:ext cx="4598035" cy="302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715" indent="-182880" algn="just">
              <a:lnSpc>
                <a:spcPct val="150000"/>
              </a:lnSpc>
              <a:spcBef>
                <a:spcPts val="100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1800" b="1" dirty="0">
                <a:solidFill>
                  <a:srgbClr val="BC581B"/>
                </a:solidFill>
                <a:latin typeface="Garamond"/>
                <a:cs typeface="Garamond"/>
              </a:rPr>
              <a:t>Sataloff (2011) </a:t>
            </a:r>
            <a:r>
              <a:rPr sz="1800" b="1" dirty="0">
                <a:latin typeface="Garamond"/>
                <a:cs typeface="Garamond"/>
              </a:rPr>
              <a:t>researched the </a:t>
            </a:r>
            <a:r>
              <a:rPr sz="1800" b="1" spc="-5" dirty="0">
                <a:latin typeface="Garamond"/>
                <a:cs typeface="Garamond"/>
              </a:rPr>
              <a:t>major </a:t>
            </a:r>
            <a:r>
              <a:rPr sz="1800" b="1" dirty="0">
                <a:latin typeface="Garamond"/>
                <a:cs typeface="Garamond"/>
              </a:rPr>
              <a:t>defects  that cause </a:t>
            </a:r>
            <a:r>
              <a:rPr sz="1800" b="1" spc="-10" dirty="0">
                <a:latin typeface="Garamond"/>
                <a:cs typeface="Garamond"/>
              </a:rPr>
              <a:t>palpable </a:t>
            </a:r>
            <a:r>
              <a:rPr sz="1800" b="1" spc="5" dirty="0">
                <a:latin typeface="Garamond"/>
                <a:cs typeface="Garamond"/>
              </a:rPr>
              <a:t>effects </a:t>
            </a:r>
            <a:r>
              <a:rPr sz="1800" b="1" spc="-5" dirty="0">
                <a:latin typeface="Garamond"/>
                <a:cs typeface="Garamond"/>
              </a:rPr>
              <a:t>on </a:t>
            </a:r>
            <a:r>
              <a:rPr sz="1800" b="1" dirty="0">
                <a:latin typeface="Garamond"/>
                <a:cs typeface="Garamond"/>
              </a:rPr>
              <a:t>speech which  </a:t>
            </a:r>
            <a:r>
              <a:rPr sz="1800" b="1" spc="-5" dirty="0">
                <a:latin typeface="Garamond"/>
                <a:cs typeface="Garamond"/>
              </a:rPr>
              <a:t>is </a:t>
            </a:r>
            <a:r>
              <a:rPr sz="1800" b="1" dirty="0">
                <a:latin typeface="Garamond"/>
                <a:cs typeface="Garamond"/>
              </a:rPr>
              <a:t>an extremely </a:t>
            </a:r>
            <a:r>
              <a:rPr sz="1800" b="1" spc="5" dirty="0">
                <a:latin typeface="Garamond"/>
                <a:cs typeface="Garamond"/>
              </a:rPr>
              <a:t>short </a:t>
            </a:r>
            <a:r>
              <a:rPr sz="1800" b="1" spc="-5" dirty="0">
                <a:latin typeface="Garamond"/>
                <a:cs typeface="Garamond"/>
              </a:rPr>
              <a:t>lingual</a:t>
            </a:r>
            <a:r>
              <a:rPr sz="1800" b="1" spc="65" dirty="0">
                <a:latin typeface="Garamond"/>
                <a:cs typeface="Garamond"/>
              </a:rPr>
              <a:t> </a:t>
            </a:r>
            <a:r>
              <a:rPr sz="1800" b="1" spc="-5" dirty="0">
                <a:latin typeface="Garamond"/>
                <a:cs typeface="Garamond"/>
              </a:rPr>
              <a:t>frenulum.</a:t>
            </a:r>
            <a:endParaRPr sz="1800">
              <a:latin typeface="Garamond"/>
              <a:cs typeface="Garamond"/>
            </a:endParaRPr>
          </a:p>
          <a:p>
            <a:pPr marL="194945" marR="5080" indent="-182880" algn="just">
              <a:lnSpc>
                <a:spcPct val="150000"/>
              </a:lnSpc>
              <a:spcBef>
                <a:spcPts val="900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1800" b="1" spc="5" dirty="0">
                <a:latin typeface="Garamond"/>
                <a:cs typeface="Garamond"/>
              </a:rPr>
              <a:t>When </a:t>
            </a:r>
            <a:r>
              <a:rPr sz="1800" b="1" dirty="0">
                <a:latin typeface="Garamond"/>
                <a:cs typeface="Garamond"/>
              </a:rPr>
              <a:t>the </a:t>
            </a:r>
            <a:r>
              <a:rPr sz="1800" b="1" spc="-5" dirty="0">
                <a:latin typeface="Garamond"/>
                <a:cs typeface="Garamond"/>
              </a:rPr>
              <a:t>frenulum </a:t>
            </a:r>
            <a:r>
              <a:rPr sz="1800" b="1" dirty="0">
                <a:latin typeface="Garamond"/>
                <a:cs typeface="Garamond"/>
              </a:rPr>
              <a:t>is too </a:t>
            </a:r>
            <a:r>
              <a:rPr sz="1800" b="1" spc="5" dirty="0">
                <a:latin typeface="Garamond"/>
                <a:cs typeface="Garamond"/>
              </a:rPr>
              <a:t>short, </a:t>
            </a:r>
            <a:r>
              <a:rPr sz="1800" b="1" dirty="0">
                <a:latin typeface="Garamond"/>
                <a:cs typeface="Garamond"/>
              </a:rPr>
              <a:t>the  </a:t>
            </a:r>
            <a:r>
              <a:rPr sz="1800" b="1" spc="-5" dirty="0">
                <a:latin typeface="Garamond"/>
                <a:cs typeface="Garamond"/>
              </a:rPr>
              <a:t>individual is unable </a:t>
            </a:r>
            <a:r>
              <a:rPr sz="1800" b="1" dirty="0">
                <a:latin typeface="Garamond"/>
                <a:cs typeface="Garamond"/>
              </a:rPr>
              <a:t>to accurately </a:t>
            </a:r>
            <a:r>
              <a:rPr sz="1800" b="1" spc="-5" dirty="0">
                <a:latin typeface="Garamond"/>
                <a:cs typeface="Garamond"/>
              </a:rPr>
              <a:t>manipulate  </a:t>
            </a:r>
            <a:r>
              <a:rPr sz="1800" b="1" dirty="0">
                <a:latin typeface="Garamond"/>
                <a:cs typeface="Garamond"/>
              </a:rPr>
              <a:t>their tongue and articulate </a:t>
            </a:r>
            <a:r>
              <a:rPr sz="1800" b="1" spc="-5" dirty="0">
                <a:latin typeface="Garamond"/>
                <a:cs typeface="Garamond"/>
              </a:rPr>
              <a:t>sounds </a:t>
            </a:r>
            <a:r>
              <a:rPr sz="1800" b="1" dirty="0">
                <a:solidFill>
                  <a:srgbClr val="BC581B"/>
                </a:solidFill>
                <a:latin typeface="Garamond"/>
                <a:cs typeface="Garamond"/>
              </a:rPr>
              <a:t>(Sataloff,  </a:t>
            </a:r>
            <a:r>
              <a:rPr sz="1800" b="1" spc="-5" dirty="0">
                <a:solidFill>
                  <a:srgbClr val="BC581B"/>
                </a:solidFill>
                <a:latin typeface="Garamond"/>
                <a:cs typeface="Garamond"/>
              </a:rPr>
              <a:t>2011)</a:t>
            </a:r>
            <a:r>
              <a:rPr sz="1800" b="1" spc="-5" dirty="0">
                <a:latin typeface="Garamond"/>
                <a:cs typeface="Garamond"/>
              </a:rPr>
              <a:t>.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56247" y="2103119"/>
            <a:ext cx="4754879" cy="3749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917574"/>
            <a:ext cx="896874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15" dirty="0">
                <a:solidFill>
                  <a:srgbClr val="00AFEF"/>
                </a:solidFill>
              </a:rPr>
              <a:t>NEUROLOGICAL</a:t>
            </a:r>
            <a:r>
              <a:rPr sz="4300" spc="15" dirty="0">
                <a:solidFill>
                  <a:srgbClr val="00AFEF"/>
                </a:solidFill>
              </a:rPr>
              <a:t> </a:t>
            </a:r>
            <a:r>
              <a:rPr sz="4300" spc="-5" dirty="0">
                <a:solidFill>
                  <a:srgbClr val="00AFEF"/>
                </a:solidFill>
              </a:rPr>
              <a:t>MALFUNCTION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145844" y="2118486"/>
            <a:ext cx="4599305" cy="354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715" indent="-182880" algn="just">
              <a:lnSpc>
                <a:spcPct val="100000"/>
              </a:lnSpc>
              <a:spcBef>
                <a:spcPts val="100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1800" b="1" dirty="0">
                <a:latin typeface="Garamond"/>
                <a:cs typeface="Garamond"/>
              </a:rPr>
              <a:t>Cluttered speech </a:t>
            </a:r>
            <a:r>
              <a:rPr sz="1800" b="1" spc="-5" dirty="0">
                <a:latin typeface="Garamond"/>
                <a:cs typeface="Garamond"/>
              </a:rPr>
              <a:t>is </a:t>
            </a:r>
            <a:r>
              <a:rPr sz="1800" b="1" dirty="0">
                <a:latin typeface="Garamond"/>
                <a:cs typeface="Garamond"/>
              </a:rPr>
              <a:t>triggered by a complex  interaction </a:t>
            </a:r>
            <a:r>
              <a:rPr sz="1800" b="1" spc="-5" dirty="0">
                <a:latin typeface="Garamond"/>
                <a:cs typeface="Garamond"/>
              </a:rPr>
              <a:t>between </a:t>
            </a:r>
            <a:r>
              <a:rPr sz="1800" b="1" dirty="0">
                <a:latin typeface="Garamond"/>
                <a:cs typeface="Garamond"/>
              </a:rPr>
              <a:t>a </a:t>
            </a:r>
            <a:r>
              <a:rPr sz="1800" b="1" spc="-5" dirty="0">
                <a:latin typeface="Garamond"/>
                <a:cs typeface="Garamond"/>
              </a:rPr>
              <a:t>person’s physical  makeup </a:t>
            </a:r>
            <a:r>
              <a:rPr sz="1800" b="1" dirty="0">
                <a:latin typeface="Garamond"/>
                <a:cs typeface="Garamond"/>
              </a:rPr>
              <a:t>and the </a:t>
            </a:r>
            <a:r>
              <a:rPr sz="1800" b="1" spc="-5" dirty="0">
                <a:latin typeface="Garamond"/>
                <a:cs typeface="Garamond"/>
              </a:rPr>
              <a:t>environment </a:t>
            </a:r>
            <a:r>
              <a:rPr sz="1800" b="1" dirty="0">
                <a:latin typeface="Garamond"/>
                <a:cs typeface="Garamond"/>
              </a:rPr>
              <a:t>around them </a:t>
            </a:r>
            <a:r>
              <a:rPr sz="1800" b="1" dirty="0">
                <a:solidFill>
                  <a:srgbClr val="00AFEF"/>
                </a:solidFill>
                <a:latin typeface="Garamond"/>
                <a:cs typeface="Garamond"/>
              </a:rPr>
              <a:t> </a:t>
            </a:r>
            <a:r>
              <a:rPr sz="1800" b="1" spc="-10" dirty="0">
                <a:solidFill>
                  <a:srgbClr val="00AFEF"/>
                </a:solidFill>
                <a:latin typeface="Garamond"/>
                <a:cs typeface="Garamond"/>
              </a:rPr>
              <a:t>(Ibiloglu,</a:t>
            </a:r>
            <a:r>
              <a:rPr sz="1800" b="1" dirty="0">
                <a:solidFill>
                  <a:srgbClr val="00AFEF"/>
                </a:solidFill>
                <a:latin typeface="Garamond"/>
                <a:cs typeface="Garamond"/>
              </a:rPr>
              <a:t> </a:t>
            </a:r>
            <a:r>
              <a:rPr sz="1800" b="1" spc="-5" dirty="0">
                <a:solidFill>
                  <a:srgbClr val="00AFEF"/>
                </a:solidFill>
                <a:latin typeface="Garamond"/>
                <a:cs typeface="Garamond"/>
              </a:rPr>
              <a:t>2011)</a:t>
            </a:r>
            <a:r>
              <a:rPr sz="1800" b="1" spc="-5" dirty="0">
                <a:latin typeface="Garamond"/>
                <a:cs typeface="Garamond"/>
              </a:rPr>
              <a:t>.</a:t>
            </a:r>
            <a:endParaRPr sz="1800">
              <a:latin typeface="Garamond"/>
              <a:cs typeface="Garamond"/>
            </a:endParaRPr>
          </a:p>
          <a:p>
            <a:pPr marL="194945" marR="6350" indent="-182880" algn="just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1800" b="1" spc="-5" dirty="0">
                <a:solidFill>
                  <a:srgbClr val="00AFEF"/>
                </a:solidFill>
                <a:latin typeface="Garamond"/>
                <a:cs typeface="Garamond"/>
              </a:rPr>
              <a:t>Leung </a:t>
            </a:r>
            <a:r>
              <a:rPr sz="1800" b="1" dirty="0">
                <a:solidFill>
                  <a:srgbClr val="00AFEF"/>
                </a:solidFill>
                <a:latin typeface="Garamond"/>
                <a:cs typeface="Garamond"/>
              </a:rPr>
              <a:t>and </a:t>
            </a:r>
            <a:r>
              <a:rPr sz="1800" b="1" spc="-5" dirty="0">
                <a:solidFill>
                  <a:srgbClr val="00AFEF"/>
                </a:solidFill>
                <a:latin typeface="Garamond"/>
                <a:cs typeface="Garamond"/>
              </a:rPr>
              <a:t>Robson </a:t>
            </a:r>
            <a:r>
              <a:rPr sz="1800" b="1" dirty="0">
                <a:solidFill>
                  <a:srgbClr val="00AFEF"/>
                </a:solidFill>
                <a:latin typeface="Garamond"/>
                <a:cs typeface="Garamond"/>
              </a:rPr>
              <a:t>(1990) </a:t>
            </a:r>
            <a:r>
              <a:rPr sz="1800" b="1" dirty="0">
                <a:latin typeface="Garamond"/>
                <a:cs typeface="Garamond"/>
              </a:rPr>
              <a:t>describe that  </a:t>
            </a:r>
            <a:r>
              <a:rPr sz="1800" b="1" spc="-5" dirty="0">
                <a:latin typeface="Garamond"/>
                <a:cs typeface="Garamond"/>
              </a:rPr>
              <a:t>situations with high </a:t>
            </a:r>
            <a:r>
              <a:rPr sz="1800" b="1" spc="-10" dirty="0">
                <a:latin typeface="Garamond"/>
                <a:cs typeface="Garamond"/>
              </a:rPr>
              <a:t>levels </a:t>
            </a:r>
            <a:r>
              <a:rPr sz="1800" b="1" spc="5" dirty="0">
                <a:latin typeface="Garamond"/>
                <a:cs typeface="Garamond"/>
              </a:rPr>
              <a:t>of </a:t>
            </a:r>
            <a:r>
              <a:rPr sz="1800" b="1" dirty="0">
                <a:latin typeface="Garamond"/>
                <a:cs typeface="Garamond"/>
              </a:rPr>
              <a:t>stress can  </a:t>
            </a:r>
            <a:r>
              <a:rPr sz="1800" b="1" spc="-5" dirty="0">
                <a:latin typeface="Garamond"/>
                <a:cs typeface="Garamond"/>
              </a:rPr>
              <a:t>trigger </a:t>
            </a:r>
            <a:r>
              <a:rPr sz="1800" b="1" spc="5" dirty="0">
                <a:latin typeface="Garamond"/>
                <a:cs typeface="Garamond"/>
              </a:rPr>
              <a:t>intermittent </a:t>
            </a:r>
            <a:r>
              <a:rPr sz="1800" b="1" spc="-5" dirty="0">
                <a:latin typeface="Garamond"/>
                <a:cs typeface="Garamond"/>
              </a:rPr>
              <a:t>episodes </a:t>
            </a:r>
            <a:r>
              <a:rPr sz="1800" b="1" spc="5" dirty="0">
                <a:latin typeface="Garamond"/>
                <a:cs typeface="Garamond"/>
              </a:rPr>
              <a:t>of </a:t>
            </a:r>
            <a:r>
              <a:rPr sz="1800" b="1" dirty="0">
                <a:latin typeface="Garamond"/>
                <a:cs typeface="Garamond"/>
              </a:rPr>
              <a:t>stuttering </a:t>
            </a:r>
            <a:r>
              <a:rPr sz="1800" b="1" spc="5" dirty="0">
                <a:latin typeface="Garamond"/>
                <a:cs typeface="Garamond"/>
              </a:rPr>
              <a:t>in  </a:t>
            </a:r>
            <a:r>
              <a:rPr sz="1800" b="1" spc="-10" dirty="0">
                <a:latin typeface="Garamond"/>
                <a:cs typeface="Garamond"/>
              </a:rPr>
              <a:t>many</a:t>
            </a:r>
            <a:r>
              <a:rPr sz="1800" b="1" spc="10" dirty="0">
                <a:latin typeface="Garamond"/>
                <a:cs typeface="Garamond"/>
              </a:rPr>
              <a:t> </a:t>
            </a:r>
            <a:r>
              <a:rPr sz="1800" b="1" spc="-5" dirty="0">
                <a:latin typeface="Garamond"/>
                <a:cs typeface="Garamond"/>
              </a:rPr>
              <a:t>people.</a:t>
            </a:r>
            <a:endParaRPr sz="1800">
              <a:latin typeface="Garamond"/>
              <a:cs typeface="Garamond"/>
            </a:endParaRPr>
          </a:p>
          <a:p>
            <a:pPr marL="194945" marR="5080" indent="-182880" algn="just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1800" b="1" spc="-15" dirty="0">
                <a:solidFill>
                  <a:srgbClr val="00AFEF"/>
                </a:solidFill>
                <a:latin typeface="Garamond"/>
                <a:cs typeface="Garamond"/>
              </a:rPr>
              <a:t>Johnson </a:t>
            </a:r>
            <a:r>
              <a:rPr sz="1800" b="1" dirty="0">
                <a:solidFill>
                  <a:srgbClr val="00AFEF"/>
                </a:solidFill>
                <a:latin typeface="Garamond"/>
                <a:cs typeface="Garamond"/>
              </a:rPr>
              <a:t>(1936)</a:t>
            </a:r>
            <a:r>
              <a:rPr sz="1800" b="1" dirty="0">
                <a:latin typeface="Garamond"/>
                <a:cs typeface="Garamond"/>
              </a:rPr>
              <a:t>, </a:t>
            </a:r>
            <a:r>
              <a:rPr sz="1800" b="1" spc="-5" dirty="0">
                <a:latin typeface="Garamond"/>
                <a:cs typeface="Garamond"/>
              </a:rPr>
              <a:t>who studied </a:t>
            </a:r>
            <a:r>
              <a:rPr sz="1800" b="1" dirty="0">
                <a:latin typeface="Garamond"/>
                <a:cs typeface="Garamond"/>
              </a:rPr>
              <a:t>stuttering  remedies, explained that </a:t>
            </a:r>
            <a:r>
              <a:rPr sz="1800" b="1" spc="5" dirty="0">
                <a:latin typeface="Garamond"/>
                <a:cs typeface="Garamond"/>
              </a:rPr>
              <a:t>stutters </a:t>
            </a:r>
            <a:r>
              <a:rPr sz="1800" b="1" spc="-10" dirty="0">
                <a:latin typeface="Garamond"/>
                <a:cs typeface="Garamond"/>
              </a:rPr>
              <a:t>wish </a:t>
            </a:r>
            <a:r>
              <a:rPr sz="1800" b="1" dirty="0">
                <a:latin typeface="Garamond"/>
                <a:cs typeface="Garamond"/>
              </a:rPr>
              <a:t>to </a:t>
            </a:r>
            <a:r>
              <a:rPr sz="1800" b="1" spc="-5" dirty="0">
                <a:latin typeface="Garamond"/>
                <a:cs typeface="Garamond"/>
              </a:rPr>
              <a:t>not  </a:t>
            </a:r>
            <a:r>
              <a:rPr sz="1800" b="1" dirty="0">
                <a:latin typeface="Garamond"/>
                <a:cs typeface="Garamond"/>
              </a:rPr>
              <a:t>experience the </a:t>
            </a:r>
            <a:r>
              <a:rPr sz="1800" b="1" spc="-5" dirty="0">
                <a:latin typeface="Garamond"/>
                <a:cs typeface="Garamond"/>
              </a:rPr>
              <a:t>stuttering, </a:t>
            </a:r>
            <a:r>
              <a:rPr sz="1800" b="1" spc="-15" dirty="0">
                <a:latin typeface="Garamond"/>
                <a:cs typeface="Garamond"/>
              </a:rPr>
              <a:t>yet </a:t>
            </a:r>
            <a:r>
              <a:rPr sz="1800" b="1" dirty="0">
                <a:latin typeface="Garamond"/>
                <a:cs typeface="Garamond"/>
              </a:rPr>
              <a:t>this extreme  </a:t>
            </a:r>
            <a:r>
              <a:rPr sz="1800" b="1" spc="-5" dirty="0">
                <a:latin typeface="Garamond"/>
                <a:cs typeface="Garamond"/>
              </a:rPr>
              <a:t>desire is what inhibits </a:t>
            </a:r>
            <a:r>
              <a:rPr sz="1800" b="1" dirty="0">
                <a:latin typeface="Garamond"/>
                <a:cs typeface="Garamond"/>
              </a:rPr>
              <a:t>their </a:t>
            </a:r>
            <a:r>
              <a:rPr sz="1800" b="1" spc="-5" dirty="0">
                <a:latin typeface="Garamond"/>
                <a:cs typeface="Garamond"/>
              </a:rPr>
              <a:t>clear</a:t>
            </a:r>
            <a:r>
              <a:rPr sz="1800" b="1" spc="130" dirty="0">
                <a:latin typeface="Garamond"/>
                <a:cs typeface="Garamond"/>
              </a:rPr>
              <a:t> </a:t>
            </a:r>
            <a:r>
              <a:rPr sz="1800" b="1" spc="-5" dirty="0">
                <a:latin typeface="Garamond"/>
                <a:cs typeface="Garamond"/>
              </a:rPr>
              <a:t>speech.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70547" y="2161031"/>
            <a:ext cx="4032503" cy="3747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dirty="0"/>
              <a:t>IMPECT ON</a:t>
            </a:r>
            <a:r>
              <a:rPr spc="-95" dirty="0"/>
              <a:t> </a:t>
            </a:r>
            <a:r>
              <a:rPr spc="-5" dirty="0"/>
              <a:t>LIFE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4" y="2080386"/>
            <a:ext cx="4597400" cy="2837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 algn="just">
              <a:lnSpc>
                <a:spcPct val="150000"/>
              </a:lnSpc>
              <a:spcBef>
                <a:spcPts val="100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1800" b="1" spc="-5" dirty="0">
                <a:latin typeface="Garamond"/>
                <a:cs typeface="Garamond"/>
              </a:rPr>
              <a:t>Speech </a:t>
            </a:r>
            <a:r>
              <a:rPr sz="1800" b="1" dirty="0">
                <a:latin typeface="Garamond"/>
                <a:cs typeface="Garamond"/>
              </a:rPr>
              <a:t>is the </a:t>
            </a:r>
            <a:r>
              <a:rPr sz="1800" b="1" spc="-10" dirty="0">
                <a:latin typeface="Garamond"/>
                <a:cs typeface="Garamond"/>
              </a:rPr>
              <a:t>key </a:t>
            </a:r>
            <a:r>
              <a:rPr sz="1800" b="1" dirty="0">
                <a:latin typeface="Garamond"/>
                <a:cs typeface="Garamond"/>
              </a:rPr>
              <a:t>to communication. </a:t>
            </a:r>
            <a:r>
              <a:rPr sz="1800" b="1" spc="5" dirty="0">
                <a:latin typeface="Garamond"/>
                <a:cs typeface="Garamond"/>
              </a:rPr>
              <a:t>When  </a:t>
            </a:r>
            <a:r>
              <a:rPr sz="1800" b="1" spc="-5" dirty="0">
                <a:latin typeface="Garamond"/>
                <a:cs typeface="Garamond"/>
              </a:rPr>
              <a:t>its not good </a:t>
            </a:r>
            <a:r>
              <a:rPr sz="1800" b="1" dirty="0">
                <a:latin typeface="Garamond"/>
                <a:cs typeface="Garamond"/>
              </a:rPr>
              <a:t>the </a:t>
            </a:r>
            <a:r>
              <a:rPr sz="1800" b="1" spc="-5" dirty="0">
                <a:latin typeface="Garamond"/>
                <a:cs typeface="Garamond"/>
              </a:rPr>
              <a:t>following </a:t>
            </a:r>
            <a:r>
              <a:rPr sz="1800" b="1" dirty="0">
                <a:latin typeface="Garamond"/>
                <a:cs typeface="Garamond"/>
              </a:rPr>
              <a:t>things a </a:t>
            </a:r>
            <a:r>
              <a:rPr sz="1800" b="1" spc="-10" dirty="0">
                <a:latin typeface="Garamond"/>
                <a:cs typeface="Garamond"/>
              </a:rPr>
              <a:t>individual  </a:t>
            </a:r>
            <a:r>
              <a:rPr sz="1800" b="1" dirty="0">
                <a:latin typeface="Garamond"/>
                <a:cs typeface="Garamond"/>
              </a:rPr>
              <a:t>suffer: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Clr>
                <a:srgbClr val="252525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FF0000"/>
                </a:solidFill>
                <a:latin typeface="Garamond"/>
                <a:cs typeface="Garamond"/>
              </a:rPr>
              <a:t>Social</a:t>
            </a:r>
            <a:r>
              <a:rPr sz="1800" b="1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Garamond"/>
                <a:cs typeface="Garamond"/>
              </a:rPr>
              <a:t>Acceptance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52525"/>
              </a:buClr>
              <a:buFont typeface="Garamond"/>
              <a:buAutoNum type="arabicPeriod"/>
            </a:pPr>
            <a:endParaRPr sz="17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Clr>
                <a:srgbClr val="252525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FF0000"/>
                </a:solidFill>
                <a:latin typeface="Garamond"/>
                <a:cs typeface="Garamond"/>
              </a:rPr>
              <a:t>Lack of</a:t>
            </a:r>
            <a:r>
              <a:rPr sz="1800" b="1" spc="30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Garamond"/>
                <a:cs typeface="Garamond"/>
              </a:rPr>
              <a:t>Confidence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52525"/>
              </a:buClr>
              <a:buFont typeface="Garamond"/>
              <a:buAutoNum type="arabicPeriod"/>
            </a:pPr>
            <a:endParaRPr sz="17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Clr>
                <a:srgbClr val="252525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FF0000"/>
                </a:solidFill>
                <a:latin typeface="Garamond"/>
                <a:cs typeface="Garamond"/>
              </a:rPr>
              <a:t>Over </a:t>
            </a:r>
            <a:r>
              <a:rPr sz="1800" b="1" spc="-5" dirty="0">
                <a:solidFill>
                  <a:srgbClr val="FF0000"/>
                </a:solidFill>
                <a:latin typeface="Garamond"/>
                <a:cs typeface="Garamond"/>
              </a:rPr>
              <a:t>All Life</a:t>
            </a:r>
            <a:r>
              <a:rPr sz="1800" b="1" spc="4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Garamond"/>
                <a:cs typeface="Garamond"/>
              </a:rPr>
              <a:t>Satisfaction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0320" y="1821179"/>
            <a:ext cx="3334512" cy="2500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39767" y="4322064"/>
            <a:ext cx="3163824" cy="211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2731" y="4322064"/>
            <a:ext cx="3165348" cy="211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0446" y="870661"/>
            <a:ext cx="35312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716868"/>
                </a:solidFill>
              </a:rPr>
              <a:t>CONTENTS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4" y="1977731"/>
            <a:ext cx="9418320" cy="395033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511175" indent="-499109">
              <a:lnSpc>
                <a:spcPct val="100000"/>
              </a:lnSpc>
              <a:spcBef>
                <a:spcPts val="994"/>
              </a:spcBef>
              <a:buClr>
                <a:srgbClr val="252525"/>
              </a:buClr>
              <a:buSzPct val="97727"/>
              <a:buFont typeface="Wingdings"/>
              <a:buChar char=""/>
              <a:tabLst>
                <a:tab pos="511809" algn="l"/>
              </a:tabLst>
            </a:pPr>
            <a:r>
              <a:rPr sz="4400" b="1" spc="-10" dirty="0">
                <a:solidFill>
                  <a:srgbClr val="92D050"/>
                </a:solidFill>
                <a:latin typeface="Garamond"/>
                <a:cs typeface="Garamond"/>
              </a:rPr>
              <a:t>INTRODUCTION</a:t>
            </a:r>
            <a:endParaRPr sz="4400">
              <a:latin typeface="Garamond"/>
              <a:cs typeface="Garamond"/>
            </a:endParaRPr>
          </a:p>
          <a:p>
            <a:pPr marL="511809" indent="-499745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SzPct val="97727"/>
              <a:buFont typeface="Wingdings"/>
              <a:buChar char=""/>
              <a:tabLst>
                <a:tab pos="512445" algn="l"/>
              </a:tabLst>
            </a:pPr>
            <a:r>
              <a:rPr sz="4400" b="1" dirty="0">
                <a:solidFill>
                  <a:srgbClr val="FF0000"/>
                </a:solidFill>
                <a:latin typeface="Garamond"/>
                <a:cs typeface="Garamond"/>
              </a:rPr>
              <a:t>TYPES OF SPEECH</a:t>
            </a:r>
            <a:r>
              <a:rPr sz="4400" b="1" spc="-15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4400" b="1" dirty="0">
                <a:solidFill>
                  <a:srgbClr val="FF0000"/>
                </a:solidFill>
                <a:latin typeface="Garamond"/>
                <a:cs typeface="Garamond"/>
              </a:rPr>
              <a:t>DISORDERS</a:t>
            </a:r>
            <a:endParaRPr sz="4400">
              <a:latin typeface="Garamond"/>
              <a:cs typeface="Garamond"/>
            </a:endParaRPr>
          </a:p>
          <a:p>
            <a:pPr marL="511175" indent="-499109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SzPct val="97727"/>
              <a:buFont typeface="Wingdings"/>
              <a:buChar char=""/>
              <a:tabLst>
                <a:tab pos="511809" algn="l"/>
              </a:tabLst>
            </a:pPr>
            <a:r>
              <a:rPr sz="4400" b="1" spc="-15" dirty="0">
                <a:solidFill>
                  <a:srgbClr val="00AF50"/>
                </a:solidFill>
                <a:latin typeface="Garamond"/>
                <a:cs typeface="Garamond"/>
              </a:rPr>
              <a:t>CAUSES </a:t>
            </a:r>
            <a:r>
              <a:rPr sz="4400" b="1" spc="-10" dirty="0">
                <a:solidFill>
                  <a:srgbClr val="00AF50"/>
                </a:solidFill>
                <a:latin typeface="Garamond"/>
                <a:cs typeface="Garamond"/>
              </a:rPr>
              <a:t>OF </a:t>
            </a:r>
            <a:r>
              <a:rPr sz="4400" b="1" spc="-5" dirty="0">
                <a:solidFill>
                  <a:srgbClr val="00AF50"/>
                </a:solidFill>
                <a:latin typeface="Garamond"/>
                <a:cs typeface="Garamond"/>
              </a:rPr>
              <a:t>SPEECH</a:t>
            </a:r>
            <a:r>
              <a:rPr sz="4400" b="1" spc="-60" dirty="0">
                <a:solidFill>
                  <a:srgbClr val="00AF50"/>
                </a:solidFill>
                <a:latin typeface="Garamond"/>
                <a:cs typeface="Garamond"/>
              </a:rPr>
              <a:t> </a:t>
            </a:r>
            <a:r>
              <a:rPr sz="4400" b="1" spc="-5" dirty="0">
                <a:solidFill>
                  <a:srgbClr val="00AF50"/>
                </a:solidFill>
                <a:latin typeface="Garamond"/>
                <a:cs typeface="Garamond"/>
              </a:rPr>
              <a:t>DISORDERS</a:t>
            </a:r>
            <a:endParaRPr sz="4400">
              <a:latin typeface="Garamond"/>
              <a:cs typeface="Garamond"/>
            </a:endParaRPr>
          </a:p>
          <a:p>
            <a:pPr marL="511809" indent="-499745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SzPct val="97727"/>
              <a:buFont typeface="Wingdings"/>
              <a:buChar char=""/>
              <a:tabLst>
                <a:tab pos="512445" algn="l"/>
              </a:tabLst>
            </a:pPr>
            <a:r>
              <a:rPr sz="4400" b="1" dirty="0">
                <a:solidFill>
                  <a:srgbClr val="735F58"/>
                </a:solidFill>
                <a:latin typeface="Garamond"/>
                <a:cs typeface="Garamond"/>
              </a:rPr>
              <a:t>IMPECT </a:t>
            </a:r>
            <a:r>
              <a:rPr sz="4400" b="1" spc="5" dirty="0">
                <a:solidFill>
                  <a:srgbClr val="735F58"/>
                </a:solidFill>
                <a:latin typeface="Garamond"/>
                <a:cs typeface="Garamond"/>
              </a:rPr>
              <a:t>ON</a:t>
            </a:r>
            <a:r>
              <a:rPr sz="4400" b="1" spc="-35" dirty="0">
                <a:solidFill>
                  <a:srgbClr val="735F58"/>
                </a:solidFill>
                <a:latin typeface="Garamond"/>
                <a:cs typeface="Garamond"/>
              </a:rPr>
              <a:t> </a:t>
            </a:r>
            <a:r>
              <a:rPr sz="4400" b="1" spc="-5" dirty="0">
                <a:solidFill>
                  <a:srgbClr val="735F58"/>
                </a:solidFill>
                <a:latin typeface="Garamond"/>
                <a:cs typeface="Garamond"/>
              </a:rPr>
              <a:t>LIFE</a:t>
            </a:r>
            <a:endParaRPr sz="4400">
              <a:latin typeface="Garamond"/>
              <a:cs typeface="Garamond"/>
            </a:endParaRPr>
          </a:p>
          <a:p>
            <a:pPr marL="511175" indent="-499109">
              <a:lnSpc>
                <a:spcPct val="100000"/>
              </a:lnSpc>
              <a:spcBef>
                <a:spcPts val="905"/>
              </a:spcBef>
              <a:buClr>
                <a:srgbClr val="252525"/>
              </a:buClr>
              <a:buSzPct val="97727"/>
              <a:buFont typeface="Wingdings"/>
              <a:buChar char=""/>
              <a:tabLst>
                <a:tab pos="511809" algn="l"/>
              </a:tabLst>
            </a:pPr>
            <a:r>
              <a:rPr sz="4400" b="1" spc="-5" dirty="0">
                <a:solidFill>
                  <a:srgbClr val="555A3B"/>
                </a:solidFill>
                <a:latin typeface="Garamond"/>
                <a:cs typeface="Garamond"/>
              </a:rPr>
              <a:t>CONCLUSION</a:t>
            </a:r>
            <a:endParaRPr sz="44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870661"/>
            <a:ext cx="51098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92D050"/>
                </a:solidFill>
              </a:rPr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4" y="2128520"/>
            <a:ext cx="9902190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880">
              <a:lnSpc>
                <a:spcPct val="100000"/>
              </a:lnSpc>
              <a:spcBef>
                <a:spcPts val="100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1800" b="1" dirty="0">
                <a:latin typeface="Garamond"/>
                <a:cs typeface="Garamond"/>
              </a:rPr>
              <a:t>A </a:t>
            </a:r>
            <a:r>
              <a:rPr sz="1800" b="1" spc="-5" dirty="0">
                <a:latin typeface="Garamond"/>
                <a:cs typeface="Garamond"/>
              </a:rPr>
              <a:t>speech disorder </a:t>
            </a:r>
            <a:r>
              <a:rPr sz="1800" b="1" spc="5" dirty="0">
                <a:latin typeface="Garamond"/>
                <a:cs typeface="Garamond"/>
              </a:rPr>
              <a:t>refers </a:t>
            </a:r>
            <a:r>
              <a:rPr sz="1800" b="1" dirty="0">
                <a:latin typeface="Garamond"/>
                <a:cs typeface="Garamond"/>
              </a:rPr>
              <a:t>to a problem </a:t>
            </a:r>
            <a:r>
              <a:rPr sz="1800" b="1" spc="-5" dirty="0">
                <a:latin typeface="Garamond"/>
                <a:cs typeface="Garamond"/>
              </a:rPr>
              <a:t>with </a:t>
            </a:r>
            <a:r>
              <a:rPr sz="1800" b="1" dirty="0">
                <a:latin typeface="Garamond"/>
                <a:cs typeface="Garamond"/>
              </a:rPr>
              <a:t>the actual production </a:t>
            </a:r>
            <a:r>
              <a:rPr sz="1800" b="1" spc="-5" dirty="0">
                <a:latin typeface="Garamond"/>
                <a:cs typeface="Garamond"/>
              </a:rPr>
              <a:t>of</a:t>
            </a:r>
            <a:r>
              <a:rPr sz="1800" b="1" spc="45" dirty="0">
                <a:latin typeface="Garamond"/>
                <a:cs typeface="Garamond"/>
              </a:rPr>
              <a:t> </a:t>
            </a:r>
            <a:r>
              <a:rPr sz="1800" b="1" spc="-5" dirty="0">
                <a:latin typeface="Garamond"/>
                <a:cs typeface="Garamond"/>
              </a:rPr>
              <a:t>sounds.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52525"/>
              </a:buClr>
              <a:buFont typeface="Garamond"/>
              <a:buChar char="◦"/>
            </a:pPr>
            <a:endParaRPr sz="1700">
              <a:latin typeface="Times New Roman"/>
              <a:cs typeface="Times New Roman"/>
            </a:endParaRPr>
          </a:p>
          <a:p>
            <a:pPr marL="194945" indent="-182880">
              <a:lnSpc>
                <a:spcPct val="100000"/>
              </a:lnSpc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1800" b="1" spc="-5" dirty="0">
                <a:latin typeface="Garamond"/>
                <a:cs typeface="Garamond"/>
              </a:rPr>
              <a:t>Speech </a:t>
            </a:r>
            <a:r>
              <a:rPr sz="1800" b="1" spc="-20" dirty="0">
                <a:latin typeface="Garamond"/>
                <a:cs typeface="Garamond"/>
              </a:rPr>
              <a:t>gives </a:t>
            </a:r>
            <a:r>
              <a:rPr sz="1800" b="1" dirty="0">
                <a:latin typeface="Garamond"/>
                <a:cs typeface="Garamond"/>
              </a:rPr>
              <a:t>us a means by </a:t>
            </a:r>
            <a:r>
              <a:rPr sz="1800" b="1" spc="-5" dirty="0">
                <a:latin typeface="Garamond"/>
                <a:cs typeface="Garamond"/>
              </a:rPr>
              <a:t>which </a:t>
            </a:r>
            <a:r>
              <a:rPr sz="1800" b="1" spc="-10" dirty="0">
                <a:latin typeface="Garamond"/>
                <a:cs typeface="Garamond"/>
              </a:rPr>
              <a:t>we </a:t>
            </a:r>
            <a:r>
              <a:rPr sz="1800" b="1" dirty="0">
                <a:latin typeface="Garamond"/>
                <a:cs typeface="Garamond"/>
              </a:rPr>
              <a:t>can </a:t>
            </a:r>
            <a:r>
              <a:rPr sz="1800" b="1" spc="-5" dirty="0">
                <a:latin typeface="Garamond"/>
                <a:cs typeface="Garamond"/>
              </a:rPr>
              <a:t>connect </a:t>
            </a:r>
            <a:r>
              <a:rPr sz="1800" b="1" dirty="0">
                <a:latin typeface="Garamond"/>
                <a:cs typeface="Garamond"/>
              </a:rPr>
              <a:t>and </a:t>
            </a:r>
            <a:r>
              <a:rPr sz="1800" b="1" spc="-5" dirty="0">
                <a:latin typeface="Garamond"/>
                <a:cs typeface="Garamond"/>
              </a:rPr>
              <a:t>build intimate relationships with</a:t>
            </a:r>
            <a:r>
              <a:rPr sz="1800" b="1" spc="340" dirty="0">
                <a:latin typeface="Garamond"/>
                <a:cs typeface="Garamond"/>
              </a:rPr>
              <a:t> </a:t>
            </a:r>
            <a:r>
              <a:rPr sz="1800" b="1" dirty="0">
                <a:latin typeface="Garamond"/>
                <a:cs typeface="Garamond"/>
              </a:rPr>
              <a:t>others.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52525"/>
              </a:buClr>
              <a:buFont typeface="Garamond"/>
              <a:buChar char="◦"/>
            </a:pPr>
            <a:endParaRPr sz="1700">
              <a:latin typeface="Times New Roman"/>
              <a:cs typeface="Times New Roman"/>
            </a:endParaRPr>
          </a:p>
          <a:p>
            <a:pPr marL="194945" indent="-182880">
              <a:lnSpc>
                <a:spcPct val="100000"/>
              </a:lnSpc>
              <a:buClr>
                <a:srgbClr val="252525"/>
              </a:buClr>
              <a:buFont typeface="Garamond"/>
              <a:buChar char="◦"/>
              <a:tabLst>
                <a:tab pos="195580" algn="l"/>
                <a:tab pos="1030605" algn="l"/>
                <a:tab pos="2455545" algn="l"/>
                <a:tab pos="2941955" algn="l"/>
                <a:tab pos="3491865" algn="l"/>
                <a:tab pos="4145915" algn="l"/>
                <a:tab pos="5069840" algn="l"/>
                <a:tab pos="5436870" algn="l"/>
                <a:tab pos="6291580" algn="l"/>
                <a:tab pos="7496175" algn="l"/>
                <a:tab pos="8434705" algn="l"/>
                <a:tab pos="9689465" algn="l"/>
              </a:tabLst>
            </a:pPr>
            <a:r>
              <a:rPr sz="1800" b="1" spc="-5" dirty="0">
                <a:latin typeface="Garamond"/>
                <a:cs typeface="Garamond"/>
              </a:rPr>
              <a:t>S</a:t>
            </a:r>
            <a:r>
              <a:rPr sz="1800" b="1" dirty="0">
                <a:latin typeface="Garamond"/>
                <a:cs typeface="Garamond"/>
              </a:rPr>
              <a:t>peech	</a:t>
            </a:r>
            <a:r>
              <a:rPr sz="1800" b="1" spc="-5" dirty="0">
                <a:latin typeface="Garamond"/>
                <a:cs typeface="Garamond"/>
              </a:rPr>
              <a:t>i</a:t>
            </a:r>
            <a:r>
              <a:rPr sz="1800" b="1" spc="10" dirty="0">
                <a:latin typeface="Garamond"/>
                <a:cs typeface="Garamond"/>
              </a:rPr>
              <a:t>mp</a:t>
            </a:r>
            <a:r>
              <a:rPr sz="1800" b="1" dirty="0">
                <a:latin typeface="Garamond"/>
                <a:cs typeface="Garamond"/>
              </a:rPr>
              <a:t>e</a:t>
            </a:r>
            <a:r>
              <a:rPr sz="1800" b="1" spc="5" dirty="0">
                <a:latin typeface="Garamond"/>
                <a:cs typeface="Garamond"/>
              </a:rPr>
              <a:t>di</a:t>
            </a:r>
            <a:r>
              <a:rPr sz="1800" b="1" dirty="0">
                <a:latin typeface="Garamond"/>
                <a:cs typeface="Garamond"/>
              </a:rPr>
              <a:t>men</a:t>
            </a:r>
            <a:r>
              <a:rPr sz="1800" b="1" spc="5" dirty="0">
                <a:latin typeface="Garamond"/>
                <a:cs typeface="Garamond"/>
              </a:rPr>
              <a:t>t</a:t>
            </a:r>
            <a:r>
              <a:rPr sz="1800" b="1" dirty="0">
                <a:latin typeface="Garamond"/>
                <a:cs typeface="Garamond"/>
              </a:rPr>
              <a:t>s	can	ta</a:t>
            </a:r>
            <a:r>
              <a:rPr sz="1800" b="1" spc="-20" dirty="0">
                <a:latin typeface="Garamond"/>
                <a:cs typeface="Garamond"/>
              </a:rPr>
              <a:t>k</a:t>
            </a:r>
            <a:r>
              <a:rPr sz="1800" b="1" dirty="0">
                <a:latin typeface="Garamond"/>
                <a:cs typeface="Garamond"/>
              </a:rPr>
              <a:t>e	</a:t>
            </a:r>
            <a:r>
              <a:rPr sz="1800" b="1" spc="-5" dirty="0">
                <a:latin typeface="Garamond"/>
                <a:cs typeface="Garamond"/>
              </a:rPr>
              <a:t>pla</a:t>
            </a:r>
            <a:r>
              <a:rPr sz="1800" b="1" spc="5" dirty="0">
                <a:latin typeface="Garamond"/>
                <a:cs typeface="Garamond"/>
              </a:rPr>
              <a:t>c</a:t>
            </a:r>
            <a:r>
              <a:rPr sz="1800" b="1" dirty="0">
                <a:latin typeface="Garamond"/>
                <a:cs typeface="Garamond"/>
              </a:rPr>
              <a:t>e	</a:t>
            </a:r>
            <a:r>
              <a:rPr sz="1800" b="1" spc="-5" dirty="0">
                <a:latin typeface="Garamond"/>
                <a:cs typeface="Garamond"/>
              </a:rPr>
              <a:t>b</a:t>
            </a:r>
            <a:r>
              <a:rPr sz="1800" b="1" spc="5" dirty="0">
                <a:latin typeface="Garamond"/>
                <a:cs typeface="Garamond"/>
              </a:rPr>
              <a:t>e</a:t>
            </a:r>
            <a:r>
              <a:rPr sz="1800" b="1" dirty="0">
                <a:latin typeface="Garamond"/>
                <a:cs typeface="Garamond"/>
              </a:rPr>
              <a:t>ca</a:t>
            </a:r>
            <a:r>
              <a:rPr sz="1800" b="1" spc="5" dirty="0">
                <a:latin typeface="Garamond"/>
                <a:cs typeface="Garamond"/>
              </a:rPr>
              <a:t>u</a:t>
            </a:r>
            <a:r>
              <a:rPr sz="1800" b="1" spc="-10" dirty="0">
                <a:latin typeface="Garamond"/>
                <a:cs typeface="Garamond"/>
              </a:rPr>
              <a:t>s</a:t>
            </a:r>
            <a:r>
              <a:rPr sz="1800" b="1" dirty="0">
                <a:latin typeface="Garamond"/>
                <a:cs typeface="Garamond"/>
              </a:rPr>
              <a:t>e	</a:t>
            </a:r>
            <a:r>
              <a:rPr sz="1800" b="1" spc="5" dirty="0">
                <a:latin typeface="Garamond"/>
                <a:cs typeface="Garamond"/>
              </a:rPr>
              <a:t>o</a:t>
            </a:r>
            <a:r>
              <a:rPr sz="1800" b="1" dirty="0">
                <a:latin typeface="Garamond"/>
                <a:cs typeface="Garamond"/>
              </a:rPr>
              <a:t>f	</a:t>
            </a:r>
            <a:r>
              <a:rPr sz="1800" b="1" spc="5" dirty="0">
                <a:latin typeface="Garamond"/>
                <a:cs typeface="Garamond"/>
              </a:rPr>
              <a:t>g</a:t>
            </a:r>
            <a:r>
              <a:rPr sz="1800" b="1" dirty="0">
                <a:latin typeface="Garamond"/>
                <a:cs typeface="Garamond"/>
              </a:rPr>
              <a:t>e</a:t>
            </a:r>
            <a:r>
              <a:rPr sz="1800" b="1" spc="5" dirty="0">
                <a:latin typeface="Garamond"/>
                <a:cs typeface="Garamond"/>
              </a:rPr>
              <a:t>n</a:t>
            </a:r>
            <a:r>
              <a:rPr sz="1800" b="1" dirty="0">
                <a:latin typeface="Garamond"/>
                <a:cs typeface="Garamond"/>
              </a:rPr>
              <a:t>e</a:t>
            </a:r>
            <a:r>
              <a:rPr sz="1800" b="1" spc="-5" dirty="0">
                <a:latin typeface="Garamond"/>
                <a:cs typeface="Garamond"/>
              </a:rPr>
              <a:t>t</a:t>
            </a:r>
            <a:r>
              <a:rPr sz="1800" b="1" spc="5" dirty="0">
                <a:latin typeface="Garamond"/>
                <a:cs typeface="Garamond"/>
              </a:rPr>
              <a:t>i</a:t>
            </a:r>
            <a:r>
              <a:rPr sz="1800" b="1" dirty="0">
                <a:latin typeface="Garamond"/>
                <a:cs typeface="Garamond"/>
              </a:rPr>
              <a:t>c	</a:t>
            </a:r>
            <a:r>
              <a:rPr sz="1800" b="1" spc="-5" dirty="0">
                <a:latin typeface="Garamond"/>
                <a:cs typeface="Garamond"/>
              </a:rPr>
              <a:t>in</a:t>
            </a:r>
            <a:r>
              <a:rPr sz="1800" b="1" spc="75" dirty="0">
                <a:latin typeface="Garamond"/>
                <a:cs typeface="Garamond"/>
              </a:rPr>
              <a:t>f</a:t>
            </a:r>
            <a:r>
              <a:rPr sz="1800" b="1" spc="-5" dirty="0">
                <a:latin typeface="Garamond"/>
                <a:cs typeface="Garamond"/>
              </a:rPr>
              <a:t>l</a:t>
            </a:r>
            <a:r>
              <a:rPr sz="1800" b="1" spc="10" dirty="0">
                <a:latin typeface="Garamond"/>
                <a:cs typeface="Garamond"/>
              </a:rPr>
              <a:t>u</a:t>
            </a:r>
            <a:r>
              <a:rPr sz="1800" b="1" dirty="0">
                <a:latin typeface="Garamond"/>
                <a:cs typeface="Garamond"/>
              </a:rPr>
              <a:t>e</a:t>
            </a:r>
            <a:r>
              <a:rPr sz="1800" b="1" spc="5" dirty="0">
                <a:latin typeface="Garamond"/>
                <a:cs typeface="Garamond"/>
              </a:rPr>
              <a:t>nc</a:t>
            </a:r>
            <a:r>
              <a:rPr sz="1800" b="1" dirty="0">
                <a:latin typeface="Garamond"/>
                <a:cs typeface="Garamond"/>
              </a:rPr>
              <a:t>e</a:t>
            </a:r>
            <a:r>
              <a:rPr sz="1800" b="1" spc="-15" dirty="0">
                <a:latin typeface="Garamond"/>
                <a:cs typeface="Garamond"/>
              </a:rPr>
              <a:t>s</a:t>
            </a:r>
            <a:r>
              <a:rPr sz="1800" b="1" dirty="0">
                <a:latin typeface="Garamond"/>
                <a:cs typeface="Garamond"/>
              </a:rPr>
              <a:t>,	</a:t>
            </a:r>
            <a:r>
              <a:rPr sz="1800" b="1" spc="10" dirty="0">
                <a:latin typeface="Garamond"/>
                <a:cs typeface="Garamond"/>
              </a:rPr>
              <a:t>p</a:t>
            </a:r>
            <a:r>
              <a:rPr sz="1800" b="1" spc="-25" dirty="0">
                <a:latin typeface="Garamond"/>
                <a:cs typeface="Garamond"/>
              </a:rPr>
              <a:t>h</a:t>
            </a:r>
            <a:r>
              <a:rPr sz="1800" b="1" dirty="0">
                <a:latin typeface="Garamond"/>
                <a:cs typeface="Garamond"/>
              </a:rPr>
              <a:t>ys</a:t>
            </a:r>
            <a:r>
              <a:rPr sz="1800" b="1" spc="5" dirty="0">
                <a:latin typeface="Garamond"/>
                <a:cs typeface="Garamond"/>
              </a:rPr>
              <a:t>i</a:t>
            </a:r>
            <a:r>
              <a:rPr sz="1800" b="1" dirty="0">
                <a:latin typeface="Garamond"/>
                <a:cs typeface="Garamond"/>
              </a:rPr>
              <a:t>cal	</a:t>
            </a:r>
            <a:r>
              <a:rPr sz="1800" b="1" spc="-5" dirty="0">
                <a:latin typeface="Garamond"/>
                <a:cs typeface="Garamond"/>
              </a:rPr>
              <a:t>d</a:t>
            </a:r>
            <a:r>
              <a:rPr sz="1800" b="1" spc="5" dirty="0">
                <a:latin typeface="Garamond"/>
                <a:cs typeface="Garamond"/>
              </a:rPr>
              <a:t>ef</a:t>
            </a:r>
            <a:r>
              <a:rPr sz="1800" b="1" dirty="0">
                <a:latin typeface="Garamond"/>
                <a:cs typeface="Garamond"/>
              </a:rPr>
              <a:t>o</a:t>
            </a:r>
            <a:r>
              <a:rPr sz="1800" b="1" spc="70" dirty="0">
                <a:latin typeface="Garamond"/>
                <a:cs typeface="Garamond"/>
              </a:rPr>
              <a:t>r</a:t>
            </a:r>
            <a:r>
              <a:rPr sz="1800" b="1" spc="10" dirty="0">
                <a:latin typeface="Garamond"/>
                <a:cs typeface="Garamond"/>
              </a:rPr>
              <a:t>m</a:t>
            </a:r>
            <a:r>
              <a:rPr sz="1800" b="1" spc="-5" dirty="0">
                <a:latin typeface="Garamond"/>
                <a:cs typeface="Garamond"/>
              </a:rPr>
              <a:t>it</a:t>
            </a:r>
            <a:r>
              <a:rPr sz="1800" b="1" spc="5" dirty="0">
                <a:latin typeface="Garamond"/>
                <a:cs typeface="Garamond"/>
              </a:rPr>
              <a:t>ie</a:t>
            </a:r>
            <a:r>
              <a:rPr sz="1800" b="1" dirty="0">
                <a:latin typeface="Garamond"/>
                <a:cs typeface="Garamond"/>
              </a:rPr>
              <a:t>s	</a:t>
            </a:r>
            <a:r>
              <a:rPr sz="1800" b="1" spc="-5" dirty="0">
                <a:latin typeface="Garamond"/>
                <a:cs typeface="Garamond"/>
              </a:rPr>
              <a:t>or</a:t>
            </a:r>
            <a:endParaRPr sz="1800">
              <a:latin typeface="Garamond"/>
              <a:cs typeface="Garamond"/>
            </a:endParaRPr>
          </a:p>
          <a:p>
            <a:pPr marL="194945" algn="just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latin typeface="Garamond"/>
                <a:cs typeface="Garamond"/>
              </a:rPr>
              <a:t>neurological</a:t>
            </a:r>
            <a:r>
              <a:rPr sz="1800" b="1" spc="35" dirty="0">
                <a:latin typeface="Garamond"/>
                <a:cs typeface="Garamond"/>
              </a:rPr>
              <a:t> </a:t>
            </a:r>
            <a:r>
              <a:rPr sz="1800" b="1" spc="-5" dirty="0">
                <a:latin typeface="Garamond"/>
                <a:cs typeface="Garamond"/>
              </a:rPr>
              <a:t>malfunctions.</a:t>
            </a:r>
            <a:endParaRPr sz="1800">
              <a:latin typeface="Garamond"/>
              <a:cs typeface="Garamond"/>
            </a:endParaRPr>
          </a:p>
          <a:p>
            <a:pPr marL="194945" marR="5715" indent="-182880" algn="just">
              <a:lnSpc>
                <a:spcPct val="150000"/>
              </a:lnSpc>
              <a:spcBef>
                <a:spcPts val="900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1800" b="1" dirty="0">
                <a:latin typeface="Garamond"/>
                <a:cs typeface="Garamond"/>
              </a:rPr>
              <a:t>Structural defects that </a:t>
            </a:r>
            <a:r>
              <a:rPr sz="1800" b="1" spc="5" dirty="0">
                <a:latin typeface="Garamond"/>
                <a:cs typeface="Garamond"/>
              </a:rPr>
              <a:t>disrupt </a:t>
            </a:r>
            <a:r>
              <a:rPr sz="1800" b="1" dirty="0">
                <a:latin typeface="Garamond"/>
                <a:cs typeface="Garamond"/>
              </a:rPr>
              <a:t>a </a:t>
            </a:r>
            <a:r>
              <a:rPr sz="1800" b="1" spc="-5" dirty="0">
                <a:latin typeface="Garamond"/>
                <a:cs typeface="Garamond"/>
              </a:rPr>
              <a:t>child’s </a:t>
            </a:r>
            <a:r>
              <a:rPr sz="1800" b="1" spc="-10" dirty="0">
                <a:latin typeface="Garamond"/>
                <a:cs typeface="Garamond"/>
              </a:rPr>
              <a:t>ability </a:t>
            </a:r>
            <a:r>
              <a:rPr sz="1800" b="1" spc="5" dirty="0">
                <a:latin typeface="Garamond"/>
                <a:cs typeface="Garamond"/>
              </a:rPr>
              <a:t>to </a:t>
            </a:r>
            <a:r>
              <a:rPr sz="1800" b="1" spc="-5" dirty="0">
                <a:latin typeface="Garamond"/>
                <a:cs typeface="Garamond"/>
              </a:rPr>
              <a:t>speak </a:t>
            </a:r>
            <a:r>
              <a:rPr sz="1800" b="1" spc="5" dirty="0">
                <a:latin typeface="Garamond"/>
                <a:cs typeface="Garamond"/>
              </a:rPr>
              <a:t>clearly </a:t>
            </a:r>
            <a:r>
              <a:rPr sz="1800" b="1" dirty="0">
                <a:latin typeface="Garamond"/>
                <a:cs typeface="Garamond"/>
              </a:rPr>
              <a:t>occur in </a:t>
            </a:r>
            <a:r>
              <a:rPr sz="1800" b="1" spc="-5" dirty="0">
                <a:latin typeface="Garamond"/>
                <a:cs typeface="Garamond"/>
              </a:rPr>
              <a:t>approximately </a:t>
            </a:r>
            <a:r>
              <a:rPr sz="1800" b="1" dirty="0">
                <a:latin typeface="Garamond"/>
                <a:cs typeface="Garamond"/>
              </a:rPr>
              <a:t>1 out </a:t>
            </a:r>
            <a:r>
              <a:rPr sz="1800" b="1" spc="5" dirty="0">
                <a:latin typeface="Garamond"/>
                <a:cs typeface="Garamond"/>
              </a:rPr>
              <a:t>of </a:t>
            </a:r>
            <a:r>
              <a:rPr sz="1800" b="1" spc="10" dirty="0">
                <a:latin typeface="Garamond"/>
                <a:cs typeface="Garamond"/>
              </a:rPr>
              <a:t>every  </a:t>
            </a:r>
            <a:r>
              <a:rPr sz="1800" b="1" spc="-5" dirty="0">
                <a:latin typeface="Garamond"/>
                <a:cs typeface="Garamond"/>
              </a:rPr>
              <a:t>700 </a:t>
            </a:r>
            <a:r>
              <a:rPr sz="1800" b="1" spc="5" dirty="0">
                <a:latin typeface="Garamond"/>
                <a:cs typeface="Garamond"/>
              </a:rPr>
              <a:t>births </a:t>
            </a:r>
            <a:r>
              <a:rPr sz="1800" b="1" dirty="0">
                <a:solidFill>
                  <a:srgbClr val="FF0000"/>
                </a:solidFill>
                <a:latin typeface="Garamond"/>
                <a:cs typeface="Garamond"/>
              </a:rPr>
              <a:t>(Sataloff,</a:t>
            </a:r>
            <a:r>
              <a:rPr sz="1800" b="1" spc="2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Garamond"/>
                <a:cs typeface="Garamond"/>
              </a:rPr>
              <a:t>2011)</a:t>
            </a:r>
            <a:r>
              <a:rPr sz="1800" b="1" spc="-5" dirty="0">
                <a:latin typeface="Garamond"/>
                <a:cs typeface="Garamond"/>
              </a:rPr>
              <a:t>.</a:t>
            </a:r>
            <a:endParaRPr sz="1800">
              <a:latin typeface="Garamond"/>
              <a:cs typeface="Garamond"/>
            </a:endParaRPr>
          </a:p>
          <a:p>
            <a:pPr marL="194945" marR="5080" indent="-182880" algn="just">
              <a:lnSpc>
                <a:spcPct val="150000"/>
              </a:lnSpc>
              <a:spcBef>
                <a:spcPts val="905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1800" b="1" spc="-5" dirty="0">
                <a:latin typeface="Garamond"/>
                <a:cs typeface="Garamond"/>
              </a:rPr>
              <a:t>It </a:t>
            </a:r>
            <a:r>
              <a:rPr sz="1800" b="1" dirty="0">
                <a:latin typeface="Garamond"/>
                <a:cs typeface="Garamond"/>
              </a:rPr>
              <a:t>has </a:t>
            </a:r>
            <a:r>
              <a:rPr sz="1800" b="1" spc="-5" dirty="0">
                <a:latin typeface="Garamond"/>
                <a:cs typeface="Garamond"/>
              </a:rPr>
              <a:t>been </a:t>
            </a:r>
            <a:r>
              <a:rPr sz="1800" b="1" dirty="0">
                <a:latin typeface="Garamond"/>
                <a:cs typeface="Garamond"/>
              </a:rPr>
              <a:t>found that </a:t>
            </a:r>
            <a:r>
              <a:rPr sz="1800" b="1" spc="-10" dirty="0">
                <a:latin typeface="Garamond"/>
                <a:cs typeface="Garamond"/>
              </a:rPr>
              <a:t>pathologists </a:t>
            </a:r>
            <a:r>
              <a:rPr sz="1800" b="1" spc="-5" dirty="0">
                <a:latin typeface="Garamond"/>
                <a:cs typeface="Garamond"/>
              </a:rPr>
              <a:t>view emotional hardships </a:t>
            </a:r>
            <a:r>
              <a:rPr sz="1800" b="1" dirty="0">
                <a:latin typeface="Garamond"/>
                <a:cs typeface="Garamond"/>
              </a:rPr>
              <a:t>as a much </a:t>
            </a:r>
            <a:r>
              <a:rPr sz="1800" b="1" spc="-10" dirty="0">
                <a:latin typeface="Garamond"/>
                <a:cs typeface="Garamond"/>
              </a:rPr>
              <a:t>less </a:t>
            </a:r>
            <a:r>
              <a:rPr sz="1800" b="1" dirty="0">
                <a:latin typeface="Garamond"/>
                <a:cs typeface="Garamond"/>
              </a:rPr>
              <a:t>threatening </a:t>
            </a:r>
            <a:r>
              <a:rPr sz="1800" b="1" spc="-5" dirty="0">
                <a:latin typeface="Garamond"/>
                <a:cs typeface="Garamond"/>
              </a:rPr>
              <a:t>issue </a:t>
            </a:r>
            <a:r>
              <a:rPr sz="1800" b="1" dirty="0">
                <a:latin typeface="Garamond"/>
                <a:cs typeface="Garamond"/>
              </a:rPr>
              <a:t>than  </a:t>
            </a:r>
            <a:r>
              <a:rPr sz="1800" b="1" spc="-5" dirty="0">
                <a:latin typeface="Garamond"/>
                <a:cs typeface="Garamond"/>
              </a:rPr>
              <a:t>physical </a:t>
            </a:r>
            <a:r>
              <a:rPr sz="1800" b="1" dirty="0">
                <a:latin typeface="Garamond"/>
                <a:cs typeface="Garamond"/>
              </a:rPr>
              <a:t>bullying and </a:t>
            </a:r>
            <a:r>
              <a:rPr sz="1800" b="1" spc="-5" dirty="0">
                <a:latin typeface="Garamond"/>
                <a:cs typeface="Garamond"/>
              </a:rPr>
              <a:t>often lack </a:t>
            </a:r>
            <a:r>
              <a:rPr sz="1800" b="1" dirty="0">
                <a:latin typeface="Garamond"/>
                <a:cs typeface="Garamond"/>
              </a:rPr>
              <a:t>emphasis </a:t>
            </a:r>
            <a:r>
              <a:rPr sz="1800" b="1" spc="-5" dirty="0">
                <a:latin typeface="Garamond"/>
                <a:cs typeface="Garamond"/>
              </a:rPr>
              <a:t>on emotional </a:t>
            </a:r>
            <a:r>
              <a:rPr sz="1800" b="1" spc="5" dirty="0">
                <a:latin typeface="Garamond"/>
                <a:cs typeface="Garamond"/>
              </a:rPr>
              <a:t>support </a:t>
            </a:r>
            <a:r>
              <a:rPr sz="1800" b="1" spc="-5" dirty="0">
                <a:latin typeface="Garamond"/>
                <a:cs typeface="Garamond"/>
              </a:rPr>
              <a:t>in </a:t>
            </a:r>
            <a:r>
              <a:rPr sz="1800" b="1" dirty="0">
                <a:latin typeface="Garamond"/>
                <a:cs typeface="Garamond"/>
              </a:rPr>
              <a:t>speech </a:t>
            </a:r>
            <a:r>
              <a:rPr sz="1800" b="1" spc="-5" dirty="0">
                <a:latin typeface="Garamond"/>
                <a:cs typeface="Garamond"/>
              </a:rPr>
              <a:t>therapy </a:t>
            </a:r>
            <a:r>
              <a:rPr sz="1800" b="1" dirty="0">
                <a:solidFill>
                  <a:srgbClr val="FF0000"/>
                </a:solidFill>
                <a:latin typeface="Garamond"/>
                <a:cs typeface="Garamond"/>
              </a:rPr>
              <a:t>(Blood, </a:t>
            </a:r>
            <a:r>
              <a:rPr sz="1800" b="1" spc="-5" dirty="0">
                <a:solidFill>
                  <a:srgbClr val="FF0000"/>
                </a:solidFill>
                <a:latin typeface="Garamond"/>
                <a:cs typeface="Garamond"/>
              </a:rPr>
              <a:t>Blood,  </a:t>
            </a:r>
            <a:r>
              <a:rPr sz="1800" b="1" spc="-10" dirty="0">
                <a:solidFill>
                  <a:srgbClr val="FF0000"/>
                </a:solidFill>
                <a:latin typeface="Garamond"/>
                <a:cs typeface="Garamond"/>
              </a:rPr>
              <a:t>Tramontana, </a:t>
            </a:r>
            <a:r>
              <a:rPr sz="1800" b="1" dirty="0">
                <a:solidFill>
                  <a:srgbClr val="FF0000"/>
                </a:solidFill>
                <a:latin typeface="Garamond"/>
                <a:cs typeface="Garamond"/>
              </a:rPr>
              <a:t>Sylvia, &amp; </a:t>
            </a:r>
            <a:r>
              <a:rPr sz="1800" b="1" spc="-5" dirty="0">
                <a:solidFill>
                  <a:srgbClr val="FF0000"/>
                </a:solidFill>
                <a:latin typeface="Garamond"/>
                <a:cs typeface="Garamond"/>
              </a:rPr>
              <a:t>Boyle</a:t>
            </a:r>
            <a:r>
              <a:rPr sz="1800" b="1" spc="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Garamond"/>
                <a:cs typeface="Garamond"/>
              </a:rPr>
              <a:t>2011)</a:t>
            </a:r>
            <a:r>
              <a:rPr sz="1800" b="1" spc="-5" dirty="0">
                <a:latin typeface="Garamond"/>
                <a:cs typeface="Garamond"/>
              </a:rPr>
              <a:t>.</a:t>
            </a:r>
            <a:endParaRPr sz="1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2272" y="870661"/>
            <a:ext cx="93510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TYPES OF </a:t>
            </a:r>
            <a:r>
              <a:rPr spc="-5" dirty="0"/>
              <a:t>SPEECH</a:t>
            </a:r>
            <a:r>
              <a:rPr spc="-75" dirty="0"/>
              <a:t> </a:t>
            </a:r>
            <a:r>
              <a:rPr spc="-5" dirty="0"/>
              <a:t>DISORDERS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63114" y="2217546"/>
            <a:ext cx="3390265" cy="3624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25252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800" b="1" dirty="0">
                <a:latin typeface="Garamond"/>
                <a:cs typeface="Garamond"/>
              </a:rPr>
              <a:t>Dysfluent</a:t>
            </a:r>
            <a:endParaRPr sz="1800">
              <a:latin typeface="Garamond"/>
              <a:cs typeface="Garamond"/>
            </a:endParaRPr>
          </a:p>
          <a:p>
            <a:pPr marL="469900" indent="-457200">
              <a:lnSpc>
                <a:spcPct val="100000"/>
              </a:lnSpc>
              <a:spcBef>
                <a:spcPts val="1570"/>
              </a:spcBef>
              <a:buClr>
                <a:srgbClr val="25252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800" b="1" dirty="0">
                <a:latin typeface="Garamond"/>
                <a:cs typeface="Garamond"/>
              </a:rPr>
              <a:t>Articulation</a:t>
            </a:r>
            <a:r>
              <a:rPr sz="1800" b="1" spc="30" dirty="0">
                <a:latin typeface="Garamond"/>
                <a:cs typeface="Garamond"/>
              </a:rPr>
              <a:t> </a:t>
            </a:r>
            <a:r>
              <a:rPr sz="1800" b="1" dirty="0">
                <a:latin typeface="Garamond"/>
                <a:cs typeface="Garamond"/>
              </a:rPr>
              <a:t>Disorders</a:t>
            </a:r>
            <a:endParaRPr sz="1800">
              <a:latin typeface="Garamond"/>
              <a:cs typeface="Garamond"/>
            </a:endParaRPr>
          </a:p>
          <a:p>
            <a:pPr marL="469900" indent="-457200">
              <a:lnSpc>
                <a:spcPct val="100000"/>
              </a:lnSpc>
              <a:spcBef>
                <a:spcPts val="1585"/>
              </a:spcBef>
              <a:buClr>
                <a:srgbClr val="25252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800" b="1" dirty="0">
                <a:latin typeface="Garamond"/>
                <a:cs typeface="Garamond"/>
              </a:rPr>
              <a:t>Fluency</a:t>
            </a:r>
            <a:r>
              <a:rPr sz="1800" b="1" spc="25" dirty="0">
                <a:latin typeface="Garamond"/>
                <a:cs typeface="Garamond"/>
              </a:rPr>
              <a:t> </a:t>
            </a:r>
            <a:r>
              <a:rPr sz="1800" b="1" dirty="0">
                <a:latin typeface="Garamond"/>
                <a:cs typeface="Garamond"/>
              </a:rPr>
              <a:t>disorders</a:t>
            </a:r>
            <a:endParaRPr sz="1800">
              <a:latin typeface="Garamond"/>
              <a:cs typeface="Garamond"/>
            </a:endParaRPr>
          </a:p>
          <a:p>
            <a:pPr marL="469900" indent="-457200">
              <a:lnSpc>
                <a:spcPct val="100000"/>
              </a:lnSpc>
              <a:spcBef>
                <a:spcPts val="1585"/>
              </a:spcBef>
              <a:buClr>
                <a:srgbClr val="25252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800" b="1" spc="-5" dirty="0">
                <a:latin typeface="Garamond"/>
                <a:cs typeface="Garamond"/>
              </a:rPr>
              <a:t>Resonance </a:t>
            </a:r>
            <a:r>
              <a:rPr sz="1800" b="1" dirty="0">
                <a:latin typeface="Garamond"/>
                <a:cs typeface="Garamond"/>
              </a:rPr>
              <a:t>or </a:t>
            </a:r>
            <a:r>
              <a:rPr sz="1800" b="1" spc="-35" dirty="0">
                <a:latin typeface="Garamond"/>
                <a:cs typeface="Garamond"/>
              </a:rPr>
              <a:t>Voice</a:t>
            </a:r>
            <a:r>
              <a:rPr sz="1800" b="1" spc="-5" dirty="0">
                <a:latin typeface="Garamond"/>
                <a:cs typeface="Garamond"/>
              </a:rPr>
              <a:t> </a:t>
            </a:r>
            <a:r>
              <a:rPr sz="1800" b="1" dirty="0">
                <a:latin typeface="Garamond"/>
                <a:cs typeface="Garamond"/>
              </a:rPr>
              <a:t>Disorders</a:t>
            </a:r>
            <a:endParaRPr sz="1800">
              <a:latin typeface="Garamond"/>
              <a:cs typeface="Garamond"/>
            </a:endParaRPr>
          </a:p>
          <a:p>
            <a:pPr marL="469900" indent="-457200">
              <a:lnSpc>
                <a:spcPct val="100000"/>
              </a:lnSpc>
              <a:spcBef>
                <a:spcPts val="1575"/>
              </a:spcBef>
              <a:buClr>
                <a:srgbClr val="25252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800" b="1" spc="-5" dirty="0">
                <a:latin typeface="Garamond"/>
                <a:cs typeface="Garamond"/>
              </a:rPr>
              <a:t>Apraxia</a:t>
            </a:r>
            <a:endParaRPr sz="1800">
              <a:latin typeface="Garamond"/>
              <a:cs typeface="Garamond"/>
            </a:endParaRPr>
          </a:p>
          <a:p>
            <a:pPr marL="469900" indent="-457200">
              <a:lnSpc>
                <a:spcPct val="100000"/>
              </a:lnSpc>
              <a:spcBef>
                <a:spcPts val="1580"/>
              </a:spcBef>
              <a:buClr>
                <a:srgbClr val="25252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800" b="1" dirty="0">
                <a:latin typeface="Garamond"/>
                <a:cs typeface="Garamond"/>
              </a:rPr>
              <a:t>Dysarthria</a:t>
            </a:r>
            <a:endParaRPr sz="1800">
              <a:latin typeface="Garamond"/>
              <a:cs typeface="Garamond"/>
            </a:endParaRPr>
          </a:p>
          <a:p>
            <a:pPr marL="469900" indent="-457200">
              <a:lnSpc>
                <a:spcPct val="100000"/>
              </a:lnSpc>
              <a:spcBef>
                <a:spcPts val="1585"/>
              </a:spcBef>
              <a:buClr>
                <a:srgbClr val="25252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800" b="1" spc="-5" dirty="0">
                <a:latin typeface="Garamond"/>
                <a:cs typeface="Garamond"/>
              </a:rPr>
              <a:t>Dysprosody</a:t>
            </a:r>
            <a:endParaRPr sz="1800">
              <a:latin typeface="Garamond"/>
              <a:cs typeface="Garamond"/>
            </a:endParaRPr>
          </a:p>
          <a:p>
            <a:pPr marL="469900" indent="-457200">
              <a:lnSpc>
                <a:spcPct val="100000"/>
              </a:lnSpc>
              <a:spcBef>
                <a:spcPts val="1575"/>
              </a:spcBef>
              <a:buClr>
                <a:srgbClr val="252525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800" b="1" spc="-10" dirty="0">
                <a:latin typeface="Garamond"/>
                <a:cs typeface="Garamond"/>
              </a:rPr>
              <a:t>Muteness</a:t>
            </a:r>
            <a:endParaRPr sz="1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870661"/>
            <a:ext cx="37947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00AFEF"/>
                </a:solidFill>
              </a:rPr>
              <a:t>DYSFLUENT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8892" y="1991360"/>
            <a:ext cx="4598035" cy="302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 algn="just">
              <a:lnSpc>
                <a:spcPct val="150000"/>
              </a:lnSpc>
              <a:spcBef>
                <a:spcPts val="100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1800" b="1" spc="-10" dirty="0">
                <a:solidFill>
                  <a:srgbClr val="00AFEF"/>
                </a:solidFill>
                <a:latin typeface="Garamond"/>
                <a:cs typeface="Garamond"/>
              </a:rPr>
              <a:t>Howell </a:t>
            </a:r>
            <a:r>
              <a:rPr sz="1800" b="1" spc="-5" dirty="0">
                <a:solidFill>
                  <a:srgbClr val="00AFEF"/>
                </a:solidFill>
                <a:latin typeface="Garamond"/>
                <a:cs typeface="Garamond"/>
              </a:rPr>
              <a:t>(2011) </a:t>
            </a:r>
            <a:r>
              <a:rPr sz="1800" b="1" dirty="0">
                <a:latin typeface="Garamond"/>
                <a:cs typeface="Garamond"/>
              </a:rPr>
              <a:t>defines </a:t>
            </a:r>
            <a:r>
              <a:rPr sz="1800" b="1" spc="10" dirty="0">
                <a:latin typeface="Garamond"/>
                <a:cs typeface="Garamond"/>
              </a:rPr>
              <a:t>dysfluent </a:t>
            </a:r>
            <a:r>
              <a:rPr sz="1800" b="1" spc="-10" dirty="0">
                <a:latin typeface="Garamond"/>
                <a:cs typeface="Garamond"/>
              </a:rPr>
              <a:t>events </a:t>
            </a:r>
            <a:r>
              <a:rPr sz="1800" b="1" dirty="0">
                <a:latin typeface="Garamond"/>
                <a:cs typeface="Garamond"/>
              </a:rPr>
              <a:t>as  </a:t>
            </a:r>
            <a:r>
              <a:rPr sz="1800" b="1" spc="5" dirty="0">
                <a:latin typeface="Garamond"/>
                <a:cs typeface="Garamond"/>
              </a:rPr>
              <a:t>occurrences </a:t>
            </a:r>
            <a:r>
              <a:rPr sz="1800" b="1" dirty="0">
                <a:latin typeface="Garamond"/>
                <a:cs typeface="Garamond"/>
              </a:rPr>
              <a:t>that </a:t>
            </a:r>
            <a:r>
              <a:rPr sz="1800" b="1" spc="5" dirty="0">
                <a:latin typeface="Garamond"/>
                <a:cs typeface="Garamond"/>
              </a:rPr>
              <a:t>interrupt </a:t>
            </a:r>
            <a:r>
              <a:rPr sz="1800" b="1" dirty="0">
                <a:latin typeface="Garamond"/>
                <a:cs typeface="Garamond"/>
              </a:rPr>
              <a:t>otherwise </a:t>
            </a:r>
            <a:r>
              <a:rPr sz="1800" b="1" spc="10" dirty="0">
                <a:latin typeface="Garamond"/>
                <a:cs typeface="Garamond"/>
              </a:rPr>
              <a:t>normal  </a:t>
            </a:r>
            <a:r>
              <a:rPr sz="1800" b="1" dirty="0">
                <a:latin typeface="Garamond"/>
                <a:cs typeface="Garamond"/>
              </a:rPr>
              <a:t>and </a:t>
            </a:r>
            <a:r>
              <a:rPr sz="1800" b="1" spc="10" dirty="0">
                <a:latin typeface="Garamond"/>
                <a:cs typeface="Garamond"/>
              </a:rPr>
              <a:t>fluid</a:t>
            </a:r>
            <a:r>
              <a:rPr sz="1800" b="1" spc="20" dirty="0">
                <a:latin typeface="Garamond"/>
                <a:cs typeface="Garamond"/>
              </a:rPr>
              <a:t> </a:t>
            </a:r>
            <a:r>
              <a:rPr sz="1800" b="1" spc="-5" dirty="0">
                <a:latin typeface="Garamond"/>
                <a:cs typeface="Garamond"/>
              </a:rPr>
              <a:t>speech.</a:t>
            </a:r>
            <a:endParaRPr sz="1800">
              <a:latin typeface="Garamond"/>
              <a:cs typeface="Garamond"/>
            </a:endParaRPr>
          </a:p>
          <a:p>
            <a:pPr marL="194945" marR="5080" indent="-182880" algn="just">
              <a:lnSpc>
                <a:spcPct val="150000"/>
              </a:lnSpc>
              <a:spcBef>
                <a:spcPts val="900"/>
              </a:spcBef>
              <a:buClr>
                <a:srgbClr val="252525"/>
              </a:buClr>
              <a:buFont typeface="Garamond"/>
              <a:buChar char="◦"/>
              <a:tabLst>
                <a:tab pos="254000" algn="l"/>
              </a:tabLst>
            </a:pPr>
            <a:r>
              <a:rPr dirty="0"/>
              <a:t>	</a:t>
            </a:r>
            <a:r>
              <a:rPr sz="1800" b="1" dirty="0">
                <a:latin typeface="Garamond"/>
                <a:cs typeface="Garamond"/>
              </a:rPr>
              <a:t>Interjections, </a:t>
            </a:r>
            <a:r>
              <a:rPr sz="1800" b="1" spc="-10" dirty="0">
                <a:latin typeface="Garamond"/>
                <a:cs typeface="Garamond"/>
              </a:rPr>
              <a:t>word </a:t>
            </a:r>
            <a:r>
              <a:rPr sz="1800" b="1" dirty="0">
                <a:latin typeface="Garamond"/>
                <a:cs typeface="Garamond"/>
              </a:rPr>
              <a:t>repetitions, </a:t>
            </a:r>
            <a:r>
              <a:rPr sz="1800" b="1" spc="10" dirty="0">
                <a:latin typeface="Garamond"/>
                <a:cs typeface="Garamond"/>
              </a:rPr>
              <a:t>part </a:t>
            </a:r>
            <a:r>
              <a:rPr sz="1800" b="1" spc="-10" dirty="0">
                <a:latin typeface="Garamond"/>
                <a:cs typeface="Garamond"/>
              </a:rPr>
              <a:t>word  </a:t>
            </a:r>
            <a:r>
              <a:rPr sz="1800" b="1" dirty="0">
                <a:latin typeface="Garamond"/>
                <a:cs typeface="Garamond"/>
              </a:rPr>
              <a:t>repetitions, prolongations, </a:t>
            </a:r>
            <a:r>
              <a:rPr sz="1800" b="1" spc="-5" dirty="0">
                <a:latin typeface="Garamond"/>
                <a:cs typeface="Garamond"/>
              </a:rPr>
              <a:t>broken </a:t>
            </a:r>
            <a:r>
              <a:rPr sz="1800" b="1" spc="-10" dirty="0">
                <a:latin typeface="Garamond"/>
                <a:cs typeface="Garamond"/>
              </a:rPr>
              <a:t>words,  </a:t>
            </a:r>
            <a:r>
              <a:rPr sz="1800" b="1" dirty="0">
                <a:latin typeface="Garamond"/>
                <a:cs typeface="Garamond"/>
              </a:rPr>
              <a:t>incomplete phrases </a:t>
            </a:r>
            <a:r>
              <a:rPr sz="1800" b="1" spc="-5" dirty="0">
                <a:latin typeface="Garamond"/>
                <a:cs typeface="Garamond"/>
              </a:rPr>
              <a:t>(abandonments), </a:t>
            </a:r>
            <a:r>
              <a:rPr sz="1800" b="1" dirty="0">
                <a:latin typeface="Garamond"/>
                <a:cs typeface="Garamond"/>
              </a:rPr>
              <a:t>and  </a:t>
            </a:r>
            <a:r>
              <a:rPr sz="1800" b="1" spc="-5" dirty="0">
                <a:latin typeface="Garamond"/>
                <a:cs typeface="Garamond"/>
              </a:rPr>
              <a:t>revisions </a:t>
            </a:r>
            <a:r>
              <a:rPr sz="1800" b="1" spc="-10" dirty="0">
                <a:solidFill>
                  <a:srgbClr val="00AFEF"/>
                </a:solidFill>
                <a:latin typeface="Garamond"/>
                <a:cs typeface="Garamond"/>
              </a:rPr>
              <a:t>(Howell</a:t>
            </a:r>
            <a:r>
              <a:rPr sz="1800" b="1" spc="35" dirty="0">
                <a:solidFill>
                  <a:srgbClr val="00AFEF"/>
                </a:solidFill>
                <a:latin typeface="Garamond"/>
                <a:cs typeface="Garamond"/>
              </a:rPr>
              <a:t> </a:t>
            </a:r>
            <a:r>
              <a:rPr sz="1800" b="1" spc="-5" dirty="0">
                <a:solidFill>
                  <a:srgbClr val="00AFEF"/>
                </a:solidFill>
                <a:latin typeface="Garamond"/>
                <a:cs typeface="Garamond"/>
              </a:rPr>
              <a:t>2011)</a:t>
            </a:r>
            <a:r>
              <a:rPr sz="1800" b="1" spc="-5" dirty="0">
                <a:latin typeface="Garamond"/>
                <a:cs typeface="Garamond"/>
              </a:rPr>
              <a:t>.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25411" y="1767839"/>
            <a:ext cx="439674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870661"/>
            <a:ext cx="85585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6FC0"/>
                </a:solidFill>
              </a:rPr>
              <a:t>ARTICULATION</a:t>
            </a:r>
            <a:r>
              <a:rPr spc="-55" dirty="0">
                <a:solidFill>
                  <a:srgbClr val="006FC0"/>
                </a:solidFill>
              </a:rPr>
              <a:t> </a:t>
            </a:r>
            <a:r>
              <a:rPr spc="-5" dirty="0">
                <a:solidFill>
                  <a:srgbClr val="006FC0"/>
                </a:solidFill>
              </a:rPr>
              <a:t>DISORDERS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4" y="2319654"/>
            <a:ext cx="4597400" cy="2609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100"/>
              </a:spcBef>
              <a:buClr>
                <a:srgbClr val="252525"/>
              </a:buClr>
              <a:buFont typeface="Garamond"/>
              <a:buChar char="◦"/>
              <a:tabLst>
                <a:tab pos="253365" algn="l"/>
                <a:tab pos="254000" algn="l"/>
                <a:tab pos="982980" algn="l"/>
                <a:tab pos="1896110" algn="l"/>
                <a:tab pos="2249805" algn="l"/>
                <a:tab pos="2489200" algn="l"/>
                <a:tab pos="3412490" algn="l"/>
              </a:tabLst>
            </a:pPr>
            <a:r>
              <a:rPr sz="1800" b="1" spc="-5" dirty="0">
                <a:latin typeface="Garamond"/>
                <a:cs typeface="Garamond"/>
              </a:rPr>
              <a:t>Occur	</a:t>
            </a:r>
            <a:r>
              <a:rPr sz="1800" b="1" dirty="0">
                <a:latin typeface="Garamond"/>
                <a:cs typeface="Garamond"/>
              </a:rPr>
              <a:t>because	</a:t>
            </a:r>
            <a:r>
              <a:rPr sz="1800" b="1" spc="5" dirty="0">
                <a:latin typeface="Garamond"/>
                <a:cs typeface="Garamond"/>
              </a:rPr>
              <a:t>of	</a:t>
            </a:r>
            <a:r>
              <a:rPr sz="1800" b="1" dirty="0">
                <a:latin typeface="Garamond"/>
                <a:cs typeface="Garamond"/>
              </a:rPr>
              <a:t>a	</a:t>
            </a:r>
            <a:r>
              <a:rPr sz="1800" b="1" spc="-5" dirty="0">
                <a:latin typeface="Garamond"/>
                <a:cs typeface="Garamond"/>
              </a:rPr>
              <a:t>physical	</a:t>
            </a:r>
            <a:r>
              <a:rPr sz="1800" b="1" dirty="0">
                <a:latin typeface="Garamond"/>
                <a:cs typeface="Garamond"/>
              </a:rPr>
              <a:t>abnormality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252525"/>
              </a:buClr>
              <a:buFont typeface="Garamond"/>
              <a:buChar char="◦"/>
            </a:pPr>
            <a:endParaRPr sz="1850"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</a:pPr>
            <a:r>
              <a:rPr sz="1800" b="1" dirty="0">
                <a:latin typeface="Garamond"/>
                <a:cs typeface="Garamond"/>
              </a:rPr>
              <a:t>that </a:t>
            </a:r>
            <a:r>
              <a:rPr sz="1800" b="1" spc="-5" dirty="0">
                <a:latin typeface="Garamond"/>
                <a:cs typeface="Garamond"/>
              </a:rPr>
              <a:t>prevents clear</a:t>
            </a:r>
            <a:r>
              <a:rPr sz="1800" b="1" spc="40" dirty="0">
                <a:latin typeface="Garamond"/>
                <a:cs typeface="Garamond"/>
              </a:rPr>
              <a:t> </a:t>
            </a:r>
            <a:r>
              <a:rPr sz="1800" b="1" spc="-5" dirty="0">
                <a:latin typeface="Garamond"/>
                <a:cs typeface="Garamond"/>
              </a:rPr>
              <a:t>speech.</a:t>
            </a:r>
            <a:endParaRPr sz="1800">
              <a:latin typeface="Garamond"/>
              <a:cs typeface="Garamond"/>
            </a:endParaRPr>
          </a:p>
          <a:p>
            <a:pPr marL="194945" marR="5080" indent="-182880" algn="just">
              <a:lnSpc>
                <a:spcPct val="200000"/>
              </a:lnSpc>
              <a:spcBef>
                <a:spcPts val="900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1800" b="1" spc="-5" dirty="0">
                <a:latin typeface="Garamond"/>
                <a:cs typeface="Garamond"/>
              </a:rPr>
              <a:t>Cleft palate, </a:t>
            </a:r>
            <a:r>
              <a:rPr sz="1800" b="1" dirty="0">
                <a:latin typeface="Garamond"/>
                <a:cs typeface="Garamond"/>
              </a:rPr>
              <a:t>underdevelopment </a:t>
            </a:r>
            <a:r>
              <a:rPr sz="1800" b="1" spc="-5" dirty="0">
                <a:latin typeface="Garamond"/>
                <a:cs typeface="Garamond"/>
              </a:rPr>
              <a:t>in </a:t>
            </a:r>
            <a:r>
              <a:rPr sz="1800" b="1" dirty="0">
                <a:latin typeface="Garamond"/>
                <a:cs typeface="Garamond"/>
              </a:rPr>
              <a:t>the </a:t>
            </a:r>
            <a:r>
              <a:rPr sz="1800" b="1" spc="-5" dirty="0">
                <a:latin typeface="Garamond"/>
                <a:cs typeface="Garamond"/>
              </a:rPr>
              <a:t>lingual  frenulum, </a:t>
            </a:r>
            <a:r>
              <a:rPr sz="1800" b="1" dirty="0">
                <a:latin typeface="Garamond"/>
                <a:cs typeface="Garamond"/>
              </a:rPr>
              <a:t>and </a:t>
            </a:r>
            <a:r>
              <a:rPr sz="1800" b="1" spc="-10" dirty="0">
                <a:latin typeface="Garamond"/>
                <a:cs typeface="Garamond"/>
              </a:rPr>
              <a:t>verbal </a:t>
            </a:r>
            <a:r>
              <a:rPr sz="1800" b="1" dirty="0">
                <a:latin typeface="Garamond"/>
                <a:cs typeface="Garamond"/>
              </a:rPr>
              <a:t>dyspraxia </a:t>
            </a:r>
            <a:r>
              <a:rPr sz="1800" b="1" spc="5" dirty="0">
                <a:latin typeface="Garamond"/>
                <a:cs typeface="Garamond"/>
              </a:rPr>
              <a:t>are </a:t>
            </a:r>
            <a:r>
              <a:rPr sz="1800" b="1" dirty="0">
                <a:latin typeface="Garamond"/>
                <a:cs typeface="Garamond"/>
              </a:rPr>
              <a:t>all </a:t>
            </a:r>
            <a:r>
              <a:rPr sz="1800" b="1" spc="15" dirty="0">
                <a:latin typeface="Garamond"/>
                <a:cs typeface="Garamond"/>
              </a:rPr>
              <a:t>forms  </a:t>
            </a:r>
            <a:r>
              <a:rPr sz="1800" b="1" spc="-5" dirty="0">
                <a:latin typeface="Garamond"/>
                <a:cs typeface="Garamond"/>
              </a:rPr>
              <a:t>of </a:t>
            </a:r>
            <a:r>
              <a:rPr sz="1800" b="1" dirty="0">
                <a:latin typeface="Garamond"/>
                <a:cs typeface="Garamond"/>
              </a:rPr>
              <a:t>articulation</a:t>
            </a:r>
            <a:r>
              <a:rPr sz="1800" b="1" spc="-135" dirty="0">
                <a:latin typeface="Garamond"/>
                <a:cs typeface="Garamond"/>
              </a:rPr>
              <a:t> </a:t>
            </a:r>
            <a:r>
              <a:rPr sz="1800" b="1" dirty="0">
                <a:latin typeface="Garamond"/>
                <a:cs typeface="Garamond"/>
              </a:rPr>
              <a:t>disorders.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0320" y="2264664"/>
            <a:ext cx="5091683" cy="3243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870661"/>
            <a:ext cx="67456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BC581B"/>
                </a:solidFill>
              </a:rPr>
              <a:t>FLUENCY</a:t>
            </a:r>
            <a:r>
              <a:rPr spc="-45" dirty="0">
                <a:solidFill>
                  <a:srgbClr val="BC581B"/>
                </a:solidFill>
              </a:rPr>
              <a:t> </a:t>
            </a:r>
            <a:r>
              <a:rPr spc="-10" dirty="0">
                <a:solidFill>
                  <a:srgbClr val="BC581B"/>
                </a:solidFill>
              </a:rPr>
              <a:t>DISORDERS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4" y="2217546"/>
            <a:ext cx="4596765" cy="1236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880">
              <a:lnSpc>
                <a:spcPct val="100000"/>
              </a:lnSpc>
              <a:spcBef>
                <a:spcPts val="100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1800" b="1" spc="-5" dirty="0">
                <a:latin typeface="Garamond"/>
                <a:cs typeface="Garamond"/>
              </a:rPr>
              <a:t>This includes </a:t>
            </a:r>
            <a:r>
              <a:rPr sz="1800" b="1" dirty="0">
                <a:latin typeface="Garamond"/>
                <a:cs typeface="Garamond"/>
              </a:rPr>
              <a:t>problems </a:t>
            </a:r>
            <a:r>
              <a:rPr sz="1800" b="1" spc="-5" dirty="0">
                <a:latin typeface="Garamond"/>
                <a:cs typeface="Garamond"/>
              </a:rPr>
              <a:t>such</a:t>
            </a:r>
            <a:r>
              <a:rPr sz="1800" b="1" spc="100" dirty="0">
                <a:latin typeface="Garamond"/>
                <a:cs typeface="Garamond"/>
              </a:rPr>
              <a:t> </a:t>
            </a:r>
            <a:r>
              <a:rPr sz="1800" b="1" spc="-5" dirty="0">
                <a:latin typeface="Garamond"/>
                <a:cs typeface="Garamond"/>
              </a:rPr>
              <a:t>as:</a:t>
            </a:r>
            <a:endParaRPr sz="1800">
              <a:latin typeface="Garamond"/>
              <a:cs typeface="Garamond"/>
            </a:endParaRPr>
          </a:p>
          <a:p>
            <a:pPr marL="354965" marR="5080" indent="-342900">
              <a:lnSpc>
                <a:spcPct val="150000"/>
              </a:lnSpc>
              <a:spcBef>
                <a:spcPts val="900"/>
              </a:spcBef>
              <a:tabLst>
                <a:tab pos="413384" algn="l"/>
              </a:tabLst>
            </a:pPr>
            <a:r>
              <a:rPr sz="1800" b="1" spc="-5" dirty="0">
                <a:solidFill>
                  <a:srgbClr val="252525"/>
                </a:solidFill>
                <a:latin typeface="Garamond"/>
                <a:cs typeface="Garamond"/>
              </a:rPr>
              <a:t>1.		</a:t>
            </a:r>
            <a:r>
              <a:rPr sz="1800" b="1" spc="-5" dirty="0">
                <a:latin typeface="Garamond"/>
                <a:cs typeface="Garamond"/>
              </a:rPr>
              <a:t>Stuttering, in which </a:t>
            </a:r>
            <a:r>
              <a:rPr sz="1800" b="1" dirty="0">
                <a:latin typeface="Garamond"/>
                <a:cs typeface="Garamond"/>
              </a:rPr>
              <a:t>the </a:t>
            </a:r>
            <a:r>
              <a:rPr sz="1800" b="1" spc="10" dirty="0">
                <a:latin typeface="Garamond"/>
                <a:cs typeface="Garamond"/>
              </a:rPr>
              <a:t>flow </a:t>
            </a:r>
            <a:r>
              <a:rPr sz="1800" b="1" spc="-5" dirty="0">
                <a:latin typeface="Garamond"/>
                <a:cs typeface="Garamond"/>
              </a:rPr>
              <a:t>of </a:t>
            </a:r>
            <a:r>
              <a:rPr sz="1800" b="1" dirty="0">
                <a:latin typeface="Garamond"/>
                <a:cs typeface="Garamond"/>
              </a:rPr>
              <a:t>speech </a:t>
            </a:r>
            <a:r>
              <a:rPr sz="1800" b="1" spc="-5" dirty="0">
                <a:latin typeface="Garamond"/>
                <a:cs typeface="Garamond"/>
              </a:rPr>
              <a:t>is  </a:t>
            </a:r>
            <a:r>
              <a:rPr sz="1800" b="1" spc="5" dirty="0">
                <a:latin typeface="Garamond"/>
                <a:cs typeface="Garamond"/>
              </a:rPr>
              <a:t>interrupted </a:t>
            </a:r>
            <a:r>
              <a:rPr sz="1800" b="1" dirty="0">
                <a:latin typeface="Garamond"/>
                <a:cs typeface="Garamond"/>
              </a:rPr>
              <a:t>by abnormal</a:t>
            </a:r>
            <a:r>
              <a:rPr sz="1800" b="1" spc="55" dirty="0">
                <a:latin typeface="Garamond"/>
                <a:cs typeface="Garamond"/>
              </a:rPr>
              <a:t> </a:t>
            </a:r>
            <a:r>
              <a:rPr sz="1800" b="1" dirty="0">
                <a:latin typeface="Garamond"/>
                <a:cs typeface="Garamond"/>
              </a:rPr>
              <a:t>stoppages.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0585" y="3543680"/>
            <a:ext cx="28327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5080" indent="-79375">
              <a:lnSpc>
                <a:spcPct val="150000"/>
              </a:lnSpc>
              <a:spcBef>
                <a:spcPts val="100"/>
              </a:spcBef>
              <a:tabLst>
                <a:tab pos="1210310" algn="l"/>
                <a:tab pos="1296035" algn="l"/>
                <a:tab pos="2004695" algn="l"/>
                <a:tab pos="2621915" algn="l"/>
              </a:tabLst>
            </a:pPr>
            <a:r>
              <a:rPr sz="1800" b="1" spc="-10" dirty="0">
                <a:latin typeface="Garamond"/>
                <a:cs typeface="Garamond"/>
              </a:rPr>
              <a:t>R</a:t>
            </a:r>
            <a:r>
              <a:rPr sz="1800" b="1" dirty="0">
                <a:latin typeface="Garamond"/>
                <a:cs typeface="Garamond"/>
              </a:rPr>
              <a:t>ep</a:t>
            </a:r>
            <a:r>
              <a:rPr sz="1800" b="1" spc="-5" dirty="0">
                <a:latin typeface="Garamond"/>
                <a:cs typeface="Garamond"/>
              </a:rPr>
              <a:t>e</a:t>
            </a:r>
            <a:r>
              <a:rPr sz="1800" b="1" dirty="0">
                <a:latin typeface="Garamond"/>
                <a:cs typeface="Garamond"/>
              </a:rPr>
              <a:t>ti</a:t>
            </a:r>
            <a:r>
              <a:rPr sz="1800" b="1" spc="5" dirty="0">
                <a:latin typeface="Garamond"/>
                <a:cs typeface="Garamond"/>
              </a:rPr>
              <a:t>t</a:t>
            </a:r>
            <a:r>
              <a:rPr sz="1800" b="1" spc="-5" dirty="0">
                <a:latin typeface="Garamond"/>
                <a:cs typeface="Garamond"/>
              </a:rPr>
              <a:t>io</a:t>
            </a:r>
            <a:r>
              <a:rPr sz="1800" b="1" spc="5" dirty="0">
                <a:latin typeface="Garamond"/>
                <a:cs typeface="Garamond"/>
              </a:rPr>
              <a:t>n</a:t>
            </a:r>
            <a:r>
              <a:rPr sz="1800" b="1" dirty="0">
                <a:latin typeface="Garamond"/>
                <a:cs typeface="Garamond"/>
              </a:rPr>
              <a:t>s		(</a:t>
            </a:r>
            <a:r>
              <a:rPr sz="1800" b="1" spc="10" dirty="0">
                <a:latin typeface="Garamond"/>
                <a:cs typeface="Garamond"/>
              </a:rPr>
              <a:t>"</a:t>
            </a:r>
            <a:r>
              <a:rPr sz="1800" b="1" dirty="0">
                <a:latin typeface="Garamond"/>
                <a:cs typeface="Garamond"/>
              </a:rPr>
              <a:t>b</a:t>
            </a:r>
            <a:r>
              <a:rPr sz="1800" b="1" spc="-5" dirty="0">
                <a:latin typeface="Garamond"/>
                <a:cs typeface="Garamond"/>
              </a:rPr>
              <a:t>-</a:t>
            </a:r>
            <a:r>
              <a:rPr sz="1800" b="1" spc="-35" dirty="0">
                <a:latin typeface="Garamond"/>
                <a:cs typeface="Garamond"/>
              </a:rPr>
              <a:t>b</a:t>
            </a:r>
            <a:r>
              <a:rPr sz="1800" b="1" spc="-5" dirty="0">
                <a:latin typeface="Garamond"/>
                <a:cs typeface="Garamond"/>
              </a:rPr>
              <a:t>b</a:t>
            </a:r>
            <a:r>
              <a:rPr sz="1800" b="1" spc="10" dirty="0">
                <a:latin typeface="Garamond"/>
                <a:cs typeface="Garamond"/>
              </a:rPr>
              <a:t>o</a:t>
            </a:r>
            <a:r>
              <a:rPr sz="1800" b="1" spc="-5" dirty="0">
                <a:latin typeface="Garamond"/>
                <a:cs typeface="Garamond"/>
              </a:rPr>
              <a:t>y</a:t>
            </a:r>
            <a:r>
              <a:rPr sz="1800" b="1" spc="10" dirty="0">
                <a:latin typeface="Garamond"/>
                <a:cs typeface="Garamond"/>
              </a:rPr>
              <a:t>"</a:t>
            </a:r>
            <a:r>
              <a:rPr sz="1800" b="1" dirty="0">
                <a:latin typeface="Garamond"/>
                <a:cs typeface="Garamond"/>
              </a:rPr>
              <a:t>),	</a:t>
            </a:r>
            <a:r>
              <a:rPr sz="1800" b="1" spc="-5" dirty="0">
                <a:latin typeface="Garamond"/>
                <a:cs typeface="Garamond"/>
              </a:rPr>
              <a:t>or  </a:t>
            </a:r>
            <a:r>
              <a:rPr sz="1800" b="1" spc="-10" dirty="0">
                <a:latin typeface="Garamond"/>
                <a:cs typeface="Garamond"/>
              </a:rPr>
              <a:t>s</a:t>
            </a:r>
            <a:r>
              <a:rPr sz="1800" b="1" dirty="0">
                <a:latin typeface="Garamond"/>
                <a:cs typeface="Garamond"/>
              </a:rPr>
              <a:t>ou</a:t>
            </a:r>
            <a:r>
              <a:rPr sz="1800" b="1" spc="10" dirty="0">
                <a:latin typeface="Garamond"/>
                <a:cs typeface="Garamond"/>
              </a:rPr>
              <a:t>n</a:t>
            </a:r>
            <a:r>
              <a:rPr sz="1800" b="1" spc="-5" dirty="0">
                <a:latin typeface="Garamond"/>
                <a:cs typeface="Garamond"/>
              </a:rPr>
              <a:t>d</a:t>
            </a:r>
            <a:r>
              <a:rPr sz="1800" b="1" dirty="0">
                <a:latin typeface="Garamond"/>
                <a:cs typeface="Garamond"/>
              </a:rPr>
              <a:t>s	and	</a:t>
            </a:r>
            <a:r>
              <a:rPr sz="1800" b="1" spc="-10" dirty="0">
                <a:latin typeface="Garamond"/>
                <a:cs typeface="Garamond"/>
              </a:rPr>
              <a:t>s</a:t>
            </a:r>
            <a:r>
              <a:rPr sz="1800" b="1" dirty="0">
                <a:latin typeface="Garamond"/>
                <a:cs typeface="Garamond"/>
              </a:rPr>
              <a:t>yll</a:t>
            </a:r>
            <a:r>
              <a:rPr sz="1800" b="1" spc="-40" dirty="0">
                <a:latin typeface="Garamond"/>
                <a:cs typeface="Garamond"/>
              </a:rPr>
              <a:t>a</a:t>
            </a:r>
            <a:r>
              <a:rPr sz="1800" b="1" spc="-5" dirty="0">
                <a:latin typeface="Garamond"/>
                <a:cs typeface="Garamond"/>
              </a:rPr>
              <a:t>bl</a:t>
            </a:r>
            <a:r>
              <a:rPr sz="1800" b="1" spc="5" dirty="0">
                <a:latin typeface="Garamond"/>
                <a:cs typeface="Garamond"/>
              </a:rPr>
              <a:t>e</a:t>
            </a:r>
            <a:r>
              <a:rPr sz="1800" b="1" dirty="0">
                <a:latin typeface="Garamond"/>
                <a:cs typeface="Garamond"/>
              </a:rPr>
              <a:t>s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844" y="3543680"/>
            <a:ext cx="161925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50000"/>
              </a:lnSpc>
              <a:spcBef>
                <a:spcPts val="100"/>
              </a:spcBef>
              <a:tabLst>
                <a:tab pos="413384" algn="l"/>
              </a:tabLst>
            </a:pPr>
            <a:r>
              <a:rPr sz="1800" b="1" spc="-5" dirty="0">
                <a:solidFill>
                  <a:srgbClr val="252525"/>
                </a:solidFill>
                <a:latin typeface="Garamond"/>
                <a:cs typeface="Garamond"/>
              </a:rPr>
              <a:t>2</a:t>
            </a:r>
            <a:r>
              <a:rPr sz="1800" b="1" dirty="0">
                <a:solidFill>
                  <a:srgbClr val="252525"/>
                </a:solidFill>
                <a:latin typeface="Garamond"/>
                <a:cs typeface="Garamond"/>
              </a:rPr>
              <a:t>.		</a:t>
            </a:r>
            <a:r>
              <a:rPr sz="1800" b="1" spc="-50" dirty="0">
                <a:latin typeface="Garamond"/>
                <a:cs typeface="Garamond"/>
              </a:rPr>
              <a:t>P</a:t>
            </a:r>
            <a:r>
              <a:rPr sz="1800" b="1" dirty="0">
                <a:latin typeface="Garamond"/>
                <a:cs typeface="Garamond"/>
              </a:rPr>
              <a:t>a</a:t>
            </a:r>
            <a:r>
              <a:rPr sz="1800" b="1" spc="60" dirty="0">
                <a:latin typeface="Garamond"/>
                <a:cs typeface="Garamond"/>
              </a:rPr>
              <a:t>r</a:t>
            </a:r>
            <a:r>
              <a:rPr sz="1800" b="1" dirty="0">
                <a:latin typeface="Garamond"/>
                <a:cs typeface="Garamond"/>
              </a:rPr>
              <a:t>tia</a:t>
            </a:r>
            <a:r>
              <a:rPr sz="1800" b="1" spc="-5" dirty="0">
                <a:latin typeface="Garamond"/>
                <a:cs typeface="Garamond"/>
              </a:rPr>
              <a:t>l-</a:t>
            </a:r>
            <a:r>
              <a:rPr sz="1800" b="1" spc="-40" dirty="0">
                <a:latin typeface="Garamond"/>
                <a:cs typeface="Garamond"/>
              </a:rPr>
              <a:t>w</a:t>
            </a:r>
            <a:r>
              <a:rPr sz="1800" b="1" dirty="0">
                <a:latin typeface="Garamond"/>
                <a:cs typeface="Garamond"/>
              </a:rPr>
              <a:t>ord  prolonging  </a:t>
            </a:r>
            <a:r>
              <a:rPr sz="1800" b="1" spc="-10" dirty="0">
                <a:latin typeface="Garamond"/>
                <a:cs typeface="Garamond"/>
              </a:rPr>
              <a:t>(sssssnake).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21679" y="2103120"/>
            <a:ext cx="5809487" cy="3749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917574"/>
            <a:ext cx="893064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20" dirty="0">
                <a:solidFill>
                  <a:srgbClr val="C00000"/>
                </a:solidFill>
              </a:rPr>
              <a:t>RESONANCE/VOICE</a:t>
            </a:r>
            <a:r>
              <a:rPr sz="4300" spc="-30" dirty="0">
                <a:solidFill>
                  <a:srgbClr val="C00000"/>
                </a:solidFill>
              </a:rPr>
              <a:t> </a:t>
            </a:r>
            <a:r>
              <a:rPr sz="4300" spc="-5" dirty="0">
                <a:solidFill>
                  <a:srgbClr val="C00000"/>
                </a:solidFill>
              </a:rPr>
              <a:t>DISORDERS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145844" y="2196210"/>
            <a:ext cx="4596765" cy="3446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880" algn="just">
              <a:lnSpc>
                <a:spcPct val="100000"/>
              </a:lnSpc>
              <a:spcBef>
                <a:spcPts val="100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1800" b="1" spc="-5" dirty="0">
                <a:latin typeface="Garamond"/>
                <a:cs typeface="Garamond"/>
              </a:rPr>
              <a:t>This cause </a:t>
            </a:r>
            <a:r>
              <a:rPr sz="1800" b="1" dirty="0">
                <a:latin typeface="Garamond"/>
                <a:cs typeface="Garamond"/>
              </a:rPr>
              <a:t>problems </a:t>
            </a:r>
            <a:r>
              <a:rPr sz="1800" b="1" spc="-5" dirty="0">
                <a:latin typeface="Garamond"/>
                <a:cs typeface="Garamond"/>
              </a:rPr>
              <a:t>with </a:t>
            </a:r>
            <a:r>
              <a:rPr sz="1800" b="1" dirty="0">
                <a:latin typeface="Garamond"/>
                <a:cs typeface="Garamond"/>
              </a:rPr>
              <a:t>the</a:t>
            </a:r>
            <a:r>
              <a:rPr sz="1800" b="1" spc="100" dirty="0">
                <a:latin typeface="Garamond"/>
                <a:cs typeface="Garamond"/>
              </a:rPr>
              <a:t> </a:t>
            </a:r>
            <a:r>
              <a:rPr sz="1800" b="1" dirty="0">
                <a:latin typeface="Garamond"/>
                <a:cs typeface="Garamond"/>
              </a:rPr>
              <a:t>:</a:t>
            </a:r>
            <a:endParaRPr sz="1800">
              <a:latin typeface="Garamond"/>
              <a:cs typeface="Garamond"/>
            </a:endParaRPr>
          </a:p>
          <a:p>
            <a:pPr marL="354965" indent="-342900" algn="just">
              <a:lnSpc>
                <a:spcPct val="100000"/>
              </a:lnSpc>
              <a:spcBef>
                <a:spcPts val="1765"/>
              </a:spcBef>
              <a:buClr>
                <a:srgbClr val="252525"/>
              </a:buClr>
              <a:buAutoNum type="arabicPeriod"/>
              <a:tabLst>
                <a:tab pos="355600" algn="l"/>
              </a:tabLst>
            </a:pPr>
            <a:r>
              <a:rPr sz="1800" b="1" spc="-5" dirty="0">
                <a:latin typeface="Garamond"/>
                <a:cs typeface="Garamond"/>
              </a:rPr>
              <a:t>Pitch</a:t>
            </a:r>
            <a:endParaRPr sz="1800">
              <a:latin typeface="Garamond"/>
              <a:cs typeface="Garamond"/>
            </a:endParaRPr>
          </a:p>
          <a:p>
            <a:pPr marL="354965" indent="-342900" algn="just">
              <a:lnSpc>
                <a:spcPct val="100000"/>
              </a:lnSpc>
              <a:spcBef>
                <a:spcPts val="1760"/>
              </a:spcBef>
              <a:buClr>
                <a:srgbClr val="252525"/>
              </a:buClr>
              <a:buAutoNum type="arabicPeriod"/>
              <a:tabLst>
                <a:tab pos="355600" algn="l"/>
              </a:tabLst>
            </a:pPr>
            <a:r>
              <a:rPr sz="1800" b="1" spc="-25" dirty="0">
                <a:latin typeface="Garamond"/>
                <a:cs typeface="Garamond"/>
              </a:rPr>
              <a:t>Volume</a:t>
            </a:r>
            <a:endParaRPr sz="1800">
              <a:latin typeface="Garamond"/>
              <a:cs typeface="Garamond"/>
            </a:endParaRPr>
          </a:p>
          <a:p>
            <a:pPr marL="354965" marR="5715" indent="-342900" algn="just">
              <a:lnSpc>
                <a:spcPct val="140000"/>
              </a:lnSpc>
              <a:spcBef>
                <a:spcPts val="905"/>
              </a:spcBef>
              <a:buClr>
                <a:srgbClr val="252525"/>
              </a:buClr>
              <a:buAutoNum type="arabicPeriod"/>
              <a:tabLst>
                <a:tab pos="355600" algn="l"/>
              </a:tabLst>
            </a:pPr>
            <a:r>
              <a:rPr sz="1800" b="1" spc="-5" dirty="0">
                <a:latin typeface="Garamond"/>
                <a:cs typeface="Garamond"/>
              </a:rPr>
              <a:t>Quality of </a:t>
            </a:r>
            <a:r>
              <a:rPr sz="1800" b="1" dirty="0">
                <a:latin typeface="Garamond"/>
                <a:cs typeface="Garamond"/>
              </a:rPr>
              <a:t>the </a:t>
            </a:r>
            <a:r>
              <a:rPr sz="1800" b="1" spc="-10" dirty="0">
                <a:latin typeface="Garamond"/>
                <a:cs typeface="Garamond"/>
              </a:rPr>
              <a:t>voice </a:t>
            </a:r>
            <a:r>
              <a:rPr sz="1800" b="1" dirty="0">
                <a:latin typeface="Garamond"/>
                <a:cs typeface="Garamond"/>
              </a:rPr>
              <a:t>that </a:t>
            </a:r>
            <a:r>
              <a:rPr sz="1800" b="1" spc="-5" dirty="0">
                <a:latin typeface="Garamond"/>
                <a:cs typeface="Garamond"/>
              </a:rPr>
              <a:t>distract </a:t>
            </a:r>
            <a:r>
              <a:rPr sz="1800" b="1" dirty="0">
                <a:latin typeface="Garamond"/>
                <a:cs typeface="Garamond"/>
              </a:rPr>
              <a:t>listeners  from </a:t>
            </a:r>
            <a:r>
              <a:rPr sz="1800" b="1" spc="-5" dirty="0">
                <a:latin typeface="Garamond"/>
                <a:cs typeface="Garamond"/>
              </a:rPr>
              <a:t>what's being</a:t>
            </a:r>
            <a:r>
              <a:rPr sz="1800" b="1" spc="55" dirty="0">
                <a:latin typeface="Garamond"/>
                <a:cs typeface="Garamond"/>
              </a:rPr>
              <a:t> </a:t>
            </a:r>
            <a:r>
              <a:rPr sz="1800" b="1" spc="-5" dirty="0">
                <a:latin typeface="Garamond"/>
                <a:cs typeface="Garamond"/>
              </a:rPr>
              <a:t>said.</a:t>
            </a:r>
            <a:endParaRPr sz="1800">
              <a:latin typeface="Garamond"/>
              <a:cs typeface="Garamond"/>
            </a:endParaRPr>
          </a:p>
          <a:p>
            <a:pPr marL="194945" marR="5080" indent="-182880" algn="just">
              <a:lnSpc>
                <a:spcPct val="140100"/>
              </a:lnSpc>
              <a:spcBef>
                <a:spcPts val="894"/>
              </a:spcBef>
              <a:buClr>
                <a:srgbClr val="252525"/>
              </a:buClr>
              <a:buFont typeface="Garamond"/>
              <a:buChar char="◦"/>
              <a:tabLst>
                <a:tab pos="254000" algn="l"/>
              </a:tabLst>
            </a:pPr>
            <a:r>
              <a:rPr dirty="0"/>
              <a:t>	</a:t>
            </a:r>
            <a:r>
              <a:rPr sz="1800" b="1" dirty="0">
                <a:latin typeface="Garamond"/>
                <a:cs typeface="Garamond"/>
              </a:rPr>
              <a:t>These types </a:t>
            </a:r>
            <a:r>
              <a:rPr sz="1800" b="1" spc="-5" dirty="0">
                <a:latin typeface="Garamond"/>
                <a:cs typeface="Garamond"/>
              </a:rPr>
              <a:t>of </a:t>
            </a:r>
            <a:r>
              <a:rPr sz="1800" b="1" dirty="0">
                <a:latin typeface="Garamond"/>
                <a:cs typeface="Garamond"/>
              </a:rPr>
              <a:t>disorders may also </a:t>
            </a:r>
            <a:r>
              <a:rPr sz="1800" b="1" spc="-5" dirty="0">
                <a:latin typeface="Garamond"/>
                <a:cs typeface="Garamond"/>
              </a:rPr>
              <a:t>cause  pain or </a:t>
            </a:r>
            <a:r>
              <a:rPr sz="1800" b="1" spc="5" dirty="0">
                <a:latin typeface="Garamond"/>
                <a:cs typeface="Garamond"/>
              </a:rPr>
              <a:t>discomfort </a:t>
            </a:r>
            <a:r>
              <a:rPr sz="1800" b="1" dirty="0">
                <a:latin typeface="Garamond"/>
                <a:cs typeface="Garamond"/>
              </a:rPr>
              <a:t>for a </a:t>
            </a:r>
            <a:r>
              <a:rPr sz="1800" b="1" spc="-5" dirty="0">
                <a:latin typeface="Garamond"/>
                <a:cs typeface="Garamond"/>
              </a:rPr>
              <a:t>child </a:t>
            </a:r>
            <a:r>
              <a:rPr sz="1800" b="1" dirty="0">
                <a:latin typeface="Garamond"/>
                <a:cs typeface="Garamond"/>
              </a:rPr>
              <a:t>when  </a:t>
            </a:r>
            <a:r>
              <a:rPr sz="1800" b="1" spc="-20" dirty="0">
                <a:latin typeface="Garamond"/>
                <a:cs typeface="Garamond"/>
              </a:rPr>
              <a:t>speaking.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0320" y="2103120"/>
            <a:ext cx="5344668" cy="3749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870661"/>
            <a:ext cx="26866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92AFC7"/>
                </a:solidFill>
              </a:rPr>
              <a:t>APRAXIA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4" y="1784604"/>
            <a:ext cx="4596765" cy="448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 algn="just">
              <a:lnSpc>
                <a:spcPct val="150000"/>
              </a:lnSpc>
              <a:spcBef>
                <a:spcPts val="100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1800" b="1" dirty="0">
                <a:latin typeface="Garamond"/>
                <a:cs typeface="Garamond"/>
              </a:rPr>
              <a:t>Production </a:t>
            </a:r>
            <a:r>
              <a:rPr sz="1800" b="1" spc="5" dirty="0">
                <a:latin typeface="Garamond"/>
                <a:cs typeface="Garamond"/>
              </a:rPr>
              <a:t>of </a:t>
            </a:r>
            <a:r>
              <a:rPr sz="1800" b="1" spc="-10" dirty="0">
                <a:latin typeface="Garamond"/>
                <a:cs typeface="Garamond"/>
              </a:rPr>
              <a:t>words </a:t>
            </a:r>
            <a:r>
              <a:rPr sz="1800" b="1" dirty="0">
                <a:latin typeface="Garamond"/>
                <a:cs typeface="Garamond"/>
              </a:rPr>
              <a:t>becomes more difficult  </a:t>
            </a:r>
            <a:r>
              <a:rPr sz="1800" b="1" spc="-5" dirty="0">
                <a:latin typeface="Garamond"/>
                <a:cs typeface="Garamond"/>
              </a:rPr>
              <a:t>with </a:t>
            </a:r>
            <a:r>
              <a:rPr sz="1800" b="1" spc="15" dirty="0">
                <a:latin typeface="Garamond"/>
                <a:cs typeface="Garamond"/>
              </a:rPr>
              <a:t>effort, </a:t>
            </a:r>
            <a:r>
              <a:rPr sz="1800" b="1" dirty="0">
                <a:latin typeface="Garamond"/>
                <a:cs typeface="Garamond"/>
              </a:rPr>
              <a:t>but common phrases </a:t>
            </a:r>
            <a:r>
              <a:rPr sz="1800" b="1" spc="5" dirty="0">
                <a:latin typeface="Garamond"/>
                <a:cs typeface="Garamond"/>
              </a:rPr>
              <a:t>may  </a:t>
            </a:r>
            <a:r>
              <a:rPr sz="1800" b="1" dirty="0">
                <a:latin typeface="Garamond"/>
                <a:cs typeface="Garamond"/>
              </a:rPr>
              <a:t>sometimes be </a:t>
            </a:r>
            <a:r>
              <a:rPr sz="1800" b="1" spc="-5" dirty="0">
                <a:latin typeface="Garamond"/>
                <a:cs typeface="Garamond"/>
              </a:rPr>
              <a:t>spoken </a:t>
            </a:r>
            <a:r>
              <a:rPr sz="1800" b="1" dirty="0">
                <a:latin typeface="Garamond"/>
                <a:cs typeface="Garamond"/>
              </a:rPr>
              <a:t>spontaneously </a:t>
            </a:r>
            <a:r>
              <a:rPr sz="1800" b="1" spc="-5" dirty="0">
                <a:latin typeface="Garamond"/>
                <a:cs typeface="Garamond"/>
              </a:rPr>
              <a:t>without  </a:t>
            </a:r>
            <a:r>
              <a:rPr sz="1800" b="1" spc="10" dirty="0">
                <a:latin typeface="Garamond"/>
                <a:cs typeface="Garamond"/>
              </a:rPr>
              <a:t>effort.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52525"/>
              </a:buClr>
              <a:buFont typeface="Garamond"/>
              <a:buChar char="◦"/>
            </a:pPr>
            <a:endParaRPr sz="1700">
              <a:latin typeface="Times New Roman"/>
              <a:cs typeface="Times New Roman"/>
            </a:endParaRPr>
          </a:p>
          <a:p>
            <a:pPr marL="194945" indent="-182880" algn="just">
              <a:lnSpc>
                <a:spcPct val="100000"/>
              </a:lnSpc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1800" b="1" spc="-5" dirty="0">
                <a:latin typeface="Garamond"/>
                <a:cs typeface="Garamond"/>
              </a:rPr>
              <a:t>This </a:t>
            </a:r>
            <a:r>
              <a:rPr sz="1800" b="1" dirty="0">
                <a:latin typeface="Garamond"/>
                <a:cs typeface="Garamond"/>
              </a:rPr>
              <a:t>may </a:t>
            </a:r>
            <a:r>
              <a:rPr sz="1800" b="1" spc="-5" dirty="0">
                <a:latin typeface="Garamond"/>
                <a:cs typeface="Garamond"/>
              </a:rPr>
              <a:t>result</a:t>
            </a:r>
            <a:r>
              <a:rPr sz="1800" b="1" spc="45" dirty="0">
                <a:latin typeface="Garamond"/>
                <a:cs typeface="Garamond"/>
              </a:rPr>
              <a:t> </a:t>
            </a:r>
            <a:r>
              <a:rPr sz="1800" b="1" dirty="0">
                <a:latin typeface="Garamond"/>
                <a:cs typeface="Garamond"/>
              </a:rPr>
              <a:t>from: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imes New Roman"/>
              <a:cs typeface="Times New Roman"/>
            </a:endParaRPr>
          </a:p>
          <a:p>
            <a:pPr marL="251460" indent="-239395" algn="just">
              <a:lnSpc>
                <a:spcPct val="100000"/>
              </a:lnSpc>
              <a:buClr>
                <a:srgbClr val="252525"/>
              </a:buClr>
              <a:buFont typeface="Wingdings"/>
              <a:buChar char=""/>
              <a:tabLst>
                <a:tab pos="252095" algn="l"/>
              </a:tabLst>
            </a:pPr>
            <a:r>
              <a:rPr sz="1800" b="1" spc="-5" dirty="0">
                <a:latin typeface="Garamond"/>
                <a:cs typeface="Garamond"/>
              </a:rPr>
              <a:t>stroke or </a:t>
            </a:r>
            <a:r>
              <a:rPr sz="1800" b="1" spc="-10" dirty="0">
                <a:latin typeface="Garamond"/>
                <a:cs typeface="Garamond"/>
              </a:rPr>
              <a:t>progressive</a:t>
            </a:r>
            <a:r>
              <a:rPr sz="1800" b="1" spc="95" dirty="0">
                <a:latin typeface="Garamond"/>
                <a:cs typeface="Garamond"/>
              </a:rPr>
              <a:t> </a:t>
            </a:r>
            <a:r>
              <a:rPr sz="1800" b="1" spc="-10" dirty="0">
                <a:latin typeface="Garamond"/>
                <a:cs typeface="Garamond"/>
              </a:rPr>
              <a:t>illness</a:t>
            </a:r>
            <a:endParaRPr sz="1800">
              <a:latin typeface="Garamond"/>
              <a:cs typeface="Garamond"/>
            </a:endParaRPr>
          </a:p>
          <a:p>
            <a:pPr marL="194945" marR="5080" indent="-182880" algn="just">
              <a:lnSpc>
                <a:spcPct val="150000"/>
              </a:lnSpc>
              <a:spcBef>
                <a:spcPts val="900"/>
              </a:spcBef>
              <a:buClr>
                <a:srgbClr val="252525"/>
              </a:buClr>
              <a:buFont typeface="Garamond"/>
              <a:buChar char="◦"/>
              <a:tabLst>
                <a:tab pos="195580" algn="l"/>
              </a:tabLst>
            </a:pPr>
            <a:r>
              <a:rPr sz="1800" b="1" spc="-15" dirty="0">
                <a:latin typeface="Garamond"/>
                <a:cs typeface="Garamond"/>
              </a:rPr>
              <a:t>Involves </a:t>
            </a:r>
            <a:r>
              <a:rPr sz="1800" b="1" dirty="0">
                <a:latin typeface="Garamond"/>
                <a:cs typeface="Garamond"/>
              </a:rPr>
              <a:t>inconsistent production </a:t>
            </a:r>
            <a:r>
              <a:rPr sz="1800" b="1" spc="-5" dirty="0">
                <a:latin typeface="Garamond"/>
                <a:cs typeface="Garamond"/>
              </a:rPr>
              <a:t>of </a:t>
            </a:r>
            <a:r>
              <a:rPr sz="1800" b="1" dirty="0">
                <a:latin typeface="Garamond"/>
                <a:cs typeface="Garamond"/>
              </a:rPr>
              <a:t>speech  </a:t>
            </a:r>
            <a:r>
              <a:rPr sz="1800" b="1" spc="-5" dirty="0">
                <a:latin typeface="Garamond"/>
                <a:cs typeface="Garamond"/>
              </a:rPr>
              <a:t>sounds </a:t>
            </a:r>
            <a:r>
              <a:rPr sz="1800" b="1" dirty="0">
                <a:latin typeface="Garamond"/>
                <a:cs typeface="Garamond"/>
              </a:rPr>
              <a:t>and </a:t>
            </a:r>
            <a:r>
              <a:rPr sz="1800" b="1" spc="5" dirty="0">
                <a:latin typeface="Garamond"/>
                <a:cs typeface="Garamond"/>
              </a:rPr>
              <a:t>rearranging of </a:t>
            </a:r>
            <a:r>
              <a:rPr sz="1800" b="1" spc="-5" dirty="0">
                <a:latin typeface="Garamond"/>
                <a:cs typeface="Garamond"/>
              </a:rPr>
              <a:t>sounds in </a:t>
            </a:r>
            <a:r>
              <a:rPr sz="1800" b="1" dirty="0">
                <a:latin typeface="Garamond"/>
                <a:cs typeface="Garamond"/>
              </a:rPr>
              <a:t>a </a:t>
            </a:r>
            <a:r>
              <a:rPr sz="1800" b="1" spc="-10" dirty="0">
                <a:latin typeface="Garamond"/>
                <a:cs typeface="Garamond"/>
              </a:rPr>
              <a:t>word  </a:t>
            </a:r>
            <a:r>
              <a:rPr sz="1800" b="1" dirty="0">
                <a:latin typeface="Garamond"/>
                <a:cs typeface="Garamond"/>
              </a:rPr>
              <a:t>("potato" may become "topato" and </a:t>
            </a:r>
            <a:r>
              <a:rPr sz="1800" b="1" spc="-5" dirty="0">
                <a:latin typeface="Garamond"/>
                <a:cs typeface="Garamond"/>
              </a:rPr>
              <a:t>next  "totapo").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0320" y="2103119"/>
            <a:ext cx="4934711" cy="3749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549</Words>
  <Application>Microsoft Office PowerPoint</Application>
  <PresentationFormat>Custom</PresentationFormat>
  <Paragraphs>106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SPEECH DISORDERS</vt:lpstr>
      <vt:lpstr>CONTENTS</vt:lpstr>
      <vt:lpstr>INTRODUCTION</vt:lpstr>
      <vt:lpstr>TYPES OF SPEECH DISORDERS</vt:lpstr>
      <vt:lpstr>DYSFLUENT</vt:lpstr>
      <vt:lpstr>ARTICULATION DISORDERS</vt:lpstr>
      <vt:lpstr>FLUENCY DISORDERS</vt:lpstr>
      <vt:lpstr>RESONANCE/VOICE DISORDERS</vt:lpstr>
      <vt:lpstr>APRAXIA</vt:lpstr>
      <vt:lpstr>DYSARTHRIA</vt:lpstr>
      <vt:lpstr>DYSPROSODY</vt:lpstr>
      <vt:lpstr>MUTENESS</vt:lpstr>
      <vt:lpstr>CAUSES OF SPEECH DISORDERS</vt:lpstr>
      <vt:lpstr>GENETIC INFLUENCES</vt:lpstr>
      <vt:lpstr>GENETIC INFLUENCES</vt:lpstr>
      <vt:lpstr>PHYSICAL DEFORMITIES</vt:lpstr>
      <vt:lpstr>PHYSICAL DEFORMITIES</vt:lpstr>
      <vt:lpstr>NEUROLOGICAL MALFUNCTION</vt:lpstr>
      <vt:lpstr>IMPECT ON LIFE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DISORDERS</dc:title>
  <cp:lastModifiedBy>GOWRI</cp:lastModifiedBy>
  <cp:revision>2</cp:revision>
  <dcterms:created xsi:type="dcterms:W3CDTF">2020-01-05T09:16:18Z</dcterms:created>
  <dcterms:modified xsi:type="dcterms:W3CDTF">2020-01-05T09:41:12Z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2017-12-06T00:00:00Z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2020-01-05T00:00:00Z</vt:filetime>
  </property>
</Properties>
</file>