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6863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6863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6863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3500" y="69850"/>
            <a:ext cx="9013190" cy="6692900"/>
          </a:xfrm>
          <a:custGeom>
            <a:avLst/>
            <a:gdLst/>
            <a:ahLst/>
            <a:cxnLst/>
            <a:rect l="l" t="t" r="r" b="b"/>
            <a:pathLst>
              <a:path w="9013190" h="6692900">
                <a:moveTo>
                  <a:pt x="328930" y="0"/>
                </a:moveTo>
                <a:lnTo>
                  <a:pt x="284056" y="3968"/>
                </a:lnTo>
                <a:lnTo>
                  <a:pt x="239978" y="15373"/>
                </a:lnTo>
                <a:lnTo>
                  <a:pt x="197429" y="33465"/>
                </a:lnTo>
                <a:lnTo>
                  <a:pt x="157141" y="57494"/>
                </a:lnTo>
                <a:lnTo>
                  <a:pt x="119847" y="86710"/>
                </a:lnTo>
                <a:lnTo>
                  <a:pt x="86280" y="120362"/>
                </a:lnTo>
                <a:lnTo>
                  <a:pt x="57173" y="157702"/>
                </a:lnTo>
                <a:lnTo>
                  <a:pt x="33259" y="197978"/>
                </a:lnTo>
                <a:lnTo>
                  <a:pt x="15270" y="240442"/>
                </a:lnTo>
                <a:lnTo>
                  <a:pt x="3939" y="284342"/>
                </a:lnTo>
                <a:lnTo>
                  <a:pt x="0" y="328929"/>
                </a:lnTo>
                <a:lnTo>
                  <a:pt x="0" y="6362700"/>
                </a:lnTo>
                <a:lnTo>
                  <a:pt x="3939" y="6407603"/>
                </a:lnTo>
                <a:lnTo>
                  <a:pt x="15270" y="6451762"/>
                </a:lnTo>
                <a:lnTo>
                  <a:pt x="33259" y="6494432"/>
                </a:lnTo>
                <a:lnTo>
                  <a:pt x="57173" y="6534870"/>
                </a:lnTo>
                <a:lnTo>
                  <a:pt x="86280" y="6572331"/>
                </a:lnTo>
                <a:lnTo>
                  <a:pt x="119847" y="6606070"/>
                </a:lnTo>
                <a:lnTo>
                  <a:pt x="157141" y="6635344"/>
                </a:lnTo>
                <a:lnTo>
                  <a:pt x="197429" y="6659408"/>
                </a:lnTo>
                <a:lnTo>
                  <a:pt x="239978" y="6677518"/>
                </a:lnTo>
                <a:lnTo>
                  <a:pt x="284056" y="6688930"/>
                </a:lnTo>
                <a:lnTo>
                  <a:pt x="328930" y="6692900"/>
                </a:lnTo>
                <a:lnTo>
                  <a:pt x="8684260" y="6692900"/>
                </a:lnTo>
                <a:lnTo>
                  <a:pt x="8728847" y="6688930"/>
                </a:lnTo>
                <a:lnTo>
                  <a:pt x="8772747" y="6677518"/>
                </a:lnTo>
                <a:lnTo>
                  <a:pt x="8815211" y="6659408"/>
                </a:lnTo>
                <a:lnTo>
                  <a:pt x="8855487" y="6635344"/>
                </a:lnTo>
                <a:lnTo>
                  <a:pt x="8892827" y="6606070"/>
                </a:lnTo>
                <a:lnTo>
                  <a:pt x="8926479" y="6572331"/>
                </a:lnTo>
                <a:lnTo>
                  <a:pt x="8955695" y="6534870"/>
                </a:lnTo>
                <a:lnTo>
                  <a:pt x="8979724" y="6494432"/>
                </a:lnTo>
                <a:lnTo>
                  <a:pt x="8997816" y="6451762"/>
                </a:lnTo>
                <a:lnTo>
                  <a:pt x="9009221" y="6407603"/>
                </a:lnTo>
                <a:lnTo>
                  <a:pt x="9013190" y="6362700"/>
                </a:lnTo>
                <a:lnTo>
                  <a:pt x="9013190" y="328929"/>
                </a:lnTo>
                <a:lnTo>
                  <a:pt x="9009221" y="284342"/>
                </a:lnTo>
                <a:lnTo>
                  <a:pt x="8997816" y="240442"/>
                </a:lnTo>
                <a:lnTo>
                  <a:pt x="8979724" y="197978"/>
                </a:lnTo>
                <a:lnTo>
                  <a:pt x="8955695" y="157702"/>
                </a:lnTo>
                <a:lnTo>
                  <a:pt x="8926479" y="120362"/>
                </a:lnTo>
                <a:lnTo>
                  <a:pt x="8892827" y="86710"/>
                </a:lnTo>
                <a:lnTo>
                  <a:pt x="8855487" y="57494"/>
                </a:lnTo>
                <a:lnTo>
                  <a:pt x="8815211" y="33465"/>
                </a:lnTo>
                <a:lnTo>
                  <a:pt x="8772747" y="15373"/>
                </a:lnTo>
                <a:lnTo>
                  <a:pt x="8728847" y="3968"/>
                </a:lnTo>
                <a:lnTo>
                  <a:pt x="8684260" y="0"/>
                </a:lnTo>
                <a:lnTo>
                  <a:pt x="328930" y="0"/>
                </a:lnTo>
                <a:close/>
              </a:path>
            </a:pathLst>
          </a:custGeom>
          <a:ln w="64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1369" y="1600200"/>
            <a:ext cx="754126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6863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240" y="1480820"/>
            <a:ext cx="9113519" cy="3629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769" y="69850"/>
            <a:ext cx="9014460" cy="6691630"/>
          </a:xfrm>
          <a:custGeom>
            <a:avLst/>
            <a:gdLst/>
            <a:ahLst/>
            <a:cxnLst/>
            <a:rect l="l" t="t" r="r" b="b"/>
            <a:pathLst>
              <a:path w="9014460" h="6691630">
                <a:moveTo>
                  <a:pt x="330200" y="0"/>
                </a:moveTo>
                <a:lnTo>
                  <a:pt x="285296" y="3968"/>
                </a:lnTo>
                <a:lnTo>
                  <a:pt x="241137" y="15373"/>
                </a:lnTo>
                <a:lnTo>
                  <a:pt x="198467" y="33465"/>
                </a:lnTo>
                <a:lnTo>
                  <a:pt x="158029" y="57494"/>
                </a:lnTo>
                <a:lnTo>
                  <a:pt x="120568" y="86710"/>
                </a:lnTo>
                <a:lnTo>
                  <a:pt x="86829" y="120362"/>
                </a:lnTo>
                <a:lnTo>
                  <a:pt x="57555" y="157702"/>
                </a:lnTo>
                <a:lnTo>
                  <a:pt x="33491" y="197978"/>
                </a:lnTo>
                <a:lnTo>
                  <a:pt x="15381" y="240442"/>
                </a:lnTo>
                <a:lnTo>
                  <a:pt x="3969" y="284342"/>
                </a:lnTo>
                <a:lnTo>
                  <a:pt x="0" y="328929"/>
                </a:lnTo>
                <a:lnTo>
                  <a:pt x="0" y="6361430"/>
                </a:lnTo>
                <a:lnTo>
                  <a:pt x="3969" y="6406333"/>
                </a:lnTo>
                <a:lnTo>
                  <a:pt x="15381" y="6450492"/>
                </a:lnTo>
                <a:lnTo>
                  <a:pt x="33491" y="6493162"/>
                </a:lnTo>
                <a:lnTo>
                  <a:pt x="57555" y="6533600"/>
                </a:lnTo>
                <a:lnTo>
                  <a:pt x="86829" y="6571061"/>
                </a:lnTo>
                <a:lnTo>
                  <a:pt x="120568" y="6604800"/>
                </a:lnTo>
                <a:lnTo>
                  <a:pt x="158029" y="6634074"/>
                </a:lnTo>
                <a:lnTo>
                  <a:pt x="198467" y="6658138"/>
                </a:lnTo>
                <a:lnTo>
                  <a:pt x="241137" y="6676248"/>
                </a:lnTo>
                <a:lnTo>
                  <a:pt x="285296" y="6687660"/>
                </a:lnTo>
                <a:lnTo>
                  <a:pt x="330200" y="6691630"/>
                </a:lnTo>
                <a:lnTo>
                  <a:pt x="8684260" y="6691630"/>
                </a:lnTo>
                <a:lnTo>
                  <a:pt x="8729163" y="6687660"/>
                </a:lnTo>
                <a:lnTo>
                  <a:pt x="8773322" y="6676248"/>
                </a:lnTo>
                <a:lnTo>
                  <a:pt x="8815992" y="6658138"/>
                </a:lnTo>
                <a:lnTo>
                  <a:pt x="8856430" y="6634074"/>
                </a:lnTo>
                <a:lnTo>
                  <a:pt x="8893891" y="6604800"/>
                </a:lnTo>
                <a:lnTo>
                  <a:pt x="8927630" y="6571061"/>
                </a:lnTo>
                <a:lnTo>
                  <a:pt x="8956904" y="6533600"/>
                </a:lnTo>
                <a:lnTo>
                  <a:pt x="8980968" y="6493162"/>
                </a:lnTo>
                <a:lnTo>
                  <a:pt x="8999078" y="6450492"/>
                </a:lnTo>
                <a:lnTo>
                  <a:pt x="9010490" y="6406333"/>
                </a:lnTo>
                <a:lnTo>
                  <a:pt x="9014460" y="6361430"/>
                </a:lnTo>
                <a:lnTo>
                  <a:pt x="9014460" y="328929"/>
                </a:lnTo>
                <a:lnTo>
                  <a:pt x="9010490" y="284342"/>
                </a:lnTo>
                <a:lnTo>
                  <a:pt x="8999078" y="240442"/>
                </a:lnTo>
                <a:lnTo>
                  <a:pt x="8980968" y="197978"/>
                </a:lnTo>
                <a:lnTo>
                  <a:pt x="8956904" y="157702"/>
                </a:lnTo>
                <a:lnTo>
                  <a:pt x="8927630" y="120362"/>
                </a:lnTo>
                <a:lnTo>
                  <a:pt x="8893891" y="86710"/>
                </a:lnTo>
                <a:lnTo>
                  <a:pt x="8856430" y="57494"/>
                </a:lnTo>
                <a:lnTo>
                  <a:pt x="8815992" y="33465"/>
                </a:lnTo>
                <a:lnTo>
                  <a:pt x="8773322" y="15373"/>
                </a:lnTo>
                <a:lnTo>
                  <a:pt x="8729163" y="3968"/>
                </a:lnTo>
                <a:lnTo>
                  <a:pt x="8684260" y="0"/>
                </a:lnTo>
                <a:lnTo>
                  <a:pt x="330200" y="0"/>
                </a:lnTo>
                <a:close/>
              </a:path>
            </a:pathLst>
          </a:custGeom>
          <a:ln w="64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500" y="1397000"/>
            <a:ext cx="9019540" cy="120650"/>
          </a:xfrm>
          <a:custGeom>
            <a:avLst/>
            <a:gdLst/>
            <a:ahLst/>
            <a:cxnLst/>
            <a:rect l="l" t="t" r="r" b="b"/>
            <a:pathLst>
              <a:path w="9019540" h="120650">
                <a:moveTo>
                  <a:pt x="9019540" y="0"/>
                </a:moveTo>
                <a:lnTo>
                  <a:pt x="0" y="0"/>
                </a:lnTo>
                <a:lnTo>
                  <a:pt x="0" y="120650"/>
                </a:lnTo>
                <a:lnTo>
                  <a:pt x="9019540" y="120650"/>
                </a:lnTo>
                <a:lnTo>
                  <a:pt x="9019540" y="0"/>
                </a:lnTo>
                <a:close/>
              </a:path>
            </a:pathLst>
          </a:custGeom>
          <a:solidFill>
            <a:srgbClr val="E5B0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3500" y="2975610"/>
            <a:ext cx="9019540" cy="111760"/>
          </a:xfrm>
          <a:custGeom>
            <a:avLst/>
            <a:gdLst/>
            <a:ahLst/>
            <a:cxnLst/>
            <a:rect l="l" t="t" r="r" b="b"/>
            <a:pathLst>
              <a:path w="9019540" h="111760">
                <a:moveTo>
                  <a:pt x="9019540" y="0"/>
                </a:moveTo>
                <a:lnTo>
                  <a:pt x="0" y="0"/>
                </a:lnTo>
                <a:lnTo>
                  <a:pt x="0" y="111760"/>
                </a:lnTo>
                <a:lnTo>
                  <a:pt x="9019540" y="111760"/>
                </a:lnTo>
                <a:lnTo>
                  <a:pt x="9019540" y="0"/>
                </a:lnTo>
                <a:close/>
              </a:path>
            </a:pathLst>
          </a:custGeom>
          <a:solidFill>
            <a:srgbClr val="9083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97810" y="3161030"/>
            <a:ext cx="3332479" cy="4849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8300"/>
              </a:lnSpc>
              <a:spcBef>
                <a:spcPts val="100"/>
              </a:spcBef>
            </a:pPr>
            <a:endParaRPr sz="2600" dirty="0">
              <a:latin typeface="Perpetua"/>
              <a:cs typeface="Perpetu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3500" y="1517650"/>
            <a:ext cx="9019540" cy="1323439"/>
          </a:xfrm>
          <a:prstGeom prst="rect">
            <a:avLst/>
          </a:prstGeom>
          <a:solidFill>
            <a:srgbClr val="D24716"/>
          </a:solidFill>
        </p:spPr>
        <p:txBody>
          <a:bodyPr vert="horz" wrap="square" lIns="0" tIns="91440" rIns="0" bIns="0" rtlCol="0">
            <a:spAutoFit/>
          </a:bodyPr>
          <a:lstStyle/>
          <a:p>
            <a:pPr marL="2505710" marR="659765" indent="-1844039">
              <a:lnSpc>
                <a:spcPct val="100000"/>
              </a:lnSpc>
              <a:spcBef>
                <a:spcPts val="720"/>
              </a:spcBef>
            </a:pPr>
            <a:r>
              <a:rPr spc="-10" smtClean="0">
                <a:solidFill>
                  <a:srgbClr val="FFFFFF"/>
                </a:solidFill>
              </a:rPr>
              <a:t> </a:t>
            </a:r>
            <a:r>
              <a:rPr spc="-5" dirty="0">
                <a:solidFill>
                  <a:srgbClr val="FFFFFF"/>
                </a:solidFill>
              </a:rPr>
              <a:t>TUMORS OF NOSE</a:t>
            </a:r>
            <a:r>
              <a:rPr spc="-7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AND  </a:t>
            </a:r>
            <a:r>
              <a:rPr spc="-25" dirty="0">
                <a:solidFill>
                  <a:srgbClr val="FFFFFF"/>
                </a:solidFill>
              </a:rPr>
              <a:t>PARANASAL </a:t>
            </a:r>
            <a:r>
              <a:rPr spc="-5" dirty="0">
                <a:solidFill>
                  <a:srgbClr val="FFFFFF"/>
                </a:solidFill>
              </a:rPr>
              <a:t>SINUS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346900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Clinical</a:t>
            </a:r>
            <a:r>
              <a:rPr spc="-55" dirty="0"/>
              <a:t> </a:t>
            </a:r>
            <a:r>
              <a:rPr spc="-10" dirty="0"/>
              <a:t>features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480820"/>
            <a:ext cx="2609850" cy="417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Oral</a:t>
            </a:r>
            <a:r>
              <a:rPr sz="2600" spc="-2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symptoms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359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40" dirty="0">
                <a:latin typeface="Perpetua"/>
                <a:cs typeface="Perpetua"/>
              </a:rPr>
              <a:t>Nasal</a:t>
            </a:r>
            <a:r>
              <a:rPr sz="2600" spc="-3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symptoms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Orbital</a:t>
            </a:r>
            <a:r>
              <a:rPr sz="2600" spc="-45" dirty="0">
                <a:latin typeface="Perpetua"/>
                <a:cs typeface="Perpetua"/>
              </a:rPr>
              <a:t> </a:t>
            </a:r>
            <a:r>
              <a:rPr sz="2600" spc="-120" dirty="0">
                <a:latin typeface="Perpetua"/>
                <a:cs typeface="Perpetua"/>
              </a:rPr>
              <a:t>symptoms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30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04" dirty="0">
                <a:latin typeface="Perpetua"/>
                <a:cs typeface="Perpetua"/>
              </a:rPr>
              <a:t>Facial</a:t>
            </a:r>
            <a:r>
              <a:rPr sz="2600" spc="-50" dirty="0">
                <a:latin typeface="Perpetua"/>
                <a:cs typeface="Perpetua"/>
              </a:rPr>
              <a:t> </a:t>
            </a:r>
            <a:r>
              <a:rPr sz="2600" spc="-10" dirty="0">
                <a:latin typeface="Perpetua"/>
                <a:cs typeface="Perpetua"/>
              </a:rPr>
              <a:t>symptoms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54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65" dirty="0">
                <a:latin typeface="Perpetua"/>
                <a:cs typeface="Perpetua"/>
              </a:rPr>
              <a:t>CNS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symtoms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39" y="188644"/>
            <a:ext cx="5628005" cy="1279525"/>
          </a:xfrm>
          <a:prstGeom prst="rect">
            <a:avLst/>
          </a:prstGeom>
        </p:spPr>
        <p:txBody>
          <a:bodyPr vert="horz" wrap="square" lIns="0" tIns="1631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85"/>
              </a:spcBef>
            </a:pPr>
            <a:r>
              <a:rPr spc="-10" dirty="0"/>
              <a:t>ORAL</a:t>
            </a:r>
            <a:r>
              <a:rPr spc="-20" dirty="0"/>
              <a:t> </a:t>
            </a:r>
            <a:r>
              <a:rPr spc="-5" dirty="0"/>
              <a:t>SYMTOMS</a:t>
            </a:r>
          </a:p>
          <a:p>
            <a:pPr marL="38100">
              <a:lnSpc>
                <a:spcPct val="100000"/>
              </a:lnSpc>
              <a:spcBef>
                <a:spcPts val="770"/>
              </a:spcBef>
            </a:pPr>
            <a:r>
              <a:rPr sz="3300" spc="54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65" dirty="0">
                <a:solidFill>
                  <a:srgbClr val="000000"/>
                </a:solidFill>
                <a:latin typeface="Perpetua"/>
                <a:cs typeface="Perpetua"/>
              </a:rPr>
              <a:t>Due </a:t>
            </a:r>
            <a:r>
              <a:rPr sz="2600" spc="-10" dirty="0">
                <a:solidFill>
                  <a:srgbClr val="000000"/>
                </a:solidFill>
                <a:latin typeface="Perpetua"/>
                <a:cs typeface="Perpetua"/>
              </a:rPr>
              <a:t>to </a:t>
            </a:r>
            <a:r>
              <a:rPr sz="2600" spc="-5" dirty="0">
                <a:solidFill>
                  <a:srgbClr val="000000"/>
                </a:solidFill>
                <a:latin typeface="Perpetua"/>
                <a:cs typeface="Perpetua"/>
              </a:rPr>
              <a:t>inferior spread </a:t>
            </a:r>
            <a:r>
              <a:rPr sz="2600" spc="-10" dirty="0">
                <a:solidFill>
                  <a:srgbClr val="000000"/>
                </a:solidFill>
                <a:latin typeface="Perpetua"/>
                <a:cs typeface="Perpetua"/>
              </a:rPr>
              <a:t>to alveolus and</a:t>
            </a:r>
            <a:r>
              <a:rPr sz="2600" spc="-290" dirty="0">
                <a:solidFill>
                  <a:srgbClr val="000000"/>
                </a:solidFill>
                <a:latin typeface="Perpetua"/>
                <a:cs typeface="Perpetua"/>
              </a:rPr>
              <a:t> </a:t>
            </a:r>
            <a:r>
              <a:rPr sz="2600" spc="-195" dirty="0">
                <a:solidFill>
                  <a:srgbClr val="000000"/>
                </a:solidFill>
                <a:latin typeface="Perpetua"/>
                <a:cs typeface="Perpetua"/>
              </a:rPr>
              <a:t>palate</a:t>
            </a:r>
            <a:endParaRPr sz="2600">
              <a:latin typeface="Perpetua"/>
              <a:cs typeface="Perpet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-10160" y="1903729"/>
            <a:ext cx="5621655" cy="4712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00"/>
              </a:spcBef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Seen </a:t>
            </a:r>
            <a:r>
              <a:rPr sz="2600" dirty="0">
                <a:latin typeface="Perpetua"/>
                <a:cs typeface="Perpetua"/>
              </a:rPr>
              <a:t>in 25-40%</a:t>
            </a:r>
            <a:r>
              <a:rPr sz="2600" spc="-31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patients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15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30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04" dirty="0">
                <a:latin typeface="Perpetua"/>
                <a:cs typeface="Perpetua"/>
              </a:rPr>
              <a:t>Dental </a:t>
            </a:r>
            <a:r>
              <a:rPr sz="2600" dirty="0">
                <a:latin typeface="Perpetua"/>
                <a:cs typeface="Perpetua"/>
              </a:rPr>
              <a:t>pulp </a:t>
            </a:r>
            <a:r>
              <a:rPr sz="2600" spc="-5" dirty="0">
                <a:latin typeface="Perpetua"/>
                <a:cs typeface="Perpetua"/>
              </a:rPr>
              <a:t>type pain-ant sup aleolar</a:t>
            </a:r>
            <a:r>
              <a:rPr sz="2600" spc="-270" dirty="0">
                <a:latin typeface="Perpetua"/>
                <a:cs typeface="Perpetua"/>
              </a:rPr>
              <a:t> </a:t>
            </a:r>
            <a:r>
              <a:rPr sz="2600" spc="-130" dirty="0">
                <a:latin typeface="Perpetua"/>
                <a:cs typeface="Perpetua"/>
              </a:rPr>
              <a:t>nerve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5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21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45" dirty="0">
                <a:latin typeface="Perpetua"/>
                <a:cs typeface="Perpetua"/>
              </a:rPr>
              <a:t>Loosening</a:t>
            </a:r>
            <a:r>
              <a:rPr sz="2600" spc="-1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teeth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15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30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04" dirty="0">
                <a:latin typeface="Perpetua"/>
                <a:cs typeface="Perpetua"/>
              </a:rPr>
              <a:t>Dental</a:t>
            </a:r>
            <a:r>
              <a:rPr sz="2600" spc="-1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malocclusion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5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Trismus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5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  <a:spcBef>
                <a:spcPts val="5"/>
              </a:spcBef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Palatal </a:t>
            </a:r>
            <a:r>
              <a:rPr sz="2600" spc="-5" dirty="0">
                <a:latin typeface="Perpetua"/>
                <a:cs typeface="Perpetua"/>
              </a:rPr>
              <a:t>bulge/ulcerated</a:t>
            </a:r>
            <a:r>
              <a:rPr sz="2600" spc="-204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growth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35680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Nasal</a:t>
            </a:r>
            <a:r>
              <a:rPr spc="-65" dirty="0"/>
              <a:t> </a:t>
            </a:r>
            <a:r>
              <a:rPr spc="-10" dirty="0"/>
              <a:t>symptoms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9639" y="1480820"/>
            <a:ext cx="4321810" cy="3233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3300" spc="54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65" dirty="0">
                <a:latin typeface="Perpetua"/>
                <a:cs typeface="Perpetua"/>
              </a:rPr>
              <a:t>Due </a:t>
            </a:r>
            <a:r>
              <a:rPr sz="2600" spc="-10" dirty="0">
                <a:latin typeface="Perpetua"/>
                <a:cs typeface="Perpetua"/>
              </a:rPr>
              <a:t>to </a:t>
            </a:r>
            <a:r>
              <a:rPr sz="2600" spc="-5" dirty="0">
                <a:latin typeface="Perpetua"/>
                <a:cs typeface="Perpetua"/>
              </a:rPr>
              <a:t>medial</a:t>
            </a:r>
            <a:r>
              <a:rPr sz="2600" spc="-36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spread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Seen </a:t>
            </a:r>
            <a:r>
              <a:rPr sz="2600" spc="-5" dirty="0">
                <a:latin typeface="Perpetua"/>
                <a:cs typeface="Perpetua"/>
              </a:rPr>
              <a:t>45-75%</a:t>
            </a:r>
            <a:r>
              <a:rPr sz="2600" spc="-30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patients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54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65" dirty="0">
                <a:latin typeface="Perpetua"/>
                <a:cs typeface="Perpetua"/>
              </a:rPr>
              <a:t>u/l </a:t>
            </a:r>
            <a:r>
              <a:rPr sz="2600" spc="-5" dirty="0">
                <a:latin typeface="Perpetua"/>
                <a:cs typeface="Perpetua"/>
              </a:rPr>
              <a:t>nasal</a:t>
            </a:r>
            <a:r>
              <a:rPr sz="2600" spc="-37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obstruction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54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65" dirty="0">
                <a:latin typeface="Perpetua"/>
                <a:cs typeface="Perpetua"/>
              </a:rPr>
              <a:t>u/l </a:t>
            </a:r>
            <a:r>
              <a:rPr sz="2600" spc="-5" dirty="0">
                <a:latin typeface="Perpetua"/>
                <a:cs typeface="Perpetua"/>
              </a:rPr>
              <a:t>nasal discharge-blood</a:t>
            </a:r>
            <a:r>
              <a:rPr sz="2600" spc="-375" dirty="0">
                <a:latin typeface="Perpetua"/>
                <a:cs typeface="Perpetua"/>
              </a:rPr>
              <a:t> </a:t>
            </a:r>
            <a:r>
              <a:rPr sz="2600" spc="-160" dirty="0">
                <a:latin typeface="Perpetua"/>
                <a:cs typeface="Perpetua"/>
              </a:rPr>
              <a:t>stained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37623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Orbital</a:t>
            </a:r>
            <a:r>
              <a:rPr spc="-60" dirty="0"/>
              <a:t> </a:t>
            </a:r>
            <a:r>
              <a:rPr spc="-10" dirty="0"/>
              <a:t>symptoms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9639" y="1480820"/>
            <a:ext cx="4772025" cy="3233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3300" spc="54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65" dirty="0">
                <a:latin typeface="Perpetua"/>
                <a:cs typeface="Perpetua"/>
              </a:rPr>
              <a:t>Due </a:t>
            </a:r>
            <a:r>
              <a:rPr sz="2600" spc="-10" dirty="0">
                <a:latin typeface="Perpetua"/>
                <a:cs typeface="Perpetua"/>
              </a:rPr>
              <a:t>to </a:t>
            </a:r>
            <a:r>
              <a:rPr sz="2600" spc="-5" dirty="0">
                <a:latin typeface="Perpetua"/>
                <a:cs typeface="Perpetua"/>
              </a:rPr>
              <a:t>superior</a:t>
            </a:r>
            <a:r>
              <a:rPr sz="2600" spc="-36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spread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Seen </a:t>
            </a:r>
            <a:r>
              <a:rPr sz="2600" dirty="0">
                <a:latin typeface="Perpetua"/>
                <a:cs typeface="Perpetua"/>
              </a:rPr>
              <a:t>25% of</a:t>
            </a:r>
            <a:r>
              <a:rPr sz="2600" spc="-31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patients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555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70" dirty="0">
                <a:latin typeface="Perpetua"/>
                <a:cs typeface="Perpetua"/>
              </a:rPr>
              <a:t>Lid</a:t>
            </a:r>
            <a:r>
              <a:rPr sz="2600" spc="-5" dirty="0">
                <a:latin typeface="Perpetua"/>
                <a:cs typeface="Perpetua"/>
              </a:rPr>
              <a:t> swelling,epiphora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24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60" dirty="0">
                <a:latin typeface="Perpetua"/>
                <a:cs typeface="Perpetua"/>
              </a:rPr>
              <a:t>Diplopia </a:t>
            </a:r>
            <a:r>
              <a:rPr sz="2600" dirty="0">
                <a:latin typeface="Perpetua"/>
                <a:cs typeface="Perpetua"/>
              </a:rPr>
              <a:t>, </a:t>
            </a:r>
            <a:r>
              <a:rPr sz="2600" spc="-5" dirty="0">
                <a:latin typeface="Perpetua"/>
                <a:cs typeface="Perpetua"/>
              </a:rPr>
              <a:t>proptosis, impaired</a:t>
            </a:r>
            <a:r>
              <a:rPr sz="2600" spc="-160" dirty="0">
                <a:latin typeface="Perpetua"/>
                <a:cs typeface="Perpetua"/>
              </a:rPr>
              <a:t> </a:t>
            </a:r>
            <a:r>
              <a:rPr sz="2600" spc="-185" dirty="0">
                <a:latin typeface="Perpetua"/>
                <a:cs typeface="Perpetua"/>
              </a:rPr>
              <a:t>vision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39" y="245597"/>
            <a:ext cx="3661410" cy="1334770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45"/>
              </a:spcBef>
            </a:pPr>
            <a:r>
              <a:rPr spc="-10" dirty="0"/>
              <a:t>Facial</a:t>
            </a:r>
            <a:r>
              <a:rPr spc="-50" dirty="0"/>
              <a:t> </a:t>
            </a:r>
            <a:r>
              <a:rPr spc="-10" dirty="0"/>
              <a:t>symptoms</a:t>
            </a:r>
          </a:p>
          <a:p>
            <a:pPr marL="38100">
              <a:lnSpc>
                <a:spcPct val="100000"/>
              </a:lnSpc>
              <a:spcBef>
                <a:spcPts val="940"/>
              </a:spcBef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solidFill>
                  <a:srgbClr val="000000"/>
                </a:solidFill>
                <a:latin typeface="Perpetua"/>
                <a:cs typeface="Perpetua"/>
              </a:rPr>
              <a:t>Seen </a:t>
            </a:r>
            <a:r>
              <a:rPr sz="2600" dirty="0">
                <a:solidFill>
                  <a:srgbClr val="000000"/>
                </a:solidFill>
                <a:latin typeface="Perpetua"/>
                <a:cs typeface="Perpetua"/>
              </a:rPr>
              <a:t>in 40-70%</a:t>
            </a:r>
            <a:r>
              <a:rPr sz="2600" spc="-330" dirty="0">
                <a:solidFill>
                  <a:srgbClr val="000000"/>
                </a:solidFill>
                <a:latin typeface="Perpetua"/>
                <a:cs typeface="Perpetua"/>
              </a:rPr>
              <a:t> </a:t>
            </a:r>
            <a:r>
              <a:rPr sz="2600" spc="-5" dirty="0">
                <a:solidFill>
                  <a:srgbClr val="000000"/>
                </a:solidFill>
                <a:latin typeface="Perpetua"/>
                <a:cs typeface="Perpetua"/>
              </a:rPr>
              <a:t>patients</a:t>
            </a:r>
            <a:endParaRPr sz="2600">
              <a:latin typeface="Perpetua"/>
              <a:cs typeface="Perpet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40" y="2095500"/>
            <a:ext cx="6395720" cy="417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3300" spc="54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65" dirty="0">
                <a:latin typeface="Perpetua"/>
                <a:cs typeface="Perpetua"/>
              </a:rPr>
              <a:t>Due </a:t>
            </a:r>
            <a:r>
              <a:rPr sz="2600" spc="-10" dirty="0">
                <a:latin typeface="Perpetua"/>
                <a:cs typeface="Perpetua"/>
              </a:rPr>
              <a:t>to </a:t>
            </a:r>
            <a:r>
              <a:rPr sz="2600" spc="-5" dirty="0">
                <a:latin typeface="Perpetua"/>
                <a:cs typeface="Perpetua"/>
              </a:rPr>
              <a:t>extension through anterior</a:t>
            </a:r>
            <a:r>
              <a:rPr sz="2600" spc="-37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wall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9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65" dirty="0">
                <a:latin typeface="Perpetua"/>
                <a:cs typeface="Perpetua"/>
              </a:rPr>
              <a:t>Numbness/paraesthesia </a:t>
            </a:r>
            <a:r>
              <a:rPr sz="2600" dirty="0">
                <a:latin typeface="Perpetua"/>
                <a:cs typeface="Perpetua"/>
              </a:rPr>
              <a:t>of </a:t>
            </a:r>
            <a:r>
              <a:rPr sz="2600" spc="-5" dirty="0">
                <a:latin typeface="Perpetua"/>
                <a:cs typeface="Perpetua"/>
              </a:rPr>
              <a:t>face-infra orbital</a:t>
            </a:r>
            <a:r>
              <a:rPr sz="2600" spc="-114" dirty="0">
                <a:latin typeface="Perpetua"/>
                <a:cs typeface="Perpetua"/>
              </a:rPr>
              <a:t> </a:t>
            </a:r>
            <a:r>
              <a:rPr sz="2600" spc="-150" dirty="0">
                <a:latin typeface="Perpetua"/>
                <a:cs typeface="Perpetua"/>
              </a:rPr>
              <a:t>nerve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24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60" dirty="0">
                <a:latin typeface="Perpetua"/>
                <a:cs typeface="Perpetua"/>
              </a:rPr>
              <a:t>Blunting </a:t>
            </a:r>
            <a:r>
              <a:rPr sz="2600" dirty="0">
                <a:latin typeface="Perpetua"/>
                <a:cs typeface="Perpetua"/>
              </a:rPr>
              <a:t>of </a:t>
            </a:r>
            <a:r>
              <a:rPr sz="2600" spc="-5" dirty="0">
                <a:latin typeface="Perpetua"/>
                <a:cs typeface="Perpetua"/>
              </a:rPr>
              <a:t>nasomaxillary</a:t>
            </a:r>
            <a:r>
              <a:rPr sz="2600" spc="-18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fold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24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60" dirty="0">
                <a:latin typeface="Perpetua"/>
                <a:cs typeface="Perpetua"/>
              </a:rPr>
              <a:t>Widening </a:t>
            </a:r>
            <a:r>
              <a:rPr sz="2600" dirty="0">
                <a:latin typeface="Perpetua"/>
                <a:cs typeface="Perpetua"/>
              </a:rPr>
              <a:t>of </a:t>
            </a:r>
            <a:r>
              <a:rPr sz="2600" spc="-5" dirty="0">
                <a:latin typeface="Perpetua"/>
                <a:cs typeface="Perpetua"/>
              </a:rPr>
              <a:t>dorsum </a:t>
            </a:r>
            <a:r>
              <a:rPr sz="2600" dirty="0">
                <a:latin typeface="Perpetua"/>
                <a:cs typeface="Perpetua"/>
              </a:rPr>
              <a:t>of</a:t>
            </a:r>
            <a:r>
              <a:rPr sz="2600" spc="-18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nose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195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30" dirty="0">
                <a:latin typeface="Perpetua"/>
                <a:cs typeface="Perpetua"/>
              </a:rPr>
              <a:t>Ulcerative </a:t>
            </a:r>
            <a:r>
              <a:rPr sz="2600" spc="-5" dirty="0">
                <a:latin typeface="Perpetua"/>
                <a:cs typeface="Perpetua"/>
              </a:rPr>
              <a:t>growth/fixity </a:t>
            </a:r>
            <a:r>
              <a:rPr sz="2600" spc="-10" dirty="0">
                <a:latin typeface="Perpetua"/>
                <a:cs typeface="Perpetua"/>
              </a:rPr>
              <a:t>to</a:t>
            </a:r>
            <a:r>
              <a:rPr sz="2600" spc="-14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skin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269303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Neurological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240" y="1480820"/>
            <a:ext cx="8346440" cy="3629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3300" spc="30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04" dirty="0">
                <a:latin typeface="Perpetua"/>
                <a:cs typeface="Perpetua"/>
              </a:rPr>
              <a:t>Spread </a:t>
            </a:r>
            <a:r>
              <a:rPr sz="2600" dirty="0">
                <a:latin typeface="Perpetua"/>
                <a:cs typeface="Perpetua"/>
              </a:rPr>
              <a:t>of </a:t>
            </a:r>
            <a:r>
              <a:rPr sz="2600" spc="-5" dirty="0">
                <a:latin typeface="Perpetua"/>
                <a:cs typeface="Perpetua"/>
              </a:rPr>
              <a:t>disease</a:t>
            </a:r>
            <a:r>
              <a:rPr sz="2600" spc="-22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through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195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30" dirty="0">
                <a:latin typeface="Perpetua"/>
                <a:cs typeface="Perpetua"/>
              </a:rPr>
              <a:t>cribriform </a:t>
            </a:r>
            <a:r>
              <a:rPr sz="2600" spc="-5" dirty="0">
                <a:latin typeface="Perpetua"/>
                <a:cs typeface="Perpetua"/>
              </a:rPr>
              <a:t>plate….ant cranial fossa(head ache,anosmia,csf</a:t>
            </a:r>
            <a:r>
              <a:rPr sz="2600" spc="-10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leak)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21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45" dirty="0">
                <a:latin typeface="Perpetua"/>
                <a:cs typeface="Perpetua"/>
              </a:rPr>
              <a:t>Posterior </a:t>
            </a:r>
            <a:r>
              <a:rPr sz="2600" spc="-5" dirty="0">
                <a:latin typeface="Perpetua"/>
                <a:cs typeface="Perpetua"/>
              </a:rPr>
              <a:t>wall …pterygopalatine fossa(deep facial</a:t>
            </a:r>
            <a:r>
              <a:rPr sz="2600" spc="-9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pain,trismus)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349250" marR="43180" indent="-273050">
              <a:lnSpc>
                <a:spcPct val="100000"/>
              </a:lnSpc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Orbital </a:t>
            </a:r>
            <a:r>
              <a:rPr sz="2600" spc="-5" dirty="0">
                <a:latin typeface="Perpetua"/>
                <a:cs typeface="Perpetua"/>
              </a:rPr>
              <a:t>apex-----middle cranial fossa-EOM</a:t>
            </a:r>
            <a:r>
              <a:rPr sz="2600" spc="-80" dirty="0">
                <a:latin typeface="Perpetua"/>
                <a:cs typeface="Perpetua"/>
              </a:rPr>
              <a:t> </a:t>
            </a:r>
            <a:r>
              <a:rPr sz="2600" spc="-70" dirty="0">
                <a:latin typeface="Perpetua"/>
                <a:cs typeface="Perpetua"/>
              </a:rPr>
              <a:t>palsy(direct/cavernous  </a:t>
            </a:r>
            <a:r>
              <a:rPr sz="2600" spc="-5" dirty="0">
                <a:latin typeface="Perpetua"/>
                <a:cs typeface="Perpetua"/>
              </a:rPr>
              <a:t>sinus)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703579"/>
            <a:ext cx="36099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INVESTIGATIONS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5039" y="1480820"/>
            <a:ext cx="2749550" cy="135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3300" spc="555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70" dirty="0">
                <a:latin typeface="Perpetua"/>
                <a:cs typeface="Perpetua"/>
              </a:rPr>
              <a:t>DNE</a:t>
            </a:r>
            <a:r>
              <a:rPr sz="2600" spc="-5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AND </a:t>
            </a:r>
            <a:r>
              <a:rPr sz="2600" spc="-204" dirty="0">
                <a:latin typeface="Perpetua"/>
                <a:cs typeface="Perpetua"/>
              </a:rPr>
              <a:t>BIOPSY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3300" spc="442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5" dirty="0">
                <a:latin typeface="Perpetua"/>
                <a:cs typeface="Perpetua"/>
              </a:rPr>
              <a:t>CECT</a:t>
            </a:r>
            <a:r>
              <a:rPr sz="2600" spc="-1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SCAN</a:t>
            </a:r>
            <a:endParaRPr sz="2600">
              <a:latin typeface="Perpetua"/>
              <a:cs typeface="Perpetu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43120" y="0"/>
            <a:ext cx="4499610" cy="386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2997200"/>
            <a:ext cx="4643120" cy="3860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95420" y="127000"/>
            <a:ext cx="5142230" cy="61099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310769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Ohngren’s</a:t>
            </a:r>
            <a:r>
              <a:rPr spc="-70" dirty="0"/>
              <a:t> </a:t>
            </a:r>
            <a:r>
              <a:rPr spc="-5" dirty="0"/>
              <a:t>line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1508760"/>
            <a:ext cx="3995420" cy="5232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19700" y="2349500"/>
            <a:ext cx="864869" cy="1776730"/>
          </a:xfrm>
          <a:custGeom>
            <a:avLst/>
            <a:gdLst/>
            <a:ahLst/>
            <a:cxnLst/>
            <a:rect l="l" t="t" r="r" b="b"/>
            <a:pathLst>
              <a:path w="864870" h="1776729">
                <a:moveTo>
                  <a:pt x="0" y="0"/>
                </a:moveTo>
                <a:lnTo>
                  <a:pt x="864870" y="1776730"/>
                </a:lnTo>
              </a:path>
            </a:pathLst>
          </a:custGeom>
          <a:ln w="9344">
            <a:solidFill>
              <a:srgbClr val="AE33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386905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Lederman</a:t>
            </a:r>
            <a:r>
              <a:rPr spc="-70" dirty="0"/>
              <a:t> </a:t>
            </a:r>
            <a:r>
              <a:rPr spc="-10" dirty="0"/>
              <a:t>staging</a:t>
            </a:r>
          </a:p>
        </p:txBody>
      </p:sp>
      <p:sp>
        <p:nvSpPr>
          <p:cNvPr id="3" name="object 3"/>
          <p:cNvSpPr/>
          <p:nvPr/>
        </p:nvSpPr>
        <p:spPr>
          <a:xfrm>
            <a:off x="66039" y="1772920"/>
            <a:ext cx="8393430" cy="50850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" y="115570"/>
            <a:ext cx="8991600" cy="67424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809" y="182879"/>
            <a:ext cx="31737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CLASSIFICATION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691639" y="981710"/>
            <a:ext cx="5734049" cy="50063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1695" y="906780"/>
            <a:ext cx="8226604" cy="4392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22332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5039" y="1480820"/>
            <a:ext cx="3639185" cy="135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3300" spc="15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00" dirty="0">
                <a:latin typeface="Perpetua"/>
                <a:cs typeface="Perpetua"/>
              </a:rPr>
              <a:t>Surgery-total</a:t>
            </a:r>
            <a:r>
              <a:rPr sz="2600" spc="-25" dirty="0">
                <a:latin typeface="Perpetua"/>
                <a:cs typeface="Perpetua"/>
              </a:rPr>
              <a:t> </a:t>
            </a:r>
            <a:r>
              <a:rPr sz="2600" spc="-105" dirty="0">
                <a:latin typeface="Perpetua"/>
                <a:cs typeface="Perpetua"/>
              </a:rPr>
              <a:t>maxillectomy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3300" spc="9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65" dirty="0">
                <a:latin typeface="Perpetua"/>
                <a:cs typeface="Perpetua"/>
              </a:rPr>
              <a:t>Surgery+radiotherapy</a:t>
            </a:r>
            <a:endParaRPr sz="2600">
              <a:latin typeface="Perpetua"/>
              <a:cs typeface="Perpet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9" y="3823970"/>
            <a:ext cx="525145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Perpetua"/>
                <a:cs typeface="Perpetua"/>
              </a:rPr>
              <a:t>Radiotherapy</a:t>
            </a:r>
            <a:r>
              <a:rPr sz="2600" spc="-5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…..Surgery…..Radiotherapy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52730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Weber Ferguson</a:t>
            </a:r>
            <a:r>
              <a:rPr spc="-60" dirty="0"/>
              <a:t> </a:t>
            </a:r>
            <a:r>
              <a:rPr spc="-10" dirty="0"/>
              <a:t>incision</a:t>
            </a:r>
          </a:p>
        </p:txBody>
      </p:sp>
      <p:sp>
        <p:nvSpPr>
          <p:cNvPr id="3" name="object 3"/>
          <p:cNvSpPr/>
          <p:nvPr/>
        </p:nvSpPr>
        <p:spPr>
          <a:xfrm>
            <a:off x="468630" y="1652270"/>
            <a:ext cx="7990840" cy="52057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94922" y="80010"/>
            <a:ext cx="4134369" cy="3981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51129"/>
            <a:ext cx="5148580" cy="62014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50740" y="3858259"/>
            <a:ext cx="4493260" cy="29997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039" y="66039"/>
            <a:ext cx="9017000" cy="66992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850" y="2376170"/>
            <a:ext cx="9013190" cy="92710"/>
          </a:xfrm>
          <a:custGeom>
            <a:avLst/>
            <a:gdLst/>
            <a:ahLst/>
            <a:cxnLst/>
            <a:rect l="l" t="t" r="r" b="b"/>
            <a:pathLst>
              <a:path w="9013190" h="92710">
                <a:moveTo>
                  <a:pt x="9013190" y="0"/>
                </a:moveTo>
                <a:lnTo>
                  <a:pt x="0" y="0"/>
                </a:lnTo>
                <a:lnTo>
                  <a:pt x="0" y="92709"/>
                </a:lnTo>
                <a:lnTo>
                  <a:pt x="9013190" y="92709"/>
                </a:lnTo>
                <a:lnTo>
                  <a:pt x="9013190" y="0"/>
                </a:lnTo>
                <a:close/>
              </a:path>
            </a:pathLst>
          </a:custGeom>
          <a:solidFill>
            <a:srgbClr val="D247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850" y="2341879"/>
            <a:ext cx="9013190" cy="45720"/>
          </a:xfrm>
          <a:custGeom>
            <a:avLst/>
            <a:gdLst/>
            <a:ahLst/>
            <a:cxnLst/>
            <a:rect l="l" t="t" r="r" b="b"/>
            <a:pathLst>
              <a:path w="9013190" h="45719">
                <a:moveTo>
                  <a:pt x="0" y="45720"/>
                </a:moveTo>
                <a:lnTo>
                  <a:pt x="9013190" y="45720"/>
                </a:lnTo>
                <a:lnTo>
                  <a:pt x="90131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E5B0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80" y="2468879"/>
            <a:ext cx="9014460" cy="45720"/>
          </a:xfrm>
          <a:custGeom>
            <a:avLst/>
            <a:gdLst/>
            <a:ahLst/>
            <a:cxnLst/>
            <a:rect l="l" t="t" r="r" b="b"/>
            <a:pathLst>
              <a:path w="9014460" h="45719">
                <a:moveTo>
                  <a:pt x="0" y="45720"/>
                </a:moveTo>
                <a:lnTo>
                  <a:pt x="9014460" y="45720"/>
                </a:lnTo>
                <a:lnTo>
                  <a:pt x="901446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9083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01369" y="1600200"/>
            <a:ext cx="22117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Thank</a:t>
            </a:r>
            <a:r>
              <a:rPr spc="-75" dirty="0"/>
              <a:t> </a:t>
            </a:r>
            <a:r>
              <a:rPr spc="-25" dirty="0"/>
              <a:t>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332930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EPIDEMIOLOGY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-10160" y="1480820"/>
            <a:ext cx="5236210" cy="510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00"/>
              </a:spcBef>
            </a:pPr>
            <a:r>
              <a:rPr sz="3300" spc="21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45" dirty="0">
                <a:latin typeface="Perpetua"/>
                <a:cs typeface="Perpetua"/>
              </a:rPr>
              <a:t>Incidence </a:t>
            </a:r>
            <a:r>
              <a:rPr sz="2600" dirty="0">
                <a:latin typeface="Perpetua"/>
                <a:cs typeface="Perpetua"/>
              </a:rPr>
              <a:t>- </a:t>
            </a:r>
            <a:r>
              <a:rPr sz="2600" spc="-5" dirty="0">
                <a:latin typeface="Perpetua"/>
                <a:cs typeface="Perpetua"/>
              </a:rPr>
              <a:t>0.5–1 </a:t>
            </a:r>
            <a:r>
              <a:rPr sz="2600" dirty="0">
                <a:latin typeface="Perpetua"/>
                <a:cs typeface="Perpetua"/>
              </a:rPr>
              <a:t>/ </a:t>
            </a:r>
            <a:r>
              <a:rPr sz="2600" spc="-5" dirty="0">
                <a:latin typeface="Perpetua"/>
                <a:cs typeface="Perpetua"/>
              </a:rPr>
              <a:t>1,00,000 </a:t>
            </a:r>
            <a:r>
              <a:rPr sz="2600" dirty="0">
                <a:latin typeface="Perpetua"/>
                <a:cs typeface="Perpetua"/>
              </a:rPr>
              <a:t>/</a:t>
            </a:r>
            <a:r>
              <a:rPr sz="2600" spc="-17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yr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111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740" dirty="0">
                <a:latin typeface="Perpetua"/>
                <a:cs typeface="Perpetua"/>
              </a:rPr>
              <a:t>&lt;</a:t>
            </a:r>
            <a:r>
              <a:rPr sz="2600" spc="-1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1 % of </a:t>
            </a:r>
            <a:r>
              <a:rPr sz="2600" spc="-5" dirty="0">
                <a:latin typeface="Perpetua"/>
                <a:cs typeface="Perpetua"/>
              </a:rPr>
              <a:t>all carcinomas.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Male </a:t>
            </a:r>
            <a:r>
              <a:rPr sz="2600" dirty="0">
                <a:latin typeface="Perpetua"/>
                <a:cs typeface="Perpetua"/>
              </a:rPr>
              <a:t>: </a:t>
            </a:r>
            <a:r>
              <a:rPr sz="2600" spc="-5" dirty="0">
                <a:latin typeface="Perpetua"/>
                <a:cs typeface="Perpetua"/>
              </a:rPr>
              <a:t>female </a:t>
            </a:r>
            <a:r>
              <a:rPr sz="2600" dirty="0">
                <a:latin typeface="Perpetua"/>
                <a:cs typeface="Perpetua"/>
              </a:rPr>
              <a:t>= 2:</a:t>
            </a:r>
            <a:r>
              <a:rPr sz="2600" spc="-30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1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30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04" dirty="0">
                <a:latin typeface="Perpetua"/>
                <a:cs typeface="Perpetua"/>
              </a:rPr>
              <a:t>Whites </a:t>
            </a:r>
            <a:r>
              <a:rPr sz="2600" dirty="0">
                <a:latin typeface="Perpetua"/>
                <a:cs typeface="Perpetua"/>
              </a:rPr>
              <a:t>&gt;</a:t>
            </a:r>
            <a:r>
              <a:rPr sz="2600" spc="-21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blacks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Mean </a:t>
            </a:r>
            <a:r>
              <a:rPr sz="2600" spc="-5" dirty="0">
                <a:latin typeface="Perpetua"/>
                <a:cs typeface="Perpetua"/>
              </a:rPr>
              <a:t>age </a:t>
            </a:r>
            <a:r>
              <a:rPr sz="2600" dirty="0">
                <a:latin typeface="Perpetua"/>
                <a:cs typeface="Perpetua"/>
              </a:rPr>
              <a:t>– 55 </a:t>
            </a:r>
            <a:r>
              <a:rPr sz="2600" spc="-5" dirty="0">
                <a:latin typeface="Perpetua"/>
                <a:cs typeface="Perpetua"/>
              </a:rPr>
              <a:t>yrs </a:t>
            </a:r>
            <a:r>
              <a:rPr sz="2600" dirty="0">
                <a:latin typeface="Perpetua"/>
                <a:cs typeface="Perpetua"/>
              </a:rPr>
              <a:t>( </a:t>
            </a:r>
            <a:r>
              <a:rPr sz="2600" spc="-5" dirty="0">
                <a:latin typeface="Perpetua"/>
                <a:cs typeface="Perpetua"/>
              </a:rPr>
              <a:t>5th -6th decade</a:t>
            </a:r>
            <a:r>
              <a:rPr sz="2600" spc="-32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)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Most </a:t>
            </a:r>
            <a:r>
              <a:rPr sz="2600" spc="-5" dirty="0">
                <a:latin typeface="Perpetua"/>
                <a:cs typeface="Perpetua"/>
              </a:rPr>
              <a:t>common </a:t>
            </a:r>
            <a:r>
              <a:rPr sz="2600" dirty="0">
                <a:latin typeface="Perpetua"/>
                <a:cs typeface="Perpetua"/>
              </a:rPr>
              <a:t>– </a:t>
            </a:r>
            <a:r>
              <a:rPr sz="2600" spc="-5" dirty="0">
                <a:latin typeface="Perpetua"/>
                <a:cs typeface="Perpetua"/>
              </a:rPr>
              <a:t>maxillary sinus </a:t>
            </a:r>
            <a:r>
              <a:rPr sz="2600" dirty="0">
                <a:latin typeface="Perpetua"/>
                <a:cs typeface="Perpetua"/>
              </a:rPr>
              <a:t>(55 %  </a:t>
            </a:r>
            <a:r>
              <a:rPr sz="2600" spc="-815" dirty="0">
                <a:latin typeface="Perpetua"/>
                <a:cs typeface="Perpetua"/>
              </a:rPr>
              <a:t>)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3709" y="267970"/>
            <a:ext cx="55416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Squamous </a:t>
            </a:r>
            <a:r>
              <a:rPr spc="-5" dirty="0"/>
              <a:t>cell</a:t>
            </a:r>
            <a:r>
              <a:rPr spc="-60" dirty="0"/>
              <a:t> </a:t>
            </a:r>
            <a:r>
              <a:rPr spc="-10" dirty="0"/>
              <a:t>carcinoma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9090" y="1013459"/>
            <a:ext cx="5596255" cy="510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Most </a:t>
            </a:r>
            <a:r>
              <a:rPr sz="2600" dirty="0">
                <a:latin typeface="Perpetua"/>
                <a:cs typeface="Perpetua"/>
              </a:rPr>
              <a:t>common sino </a:t>
            </a:r>
            <a:r>
              <a:rPr sz="2600" spc="-5" dirty="0">
                <a:latin typeface="Perpetua"/>
                <a:cs typeface="Perpetua"/>
              </a:rPr>
              <a:t>nasal</a:t>
            </a:r>
            <a:r>
              <a:rPr sz="2600" spc="-32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malignancy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Male </a:t>
            </a:r>
            <a:r>
              <a:rPr sz="2600" dirty="0">
                <a:latin typeface="Perpetua"/>
                <a:cs typeface="Perpetua"/>
              </a:rPr>
              <a:t>&gt;</a:t>
            </a:r>
            <a:r>
              <a:rPr sz="2600" spc="-28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female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179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20" dirty="0">
                <a:latin typeface="Perpetua"/>
                <a:cs typeface="Perpetua"/>
              </a:rPr>
              <a:t>Vestibular- </a:t>
            </a:r>
            <a:r>
              <a:rPr sz="2600" spc="-5" dirty="0">
                <a:latin typeface="Perpetua"/>
                <a:cs typeface="Perpetua"/>
              </a:rPr>
              <a:t>lateral wall </a:t>
            </a:r>
            <a:r>
              <a:rPr sz="2600" dirty="0">
                <a:latin typeface="Perpetua"/>
                <a:cs typeface="Perpetua"/>
              </a:rPr>
              <a:t>of </a:t>
            </a:r>
            <a:r>
              <a:rPr sz="2600" spc="-5" dirty="0">
                <a:latin typeface="Perpetua"/>
                <a:cs typeface="Perpetua"/>
              </a:rPr>
              <a:t>nasal</a:t>
            </a:r>
            <a:r>
              <a:rPr sz="2600" spc="-18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vestibule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00">
              <a:latin typeface="Times New Roman"/>
              <a:cs typeface="Times New Roman"/>
            </a:endParaRPr>
          </a:p>
          <a:p>
            <a:pPr marL="1271270" marR="43180" indent="-1195070">
              <a:lnSpc>
                <a:spcPct val="118300"/>
              </a:lnSpc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Septal- </a:t>
            </a:r>
            <a:r>
              <a:rPr sz="2600" spc="-5" dirty="0">
                <a:latin typeface="Perpetua"/>
                <a:cs typeface="Perpetua"/>
              </a:rPr>
              <a:t>arises from mucocutaneous</a:t>
            </a:r>
            <a:r>
              <a:rPr sz="2600" spc="-135" dirty="0">
                <a:latin typeface="Perpetua"/>
                <a:cs typeface="Perpetua"/>
              </a:rPr>
              <a:t> </a:t>
            </a:r>
            <a:r>
              <a:rPr sz="2600" spc="-190" dirty="0">
                <a:latin typeface="Perpetua"/>
                <a:cs typeface="Perpetua"/>
              </a:rPr>
              <a:t>junction  </a:t>
            </a:r>
            <a:r>
              <a:rPr sz="2600" spc="-5" dirty="0">
                <a:latin typeface="Perpetua"/>
                <a:cs typeface="Perpetua"/>
              </a:rPr>
              <a:t>termed as nose </a:t>
            </a:r>
            <a:r>
              <a:rPr sz="2600" dirty="0">
                <a:latin typeface="Perpetua"/>
                <a:cs typeface="Perpetua"/>
              </a:rPr>
              <a:t>pickers</a:t>
            </a:r>
            <a:r>
              <a:rPr sz="2600" spc="-2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cancer</a:t>
            </a:r>
            <a:endParaRPr sz="2600">
              <a:latin typeface="Perpetua"/>
              <a:cs typeface="Perpetua"/>
            </a:endParaRPr>
          </a:p>
          <a:p>
            <a:pPr marL="76200">
              <a:lnSpc>
                <a:spcPct val="100000"/>
              </a:lnSpc>
              <a:spcBef>
                <a:spcPts val="570"/>
              </a:spcBef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Lateral </a:t>
            </a:r>
            <a:r>
              <a:rPr sz="2600" spc="-5" dirty="0">
                <a:latin typeface="Perpetua"/>
                <a:cs typeface="Perpetua"/>
              </a:rPr>
              <a:t>wall- most </a:t>
            </a:r>
            <a:r>
              <a:rPr sz="2600" dirty="0">
                <a:latin typeface="Perpetua"/>
                <a:cs typeface="Perpetua"/>
              </a:rPr>
              <a:t>common</a:t>
            </a:r>
            <a:r>
              <a:rPr sz="2600" spc="-20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site</a:t>
            </a:r>
            <a:endParaRPr sz="2600">
              <a:latin typeface="Perpetua"/>
              <a:cs typeface="Perpetua"/>
            </a:endParaRPr>
          </a:p>
          <a:p>
            <a:pPr marL="2017395" marR="388620" indent="-74930">
              <a:lnSpc>
                <a:spcPct val="118300"/>
              </a:lnSpc>
            </a:pPr>
            <a:r>
              <a:rPr sz="2600" spc="-5" dirty="0">
                <a:latin typeface="Perpetua"/>
                <a:cs typeface="Perpetua"/>
              </a:rPr>
              <a:t>ethmoid </a:t>
            </a:r>
            <a:r>
              <a:rPr sz="2600" dirty="0">
                <a:latin typeface="Perpetua"/>
                <a:cs typeface="Perpetua"/>
              </a:rPr>
              <a:t>or </a:t>
            </a:r>
            <a:r>
              <a:rPr sz="2600" spc="-5" dirty="0">
                <a:latin typeface="Perpetua"/>
                <a:cs typeface="Perpetua"/>
              </a:rPr>
              <a:t>maxillary sinus  mass </a:t>
            </a:r>
            <a:r>
              <a:rPr sz="2600" dirty="0">
                <a:latin typeface="Perpetua"/>
                <a:cs typeface="Perpetua"/>
              </a:rPr>
              <a:t>in </a:t>
            </a:r>
            <a:r>
              <a:rPr sz="2600" spc="-5" dirty="0">
                <a:latin typeface="Perpetua"/>
                <a:cs typeface="Perpetua"/>
              </a:rPr>
              <a:t>lateral wall </a:t>
            </a:r>
            <a:r>
              <a:rPr sz="2600" dirty="0">
                <a:latin typeface="Perpetua"/>
                <a:cs typeface="Perpetua"/>
              </a:rPr>
              <a:t>of</a:t>
            </a:r>
            <a:r>
              <a:rPr sz="2600" spc="-85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nose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703579"/>
            <a:ext cx="36137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Adenocarcinoma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480820"/>
            <a:ext cx="3900804" cy="417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3300" spc="33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20" dirty="0">
                <a:latin typeface="Perpetua"/>
                <a:cs typeface="Perpetua"/>
              </a:rPr>
              <a:t>2</a:t>
            </a:r>
            <a:r>
              <a:rPr sz="2250" spc="330" baseline="29629" dirty="0">
                <a:latin typeface="Perpetua"/>
                <a:cs typeface="Perpetua"/>
              </a:rPr>
              <a:t>nd </a:t>
            </a:r>
            <a:r>
              <a:rPr sz="2600" spc="-5" dirty="0">
                <a:latin typeface="Perpetua"/>
                <a:cs typeface="Perpetua"/>
              </a:rPr>
              <a:t>most </a:t>
            </a:r>
            <a:r>
              <a:rPr sz="2600" dirty="0">
                <a:latin typeface="Perpetua"/>
                <a:cs typeface="Perpetua"/>
              </a:rPr>
              <a:t>common</a:t>
            </a:r>
            <a:r>
              <a:rPr sz="2600" spc="-25" dirty="0">
                <a:latin typeface="Perpetua"/>
                <a:cs typeface="Perpetua"/>
              </a:rPr>
              <a:t> </a:t>
            </a:r>
            <a:r>
              <a:rPr sz="2600" spc="-95" dirty="0">
                <a:latin typeface="Perpetua"/>
                <a:cs typeface="Perpetua"/>
              </a:rPr>
              <a:t>malignancy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Male</a:t>
            </a:r>
            <a:r>
              <a:rPr sz="260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&gt;female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Seen </a:t>
            </a:r>
            <a:r>
              <a:rPr sz="2600" dirty="0">
                <a:latin typeface="Perpetua"/>
                <a:cs typeface="Perpetua"/>
              </a:rPr>
              <a:t>in </a:t>
            </a:r>
            <a:r>
              <a:rPr sz="2600" spc="-155" dirty="0">
                <a:latin typeface="Perpetua"/>
                <a:cs typeface="Perpetua"/>
              </a:rPr>
              <a:t>6</a:t>
            </a:r>
            <a:r>
              <a:rPr sz="2250" spc="-232" baseline="29629" dirty="0">
                <a:latin typeface="Perpetua"/>
                <a:cs typeface="Perpetua"/>
              </a:rPr>
              <a:t>th </a:t>
            </a:r>
            <a:r>
              <a:rPr sz="2600" spc="-5" dirty="0">
                <a:latin typeface="Perpetua"/>
                <a:cs typeface="Perpetua"/>
              </a:rPr>
              <a:t>to </a:t>
            </a:r>
            <a:r>
              <a:rPr sz="2600" spc="-155" dirty="0">
                <a:latin typeface="Perpetua"/>
                <a:cs typeface="Perpetua"/>
              </a:rPr>
              <a:t>7</a:t>
            </a:r>
            <a:r>
              <a:rPr sz="2250" spc="-232" baseline="29629" dirty="0">
                <a:latin typeface="Perpetua"/>
                <a:cs typeface="Perpetua"/>
              </a:rPr>
              <a:t>th </a:t>
            </a:r>
            <a:r>
              <a:rPr sz="2600" dirty="0">
                <a:latin typeface="Perpetua"/>
                <a:cs typeface="Perpetua"/>
              </a:rPr>
              <a:t>decade </a:t>
            </a:r>
            <a:r>
              <a:rPr sz="2600" spc="-10" dirty="0">
                <a:latin typeface="Perpetua"/>
                <a:cs typeface="Perpetua"/>
              </a:rPr>
              <a:t>of</a:t>
            </a:r>
            <a:r>
              <a:rPr sz="2600" spc="-290" dirty="0">
                <a:latin typeface="Perpetua"/>
                <a:cs typeface="Perpetua"/>
              </a:rPr>
              <a:t> </a:t>
            </a:r>
            <a:r>
              <a:rPr sz="2600" spc="-200" dirty="0">
                <a:latin typeface="Perpetua"/>
                <a:cs typeface="Perpetua"/>
              </a:rPr>
              <a:t>life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Seen </a:t>
            </a:r>
            <a:r>
              <a:rPr sz="2600" dirty="0">
                <a:latin typeface="Perpetua"/>
                <a:cs typeface="Perpetua"/>
              </a:rPr>
              <a:t>in wood</a:t>
            </a:r>
            <a:r>
              <a:rPr sz="2600" spc="-32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worker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Usually </a:t>
            </a:r>
            <a:r>
              <a:rPr sz="2600" spc="-5" dirty="0">
                <a:latin typeface="Perpetua"/>
                <a:cs typeface="Perpetua"/>
              </a:rPr>
              <a:t>radio</a:t>
            </a:r>
            <a:r>
              <a:rPr sz="2600" spc="-21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resistant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929" y="613409"/>
            <a:ext cx="52762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Olfactory</a:t>
            </a:r>
            <a:r>
              <a:rPr spc="-80" dirty="0"/>
              <a:t> </a:t>
            </a:r>
            <a:r>
              <a:rPr spc="-10" dirty="0"/>
              <a:t>neuroblastoma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5429" y="1374140"/>
            <a:ext cx="5622290" cy="3234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3300" spc="555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370" dirty="0">
                <a:latin typeface="Perpetua"/>
                <a:cs typeface="Perpetua"/>
              </a:rPr>
              <a:t>&lt;5% </a:t>
            </a:r>
            <a:r>
              <a:rPr sz="2600" dirty="0">
                <a:latin typeface="Perpetua"/>
                <a:cs typeface="Perpetua"/>
              </a:rPr>
              <a:t>of </a:t>
            </a:r>
            <a:r>
              <a:rPr sz="2600" spc="-5" dirty="0">
                <a:latin typeface="Perpetua"/>
                <a:cs typeface="Perpetua"/>
              </a:rPr>
              <a:t>all sinonasal</a:t>
            </a:r>
            <a:r>
              <a:rPr sz="2600" spc="-39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malignancy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27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80" dirty="0">
                <a:latin typeface="Perpetua"/>
                <a:cs typeface="Perpetua"/>
              </a:rPr>
              <a:t>Female&gt;</a:t>
            </a:r>
            <a:r>
              <a:rPr sz="260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male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442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5" dirty="0">
                <a:latin typeface="Perpetua"/>
                <a:cs typeface="Perpetua"/>
              </a:rPr>
              <a:t>Peak </a:t>
            </a:r>
            <a:r>
              <a:rPr sz="2600" spc="-5" dirty="0">
                <a:latin typeface="Perpetua"/>
                <a:cs typeface="Perpetua"/>
              </a:rPr>
              <a:t>at </a:t>
            </a:r>
            <a:r>
              <a:rPr sz="2600" dirty="0">
                <a:latin typeface="Perpetua"/>
                <a:cs typeface="Perpetua"/>
              </a:rPr>
              <a:t>20 </a:t>
            </a:r>
            <a:r>
              <a:rPr sz="2600" spc="-5" dirty="0">
                <a:latin typeface="Perpetua"/>
                <a:cs typeface="Perpetua"/>
              </a:rPr>
              <a:t>and </a:t>
            </a:r>
            <a:r>
              <a:rPr sz="2600" spc="-10" dirty="0">
                <a:latin typeface="Perpetua"/>
                <a:cs typeface="Perpetua"/>
              </a:rPr>
              <a:t>50 </a:t>
            </a:r>
            <a:r>
              <a:rPr sz="2600" spc="-5" dirty="0">
                <a:latin typeface="Perpetua"/>
                <a:cs typeface="Perpetua"/>
              </a:rPr>
              <a:t>years </a:t>
            </a:r>
            <a:r>
              <a:rPr sz="2600" dirty="0">
                <a:latin typeface="Perpetua"/>
                <a:cs typeface="Perpetua"/>
              </a:rPr>
              <a:t>of</a:t>
            </a:r>
            <a:r>
              <a:rPr sz="2600" spc="-31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age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367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45" dirty="0">
                <a:latin typeface="Perpetua"/>
                <a:cs typeface="Perpetua"/>
              </a:rPr>
              <a:t>Arise </a:t>
            </a:r>
            <a:r>
              <a:rPr sz="2600" spc="-5" dirty="0">
                <a:latin typeface="Perpetua"/>
                <a:cs typeface="Perpetua"/>
              </a:rPr>
              <a:t>from basal cell </a:t>
            </a:r>
            <a:r>
              <a:rPr sz="2600" dirty="0">
                <a:latin typeface="Perpetua"/>
                <a:cs typeface="Perpetua"/>
              </a:rPr>
              <a:t>in </a:t>
            </a:r>
            <a:r>
              <a:rPr sz="2600" spc="-5" dirty="0">
                <a:latin typeface="Perpetua"/>
                <a:cs typeface="Perpetua"/>
              </a:rPr>
              <a:t>olfactory</a:t>
            </a:r>
            <a:r>
              <a:rPr sz="2600" spc="-260" dirty="0">
                <a:latin typeface="Perpetua"/>
                <a:cs typeface="Perpetua"/>
              </a:rPr>
              <a:t> </a:t>
            </a:r>
            <a:r>
              <a:rPr sz="2600" spc="-110" dirty="0">
                <a:latin typeface="Perpetua"/>
                <a:cs typeface="Perpetua"/>
              </a:rPr>
              <a:t>epithelium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703579"/>
            <a:ext cx="40233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Malignancy of</a:t>
            </a:r>
            <a:r>
              <a:rPr spc="-114" dirty="0"/>
              <a:t> </a:t>
            </a:r>
            <a:r>
              <a:rPr spc="-10" dirty="0"/>
              <a:t>PNS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240" y="1480820"/>
            <a:ext cx="7376795" cy="3233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3300" spc="209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40" dirty="0">
                <a:latin typeface="Perpetua"/>
                <a:cs typeface="Perpetua"/>
              </a:rPr>
              <a:t>Maxillary </a:t>
            </a:r>
            <a:r>
              <a:rPr sz="2600" spc="-5" dirty="0">
                <a:latin typeface="Perpetua"/>
                <a:cs typeface="Perpetua"/>
              </a:rPr>
              <a:t>sinus most commonly</a:t>
            </a:r>
            <a:r>
              <a:rPr sz="2600" spc="-15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involved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24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60" dirty="0">
                <a:latin typeface="Perpetua"/>
                <a:cs typeface="Perpetua"/>
              </a:rPr>
              <a:t>Followed </a:t>
            </a:r>
            <a:r>
              <a:rPr sz="2600" spc="-5" dirty="0">
                <a:latin typeface="Perpetua"/>
                <a:cs typeface="Perpetua"/>
              </a:rPr>
              <a:t>by ethmoid </a:t>
            </a:r>
            <a:r>
              <a:rPr sz="2600" spc="-10" dirty="0">
                <a:latin typeface="Perpetua"/>
                <a:cs typeface="Perpetua"/>
              </a:rPr>
              <a:t>and </a:t>
            </a:r>
            <a:r>
              <a:rPr sz="2600" spc="-5" dirty="0">
                <a:latin typeface="Perpetua"/>
                <a:cs typeface="Perpetua"/>
              </a:rPr>
              <a:t>frontal</a:t>
            </a:r>
            <a:r>
              <a:rPr sz="2600" spc="-160" dirty="0">
                <a:latin typeface="Perpetua"/>
                <a:cs typeface="Perpetua"/>
              </a:rPr>
              <a:t> </a:t>
            </a:r>
            <a:r>
              <a:rPr sz="2600" dirty="0">
                <a:latin typeface="Perpetua"/>
                <a:cs typeface="Perpetua"/>
              </a:rPr>
              <a:t>sinus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24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60" dirty="0">
                <a:latin typeface="Perpetua"/>
                <a:cs typeface="Perpetua"/>
              </a:rPr>
              <a:t>Squamous </a:t>
            </a:r>
            <a:r>
              <a:rPr sz="2600" spc="-5" dirty="0">
                <a:latin typeface="Perpetua"/>
                <a:cs typeface="Perpetua"/>
              </a:rPr>
              <a:t>cell </a:t>
            </a:r>
            <a:r>
              <a:rPr sz="2600" dirty="0">
                <a:latin typeface="Perpetua"/>
                <a:cs typeface="Perpetua"/>
              </a:rPr>
              <a:t>carcinoma </a:t>
            </a:r>
            <a:r>
              <a:rPr sz="2600" spc="-5" dirty="0">
                <a:latin typeface="Perpetua"/>
                <a:cs typeface="Perpetua"/>
              </a:rPr>
              <a:t>–most </a:t>
            </a:r>
            <a:r>
              <a:rPr sz="2600" dirty="0">
                <a:latin typeface="Perpetua"/>
                <a:cs typeface="Perpetua"/>
              </a:rPr>
              <a:t>common </a:t>
            </a:r>
            <a:r>
              <a:rPr sz="2600" spc="-5" dirty="0">
                <a:latin typeface="Perpetua"/>
                <a:cs typeface="Perpetua"/>
              </a:rPr>
              <a:t>histological</a:t>
            </a:r>
            <a:r>
              <a:rPr sz="2600" spc="-190" dirty="0">
                <a:latin typeface="Perpetua"/>
                <a:cs typeface="Perpetua"/>
              </a:rPr>
              <a:t> </a:t>
            </a:r>
            <a:r>
              <a:rPr sz="2600" spc="-245" dirty="0">
                <a:latin typeface="Perpetua"/>
                <a:cs typeface="Perpetua"/>
              </a:rPr>
              <a:t>type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sz="3300" spc="142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95" dirty="0">
                <a:latin typeface="Perpetua"/>
                <a:cs typeface="Perpetua"/>
              </a:rPr>
              <a:t>Adenocarcinoma </a:t>
            </a:r>
            <a:r>
              <a:rPr sz="2600" spc="-5" dirty="0">
                <a:latin typeface="Perpetua"/>
                <a:cs typeface="Perpetua"/>
              </a:rPr>
              <a:t>–common </a:t>
            </a:r>
            <a:r>
              <a:rPr sz="2600" dirty="0">
                <a:latin typeface="Perpetua"/>
                <a:cs typeface="Perpetua"/>
              </a:rPr>
              <a:t>in wood</a:t>
            </a:r>
            <a:r>
              <a:rPr sz="2600" spc="-12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workers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39" y="123190"/>
            <a:ext cx="435673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15" dirty="0"/>
              <a:t> </a:t>
            </a:r>
            <a:r>
              <a:rPr spc="-10" dirty="0"/>
              <a:t>factors</a:t>
            </a:r>
          </a:p>
          <a:p>
            <a:pPr marL="220979">
              <a:lnSpc>
                <a:spcPct val="100000"/>
              </a:lnSpc>
            </a:pPr>
            <a:r>
              <a:rPr sz="3300" spc="195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30" dirty="0">
                <a:solidFill>
                  <a:srgbClr val="000000"/>
                </a:solidFill>
                <a:latin typeface="Perpetua"/>
                <a:cs typeface="Perpetua"/>
              </a:rPr>
              <a:t>Inhalation </a:t>
            </a:r>
            <a:r>
              <a:rPr sz="2600" dirty="0">
                <a:solidFill>
                  <a:srgbClr val="000000"/>
                </a:solidFill>
                <a:latin typeface="Perpetua"/>
                <a:cs typeface="Perpetua"/>
              </a:rPr>
              <a:t>of </a:t>
            </a:r>
            <a:r>
              <a:rPr sz="2600" spc="-5" dirty="0">
                <a:solidFill>
                  <a:srgbClr val="000000"/>
                </a:solidFill>
                <a:latin typeface="Perpetua"/>
                <a:cs typeface="Perpetua"/>
              </a:rPr>
              <a:t>carcinogens </a:t>
            </a:r>
            <a:r>
              <a:rPr sz="2600" dirty="0">
                <a:solidFill>
                  <a:srgbClr val="000000"/>
                </a:solidFill>
                <a:latin typeface="Perpetua"/>
                <a:cs typeface="Perpetua"/>
              </a:rPr>
              <a:t>–</a:t>
            </a:r>
            <a:r>
              <a:rPr sz="2600" spc="-160" dirty="0">
                <a:solidFill>
                  <a:srgbClr val="000000"/>
                </a:solidFill>
                <a:latin typeface="Perpetua"/>
                <a:cs typeface="Perpetua"/>
              </a:rPr>
              <a:t> </a:t>
            </a:r>
            <a:r>
              <a:rPr sz="2600" spc="-400" dirty="0">
                <a:solidFill>
                  <a:srgbClr val="000000"/>
                </a:solidFill>
                <a:latin typeface="Perpetua"/>
                <a:cs typeface="Perpetua"/>
              </a:rPr>
              <a:t>40%</a:t>
            </a:r>
            <a:endParaRPr sz="2600">
              <a:latin typeface="Perpetua"/>
              <a:cs typeface="Perpet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2720" y="1670050"/>
            <a:ext cx="6438265" cy="510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00"/>
              </a:spcBef>
            </a:pPr>
            <a:r>
              <a:rPr sz="3300" spc="240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60" dirty="0">
                <a:latin typeface="Perpetua"/>
                <a:cs typeface="Perpetua"/>
              </a:rPr>
              <a:t>Hardwood </a:t>
            </a:r>
            <a:r>
              <a:rPr sz="2600" dirty="0">
                <a:latin typeface="Perpetua"/>
                <a:cs typeface="Perpetua"/>
              </a:rPr>
              <a:t>dust </a:t>
            </a:r>
            <a:r>
              <a:rPr sz="2600" spc="-5" dirty="0">
                <a:latin typeface="Perpetua"/>
                <a:cs typeface="Perpetua"/>
              </a:rPr>
              <a:t>(adenocarcinoma) </a:t>
            </a:r>
            <a:r>
              <a:rPr sz="2600" dirty="0">
                <a:latin typeface="Perpetua"/>
                <a:cs typeface="Perpetua"/>
              </a:rPr>
              <a:t>– 70 </a:t>
            </a:r>
            <a:r>
              <a:rPr sz="2600" spc="-5" dirty="0">
                <a:latin typeface="Perpetua"/>
                <a:cs typeface="Perpetua"/>
              </a:rPr>
              <a:t>times</a:t>
            </a:r>
            <a:r>
              <a:rPr sz="2600" spc="-175" dirty="0">
                <a:latin typeface="Perpetua"/>
                <a:cs typeface="Perpetua"/>
              </a:rPr>
              <a:t> </a:t>
            </a:r>
            <a:r>
              <a:rPr sz="2600" spc="-95" dirty="0">
                <a:latin typeface="Perpetua"/>
                <a:cs typeface="Perpetua"/>
              </a:rPr>
              <a:t>risk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232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55" dirty="0">
                <a:latin typeface="Perpetua"/>
                <a:cs typeface="Perpetua"/>
              </a:rPr>
              <a:t>Softwood </a:t>
            </a:r>
            <a:r>
              <a:rPr sz="2600" dirty="0">
                <a:latin typeface="Perpetua"/>
                <a:cs typeface="Perpetua"/>
              </a:rPr>
              <a:t>dust </a:t>
            </a:r>
            <a:r>
              <a:rPr sz="2600" spc="-5" dirty="0">
                <a:latin typeface="Perpetua"/>
                <a:cs typeface="Perpetua"/>
              </a:rPr>
              <a:t>(squamous</a:t>
            </a:r>
            <a:r>
              <a:rPr sz="2600" spc="-155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carcinoma)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315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10" dirty="0">
                <a:latin typeface="Perpetua"/>
                <a:cs typeface="Perpetua"/>
              </a:rPr>
              <a:t>Nickel </a:t>
            </a:r>
            <a:r>
              <a:rPr sz="2600" spc="-5" dirty="0">
                <a:latin typeface="Perpetua"/>
                <a:cs typeface="Perpetua"/>
              </a:rPr>
              <a:t>refining (250 times); </a:t>
            </a:r>
            <a:r>
              <a:rPr sz="2600" dirty="0">
                <a:latin typeface="Perpetua"/>
                <a:cs typeface="Perpetua"/>
              </a:rPr>
              <a:t>chromium</a:t>
            </a:r>
            <a:r>
              <a:rPr sz="2600" spc="-24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workers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434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90" dirty="0">
                <a:latin typeface="Perpetua"/>
                <a:cs typeface="Perpetua"/>
              </a:rPr>
              <a:t>Boot </a:t>
            </a:r>
            <a:r>
              <a:rPr sz="2600" dirty="0">
                <a:latin typeface="Perpetua"/>
                <a:cs typeface="Perpetua"/>
              </a:rPr>
              <a:t>, </a:t>
            </a:r>
            <a:r>
              <a:rPr sz="2600" spc="-5" dirty="0">
                <a:latin typeface="Perpetua"/>
                <a:cs typeface="Perpetua"/>
              </a:rPr>
              <a:t>shoe </a:t>
            </a:r>
            <a:r>
              <a:rPr sz="2600" dirty="0">
                <a:latin typeface="Perpetua"/>
                <a:cs typeface="Perpetua"/>
              </a:rPr>
              <a:t>&amp; </a:t>
            </a:r>
            <a:r>
              <a:rPr sz="2600" spc="-5" dirty="0">
                <a:latin typeface="Perpetua"/>
                <a:cs typeface="Perpetua"/>
              </a:rPr>
              <a:t>textile</a:t>
            </a:r>
            <a:r>
              <a:rPr sz="2600" spc="-300" dirty="0">
                <a:latin typeface="Perpetua"/>
                <a:cs typeface="Perpetua"/>
              </a:rPr>
              <a:t> </a:t>
            </a:r>
            <a:r>
              <a:rPr sz="2600" spc="-5" dirty="0">
                <a:latin typeface="Perpetua"/>
                <a:cs typeface="Perpetua"/>
              </a:rPr>
              <a:t>workers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209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140" dirty="0">
                <a:latin typeface="Perpetua"/>
                <a:cs typeface="Perpetua"/>
              </a:rPr>
              <a:t>Isopropyl </a:t>
            </a:r>
            <a:r>
              <a:rPr sz="2600" dirty="0">
                <a:latin typeface="Perpetua"/>
                <a:cs typeface="Perpetua"/>
              </a:rPr>
              <a:t>oil, </a:t>
            </a:r>
            <a:r>
              <a:rPr sz="2600" spc="-5" dirty="0">
                <a:latin typeface="Perpetua"/>
                <a:cs typeface="Perpetua"/>
              </a:rPr>
              <a:t>volatile hydrocarbons </a:t>
            </a:r>
            <a:r>
              <a:rPr sz="2600" dirty="0">
                <a:latin typeface="Perpetua"/>
                <a:cs typeface="Perpetua"/>
              </a:rPr>
              <a:t>&amp; </a:t>
            </a:r>
            <a:r>
              <a:rPr sz="2600" spc="-5" dirty="0">
                <a:latin typeface="Perpetua"/>
                <a:cs typeface="Perpetua"/>
              </a:rPr>
              <a:t>mustard</a:t>
            </a:r>
            <a:r>
              <a:rPr sz="2600" spc="-150" dirty="0">
                <a:latin typeface="Perpetua"/>
                <a:cs typeface="Perpetua"/>
              </a:rPr>
              <a:t> </a:t>
            </a:r>
            <a:r>
              <a:rPr sz="2600" spc="-315" dirty="0">
                <a:latin typeface="Perpetua"/>
                <a:cs typeface="Perpetua"/>
              </a:rPr>
              <a:t>gas</a:t>
            </a:r>
            <a:endParaRPr sz="26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3300" spc="359" baseline="10101" dirty="0">
                <a:solidFill>
                  <a:srgbClr val="D24716"/>
                </a:solidFill>
                <a:latin typeface="Symbol"/>
                <a:cs typeface="Symbol"/>
              </a:rPr>
              <a:t></a:t>
            </a:r>
            <a:r>
              <a:rPr sz="2600" spc="240" dirty="0">
                <a:latin typeface="Perpetua"/>
                <a:cs typeface="Perpetua"/>
              </a:rPr>
              <a:t>Snuff</a:t>
            </a:r>
            <a:endParaRPr sz="26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327659"/>
            <a:ext cx="33127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Routes of</a:t>
            </a:r>
            <a:r>
              <a:rPr sz="3600" spc="-95" dirty="0"/>
              <a:t> </a:t>
            </a:r>
            <a:r>
              <a:rPr sz="3600" spc="-5" dirty="0"/>
              <a:t>spread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610869" y="980439"/>
            <a:ext cx="7632700" cy="58775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451</Words>
  <Application>Microsoft Office PowerPoint</Application>
  <PresentationFormat>On-screen Show (4:3)</PresentationFormat>
  <Paragraphs>135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 TUMORS OF NOSE AND  PARANASAL SINUS</vt:lpstr>
      <vt:lpstr>CLASSIFICATION</vt:lpstr>
      <vt:lpstr>EPIDEMIOLOGY</vt:lpstr>
      <vt:lpstr>Squamous cell carcinoma</vt:lpstr>
      <vt:lpstr>Adenocarcinoma</vt:lpstr>
      <vt:lpstr>Olfactory neuroblastoma</vt:lpstr>
      <vt:lpstr>Malignancy of PNS</vt:lpstr>
      <vt:lpstr>Risk factors Inhalation of carcinogens – 40%</vt:lpstr>
      <vt:lpstr>Routes of spread</vt:lpstr>
      <vt:lpstr>Clinical features</vt:lpstr>
      <vt:lpstr>ORAL SYMTOMS Due to inferior spread to alveolus and palate</vt:lpstr>
      <vt:lpstr>Nasal symptoms</vt:lpstr>
      <vt:lpstr>Orbital symptoms</vt:lpstr>
      <vt:lpstr>Facial symptoms Seen in 40-70% patients</vt:lpstr>
      <vt:lpstr>Neurological</vt:lpstr>
      <vt:lpstr>INVESTIGATIONS</vt:lpstr>
      <vt:lpstr>Ohngren’s line</vt:lpstr>
      <vt:lpstr>Lederman staging</vt:lpstr>
      <vt:lpstr>Slide 19</vt:lpstr>
      <vt:lpstr>Slide 20</vt:lpstr>
      <vt:lpstr>Treatment</vt:lpstr>
      <vt:lpstr>Weber Ferguson incision</vt:lpstr>
      <vt:lpstr>Slide 23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MALIGNANT TUMORS OF NOSE AND  PARANASAL SINUS</dc:title>
  <cp:lastModifiedBy>GOWRI</cp:lastModifiedBy>
  <cp:revision>2</cp:revision>
  <dcterms:created xsi:type="dcterms:W3CDTF">2020-01-05T09:12:44Z</dcterms:created>
  <dcterms:modified xsi:type="dcterms:W3CDTF">2020-01-05T09:29:22Z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2017-08-03T00:00:00Z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2020-01-05T00:00:00Z</vt:filetime>
  </property>
</Properties>
</file>