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315" r:id="rId4"/>
    <p:sldId id="323" r:id="rId5"/>
    <p:sldId id="319" r:id="rId6"/>
    <p:sldId id="320" r:id="rId7"/>
    <p:sldId id="317" r:id="rId8"/>
    <p:sldId id="318" r:id="rId9"/>
    <p:sldId id="346" r:id="rId11"/>
    <p:sldId id="347" r:id="rId12"/>
    <p:sldId id="257" r:id="rId13"/>
    <p:sldId id="258" r:id="rId14"/>
    <p:sldId id="314" r:id="rId15"/>
    <p:sldId id="259" r:id="rId16"/>
    <p:sldId id="260" r:id="rId17"/>
    <p:sldId id="261" r:id="rId18"/>
    <p:sldId id="279" r:id="rId19"/>
    <p:sldId id="262" r:id="rId20"/>
    <p:sldId id="263" r:id="rId21"/>
    <p:sldId id="264" r:id="rId22"/>
    <p:sldId id="280" r:id="rId23"/>
    <p:sldId id="265" r:id="rId24"/>
    <p:sldId id="281" r:id="rId25"/>
    <p:sldId id="266" r:id="rId26"/>
    <p:sldId id="267" r:id="rId27"/>
    <p:sldId id="268" r:id="rId28"/>
    <p:sldId id="269" r:id="rId29"/>
    <p:sldId id="270" r:id="rId30"/>
    <p:sldId id="271" r:id="rId31"/>
    <p:sldId id="272" r:id="rId32"/>
    <p:sldId id="273" r:id="rId33"/>
    <p:sldId id="274" r:id="rId34"/>
    <p:sldId id="275" r:id="rId35"/>
    <p:sldId id="276" r:id="rId36"/>
    <p:sldId id="283" r:id="rId37"/>
    <p:sldId id="284" r:id="rId38"/>
    <p:sldId id="277" r:id="rId39"/>
    <p:sldId id="285" r:id="rId40"/>
    <p:sldId id="278" r:id="rId41"/>
    <p:sldId id="286" r:id="rId42"/>
    <p:sldId id="287" r:id="rId43"/>
    <p:sldId id="288" r:id="rId44"/>
    <p:sldId id="290" r:id="rId45"/>
    <p:sldId id="289" r:id="rId46"/>
    <p:sldId id="291" r:id="rId47"/>
    <p:sldId id="292" r:id="rId48"/>
    <p:sldId id="293" r:id="rId49"/>
    <p:sldId id="294" r:id="rId50"/>
    <p:sldId id="295" r:id="rId51"/>
    <p:sldId id="324" r:id="rId52"/>
    <p:sldId id="325" r:id="rId53"/>
    <p:sldId id="326" r:id="rId54"/>
    <p:sldId id="327" r:id="rId55"/>
    <p:sldId id="328" r:id="rId56"/>
    <p:sldId id="329" r:id="rId57"/>
    <p:sldId id="330" r:id="rId58"/>
    <p:sldId id="296" r:id="rId59"/>
    <p:sldId id="297" r:id="rId60"/>
    <p:sldId id="298" r:id="rId61"/>
    <p:sldId id="299" r:id="rId62"/>
    <p:sldId id="300" r:id="rId63"/>
    <p:sldId id="301" r:id="rId64"/>
    <p:sldId id="331" r:id="rId65"/>
    <p:sldId id="333" r:id="rId66"/>
    <p:sldId id="302" r:id="rId67"/>
    <p:sldId id="334" r:id="rId68"/>
    <p:sldId id="337" r:id="rId69"/>
    <p:sldId id="338" r:id="rId70"/>
    <p:sldId id="339" r:id="rId71"/>
    <p:sldId id="344" r:id="rId72"/>
    <p:sldId id="303" r:id="rId73"/>
    <p:sldId id="304" r:id="rId74"/>
    <p:sldId id="305" r:id="rId75"/>
    <p:sldId id="306" r:id="rId76"/>
    <p:sldId id="307" r:id="rId77"/>
    <p:sldId id="308" r:id="rId78"/>
    <p:sldId id="309" r:id="rId79"/>
    <p:sldId id="345" r:id="rId8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188A1BB-8244-4818-80CB-26735C7FBAFC}" type="datetimeFigureOut">
              <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a:buNone/>
            </a:pPr>
            <a:fld id="{9A0DB2DC-4C9A-4742-B13C-FB6460FD3503}" type="slidenum">
              <a:rPr lang="en-IN" altLang="x-none" sz="1200" dirty="0"/>
            </a:fld>
            <a:endParaRPr lang="en-IN" altLang="x-none"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Slide Image Placeholder 1"/>
          <p:cNvSpPr>
            <a:spLocks noGrp="1" noRot="1" noChangeAspect="1" noTextEdit="1"/>
          </p:cNvSpPr>
          <p:nvPr>
            <p:ph type="sldImg"/>
          </p:nvPr>
        </p:nvSpPr>
        <p:spPr>
          <a:ln>
            <a:solidFill>
              <a:srgbClr val="000000">
                <a:alpha val="100000"/>
              </a:srgbClr>
            </a:solidFill>
            <a:miter lim="800000"/>
          </a:ln>
        </p:spPr>
      </p:sp>
      <p:sp>
        <p:nvSpPr>
          <p:cNvPr id="84995" name="Notes Placeholder 2"/>
          <p:cNvSpPr>
            <a:spLocks noGrp="1"/>
          </p:cNvSpPr>
          <p:nvPr>
            <p:ph type="body" idx="1"/>
          </p:nvPr>
        </p:nvSpPr>
        <p:spPr>
          <a:noFill/>
          <a:ln>
            <a:noFill/>
          </a:ln>
        </p:spPr>
        <p:txBody>
          <a:bodyPr wrap="square" lIns="91440" tIns="45720" rIns="91440" bIns="45720" anchor="t"/>
          <a:p>
            <a:pPr lvl="0" eaLnBrk="1" hangingPunct="1">
              <a:spcBef>
                <a:spcPct val="0"/>
              </a:spcBef>
            </a:pPr>
            <a:endParaRPr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latin typeface="Calibri" panose="020F0502020204030204" pitchFamily="-109" charset="0"/>
              </a:rPr>
            </a:fld>
            <a:endParaRPr lang="en-US" sz="1200" dirty="0">
              <a:latin typeface="Calibri" panose="020F0502020204030204" pitchFamily="-109"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Slide Image Placeholder 1"/>
          <p:cNvSpPr>
            <a:spLocks noGrp="1" noRot="1" noChangeAspect="1" noTextEdit="1"/>
          </p:cNvSpPr>
          <p:nvPr>
            <p:ph type="sldImg"/>
          </p:nvPr>
        </p:nvSpPr>
        <p:spPr>
          <a:ln>
            <a:solidFill>
              <a:srgbClr val="000000">
                <a:alpha val="100000"/>
              </a:srgbClr>
            </a:solidFill>
            <a:miter lim="800000"/>
          </a:ln>
        </p:spPr>
      </p:sp>
      <p:sp>
        <p:nvSpPr>
          <p:cNvPr id="86019"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dirty="0"/>
              <a:t>Expand to fill concept</a:t>
            </a:r>
            <a:endParaRPr dirty="0"/>
          </a:p>
        </p:txBody>
      </p:sp>
      <p:sp>
        <p:nvSpPr>
          <p:cNvPr id="860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latin typeface="Calibri" panose="020F0502020204030204" pitchFamily="-109" charset="0"/>
              </a:rPr>
            </a:fld>
            <a:endParaRPr lang="en-US" sz="1200" dirty="0">
              <a:latin typeface="Calibri" panose="020F0502020204030204" pitchFamily="-10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r" eaLnBrk="1" hangingPunct="1">
              <a:buNone/>
            </a:pPr>
            <a:fld id="{9A0DB2DC-4C9A-4742-B13C-FB6460FD3503}" type="slidenum">
              <a:rPr lang="en-US" dirty="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p:nvPr>
        </p:nvSpPr>
        <p:spPr/>
        <p:txBody>
          <a:bodyPr vert="horz" wrap="square" lIns="91440" tIns="45720" rIns="91440" bIns="45720" anchor="b"/>
          <a:p>
            <a:pPr eaLnBrk="1" hangingPunct="1">
              <a:buClrTx/>
              <a:buSzTx/>
              <a:buFontTx/>
            </a:pPr>
            <a:r>
              <a:rPr sz="6600" dirty="0">
                <a:latin typeface="+mj-lt"/>
                <a:ea typeface="+mj-ea"/>
                <a:cs typeface="+mj-cs"/>
              </a:rPr>
              <a:t>Tumours of Larynx</a:t>
            </a:r>
            <a:endParaRPr sz="6600" dirty="0">
              <a:latin typeface="+mj-lt"/>
              <a:ea typeface="+mj-ea"/>
              <a:cs typeface="+mj-cs"/>
            </a:endParaRPr>
          </a:p>
        </p:txBody>
      </p:sp>
      <p:sp>
        <p:nvSpPr>
          <p:cNvPr id="5123" name="Rectangle 3"/>
          <p:cNvSpPr>
            <a:spLocks noGrp="1"/>
          </p:cNvSpPr>
          <p:nvPr>
            <p:ph type="subTitle" idx="1"/>
          </p:nvPr>
        </p:nvSpPr>
        <p:spPr>
          <a:xfrm>
            <a:off x="2362200" y="3352800"/>
            <a:ext cx="6400800" cy="2743200"/>
          </a:xfrm>
        </p:spPr>
        <p:txBody>
          <a:bodyPr vert="horz" wrap="square" lIns="91440" tIns="45720" rIns="91440" bIns="45720" anchor="t"/>
          <a:p>
            <a:pPr>
              <a:buSzTx/>
            </a:pPr>
            <a:endParaRPr dirty="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ctr"/>
          <a:p>
            <a:pPr eaLnBrk="1" hangingPunct="1"/>
            <a:r>
              <a:rPr dirty="0"/>
              <a:t>Introduction</a:t>
            </a:r>
            <a:endParaRPr dirty="0"/>
          </a:p>
        </p:txBody>
      </p:sp>
      <p:sp>
        <p:nvSpPr>
          <p:cNvPr id="14339" name="Rectangle 3"/>
          <p:cNvSpPr>
            <a:spLocks noGrp="1"/>
          </p:cNvSpPr>
          <p:nvPr>
            <p:ph idx="1"/>
          </p:nvPr>
        </p:nvSpPr>
        <p:spPr/>
        <p:txBody>
          <a:bodyPr vert="horz" wrap="square" lIns="91440" tIns="45720" rIns="91440" bIns="45720" anchor="t"/>
          <a:p>
            <a:pPr eaLnBrk="1" hangingPunct="1"/>
            <a:r>
              <a:rPr dirty="0"/>
              <a:t>Benign</a:t>
            </a:r>
            <a:endParaRPr dirty="0"/>
          </a:p>
          <a:p>
            <a:pPr eaLnBrk="1" hangingPunct="1"/>
            <a:endParaRPr dirty="0"/>
          </a:p>
          <a:p>
            <a:pPr eaLnBrk="1" hangingPunct="1"/>
            <a:r>
              <a:rPr dirty="0"/>
              <a:t>Malignant</a:t>
            </a:r>
            <a:endParaRPr dirty="0"/>
          </a:p>
        </p:txBody>
      </p:sp>
      <p:cxnSp>
        <p:nvCxnSpPr>
          <p:cNvPr id="14340" name="AutoShape 4"/>
          <p:cNvCxnSpPr>
            <a:stCxn id="14339" idx="0"/>
            <a:endCxn id="14339" idx="0"/>
          </p:cNvCxnSpPr>
          <p:nvPr/>
        </p:nvCxnSpPr>
        <p:spPr>
          <a:xfrm>
            <a:off x="4572000" y="1600200"/>
            <a:ext cx="0" cy="0"/>
          </a:xfrm>
          <a:prstGeom prst="straightConnector1">
            <a:avLst/>
          </a:prstGeom>
          <a:ln w="9525" cap="flat" cmpd="sng">
            <a:solidFill>
              <a:schemeClr val="tx1"/>
            </a:solidFill>
            <a:prstDash val="solid"/>
            <a:headEnd type="none" w="med" len="med"/>
            <a:tailEnd type="triangle" w="med" len="med"/>
          </a:ln>
        </p:spPr>
      </p:cxnSp>
      <p:sp>
        <p:nvSpPr>
          <p:cNvPr id="14341" name="Line 5"/>
          <p:cNvSpPr/>
          <p:nvPr/>
        </p:nvSpPr>
        <p:spPr>
          <a:xfrm flipV="1">
            <a:off x="2438400" y="1676400"/>
            <a:ext cx="609600" cy="304800"/>
          </a:xfrm>
          <a:prstGeom prst="line">
            <a:avLst/>
          </a:prstGeom>
          <a:ln w="9525" cap="flat" cmpd="sng">
            <a:solidFill>
              <a:schemeClr val="tx1"/>
            </a:solidFill>
            <a:prstDash val="solid"/>
            <a:headEnd type="none" w="med" len="med"/>
            <a:tailEnd type="triangle" w="med" len="med"/>
          </a:ln>
        </p:spPr>
      </p:sp>
      <p:sp>
        <p:nvSpPr>
          <p:cNvPr id="14342" name="Line 6"/>
          <p:cNvSpPr/>
          <p:nvPr/>
        </p:nvSpPr>
        <p:spPr>
          <a:xfrm>
            <a:off x="2438400" y="1981200"/>
            <a:ext cx="609600" cy="381000"/>
          </a:xfrm>
          <a:prstGeom prst="line">
            <a:avLst/>
          </a:prstGeom>
          <a:ln w="9525" cap="flat" cmpd="sng">
            <a:solidFill>
              <a:schemeClr val="tx1"/>
            </a:solidFill>
            <a:prstDash val="solid"/>
            <a:headEnd type="none" w="med" len="med"/>
            <a:tailEnd type="triangle" w="med" len="med"/>
          </a:ln>
        </p:spPr>
      </p:sp>
      <p:sp>
        <p:nvSpPr>
          <p:cNvPr id="14343" name="Text Box 7"/>
          <p:cNvSpPr txBox="1"/>
          <p:nvPr/>
        </p:nvSpPr>
        <p:spPr>
          <a:xfrm>
            <a:off x="3048000" y="1447800"/>
            <a:ext cx="2362200" cy="473075"/>
          </a:xfrm>
          <a:prstGeom prst="rect">
            <a:avLst/>
          </a:prstGeom>
          <a:noFill/>
          <a:ln w="9525">
            <a:noFill/>
          </a:ln>
        </p:spPr>
        <p:txBody>
          <a:bodyPr>
            <a:spAutoFit/>
          </a:bodyPr>
          <a:p>
            <a:pPr>
              <a:spcBef>
                <a:spcPct val="50000"/>
              </a:spcBef>
            </a:pPr>
            <a:r>
              <a:rPr sz="2500" dirty="0">
                <a:latin typeface="Arial" panose="020B0604020202020204" pitchFamily="34" charset="0"/>
              </a:rPr>
              <a:t>Non neoplastic</a:t>
            </a:r>
            <a:endParaRPr sz="2500" dirty="0">
              <a:latin typeface="Arial" panose="020B0604020202020204" pitchFamily="34" charset="0"/>
            </a:endParaRPr>
          </a:p>
        </p:txBody>
      </p:sp>
      <p:sp>
        <p:nvSpPr>
          <p:cNvPr id="14344" name="Text Box 8"/>
          <p:cNvSpPr txBox="1"/>
          <p:nvPr/>
        </p:nvSpPr>
        <p:spPr>
          <a:xfrm>
            <a:off x="3048000" y="2133600"/>
            <a:ext cx="2362200" cy="473075"/>
          </a:xfrm>
          <a:prstGeom prst="rect">
            <a:avLst/>
          </a:prstGeom>
          <a:noFill/>
          <a:ln w="9525">
            <a:noFill/>
          </a:ln>
        </p:spPr>
        <p:txBody>
          <a:bodyPr>
            <a:spAutoFit/>
          </a:bodyPr>
          <a:p>
            <a:pPr>
              <a:spcBef>
                <a:spcPct val="50000"/>
              </a:spcBef>
            </a:pPr>
            <a:r>
              <a:rPr sz="2500" dirty="0">
                <a:latin typeface="Arial" panose="020B0604020202020204" pitchFamily="34" charset="0"/>
              </a:rPr>
              <a:t>Neoplastic</a:t>
            </a:r>
            <a:endParaRPr sz="2500" dirty="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p>
            <a:pPr eaLnBrk="1" hangingPunct="1"/>
            <a:r>
              <a:rPr dirty="0"/>
              <a:t>Benign Tumours</a:t>
            </a:r>
            <a:endParaRPr dirty="0"/>
          </a:p>
        </p:txBody>
      </p:sp>
      <p:sp>
        <p:nvSpPr>
          <p:cNvPr id="15363" name="Rectangle 3"/>
          <p:cNvSpPr>
            <a:spLocks noGrp="1"/>
          </p:cNvSpPr>
          <p:nvPr>
            <p:ph idx="1"/>
          </p:nvPr>
        </p:nvSpPr>
        <p:spPr>
          <a:xfrm>
            <a:off x="457200" y="1219200"/>
            <a:ext cx="8229600" cy="5334000"/>
          </a:xfrm>
        </p:spPr>
        <p:txBody>
          <a:bodyPr vert="horz" wrap="square" lIns="91440" tIns="45720" rIns="91440" bIns="45720" anchor="t"/>
          <a:p>
            <a:pPr eaLnBrk="1" hangingPunct="1">
              <a:lnSpc>
                <a:spcPct val="90000"/>
              </a:lnSpc>
            </a:pPr>
            <a:r>
              <a:rPr dirty="0"/>
              <a:t>Non-neoplastic lesions</a:t>
            </a:r>
            <a:endParaRPr dirty="0"/>
          </a:p>
          <a:p>
            <a:pPr lvl="1" eaLnBrk="1" hangingPunct="1">
              <a:lnSpc>
                <a:spcPct val="90000"/>
              </a:lnSpc>
            </a:pPr>
            <a:r>
              <a:rPr sz="2400" dirty="0"/>
              <a:t>Solid lesions-</a:t>
            </a:r>
            <a:endParaRPr sz="2400" dirty="0"/>
          </a:p>
          <a:p>
            <a:pPr lvl="1" eaLnBrk="1" hangingPunct="1">
              <a:lnSpc>
                <a:spcPct val="90000"/>
              </a:lnSpc>
              <a:buNone/>
            </a:pPr>
            <a:r>
              <a:rPr sz="2400" dirty="0"/>
              <a:t>                  Vocal nodules </a:t>
            </a:r>
            <a:endParaRPr sz="2400" dirty="0"/>
          </a:p>
          <a:p>
            <a:pPr lvl="1" eaLnBrk="1" hangingPunct="1">
              <a:lnSpc>
                <a:spcPct val="90000"/>
              </a:lnSpc>
              <a:buNone/>
            </a:pPr>
            <a:r>
              <a:rPr sz="2400" dirty="0"/>
              <a:t>                  Vocal polyp</a:t>
            </a:r>
            <a:endParaRPr sz="2400" dirty="0"/>
          </a:p>
          <a:p>
            <a:pPr lvl="1" eaLnBrk="1" hangingPunct="1">
              <a:lnSpc>
                <a:spcPct val="90000"/>
              </a:lnSpc>
              <a:buNone/>
            </a:pPr>
            <a:r>
              <a:rPr sz="2400" dirty="0"/>
              <a:t>                  Reinke’s oedema</a:t>
            </a:r>
            <a:endParaRPr sz="2400" dirty="0"/>
          </a:p>
          <a:p>
            <a:pPr lvl="1" eaLnBrk="1" hangingPunct="1">
              <a:lnSpc>
                <a:spcPct val="90000"/>
              </a:lnSpc>
              <a:buNone/>
            </a:pPr>
            <a:r>
              <a:rPr sz="2400" dirty="0"/>
              <a:t>                  Contact ulcer</a:t>
            </a:r>
            <a:endParaRPr sz="2400" dirty="0"/>
          </a:p>
          <a:p>
            <a:pPr lvl="1" eaLnBrk="1" hangingPunct="1">
              <a:lnSpc>
                <a:spcPct val="90000"/>
              </a:lnSpc>
              <a:buNone/>
            </a:pPr>
            <a:r>
              <a:rPr sz="2400" dirty="0"/>
              <a:t>                  Intubation granuloma</a:t>
            </a:r>
            <a:endParaRPr sz="2400" dirty="0"/>
          </a:p>
          <a:p>
            <a:pPr lvl="1" eaLnBrk="1" hangingPunct="1">
              <a:lnSpc>
                <a:spcPct val="90000"/>
              </a:lnSpc>
              <a:buNone/>
            </a:pPr>
            <a:r>
              <a:rPr sz="2400" dirty="0"/>
              <a:t>                  Leukoplakia</a:t>
            </a:r>
            <a:endParaRPr sz="2400" dirty="0"/>
          </a:p>
          <a:p>
            <a:pPr lvl="1" eaLnBrk="1" hangingPunct="1">
              <a:lnSpc>
                <a:spcPct val="90000"/>
              </a:lnSpc>
              <a:buNone/>
            </a:pPr>
            <a:r>
              <a:rPr sz="2400" dirty="0"/>
              <a:t>                  Amyloid tumours </a:t>
            </a:r>
            <a:endParaRPr sz="2400" dirty="0"/>
          </a:p>
          <a:p>
            <a:pPr lvl="1" eaLnBrk="1" hangingPunct="1">
              <a:lnSpc>
                <a:spcPct val="90000"/>
              </a:lnSpc>
            </a:pPr>
            <a:r>
              <a:rPr sz="2400" dirty="0"/>
              <a:t>Cystic lesions-</a:t>
            </a:r>
            <a:endParaRPr sz="2400" dirty="0"/>
          </a:p>
          <a:p>
            <a:pPr lvl="1" eaLnBrk="1" hangingPunct="1">
              <a:lnSpc>
                <a:spcPct val="90000"/>
              </a:lnSpc>
              <a:buNone/>
            </a:pPr>
            <a:r>
              <a:rPr sz="2400" dirty="0"/>
              <a:t>                  Ductal cyst </a:t>
            </a:r>
            <a:endParaRPr sz="2400" dirty="0"/>
          </a:p>
          <a:p>
            <a:pPr lvl="1" eaLnBrk="1" hangingPunct="1">
              <a:lnSpc>
                <a:spcPct val="90000"/>
              </a:lnSpc>
              <a:buNone/>
            </a:pPr>
            <a:r>
              <a:rPr sz="2400" dirty="0"/>
              <a:t>                  Saccular cyst</a:t>
            </a:r>
            <a:endParaRPr sz="2400" dirty="0"/>
          </a:p>
          <a:p>
            <a:pPr lvl="1" eaLnBrk="1" hangingPunct="1">
              <a:lnSpc>
                <a:spcPct val="90000"/>
              </a:lnSpc>
              <a:buNone/>
            </a:pPr>
            <a:r>
              <a:rPr sz="2400" dirty="0"/>
              <a:t>                  Laryngocele</a:t>
            </a:r>
            <a:endParaRPr sz="2400" dirty="0"/>
          </a:p>
          <a:p>
            <a:pPr eaLnBrk="1" hangingPunct="1">
              <a:lnSpc>
                <a:spcPct val="90000"/>
              </a:lnSpc>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p:nvPr>
        </p:nvSpPr>
        <p:spPr/>
        <p:txBody>
          <a:bodyPr vert="horz" wrap="square" lIns="91440" tIns="45720" rIns="91440" bIns="45720" anchor="ctr"/>
          <a:p>
            <a:pPr eaLnBrk="1" hangingPunct="1"/>
            <a:endParaRPr lang="en-IN" altLang="x-none" dirty="0"/>
          </a:p>
        </p:txBody>
      </p:sp>
      <p:sp>
        <p:nvSpPr>
          <p:cNvPr id="16387" name="Content Placeholder 2"/>
          <p:cNvSpPr>
            <a:spLocks noGrp="1"/>
          </p:cNvSpPr>
          <p:nvPr>
            <p:ph idx="1"/>
          </p:nvPr>
        </p:nvSpPr>
        <p:spPr/>
        <p:txBody>
          <a:bodyPr vert="horz" wrap="square" lIns="91440" tIns="45720" rIns="91440" bIns="45720" anchor="t"/>
          <a:p>
            <a:pPr lvl="1" eaLnBrk="1" hangingPunct="1">
              <a:lnSpc>
                <a:spcPct val="90000"/>
              </a:lnSpc>
            </a:pPr>
            <a:r>
              <a:rPr sz="2800" dirty="0"/>
              <a:t>Neoplastic lesions</a:t>
            </a:r>
            <a:endParaRPr sz="2800" dirty="0"/>
          </a:p>
          <a:p>
            <a:pPr lvl="2" eaLnBrk="1" hangingPunct="1">
              <a:lnSpc>
                <a:spcPct val="90000"/>
              </a:lnSpc>
            </a:pPr>
            <a:r>
              <a:rPr sz="2800" dirty="0"/>
              <a:t>Squamous papilloma</a:t>
            </a:r>
            <a:endParaRPr sz="2800" dirty="0"/>
          </a:p>
          <a:p>
            <a:pPr lvl="2" eaLnBrk="1" hangingPunct="1">
              <a:lnSpc>
                <a:spcPct val="90000"/>
              </a:lnSpc>
            </a:pPr>
            <a:r>
              <a:rPr sz="2800" dirty="0"/>
              <a:t>Chondroma </a:t>
            </a:r>
            <a:endParaRPr sz="2800" dirty="0"/>
          </a:p>
          <a:p>
            <a:pPr lvl="2" eaLnBrk="1" hangingPunct="1">
              <a:lnSpc>
                <a:spcPct val="90000"/>
              </a:lnSpc>
            </a:pPr>
            <a:r>
              <a:rPr sz="2800" dirty="0"/>
              <a:t>Haemangioma</a:t>
            </a:r>
            <a:endParaRPr sz="2800" dirty="0"/>
          </a:p>
          <a:p>
            <a:pPr lvl="2" eaLnBrk="1" hangingPunct="1">
              <a:lnSpc>
                <a:spcPct val="90000"/>
              </a:lnSpc>
            </a:pPr>
            <a:r>
              <a:rPr sz="2800" dirty="0"/>
              <a:t>Granular cell tumour</a:t>
            </a:r>
            <a:endParaRPr sz="2800" dirty="0"/>
          </a:p>
          <a:p>
            <a:pPr lvl="2" eaLnBrk="1" hangingPunct="1">
              <a:lnSpc>
                <a:spcPct val="90000"/>
              </a:lnSpc>
            </a:pPr>
            <a:r>
              <a:rPr sz="2800" dirty="0"/>
              <a:t>Glandular Tumour</a:t>
            </a:r>
            <a:endParaRPr sz="2800" dirty="0"/>
          </a:p>
          <a:p>
            <a:pPr lvl="2" eaLnBrk="1" hangingPunct="1">
              <a:lnSpc>
                <a:spcPct val="90000"/>
              </a:lnSpc>
            </a:pPr>
            <a:r>
              <a:rPr sz="2800" dirty="0"/>
              <a:t>Rhabdomyoma</a:t>
            </a:r>
            <a:endParaRPr sz="2800" dirty="0"/>
          </a:p>
          <a:p>
            <a:pPr lvl="2" eaLnBrk="1" hangingPunct="1"/>
            <a:r>
              <a:rPr sz="2800" dirty="0"/>
              <a:t>Lipoma</a:t>
            </a:r>
            <a:endParaRPr sz="2800" dirty="0"/>
          </a:p>
          <a:p>
            <a:pPr lvl="2" eaLnBrk="1" hangingPunct="1"/>
            <a:r>
              <a:rPr sz="2800" dirty="0"/>
              <a:t>Fibroma</a:t>
            </a:r>
            <a:endParaRPr sz="2800" dirty="0"/>
          </a:p>
          <a:p>
            <a:pPr lvl="2" eaLnBrk="1" hangingPunct="1">
              <a:buNone/>
            </a:pPr>
            <a:r>
              <a:rPr sz="2800" dirty="0"/>
              <a:t>   </a:t>
            </a:r>
            <a:endParaRPr lang="en-IN" altLang="x-none"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lIns="91440" tIns="45720" rIns="91440" bIns="45720" anchor="ctr"/>
          <a:p>
            <a:pPr eaLnBrk="1" hangingPunct="1"/>
            <a:r>
              <a:rPr dirty="0"/>
              <a:t>Solid lesions</a:t>
            </a:r>
            <a:endParaRPr dirty="0"/>
          </a:p>
        </p:txBody>
      </p:sp>
      <p:sp>
        <p:nvSpPr>
          <p:cNvPr id="17411" name="Rectangle 3"/>
          <p:cNvSpPr>
            <a:spLocks noGrp="1"/>
          </p:cNvSpPr>
          <p:nvPr>
            <p:ph idx="1"/>
          </p:nvPr>
        </p:nvSpPr>
        <p:spPr/>
        <p:txBody>
          <a:bodyPr vert="horz" wrap="square" lIns="91440" tIns="45720" rIns="91440" bIns="45720" anchor="t"/>
          <a:p>
            <a:pPr eaLnBrk="1" hangingPunct="1"/>
            <a:r>
              <a:rPr dirty="0"/>
              <a:t>Vocal nodules (Singer’s or screamer nodes)</a:t>
            </a:r>
            <a:endParaRPr dirty="0"/>
          </a:p>
          <a:p>
            <a:pPr lvl="1" eaLnBrk="1" hangingPunct="1"/>
            <a:r>
              <a:rPr dirty="0"/>
              <a:t>Appear symmetrically on free edge of vocal cord – jn ant </a:t>
            </a:r>
            <a:r>
              <a:rPr sz="2000" dirty="0"/>
              <a:t>1/3</a:t>
            </a:r>
            <a:r>
              <a:rPr dirty="0"/>
              <a:t> and post </a:t>
            </a:r>
            <a:r>
              <a:rPr sz="2000" dirty="0"/>
              <a:t>2/3</a:t>
            </a:r>
            <a:endParaRPr sz="2000" dirty="0"/>
          </a:p>
          <a:p>
            <a:pPr lvl="1" eaLnBrk="1" hangingPunct="1"/>
            <a:r>
              <a:rPr dirty="0"/>
              <a:t>Area of maximum trauma</a:t>
            </a:r>
            <a:endParaRPr dirty="0"/>
          </a:p>
          <a:p>
            <a:pPr lvl="1" eaLnBrk="1" hangingPunct="1"/>
            <a:r>
              <a:rPr dirty="0"/>
              <a:t>Caused by vocal trauma – unnatural tones for prolonged periods or high intensities</a:t>
            </a:r>
            <a:endParaRPr dirty="0"/>
          </a:p>
          <a:p>
            <a:pPr lvl="1" eaLnBrk="1" hangingPunct="1"/>
            <a:r>
              <a:rPr dirty="0"/>
              <a:t>Seen in teachers, actors, vendors etc</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lIns="91440" tIns="45720" rIns="91440" bIns="45720" anchor="ctr"/>
          <a:p>
            <a:pPr eaLnBrk="1" hangingPunct="1"/>
            <a:r>
              <a:rPr dirty="0"/>
              <a:t>Pathology</a:t>
            </a:r>
            <a:endParaRPr dirty="0"/>
          </a:p>
        </p:txBody>
      </p:sp>
      <p:sp>
        <p:nvSpPr>
          <p:cNvPr id="18435" name="Rectangle 3"/>
          <p:cNvSpPr>
            <a:spLocks noGrp="1"/>
          </p:cNvSpPr>
          <p:nvPr>
            <p:ph idx="1"/>
          </p:nvPr>
        </p:nvSpPr>
        <p:spPr/>
        <p:txBody>
          <a:bodyPr vert="horz" wrap="square" lIns="91440" tIns="45720" rIns="91440" bIns="45720" anchor="t"/>
          <a:p>
            <a:pPr eaLnBrk="1" hangingPunct="1">
              <a:lnSpc>
                <a:spcPct val="90000"/>
              </a:lnSpc>
              <a:buNone/>
            </a:pPr>
            <a:r>
              <a:rPr dirty="0"/>
              <a:t>		Trauma to vocal cord – misuse</a:t>
            </a:r>
            <a:endParaRPr dirty="0"/>
          </a:p>
          <a:p>
            <a:pPr eaLnBrk="1" hangingPunct="1">
              <a:lnSpc>
                <a:spcPct val="90000"/>
              </a:lnSpc>
            </a:pPr>
            <a:endParaRPr dirty="0"/>
          </a:p>
          <a:p>
            <a:pPr eaLnBrk="1" hangingPunct="1">
              <a:lnSpc>
                <a:spcPct val="90000"/>
              </a:lnSpc>
              <a:buNone/>
            </a:pPr>
            <a:r>
              <a:rPr dirty="0"/>
              <a:t>		Odema and haemorrhage in 	submucosal space</a:t>
            </a:r>
            <a:endParaRPr dirty="0"/>
          </a:p>
          <a:p>
            <a:pPr eaLnBrk="1" hangingPunct="1">
              <a:lnSpc>
                <a:spcPct val="90000"/>
              </a:lnSpc>
              <a:buNone/>
            </a:pPr>
            <a:r>
              <a:rPr dirty="0"/>
              <a:t>	</a:t>
            </a:r>
            <a:endParaRPr dirty="0"/>
          </a:p>
          <a:p>
            <a:pPr eaLnBrk="1" hangingPunct="1">
              <a:lnSpc>
                <a:spcPct val="90000"/>
              </a:lnSpc>
              <a:buNone/>
            </a:pPr>
            <a:r>
              <a:rPr dirty="0"/>
              <a:t>		Hyalinisation and fibrosis</a:t>
            </a:r>
            <a:endParaRPr dirty="0"/>
          </a:p>
          <a:p>
            <a:pPr eaLnBrk="1" hangingPunct="1">
              <a:lnSpc>
                <a:spcPct val="90000"/>
              </a:lnSpc>
              <a:buNone/>
            </a:pPr>
            <a:endParaRPr dirty="0"/>
          </a:p>
          <a:p>
            <a:pPr eaLnBrk="1" hangingPunct="1">
              <a:lnSpc>
                <a:spcPct val="90000"/>
              </a:lnSpc>
              <a:buNone/>
            </a:pPr>
            <a:r>
              <a:rPr dirty="0"/>
              <a:t>   		Epithelium --- hyperplasia forming a nodule</a:t>
            </a:r>
            <a:endParaRPr dirty="0"/>
          </a:p>
        </p:txBody>
      </p:sp>
      <p:sp>
        <p:nvSpPr>
          <p:cNvPr id="18436" name="Line 4"/>
          <p:cNvSpPr/>
          <p:nvPr/>
        </p:nvSpPr>
        <p:spPr>
          <a:xfrm>
            <a:off x="3733800" y="2209800"/>
            <a:ext cx="0" cy="381000"/>
          </a:xfrm>
          <a:prstGeom prst="line">
            <a:avLst/>
          </a:prstGeom>
          <a:ln w="9525" cap="flat" cmpd="sng">
            <a:solidFill>
              <a:schemeClr val="tx1"/>
            </a:solidFill>
            <a:prstDash val="solid"/>
            <a:headEnd type="none" w="med" len="med"/>
            <a:tailEnd type="triangle" w="med" len="med"/>
          </a:ln>
        </p:spPr>
      </p:sp>
      <p:sp>
        <p:nvSpPr>
          <p:cNvPr id="18437" name="Line 5"/>
          <p:cNvSpPr/>
          <p:nvPr/>
        </p:nvSpPr>
        <p:spPr>
          <a:xfrm>
            <a:off x="3733800" y="3657600"/>
            <a:ext cx="0" cy="381000"/>
          </a:xfrm>
          <a:prstGeom prst="line">
            <a:avLst/>
          </a:prstGeom>
          <a:ln w="9525" cap="flat" cmpd="sng">
            <a:solidFill>
              <a:schemeClr val="tx1"/>
            </a:solidFill>
            <a:prstDash val="solid"/>
            <a:headEnd type="none" w="med" len="med"/>
            <a:tailEnd type="triangle" w="med" len="med"/>
          </a:ln>
        </p:spPr>
      </p:sp>
      <p:sp>
        <p:nvSpPr>
          <p:cNvPr id="18438" name="Line 6"/>
          <p:cNvSpPr/>
          <p:nvPr/>
        </p:nvSpPr>
        <p:spPr>
          <a:xfrm>
            <a:off x="3733800" y="4724400"/>
            <a:ext cx="0" cy="3810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ctr"/>
          <a:p>
            <a:pPr eaLnBrk="1" hangingPunct="1"/>
            <a:r>
              <a:rPr dirty="0"/>
              <a:t>Complaints</a:t>
            </a:r>
            <a:endParaRPr dirty="0"/>
          </a:p>
        </p:txBody>
      </p:sp>
      <p:sp>
        <p:nvSpPr>
          <p:cNvPr id="19459" name="Rectangle 3"/>
          <p:cNvSpPr>
            <a:spLocks noGrp="1"/>
          </p:cNvSpPr>
          <p:nvPr>
            <p:ph idx="1"/>
          </p:nvPr>
        </p:nvSpPr>
        <p:spPr/>
        <p:txBody>
          <a:bodyPr vert="horz" wrap="square" lIns="91440" tIns="45720" rIns="91440" bIns="45720" anchor="t"/>
          <a:p>
            <a:pPr eaLnBrk="1" hangingPunct="1">
              <a:lnSpc>
                <a:spcPct val="90000"/>
              </a:lnSpc>
            </a:pPr>
            <a:r>
              <a:rPr dirty="0"/>
              <a:t>Hoarseness</a:t>
            </a:r>
            <a:endParaRPr dirty="0"/>
          </a:p>
          <a:p>
            <a:pPr eaLnBrk="1" hangingPunct="1">
              <a:lnSpc>
                <a:spcPct val="90000"/>
              </a:lnSpc>
            </a:pPr>
            <a:r>
              <a:rPr dirty="0"/>
              <a:t>Vocal fatigue</a:t>
            </a:r>
            <a:endParaRPr dirty="0"/>
          </a:p>
          <a:p>
            <a:pPr eaLnBrk="1" hangingPunct="1">
              <a:lnSpc>
                <a:spcPct val="90000"/>
              </a:lnSpc>
            </a:pPr>
            <a:r>
              <a:rPr dirty="0"/>
              <a:t>Pain in neck on prolonged phonation</a:t>
            </a:r>
            <a:endParaRPr dirty="0"/>
          </a:p>
          <a:p>
            <a:pPr eaLnBrk="1" hangingPunct="1">
              <a:lnSpc>
                <a:spcPct val="90000"/>
              </a:lnSpc>
            </a:pPr>
            <a:endParaRPr dirty="0"/>
          </a:p>
          <a:p>
            <a:pPr eaLnBrk="1" hangingPunct="1">
              <a:lnSpc>
                <a:spcPct val="90000"/>
              </a:lnSpc>
              <a:buNone/>
            </a:pPr>
            <a:r>
              <a:rPr dirty="0"/>
              <a:t>Treatment</a:t>
            </a:r>
            <a:endParaRPr dirty="0"/>
          </a:p>
          <a:p>
            <a:pPr eaLnBrk="1" hangingPunct="1">
              <a:lnSpc>
                <a:spcPct val="90000"/>
              </a:lnSpc>
              <a:buNone/>
            </a:pPr>
            <a:r>
              <a:rPr dirty="0"/>
              <a:t>	- Conservative: proper use of voice</a:t>
            </a:r>
            <a:endParaRPr dirty="0"/>
          </a:p>
          <a:p>
            <a:pPr eaLnBrk="1" hangingPunct="1">
              <a:lnSpc>
                <a:spcPct val="90000"/>
              </a:lnSpc>
              <a:buNone/>
            </a:pPr>
            <a:r>
              <a:rPr dirty="0"/>
              <a:t>	- Surgery – with precision using an                                                 operating microscope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vocal nodules"/>
          <p:cNvPicPr>
            <a:picLocks noChangeAspect="1"/>
          </p:cNvPicPr>
          <p:nvPr>
            <p:ph/>
          </p:nvPr>
        </p:nvPicPr>
        <p:blipFill>
          <a:blip r:embed="rId1"/>
          <a:srcRect/>
          <a:stretch>
            <a:fillRect/>
          </a:stretch>
        </p:blipFill>
        <p:spPr>
          <a:xfrm>
            <a:off x="1066800" y="457200"/>
            <a:ext cx="6705600" cy="56435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p:txBody>
          <a:bodyPr vert="horz" wrap="square" lIns="91440" tIns="45720" rIns="91440" bIns="45720" anchor="ctr"/>
          <a:p>
            <a:pPr eaLnBrk="1" hangingPunct="1"/>
            <a:r>
              <a:rPr b="1" dirty="0"/>
              <a:t>Vocal polyp</a:t>
            </a:r>
            <a:endParaRPr b="1" dirty="0"/>
          </a:p>
        </p:txBody>
      </p:sp>
      <p:sp>
        <p:nvSpPr>
          <p:cNvPr id="21507" name="Rectangle 3"/>
          <p:cNvSpPr>
            <a:spLocks noGrp="1"/>
          </p:cNvSpPr>
          <p:nvPr>
            <p:ph idx="1"/>
          </p:nvPr>
        </p:nvSpPr>
        <p:spPr/>
        <p:txBody>
          <a:bodyPr vert="horz" wrap="square" lIns="91440" tIns="45720" rIns="91440" bIns="45720" anchor="t"/>
          <a:p>
            <a:pPr eaLnBrk="1" hangingPunct="1"/>
            <a:r>
              <a:rPr dirty="0"/>
              <a:t>Unilateral</a:t>
            </a:r>
            <a:endParaRPr dirty="0"/>
          </a:p>
          <a:p>
            <a:pPr eaLnBrk="1" hangingPunct="1"/>
            <a:r>
              <a:rPr dirty="0"/>
              <a:t>Soft, smooth or pedenculated</a:t>
            </a:r>
            <a:endParaRPr dirty="0"/>
          </a:p>
          <a:p>
            <a:pPr eaLnBrk="1" hangingPunct="1"/>
            <a:r>
              <a:rPr dirty="0"/>
              <a:t>Moves up and down the glottis – respiration &amp; phonation</a:t>
            </a:r>
            <a:endParaRPr dirty="0"/>
          </a:p>
          <a:p>
            <a:pPr eaLnBrk="1" hangingPunct="1">
              <a:buNone/>
            </a:pPr>
            <a:r>
              <a:rPr sz="4000" b="1" i="1" dirty="0"/>
              <a:t>Causes</a:t>
            </a:r>
            <a:endParaRPr sz="4000" b="1" i="1" dirty="0"/>
          </a:p>
          <a:p>
            <a:pPr eaLnBrk="1" hangingPunct="1">
              <a:buNone/>
            </a:pPr>
            <a:r>
              <a:rPr b="1" i="1" dirty="0"/>
              <a:t>	</a:t>
            </a:r>
            <a:r>
              <a:rPr dirty="0"/>
              <a:t>Vocal abuse or misuse</a:t>
            </a:r>
            <a:endParaRPr dirty="0"/>
          </a:p>
          <a:p>
            <a:pPr eaLnBrk="1" hangingPunct="1">
              <a:buNone/>
            </a:pPr>
            <a:r>
              <a:rPr dirty="0"/>
              <a:t>    Allergy and smoking </a:t>
            </a:r>
            <a:r>
              <a:rPr dirty="0">
                <a:sym typeface="Wingdings" panose="05000000000000000000" pitchFamily="2" charset="2"/>
              </a:rPr>
              <a:t></a:t>
            </a:r>
            <a:r>
              <a:rPr sz="2800" dirty="0"/>
              <a:t> men (30-50 yrs)</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p:txBody>
          <a:bodyPr vert="horz" wrap="square" lIns="91440" tIns="45720" rIns="91440" bIns="45720" anchor="ctr"/>
          <a:p>
            <a:pPr eaLnBrk="1" hangingPunct="1"/>
            <a:r>
              <a:rPr dirty="0"/>
              <a:t>Symptoms</a:t>
            </a:r>
            <a:endParaRPr dirty="0"/>
          </a:p>
        </p:txBody>
      </p:sp>
      <p:sp>
        <p:nvSpPr>
          <p:cNvPr id="22531" name="Rectangle 3"/>
          <p:cNvSpPr>
            <a:spLocks noGrp="1"/>
          </p:cNvSpPr>
          <p:nvPr>
            <p:ph idx="1"/>
          </p:nvPr>
        </p:nvSpPr>
        <p:spPr/>
        <p:txBody>
          <a:bodyPr vert="horz" wrap="square" lIns="91440" tIns="45720" rIns="91440" bIns="45720" anchor="t"/>
          <a:p>
            <a:pPr eaLnBrk="1" hangingPunct="1"/>
            <a:r>
              <a:rPr dirty="0"/>
              <a:t>Hoarseness</a:t>
            </a:r>
            <a:endParaRPr dirty="0"/>
          </a:p>
          <a:p>
            <a:pPr eaLnBrk="1" hangingPunct="1"/>
            <a:endParaRPr dirty="0"/>
          </a:p>
          <a:p>
            <a:pPr eaLnBrk="1" hangingPunct="1"/>
            <a:r>
              <a:rPr dirty="0"/>
              <a:t>Diplophonia</a:t>
            </a:r>
            <a:endParaRPr dirty="0"/>
          </a:p>
          <a:p>
            <a:pPr eaLnBrk="1" hangingPunct="1"/>
            <a:endParaRPr dirty="0"/>
          </a:p>
          <a:p>
            <a:pPr eaLnBrk="1" hangingPunct="1"/>
            <a:r>
              <a:rPr dirty="0"/>
              <a:t>Dyspnoea, Stridor and intermittent choking</a:t>
            </a:r>
            <a:r>
              <a:rPr dirty="0">
                <a:sym typeface="Wingdings" panose="05000000000000000000" pitchFamily="2" charset="2"/>
              </a:rPr>
              <a:t> large polyp</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p:cNvSpPr>
          <p:nvPr>
            <p:ph idx="1"/>
          </p:nvPr>
        </p:nvSpPr>
        <p:spPr>
          <a:xfrm>
            <a:off x="457200" y="533400"/>
            <a:ext cx="8229600" cy="5410200"/>
          </a:xfrm>
        </p:spPr>
        <p:txBody>
          <a:bodyPr vert="horz" wrap="square" lIns="91440" tIns="45720" rIns="91440" bIns="45720" anchor="t"/>
          <a:p>
            <a:pPr eaLnBrk="1" hangingPunct="1">
              <a:buNone/>
            </a:pPr>
            <a:r>
              <a:rPr sz="3600" b="1" i="1" dirty="0"/>
              <a:t>Pathology</a:t>
            </a:r>
            <a:endParaRPr dirty="0"/>
          </a:p>
          <a:p>
            <a:pPr eaLnBrk="1" hangingPunct="1">
              <a:buNone/>
            </a:pPr>
            <a:r>
              <a:rPr dirty="0"/>
              <a:t>	Sudden shouting      </a:t>
            </a:r>
            <a:r>
              <a:rPr dirty="0">
                <a:sym typeface="Wingdings" panose="05000000000000000000" pitchFamily="2" charset="2"/>
              </a:rPr>
              <a:t>haemorrhage        					   submucosal              edema</a:t>
            </a:r>
            <a:r>
              <a:rPr dirty="0"/>
              <a:t> </a:t>
            </a:r>
            <a:endParaRPr dirty="0"/>
          </a:p>
          <a:p>
            <a:pPr eaLnBrk="1" hangingPunct="1">
              <a:buNone/>
            </a:pPr>
            <a:endParaRPr sz="3600" b="1" i="1" dirty="0"/>
          </a:p>
          <a:p>
            <a:pPr eaLnBrk="1" hangingPunct="1">
              <a:buNone/>
            </a:pPr>
            <a:endParaRPr sz="3600" b="1" i="1" dirty="0"/>
          </a:p>
          <a:p>
            <a:pPr eaLnBrk="1" hangingPunct="1">
              <a:buNone/>
            </a:pPr>
            <a:r>
              <a:rPr sz="3600" b="1" i="1" dirty="0"/>
              <a:t>Treatment</a:t>
            </a:r>
            <a:endParaRPr sz="3600" b="1" i="1" dirty="0"/>
          </a:p>
          <a:p>
            <a:pPr eaLnBrk="1" hangingPunct="1">
              <a:buNone/>
            </a:pPr>
            <a:r>
              <a:rPr dirty="0"/>
              <a:t>	Surgical excision + speech therapy</a:t>
            </a:r>
            <a:endParaRPr dirty="0"/>
          </a:p>
        </p:txBody>
      </p:sp>
      <p:sp>
        <p:nvSpPr>
          <p:cNvPr id="23555" name="AutoShape 5"/>
          <p:cNvSpPr/>
          <p:nvPr/>
        </p:nvSpPr>
        <p:spPr>
          <a:xfrm>
            <a:off x="7162800" y="1447800"/>
            <a:ext cx="533400" cy="533400"/>
          </a:xfrm>
          <a:custGeom>
            <a:avLst/>
            <a:gdLst>
              <a:gd name="txL" fmla="*/ 3163 w 21600"/>
              <a:gd name="txT" fmla="*/ 3163 h 21600"/>
              <a:gd name="txR" fmla="*/ 18437 w 21600"/>
              <a:gd name="txB" fmla="*/ 18437 h 2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6200" y="10800"/>
                </a:moveTo>
                <a:cubicBezTo>
                  <a:pt x="16200" y="7817"/>
                  <a:pt x="13782" y="5400"/>
                  <a:pt x="10800" y="5400"/>
                </a:cubicBezTo>
                <a:cubicBezTo>
                  <a:pt x="8859" y="5399"/>
                  <a:pt x="7069" y="6440"/>
                  <a:pt x="6108" y="8126"/>
                </a:cubicBezTo>
                <a:lnTo>
                  <a:pt x="1416" y="5452"/>
                </a:lnTo>
                <a:cubicBezTo>
                  <a:pt x="3338" y="2081"/>
                  <a:pt x="691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23556" name="AutoShape 6"/>
          <p:cNvSpPr/>
          <p:nvPr/>
        </p:nvSpPr>
        <p:spPr>
          <a:xfrm>
            <a:off x="4038600" y="1371600"/>
            <a:ext cx="381000" cy="3810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en-IN" altLang="x-none"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ctr"/>
          <a:p>
            <a:pPr eaLnBrk="1" hangingPunct="1"/>
            <a:r>
              <a:rPr dirty="0"/>
              <a:t>Anatomy</a:t>
            </a:r>
            <a:endParaRPr dirty="0"/>
          </a:p>
        </p:txBody>
      </p:sp>
      <p:pic>
        <p:nvPicPr>
          <p:cNvPr id="6147" name="Picture 6" descr="GA438005"/>
          <p:cNvPicPr>
            <a:picLocks noChangeAspect="1"/>
          </p:cNvPicPr>
          <p:nvPr>
            <p:ph sz="half" idx="1"/>
          </p:nvPr>
        </p:nvPicPr>
        <p:blipFill>
          <a:blip r:embed="rId1"/>
          <a:srcRect/>
          <a:stretch>
            <a:fillRect/>
          </a:stretch>
        </p:blipFill>
        <p:spPr>
          <a:xfrm>
            <a:off x="1066800" y="1524000"/>
            <a:ext cx="2895600" cy="4800600"/>
          </a:xfrm>
        </p:spPr>
      </p:pic>
      <p:pic>
        <p:nvPicPr>
          <p:cNvPr id="6148" name="Picture 7" descr="GA438009"/>
          <p:cNvPicPr>
            <a:picLocks noChangeAspect="1"/>
          </p:cNvPicPr>
          <p:nvPr>
            <p:ph sz="half" idx="2"/>
          </p:nvPr>
        </p:nvPicPr>
        <p:blipFill>
          <a:blip r:embed="rId2"/>
          <a:srcRect/>
          <a:stretch>
            <a:fillRect/>
          </a:stretch>
        </p:blipFill>
        <p:spPr>
          <a:xfrm>
            <a:off x="5257800" y="1447800"/>
            <a:ext cx="2819400" cy="4876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Vocal Polyp"/>
          <p:cNvPicPr>
            <a:picLocks noChangeAspect="1"/>
          </p:cNvPicPr>
          <p:nvPr>
            <p:ph/>
          </p:nvPr>
        </p:nvPicPr>
        <p:blipFill>
          <a:blip r:embed="rId1"/>
          <a:srcRect/>
          <a:stretch>
            <a:fillRect/>
          </a:stretch>
        </p:blipFill>
        <p:spPr>
          <a:xfrm>
            <a:off x="1219200" y="609600"/>
            <a:ext cx="6934200" cy="5715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457200" y="304800"/>
            <a:ext cx="8229600" cy="1143000"/>
          </a:xfrm>
        </p:spPr>
        <p:txBody>
          <a:bodyPr vert="horz" wrap="square" lIns="91440" tIns="45720" rIns="91440" bIns="45720" anchor="ctr"/>
          <a:p>
            <a:pPr eaLnBrk="1" hangingPunct="1"/>
            <a:r>
              <a:rPr sz="3400" b="1" dirty="0"/>
              <a:t>Reinke’s odema(Bilateral Diffuse Polyposis)</a:t>
            </a:r>
            <a:endParaRPr sz="3400" b="1" dirty="0"/>
          </a:p>
        </p:txBody>
      </p:sp>
      <p:sp>
        <p:nvSpPr>
          <p:cNvPr id="25603" name="Rectangle 3"/>
          <p:cNvSpPr>
            <a:spLocks noGrp="1"/>
          </p:cNvSpPr>
          <p:nvPr>
            <p:ph idx="1"/>
          </p:nvPr>
        </p:nvSpPr>
        <p:spPr>
          <a:xfrm>
            <a:off x="457200" y="1600200"/>
            <a:ext cx="8229600" cy="5257800"/>
          </a:xfrm>
        </p:spPr>
        <p:txBody>
          <a:bodyPr vert="horz" wrap="square" lIns="91440" tIns="45720" rIns="91440" bIns="45720" anchor="t"/>
          <a:p>
            <a:pPr eaLnBrk="1" hangingPunct="1"/>
            <a:r>
              <a:rPr dirty="0"/>
              <a:t>Collection of odema fluid in subepithelial space of Reinke</a:t>
            </a:r>
            <a:endParaRPr dirty="0"/>
          </a:p>
          <a:p>
            <a:pPr eaLnBrk="1" hangingPunct="1"/>
            <a:r>
              <a:rPr dirty="0"/>
              <a:t>Vocal abuse and smoking</a:t>
            </a:r>
            <a:endParaRPr dirty="0"/>
          </a:p>
          <a:p>
            <a:pPr eaLnBrk="1" hangingPunct="1"/>
            <a:r>
              <a:rPr dirty="0"/>
              <a:t>Diffuse symmetrical swellings</a:t>
            </a:r>
            <a:endParaRPr dirty="0"/>
          </a:p>
          <a:p>
            <a:pPr eaLnBrk="1" hangingPunct="1">
              <a:buNone/>
            </a:pPr>
            <a:r>
              <a:rPr sz="3600" i="1" dirty="0"/>
              <a:t>Treatment :</a:t>
            </a:r>
            <a:endParaRPr dirty="0"/>
          </a:p>
          <a:p>
            <a:pPr eaLnBrk="1" hangingPunct="1">
              <a:buNone/>
            </a:pPr>
            <a:r>
              <a:rPr dirty="0"/>
              <a:t>	Vocal cord stripping , preserving enough mucosa for epithelialisation</a:t>
            </a:r>
            <a:endParaRPr dirty="0"/>
          </a:p>
          <a:p>
            <a:pPr eaLnBrk="1" hangingPunct="1">
              <a:buNone/>
            </a:pPr>
            <a:r>
              <a:rPr dirty="0"/>
              <a:t>	Reeducation on voice production and quit smoking </a:t>
            </a:r>
            <a:endParaRPr sz="36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7" descr="reinkes edema"/>
          <p:cNvPicPr>
            <a:picLocks noChangeAspect="1"/>
          </p:cNvPicPr>
          <p:nvPr>
            <p:ph/>
          </p:nvPr>
        </p:nvPicPr>
        <p:blipFill>
          <a:blip r:embed="rId1"/>
          <a:srcRect/>
          <a:stretch>
            <a:fillRect/>
          </a:stretch>
        </p:blipFill>
        <p:spPr>
          <a:xfrm>
            <a:off x="1219200" y="304800"/>
            <a:ext cx="6553200" cy="6096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p:txBody>
          <a:bodyPr vert="horz" wrap="square" lIns="91440" tIns="45720" rIns="91440" bIns="45720" anchor="ctr"/>
          <a:p>
            <a:pPr eaLnBrk="1" hangingPunct="1"/>
            <a:r>
              <a:rPr b="1" dirty="0"/>
              <a:t>Contact ulcer</a:t>
            </a:r>
            <a:endParaRPr b="1" dirty="0"/>
          </a:p>
        </p:txBody>
      </p:sp>
      <p:sp>
        <p:nvSpPr>
          <p:cNvPr id="27651" name="Rectangle 3"/>
          <p:cNvSpPr>
            <a:spLocks noGrp="1"/>
          </p:cNvSpPr>
          <p:nvPr>
            <p:ph idx="1"/>
          </p:nvPr>
        </p:nvSpPr>
        <p:spPr/>
        <p:txBody>
          <a:bodyPr vert="horz" wrap="square" lIns="91440" tIns="45720" rIns="91440" bIns="45720" anchor="t"/>
          <a:p>
            <a:pPr eaLnBrk="1" hangingPunct="1"/>
            <a:r>
              <a:rPr dirty="0"/>
              <a:t>Faulty voice production</a:t>
            </a:r>
            <a:endParaRPr dirty="0"/>
          </a:p>
          <a:p>
            <a:pPr eaLnBrk="1" hangingPunct="1"/>
            <a:r>
              <a:rPr dirty="0"/>
              <a:t>Vocal processes of arytenoids hammer against each other</a:t>
            </a:r>
            <a:endParaRPr dirty="0"/>
          </a:p>
          <a:p>
            <a:pPr eaLnBrk="1" hangingPunct="1"/>
            <a:r>
              <a:rPr dirty="0"/>
              <a:t>Ulceration &amp; granuloma</a:t>
            </a:r>
            <a:endParaRPr dirty="0"/>
          </a:p>
          <a:p>
            <a:pPr eaLnBrk="1" hangingPunct="1"/>
            <a:r>
              <a:rPr dirty="0"/>
              <a:t>Hoarseness of voice and pain in the throat which worse on phonation</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457200" y="274638"/>
            <a:ext cx="8229600" cy="792162"/>
          </a:xfrm>
        </p:spPr>
        <p:txBody>
          <a:bodyPr vert="horz" wrap="square" lIns="91440" tIns="45720" rIns="91440" bIns="45720" anchor="ctr"/>
          <a:p>
            <a:pPr eaLnBrk="1" hangingPunct="1"/>
            <a:br>
              <a:rPr sz="3400" dirty="0"/>
            </a:br>
            <a:r>
              <a:rPr sz="3400" dirty="0"/>
              <a:t>Intubation granuloma</a:t>
            </a:r>
            <a:endParaRPr sz="3400" dirty="0"/>
          </a:p>
        </p:txBody>
      </p:sp>
      <p:sp>
        <p:nvSpPr>
          <p:cNvPr id="28675" name="Rectangle 3"/>
          <p:cNvSpPr>
            <a:spLocks noGrp="1"/>
          </p:cNvSpPr>
          <p:nvPr>
            <p:ph idx="1"/>
          </p:nvPr>
        </p:nvSpPr>
        <p:spPr/>
        <p:txBody>
          <a:bodyPr vert="horz" wrap="square" lIns="91440" tIns="45720" rIns="91440" bIns="45720" anchor="t"/>
          <a:p>
            <a:pPr eaLnBrk="1" hangingPunct="1"/>
            <a:r>
              <a:rPr dirty="0"/>
              <a:t>Injury to vocal processes of arytenoids</a:t>
            </a:r>
            <a:endParaRPr dirty="0"/>
          </a:p>
          <a:p>
            <a:pPr eaLnBrk="1" hangingPunct="1"/>
            <a:r>
              <a:rPr dirty="0"/>
              <a:t>Rough intubation – large tube &amp; prolonged presence</a:t>
            </a:r>
            <a:endParaRPr dirty="0"/>
          </a:p>
          <a:p>
            <a:pPr eaLnBrk="1" hangingPunct="1"/>
            <a:r>
              <a:rPr dirty="0"/>
              <a:t>Mucosal ulceration &amp; granuloma </a:t>
            </a:r>
            <a:r>
              <a:rPr dirty="0">
                <a:sym typeface="Wingdings" panose="05000000000000000000" pitchFamily="2" charset="2"/>
              </a:rPr>
              <a:t> post of true cords</a:t>
            </a:r>
            <a:endParaRPr sz="3600" b="1" i="1" dirty="0"/>
          </a:p>
          <a:p>
            <a:pPr eaLnBrk="1" hangingPunct="1">
              <a:buNone/>
            </a:pPr>
            <a:r>
              <a:rPr sz="3600" b="1" i="1" dirty="0"/>
              <a:t>Treatment</a:t>
            </a:r>
            <a:endParaRPr dirty="0"/>
          </a:p>
          <a:p>
            <a:pPr eaLnBrk="1" hangingPunct="1">
              <a:buNone/>
            </a:pPr>
            <a:r>
              <a:rPr dirty="0"/>
              <a:t>		Voice rest &amp; endoscopic removal of 	granuloma</a:t>
            </a:r>
            <a:endParaRPr sz="3600" b="1"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ctr"/>
          <a:p>
            <a:pPr eaLnBrk="1" hangingPunct="1"/>
            <a:r>
              <a:rPr dirty="0"/>
              <a:t>Leukoplakia or Keratosis</a:t>
            </a:r>
            <a:endParaRPr dirty="0"/>
          </a:p>
        </p:txBody>
      </p:sp>
      <p:sp>
        <p:nvSpPr>
          <p:cNvPr id="29699" name="Rectangle 3"/>
          <p:cNvSpPr>
            <a:spLocks noGrp="1"/>
          </p:cNvSpPr>
          <p:nvPr>
            <p:ph idx="1"/>
          </p:nvPr>
        </p:nvSpPr>
        <p:spPr/>
        <p:txBody>
          <a:bodyPr vert="horz" wrap="square" lIns="91440" tIns="45720" rIns="91440" bIns="45720" anchor="t"/>
          <a:p>
            <a:pPr eaLnBrk="1" hangingPunct="1"/>
            <a:r>
              <a:rPr dirty="0"/>
              <a:t>Localised epithelial hyperplasia on upper surface of one or both vocal cords</a:t>
            </a:r>
            <a:endParaRPr dirty="0"/>
          </a:p>
          <a:p>
            <a:pPr eaLnBrk="1" hangingPunct="1"/>
            <a:r>
              <a:rPr dirty="0"/>
              <a:t>White plaque /warty growth on cord</a:t>
            </a:r>
            <a:endParaRPr dirty="0"/>
          </a:p>
          <a:p>
            <a:pPr eaLnBrk="1" hangingPunct="1"/>
            <a:r>
              <a:rPr dirty="0">
                <a:solidFill>
                  <a:srgbClr val="FF0000"/>
                </a:solidFill>
              </a:rPr>
              <a:t>Precancerous</a:t>
            </a:r>
            <a:r>
              <a:rPr dirty="0"/>
              <a:t> carcinoma in situ</a:t>
            </a:r>
            <a:endParaRPr dirty="0"/>
          </a:p>
          <a:p>
            <a:pPr eaLnBrk="1" hangingPunct="1"/>
            <a:r>
              <a:rPr dirty="0"/>
              <a:t>Hoarseness </a:t>
            </a:r>
            <a:endParaRPr dirty="0"/>
          </a:p>
          <a:p>
            <a:pPr eaLnBrk="1" hangingPunct="1">
              <a:buNone/>
            </a:pPr>
            <a:r>
              <a:rPr sz="3600" b="1" i="1" dirty="0"/>
              <a:t>Treatment</a:t>
            </a:r>
            <a:endParaRPr sz="3600" b="1" i="1" dirty="0"/>
          </a:p>
          <a:p>
            <a:pPr eaLnBrk="1" hangingPunct="1">
              <a:buNone/>
            </a:pPr>
            <a:r>
              <a:rPr sz="3600" b="1" i="1" dirty="0"/>
              <a:t>	</a:t>
            </a:r>
            <a:r>
              <a:rPr dirty="0"/>
              <a:t>Stripping of vocal cord </a:t>
            </a:r>
            <a:r>
              <a:rPr dirty="0">
                <a:sym typeface="Wingdings" panose="05000000000000000000" pitchFamily="2" charset="2"/>
              </a:rPr>
              <a:t> histology</a:t>
            </a:r>
            <a:endParaRPr sz="3600" b="1"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p:txBody>
          <a:bodyPr vert="horz" wrap="square" lIns="91440" tIns="45720" rIns="91440" bIns="45720" anchor="ctr"/>
          <a:p>
            <a:pPr eaLnBrk="1" hangingPunct="1"/>
            <a:r>
              <a:rPr b="1" dirty="0"/>
              <a:t>Amyloid tumour</a:t>
            </a:r>
            <a:endParaRPr b="1" dirty="0"/>
          </a:p>
        </p:txBody>
      </p:sp>
      <p:sp>
        <p:nvSpPr>
          <p:cNvPr id="30723" name="Rectangle 3"/>
          <p:cNvSpPr>
            <a:spLocks noGrp="1"/>
          </p:cNvSpPr>
          <p:nvPr>
            <p:ph idx="1"/>
          </p:nvPr>
        </p:nvSpPr>
        <p:spPr/>
        <p:txBody>
          <a:bodyPr vert="horz" wrap="square" lIns="91440" tIns="45720" rIns="91440" bIns="45720" anchor="t"/>
          <a:p>
            <a:pPr eaLnBrk="1" hangingPunct="1"/>
            <a:r>
              <a:rPr dirty="0"/>
              <a:t>Men ( 50 – 70yrs)</a:t>
            </a:r>
            <a:endParaRPr dirty="0"/>
          </a:p>
          <a:p>
            <a:pPr eaLnBrk="1" hangingPunct="1"/>
            <a:r>
              <a:rPr dirty="0"/>
              <a:t>Smooth plaque or pedunculated</a:t>
            </a:r>
            <a:endParaRPr dirty="0"/>
          </a:p>
          <a:p>
            <a:pPr eaLnBrk="1" hangingPunct="1">
              <a:buNone/>
            </a:pPr>
            <a:endParaRPr sz="3600" b="1" i="1" dirty="0"/>
          </a:p>
          <a:p>
            <a:pPr eaLnBrk="1" hangingPunct="1">
              <a:buNone/>
            </a:pPr>
            <a:r>
              <a:rPr sz="3600" i="1" dirty="0"/>
              <a:t>Diagnosis</a:t>
            </a:r>
            <a:r>
              <a:rPr sz="3600" b="1" i="1" dirty="0"/>
              <a:t>: </a:t>
            </a:r>
            <a:r>
              <a:rPr dirty="0"/>
              <a:t>Histology</a:t>
            </a:r>
            <a:endParaRPr dirty="0"/>
          </a:p>
          <a:p>
            <a:pPr eaLnBrk="1" hangingPunct="1">
              <a:buNone/>
            </a:pPr>
            <a:endParaRPr sz="3600" b="1" i="1" dirty="0"/>
          </a:p>
          <a:p>
            <a:pPr eaLnBrk="1" hangingPunct="1">
              <a:buNone/>
            </a:pPr>
            <a:r>
              <a:rPr sz="3600" i="1" dirty="0"/>
              <a:t>Treatment</a:t>
            </a:r>
            <a:r>
              <a:rPr sz="3600" b="1" i="1" dirty="0"/>
              <a:t> </a:t>
            </a:r>
            <a:r>
              <a:rPr dirty="0"/>
              <a:t>: endoscopic surgical excision</a:t>
            </a:r>
            <a:endParaRPr sz="3600" b="1"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p:txBody>
          <a:bodyPr vert="horz" wrap="square" lIns="91440" tIns="45720" rIns="91440" bIns="45720" anchor="ctr"/>
          <a:p>
            <a:pPr eaLnBrk="1" hangingPunct="1"/>
            <a:r>
              <a:rPr b="1" dirty="0"/>
              <a:t>Cystic lesions</a:t>
            </a:r>
            <a:endParaRPr b="1" dirty="0"/>
          </a:p>
        </p:txBody>
      </p:sp>
      <p:sp>
        <p:nvSpPr>
          <p:cNvPr id="31747" name="Rectangle 3"/>
          <p:cNvSpPr>
            <a:spLocks noGrp="1"/>
          </p:cNvSpPr>
          <p:nvPr>
            <p:ph idx="1"/>
          </p:nvPr>
        </p:nvSpPr>
        <p:spPr/>
        <p:txBody>
          <a:bodyPr vert="horz" wrap="square" lIns="91440" tIns="45720" rIns="91440" bIns="45720" anchor="t"/>
          <a:p>
            <a:pPr marL="609600" indent="-609600" eaLnBrk="1" hangingPunct="1">
              <a:buFontTx/>
              <a:buAutoNum type="arabicPeriod"/>
            </a:pPr>
            <a:r>
              <a:rPr b="1" dirty="0"/>
              <a:t>Ductal cysts</a:t>
            </a:r>
            <a:endParaRPr b="1" dirty="0"/>
          </a:p>
          <a:p>
            <a:pPr marL="1371600" lvl="2" indent="-457200" eaLnBrk="1" hangingPunct="1">
              <a:buClr>
                <a:schemeClr val="tx1"/>
              </a:buClr>
              <a:buFont typeface="Wingdings" panose="05000000000000000000" pitchFamily="2" charset="2"/>
              <a:buChar char="§"/>
            </a:pPr>
            <a:r>
              <a:rPr dirty="0"/>
              <a:t>Blockage of ducts of seromucinous glands of laryngeal mucosa</a:t>
            </a:r>
            <a:endParaRPr dirty="0"/>
          </a:p>
          <a:p>
            <a:pPr marL="1371600" lvl="2" indent="-457200" eaLnBrk="1" hangingPunct="1">
              <a:buClr>
                <a:schemeClr val="tx1"/>
              </a:buClr>
              <a:buFont typeface="Wingdings" panose="05000000000000000000" pitchFamily="2" charset="2"/>
              <a:buChar char="§"/>
            </a:pPr>
            <a:endParaRPr dirty="0"/>
          </a:p>
          <a:p>
            <a:pPr marL="1371600" lvl="2" indent="-457200" eaLnBrk="1" hangingPunct="1">
              <a:buClr>
                <a:schemeClr val="tx1"/>
              </a:buClr>
              <a:buFont typeface="Wingdings" panose="05000000000000000000" pitchFamily="2" charset="2"/>
              <a:buChar char="§"/>
            </a:pPr>
            <a:r>
              <a:rPr dirty="0"/>
              <a:t>Seen in vallecula,aryepiglottic fold, false cords, ventricles and pyriform fossa.</a:t>
            </a:r>
            <a:endParaRPr dirty="0"/>
          </a:p>
          <a:p>
            <a:pPr marL="1371600" lvl="2" indent="-457200" eaLnBrk="1" hangingPunct="1">
              <a:buClr>
                <a:schemeClr val="tx1"/>
              </a:buClr>
              <a:buFont typeface="Wingdings" panose="05000000000000000000" pitchFamily="2" charset="2"/>
              <a:buChar char="§"/>
            </a:pPr>
            <a:endParaRPr dirty="0"/>
          </a:p>
          <a:p>
            <a:pPr marL="1371600" lvl="2" indent="-457200" eaLnBrk="1" hangingPunct="1">
              <a:buClr>
                <a:schemeClr val="tx1"/>
              </a:buClr>
              <a:buFont typeface="Wingdings" panose="05000000000000000000" pitchFamily="2" charset="2"/>
              <a:buChar char="§"/>
            </a:pPr>
            <a:r>
              <a:rPr dirty="0"/>
              <a:t>Asymptomatic, if large- hoarseness, cough, throat pain</a:t>
            </a:r>
            <a:endParaRPr dirty="0"/>
          </a:p>
          <a:p>
            <a:pPr marL="609600" indent="-609600" eaLnBrk="1" hangingPunct="1">
              <a:buClr>
                <a:schemeClr val="tx1"/>
              </a:buClr>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p:cNvSpPr>
            <a:spLocks noGrp="1"/>
          </p:cNvSpPr>
          <p:nvPr>
            <p:ph idx="1"/>
          </p:nvPr>
        </p:nvSpPr>
        <p:spPr>
          <a:xfrm>
            <a:off x="457200" y="457200"/>
            <a:ext cx="8229600" cy="5668963"/>
          </a:xfrm>
        </p:spPr>
        <p:txBody>
          <a:bodyPr vert="horz" wrap="square" lIns="91440" tIns="45720" rIns="91440" bIns="45720" anchor="t"/>
          <a:p>
            <a:pPr marL="609600" indent="-609600" eaLnBrk="1" hangingPunct="1">
              <a:buFontTx/>
              <a:buAutoNum type="arabicPeriod" startAt="2"/>
            </a:pPr>
            <a:r>
              <a:rPr b="1" dirty="0"/>
              <a:t>Saccular cysts</a:t>
            </a:r>
            <a:endParaRPr b="1" dirty="0"/>
          </a:p>
          <a:p>
            <a:pPr marL="990600" lvl="1" indent="-533400" eaLnBrk="1" hangingPunct="1">
              <a:buClr>
                <a:schemeClr val="tx1"/>
              </a:buClr>
              <a:buFont typeface="Wingdings" panose="05000000000000000000" pitchFamily="2" charset="2"/>
              <a:buChar char="§"/>
            </a:pPr>
            <a:r>
              <a:rPr dirty="0"/>
              <a:t>Obstruction of orifice of saccule, retention of secretions,cyst in ventricle</a:t>
            </a:r>
            <a:endParaRPr dirty="0"/>
          </a:p>
          <a:p>
            <a:pPr marL="990600" lvl="1" indent="-533400" eaLnBrk="1" hangingPunct="1">
              <a:buClr>
                <a:schemeClr val="tx1"/>
              </a:buClr>
              <a:buFont typeface="Wingdings" panose="05000000000000000000" pitchFamily="2" charset="2"/>
              <a:buChar char="§"/>
            </a:pPr>
            <a:endParaRPr dirty="0"/>
          </a:p>
          <a:p>
            <a:pPr marL="990600" lvl="1" indent="-533400" eaLnBrk="1" hangingPunct="1">
              <a:buClr>
                <a:schemeClr val="tx1"/>
              </a:buClr>
              <a:buFont typeface="Wingdings" panose="05000000000000000000" pitchFamily="2" charset="2"/>
              <a:buChar char="§"/>
            </a:pPr>
            <a:r>
              <a:rPr dirty="0"/>
              <a:t>Anterior saccular cyst : anterior part of ventricle</a:t>
            </a:r>
            <a:endParaRPr dirty="0"/>
          </a:p>
          <a:p>
            <a:pPr marL="990600" lvl="1" indent="-533400" eaLnBrk="1" hangingPunct="1">
              <a:buClr>
                <a:schemeClr val="tx1"/>
              </a:buClr>
              <a:buFont typeface="Wingdings" panose="05000000000000000000" pitchFamily="2" charset="2"/>
              <a:buChar char="§"/>
            </a:pPr>
            <a:endParaRPr dirty="0"/>
          </a:p>
          <a:p>
            <a:pPr marL="990600" lvl="1" indent="-533400" eaLnBrk="1" hangingPunct="1">
              <a:buClr>
                <a:schemeClr val="tx1"/>
              </a:buClr>
              <a:buFont typeface="Wingdings" panose="05000000000000000000" pitchFamily="2" charset="2"/>
              <a:buChar char="§"/>
            </a:pPr>
            <a:r>
              <a:rPr dirty="0"/>
              <a:t>Lateral saccular cyst : false cord, aryeppiglottic fold, appear  in the neck through thyrohyoid membrane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idx="1"/>
          </p:nvPr>
        </p:nvSpPr>
        <p:spPr>
          <a:xfrm>
            <a:off x="457200" y="304800"/>
            <a:ext cx="8229600" cy="5821363"/>
          </a:xfrm>
        </p:spPr>
        <p:txBody>
          <a:bodyPr vert="horz" wrap="square" lIns="91440" tIns="45720" rIns="91440" bIns="45720" anchor="t"/>
          <a:p>
            <a:pPr marL="660400" indent="-660400" eaLnBrk="1" hangingPunct="1">
              <a:buFontTx/>
              <a:buAutoNum type="arabicPeriod" startAt="3"/>
            </a:pPr>
            <a:r>
              <a:rPr b="1" dirty="0"/>
              <a:t>Laryngocoele: </a:t>
            </a:r>
            <a:r>
              <a:rPr dirty="0"/>
              <a:t>air filled cystic swelling due to dilatation of saccule</a:t>
            </a:r>
            <a:endParaRPr dirty="0"/>
          </a:p>
          <a:p>
            <a:pPr marL="1784350" lvl="3" indent="-412750" eaLnBrk="1" hangingPunct="1">
              <a:buClr>
                <a:schemeClr val="tx1"/>
              </a:buClr>
              <a:buFontTx/>
              <a:buAutoNum type="romanLcPeriod"/>
            </a:pPr>
            <a:r>
              <a:rPr sz="2800" dirty="0"/>
              <a:t>Internal: confined within larynx, distention of false cords and aryepiglottic fold</a:t>
            </a:r>
            <a:endParaRPr sz="2800" dirty="0"/>
          </a:p>
          <a:p>
            <a:pPr marL="1784350" lvl="3" indent="-412750" eaLnBrk="1" hangingPunct="1">
              <a:buClr>
                <a:schemeClr val="tx1"/>
              </a:buClr>
              <a:buFontTx/>
              <a:buAutoNum type="romanLcPeriod"/>
            </a:pPr>
            <a:r>
              <a:rPr sz="2800" dirty="0"/>
              <a:t>External : Distended saccule herniates through thyroid membrane</a:t>
            </a:r>
            <a:endParaRPr sz="2800" dirty="0"/>
          </a:p>
          <a:p>
            <a:pPr marL="1784350" lvl="3" indent="-412750" eaLnBrk="1" hangingPunct="1">
              <a:buClr>
                <a:schemeClr val="tx1"/>
              </a:buClr>
              <a:buFontTx/>
              <a:buAutoNum type="romanLcPeriod"/>
            </a:pPr>
            <a:r>
              <a:rPr sz="2800" dirty="0"/>
              <a:t>Combined: both components seen.</a:t>
            </a:r>
            <a:endParaRPr sz="2800" dirty="0"/>
          </a:p>
          <a:p>
            <a:pPr marL="1784350" lvl="3" indent="-412750" eaLnBrk="1" hangingPunct="1">
              <a:buClr>
                <a:schemeClr val="tx1"/>
              </a:buClr>
              <a:buNone/>
            </a:pPr>
            <a:endParaRPr dirty="0"/>
          </a:p>
          <a:p>
            <a:pPr marL="1784350" lvl="3" indent="-412750" eaLnBrk="1" hangingPunct="1">
              <a:buClr>
                <a:schemeClr val="tx1"/>
              </a:buClr>
              <a:buNone/>
            </a:pPr>
            <a:r>
              <a:rPr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Number Placeholder 6"/>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000" dirty="0"/>
            </a:fld>
            <a:endParaRPr lang="en-US" sz="1000" dirty="0"/>
          </a:p>
        </p:txBody>
      </p:sp>
      <p:sp>
        <p:nvSpPr>
          <p:cNvPr id="7171" name="Rectangle 2"/>
          <p:cNvSpPr>
            <a:spLocks noGrp="1"/>
          </p:cNvSpPr>
          <p:nvPr>
            <p:ph type="title"/>
          </p:nvPr>
        </p:nvSpPr>
        <p:spPr>
          <a:xfrm>
            <a:off x="457200" y="228600"/>
            <a:ext cx="8229600" cy="692150"/>
          </a:xfrm>
        </p:spPr>
        <p:txBody>
          <a:bodyPr vert="horz" wrap="square" lIns="91440" tIns="45720" rIns="91440" bIns="45720" anchor="ctr"/>
          <a:p>
            <a:r>
              <a:rPr sz="4000" dirty="0"/>
              <a:t>The Larynx</a:t>
            </a:r>
            <a:endParaRPr sz="4000" dirty="0"/>
          </a:p>
        </p:txBody>
      </p:sp>
      <p:sp>
        <p:nvSpPr>
          <p:cNvPr id="7172" name="Rectangle 3"/>
          <p:cNvSpPr>
            <a:spLocks noGrp="1"/>
          </p:cNvSpPr>
          <p:nvPr>
            <p:ph type="body" sz="half" idx="1"/>
          </p:nvPr>
        </p:nvSpPr>
        <p:spPr>
          <a:xfrm>
            <a:off x="457200" y="1371600"/>
            <a:ext cx="6934200" cy="4572000"/>
          </a:xfrm>
        </p:spPr>
        <p:txBody>
          <a:bodyPr vert="horz" wrap="square" lIns="91440" tIns="45720" rIns="91440" bIns="45720" anchor="t"/>
          <a:p>
            <a:pPr>
              <a:spcBef>
                <a:spcPct val="0"/>
              </a:spcBef>
              <a:buClrTx/>
              <a:buSzTx/>
              <a:buFontTx/>
              <a:buChar char="•"/>
            </a:pPr>
            <a:endParaRPr sz="2400" dirty="0"/>
          </a:p>
          <a:p>
            <a:pPr>
              <a:spcBef>
                <a:spcPct val="0"/>
              </a:spcBef>
              <a:buClrTx/>
              <a:buSzTx/>
              <a:buFontTx/>
              <a:buChar char="•"/>
            </a:pPr>
            <a:endParaRPr sz="2400" dirty="0"/>
          </a:p>
          <a:p>
            <a:pPr>
              <a:spcBef>
                <a:spcPct val="0"/>
              </a:spcBef>
              <a:buClrTx/>
              <a:buSzTx/>
              <a:buFontTx/>
              <a:buChar char="•"/>
            </a:pPr>
            <a:endParaRPr sz="2400" dirty="0"/>
          </a:p>
          <a:p>
            <a:pPr>
              <a:spcBef>
                <a:spcPct val="0"/>
              </a:spcBef>
              <a:buClrTx/>
              <a:buSzTx/>
              <a:buFontTx/>
              <a:buChar char="•"/>
            </a:pPr>
            <a:r>
              <a:rPr sz="2400" dirty="0"/>
              <a:t>The larynx is a 5-7 cm  long structure.  </a:t>
            </a:r>
            <a:endParaRPr sz="2400" dirty="0"/>
          </a:p>
          <a:p>
            <a:pPr lvl="1">
              <a:spcBef>
                <a:spcPct val="0"/>
              </a:spcBef>
              <a:buClrTx/>
              <a:buFontTx/>
              <a:buChar char="•"/>
            </a:pPr>
            <a:r>
              <a:rPr sz="2000" dirty="0"/>
              <a:t>       Its upper boundary starts at the tip of the epiglottis, opposite the 3rd to 4th, cervical vertebra.</a:t>
            </a:r>
            <a:endParaRPr sz="2000" dirty="0"/>
          </a:p>
          <a:p>
            <a:pPr>
              <a:spcBef>
                <a:spcPct val="0"/>
              </a:spcBef>
              <a:buClrTx/>
              <a:buSzTx/>
              <a:buFontTx/>
              <a:buChar char="•"/>
            </a:pPr>
            <a:endParaRPr sz="2400" dirty="0"/>
          </a:p>
          <a:p>
            <a:pPr>
              <a:spcBef>
                <a:spcPct val="0"/>
              </a:spcBef>
              <a:buClrTx/>
              <a:buSzTx/>
              <a:buFontTx/>
              <a:buChar char="•"/>
            </a:pPr>
            <a:r>
              <a:rPr sz="2400" dirty="0"/>
              <a:t>Its lower end is at the lower border of the cricoid cartilage.</a:t>
            </a:r>
            <a:endParaRPr sz="2400" dirty="0"/>
          </a:p>
          <a:p>
            <a:pPr lvl="1">
              <a:spcBef>
                <a:spcPct val="0"/>
              </a:spcBef>
              <a:buClrTx/>
              <a:buFontTx/>
              <a:buChar char="•"/>
            </a:pPr>
            <a:r>
              <a:rPr sz="2000" dirty="0"/>
              <a:t>This lies opposite the 6th cervical vertebra. </a:t>
            </a:r>
            <a:endParaRPr sz="2000" dirty="0"/>
          </a:p>
          <a:p>
            <a:pPr>
              <a:buClr>
                <a:schemeClr val="accent1"/>
              </a:buClr>
              <a:buSzTx/>
              <a:buFont typeface="Wingdings" panose="05000000000000000000" pitchFamily="2" charset="2"/>
              <a:buChar char="n"/>
            </a:pP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p:cNvSpPr>
          <p:nvPr>
            <p:ph idx="1"/>
          </p:nvPr>
        </p:nvSpPr>
        <p:spPr>
          <a:xfrm>
            <a:off x="457200" y="304800"/>
            <a:ext cx="8229600" cy="5821363"/>
          </a:xfrm>
        </p:spPr>
        <p:txBody>
          <a:bodyPr vert="horz" wrap="square" lIns="91440" tIns="45720" rIns="91440" bIns="45720" anchor="t"/>
          <a:p>
            <a:pPr eaLnBrk="1" hangingPunct="1">
              <a:buNone/>
            </a:pPr>
            <a:r>
              <a:rPr sz="3600" i="1" dirty="0"/>
              <a:t>Etiology</a:t>
            </a:r>
            <a:r>
              <a:rPr dirty="0"/>
              <a:t>:</a:t>
            </a:r>
            <a:endParaRPr dirty="0"/>
          </a:p>
          <a:p>
            <a:pPr eaLnBrk="1" hangingPunct="1">
              <a:buNone/>
            </a:pPr>
            <a:r>
              <a:rPr dirty="0"/>
              <a:t>	               Transglottic pressure</a:t>
            </a:r>
            <a:endParaRPr dirty="0"/>
          </a:p>
          <a:p>
            <a:pPr eaLnBrk="1" hangingPunct="1">
              <a:buNone/>
            </a:pPr>
            <a:r>
              <a:rPr dirty="0"/>
              <a:t> </a:t>
            </a:r>
            <a:endParaRPr dirty="0"/>
          </a:p>
          <a:p>
            <a:pPr eaLnBrk="1" hangingPunct="1">
              <a:buNone/>
            </a:pPr>
            <a:r>
              <a:rPr sz="3600" i="1" dirty="0"/>
              <a:t>Symptoms</a:t>
            </a:r>
            <a:endParaRPr dirty="0"/>
          </a:p>
          <a:p>
            <a:pPr eaLnBrk="1" hangingPunct="1">
              <a:buNone/>
            </a:pPr>
            <a:r>
              <a:rPr dirty="0"/>
              <a:t>	Hoarseness, cough, airway obstruction</a:t>
            </a:r>
            <a:endParaRPr dirty="0"/>
          </a:p>
          <a:p>
            <a:pPr eaLnBrk="1" hangingPunct="1">
              <a:buNone/>
            </a:pPr>
            <a:r>
              <a:rPr dirty="0"/>
              <a:t>   external, presents as a reducible swelling in the neck which   Valsalva manuevre</a:t>
            </a:r>
            <a:endParaRPr dirty="0"/>
          </a:p>
          <a:p>
            <a:pPr eaLnBrk="1" hangingPunct="1">
              <a:buNone/>
            </a:pPr>
            <a:r>
              <a:rPr sz="3600" i="1" dirty="0"/>
              <a:t>Diagnosis</a:t>
            </a:r>
            <a:endParaRPr sz="3600" i="1" dirty="0"/>
          </a:p>
          <a:p>
            <a:pPr eaLnBrk="1" hangingPunct="1">
              <a:buNone/>
            </a:pPr>
            <a:r>
              <a:rPr sz="3600" b="1" i="1" dirty="0"/>
              <a:t>	</a:t>
            </a:r>
            <a:r>
              <a:rPr dirty="0"/>
              <a:t>Indirect laryngoscopy &amp; CT Scan</a:t>
            </a:r>
            <a:endParaRPr sz="3600" b="1" i="1" dirty="0"/>
          </a:p>
        </p:txBody>
      </p:sp>
      <p:sp>
        <p:nvSpPr>
          <p:cNvPr id="34819" name="Line 4"/>
          <p:cNvSpPr/>
          <p:nvPr/>
        </p:nvSpPr>
        <p:spPr>
          <a:xfrm flipV="1">
            <a:off x="2438400" y="914400"/>
            <a:ext cx="0" cy="685800"/>
          </a:xfrm>
          <a:prstGeom prst="line">
            <a:avLst/>
          </a:prstGeom>
          <a:ln w="9525" cap="flat" cmpd="sng">
            <a:solidFill>
              <a:schemeClr val="tx1"/>
            </a:solidFill>
            <a:prstDash val="solid"/>
            <a:headEnd type="none" w="med" len="med"/>
            <a:tailEnd type="triangle" w="med" len="med"/>
          </a:ln>
        </p:spPr>
      </p:sp>
      <p:sp>
        <p:nvSpPr>
          <p:cNvPr id="34820" name="Line 6"/>
          <p:cNvSpPr/>
          <p:nvPr/>
        </p:nvSpPr>
        <p:spPr>
          <a:xfrm flipV="1">
            <a:off x="-457200" y="2819400"/>
            <a:ext cx="0" cy="457200"/>
          </a:xfrm>
          <a:prstGeom prst="line">
            <a:avLst/>
          </a:prstGeom>
          <a:ln w="9525" cap="flat" cmpd="sng">
            <a:solidFill>
              <a:schemeClr val="tx1"/>
            </a:solidFill>
            <a:prstDash val="solid"/>
            <a:headEnd type="none" w="med" len="med"/>
            <a:tailEnd type="triangle" w="med" len="med"/>
          </a:ln>
        </p:spPr>
      </p:sp>
      <p:cxnSp>
        <p:nvCxnSpPr>
          <p:cNvPr id="34821" name="Straight Arrow Connector 5"/>
          <p:cNvCxnSpPr/>
          <p:nvPr/>
        </p:nvCxnSpPr>
        <p:spPr>
          <a:xfrm flipV="1">
            <a:off x="4191000" y="3962400"/>
            <a:ext cx="0" cy="381000"/>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p:cNvSpPr>
          <p:nvPr>
            <p:ph idx="1"/>
          </p:nvPr>
        </p:nvSpPr>
        <p:spPr>
          <a:xfrm>
            <a:off x="457200" y="304800"/>
            <a:ext cx="8229600" cy="5821363"/>
          </a:xfrm>
        </p:spPr>
        <p:txBody>
          <a:bodyPr vert="horz" wrap="square" lIns="91440" tIns="45720" rIns="91440" bIns="45720" anchor="t"/>
          <a:p>
            <a:pPr eaLnBrk="1" hangingPunct="1">
              <a:buNone/>
            </a:pPr>
            <a:r>
              <a:rPr sz="3600" b="1" i="1" dirty="0"/>
              <a:t>Treatment</a:t>
            </a:r>
            <a:endParaRPr sz="3600" b="1" i="1" dirty="0"/>
          </a:p>
          <a:p>
            <a:pPr eaLnBrk="1" hangingPunct="1">
              <a:buNone/>
            </a:pPr>
            <a:r>
              <a:rPr sz="3600" b="1" i="1" dirty="0"/>
              <a:t>	</a:t>
            </a:r>
            <a:r>
              <a:rPr dirty="0"/>
              <a:t>Surgical excision</a:t>
            </a:r>
            <a:endParaRPr dirty="0"/>
          </a:p>
          <a:p>
            <a:pPr eaLnBrk="1" hangingPunct="1">
              <a:buNone/>
            </a:pPr>
            <a:r>
              <a:rPr sz="3600" b="1" i="1" dirty="0"/>
              <a:t>	</a:t>
            </a:r>
            <a:r>
              <a:rPr dirty="0"/>
              <a:t>Marsupialisation</a:t>
            </a:r>
            <a:endParaRPr dirty="0"/>
          </a:p>
          <a:p>
            <a:pPr eaLnBrk="1" hangingPunct="1">
              <a:buNone/>
            </a:pPr>
            <a:endParaRPr dirty="0"/>
          </a:p>
          <a:p>
            <a:pPr eaLnBrk="1" hangingPunct="1">
              <a:buNone/>
            </a:pPr>
            <a:r>
              <a:rPr dirty="0">
                <a:solidFill>
                  <a:srgbClr val="FF0000"/>
                </a:solidFill>
              </a:rPr>
              <a:t>Adult laryngocoele : </a:t>
            </a:r>
            <a:r>
              <a:rPr dirty="0"/>
              <a:t>can be associated with carcinoma</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p:txBody>
          <a:bodyPr vert="horz" wrap="square" lIns="91440" tIns="45720" rIns="91440" bIns="45720" anchor="ctr"/>
          <a:p>
            <a:pPr eaLnBrk="1" hangingPunct="1"/>
            <a:r>
              <a:rPr dirty="0"/>
              <a:t>Neoplastic</a:t>
            </a:r>
            <a:endParaRPr dirty="0"/>
          </a:p>
        </p:txBody>
      </p:sp>
      <p:sp>
        <p:nvSpPr>
          <p:cNvPr id="36867" name="Rectangle 3"/>
          <p:cNvSpPr>
            <a:spLocks noGrp="1"/>
          </p:cNvSpPr>
          <p:nvPr>
            <p:ph idx="1"/>
          </p:nvPr>
        </p:nvSpPr>
        <p:spPr/>
        <p:txBody>
          <a:bodyPr vert="horz" wrap="square" lIns="91440" tIns="45720" rIns="91440" bIns="45720" anchor="t"/>
          <a:p>
            <a:pPr marL="609600" indent="-609600" eaLnBrk="1" hangingPunct="1">
              <a:buClr>
                <a:schemeClr val="tx1"/>
              </a:buClr>
              <a:buFontTx/>
              <a:buAutoNum type="arabicPeriod"/>
            </a:pPr>
            <a:r>
              <a:rPr dirty="0"/>
              <a:t>Squamous Papilloma</a:t>
            </a:r>
            <a:endParaRPr dirty="0"/>
          </a:p>
          <a:p>
            <a:pPr marL="990600" lvl="1" indent="-533400" eaLnBrk="1" hangingPunct="1">
              <a:buClr>
                <a:schemeClr val="tx1"/>
              </a:buClr>
              <a:buNone/>
            </a:pPr>
            <a:r>
              <a:rPr dirty="0"/>
              <a:t>Juvenile pappilomas</a:t>
            </a:r>
            <a:endParaRPr dirty="0"/>
          </a:p>
          <a:p>
            <a:pPr marL="1371600" lvl="2" indent="-457200" eaLnBrk="1" hangingPunct="1">
              <a:buClr>
                <a:schemeClr val="tx1"/>
              </a:buClr>
              <a:buFont typeface="Wingdings" panose="05000000000000000000" pitchFamily="2" charset="2"/>
              <a:buChar char="Ø"/>
            </a:pPr>
            <a:r>
              <a:rPr dirty="0"/>
              <a:t>Viral origin ; multiple</a:t>
            </a:r>
            <a:endParaRPr dirty="0"/>
          </a:p>
          <a:p>
            <a:pPr marL="1371600" lvl="2" indent="-457200" eaLnBrk="1" hangingPunct="1">
              <a:buClr>
                <a:schemeClr val="tx1"/>
              </a:buClr>
              <a:buFont typeface="Wingdings" panose="05000000000000000000" pitchFamily="2" charset="2"/>
              <a:buChar char="Ø"/>
            </a:pPr>
            <a:r>
              <a:rPr dirty="0"/>
              <a:t>Often involve infants and young children </a:t>
            </a:r>
            <a:endParaRPr dirty="0"/>
          </a:p>
          <a:p>
            <a:pPr marL="1371600" lvl="2" indent="-457200" eaLnBrk="1" hangingPunct="1">
              <a:buClr>
                <a:schemeClr val="tx1"/>
              </a:buClr>
              <a:buFont typeface="Wingdings" panose="05000000000000000000" pitchFamily="2" charset="2"/>
              <a:buChar char="Ø"/>
            </a:pPr>
            <a:r>
              <a:rPr dirty="0"/>
              <a:t>Stridor &amp; hoarseness</a:t>
            </a:r>
            <a:endParaRPr dirty="0"/>
          </a:p>
          <a:p>
            <a:pPr marL="1371600" lvl="2" indent="-457200" eaLnBrk="1" hangingPunct="1">
              <a:buClr>
                <a:schemeClr val="tx1"/>
              </a:buClr>
              <a:buFont typeface="Wingdings" panose="05000000000000000000" pitchFamily="2" charset="2"/>
              <a:buChar char="Ø"/>
            </a:pPr>
            <a:r>
              <a:rPr dirty="0"/>
              <a:t>Mostly seen in true &amp;false cord &amp;the epiglottis</a:t>
            </a:r>
            <a:endParaRPr dirty="0"/>
          </a:p>
          <a:p>
            <a:pPr marL="1371600" lvl="2" indent="-457200" eaLnBrk="1" hangingPunct="1">
              <a:buClr>
                <a:schemeClr val="tx1"/>
              </a:buClr>
              <a:buFont typeface="Wingdings" panose="05000000000000000000" pitchFamily="2" charset="2"/>
              <a:buChar char="Ø"/>
            </a:pPr>
            <a:r>
              <a:rPr dirty="0"/>
              <a:t>Glistening white irregular growths, sessile &amp; friable, easily bleeds</a:t>
            </a:r>
            <a:endParaRPr dirty="0"/>
          </a:p>
          <a:p>
            <a:pPr marL="1371600" lvl="2" indent="-457200" eaLnBrk="1" hangingPunct="1">
              <a:buClr>
                <a:schemeClr val="tx1"/>
              </a:buClr>
              <a:buFont typeface="Wingdings" panose="05000000000000000000" pitchFamily="2" charset="2"/>
              <a:buChar char="Ø"/>
            </a:pPr>
            <a:r>
              <a:rPr dirty="0"/>
              <a:t>Disappear after puberty</a:t>
            </a:r>
            <a:endParaRPr dirty="0"/>
          </a:p>
          <a:p>
            <a:pPr marL="1371600" lvl="2" indent="-457200" eaLnBrk="1" hangingPunct="1">
              <a:buClr>
                <a:schemeClr val="tx1"/>
              </a:buClr>
              <a:buFont typeface="Wingdings" panose="05000000000000000000" pitchFamily="2" charset="2"/>
              <a:buChar char="Ø"/>
            </a:pPr>
            <a:r>
              <a:rPr dirty="0"/>
              <a:t>CO</a:t>
            </a:r>
            <a:r>
              <a:rPr baseline="-25000" dirty="0"/>
              <a:t>2 </a:t>
            </a:r>
            <a:r>
              <a:rPr dirty="0"/>
              <a:t>laser precision &amp; less bleeding</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p:cNvSpPr>
          <p:nvPr>
            <p:ph idx="1"/>
          </p:nvPr>
        </p:nvSpPr>
        <p:spPr>
          <a:xfrm>
            <a:off x="457200" y="304800"/>
            <a:ext cx="8229600" cy="5821363"/>
          </a:xfrm>
        </p:spPr>
        <p:txBody>
          <a:bodyPr vert="horz" wrap="square" lIns="91440" tIns="45720" rIns="91440" bIns="45720" anchor="t"/>
          <a:p>
            <a:pPr eaLnBrk="1" hangingPunct="1">
              <a:buClr>
                <a:schemeClr val="tx1"/>
              </a:buClr>
              <a:buNone/>
            </a:pPr>
            <a:r>
              <a:rPr dirty="0"/>
              <a:t>   Adult onset</a:t>
            </a:r>
            <a:endParaRPr dirty="0"/>
          </a:p>
          <a:p>
            <a:pPr lvl="1" eaLnBrk="1" hangingPunct="1">
              <a:buClr>
                <a:schemeClr val="tx1"/>
              </a:buClr>
              <a:buFont typeface="Wingdings" panose="05000000000000000000" pitchFamily="2" charset="2"/>
              <a:buChar char="Ø"/>
            </a:pPr>
            <a:r>
              <a:rPr dirty="0"/>
              <a:t> Single &amp; smaller</a:t>
            </a:r>
            <a:endParaRPr dirty="0"/>
          </a:p>
          <a:p>
            <a:pPr lvl="1" eaLnBrk="1" hangingPunct="1">
              <a:buClr>
                <a:schemeClr val="tx1"/>
              </a:buClr>
              <a:buFont typeface="Wingdings" panose="05000000000000000000" pitchFamily="2" charset="2"/>
              <a:buChar char="Ø"/>
            </a:pPr>
            <a:r>
              <a:rPr dirty="0"/>
              <a:t>Less aggressive and  no recurrance after surgical removal</a:t>
            </a:r>
            <a:endParaRPr dirty="0"/>
          </a:p>
          <a:p>
            <a:pPr lvl="1" eaLnBrk="1" hangingPunct="1">
              <a:buClr>
                <a:schemeClr val="tx1"/>
              </a:buClr>
              <a:buFont typeface="Wingdings" panose="05000000000000000000" pitchFamily="2" charset="2"/>
              <a:buChar char="Ø"/>
            </a:pPr>
            <a:r>
              <a:rPr dirty="0"/>
              <a:t>Common in males(2:1) ;30-50yrs</a:t>
            </a:r>
            <a:endParaRPr dirty="0"/>
          </a:p>
          <a:p>
            <a:pPr lvl="1" eaLnBrk="1" hangingPunct="1">
              <a:buClr>
                <a:schemeClr val="tx1"/>
              </a:buClr>
              <a:buFont typeface="Wingdings" panose="05000000000000000000" pitchFamily="2" charset="2"/>
              <a:buChar char="Ø"/>
            </a:pPr>
            <a:r>
              <a:rPr dirty="0"/>
              <a:t>Arises from anterior half of vocal cord and anterior commisure</a:t>
            </a:r>
            <a:endParaRPr dirty="0"/>
          </a:p>
          <a:p>
            <a:pPr lvl="1" eaLnBrk="1" hangingPunct="1">
              <a:buClr>
                <a:schemeClr val="tx1"/>
              </a:buClr>
              <a:buFont typeface="Wingdings" panose="05000000000000000000" pitchFamily="2" charset="2"/>
              <a:buChar char="Ø"/>
            </a:pPr>
            <a:r>
              <a:rPr dirty="0"/>
              <a:t>Treatment same as benign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6" descr="Laryngeal_Papilloma1"/>
          <p:cNvPicPr>
            <a:picLocks noChangeAspect="1"/>
          </p:cNvPicPr>
          <p:nvPr>
            <p:ph idx="1"/>
          </p:nvPr>
        </p:nvPicPr>
        <p:blipFill>
          <a:blip r:embed="rId1"/>
          <a:srcRect/>
          <a:stretch>
            <a:fillRect/>
          </a:stretch>
        </p:blipFill>
        <p:spPr>
          <a:xfrm>
            <a:off x="1981200" y="304800"/>
            <a:ext cx="4953000" cy="6096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7" descr="papilloma adult1"/>
          <p:cNvPicPr>
            <a:picLocks noChangeAspect="1"/>
          </p:cNvPicPr>
          <p:nvPr>
            <p:ph/>
          </p:nvPr>
        </p:nvPicPr>
        <p:blipFill>
          <a:blip r:embed="rId1"/>
          <a:srcRect/>
          <a:stretch>
            <a:fillRect/>
          </a:stretch>
        </p:blipFill>
        <p:spPr>
          <a:xfrm>
            <a:off x="1600200" y="1011238"/>
            <a:ext cx="5638800" cy="4403725"/>
          </a:xfrm>
        </p:spPr>
      </p:pic>
      <p:sp>
        <p:nvSpPr>
          <p:cNvPr id="39939" name="Text Box 8"/>
          <p:cNvSpPr txBox="1"/>
          <p:nvPr/>
        </p:nvSpPr>
        <p:spPr>
          <a:xfrm>
            <a:off x="1981200" y="5791200"/>
            <a:ext cx="5334000" cy="549275"/>
          </a:xfrm>
          <a:prstGeom prst="rect">
            <a:avLst/>
          </a:prstGeom>
          <a:noFill/>
          <a:ln w="9525">
            <a:noFill/>
          </a:ln>
        </p:spPr>
        <p:txBody>
          <a:bodyPr>
            <a:spAutoFit/>
          </a:bodyPr>
          <a:p>
            <a:pPr>
              <a:spcBef>
                <a:spcPct val="50000"/>
              </a:spcBef>
            </a:pPr>
            <a:r>
              <a:rPr sz="3000" b="1" dirty="0">
                <a:latin typeface="Arial" panose="020B0604020202020204" pitchFamily="34" charset="0"/>
              </a:rPr>
              <a:t>Adult laryngeal papilloma</a:t>
            </a:r>
            <a:endParaRPr sz="3000" b="1"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457200" y="228600"/>
            <a:ext cx="8229600" cy="5897563"/>
          </a:xfrm>
        </p:spPr>
        <p:txBody>
          <a:bodyPr vert="horz" wrap="square" lIns="91440" tIns="45720" rIns="91440" bIns="45720" anchor="t"/>
          <a:p>
            <a:pPr marL="609600" indent="-609600" eaLnBrk="1" hangingPunct="1">
              <a:buFontTx/>
              <a:buAutoNum type="arabicPeriod" startAt="2"/>
            </a:pPr>
            <a:r>
              <a:rPr dirty="0"/>
              <a:t>Chondroma</a:t>
            </a:r>
            <a:endParaRPr dirty="0"/>
          </a:p>
          <a:p>
            <a:pPr marL="990600" lvl="1" indent="-533400" eaLnBrk="1" hangingPunct="1">
              <a:buClr>
                <a:schemeClr val="tx1"/>
              </a:buClr>
              <a:buFont typeface="Wingdings" panose="05000000000000000000" pitchFamily="2" charset="2"/>
              <a:buChar char="Ø"/>
            </a:pPr>
            <a:r>
              <a:rPr dirty="0"/>
              <a:t>Arise from cricoid</a:t>
            </a:r>
            <a:endParaRPr dirty="0"/>
          </a:p>
          <a:p>
            <a:pPr marL="990600" lvl="1" indent="-533400" eaLnBrk="1" hangingPunct="1">
              <a:buClr>
                <a:schemeClr val="tx1"/>
              </a:buClr>
              <a:buFont typeface="Wingdings" panose="05000000000000000000" pitchFamily="2" charset="2"/>
              <a:buChar char="Ø"/>
            </a:pPr>
            <a:r>
              <a:rPr dirty="0"/>
              <a:t>Causes dyspnoea, lump and dysphagia</a:t>
            </a:r>
            <a:endParaRPr dirty="0"/>
          </a:p>
          <a:p>
            <a:pPr marL="990600" lvl="1" indent="-533400" eaLnBrk="1" hangingPunct="1">
              <a:buClr>
                <a:schemeClr val="tx1"/>
              </a:buClr>
              <a:buFont typeface="Wingdings" panose="05000000000000000000" pitchFamily="2" charset="2"/>
              <a:buChar char="Ø"/>
            </a:pPr>
            <a:r>
              <a:rPr dirty="0"/>
              <a:t>Mostly affect males,40 -60yrs</a:t>
            </a:r>
            <a:endParaRPr dirty="0"/>
          </a:p>
          <a:p>
            <a:pPr marL="609600" indent="-609600" eaLnBrk="1" hangingPunct="1">
              <a:buClr>
                <a:schemeClr val="tx1"/>
              </a:buClr>
              <a:buNone/>
            </a:pPr>
            <a:endParaRPr dirty="0"/>
          </a:p>
          <a:p>
            <a:pPr marL="609600" indent="-609600" eaLnBrk="1" hangingPunct="1">
              <a:buClr>
                <a:schemeClr val="tx1"/>
              </a:buClr>
              <a:buFont typeface="Wingdings" panose="05000000000000000000" pitchFamily="2" charset="2"/>
              <a:buAutoNum type="arabicPeriod" startAt="3"/>
            </a:pPr>
            <a:r>
              <a:rPr dirty="0"/>
              <a:t>Hemangioma</a:t>
            </a:r>
            <a:endParaRPr dirty="0"/>
          </a:p>
          <a:p>
            <a:pPr marL="990600" lvl="1" indent="-533400" eaLnBrk="1" hangingPunct="1">
              <a:buClr>
                <a:schemeClr val="tx1"/>
              </a:buClr>
              <a:buFont typeface="Wingdings" panose="05000000000000000000" pitchFamily="2" charset="2"/>
              <a:buChar char="Ø"/>
            </a:pPr>
            <a:r>
              <a:rPr dirty="0"/>
              <a:t>Infantile </a:t>
            </a:r>
            <a:r>
              <a:rPr dirty="0">
                <a:sym typeface="Wingdings" panose="05000000000000000000" pitchFamily="2" charset="2"/>
              </a:rPr>
              <a:t> subglottic region: presents with stridor in first 6 months</a:t>
            </a:r>
            <a:endParaRPr dirty="0">
              <a:sym typeface="Wingdings" panose="05000000000000000000" pitchFamily="2" charset="2"/>
            </a:endParaRPr>
          </a:p>
          <a:p>
            <a:pPr marL="990600" lvl="1" indent="-533400" eaLnBrk="1" hangingPunct="1">
              <a:buClr>
                <a:schemeClr val="tx1"/>
              </a:buClr>
              <a:buFont typeface="Wingdings" panose="05000000000000000000" pitchFamily="2" charset="2"/>
              <a:buChar char="Ø"/>
            </a:pPr>
            <a:r>
              <a:rPr dirty="0">
                <a:sym typeface="Wingdings" panose="05000000000000000000" pitchFamily="2" charset="2"/>
              </a:rPr>
              <a:t>50% have at other sites(head and neck area) </a:t>
            </a:r>
            <a:endParaRPr dirty="0">
              <a:sym typeface="Wingdings" panose="05000000000000000000" pitchFamily="2" charset="2"/>
            </a:endParaRPr>
          </a:p>
          <a:p>
            <a:pPr marL="990600" lvl="1" indent="-533400" eaLnBrk="1" hangingPunct="1">
              <a:buClr>
                <a:schemeClr val="tx1"/>
              </a:buClr>
              <a:buFont typeface="Wingdings" panose="05000000000000000000" pitchFamily="2" charset="2"/>
              <a:buChar char="Ø"/>
            </a:pPr>
            <a:r>
              <a:rPr dirty="0">
                <a:sym typeface="Wingdings" panose="05000000000000000000" pitchFamily="2" charset="2"/>
              </a:rPr>
              <a:t>Tracheostomy may be needed to relieve respiratory obstrution </a:t>
            </a:r>
            <a:endParaRPr dirty="0">
              <a:sym typeface="Wingdings" panose="05000000000000000000" pitchFamily="2" charset="2"/>
            </a:endParaRPr>
          </a:p>
          <a:p>
            <a:pPr marL="990600" lvl="1" indent="-533400" eaLnBrk="1" hangingPunct="1">
              <a:buClr>
                <a:schemeClr val="tx1"/>
              </a:buClr>
              <a:buFont typeface="Wingdings" panose="05000000000000000000" pitchFamily="2" charset="2"/>
              <a:buChar char="Ø"/>
            </a:pPr>
            <a:r>
              <a:rPr dirty="0">
                <a:sym typeface="Wingdings" panose="05000000000000000000" pitchFamily="2" charset="2"/>
              </a:rPr>
              <a:t>Most of them are capillary type &amp;can be vaporised with CO2 laser</a:t>
            </a:r>
            <a:endParaRPr dirty="0"/>
          </a:p>
          <a:p>
            <a:pPr marL="609600" indent="-609600" eaLnBrk="1" hangingPunct="1">
              <a:buClr>
                <a:schemeClr val="tx1"/>
              </a:buClr>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haemangioma"/>
          <p:cNvPicPr>
            <a:picLocks noChangeAspect="1"/>
          </p:cNvPicPr>
          <p:nvPr>
            <p:ph/>
          </p:nvPr>
        </p:nvPicPr>
        <p:blipFill>
          <a:blip r:embed="rId1"/>
          <a:srcRect/>
          <a:stretch>
            <a:fillRect/>
          </a:stretch>
        </p:blipFill>
        <p:spPr>
          <a:xfrm>
            <a:off x="1600200" y="839788"/>
            <a:ext cx="5867400" cy="5032375"/>
          </a:xfrm>
        </p:spPr>
      </p:pic>
      <p:sp>
        <p:nvSpPr>
          <p:cNvPr id="41987" name="Text Box 7"/>
          <p:cNvSpPr txBox="1"/>
          <p:nvPr/>
        </p:nvSpPr>
        <p:spPr>
          <a:xfrm>
            <a:off x="3200400" y="6096000"/>
            <a:ext cx="2971800" cy="549275"/>
          </a:xfrm>
          <a:prstGeom prst="rect">
            <a:avLst/>
          </a:prstGeom>
          <a:noFill/>
          <a:ln w="9525">
            <a:noFill/>
          </a:ln>
        </p:spPr>
        <p:txBody>
          <a:bodyPr>
            <a:spAutoFit/>
          </a:bodyPr>
          <a:p>
            <a:pPr>
              <a:spcBef>
                <a:spcPct val="50000"/>
              </a:spcBef>
            </a:pPr>
            <a:r>
              <a:rPr sz="3000" b="1" dirty="0">
                <a:latin typeface="Arial" panose="020B0604020202020204" pitchFamily="34" charset="0"/>
              </a:rPr>
              <a:t>Hemangioma</a:t>
            </a:r>
            <a:endParaRPr sz="3000" b="1"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p:cNvSpPr>
          <p:nvPr>
            <p:ph idx="1"/>
          </p:nvPr>
        </p:nvSpPr>
        <p:spPr>
          <a:xfrm>
            <a:off x="457200" y="381000"/>
            <a:ext cx="8229600" cy="5745163"/>
          </a:xfrm>
        </p:spPr>
        <p:txBody>
          <a:bodyPr vert="horz" wrap="square" lIns="91440" tIns="45720" rIns="91440" bIns="45720" anchor="t"/>
          <a:p>
            <a:pPr marL="609600" indent="-609600" eaLnBrk="1" hangingPunct="1">
              <a:buFontTx/>
              <a:buAutoNum type="arabicPeriod" startAt="4"/>
            </a:pPr>
            <a:r>
              <a:rPr dirty="0"/>
              <a:t>Granular Cell Tumour</a:t>
            </a:r>
            <a:endParaRPr dirty="0"/>
          </a:p>
          <a:p>
            <a:pPr marL="990600" lvl="1" indent="-533400" eaLnBrk="1" hangingPunct="1">
              <a:buClr>
                <a:schemeClr val="tx1"/>
              </a:buClr>
              <a:buFont typeface="Wingdings" panose="05000000000000000000" pitchFamily="2" charset="2"/>
              <a:buChar char="Ø"/>
            </a:pPr>
            <a:r>
              <a:rPr dirty="0"/>
              <a:t>Arise from Schawann cells</a:t>
            </a:r>
            <a:endParaRPr dirty="0"/>
          </a:p>
          <a:p>
            <a:pPr marL="990600" lvl="1" indent="-533400" eaLnBrk="1" hangingPunct="1">
              <a:buClr>
                <a:schemeClr val="tx1"/>
              </a:buClr>
              <a:buFont typeface="Wingdings" panose="05000000000000000000" pitchFamily="2" charset="2"/>
              <a:buChar char="Ø"/>
            </a:pPr>
            <a:r>
              <a:rPr dirty="0"/>
              <a:t>Overlying epithelium shows pseudoepitheliomatous hyperplasia</a:t>
            </a:r>
            <a:endParaRPr dirty="0"/>
          </a:p>
          <a:p>
            <a:pPr marL="990600" lvl="1" indent="-533400" eaLnBrk="1" hangingPunct="1">
              <a:buClr>
                <a:schemeClr val="tx1"/>
              </a:buClr>
              <a:buFont typeface="Wingdings" panose="05000000000000000000" pitchFamily="2" charset="2"/>
              <a:buChar char="Ø"/>
            </a:pPr>
            <a:endParaRPr dirty="0"/>
          </a:p>
          <a:p>
            <a:pPr marL="609600" indent="-609600" eaLnBrk="1" hangingPunct="1">
              <a:buClr>
                <a:schemeClr val="tx1"/>
              </a:buClr>
              <a:buFont typeface="Wingdings" panose="05000000000000000000" pitchFamily="2" charset="2"/>
              <a:buAutoNum type="arabicPeriod" startAt="5"/>
            </a:pPr>
            <a:r>
              <a:rPr dirty="0"/>
              <a:t>Glandular tumour</a:t>
            </a:r>
            <a:endParaRPr dirty="0"/>
          </a:p>
          <a:p>
            <a:pPr marL="990600" lvl="1" indent="-533400" eaLnBrk="1" hangingPunct="1">
              <a:buClr>
                <a:schemeClr val="tx1"/>
              </a:buClr>
              <a:buFont typeface="Wingdings" panose="05000000000000000000" pitchFamily="2" charset="2"/>
              <a:buChar char="Ø"/>
            </a:pPr>
            <a:r>
              <a:rPr dirty="0"/>
              <a:t>Rare</a:t>
            </a:r>
            <a:endParaRPr dirty="0"/>
          </a:p>
          <a:p>
            <a:pPr marL="990600" lvl="1" indent="-533400" eaLnBrk="1" hangingPunct="1">
              <a:buClr>
                <a:schemeClr val="tx1"/>
              </a:buClr>
              <a:buFont typeface="Wingdings" panose="05000000000000000000" pitchFamily="2" charset="2"/>
              <a:buChar char="Ø"/>
            </a:pPr>
            <a:r>
              <a:rPr dirty="0"/>
              <a:t>Pleomorphic adenoma &amp; oncocytoma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p:txBody>
          <a:bodyPr vert="horz" wrap="square" lIns="91440" tIns="45720" rIns="91440" bIns="45720" anchor="ctr"/>
          <a:p>
            <a:pPr eaLnBrk="1" hangingPunct="1"/>
            <a:r>
              <a:rPr dirty="0"/>
              <a:t>MALIGNANT TUMORS OF LARYNX</a:t>
            </a:r>
            <a:endParaRPr dirty="0"/>
          </a:p>
        </p:txBody>
      </p:sp>
      <p:sp>
        <p:nvSpPr>
          <p:cNvPr id="44035" name="Rectangle 3"/>
          <p:cNvSpPr>
            <a:spLocks noGrp="1"/>
          </p:cNvSpPr>
          <p:nvPr>
            <p:ph idx="1"/>
          </p:nvPr>
        </p:nvSpPr>
        <p:spPr>
          <a:xfrm>
            <a:off x="457200" y="1600200"/>
            <a:ext cx="8229600" cy="5029200"/>
          </a:xfrm>
        </p:spPr>
        <p:txBody>
          <a:bodyPr vert="horz" wrap="square" lIns="91440" tIns="45720" rIns="91440" bIns="45720" anchor="t"/>
          <a:p>
            <a:pPr eaLnBrk="1" hangingPunct="1"/>
            <a:r>
              <a:rPr dirty="0"/>
              <a:t>2.63% of all body cancer in India</a:t>
            </a:r>
            <a:endParaRPr dirty="0"/>
          </a:p>
          <a:p>
            <a:pPr eaLnBrk="1" hangingPunct="1"/>
            <a:r>
              <a:rPr dirty="0"/>
              <a:t>10 times more common in males </a:t>
            </a:r>
            <a:endParaRPr dirty="0"/>
          </a:p>
          <a:p>
            <a:pPr eaLnBrk="1" hangingPunct="1"/>
            <a:r>
              <a:rPr dirty="0"/>
              <a:t>Age : 40 – 70 yrs</a:t>
            </a:r>
            <a:endParaRPr dirty="0"/>
          </a:p>
          <a:p>
            <a:pPr eaLnBrk="1" hangingPunct="1">
              <a:buNone/>
            </a:pPr>
            <a:r>
              <a:rPr sz="3600" b="1" dirty="0"/>
              <a:t>Aetiology</a:t>
            </a:r>
            <a:endParaRPr dirty="0"/>
          </a:p>
          <a:p>
            <a:pPr eaLnBrk="1" hangingPunct="1">
              <a:buNone/>
            </a:pPr>
            <a:r>
              <a:rPr dirty="0"/>
              <a:t>		 Tobacco</a:t>
            </a:r>
            <a:endParaRPr dirty="0"/>
          </a:p>
          <a:p>
            <a:pPr eaLnBrk="1" hangingPunct="1">
              <a:buNone/>
            </a:pPr>
            <a:r>
              <a:rPr dirty="0"/>
              <a:t>    	 Alcohol</a:t>
            </a:r>
            <a:endParaRPr dirty="0"/>
          </a:p>
          <a:p>
            <a:pPr eaLnBrk="1" hangingPunct="1">
              <a:buNone/>
            </a:pPr>
            <a:r>
              <a:rPr sz="3600" b="1" dirty="0"/>
              <a:t>		 </a:t>
            </a:r>
            <a:r>
              <a:rPr dirty="0"/>
              <a:t>Previous neck radiation</a:t>
            </a:r>
            <a:endParaRPr dirty="0"/>
          </a:p>
          <a:p>
            <a:pPr eaLnBrk="1" hangingPunct="1">
              <a:buNone/>
            </a:pPr>
            <a:r>
              <a:rPr dirty="0"/>
              <a:t>		 Occupational – asbestos , petroleum</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8"/>
          <p:cNvSpPr>
            <a:spLocks noGrp="1"/>
          </p:cNvSpPr>
          <p:nvPr>
            <p:ph type="title"/>
          </p:nvPr>
        </p:nvSpPr>
        <p:spPr/>
        <p:txBody>
          <a:bodyPr vert="horz" wrap="square" lIns="91440" tIns="45720" rIns="91440" bIns="45720" anchor="ctr"/>
          <a:p>
            <a:pPr eaLnBrk="1" hangingPunct="1"/>
            <a:r>
              <a:rPr dirty="0"/>
              <a:t>Anatomy</a:t>
            </a:r>
            <a:endParaRPr dirty="0"/>
          </a:p>
        </p:txBody>
      </p:sp>
      <p:pic>
        <p:nvPicPr>
          <p:cNvPr id="8195" name="Picture 11" descr="GA438010"/>
          <p:cNvPicPr>
            <a:picLocks noChangeAspect="1"/>
          </p:cNvPicPr>
          <p:nvPr>
            <p:ph sz="half" idx="1"/>
          </p:nvPr>
        </p:nvPicPr>
        <p:blipFill>
          <a:blip r:embed="rId1"/>
          <a:srcRect/>
          <a:stretch>
            <a:fillRect/>
          </a:stretch>
        </p:blipFill>
        <p:spPr>
          <a:xfrm>
            <a:off x="1371600" y="1600200"/>
            <a:ext cx="2286000" cy="4800600"/>
          </a:xfrm>
        </p:spPr>
      </p:pic>
      <p:pic>
        <p:nvPicPr>
          <p:cNvPr id="8196" name="Picture 12" descr="GA438011"/>
          <p:cNvPicPr>
            <a:picLocks noChangeAspect="1"/>
          </p:cNvPicPr>
          <p:nvPr>
            <p:ph sz="half" idx="2"/>
          </p:nvPr>
        </p:nvPicPr>
        <p:blipFill>
          <a:blip r:embed="rId2"/>
          <a:srcRect/>
          <a:stretch>
            <a:fillRect/>
          </a:stretch>
        </p:blipFill>
        <p:spPr>
          <a:xfrm>
            <a:off x="5257800" y="1600200"/>
            <a:ext cx="2667000" cy="48006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p:txBody>
          <a:bodyPr vert="horz" wrap="square" lIns="91440" tIns="45720" rIns="91440" bIns="45720" anchor="ctr"/>
          <a:p>
            <a:pPr eaLnBrk="1" hangingPunct="1"/>
            <a:r>
              <a:rPr dirty="0"/>
              <a:t>Histopathology</a:t>
            </a:r>
            <a:endParaRPr dirty="0"/>
          </a:p>
        </p:txBody>
      </p:sp>
      <p:sp>
        <p:nvSpPr>
          <p:cNvPr id="45059" name="Rectangle 3"/>
          <p:cNvSpPr>
            <a:spLocks noGrp="1"/>
          </p:cNvSpPr>
          <p:nvPr>
            <p:ph idx="1"/>
          </p:nvPr>
        </p:nvSpPr>
        <p:spPr/>
        <p:txBody>
          <a:bodyPr vert="horz" wrap="square" lIns="91440" tIns="45720" rIns="91440" bIns="45720" anchor="t"/>
          <a:p>
            <a:pPr eaLnBrk="1" hangingPunct="1"/>
            <a:r>
              <a:rPr dirty="0"/>
              <a:t>90 – 95 % laryngeal malignancies are squamous cell carcinomas</a:t>
            </a:r>
            <a:endParaRPr dirty="0"/>
          </a:p>
          <a:p>
            <a:pPr eaLnBrk="1" hangingPunct="1"/>
            <a:r>
              <a:rPr dirty="0"/>
              <a:t>Cordal lesions – well differentiated</a:t>
            </a:r>
            <a:endParaRPr dirty="0"/>
          </a:p>
          <a:p>
            <a:pPr eaLnBrk="1" hangingPunct="1"/>
            <a:r>
              <a:rPr dirty="0"/>
              <a:t>Supraglottic - anaplastic</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4304" name="Group 32"/>
          <p:cNvGraphicFramePr>
            <a:graphicFrameLocks noGrp="1"/>
          </p:cNvGraphicFramePr>
          <p:nvPr>
            <p:ph idx="1"/>
          </p:nvPr>
        </p:nvGraphicFramePr>
        <p:xfrm>
          <a:off x="457200" y="76200"/>
          <a:ext cx="8229600" cy="6269038"/>
        </p:xfrm>
        <a:graphic>
          <a:graphicData uri="http://schemas.openxmlformats.org/drawingml/2006/table">
            <a:tbl>
              <a:tblPr/>
              <a:tblGrid>
                <a:gridCol w="4114800"/>
                <a:gridCol w="4114800"/>
              </a:tblGrid>
              <a:tr h="533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Site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Subsite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52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Supraglottis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Suprahyoid epiglottis</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Infrahyoid epiglottis</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Aryepiglottic fold</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Arytenoids</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Ventricular bands(false cords)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Glottis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True vocal cords including ant and post commisure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Subglottis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Subglottis upto lower border of cricoid cartilage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5" descr="Larynx"/>
          <p:cNvPicPr>
            <a:picLocks noChangeAspect="1"/>
          </p:cNvPicPr>
          <p:nvPr/>
        </p:nvPicPr>
        <p:blipFill>
          <a:blip r:embed="rId1"/>
          <a:stretch>
            <a:fillRect/>
          </a:stretch>
        </p:blipFill>
        <p:spPr>
          <a:xfrm>
            <a:off x="457200" y="228600"/>
            <a:ext cx="8153400" cy="662940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p:txBody>
          <a:bodyPr vert="horz" wrap="square" lIns="91440" tIns="45720" rIns="91440" bIns="45720" anchor="ctr"/>
          <a:p>
            <a:pPr eaLnBrk="1" hangingPunct="1"/>
            <a:r>
              <a:rPr dirty="0"/>
              <a:t>Supraglottic cancer</a:t>
            </a:r>
            <a:endParaRPr dirty="0"/>
          </a:p>
        </p:txBody>
      </p:sp>
      <p:sp>
        <p:nvSpPr>
          <p:cNvPr id="48131" name="Rectangle 3"/>
          <p:cNvSpPr>
            <a:spLocks noGrp="1"/>
          </p:cNvSpPr>
          <p:nvPr>
            <p:ph idx="1"/>
          </p:nvPr>
        </p:nvSpPr>
        <p:spPr/>
        <p:txBody>
          <a:bodyPr vert="horz" wrap="square" lIns="91440" tIns="45720" rIns="91440" bIns="45720" anchor="t"/>
          <a:p>
            <a:pPr eaLnBrk="1" hangingPunct="1"/>
            <a:r>
              <a:rPr dirty="0"/>
              <a:t>Majority in epiglottis and false cords</a:t>
            </a:r>
            <a:endParaRPr dirty="0"/>
          </a:p>
          <a:p>
            <a:pPr eaLnBrk="1" hangingPunct="1"/>
            <a:r>
              <a:rPr b="1" i="1" u="sng" dirty="0"/>
              <a:t>Spread</a:t>
            </a:r>
            <a:r>
              <a:rPr dirty="0"/>
              <a:t>: locally to vallecula, base of tongue and pyriform fossa</a:t>
            </a:r>
            <a:endParaRPr dirty="0"/>
          </a:p>
          <a:p>
            <a:pPr eaLnBrk="1" hangingPunct="1"/>
            <a:r>
              <a:rPr dirty="0"/>
              <a:t>May extend to preepiglottic space.</a:t>
            </a:r>
            <a:endParaRPr dirty="0"/>
          </a:p>
          <a:p>
            <a:pPr eaLnBrk="1" hangingPunct="1"/>
            <a:r>
              <a:rPr dirty="0"/>
              <a:t>Nodal metastases early – upper &amp; middle jugular </a:t>
            </a:r>
            <a:endParaRPr b="1" i="1" u="sn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p:txBody>
          <a:bodyPr vert="horz" wrap="square" lIns="91440" tIns="45720" rIns="91440" bIns="45720" anchor="ctr"/>
          <a:p>
            <a:pPr eaLnBrk="1" hangingPunct="1"/>
            <a:r>
              <a:rPr dirty="0"/>
              <a:t>Symptoms</a:t>
            </a:r>
            <a:endParaRPr dirty="0"/>
          </a:p>
        </p:txBody>
      </p:sp>
      <p:sp>
        <p:nvSpPr>
          <p:cNvPr id="49155" name="Rectangle 3"/>
          <p:cNvSpPr>
            <a:spLocks noGrp="1"/>
          </p:cNvSpPr>
          <p:nvPr>
            <p:ph idx="1"/>
          </p:nvPr>
        </p:nvSpPr>
        <p:spPr/>
        <p:txBody>
          <a:bodyPr vert="horz" wrap="square" lIns="91440" tIns="45720" rIns="91440" bIns="45720" anchor="t"/>
          <a:p>
            <a:pPr eaLnBrk="1" hangingPunct="1"/>
            <a:r>
              <a:rPr dirty="0"/>
              <a:t>Throat, pain, dysphagia,referred pain to ear &amp; lymph nodes in neck</a:t>
            </a:r>
            <a:endParaRPr dirty="0"/>
          </a:p>
          <a:p>
            <a:pPr eaLnBrk="1" hangingPunct="1"/>
            <a:r>
              <a:rPr dirty="0"/>
              <a:t>Hoarseness – late symptom</a:t>
            </a:r>
            <a:endParaRPr dirty="0"/>
          </a:p>
          <a:p>
            <a:pPr eaLnBrk="1" hangingPunct="1"/>
            <a:r>
              <a:rPr dirty="0"/>
              <a:t>Respiratory obstruction &amp; halitosis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p:txBody>
          <a:bodyPr vert="horz" wrap="square" lIns="91440" tIns="45720" rIns="91440" bIns="45720" anchor="ctr"/>
          <a:p>
            <a:pPr eaLnBrk="1" hangingPunct="1"/>
            <a:r>
              <a:rPr dirty="0"/>
              <a:t>Glottic cancer</a:t>
            </a:r>
            <a:endParaRPr dirty="0"/>
          </a:p>
        </p:txBody>
      </p:sp>
      <p:sp>
        <p:nvSpPr>
          <p:cNvPr id="50179" name="Rectangle 3"/>
          <p:cNvSpPr>
            <a:spLocks noGrp="1"/>
          </p:cNvSpPr>
          <p:nvPr>
            <p:ph idx="1"/>
          </p:nvPr>
        </p:nvSpPr>
        <p:spPr/>
        <p:txBody>
          <a:bodyPr vert="horz" wrap="square" lIns="91440" tIns="45720" rIns="91440" bIns="45720" anchor="t"/>
          <a:p>
            <a:pPr eaLnBrk="1" hangingPunct="1">
              <a:lnSpc>
                <a:spcPct val="90000"/>
              </a:lnSpc>
            </a:pPr>
            <a:r>
              <a:rPr dirty="0"/>
              <a:t>Majority of laryngeal cancers</a:t>
            </a:r>
            <a:endParaRPr dirty="0"/>
          </a:p>
          <a:p>
            <a:pPr eaLnBrk="1" hangingPunct="1">
              <a:lnSpc>
                <a:spcPct val="90000"/>
              </a:lnSpc>
            </a:pPr>
            <a:r>
              <a:rPr dirty="0"/>
              <a:t>Free edge and upper surface of vocal cord in its ant and middle third.</a:t>
            </a:r>
            <a:endParaRPr dirty="0"/>
          </a:p>
          <a:p>
            <a:pPr eaLnBrk="1" hangingPunct="1">
              <a:lnSpc>
                <a:spcPct val="90000"/>
              </a:lnSpc>
            </a:pPr>
            <a:r>
              <a:rPr b="1" i="1" u="sng" dirty="0"/>
              <a:t>Spread</a:t>
            </a:r>
            <a:r>
              <a:rPr dirty="0"/>
              <a:t>: </a:t>
            </a:r>
            <a:endParaRPr dirty="0"/>
          </a:p>
          <a:p>
            <a:pPr eaLnBrk="1" hangingPunct="1">
              <a:lnSpc>
                <a:spcPct val="90000"/>
              </a:lnSpc>
              <a:buNone/>
            </a:pPr>
            <a:r>
              <a:rPr dirty="0"/>
              <a:t>	Ant: ant commisure &amp; opposite cord</a:t>
            </a:r>
            <a:endParaRPr dirty="0"/>
          </a:p>
          <a:p>
            <a:pPr eaLnBrk="1" hangingPunct="1">
              <a:lnSpc>
                <a:spcPct val="90000"/>
              </a:lnSpc>
              <a:buNone/>
            </a:pPr>
            <a:r>
              <a:rPr dirty="0"/>
              <a:t>	Post: vocal process &amp; arytenoids</a:t>
            </a:r>
            <a:endParaRPr dirty="0"/>
          </a:p>
          <a:p>
            <a:pPr eaLnBrk="1" hangingPunct="1">
              <a:lnSpc>
                <a:spcPct val="90000"/>
              </a:lnSpc>
              <a:buNone/>
            </a:pPr>
            <a:r>
              <a:rPr dirty="0"/>
              <a:t>	Upward: ventricle and false cord</a:t>
            </a:r>
            <a:endParaRPr dirty="0"/>
          </a:p>
          <a:p>
            <a:pPr eaLnBrk="1" hangingPunct="1">
              <a:lnSpc>
                <a:spcPct val="90000"/>
              </a:lnSpc>
              <a:buNone/>
            </a:pPr>
            <a:r>
              <a:rPr dirty="0"/>
              <a:t>	Downward: subglottic region</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p:txBody>
          <a:bodyPr vert="horz" wrap="square" lIns="91440" tIns="45720" rIns="91440" bIns="45720" anchor="ctr"/>
          <a:p>
            <a:pPr eaLnBrk="1" hangingPunct="1"/>
            <a:r>
              <a:rPr dirty="0"/>
              <a:t>Symptoms</a:t>
            </a:r>
            <a:endParaRPr dirty="0"/>
          </a:p>
        </p:txBody>
      </p:sp>
      <p:sp>
        <p:nvSpPr>
          <p:cNvPr id="51203" name="Rectangle 3"/>
          <p:cNvSpPr>
            <a:spLocks noGrp="1"/>
          </p:cNvSpPr>
          <p:nvPr>
            <p:ph idx="1"/>
          </p:nvPr>
        </p:nvSpPr>
        <p:spPr/>
        <p:txBody>
          <a:bodyPr vert="horz" wrap="square" lIns="91440" tIns="45720" rIns="91440" bIns="45720" anchor="t"/>
          <a:p>
            <a:pPr eaLnBrk="1" hangingPunct="1"/>
            <a:r>
              <a:rPr dirty="0"/>
              <a:t>Hoarseness –early sign can be detected early</a:t>
            </a:r>
            <a:endParaRPr dirty="0"/>
          </a:p>
          <a:p>
            <a:pPr eaLnBrk="1" hangingPunct="1"/>
            <a:r>
              <a:rPr dirty="0"/>
              <a:t>Late: stridor &amp; laryngeal obstruction</a:t>
            </a:r>
            <a:endParaRPr dirty="0"/>
          </a:p>
          <a:p>
            <a:pPr eaLnBrk="1" hangingPunct="1"/>
            <a:r>
              <a:rPr dirty="0"/>
              <a:t>Fixation of vocal cord: bad prognosis</a:t>
            </a:r>
            <a:endParaRPr dirty="0"/>
          </a:p>
          <a:p>
            <a:pPr eaLnBrk="1" hangingPunct="1">
              <a:buNone/>
            </a:pPr>
            <a:r>
              <a:rPr dirty="0"/>
              <a:t>				thyroarytenoid muscle</a:t>
            </a:r>
            <a:endParaRPr dirty="0"/>
          </a:p>
        </p:txBody>
      </p:sp>
      <p:sp>
        <p:nvSpPr>
          <p:cNvPr id="51204" name="AutoShape 5"/>
          <p:cNvSpPr/>
          <p:nvPr/>
        </p:nvSpPr>
        <p:spPr>
          <a:xfrm>
            <a:off x="7620000" y="3581400"/>
            <a:ext cx="533400" cy="762000"/>
          </a:xfrm>
          <a:prstGeom prst="curvedLeftArrow">
            <a:avLst>
              <a:gd name="adj1" fmla="val 28571"/>
              <a:gd name="adj2" fmla="val 57142"/>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p>
            <a:endParaRPr lang="en-IN" altLang="x-none"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p:txBody>
          <a:bodyPr vert="horz" wrap="square" lIns="91440" tIns="45720" rIns="91440" bIns="45720" anchor="ctr"/>
          <a:p>
            <a:pPr eaLnBrk="1" hangingPunct="1"/>
            <a:r>
              <a:rPr dirty="0"/>
              <a:t>Subglottic cancer</a:t>
            </a:r>
            <a:endParaRPr dirty="0"/>
          </a:p>
        </p:txBody>
      </p:sp>
      <p:sp>
        <p:nvSpPr>
          <p:cNvPr id="52227" name="Rectangle 3"/>
          <p:cNvSpPr>
            <a:spLocks noGrp="1"/>
          </p:cNvSpPr>
          <p:nvPr>
            <p:ph idx="1"/>
          </p:nvPr>
        </p:nvSpPr>
        <p:spPr/>
        <p:txBody>
          <a:bodyPr vert="horz" wrap="square" lIns="91440" tIns="45720" rIns="91440" bIns="45720" anchor="t"/>
          <a:p>
            <a:pPr eaLnBrk="1" hangingPunct="1"/>
            <a:r>
              <a:rPr dirty="0"/>
              <a:t>Rare</a:t>
            </a:r>
            <a:endParaRPr dirty="0"/>
          </a:p>
          <a:p>
            <a:pPr eaLnBrk="1" hangingPunct="1"/>
            <a:r>
              <a:rPr b="1" i="1" u="sng" dirty="0"/>
              <a:t>Spread</a:t>
            </a:r>
            <a:r>
              <a:rPr dirty="0"/>
              <a:t>: ant wall to opposite side &amp; to trachea</a:t>
            </a:r>
            <a:endParaRPr dirty="0"/>
          </a:p>
          <a:p>
            <a:pPr eaLnBrk="1" hangingPunct="1"/>
            <a:r>
              <a:rPr dirty="0"/>
              <a:t>Upward spread to cords is late</a:t>
            </a:r>
            <a:endParaRPr dirty="0"/>
          </a:p>
          <a:p>
            <a:pPr eaLnBrk="1" hangingPunct="1"/>
            <a:r>
              <a:rPr dirty="0"/>
              <a:t>Nodes – prelaryngeal , pretracheal, paratracheal &amp; lower jugular</a:t>
            </a:r>
            <a:endParaRPr b="1" i="1" u="sng" dirty="0"/>
          </a:p>
          <a:p>
            <a:pPr eaLnBrk="1" hangingPunct="1"/>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p:txBody>
          <a:bodyPr vert="horz" wrap="square" lIns="91440" tIns="45720" rIns="91440" bIns="45720" anchor="ctr"/>
          <a:p>
            <a:pPr eaLnBrk="1" hangingPunct="1"/>
            <a:r>
              <a:rPr sz="3400" dirty="0"/>
              <a:t>Symptoms</a:t>
            </a:r>
            <a:br>
              <a:rPr sz="3400" dirty="0"/>
            </a:br>
            <a:endParaRPr sz="3400" dirty="0"/>
          </a:p>
        </p:txBody>
      </p:sp>
      <p:sp>
        <p:nvSpPr>
          <p:cNvPr id="53251" name="Rectangle 3"/>
          <p:cNvSpPr>
            <a:spLocks noGrp="1"/>
          </p:cNvSpPr>
          <p:nvPr>
            <p:ph idx="1"/>
          </p:nvPr>
        </p:nvSpPr>
        <p:spPr/>
        <p:txBody>
          <a:bodyPr vert="horz" wrap="square" lIns="91440" tIns="45720" rIns="91440" bIns="45720" anchor="t"/>
          <a:p>
            <a:pPr eaLnBrk="1" hangingPunct="1"/>
            <a:r>
              <a:rPr dirty="0"/>
              <a:t>Stridor or laryngeal obstruction</a:t>
            </a:r>
            <a:endParaRPr dirty="0"/>
          </a:p>
          <a:p>
            <a:pPr eaLnBrk="1" hangingPunct="1"/>
            <a:r>
              <a:rPr dirty="0"/>
              <a:t>Hoarseness – late</a:t>
            </a:r>
            <a:endParaRPr dirty="0"/>
          </a:p>
          <a:p>
            <a:pPr lvl="1" eaLnBrk="1" hangingPunct="1"/>
            <a:r>
              <a:rPr dirty="0"/>
              <a:t>Spread to vocal cords, thyroarytenoid &amp; recurrent laryngeal nerve</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idx="4294967295"/>
          </p:nvPr>
        </p:nvSpPr>
        <p:spPr>
          <a:xfrm>
            <a:off x="0" y="274638"/>
            <a:ext cx="8229600" cy="1143000"/>
          </a:xfrm>
        </p:spPr>
        <p:txBody>
          <a:bodyPr vert="horz" wrap="square" lIns="91440" tIns="45720" rIns="91440" bIns="45720" anchor="ctr"/>
          <a:p>
            <a:pPr eaLnBrk="1" hangingPunct="1"/>
            <a:r>
              <a:rPr dirty="0"/>
              <a:t>Staging- Primary Tumor (T)</a:t>
            </a:r>
            <a:endParaRPr dirty="0"/>
          </a:p>
        </p:txBody>
      </p:sp>
      <p:graphicFrame>
        <p:nvGraphicFramePr>
          <p:cNvPr id="52243" name="Group 19"/>
          <p:cNvGraphicFramePr>
            <a:graphicFrameLocks noGrp="1"/>
          </p:cNvGraphicFramePr>
          <p:nvPr>
            <p:ph idx="1"/>
          </p:nvPr>
        </p:nvGraphicFramePr>
        <p:xfrm>
          <a:off x="457200" y="2209800"/>
          <a:ext cx="8229600" cy="3657600"/>
        </p:xfrm>
        <a:graphic>
          <a:graphicData uri="http://schemas.openxmlformats.org/drawingml/2006/table">
            <a:tbl>
              <a:tblPr/>
              <a:tblGrid>
                <a:gridCol w="990600"/>
                <a:gridCol w="7239000"/>
              </a:tblGrid>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TX</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Minimum requirements to assess primary tumor cannot be met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No evidence of primary tumor</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Tis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Carcinoma in situ</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ctr"/>
          <a:p>
            <a:pPr eaLnBrk="1" hangingPunct="1"/>
            <a:r>
              <a:rPr dirty="0"/>
              <a:t>Anatomy</a:t>
            </a:r>
            <a:endParaRPr dirty="0"/>
          </a:p>
        </p:txBody>
      </p:sp>
      <p:pic>
        <p:nvPicPr>
          <p:cNvPr id="9219" name="Picture 6" descr="GA438005"/>
          <p:cNvPicPr>
            <a:picLocks noChangeAspect="1"/>
          </p:cNvPicPr>
          <p:nvPr>
            <p:ph sz="half" idx="1"/>
          </p:nvPr>
        </p:nvPicPr>
        <p:blipFill>
          <a:blip r:embed="rId1"/>
          <a:srcRect/>
          <a:stretch>
            <a:fillRect/>
          </a:stretch>
        </p:blipFill>
        <p:spPr>
          <a:xfrm>
            <a:off x="1066800" y="1524000"/>
            <a:ext cx="2895600" cy="4800600"/>
          </a:xfrm>
        </p:spPr>
      </p:pic>
      <p:pic>
        <p:nvPicPr>
          <p:cNvPr id="9220" name="Picture 7" descr="GA438009"/>
          <p:cNvPicPr>
            <a:picLocks noChangeAspect="1"/>
          </p:cNvPicPr>
          <p:nvPr>
            <p:ph sz="half" idx="2"/>
          </p:nvPr>
        </p:nvPicPr>
        <p:blipFill>
          <a:blip r:embed="rId2"/>
          <a:srcRect/>
          <a:stretch>
            <a:fillRect/>
          </a:stretch>
        </p:blipFill>
        <p:spPr>
          <a:xfrm>
            <a:off x="5257800" y="1447800"/>
            <a:ext cx="2819400" cy="4876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p:txBody>
          <a:bodyPr vert="horz" wrap="square" lIns="91440" tIns="45720" rIns="91440" bIns="45720" anchor="ctr"/>
          <a:p>
            <a:pPr eaLnBrk="1" hangingPunct="1"/>
            <a:r>
              <a:rPr dirty="0"/>
              <a:t>Staging- Supraglottis</a:t>
            </a:r>
            <a:endParaRPr dirty="0"/>
          </a:p>
        </p:txBody>
      </p:sp>
      <p:graphicFrame>
        <p:nvGraphicFramePr>
          <p:cNvPr id="54306" name="Group 34"/>
          <p:cNvGraphicFramePr>
            <a:graphicFrameLocks noGrp="1"/>
          </p:cNvGraphicFramePr>
          <p:nvPr>
            <p:ph idx="1"/>
          </p:nvPr>
        </p:nvGraphicFramePr>
        <p:xfrm>
          <a:off x="457200" y="1600200"/>
          <a:ext cx="8229600" cy="4540250"/>
        </p:xfrm>
        <a:graphic>
          <a:graphicData uri="http://schemas.openxmlformats.org/drawingml/2006/table">
            <a:tbl>
              <a:tblPr/>
              <a:tblGrid>
                <a:gridCol w="609600"/>
                <a:gridCol w="7620000"/>
              </a:tblGrid>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one subsite of supraglottis with normal vocal cord mobility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involves mucosa of more than one adjacent subsite of supraglottis or glottis, or region outside the supraglottis (e.g. mucosa of base of the tongue, vallecula, medial wall of piriform sinus) without fixation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larynx with vocal cord fixation and or invades any of the following: postcricoid area, preepiglottic tissue, paraglottic space, and/or minor thyroid cartilage erosion (e.g. inner cortex)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through the thyroid cartilage and/or invades tissue beyond the larynx (e.g. trachea, soft tissues of neck including deep extrinsic muscles of the tongue, strap muscles, thyroid, or esophagus)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prevertebral space, encases carotid artery, or invades mediastinal structures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p:txBody>
          <a:bodyPr vert="horz" wrap="square" lIns="91440" tIns="45720" rIns="91440" bIns="45720" anchor="ctr"/>
          <a:p>
            <a:pPr eaLnBrk="1" hangingPunct="1"/>
            <a:r>
              <a:rPr dirty="0"/>
              <a:t>Staging- Glottis</a:t>
            </a:r>
            <a:endParaRPr dirty="0"/>
          </a:p>
        </p:txBody>
      </p:sp>
      <p:graphicFrame>
        <p:nvGraphicFramePr>
          <p:cNvPr id="57388" name="Group 44"/>
          <p:cNvGraphicFramePr>
            <a:graphicFrameLocks noGrp="1"/>
          </p:cNvGraphicFramePr>
          <p:nvPr>
            <p:ph idx="1"/>
          </p:nvPr>
        </p:nvGraphicFramePr>
        <p:xfrm>
          <a:off x="457200" y="1600200"/>
          <a:ext cx="8229600" cy="5100638"/>
        </p:xfrm>
        <a:graphic>
          <a:graphicData uri="http://schemas.openxmlformats.org/drawingml/2006/table">
            <a:tbl>
              <a:tblPr/>
              <a:tblGrid>
                <a:gridCol w="838200"/>
                <a:gridCol w="7391400"/>
              </a:tblGrid>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the vocal cord (s) (may involve anterior or posterior commissure) with normal mobilty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one vocal cord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T1b</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involves both vocal cords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extends to supraglottis and/or subglottis, and/or with impaired vocal cord mobility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the larynx with vocal cord fixation and/or invades paraglottic space, and/or minor thyroid cartilage erosion (e.g. inner cortex)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through the thyroid cartilage, and/or invades tissues beyond the larynx (e.g. trachea, soft tissues of the neck including deep extrinsic muscles of the tongue, strap muscles, thyroid, or esophagus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prevertebral space, encases carotid artery, or invades mediastinal structures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p:txBody>
          <a:bodyPr vert="horz" wrap="square" lIns="91440" tIns="45720" rIns="91440" bIns="45720" anchor="ctr"/>
          <a:p>
            <a:pPr eaLnBrk="1" hangingPunct="1"/>
            <a:r>
              <a:rPr dirty="0"/>
              <a:t>Staging- Subglottis</a:t>
            </a:r>
            <a:endParaRPr dirty="0"/>
          </a:p>
        </p:txBody>
      </p:sp>
      <p:graphicFrame>
        <p:nvGraphicFramePr>
          <p:cNvPr id="59422" name="Group 30"/>
          <p:cNvGraphicFramePr>
            <a:graphicFrameLocks noGrp="1"/>
          </p:cNvGraphicFramePr>
          <p:nvPr>
            <p:ph idx="1"/>
          </p:nvPr>
        </p:nvGraphicFramePr>
        <p:xfrm>
          <a:off x="457200" y="1600200"/>
          <a:ext cx="8229600" cy="4906963"/>
        </p:xfrm>
        <a:graphic>
          <a:graphicData uri="http://schemas.openxmlformats.org/drawingml/2006/table">
            <a:tbl>
              <a:tblPr/>
              <a:tblGrid>
                <a:gridCol w="914400"/>
                <a:gridCol w="7315200"/>
              </a:tblGrid>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the subglottis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extends to vocal cord (s) with normal or impaired mobility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the larynx with vocal cord fixation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cricoid or thyroid cartilage and/or invades tissues beyond larynx (e.g. trachea, soft tissues of the neck including deep extrinsic muscles of the tongue, strap muscles, thyroid, or esophagus)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prevertebral space, encases carotid artery, or invades mediastinal structures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p:txBody>
          <a:bodyPr vert="horz" wrap="square" lIns="91440" tIns="45720" rIns="91440" bIns="45720" anchor="ctr"/>
          <a:p>
            <a:pPr eaLnBrk="1" hangingPunct="1"/>
            <a:r>
              <a:rPr dirty="0"/>
              <a:t>Staging- Nodes</a:t>
            </a:r>
            <a:endParaRPr dirty="0"/>
          </a:p>
        </p:txBody>
      </p:sp>
      <p:graphicFrame>
        <p:nvGraphicFramePr>
          <p:cNvPr id="61470" name="Group 30"/>
          <p:cNvGraphicFramePr>
            <a:graphicFrameLocks noGrp="1"/>
          </p:cNvGraphicFramePr>
          <p:nvPr>
            <p:ph idx="1"/>
          </p:nvPr>
        </p:nvGraphicFramePr>
        <p:xfrm>
          <a:off x="457200" y="1600200"/>
          <a:ext cx="8229600" cy="4886325"/>
        </p:xfrm>
        <a:graphic>
          <a:graphicData uri="http://schemas.openxmlformats.org/drawingml/2006/table">
            <a:tbl>
              <a:tblPr/>
              <a:tblGrid>
                <a:gridCol w="1066800"/>
                <a:gridCol w="7162800"/>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No cervical lymph nodes positive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Single ipsilateral lymph node ≤ 3cm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Single ipsilateral node &gt; 3cm and ≤6cm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N2b</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Multiple ipsilateral lymph nodes, each ≤ 6cm</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N2c</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Bilateral or contralateral lymph nodes, each ≤6cm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Single or multiple lymph nodes &gt; 6cm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p:txBody>
          <a:bodyPr vert="horz" wrap="square" lIns="91440" tIns="45720" rIns="91440" bIns="45720" anchor="ctr"/>
          <a:p>
            <a:pPr eaLnBrk="1" hangingPunct="1"/>
            <a:r>
              <a:rPr dirty="0"/>
              <a:t>Staging- Metastasis</a:t>
            </a:r>
            <a:endParaRPr dirty="0"/>
          </a:p>
        </p:txBody>
      </p:sp>
      <p:graphicFrame>
        <p:nvGraphicFramePr>
          <p:cNvPr id="63504" name="Group 16"/>
          <p:cNvGraphicFramePr>
            <a:graphicFrameLocks noGrp="1"/>
          </p:cNvGraphicFramePr>
          <p:nvPr>
            <p:ph idx="1"/>
          </p:nvPr>
        </p:nvGraphicFramePr>
        <p:xfrm>
          <a:off x="457200" y="1600200"/>
          <a:ext cx="8229600" cy="2133600"/>
        </p:xfrm>
        <a:graphic>
          <a:graphicData uri="http://schemas.openxmlformats.org/drawingml/2006/table">
            <a:tbl>
              <a:tblPr/>
              <a:tblGrid>
                <a:gridCol w="838200"/>
                <a:gridCol w="7391400"/>
              </a:tblGrid>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No distant metastases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Distant metastases present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p:txBody>
          <a:bodyPr vert="horz" wrap="square" lIns="91440" tIns="45720" rIns="91440" bIns="45720" anchor="ctr"/>
          <a:p>
            <a:pPr eaLnBrk="1" hangingPunct="1"/>
            <a:r>
              <a:rPr dirty="0"/>
              <a:t>Stage Groupings</a:t>
            </a:r>
            <a:endParaRPr dirty="0"/>
          </a:p>
        </p:txBody>
      </p:sp>
      <p:graphicFrame>
        <p:nvGraphicFramePr>
          <p:cNvPr id="65597" name="Group 61"/>
          <p:cNvGraphicFramePr>
            <a:graphicFrameLocks noGrp="1"/>
          </p:cNvGraphicFramePr>
          <p:nvPr>
            <p:ph idx="1"/>
          </p:nvPr>
        </p:nvGraphicFramePr>
        <p:xfrm>
          <a:off x="457200" y="1600200"/>
          <a:ext cx="8229600" cy="5181600"/>
        </p:xfrm>
        <a:graphic>
          <a:graphicData uri="http://schemas.openxmlformats.org/drawingml/2006/table">
            <a:tbl>
              <a:tblPr/>
              <a:tblGrid>
                <a:gridCol w="2057400"/>
                <a:gridCol w="2057400"/>
                <a:gridCol w="2057400"/>
                <a:gridCol w="2057400"/>
              </a:tblGrid>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Tis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II</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III</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IVA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T1-4a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IVB</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N</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IVC</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N</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p:txBody>
          <a:bodyPr vert="horz" wrap="square" lIns="91440" tIns="45720" rIns="91440" bIns="45720" anchor="ctr"/>
          <a:p>
            <a:pPr eaLnBrk="1" hangingPunct="1"/>
            <a:r>
              <a:rPr dirty="0"/>
              <a:t>Diagnosis</a:t>
            </a:r>
            <a:endParaRPr dirty="0"/>
          </a:p>
        </p:txBody>
      </p:sp>
      <p:sp>
        <p:nvSpPr>
          <p:cNvPr id="61443" name="Rectangle 3"/>
          <p:cNvSpPr>
            <a:spLocks noGrp="1"/>
          </p:cNvSpPr>
          <p:nvPr>
            <p:ph idx="1"/>
          </p:nvPr>
        </p:nvSpPr>
        <p:spPr/>
        <p:txBody>
          <a:bodyPr vert="horz" wrap="square" lIns="91440" tIns="45720" rIns="91440" bIns="45720" anchor="t"/>
          <a:p>
            <a:pPr marL="660400" indent="-660400" eaLnBrk="1" hangingPunct="1">
              <a:buNone/>
            </a:pPr>
            <a:r>
              <a:rPr dirty="0"/>
              <a:t>1.	</a:t>
            </a:r>
            <a:r>
              <a:rPr b="1" i="1" u="sng" dirty="0"/>
              <a:t>History :</a:t>
            </a:r>
            <a:r>
              <a:rPr dirty="0"/>
              <a:t> any patient (40 – 70yrs) persistent or gradually increasing hoarseness of voice for 3 weeks laryngeal examination to exclude cancer.</a:t>
            </a:r>
            <a:endParaRPr dirty="0"/>
          </a:p>
          <a:p>
            <a:pPr marL="660400" indent="-660400" eaLnBrk="1" hangingPunct="1">
              <a:buNone/>
            </a:pPr>
            <a:r>
              <a:rPr dirty="0"/>
              <a:t>2.	Indirect laryngoscopy</a:t>
            </a:r>
            <a:endParaRPr dirty="0"/>
          </a:p>
          <a:p>
            <a:pPr marL="1014730" lvl="1" indent="-557530" eaLnBrk="1" hangingPunct="1">
              <a:buFont typeface="Wingdings" panose="05000000000000000000" pitchFamily="2" charset="2"/>
              <a:buAutoNum type="romanLcPeriod"/>
            </a:pPr>
            <a:r>
              <a:rPr dirty="0"/>
              <a:t>Appearance of lesion</a:t>
            </a:r>
            <a:endParaRPr dirty="0"/>
          </a:p>
          <a:p>
            <a:pPr marL="1014730" lvl="1" indent="-557530" eaLnBrk="1" hangingPunct="1">
              <a:buFont typeface="Wingdings" panose="05000000000000000000" pitchFamily="2" charset="2"/>
              <a:buAutoNum type="romanLcPeriod"/>
            </a:pPr>
            <a:r>
              <a:rPr dirty="0"/>
              <a:t>Vocal cord mobility</a:t>
            </a:r>
            <a:endParaRPr dirty="0"/>
          </a:p>
          <a:p>
            <a:pPr marL="1014730" lvl="1" indent="-557530" eaLnBrk="1" hangingPunct="1">
              <a:buFont typeface="Wingdings" panose="05000000000000000000" pitchFamily="2" charset="2"/>
              <a:buAutoNum type="romanLcPeriod"/>
            </a:pPr>
            <a:r>
              <a:rPr dirty="0"/>
              <a:t>Extent of disease</a:t>
            </a:r>
            <a:endParaRPr dirty="0"/>
          </a:p>
          <a:p>
            <a:pPr marL="660400" indent="-660400" eaLnBrk="1" hangingPunct="1"/>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idx="1"/>
          </p:nvPr>
        </p:nvSpPr>
        <p:spPr/>
        <p:txBody>
          <a:bodyPr vert="horz" wrap="square" lIns="91440" tIns="45720" rIns="91440" bIns="45720" anchor="t"/>
          <a:p>
            <a:pPr marL="660400" indent="-660400" eaLnBrk="1" hangingPunct="1">
              <a:buNone/>
            </a:pPr>
            <a:r>
              <a:rPr dirty="0"/>
              <a:t>3.	Examination of neck</a:t>
            </a:r>
            <a:endParaRPr dirty="0"/>
          </a:p>
          <a:p>
            <a:pPr marL="660400" indent="-660400" eaLnBrk="1" hangingPunct="1">
              <a:buNone/>
            </a:pPr>
            <a:r>
              <a:rPr dirty="0"/>
              <a:t>4.	Radiography</a:t>
            </a:r>
            <a:endParaRPr dirty="0"/>
          </a:p>
          <a:p>
            <a:pPr marL="1354455" lvl="2" indent="-225425" eaLnBrk="1" hangingPunct="1">
              <a:buFont typeface="Wingdings" panose="05000000000000000000" pitchFamily="2" charset="2"/>
              <a:buAutoNum type="romanLcPeriod"/>
            </a:pPr>
            <a:endParaRPr dirty="0"/>
          </a:p>
          <a:p>
            <a:pPr marL="1354455" lvl="2" indent="-225425" eaLnBrk="1" hangingPunct="1">
              <a:buFont typeface="Wingdings" panose="05000000000000000000" pitchFamily="2" charset="2"/>
              <a:buAutoNum type="romanLcPeriod"/>
            </a:pPr>
            <a:r>
              <a:rPr dirty="0"/>
              <a:t>Xray Chest – TB, pulmonary metastasis</a:t>
            </a:r>
            <a:endParaRPr dirty="0"/>
          </a:p>
          <a:p>
            <a:pPr marL="1354455" lvl="2" indent="-225425" eaLnBrk="1" hangingPunct="1">
              <a:buFont typeface="Wingdings" panose="05000000000000000000" pitchFamily="2" charset="2"/>
              <a:buAutoNum type="romanLcPeriod"/>
            </a:pPr>
            <a:endParaRPr dirty="0"/>
          </a:p>
          <a:p>
            <a:pPr marL="1354455" lvl="2" indent="-225425" eaLnBrk="1" hangingPunct="1">
              <a:buFont typeface="Wingdings" panose="05000000000000000000" pitchFamily="2" charset="2"/>
              <a:buAutoNum type="romanLcPeriod"/>
            </a:pPr>
            <a:r>
              <a:rPr dirty="0"/>
              <a:t>Soft tissue lateral view neck</a:t>
            </a:r>
            <a:endParaRPr dirty="0"/>
          </a:p>
          <a:p>
            <a:pPr marL="1354455" lvl="2" indent="-225425" eaLnBrk="1" hangingPunct="1">
              <a:buFont typeface="Wingdings" panose="05000000000000000000" pitchFamily="2" charset="2"/>
              <a:buAutoNum type="romanLcPeriod"/>
            </a:pPr>
            <a:endParaRPr dirty="0"/>
          </a:p>
          <a:p>
            <a:pPr marL="1354455" lvl="2" indent="-225425" eaLnBrk="1" hangingPunct="1">
              <a:buFont typeface="Wingdings" panose="05000000000000000000" pitchFamily="2" charset="2"/>
              <a:buAutoNum type="romanLcPeriod"/>
            </a:pPr>
            <a:r>
              <a:rPr dirty="0"/>
              <a:t>Contrast laryngograms – dionosil</a:t>
            </a:r>
            <a:endParaRPr dirty="0"/>
          </a:p>
          <a:p>
            <a:pPr marL="1354455" lvl="2" indent="-225425" eaLnBrk="1" hangingPunct="1">
              <a:buNone/>
            </a:pPr>
            <a:endParaRPr sz="3200" dirty="0"/>
          </a:p>
          <a:p>
            <a:pPr marL="1354455" lvl="2" indent="-225425" eaLnBrk="1" hangingPunct="1">
              <a:buNone/>
            </a:pPr>
            <a:endParaRPr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p:txBody>
          <a:bodyPr vert="horz" wrap="square" lIns="91440" tIns="45720" rIns="91440" bIns="45720" anchor="ctr"/>
          <a:p>
            <a:pPr eaLnBrk="1" hangingPunct="1"/>
            <a:endParaRPr dirty="0"/>
          </a:p>
        </p:txBody>
      </p:sp>
      <p:sp>
        <p:nvSpPr>
          <p:cNvPr id="63491" name="Rectangle 3"/>
          <p:cNvSpPr>
            <a:spLocks noGrp="1"/>
          </p:cNvSpPr>
          <p:nvPr>
            <p:ph idx="1"/>
          </p:nvPr>
        </p:nvSpPr>
        <p:spPr/>
        <p:txBody>
          <a:bodyPr vert="horz" wrap="square" lIns="91440" tIns="45720" rIns="91440" bIns="45720" anchor="t"/>
          <a:p>
            <a:pPr marL="609600" indent="-609600" eaLnBrk="1" hangingPunct="1">
              <a:buNone/>
            </a:pPr>
            <a:r>
              <a:rPr dirty="0"/>
              <a:t>5.		CT Scan : extend of tumour, invasion of 	preepiglottic &amp; paraepiglottic</a:t>
            </a:r>
            <a:endParaRPr dirty="0"/>
          </a:p>
          <a:p>
            <a:pPr marL="609600" indent="-609600" eaLnBrk="1" hangingPunct="1">
              <a:buNone/>
            </a:pPr>
            <a:r>
              <a:rPr dirty="0"/>
              <a:t>6.		Direct laryngoscopy</a:t>
            </a:r>
            <a:endParaRPr dirty="0"/>
          </a:p>
          <a:p>
            <a:pPr marL="609600" indent="-609600" eaLnBrk="1" hangingPunct="1">
              <a:buNone/>
            </a:pPr>
            <a:r>
              <a:rPr dirty="0"/>
              <a:t>	a) hidden areas b) extent of disease</a:t>
            </a:r>
            <a:endParaRPr dirty="0"/>
          </a:p>
          <a:p>
            <a:pPr marL="609600" indent="-609600" eaLnBrk="1" hangingPunct="1">
              <a:buNone/>
            </a:pPr>
            <a:r>
              <a:rPr dirty="0"/>
              <a:t>7.		Microlaryngoscopy</a:t>
            </a:r>
            <a:endParaRPr dirty="0"/>
          </a:p>
          <a:p>
            <a:pPr marL="609600" indent="-609600" eaLnBrk="1" hangingPunct="1">
              <a:buNone/>
            </a:pPr>
            <a:r>
              <a:rPr dirty="0"/>
              <a:t>8.		Supravital staining &amp; biopsy</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p:txBody>
          <a:bodyPr vert="horz" wrap="square" lIns="91440" tIns="45720" rIns="91440" bIns="45720" anchor="ctr"/>
          <a:p>
            <a:pPr eaLnBrk="1" hangingPunct="1"/>
            <a:r>
              <a:rPr dirty="0"/>
              <a:t>Treatment </a:t>
            </a:r>
            <a:endParaRPr dirty="0"/>
          </a:p>
        </p:txBody>
      </p:sp>
      <p:sp>
        <p:nvSpPr>
          <p:cNvPr id="64515" name="Rectangle 3"/>
          <p:cNvSpPr>
            <a:spLocks noGrp="1"/>
          </p:cNvSpPr>
          <p:nvPr>
            <p:ph idx="1"/>
          </p:nvPr>
        </p:nvSpPr>
        <p:spPr/>
        <p:txBody>
          <a:bodyPr vert="horz" wrap="square" lIns="91440" tIns="45720" rIns="91440" bIns="45720" anchor="t"/>
          <a:p>
            <a:pPr eaLnBrk="1" hangingPunct="1"/>
            <a:r>
              <a:rPr dirty="0"/>
              <a:t>Radiotherapy</a:t>
            </a:r>
            <a:endParaRPr dirty="0"/>
          </a:p>
          <a:p>
            <a:pPr eaLnBrk="1" hangingPunct="1"/>
            <a:endParaRPr dirty="0"/>
          </a:p>
          <a:p>
            <a:pPr eaLnBrk="1" hangingPunct="1"/>
            <a:r>
              <a:rPr dirty="0"/>
              <a:t>Surgery</a:t>
            </a:r>
            <a:endParaRPr dirty="0"/>
          </a:p>
          <a:p>
            <a:pPr eaLnBrk="1" hangingPunct="1"/>
            <a:endParaRPr dirty="0"/>
          </a:p>
          <a:p>
            <a:pPr eaLnBrk="1" hangingPunct="1"/>
            <a:r>
              <a:rPr dirty="0"/>
              <a:t>Combined therapy</a:t>
            </a:r>
            <a:endParaRPr dirty="0"/>
          </a:p>
        </p:txBody>
      </p:sp>
      <p:sp>
        <p:nvSpPr>
          <p:cNvPr id="64516" name="Line 4"/>
          <p:cNvSpPr/>
          <p:nvPr/>
        </p:nvSpPr>
        <p:spPr>
          <a:xfrm flipV="1">
            <a:off x="2514600" y="2590800"/>
            <a:ext cx="990600" cy="381000"/>
          </a:xfrm>
          <a:prstGeom prst="line">
            <a:avLst/>
          </a:prstGeom>
          <a:ln w="9525" cap="flat" cmpd="sng">
            <a:solidFill>
              <a:schemeClr val="tx1"/>
            </a:solidFill>
            <a:prstDash val="solid"/>
            <a:headEnd type="none" w="med" len="med"/>
            <a:tailEnd type="triangle" w="med" len="med"/>
          </a:ln>
        </p:spPr>
      </p:sp>
      <p:sp>
        <p:nvSpPr>
          <p:cNvPr id="64517" name="Line 5"/>
          <p:cNvSpPr/>
          <p:nvPr/>
        </p:nvSpPr>
        <p:spPr>
          <a:xfrm>
            <a:off x="2514600" y="2971800"/>
            <a:ext cx="990600" cy="304800"/>
          </a:xfrm>
          <a:prstGeom prst="line">
            <a:avLst/>
          </a:prstGeom>
          <a:ln w="9525" cap="flat" cmpd="sng">
            <a:solidFill>
              <a:schemeClr val="tx1"/>
            </a:solidFill>
            <a:prstDash val="solid"/>
            <a:headEnd type="none" w="med" len="med"/>
            <a:tailEnd type="triangle" w="med" len="med"/>
          </a:ln>
        </p:spPr>
      </p:sp>
      <p:sp>
        <p:nvSpPr>
          <p:cNvPr id="64518" name="Text Box 6"/>
          <p:cNvSpPr txBox="1"/>
          <p:nvPr/>
        </p:nvSpPr>
        <p:spPr>
          <a:xfrm>
            <a:off x="3505200" y="2362200"/>
            <a:ext cx="2362200" cy="396875"/>
          </a:xfrm>
          <a:prstGeom prst="rect">
            <a:avLst/>
          </a:prstGeom>
          <a:noFill/>
          <a:ln w="9525">
            <a:noFill/>
          </a:ln>
        </p:spPr>
        <p:txBody>
          <a:bodyPr>
            <a:spAutoFit/>
          </a:bodyPr>
          <a:p>
            <a:pPr>
              <a:spcBef>
                <a:spcPct val="50000"/>
              </a:spcBef>
            </a:pPr>
            <a:r>
              <a:rPr sz="2000" b="1" dirty="0">
                <a:latin typeface="Arial" panose="020B0604020202020204" pitchFamily="34" charset="0"/>
              </a:rPr>
              <a:t>Conservative</a:t>
            </a:r>
            <a:endParaRPr sz="2000" b="1" dirty="0">
              <a:latin typeface="Arial" panose="020B0604020202020204" pitchFamily="34" charset="0"/>
            </a:endParaRPr>
          </a:p>
        </p:txBody>
      </p:sp>
      <p:sp>
        <p:nvSpPr>
          <p:cNvPr id="64519" name="Text Box 7"/>
          <p:cNvSpPr txBox="1"/>
          <p:nvPr/>
        </p:nvSpPr>
        <p:spPr>
          <a:xfrm>
            <a:off x="3505200" y="3048000"/>
            <a:ext cx="2514600" cy="396875"/>
          </a:xfrm>
          <a:prstGeom prst="rect">
            <a:avLst/>
          </a:prstGeom>
          <a:noFill/>
          <a:ln w="9525">
            <a:noFill/>
          </a:ln>
        </p:spPr>
        <p:txBody>
          <a:bodyPr>
            <a:spAutoFit/>
          </a:bodyPr>
          <a:p>
            <a:pPr>
              <a:spcBef>
                <a:spcPct val="50000"/>
              </a:spcBef>
            </a:pPr>
            <a:r>
              <a:rPr sz="2000" b="1" dirty="0">
                <a:latin typeface="Arial" panose="020B0604020202020204" pitchFamily="34" charset="0"/>
              </a:rPr>
              <a:t>Total laryngectomy</a:t>
            </a:r>
            <a:endParaRPr sz="2000" b="1"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1000" dirty="0"/>
              <a:t>BI,  All Rights Reserved, 2005</a:t>
            </a:r>
            <a:endParaRPr sz="1000" dirty="0"/>
          </a:p>
        </p:txBody>
      </p:sp>
      <p:sp>
        <p:nvSpPr>
          <p:cNvPr id="10243"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000" dirty="0"/>
            </a:fld>
            <a:endParaRPr lang="en-US" sz="1000" dirty="0"/>
          </a:p>
        </p:txBody>
      </p:sp>
      <p:sp>
        <p:nvSpPr>
          <p:cNvPr id="10244" name="Rectangle 2"/>
          <p:cNvSpPr>
            <a:spLocks noGrp="1"/>
          </p:cNvSpPr>
          <p:nvPr>
            <p:ph type="title"/>
          </p:nvPr>
        </p:nvSpPr>
        <p:spPr>
          <a:xfrm>
            <a:off x="457200" y="381000"/>
            <a:ext cx="8229600" cy="685800"/>
          </a:xfrm>
        </p:spPr>
        <p:txBody>
          <a:bodyPr vert="horz" wrap="square" lIns="91440" tIns="45720" rIns="91440" bIns="45720" anchor="ctr"/>
          <a:p>
            <a:r>
              <a:rPr sz="4000" dirty="0"/>
              <a:t>The Larynx: Anatomy</a:t>
            </a:r>
            <a:endParaRPr sz="4000" dirty="0"/>
          </a:p>
        </p:txBody>
      </p:sp>
      <p:sp>
        <p:nvSpPr>
          <p:cNvPr id="10245" name="Rectangle 3"/>
          <p:cNvSpPr>
            <a:spLocks noGrp="1"/>
          </p:cNvSpPr>
          <p:nvPr>
            <p:ph idx="1"/>
          </p:nvPr>
        </p:nvSpPr>
        <p:spPr>
          <a:xfrm>
            <a:off x="304800" y="1219200"/>
            <a:ext cx="5257800" cy="5410200"/>
          </a:xfrm>
        </p:spPr>
        <p:txBody>
          <a:bodyPr vert="horz" wrap="square" lIns="91440" tIns="45720" rIns="91440" bIns="45720" anchor="t"/>
          <a:p>
            <a:pPr>
              <a:lnSpc>
                <a:spcPct val="80000"/>
              </a:lnSpc>
              <a:buFont typeface="Wingdings" panose="05000000000000000000" pitchFamily="2" charset="2"/>
              <a:buChar char="n"/>
            </a:pPr>
            <a:r>
              <a:rPr sz="2400" dirty="0"/>
              <a:t>The six smaller cartilages of the larynx ( 3 pairs) are functionally involved with the movements of the vocal cords.  These are:</a:t>
            </a:r>
            <a:endParaRPr sz="2400" dirty="0"/>
          </a:p>
          <a:p>
            <a:pPr lvl="1">
              <a:lnSpc>
                <a:spcPct val="80000"/>
              </a:lnSpc>
              <a:buChar char="¡"/>
            </a:pPr>
            <a:r>
              <a:rPr sz="2200" dirty="0"/>
              <a:t>The arytenoids</a:t>
            </a:r>
            <a:endParaRPr sz="2200" dirty="0"/>
          </a:p>
          <a:p>
            <a:pPr lvl="1">
              <a:lnSpc>
                <a:spcPct val="80000"/>
              </a:lnSpc>
              <a:buChar char="¡"/>
            </a:pPr>
            <a:r>
              <a:rPr sz="2200" dirty="0"/>
              <a:t>The corniculates</a:t>
            </a:r>
            <a:endParaRPr sz="2200" dirty="0"/>
          </a:p>
          <a:p>
            <a:pPr lvl="1">
              <a:lnSpc>
                <a:spcPct val="80000"/>
              </a:lnSpc>
              <a:buChar char="¡"/>
            </a:pPr>
            <a:r>
              <a:rPr sz="2200" dirty="0"/>
              <a:t>The cuneiforms</a:t>
            </a:r>
            <a:endParaRPr sz="2200" dirty="0"/>
          </a:p>
          <a:p>
            <a:pPr>
              <a:lnSpc>
                <a:spcPct val="80000"/>
              </a:lnSpc>
              <a:buNone/>
            </a:pPr>
            <a:endParaRPr sz="2400" dirty="0"/>
          </a:p>
          <a:p>
            <a:pPr>
              <a:lnSpc>
                <a:spcPct val="80000"/>
              </a:lnSpc>
              <a:buFont typeface="Wingdings" panose="05000000000000000000" pitchFamily="2" charset="2"/>
              <a:buChar char="n"/>
            </a:pPr>
            <a:r>
              <a:rPr sz="2400" dirty="0"/>
              <a:t>The </a:t>
            </a:r>
            <a:r>
              <a:rPr sz="2400" b="1" dirty="0"/>
              <a:t>arytenoid</a:t>
            </a:r>
            <a:r>
              <a:rPr sz="2400" dirty="0"/>
              <a:t> cartilages are pyramid-shaped and articulate with the superior margin of the cricoid lamina. On their summit, are the </a:t>
            </a:r>
            <a:r>
              <a:rPr sz="2400" b="1" dirty="0"/>
              <a:t>corniculate</a:t>
            </a:r>
            <a:r>
              <a:rPr sz="2400" dirty="0"/>
              <a:t> cartilages; on their anterior aspect, the </a:t>
            </a:r>
            <a:r>
              <a:rPr sz="2400" b="1" dirty="0"/>
              <a:t>cuneiform</a:t>
            </a:r>
            <a:r>
              <a:rPr sz="2400" dirty="0"/>
              <a:t> cartilages</a:t>
            </a:r>
            <a:endParaRPr sz="2400" dirty="0"/>
          </a:p>
        </p:txBody>
      </p:sp>
      <p:pic>
        <p:nvPicPr>
          <p:cNvPr id="10246" name="Picture 6" descr="larynx-_lateral_view_large-modified"/>
          <p:cNvPicPr>
            <a:picLocks noChangeAspect="1"/>
          </p:cNvPicPr>
          <p:nvPr/>
        </p:nvPicPr>
        <p:blipFill>
          <a:blip r:embed="rId1"/>
          <a:stretch>
            <a:fillRect/>
          </a:stretch>
        </p:blipFill>
        <p:spPr>
          <a:xfrm>
            <a:off x="5562600" y="1143000"/>
            <a:ext cx="3281363" cy="5033963"/>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p:txBody>
          <a:bodyPr vert="horz" wrap="square" lIns="91440" tIns="45720" rIns="91440" bIns="45720" anchor="ctr"/>
          <a:p>
            <a:pPr eaLnBrk="1" hangingPunct="1"/>
            <a:r>
              <a:rPr dirty="0"/>
              <a:t>Radiotherapy</a:t>
            </a:r>
            <a:endParaRPr dirty="0"/>
          </a:p>
        </p:txBody>
      </p:sp>
      <p:sp>
        <p:nvSpPr>
          <p:cNvPr id="65539" name="Rectangle 3"/>
          <p:cNvSpPr>
            <a:spLocks noGrp="1"/>
          </p:cNvSpPr>
          <p:nvPr>
            <p:ph idx="1"/>
          </p:nvPr>
        </p:nvSpPr>
        <p:spPr/>
        <p:txBody>
          <a:bodyPr vert="horz" wrap="square" lIns="91440" tIns="45720" rIns="91440" bIns="45720" anchor="t"/>
          <a:p>
            <a:pPr eaLnBrk="1" hangingPunct="1"/>
            <a:r>
              <a:rPr dirty="0"/>
              <a:t>Curative in early lesions ie intact cord mobility and nodal metastasis</a:t>
            </a:r>
            <a:endParaRPr dirty="0"/>
          </a:p>
          <a:p>
            <a:pPr eaLnBrk="1" hangingPunct="1"/>
            <a:r>
              <a:rPr dirty="0"/>
              <a:t>90% cure rate &amp; voice preserved</a:t>
            </a:r>
            <a:endParaRPr dirty="0"/>
          </a:p>
          <a:p>
            <a:pPr eaLnBrk="1" hangingPunct="1"/>
            <a:r>
              <a:rPr dirty="0"/>
              <a:t>Do not give good results in fixed cords, subglottic extension, cartilage invasion and nodal metastases</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p:txBody>
          <a:bodyPr vert="horz" wrap="square" lIns="91440" tIns="45720" rIns="91440" bIns="45720" anchor="ctr"/>
          <a:p>
            <a:pPr eaLnBrk="1" hangingPunct="1"/>
            <a:r>
              <a:rPr dirty="0"/>
              <a:t>Surgery</a:t>
            </a:r>
            <a:endParaRPr dirty="0"/>
          </a:p>
        </p:txBody>
      </p:sp>
      <p:sp>
        <p:nvSpPr>
          <p:cNvPr id="66563" name="Rectangle 3"/>
          <p:cNvSpPr>
            <a:spLocks noGrp="1"/>
          </p:cNvSpPr>
          <p:nvPr>
            <p:ph idx="1"/>
          </p:nvPr>
        </p:nvSpPr>
        <p:spPr/>
        <p:txBody>
          <a:bodyPr vert="horz" wrap="square" lIns="91440" tIns="45720" rIns="91440" bIns="45720" anchor="t"/>
          <a:p>
            <a:pPr marL="609600" indent="-609600" eaLnBrk="1" hangingPunct="1">
              <a:buNone/>
            </a:pPr>
            <a:r>
              <a:rPr dirty="0"/>
              <a:t>I. Conservative surgery</a:t>
            </a:r>
            <a:endParaRPr dirty="0"/>
          </a:p>
          <a:p>
            <a:pPr marL="609600" indent="-609600" eaLnBrk="1" hangingPunct="1">
              <a:buNone/>
            </a:pPr>
            <a:r>
              <a:rPr dirty="0"/>
              <a:t>	Conserve voice</a:t>
            </a:r>
            <a:endParaRPr dirty="0"/>
          </a:p>
          <a:p>
            <a:pPr marL="609600" indent="-609600" eaLnBrk="1" hangingPunct="1">
              <a:buNone/>
            </a:pPr>
            <a:r>
              <a:rPr dirty="0"/>
              <a:t>	Avoid permanent tracheal opening</a:t>
            </a:r>
            <a:endParaRPr dirty="0"/>
          </a:p>
          <a:p>
            <a:pPr marL="609600" indent="-609600" eaLnBrk="1" hangingPunct="1">
              <a:buNone/>
            </a:pPr>
            <a:r>
              <a:rPr dirty="0"/>
              <a:t>Methods:</a:t>
            </a:r>
            <a:endParaRPr dirty="0"/>
          </a:p>
          <a:p>
            <a:pPr marL="609600" indent="-609600" eaLnBrk="1" hangingPunct="1">
              <a:buFont typeface="Wingdings" panose="05000000000000000000" pitchFamily="2" charset="2"/>
              <a:buAutoNum type="arabicPeriod"/>
            </a:pPr>
            <a:r>
              <a:rPr dirty="0"/>
              <a:t>Cordectomy via laryngeal fissure</a:t>
            </a:r>
            <a:endParaRPr dirty="0"/>
          </a:p>
          <a:p>
            <a:pPr marL="609600" indent="-609600" eaLnBrk="1" hangingPunct="1">
              <a:buFont typeface="Wingdings" panose="05000000000000000000" pitchFamily="2" charset="2"/>
              <a:buAutoNum type="arabicPeriod"/>
            </a:pPr>
            <a:r>
              <a:rPr dirty="0"/>
              <a:t>Partial frontolateral laryngectomy</a:t>
            </a:r>
            <a:endParaRPr dirty="0"/>
          </a:p>
          <a:p>
            <a:pPr marL="609600" indent="-609600" eaLnBrk="1" hangingPunct="1">
              <a:buFont typeface="Wingdings" panose="05000000000000000000" pitchFamily="2" charset="2"/>
              <a:buAutoNum type="arabicPeriod"/>
            </a:pPr>
            <a:r>
              <a:rPr dirty="0"/>
              <a:t>Partial horizontal laryngectomy </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itle 1"/>
          <p:cNvSpPr>
            <a:spLocks noGrp="1"/>
          </p:cNvSpPr>
          <p:nvPr>
            <p:ph type="title"/>
          </p:nvPr>
        </p:nvSpPr>
        <p:spPr/>
        <p:txBody>
          <a:bodyPr vert="horz" wrap="square" lIns="91440" tIns="45720" rIns="91440" bIns="45720" anchor="ctr"/>
          <a:p>
            <a:pPr>
              <a:buNone/>
            </a:pPr>
            <a:endParaRPr lang="en-IN" altLang="x-none" dirty="0"/>
          </a:p>
        </p:txBody>
      </p:sp>
      <p:sp>
        <p:nvSpPr>
          <p:cNvPr id="67587" name="Content Placeholder 2"/>
          <p:cNvSpPr>
            <a:spLocks noGrp="1"/>
          </p:cNvSpPr>
          <p:nvPr>
            <p:ph idx="1"/>
          </p:nvPr>
        </p:nvSpPr>
        <p:spPr/>
        <p:txBody>
          <a:bodyPr vert="horz" wrap="square" lIns="91440" tIns="45720" rIns="91440" bIns="45720" anchor="t"/>
          <a:p>
            <a:r>
              <a:rPr b="1" dirty="0"/>
              <a:t>Total laryngectomy</a:t>
            </a:r>
            <a:r>
              <a:rPr lang="en-IN" altLang="x-none" dirty="0"/>
              <a:t>:first performed by BILLROTH in the yr 1870</a:t>
            </a:r>
            <a:endParaRPr lang="en-IN" altLang="x-none" dirty="0"/>
          </a:p>
          <a:p>
            <a:r>
              <a:rPr dirty="0"/>
              <a:t>Incision: Gluck sorensen(U-shaped flap)or through midline horizontal incision.</a:t>
            </a:r>
            <a:endParaRPr dirty="0"/>
          </a:p>
          <a:p>
            <a:r>
              <a:rPr dirty="0"/>
              <a:t>Above the level of the hyoid superiorly and to the level of the sternum and clavicular heads inferiorly</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7" descr="scan0002"/>
          <p:cNvPicPr>
            <a:picLocks noChangeAspect="1"/>
          </p:cNvPicPr>
          <p:nvPr/>
        </p:nvPicPr>
        <p:blipFill>
          <a:blip r:embed="rId1"/>
          <a:stretch>
            <a:fillRect/>
          </a:stretch>
        </p:blipFill>
        <p:spPr>
          <a:xfrm>
            <a:off x="0" y="0"/>
            <a:ext cx="9144000" cy="708660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a:spLocks noGrp="1"/>
          </p:cNvSpPr>
          <p:nvPr>
            <p:ph idx="1"/>
          </p:nvPr>
        </p:nvSpPr>
        <p:spPr>
          <a:xfrm>
            <a:off x="457200" y="1371600"/>
            <a:ext cx="8229600" cy="4759325"/>
          </a:xfrm>
        </p:spPr>
        <p:txBody>
          <a:bodyPr vert="horz" wrap="square" lIns="91440" tIns="45720" rIns="91440" bIns="45720" anchor="t"/>
          <a:p>
            <a:pPr eaLnBrk="1" hangingPunct="1">
              <a:buNone/>
            </a:pPr>
            <a:endParaRPr dirty="0"/>
          </a:p>
          <a:p>
            <a:pPr eaLnBrk="1" hangingPunct="1">
              <a:buFontTx/>
              <a:buChar char="•"/>
            </a:pPr>
            <a:r>
              <a:rPr dirty="0"/>
              <a:t>Entire larynx with hyoid, pre epiglottic space, strap muscles and one or more rings of trachea are removed</a:t>
            </a:r>
            <a:endParaRPr dirty="0"/>
          </a:p>
          <a:p>
            <a:pPr eaLnBrk="1" hangingPunct="1">
              <a:buFontTx/>
              <a:buChar char="•"/>
            </a:pPr>
            <a:endParaRPr dirty="0"/>
          </a:p>
          <a:p>
            <a:pPr eaLnBrk="1" hangingPunct="1">
              <a:buFontTx/>
              <a:buChar char="•"/>
            </a:pPr>
            <a:r>
              <a:rPr dirty="0"/>
              <a:t>May be combined with block dissection for nodal metastasis</a:t>
            </a:r>
            <a:endParaRPr dirty="0"/>
          </a:p>
          <a:p>
            <a:pPr eaLnBrk="1" hangingPunct="1">
              <a:buNone/>
            </a:pPr>
            <a:r>
              <a:rPr dirty="0"/>
              <a:t>	</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2" descr="DSC00616"/>
          <p:cNvPicPr>
            <a:picLocks noChangeAspect="1"/>
          </p:cNvPicPr>
          <p:nvPr/>
        </p:nvPicPr>
        <p:blipFill>
          <a:blip r:embed="rId1"/>
          <a:stretch>
            <a:fillRect/>
          </a:stretch>
        </p:blipFill>
        <p:spPr>
          <a:xfrm>
            <a:off x="0" y="0"/>
            <a:ext cx="9296400" cy="68580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2" descr="DSC00620"/>
          <p:cNvPicPr>
            <a:picLocks noChangeAspect="1"/>
          </p:cNvPicPr>
          <p:nvPr/>
        </p:nvPicPr>
        <p:blipFill>
          <a:blip r:embed="rId1"/>
          <a:stretch>
            <a:fillRect/>
          </a:stretch>
        </p:blipFill>
        <p:spPr>
          <a:xfrm>
            <a:off x="0" y="0"/>
            <a:ext cx="9144000" cy="7010400"/>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2" descr="DSC00621"/>
          <p:cNvPicPr>
            <a:picLocks noChangeAspect="1"/>
          </p:cNvPicPr>
          <p:nvPr/>
        </p:nvPicPr>
        <p:blipFill>
          <a:blip r:embed="rId1"/>
          <a:stretch>
            <a:fillRect/>
          </a:stretch>
        </p:blipFill>
        <p:spPr>
          <a:xfrm>
            <a:off x="508000" y="381000"/>
            <a:ext cx="8128000" cy="6096000"/>
          </a:xfrm>
          <a:prstGeom prst="rect">
            <a:avLst/>
          </a:prstGeom>
          <a:noFill/>
          <a:ln w="9525">
            <a:noFill/>
          </a:ln>
        </p:spPr>
      </p:pic>
      <p:pic>
        <p:nvPicPr>
          <p:cNvPr id="72707" name="Picture 3" descr="DSC00621"/>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2" descr="DSC00622"/>
          <p:cNvPicPr>
            <a:picLocks noChangeAspect="1"/>
          </p:cNvPicPr>
          <p:nvPr/>
        </p:nvPicPr>
        <p:blipFill>
          <a:blip r:embed="rId1"/>
          <a:stretch>
            <a:fillRect/>
          </a:stretch>
        </p:blipFill>
        <p:spPr>
          <a:xfrm>
            <a:off x="0" y="0"/>
            <a:ext cx="9296400" cy="7010400"/>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2" descr="DSC00624"/>
          <p:cNvPicPr>
            <a:picLocks noChangeAspect="1"/>
          </p:cNvPicPr>
          <p:nvPr/>
        </p:nvPicPr>
        <p:blipFill>
          <a:blip r:embed="rId1"/>
          <a:stretch>
            <a:fillRect/>
          </a:stretch>
        </p:blipFill>
        <p:spPr>
          <a:xfrm>
            <a:off x="0" y="0"/>
            <a:ext cx="9144000" cy="70104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p:txBody>
          <a:bodyPr vert="horz" wrap="square" lIns="91440" tIns="45720" rIns="91440" bIns="45720" anchor="ctr"/>
          <a:p>
            <a:pPr eaLnBrk="1" hangingPunct="1"/>
            <a:r>
              <a:rPr dirty="0"/>
              <a:t>Anatomy</a:t>
            </a:r>
            <a:endParaRPr dirty="0"/>
          </a:p>
        </p:txBody>
      </p:sp>
      <p:sp>
        <p:nvSpPr>
          <p:cNvPr id="11267" name="Content Placeholder 2"/>
          <p:cNvSpPr>
            <a:spLocks noGrp="1"/>
          </p:cNvSpPr>
          <p:nvPr>
            <p:ph sz="half" idx="1"/>
          </p:nvPr>
        </p:nvSpPr>
        <p:spPr>
          <a:xfrm>
            <a:off x="228600" y="1371600"/>
            <a:ext cx="4495800" cy="4525963"/>
          </a:xfrm>
        </p:spPr>
        <p:txBody>
          <a:bodyPr vert="horz" wrap="square" lIns="91440" tIns="45720" rIns="91440" bIns="45720" anchor="t"/>
          <a:p>
            <a:pPr eaLnBrk="1" hangingPunct="1">
              <a:buSzTx/>
              <a:buChar char="n"/>
            </a:pPr>
            <a:r>
              <a:rPr dirty="0">
                <a:latin typeface="+mn-lt"/>
                <a:ea typeface="+mn-ea"/>
                <a:cs typeface="+mn-cs"/>
              </a:rPr>
              <a:t>Fibroelastic membranes</a:t>
            </a:r>
            <a:endParaRPr dirty="0">
              <a:latin typeface="+mn-lt"/>
              <a:ea typeface="+mn-ea"/>
              <a:cs typeface="+mn-cs"/>
            </a:endParaRPr>
          </a:p>
          <a:p>
            <a:pPr lvl="1" eaLnBrk="1" hangingPunct="1"/>
            <a:r>
              <a:rPr dirty="0">
                <a:latin typeface="+mn-lt"/>
              </a:rPr>
              <a:t>Barriers to carcinoma spread</a:t>
            </a:r>
            <a:endParaRPr dirty="0">
              <a:latin typeface="+mn-lt"/>
            </a:endParaRPr>
          </a:p>
          <a:p>
            <a:pPr lvl="2" eaLnBrk="1" hangingPunct="1">
              <a:buChar char="§"/>
            </a:pPr>
            <a:r>
              <a:rPr sz="2800" dirty="0">
                <a:latin typeface="+mn-lt"/>
              </a:rPr>
              <a:t>Quadrangular membrane</a:t>
            </a:r>
            <a:endParaRPr sz="2800" dirty="0">
              <a:latin typeface="+mn-lt"/>
            </a:endParaRPr>
          </a:p>
          <a:p>
            <a:pPr lvl="3" eaLnBrk="1" hangingPunct="1">
              <a:buFontTx/>
            </a:pPr>
            <a:r>
              <a:rPr sz="1400" dirty="0">
                <a:latin typeface="+mn-lt"/>
              </a:rPr>
              <a:t>Superior free edge= AE fold</a:t>
            </a:r>
            <a:endParaRPr sz="1400" dirty="0">
              <a:latin typeface="+mn-lt"/>
            </a:endParaRPr>
          </a:p>
          <a:p>
            <a:pPr lvl="3" eaLnBrk="1" hangingPunct="1">
              <a:buFontTx/>
            </a:pPr>
            <a:r>
              <a:rPr sz="1400" dirty="0">
                <a:latin typeface="+mn-lt"/>
              </a:rPr>
              <a:t>Inferior free edge= False cord</a:t>
            </a:r>
            <a:endParaRPr sz="1400" dirty="0">
              <a:latin typeface="+mn-lt"/>
            </a:endParaRPr>
          </a:p>
          <a:p>
            <a:pPr lvl="2" eaLnBrk="1" hangingPunct="1">
              <a:buChar char="§"/>
            </a:pPr>
            <a:r>
              <a:rPr sz="2800" dirty="0">
                <a:latin typeface="+mn-lt"/>
              </a:rPr>
              <a:t>Conus elasticus</a:t>
            </a:r>
            <a:endParaRPr sz="2800" dirty="0">
              <a:latin typeface="+mn-lt"/>
            </a:endParaRPr>
          </a:p>
          <a:p>
            <a:pPr lvl="3" eaLnBrk="1" hangingPunct="1">
              <a:buFontTx/>
            </a:pPr>
            <a:r>
              <a:rPr sz="1400" dirty="0">
                <a:latin typeface="+mn-lt"/>
              </a:rPr>
              <a:t>Supports vocal fold</a:t>
            </a:r>
            <a:endParaRPr sz="1400" dirty="0">
              <a:latin typeface="+mn-lt"/>
            </a:endParaRPr>
          </a:p>
          <a:p>
            <a:pPr lvl="3" eaLnBrk="1" hangingPunct="1">
              <a:buFontTx/>
            </a:pPr>
            <a:r>
              <a:rPr sz="1400" dirty="0">
                <a:latin typeface="+mn-lt"/>
              </a:rPr>
              <a:t>Lateral attachment at cricoid </a:t>
            </a:r>
            <a:endParaRPr sz="1400" dirty="0">
              <a:latin typeface="+mn-lt"/>
            </a:endParaRPr>
          </a:p>
          <a:p>
            <a:pPr lvl="3" eaLnBrk="1" hangingPunct="1">
              <a:buFontTx/>
            </a:pPr>
            <a:r>
              <a:rPr sz="1400" dirty="0">
                <a:latin typeface="+mn-lt"/>
              </a:rPr>
              <a:t>Medial attachment at anterior thyroid cartilage</a:t>
            </a:r>
            <a:endParaRPr sz="1400" dirty="0">
              <a:latin typeface="+mn-lt"/>
            </a:endParaRPr>
          </a:p>
          <a:p>
            <a:pPr lvl="3" eaLnBrk="1" hangingPunct="1">
              <a:buFontTx/>
            </a:pPr>
            <a:r>
              <a:rPr sz="1400" dirty="0">
                <a:latin typeface="+mn-lt"/>
              </a:rPr>
              <a:t>Free edge forms vocal ligament</a:t>
            </a:r>
            <a:endParaRPr sz="1400" dirty="0">
              <a:latin typeface="+mn-lt"/>
            </a:endParaRPr>
          </a:p>
          <a:p>
            <a:pPr eaLnBrk="1" hangingPunct="1">
              <a:buSzTx/>
              <a:buChar char="n"/>
            </a:pPr>
            <a:endParaRPr sz="2000" dirty="0">
              <a:latin typeface="+mn-lt"/>
              <a:ea typeface="+mn-ea"/>
              <a:cs typeface="+mn-cs"/>
            </a:endParaRPr>
          </a:p>
          <a:p>
            <a:pPr eaLnBrk="1" hangingPunct="1">
              <a:buSzTx/>
              <a:buChar char="n"/>
            </a:pPr>
            <a:endParaRPr sz="2000" dirty="0">
              <a:latin typeface="+mn-lt"/>
              <a:ea typeface="+mn-ea"/>
              <a:cs typeface="+mn-cs"/>
            </a:endParaRPr>
          </a:p>
          <a:p>
            <a:pPr lvl="2" eaLnBrk="1" hangingPunct="1">
              <a:buChar char="§"/>
            </a:pPr>
            <a:endParaRPr sz="1200" dirty="0">
              <a:latin typeface="+mn-lt"/>
            </a:endParaRPr>
          </a:p>
          <a:p>
            <a:pPr eaLnBrk="1" hangingPunct="1">
              <a:buSzTx/>
              <a:buChar char="n"/>
            </a:pPr>
            <a:endParaRPr sz="1600" dirty="0">
              <a:latin typeface="+mn-lt"/>
              <a:ea typeface="+mn-ea"/>
              <a:cs typeface="+mn-cs"/>
            </a:endParaRPr>
          </a:p>
        </p:txBody>
      </p:sp>
      <p:pic>
        <p:nvPicPr>
          <p:cNvPr id="11268" name="Picture 3"/>
          <p:cNvPicPr>
            <a:picLocks noChangeAspect="1"/>
          </p:cNvPicPr>
          <p:nvPr/>
        </p:nvPicPr>
        <p:blipFill>
          <a:blip r:embed="rId1"/>
          <a:stretch>
            <a:fillRect/>
          </a:stretch>
        </p:blipFill>
        <p:spPr>
          <a:xfrm>
            <a:off x="5257800" y="1905000"/>
            <a:ext cx="3581400" cy="3716338"/>
          </a:xfrm>
          <a:prstGeom prst="rect">
            <a:avLst/>
          </a:prstGeom>
          <a:noFill/>
          <a:ln w="9525">
            <a:noFill/>
          </a:ln>
        </p:spPr>
      </p:pic>
      <p:sp>
        <p:nvSpPr>
          <p:cNvPr id="11269" name="TextBox 4"/>
          <p:cNvSpPr txBox="1"/>
          <p:nvPr/>
        </p:nvSpPr>
        <p:spPr>
          <a:xfrm>
            <a:off x="4038600" y="6534150"/>
            <a:ext cx="5257800" cy="647700"/>
          </a:xfrm>
          <a:prstGeom prst="rect">
            <a:avLst/>
          </a:prstGeom>
          <a:noFill/>
          <a:ln w="9525">
            <a:noFill/>
          </a:ln>
        </p:spPr>
        <p:txBody>
          <a:bodyPr>
            <a:spAutoFit/>
          </a:bodyPr>
          <a:p>
            <a:endParaRPr dirty="0">
              <a:latin typeface="Calibri" panose="020F0502020204030204" pitchFamily="-109" charset="0"/>
            </a:endParaRPr>
          </a:p>
          <a:p>
            <a:endParaRPr dirty="0">
              <a:latin typeface="Calibri" panose="020F0502020204030204" pitchFamily="-109" charset="0"/>
            </a:endParaRPr>
          </a:p>
        </p:txBody>
      </p:sp>
      <p:sp>
        <p:nvSpPr>
          <p:cNvPr id="8" name="Rectangle 7"/>
          <p:cNvSpPr/>
          <p:nvPr/>
        </p:nvSpPr>
        <p:spPr>
          <a:xfrm>
            <a:off x="7924800" y="22098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p:txBody>
      </p:sp>
      <p:sp>
        <p:nvSpPr>
          <p:cNvPr id="9" name="Rectangle 8"/>
          <p:cNvSpPr/>
          <p:nvPr/>
        </p:nvSpPr>
        <p:spPr>
          <a:xfrm>
            <a:off x="7924800" y="4267200"/>
            <a:ext cx="990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p:txBody>
          <a:bodyPr vert="horz" wrap="square" lIns="91440" tIns="45720" rIns="91440" bIns="45720" anchor="ctr"/>
          <a:p>
            <a:pPr eaLnBrk="1" hangingPunct="1"/>
            <a:r>
              <a:rPr dirty="0"/>
              <a:t>Indications</a:t>
            </a:r>
            <a:endParaRPr dirty="0"/>
          </a:p>
        </p:txBody>
      </p:sp>
      <p:sp>
        <p:nvSpPr>
          <p:cNvPr id="75779" name="Rectangle 3"/>
          <p:cNvSpPr>
            <a:spLocks noGrp="1"/>
          </p:cNvSpPr>
          <p:nvPr>
            <p:ph idx="1"/>
          </p:nvPr>
        </p:nvSpPr>
        <p:spPr/>
        <p:txBody>
          <a:bodyPr vert="horz" wrap="square" lIns="91440" tIns="45720" rIns="91440" bIns="45720" anchor="t"/>
          <a:p>
            <a:pPr eaLnBrk="1" hangingPunct="1">
              <a:lnSpc>
                <a:spcPct val="90000"/>
              </a:lnSpc>
            </a:pPr>
            <a:r>
              <a:rPr dirty="0"/>
              <a:t>T</a:t>
            </a:r>
            <a:r>
              <a:rPr baseline="-25000" dirty="0"/>
              <a:t>3</a:t>
            </a:r>
            <a:r>
              <a:rPr dirty="0"/>
              <a:t> lesions (cord fixed)</a:t>
            </a:r>
            <a:endParaRPr dirty="0"/>
          </a:p>
          <a:p>
            <a:pPr eaLnBrk="1" hangingPunct="1">
              <a:lnSpc>
                <a:spcPct val="90000"/>
              </a:lnSpc>
            </a:pPr>
            <a:r>
              <a:rPr dirty="0"/>
              <a:t>All T</a:t>
            </a:r>
            <a:r>
              <a:rPr baseline="-25000" dirty="0"/>
              <a:t>4 </a:t>
            </a:r>
            <a:r>
              <a:rPr dirty="0"/>
              <a:t>lesions</a:t>
            </a:r>
            <a:endParaRPr dirty="0"/>
          </a:p>
          <a:p>
            <a:pPr eaLnBrk="1" hangingPunct="1">
              <a:lnSpc>
                <a:spcPct val="90000"/>
              </a:lnSpc>
            </a:pPr>
            <a:r>
              <a:rPr dirty="0"/>
              <a:t>Invasion of thyroid or cricoid cartilage</a:t>
            </a:r>
            <a:endParaRPr dirty="0"/>
          </a:p>
          <a:p>
            <a:pPr eaLnBrk="1" hangingPunct="1">
              <a:lnSpc>
                <a:spcPct val="90000"/>
              </a:lnSpc>
            </a:pPr>
            <a:r>
              <a:rPr dirty="0"/>
              <a:t>Bilateral arytenoid cartilage involcement</a:t>
            </a:r>
            <a:endParaRPr dirty="0"/>
          </a:p>
          <a:p>
            <a:pPr eaLnBrk="1" hangingPunct="1">
              <a:lnSpc>
                <a:spcPct val="90000"/>
              </a:lnSpc>
            </a:pPr>
            <a:r>
              <a:rPr dirty="0"/>
              <a:t>Lesions of post commissure</a:t>
            </a:r>
            <a:endParaRPr dirty="0"/>
          </a:p>
          <a:p>
            <a:pPr eaLnBrk="1" hangingPunct="1">
              <a:lnSpc>
                <a:spcPct val="90000"/>
              </a:lnSpc>
            </a:pPr>
            <a:r>
              <a:rPr dirty="0"/>
              <a:t>Failure of radiotherapy or conservative method</a:t>
            </a:r>
            <a:endParaRPr dirty="0"/>
          </a:p>
          <a:p>
            <a:pPr eaLnBrk="1" hangingPunct="1">
              <a:lnSpc>
                <a:spcPct val="90000"/>
              </a:lnSpc>
            </a:pPr>
            <a:r>
              <a:rPr dirty="0"/>
              <a:t>Transglottic cancers</a:t>
            </a:r>
            <a:endParaRPr dirty="0"/>
          </a:p>
          <a:p>
            <a:pPr eaLnBrk="1" hangingPunct="1">
              <a:lnSpc>
                <a:spcPct val="90000"/>
              </a:lnSpc>
            </a:pPr>
            <a:endParaRPr baseline="-25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p:txBody>
          <a:bodyPr vert="horz" wrap="square" lIns="91440" tIns="45720" rIns="91440" bIns="45720" anchor="ctr"/>
          <a:p>
            <a:pPr eaLnBrk="1" hangingPunct="1"/>
            <a:r>
              <a:rPr dirty="0"/>
              <a:t>Combined therapy</a:t>
            </a:r>
            <a:endParaRPr dirty="0"/>
          </a:p>
        </p:txBody>
      </p:sp>
      <p:sp>
        <p:nvSpPr>
          <p:cNvPr id="76803" name="Rectangle 3"/>
          <p:cNvSpPr>
            <a:spLocks noGrp="1"/>
          </p:cNvSpPr>
          <p:nvPr>
            <p:ph idx="1"/>
          </p:nvPr>
        </p:nvSpPr>
        <p:spPr/>
        <p:txBody>
          <a:bodyPr vert="horz" wrap="square" lIns="91440" tIns="45720" rIns="91440" bIns="45720" anchor="t"/>
          <a:p>
            <a:pPr eaLnBrk="1" hangingPunct="1"/>
            <a:r>
              <a:rPr dirty="0"/>
              <a:t>Surgical removal + pre or post operative radiation to decrease incidence of recurrence</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p:nvPr>
        </p:nvSpPr>
        <p:spPr/>
        <p:txBody>
          <a:bodyPr vert="horz" wrap="square" lIns="91440" tIns="45720" rIns="91440" bIns="45720" anchor="ctr"/>
          <a:p>
            <a:pPr eaLnBrk="1" hangingPunct="1"/>
            <a:r>
              <a:rPr dirty="0"/>
              <a:t>Glottic Carcinoma</a:t>
            </a:r>
            <a:endParaRPr dirty="0"/>
          </a:p>
        </p:txBody>
      </p:sp>
      <p:sp>
        <p:nvSpPr>
          <p:cNvPr id="77827" name="Rectangle 3"/>
          <p:cNvSpPr>
            <a:spLocks noGrp="1"/>
          </p:cNvSpPr>
          <p:nvPr>
            <p:ph idx="1"/>
          </p:nvPr>
        </p:nvSpPr>
        <p:spPr>
          <a:xfrm>
            <a:off x="457200" y="1219200"/>
            <a:ext cx="8229600" cy="5334000"/>
          </a:xfrm>
        </p:spPr>
        <p:txBody>
          <a:bodyPr vert="horz" wrap="square" lIns="91440" tIns="45720" rIns="91440" bIns="45720" anchor="t"/>
          <a:p>
            <a:pPr eaLnBrk="1" hangingPunct="1">
              <a:lnSpc>
                <a:spcPct val="90000"/>
              </a:lnSpc>
            </a:pPr>
            <a:r>
              <a:rPr dirty="0"/>
              <a:t>Carcinoma in situ</a:t>
            </a:r>
            <a:endParaRPr dirty="0"/>
          </a:p>
          <a:p>
            <a:pPr lvl="1" eaLnBrk="1" hangingPunct="1">
              <a:lnSpc>
                <a:spcPct val="90000"/>
              </a:lnSpc>
            </a:pPr>
            <a:r>
              <a:rPr dirty="0"/>
              <a:t>Trans oral endoscopic CO</a:t>
            </a:r>
            <a:r>
              <a:rPr baseline="-25000" dirty="0"/>
              <a:t>2 </a:t>
            </a:r>
            <a:r>
              <a:rPr dirty="0"/>
              <a:t>laser</a:t>
            </a:r>
            <a:endParaRPr dirty="0"/>
          </a:p>
          <a:p>
            <a:pPr lvl="1" eaLnBrk="1" hangingPunct="1">
              <a:lnSpc>
                <a:spcPct val="90000"/>
              </a:lnSpc>
            </a:pPr>
            <a:r>
              <a:rPr dirty="0"/>
              <a:t>If not available stripping of vocal cord under microscope</a:t>
            </a:r>
            <a:endParaRPr dirty="0"/>
          </a:p>
          <a:p>
            <a:pPr lvl="1" eaLnBrk="1" hangingPunct="1">
              <a:lnSpc>
                <a:spcPct val="90000"/>
              </a:lnSpc>
            </a:pPr>
            <a:r>
              <a:rPr dirty="0"/>
              <a:t>Send for biopsy if in situ – regular follow up</a:t>
            </a:r>
            <a:endParaRPr dirty="0"/>
          </a:p>
          <a:p>
            <a:pPr lvl="1" eaLnBrk="1" hangingPunct="1">
              <a:lnSpc>
                <a:spcPct val="90000"/>
              </a:lnSpc>
            </a:pPr>
            <a:r>
              <a:rPr dirty="0"/>
              <a:t>If invasive – radiotherapy</a:t>
            </a:r>
            <a:endParaRPr dirty="0"/>
          </a:p>
          <a:p>
            <a:pPr eaLnBrk="1" hangingPunct="1">
              <a:lnSpc>
                <a:spcPct val="90000"/>
              </a:lnSpc>
              <a:buFontTx/>
              <a:buChar char="•"/>
            </a:pPr>
            <a:r>
              <a:rPr dirty="0"/>
              <a:t>Invasive Carcinoma</a:t>
            </a:r>
            <a:endParaRPr dirty="0"/>
          </a:p>
          <a:p>
            <a:pPr lvl="1" eaLnBrk="1" hangingPunct="1">
              <a:lnSpc>
                <a:spcPct val="90000"/>
              </a:lnSpc>
              <a:buFontTx/>
              <a:buChar char="•"/>
            </a:pPr>
            <a:r>
              <a:rPr dirty="0"/>
              <a:t>T1 – radiotherapy</a:t>
            </a:r>
            <a:endParaRPr dirty="0"/>
          </a:p>
          <a:p>
            <a:pPr lvl="1" eaLnBrk="1" hangingPunct="1">
              <a:lnSpc>
                <a:spcPct val="90000"/>
              </a:lnSpc>
              <a:buFontTx/>
              <a:buChar char="•"/>
            </a:pPr>
            <a:r>
              <a:rPr dirty="0"/>
              <a:t>T1 extending to ant commissure – radiotherapy</a:t>
            </a:r>
            <a:endParaRPr dirty="0"/>
          </a:p>
          <a:p>
            <a:pPr lvl="1" eaLnBrk="1" hangingPunct="1">
              <a:lnSpc>
                <a:spcPct val="90000"/>
              </a:lnSpc>
              <a:buFontTx/>
              <a:buChar char="•"/>
            </a:pPr>
            <a:r>
              <a:rPr dirty="0"/>
              <a:t>T1 with extension to arytenoid – surgery preferred</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p:nvPr>
        </p:nvSpPr>
        <p:spPr/>
        <p:txBody>
          <a:bodyPr vert="horz" wrap="square" lIns="91440" tIns="45720" rIns="91440" bIns="45720" anchor="ctr"/>
          <a:p>
            <a:pPr eaLnBrk="1" hangingPunct="1"/>
            <a:endParaRPr dirty="0"/>
          </a:p>
        </p:txBody>
      </p:sp>
      <p:sp>
        <p:nvSpPr>
          <p:cNvPr id="78851" name="Rectangle 3"/>
          <p:cNvSpPr>
            <a:spLocks noGrp="1"/>
          </p:cNvSpPr>
          <p:nvPr>
            <p:ph idx="1"/>
          </p:nvPr>
        </p:nvSpPr>
        <p:spPr/>
        <p:txBody>
          <a:bodyPr vert="horz" wrap="square" lIns="91440" tIns="45720" rIns="91440" bIns="45720" anchor="t"/>
          <a:p>
            <a:pPr eaLnBrk="1" hangingPunct="1">
              <a:buFontTx/>
              <a:buChar char="•"/>
            </a:pPr>
            <a:r>
              <a:rPr dirty="0"/>
              <a:t>T2 N0 : algorithm</a:t>
            </a:r>
            <a:endParaRPr dirty="0"/>
          </a:p>
          <a:p>
            <a:pPr eaLnBrk="1" hangingPunct="1">
              <a:buFontTx/>
              <a:buChar char="•"/>
            </a:pPr>
            <a:r>
              <a:rPr dirty="0"/>
              <a:t> Cord mobility imp in outcome of T2    lesions.</a:t>
            </a:r>
            <a:endParaRPr dirty="0"/>
          </a:p>
          <a:p>
            <a:pPr eaLnBrk="1" hangingPunct="1">
              <a:buFontTx/>
              <a:buChar char="•"/>
            </a:pPr>
            <a:r>
              <a:rPr dirty="0"/>
              <a:t>T3 and T4 best treated by total laryngectomy</a:t>
            </a:r>
            <a:endParaRPr dirty="0"/>
          </a:p>
          <a:p>
            <a:pPr eaLnBrk="1" hangingPunct="1">
              <a:buFontTx/>
              <a:buChar char="•"/>
            </a:pP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p:txBody>
          <a:bodyPr vert="horz" wrap="square" lIns="91440" tIns="45720" rIns="91440" bIns="45720" anchor="ctr"/>
          <a:p>
            <a:pPr eaLnBrk="1" hangingPunct="1"/>
            <a:r>
              <a:rPr dirty="0"/>
              <a:t>Subglottic cancer</a:t>
            </a:r>
            <a:endParaRPr dirty="0"/>
          </a:p>
        </p:txBody>
      </p:sp>
      <p:sp>
        <p:nvSpPr>
          <p:cNvPr id="79875" name="Rectangle 3"/>
          <p:cNvSpPr>
            <a:spLocks noGrp="1"/>
          </p:cNvSpPr>
          <p:nvPr>
            <p:ph idx="1"/>
          </p:nvPr>
        </p:nvSpPr>
        <p:spPr/>
        <p:txBody>
          <a:bodyPr vert="horz" wrap="square" lIns="91440" tIns="45720" rIns="91440" bIns="45720" anchor="t"/>
          <a:p>
            <a:pPr eaLnBrk="1" hangingPunct="1"/>
            <a:r>
              <a:rPr dirty="0"/>
              <a:t>T1 &amp; T2 by radiotherapy</a:t>
            </a:r>
            <a:endParaRPr dirty="0"/>
          </a:p>
          <a:p>
            <a:pPr eaLnBrk="1" hangingPunct="1"/>
            <a:endParaRPr dirty="0"/>
          </a:p>
          <a:p>
            <a:pPr eaLnBrk="1" hangingPunct="1"/>
            <a:r>
              <a:rPr dirty="0"/>
              <a:t>T3 &amp; T4 total larygectomy &amp; post operative radiation</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p:nvPr>
        </p:nvSpPr>
        <p:spPr/>
        <p:txBody>
          <a:bodyPr vert="horz" wrap="square" lIns="91440" tIns="45720" rIns="91440" bIns="45720" anchor="ctr"/>
          <a:p>
            <a:pPr eaLnBrk="1" hangingPunct="1"/>
            <a:r>
              <a:rPr dirty="0"/>
              <a:t>Supraglottic cancer</a:t>
            </a:r>
            <a:endParaRPr dirty="0"/>
          </a:p>
        </p:txBody>
      </p:sp>
      <p:sp>
        <p:nvSpPr>
          <p:cNvPr id="80899" name="Rectangle 3"/>
          <p:cNvSpPr>
            <a:spLocks noGrp="1"/>
          </p:cNvSpPr>
          <p:nvPr>
            <p:ph idx="1"/>
          </p:nvPr>
        </p:nvSpPr>
        <p:spPr/>
        <p:txBody>
          <a:bodyPr vert="horz" wrap="square" lIns="91440" tIns="45720" rIns="91440" bIns="45720" anchor="t"/>
          <a:p>
            <a:pPr eaLnBrk="1" hangingPunct="1"/>
            <a:r>
              <a:rPr dirty="0"/>
              <a:t>T1 : radiation &amp; also laser</a:t>
            </a:r>
            <a:endParaRPr dirty="0"/>
          </a:p>
          <a:p>
            <a:pPr eaLnBrk="1" hangingPunct="1"/>
            <a:r>
              <a:rPr dirty="0"/>
              <a:t>T2 : supraglottic laryngectomy</a:t>
            </a:r>
            <a:endParaRPr dirty="0"/>
          </a:p>
          <a:p>
            <a:pPr eaLnBrk="1" hangingPunct="1"/>
            <a:r>
              <a:rPr dirty="0"/>
              <a:t>T3 &amp; T4 : total laryngectomy with neck dissection and post operative radiotherapy to neck.</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p:nvPr>
        </p:nvSpPr>
        <p:spPr/>
        <p:txBody>
          <a:bodyPr vert="horz" wrap="square" lIns="91440" tIns="45720" rIns="91440" bIns="45720" anchor="ctr"/>
          <a:p>
            <a:pPr eaLnBrk="1" hangingPunct="1"/>
            <a:r>
              <a:rPr sz="3400" dirty="0"/>
              <a:t>Vocal rehabilitation after total laryngectomy</a:t>
            </a:r>
            <a:endParaRPr sz="3400" dirty="0"/>
          </a:p>
        </p:txBody>
      </p:sp>
      <p:sp>
        <p:nvSpPr>
          <p:cNvPr id="81923" name="Rectangle 3"/>
          <p:cNvSpPr>
            <a:spLocks noGrp="1"/>
          </p:cNvSpPr>
          <p:nvPr>
            <p:ph idx="1"/>
          </p:nvPr>
        </p:nvSpPr>
        <p:spPr/>
        <p:txBody>
          <a:bodyPr vert="horz" wrap="square" lIns="91440" tIns="45720" rIns="91440" bIns="45720" anchor="t"/>
          <a:p>
            <a:pPr marL="812800" indent="-812800" eaLnBrk="1" hangingPunct="1">
              <a:buFont typeface="Wingdings" panose="05000000000000000000" pitchFamily="2" charset="2"/>
              <a:buAutoNum type="romanUcPeriod"/>
            </a:pPr>
            <a:r>
              <a:rPr dirty="0"/>
              <a:t>Oesophageal speech</a:t>
            </a:r>
            <a:endParaRPr dirty="0"/>
          </a:p>
          <a:p>
            <a:pPr marL="812800" indent="-812800" eaLnBrk="1" hangingPunct="1">
              <a:buFont typeface="Wingdings" panose="05000000000000000000" pitchFamily="2" charset="2"/>
              <a:buAutoNum type="romanUcPeriod"/>
            </a:pPr>
            <a:r>
              <a:rPr dirty="0"/>
              <a:t>Artificial larynx</a:t>
            </a:r>
            <a:endParaRPr dirty="0"/>
          </a:p>
          <a:p>
            <a:pPr marL="1143000" lvl="1" indent="-685800" eaLnBrk="1" hangingPunct="1">
              <a:buFont typeface="Wingdings" panose="05000000000000000000" pitchFamily="2" charset="2"/>
              <a:buAutoNum type="alphaLcParenR"/>
            </a:pPr>
            <a:r>
              <a:rPr dirty="0"/>
              <a:t>Electrolarynx</a:t>
            </a:r>
            <a:endParaRPr dirty="0"/>
          </a:p>
          <a:p>
            <a:pPr marL="1143000" lvl="1" indent="-685800" eaLnBrk="1" hangingPunct="1">
              <a:buFont typeface="Wingdings" panose="05000000000000000000" pitchFamily="2" charset="2"/>
              <a:buAutoNum type="alphaLcParenR"/>
            </a:pPr>
            <a:r>
              <a:rPr dirty="0"/>
              <a:t>Transoral pneumatic device</a:t>
            </a:r>
            <a:endParaRPr dirty="0"/>
          </a:p>
          <a:p>
            <a:pPr marL="812800" indent="-812800" eaLnBrk="1" hangingPunct="1">
              <a:buFont typeface="Wingdings" panose="05000000000000000000" pitchFamily="2" charset="2"/>
              <a:buAutoNum type="romanUcPeriod"/>
            </a:pPr>
            <a:r>
              <a:rPr dirty="0"/>
              <a:t>Tracheo – oesophageal speech</a:t>
            </a:r>
            <a:endParaRPr dirty="0"/>
          </a:p>
          <a:p>
            <a:pPr marL="1143000" lvl="1" indent="-685800" eaLnBrk="1" hangingPunct="1">
              <a:buNone/>
            </a:pPr>
            <a:r>
              <a:rPr dirty="0"/>
              <a:t>	Blom Singer or Panje</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itle 1"/>
          <p:cNvSpPr>
            <a:spLocks noGrp="1"/>
          </p:cNvSpPr>
          <p:nvPr>
            <p:ph type="ctrTitle"/>
          </p:nvPr>
        </p:nvSpPr>
        <p:spPr/>
        <p:txBody>
          <a:bodyPr vert="horz" wrap="square" lIns="91440" tIns="45720" rIns="91440" bIns="45720" anchor="b"/>
          <a:p>
            <a:pPr>
              <a:buClrTx/>
              <a:buSzTx/>
              <a:buFontTx/>
              <a:buNone/>
            </a:pPr>
            <a:endParaRPr lang="en-IN" altLang="x-none" dirty="0">
              <a:latin typeface="+mj-lt"/>
              <a:ea typeface="+mj-ea"/>
              <a:cs typeface="+mj-cs"/>
            </a:endParaRPr>
          </a:p>
        </p:txBody>
      </p:sp>
      <p:sp>
        <p:nvSpPr>
          <p:cNvPr id="82947" name="Subtitle 2"/>
          <p:cNvSpPr>
            <a:spLocks noGrp="1"/>
          </p:cNvSpPr>
          <p:nvPr>
            <p:ph type="subTitle" idx="1"/>
          </p:nvPr>
        </p:nvSpPr>
        <p:spPr/>
        <p:txBody>
          <a:bodyPr vert="horz" wrap="square" lIns="91440" tIns="45720" rIns="91440" bIns="45720" anchor="t"/>
          <a:p>
            <a:pPr>
              <a:buSzTx/>
            </a:pPr>
            <a:r>
              <a:rPr sz="6600" dirty="0">
                <a:latin typeface="+mn-lt"/>
                <a:ea typeface="+mn-ea"/>
                <a:cs typeface="+mn-cs"/>
              </a:rPr>
              <a:t>THANK YOU</a:t>
            </a:r>
            <a:endParaRPr lang="en-IN" altLang="x-none" sz="6600" dirty="0">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a:spLocks noGrp="1"/>
          </p:cNvSpPr>
          <p:nvPr>
            <p:ph type="title"/>
          </p:nvPr>
        </p:nvSpPr>
        <p:spPr>
          <a:xfrm>
            <a:off x="381000" y="274638"/>
            <a:ext cx="8305800" cy="868362"/>
          </a:xfrm>
        </p:spPr>
        <p:txBody>
          <a:bodyPr vert="horz" wrap="square" lIns="91440" tIns="45720" rIns="91440" bIns="45720" anchor="ctr"/>
          <a:p>
            <a:pPr eaLnBrk="1" hangingPunct="1"/>
            <a:r>
              <a:rPr sz="3600" dirty="0"/>
              <a:t>Pre-epiglottic space  &amp;   Para-glottic space</a:t>
            </a:r>
            <a:endParaRPr sz="3600" dirty="0"/>
          </a:p>
        </p:txBody>
      </p:sp>
      <p:sp>
        <p:nvSpPr>
          <p:cNvPr id="12291" name="Content Placeholder 2"/>
          <p:cNvSpPr>
            <a:spLocks noGrp="1"/>
          </p:cNvSpPr>
          <p:nvPr>
            <p:ph sz="half" idx="1"/>
          </p:nvPr>
        </p:nvSpPr>
        <p:spPr>
          <a:xfrm>
            <a:off x="457200" y="1143000"/>
            <a:ext cx="4267200" cy="5257800"/>
          </a:xfrm>
        </p:spPr>
        <p:txBody>
          <a:bodyPr vert="horz" wrap="square" lIns="91440" tIns="45720" rIns="91440" bIns="45720" anchor="t"/>
          <a:p>
            <a:pPr eaLnBrk="1" hangingPunct="1">
              <a:lnSpc>
                <a:spcPct val="80000"/>
              </a:lnSpc>
              <a:buSzTx/>
              <a:buChar char="n"/>
            </a:pPr>
            <a:endParaRPr sz="1900" dirty="0">
              <a:latin typeface="+mn-lt"/>
              <a:ea typeface="+mn-ea"/>
              <a:cs typeface="+mn-cs"/>
            </a:endParaRPr>
          </a:p>
          <a:p>
            <a:pPr eaLnBrk="1" hangingPunct="1">
              <a:lnSpc>
                <a:spcPct val="80000"/>
              </a:lnSpc>
              <a:buSzTx/>
              <a:buChar char="n"/>
            </a:pPr>
            <a:r>
              <a:rPr sz="2000" dirty="0">
                <a:latin typeface="+mn-lt"/>
                <a:ea typeface="+mn-ea"/>
                <a:cs typeface="+mn-cs"/>
              </a:rPr>
              <a:t>Pre-epiglottic space  </a:t>
            </a:r>
            <a:endParaRPr sz="2000" dirty="0">
              <a:latin typeface="+mn-lt"/>
              <a:ea typeface="+mn-ea"/>
              <a:cs typeface="+mn-cs"/>
            </a:endParaRPr>
          </a:p>
          <a:p>
            <a:pPr lvl="1" eaLnBrk="1" hangingPunct="1">
              <a:lnSpc>
                <a:spcPct val="80000"/>
              </a:lnSpc>
            </a:pPr>
            <a:r>
              <a:rPr sz="1800" dirty="0">
                <a:latin typeface="+mn-lt"/>
              </a:rPr>
              <a:t>Anterior: thyrohyoid membrane &amp; thyroid cartilage </a:t>
            </a:r>
            <a:endParaRPr sz="1800" dirty="0">
              <a:latin typeface="+mn-lt"/>
            </a:endParaRPr>
          </a:p>
          <a:p>
            <a:pPr lvl="1" eaLnBrk="1" hangingPunct="1">
              <a:lnSpc>
                <a:spcPct val="80000"/>
              </a:lnSpc>
            </a:pPr>
            <a:r>
              <a:rPr sz="1800" dirty="0">
                <a:latin typeface="+mn-lt"/>
              </a:rPr>
              <a:t>Posterior: epiglottis elastic cartilage</a:t>
            </a:r>
            <a:endParaRPr sz="1800" dirty="0">
              <a:latin typeface="+mn-lt"/>
            </a:endParaRPr>
          </a:p>
          <a:p>
            <a:pPr lvl="1" eaLnBrk="1" hangingPunct="1">
              <a:lnSpc>
                <a:spcPct val="80000"/>
              </a:lnSpc>
            </a:pPr>
            <a:r>
              <a:rPr sz="1800" dirty="0">
                <a:latin typeface="+mn-lt"/>
              </a:rPr>
              <a:t>Inferior: Petiole attachment to thyroid cartilage</a:t>
            </a:r>
            <a:endParaRPr sz="1800" dirty="0">
              <a:latin typeface="+mn-lt"/>
            </a:endParaRPr>
          </a:p>
          <a:p>
            <a:pPr lvl="2" eaLnBrk="1" hangingPunct="1">
              <a:lnSpc>
                <a:spcPct val="80000"/>
              </a:lnSpc>
              <a:buChar char="§"/>
            </a:pPr>
            <a:r>
              <a:rPr sz="1600" dirty="0">
                <a:latin typeface="+mn-lt"/>
              </a:rPr>
              <a:t>Conduit :</a:t>
            </a:r>
            <a:endParaRPr sz="1600" dirty="0">
              <a:latin typeface="+mn-lt"/>
            </a:endParaRPr>
          </a:p>
          <a:p>
            <a:pPr lvl="3" eaLnBrk="1" hangingPunct="1">
              <a:lnSpc>
                <a:spcPct val="80000"/>
              </a:lnSpc>
              <a:buFontTx/>
            </a:pPr>
            <a:r>
              <a:rPr sz="1400" dirty="0">
                <a:latin typeface="+mn-lt"/>
              </a:rPr>
              <a:t>elastic epiglottic cartilage has perforations -</a:t>
            </a:r>
            <a:r>
              <a:rPr sz="1400" dirty="0">
                <a:latin typeface="+mn-lt"/>
                <a:sym typeface="Wingdings" panose="05000000000000000000" pitchFamily="2" charset="2"/>
              </a:rPr>
              <a:t></a:t>
            </a:r>
            <a:r>
              <a:rPr sz="1400" dirty="0">
                <a:latin typeface="+mn-lt"/>
              </a:rPr>
              <a:t>direct extension of infrahyoid supraglottic cancer into this fascia-bound space</a:t>
            </a:r>
            <a:endParaRPr sz="1400" dirty="0">
              <a:latin typeface="+mn-lt"/>
            </a:endParaRPr>
          </a:p>
          <a:p>
            <a:pPr lvl="2" eaLnBrk="1" hangingPunct="1">
              <a:lnSpc>
                <a:spcPct val="80000"/>
              </a:lnSpc>
              <a:buChar char="§"/>
            </a:pPr>
            <a:r>
              <a:rPr sz="1600" dirty="0">
                <a:latin typeface="+mn-lt"/>
              </a:rPr>
              <a:t>Bilateral neck drainage</a:t>
            </a:r>
            <a:endParaRPr sz="1600" dirty="0">
              <a:latin typeface="+mn-lt"/>
            </a:endParaRPr>
          </a:p>
          <a:p>
            <a:pPr lvl="2" eaLnBrk="1" hangingPunct="1">
              <a:lnSpc>
                <a:spcPct val="80000"/>
              </a:lnSpc>
              <a:buChar char="§"/>
            </a:pPr>
            <a:endParaRPr sz="1600" dirty="0">
              <a:latin typeface="+mn-lt"/>
            </a:endParaRPr>
          </a:p>
          <a:p>
            <a:pPr lvl="2" eaLnBrk="1" hangingPunct="1">
              <a:lnSpc>
                <a:spcPct val="80000"/>
              </a:lnSpc>
              <a:buChar char="§"/>
            </a:pPr>
            <a:endParaRPr sz="1600" dirty="0">
              <a:latin typeface="+mn-lt"/>
            </a:endParaRPr>
          </a:p>
          <a:p>
            <a:pPr eaLnBrk="1" hangingPunct="1">
              <a:lnSpc>
                <a:spcPct val="80000"/>
              </a:lnSpc>
              <a:buSzTx/>
              <a:buChar char="n"/>
            </a:pPr>
            <a:r>
              <a:rPr sz="2000" dirty="0">
                <a:latin typeface="+mn-lt"/>
                <a:ea typeface="+mn-ea"/>
                <a:cs typeface="+mn-cs"/>
              </a:rPr>
              <a:t>Paraglottic space</a:t>
            </a:r>
            <a:endParaRPr sz="2000" dirty="0">
              <a:latin typeface="+mn-lt"/>
              <a:ea typeface="+mn-ea"/>
              <a:cs typeface="+mn-cs"/>
            </a:endParaRPr>
          </a:p>
          <a:p>
            <a:pPr lvl="1" eaLnBrk="1" hangingPunct="1">
              <a:lnSpc>
                <a:spcPct val="80000"/>
              </a:lnSpc>
            </a:pPr>
            <a:r>
              <a:rPr sz="1600" dirty="0">
                <a:latin typeface="+mn-lt"/>
              </a:rPr>
              <a:t>quadrangular membrane inferiorly</a:t>
            </a:r>
            <a:endParaRPr sz="1600" dirty="0">
              <a:latin typeface="+mn-lt"/>
            </a:endParaRPr>
          </a:p>
          <a:p>
            <a:pPr lvl="1" eaLnBrk="1" hangingPunct="1">
              <a:lnSpc>
                <a:spcPct val="80000"/>
              </a:lnSpc>
            </a:pPr>
            <a:r>
              <a:rPr sz="1600" dirty="0">
                <a:latin typeface="+mn-lt"/>
              </a:rPr>
              <a:t>conus elasticus anteriorly and medially</a:t>
            </a:r>
            <a:endParaRPr sz="1600" dirty="0">
              <a:latin typeface="+mn-lt"/>
            </a:endParaRPr>
          </a:p>
          <a:p>
            <a:pPr lvl="1" eaLnBrk="1" hangingPunct="1">
              <a:lnSpc>
                <a:spcPct val="80000"/>
              </a:lnSpc>
            </a:pPr>
            <a:r>
              <a:rPr sz="1600" dirty="0">
                <a:latin typeface="+mn-lt"/>
              </a:rPr>
              <a:t>thyroid cartilage laterally</a:t>
            </a:r>
            <a:endParaRPr sz="1600" dirty="0">
              <a:latin typeface="+mn-lt"/>
            </a:endParaRPr>
          </a:p>
          <a:p>
            <a:pPr lvl="1" eaLnBrk="1" hangingPunct="1">
              <a:lnSpc>
                <a:spcPct val="80000"/>
              </a:lnSpc>
            </a:pPr>
            <a:endParaRPr sz="1500" dirty="0">
              <a:latin typeface="+mn-lt"/>
            </a:endParaRPr>
          </a:p>
          <a:p>
            <a:pPr eaLnBrk="1" hangingPunct="1">
              <a:lnSpc>
                <a:spcPct val="80000"/>
              </a:lnSpc>
              <a:buSzTx/>
              <a:buChar char="n"/>
            </a:pPr>
            <a:endParaRPr sz="2600" dirty="0">
              <a:latin typeface="+mn-lt"/>
              <a:ea typeface="+mn-ea"/>
              <a:cs typeface="+mn-cs"/>
            </a:endParaRPr>
          </a:p>
        </p:txBody>
      </p:sp>
      <p:sp>
        <p:nvSpPr>
          <p:cNvPr id="12292" name="Content Placeholder 6"/>
          <p:cNvSpPr>
            <a:spLocks noGrp="1"/>
          </p:cNvSpPr>
          <p:nvPr>
            <p:ph sz="half" idx="2"/>
          </p:nvPr>
        </p:nvSpPr>
        <p:spPr/>
        <p:txBody>
          <a:bodyPr vert="horz" wrap="square" lIns="91440" tIns="45720" rIns="91440" bIns="45720" anchor="t"/>
          <a:p>
            <a:pPr eaLnBrk="1" hangingPunct="1">
              <a:lnSpc>
                <a:spcPct val="80000"/>
              </a:lnSpc>
              <a:buSzTx/>
              <a:buChar char="n"/>
            </a:pPr>
            <a:endParaRPr sz="2600" dirty="0">
              <a:latin typeface="+mn-lt"/>
              <a:ea typeface="+mn-ea"/>
              <a:cs typeface="+mn-cs"/>
            </a:endParaRPr>
          </a:p>
        </p:txBody>
      </p:sp>
      <p:pic>
        <p:nvPicPr>
          <p:cNvPr id="12293" name="Picture 2"/>
          <p:cNvPicPr>
            <a:picLocks noChangeAspect="1"/>
          </p:cNvPicPr>
          <p:nvPr/>
        </p:nvPicPr>
        <p:blipFill>
          <a:blip r:embed="rId1"/>
          <a:stretch>
            <a:fillRect/>
          </a:stretch>
        </p:blipFill>
        <p:spPr>
          <a:xfrm>
            <a:off x="5562600" y="4038600"/>
            <a:ext cx="2743200" cy="2322513"/>
          </a:xfrm>
          <a:prstGeom prst="rect">
            <a:avLst/>
          </a:prstGeom>
          <a:noFill/>
          <a:ln w="9525">
            <a:noFill/>
          </a:ln>
        </p:spPr>
      </p:pic>
      <p:sp>
        <p:nvSpPr>
          <p:cNvPr id="12294" name="TextBox 7"/>
          <p:cNvSpPr txBox="1"/>
          <p:nvPr/>
        </p:nvSpPr>
        <p:spPr>
          <a:xfrm>
            <a:off x="4953000" y="6324600"/>
            <a:ext cx="3714750" cy="738188"/>
          </a:xfrm>
          <a:prstGeom prst="rect">
            <a:avLst/>
          </a:prstGeom>
          <a:noFill/>
          <a:ln w="9525">
            <a:noFill/>
          </a:ln>
        </p:spPr>
        <p:txBody>
          <a:bodyPr wrap="none">
            <a:spAutoFit/>
          </a:bodyPr>
          <a:p>
            <a:r>
              <a:rPr sz="1200" dirty="0">
                <a:latin typeface="Calibri" panose="020F0502020204030204" pitchFamily="-109" charset="0"/>
              </a:rPr>
              <a:t>Myers: Laryngoscope, Volume 106(5).May 1996.559-567</a:t>
            </a:r>
            <a:endParaRPr sz="1200" dirty="0">
              <a:latin typeface="Calibri" panose="020F0502020204030204" pitchFamily="-109" charset="0"/>
            </a:endParaRPr>
          </a:p>
          <a:p>
            <a:r>
              <a:rPr sz="1200" dirty="0">
                <a:latin typeface="Calibri" panose="020F0502020204030204" pitchFamily="-109" charset="0"/>
              </a:rPr>
              <a:t>Cummings: otolaryngology, 4</a:t>
            </a:r>
            <a:r>
              <a:rPr sz="1200" baseline="30000" dirty="0">
                <a:latin typeface="Calibri" panose="020F0502020204030204" pitchFamily="-109" charset="0"/>
              </a:rPr>
              <a:t>th</a:t>
            </a:r>
            <a:r>
              <a:rPr sz="1200" dirty="0">
                <a:latin typeface="Calibri" panose="020F0502020204030204" pitchFamily="-109" charset="0"/>
              </a:rPr>
              <a:t> ed- 2005 - Mosby, Inc.</a:t>
            </a:r>
            <a:endParaRPr sz="1200" dirty="0">
              <a:latin typeface="Calibri" panose="020F0502020204030204" pitchFamily="-109" charset="0"/>
            </a:endParaRPr>
          </a:p>
          <a:p>
            <a:endParaRPr dirty="0">
              <a:latin typeface="Calibri" panose="020F0502020204030204" pitchFamily="-109" charset="0"/>
            </a:endParaRPr>
          </a:p>
        </p:txBody>
      </p:sp>
      <p:pic>
        <p:nvPicPr>
          <p:cNvPr id="12295" name="Picture 2"/>
          <p:cNvPicPr>
            <a:picLocks noChangeAspect="1"/>
          </p:cNvPicPr>
          <p:nvPr/>
        </p:nvPicPr>
        <p:blipFill>
          <a:blip r:embed="rId2"/>
          <a:stretch>
            <a:fillRect/>
          </a:stretch>
        </p:blipFill>
        <p:spPr>
          <a:xfrm>
            <a:off x="5715000" y="1143000"/>
            <a:ext cx="2362200" cy="2808288"/>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p:txBody>
          <a:bodyPr vert="horz" wrap="square" lIns="91440" tIns="45720" rIns="91440" bIns="45720" anchor="ctr"/>
          <a:p>
            <a:pPr>
              <a:buNone/>
            </a:pPr>
            <a:r>
              <a:rPr sz="4000" dirty="0"/>
              <a:t>Pre-epiglottic fat space </a:t>
            </a:r>
            <a:endParaRPr sz="4000" dirty="0"/>
          </a:p>
        </p:txBody>
      </p:sp>
      <p:sp>
        <p:nvSpPr>
          <p:cNvPr id="13315" name="Rectangle 3"/>
          <p:cNvSpPr>
            <a:spLocks noGrp="1"/>
          </p:cNvSpPr>
          <p:nvPr>
            <p:ph type="body" sz="half" idx="1"/>
          </p:nvPr>
        </p:nvSpPr>
        <p:spPr/>
        <p:txBody>
          <a:bodyPr vert="horz" wrap="square" lIns="91440" tIns="45720" rIns="91440" bIns="45720" anchor="t"/>
          <a:p>
            <a:pPr>
              <a:buClr>
                <a:schemeClr val="accent1"/>
              </a:buClr>
              <a:buSzTx/>
              <a:buFont typeface="Wingdings" panose="05000000000000000000" pitchFamily="2" charset="2"/>
              <a:buChar char="n"/>
            </a:pPr>
            <a:r>
              <a:rPr sz="2600" dirty="0"/>
              <a:t>The pre-epiglottic fat is located in the anterior and lateral aspects of the larynx and is often invaded by advanced cancers. </a:t>
            </a:r>
            <a:endParaRPr sz="2600" dirty="0"/>
          </a:p>
          <a:p>
            <a:pPr lvl="1"/>
            <a:endParaRPr sz="2600" dirty="0"/>
          </a:p>
        </p:txBody>
      </p:sp>
      <p:pic>
        <p:nvPicPr>
          <p:cNvPr id="13316" name="Picture 5"/>
          <p:cNvPicPr>
            <a:picLocks noChangeAspect="1"/>
          </p:cNvPicPr>
          <p:nvPr>
            <p:ph type="clipArt" sz="half" idx="2"/>
          </p:nvPr>
        </p:nvPicPr>
        <p:blipFill>
          <a:blip r:embed="rId1"/>
          <a:srcRect/>
          <a:stretch>
            <a:fillRect/>
          </a:stretch>
        </p:blipFill>
        <p:spPr>
          <a:xfrm>
            <a:off x="5026025" y="1600200"/>
            <a:ext cx="3282950" cy="4525963"/>
          </a:xfr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13276</Words>
  <Application>WPS Presentation</Application>
  <PresentationFormat>On-screen Show (4:3)</PresentationFormat>
  <Paragraphs>693</Paragraphs>
  <Slides>77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77</vt:i4>
      </vt:variant>
    </vt:vector>
  </HeadingPairs>
  <TitlesOfParts>
    <vt:vector size="86" baseType="lpstr">
      <vt:lpstr>Arial</vt:lpstr>
      <vt:lpstr>SimSun</vt:lpstr>
      <vt:lpstr>Wingdings</vt:lpstr>
      <vt:lpstr>Times New Roman</vt:lpstr>
      <vt:lpstr>Calibri</vt:lpstr>
      <vt:lpstr>Microsoft YaHei</vt:lpstr>
      <vt:lpstr>Arial Unicode MS</vt:lpstr>
      <vt:lpstr>Tahoma</vt:lpstr>
      <vt:lpstr>Default Design</vt:lpstr>
      <vt:lpstr>Tumours of Larynx</vt:lpstr>
      <vt:lpstr>Anatomy</vt:lpstr>
      <vt:lpstr>The Larynx</vt:lpstr>
      <vt:lpstr>Anatomy</vt:lpstr>
      <vt:lpstr>Anatomy</vt:lpstr>
      <vt:lpstr>The Larynx: Anatomy</vt:lpstr>
      <vt:lpstr>Anatomy</vt:lpstr>
      <vt:lpstr>Pre-epiglottic space  &amp;   Para-glottic space</vt:lpstr>
      <vt:lpstr>Pre-epiglottic fat space </vt:lpstr>
      <vt:lpstr>Introduction</vt:lpstr>
      <vt:lpstr>Benign Tumours</vt:lpstr>
      <vt:lpstr>PowerPoint 演示文稿</vt:lpstr>
      <vt:lpstr>Solid lesions</vt:lpstr>
      <vt:lpstr>Pathology</vt:lpstr>
      <vt:lpstr>Complaints</vt:lpstr>
      <vt:lpstr>PowerPoint 演示文稿</vt:lpstr>
      <vt:lpstr>Vocal polyp</vt:lpstr>
      <vt:lpstr>Symptoms</vt:lpstr>
      <vt:lpstr>PowerPoint 演示文稿</vt:lpstr>
      <vt:lpstr>PowerPoint 演示文稿</vt:lpstr>
      <vt:lpstr>Reinke’s odema(Bilateral Diffuse Polyposis)</vt:lpstr>
      <vt:lpstr>PowerPoint 演示文稿</vt:lpstr>
      <vt:lpstr>Contact ulcer</vt:lpstr>
      <vt:lpstr> Intubation granuloma</vt:lpstr>
      <vt:lpstr>Leukoplakia or Keratosis</vt:lpstr>
      <vt:lpstr>Amyloid tumour</vt:lpstr>
      <vt:lpstr>Cystic lesions</vt:lpstr>
      <vt:lpstr>PowerPoint 演示文稿</vt:lpstr>
      <vt:lpstr>PowerPoint 演示文稿</vt:lpstr>
      <vt:lpstr>PowerPoint 演示文稿</vt:lpstr>
      <vt:lpstr>PowerPoint 演示文稿</vt:lpstr>
      <vt:lpstr>Neoplastic</vt:lpstr>
      <vt:lpstr>PowerPoint 演示文稿</vt:lpstr>
      <vt:lpstr>PowerPoint 演示文稿</vt:lpstr>
      <vt:lpstr>PowerPoint 演示文稿</vt:lpstr>
      <vt:lpstr>PowerPoint 演示文稿</vt:lpstr>
      <vt:lpstr>PowerPoint 演示文稿</vt:lpstr>
      <vt:lpstr>PowerPoint 演示文稿</vt:lpstr>
      <vt:lpstr>MALIGNANT TUMORS OF LARYNX</vt:lpstr>
      <vt:lpstr>Histopathology</vt:lpstr>
      <vt:lpstr>PowerPoint 演示文稿</vt:lpstr>
      <vt:lpstr>PowerPoint 演示文稿</vt:lpstr>
      <vt:lpstr>Supraglottic cancer</vt:lpstr>
      <vt:lpstr>Symptoms</vt:lpstr>
      <vt:lpstr>Glottic cancer</vt:lpstr>
      <vt:lpstr>Symptoms</vt:lpstr>
      <vt:lpstr>Subglottic cancer</vt:lpstr>
      <vt:lpstr>Symptoms </vt:lpstr>
      <vt:lpstr>Staging- Primary Tumor (T)</vt:lpstr>
      <vt:lpstr>Staging- Supraglottis</vt:lpstr>
      <vt:lpstr>Staging- Glottis</vt:lpstr>
      <vt:lpstr>Staging- Subglottis</vt:lpstr>
      <vt:lpstr>Staging- Nodes</vt:lpstr>
      <vt:lpstr>Staging- Metastasis</vt:lpstr>
      <vt:lpstr>Stage Groupings</vt:lpstr>
      <vt:lpstr>Diagnosis</vt:lpstr>
      <vt:lpstr>PowerPoint 演示文稿</vt:lpstr>
      <vt:lpstr>PowerPoint 演示文稿</vt:lpstr>
      <vt:lpstr>Treatment </vt:lpstr>
      <vt:lpstr>Radiotherapy</vt:lpstr>
      <vt:lpstr>Surgery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Indications</vt:lpstr>
      <vt:lpstr>Combined therapy</vt:lpstr>
      <vt:lpstr>Glottic Carcinoma</vt:lpstr>
      <vt:lpstr>PowerPoint 演示文稿</vt:lpstr>
      <vt:lpstr>Subglottic cancer</vt:lpstr>
      <vt:lpstr>Supraglottic cancer</vt:lpstr>
      <vt:lpstr>Vocal rehabilitation after total laryngectomy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Naveen.G</cp:lastModifiedBy>
  <cp:revision>56</cp:revision>
  <dcterms:created xsi:type="dcterms:W3CDTF">2020-01-06T01:48:00Z</dcterms:created>
  <dcterms:modified xsi:type="dcterms:W3CDTF">2020-01-06T04:47:37Z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1033-11.2.0.8970</vt:lpwstr>
  </property>
</Properties>
</file>