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428740" y="356870"/>
            <a:ext cx="2548890" cy="22529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7850" y="2785109"/>
            <a:ext cx="798830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428740" y="356870"/>
            <a:ext cx="2548890" cy="22529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644130" y="142239"/>
            <a:ext cx="1375409" cy="1214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7850" y="2724150"/>
            <a:ext cx="798830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DCD8C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559" y="1200150"/>
            <a:ext cx="8056880" cy="4149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7850" y="2785109"/>
            <a:ext cx="45129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29" dirty="0">
                <a:solidFill>
                  <a:srgbClr val="DCD8C2"/>
                </a:solidFill>
                <a:latin typeface="Arial Black"/>
                <a:cs typeface="Arial Black"/>
              </a:rPr>
              <a:t>Voice</a:t>
            </a:r>
            <a:r>
              <a:rPr sz="3600" spc="520" dirty="0">
                <a:solidFill>
                  <a:srgbClr val="DCD8C2"/>
                </a:solidFill>
                <a:latin typeface="Arial Black"/>
                <a:cs typeface="Arial Black"/>
              </a:rPr>
              <a:t> </a:t>
            </a:r>
            <a:r>
              <a:rPr sz="3600" spc="260" dirty="0">
                <a:solidFill>
                  <a:srgbClr val="DCD8C2"/>
                </a:solidFill>
                <a:latin typeface="Arial Black"/>
                <a:cs typeface="Arial Black"/>
              </a:rPr>
              <a:t>Disorders</a:t>
            </a:r>
            <a:endParaRPr sz="3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21920"/>
            <a:ext cx="22529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5" dirty="0">
                <a:solidFill>
                  <a:srgbClr val="F7F7F7"/>
                </a:solidFill>
                <a:latin typeface="Arial"/>
                <a:cs typeface="Arial"/>
              </a:rPr>
              <a:t>De</a:t>
            </a:r>
            <a:r>
              <a:rPr sz="3400" b="1" spc="-15" dirty="0">
                <a:solidFill>
                  <a:srgbClr val="F7F7F7"/>
                </a:solidFill>
                <a:latin typeface="Arial"/>
                <a:cs typeface="Arial"/>
              </a:rPr>
              <a:t>f</a:t>
            </a:r>
            <a:r>
              <a:rPr sz="3400" b="1" dirty="0">
                <a:solidFill>
                  <a:srgbClr val="F7F7F7"/>
                </a:solidFill>
                <a:latin typeface="Arial"/>
                <a:cs typeface="Arial"/>
              </a:rPr>
              <a:t>ini</a:t>
            </a:r>
            <a:r>
              <a:rPr sz="3400" b="1" spc="-15" dirty="0">
                <a:solidFill>
                  <a:srgbClr val="F7F7F7"/>
                </a:solidFill>
                <a:latin typeface="Arial"/>
                <a:cs typeface="Arial"/>
              </a:rPr>
              <a:t>t</a:t>
            </a:r>
            <a:r>
              <a:rPr sz="3400" b="1" dirty="0">
                <a:solidFill>
                  <a:srgbClr val="F7F7F7"/>
                </a:solidFill>
                <a:latin typeface="Arial"/>
                <a:cs typeface="Arial"/>
              </a:rPr>
              <a:t>ions</a:t>
            </a:r>
            <a:endParaRPr sz="3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918209"/>
            <a:ext cx="7766050" cy="4037329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marR="104775" indent="-342900">
              <a:lnSpc>
                <a:spcPct val="79700"/>
              </a:lnSpc>
              <a:spcBef>
                <a:spcPts val="8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Dysphonia - Voice </a:t>
            </a:r>
            <a:r>
              <a:rPr sz="3200" spc="-5" dirty="0">
                <a:latin typeface="Times New Roman"/>
                <a:cs typeface="Times New Roman"/>
              </a:rPr>
              <a:t>impairment </a:t>
            </a:r>
            <a:r>
              <a:rPr sz="3200" dirty="0">
                <a:latin typeface="Times New Roman"/>
                <a:cs typeface="Times New Roman"/>
              </a:rPr>
              <a:t>/ </a:t>
            </a:r>
            <a:r>
              <a:rPr sz="3200" spc="-5" dirty="0">
                <a:latin typeface="Times New Roman"/>
                <a:cs typeface="Times New Roman"/>
              </a:rPr>
              <a:t>difficulty in  </a:t>
            </a:r>
            <a:r>
              <a:rPr sz="3200" dirty="0">
                <a:latin typeface="Times New Roman"/>
                <a:cs typeface="Times New Roman"/>
              </a:rPr>
              <a:t>speaking</a:t>
            </a:r>
            <a:endParaRPr sz="3200">
              <a:latin typeface="Times New Roman"/>
              <a:cs typeface="Times New Roman"/>
            </a:endParaRPr>
          </a:p>
          <a:p>
            <a:pPr marL="355600" marR="411480" indent="-342900">
              <a:lnSpc>
                <a:spcPct val="7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Dysarthria - </a:t>
            </a:r>
            <a:r>
              <a:rPr sz="3200" spc="-5" dirty="0">
                <a:latin typeface="Times New Roman"/>
                <a:cs typeface="Times New Roman"/>
              </a:rPr>
              <a:t>Articulation difficulties </a:t>
            </a:r>
            <a:r>
              <a:rPr sz="3200" dirty="0">
                <a:latin typeface="Times New Roman"/>
                <a:cs typeface="Times New Roman"/>
              </a:rPr>
              <a:t>due </a:t>
            </a:r>
            <a:r>
              <a:rPr sz="3200" spc="-5" dirty="0">
                <a:latin typeface="Times New Roman"/>
                <a:cs typeface="Times New Roman"/>
              </a:rPr>
              <a:t>to  impairment </a:t>
            </a:r>
            <a:r>
              <a:rPr sz="3200" dirty="0">
                <a:latin typeface="Times New Roman"/>
                <a:cs typeface="Times New Roman"/>
              </a:rPr>
              <a:t>of speech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muscles</a:t>
            </a:r>
            <a:endParaRPr sz="3200">
              <a:latin typeface="Times New Roman"/>
              <a:cs typeface="Times New Roman"/>
            </a:endParaRPr>
          </a:p>
          <a:p>
            <a:pPr marL="355600" marR="407670" indent="-342900">
              <a:lnSpc>
                <a:spcPct val="7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Dysarthrophonia - Dysphonia + Dysarthria  CNS causes </a:t>
            </a:r>
            <a:r>
              <a:rPr sz="3200" spc="-5" dirty="0">
                <a:latin typeface="Times New Roman"/>
                <a:cs typeface="Times New Roman"/>
              </a:rPr>
              <a:t>like motor </a:t>
            </a:r>
            <a:r>
              <a:rPr sz="3200" dirty="0">
                <a:latin typeface="Times New Roman"/>
                <a:cs typeface="Times New Roman"/>
              </a:rPr>
              <a:t>neuron disorders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79900"/>
              </a:lnSpc>
              <a:spcBef>
                <a:spcPts val="8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Dysphasia - </a:t>
            </a:r>
            <a:r>
              <a:rPr sz="3200" spc="-5" dirty="0">
                <a:latin typeface="Times New Roman"/>
                <a:cs typeface="Times New Roman"/>
              </a:rPr>
              <a:t>Impairment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comprehension </a:t>
            </a:r>
            <a:r>
              <a:rPr sz="3200" dirty="0">
                <a:latin typeface="Times New Roman"/>
                <a:cs typeface="Times New Roman"/>
              </a:rPr>
              <a:t>of  spoken / </a:t>
            </a:r>
            <a:r>
              <a:rPr sz="3200" spc="-5" dirty="0">
                <a:latin typeface="Times New Roman"/>
                <a:cs typeface="Times New Roman"/>
              </a:rPr>
              <a:t>written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language.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Hoarseness - </a:t>
            </a:r>
            <a:r>
              <a:rPr sz="3200" spc="-5" dirty="0">
                <a:latin typeface="Times New Roman"/>
                <a:cs typeface="Times New Roman"/>
              </a:rPr>
              <a:t>harsh </a:t>
            </a:r>
            <a:r>
              <a:rPr sz="3200" dirty="0">
                <a:latin typeface="Times New Roman"/>
                <a:cs typeface="Times New Roman"/>
              </a:rPr>
              <a:t>breathy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voice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9361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Voice disorders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diagnostic</a:t>
            </a:r>
            <a:r>
              <a:rPr sz="3000" b="1" spc="-7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problems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7571105" cy="32550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Aetiology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(Multifactorial)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Pts develop </a:t>
            </a:r>
            <a:r>
              <a:rPr sz="3200" spc="-5" dirty="0">
                <a:latin typeface="Times New Roman"/>
                <a:cs typeface="Times New Roman"/>
              </a:rPr>
              <a:t>compensatory mechanisms </a:t>
            </a:r>
            <a:r>
              <a:rPr sz="3200" spc="-10" dirty="0">
                <a:latin typeface="Times New Roman"/>
                <a:cs typeface="Times New Roman"/>
              </a:rPr>
              <a:t>in  </a:t>
            </a:r>
            <a:r>
              <a:rPr sz="3200" dirty="0">
                <a:latin typeface="Times New Roman"/>
                <a:cs typeface="Times New Roman"/>
              </a:rPr>
              <a:t>order </a:t>
            </a:r>
            <a:r>
              <a:rPr sz="3200" spc="-5" dirty="0">
                <a:latin typeface="Times New Roman"/>
                <a:cs typeface="Times New Roman"/>
              </a:rPr>
              <a:t>to communicate effectively, this could  mask the primary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disorder</a:t>
            </a:r>
            <a:endParaRPr sz="3200">
              <a:latin typeface="Times New Roman"/>
              <a:cs typeface="Times New Roman"/>
            </a:endParaRPr>
          </a:p>
          <a:p>
            <a:pPr marL="355600" marR="96774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Pts </a:t>
            </a:r>
            <a:r>
              <a:rPr sz="3200" spc="-5" dirty="0">
                <a:latin typeface="Times New Roman"/>
                <a:cs typeface="Times New Roman"/>
              </a:rPr>
              <a:t>may </a:t>
            </a:r>
            <a:r>
              <a:rPr sz="3200" dirty="0">
                <a:latin typeface="Times New Roman"/>
                <a:cs typeface="Times New Roman"/>
              </a:rPr>
              <a:t>have </a:t>
            </a:r>
            <a:r>
              <a:rPr sz="3200" spc="-5" dirty="0">
                <a:latin typeface="Times New Roman"/>
                <a:cs typeface="Times New Roman"/>
              </a:rPr>
              <a:t>more than </a:t>
            </a:r>
            <a:r>
              <a:rPr sz="3200" dirty="0">
                <a:latin typeface="Times New Roman"/>
                <a:cs typeface="Times New Roman"/>
              </a:rPr>
              <a:t>one condition  </a:t>
            </a:r>
            <a:r>
              <a:rPr sz="3200" spc="-5" dirty="0">
                <a:latin typeface="Times New Roman"/>
                <a:cs typeface="Times New Roman"/>
              </a:rPr>
              <a:t>contributing to </a:t>
            </a: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disorders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506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Voice disorders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10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causes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344930"/>
            <a:ext cx="4614545" cy="2382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Inflammatory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Structural </a:t>
            </a:r>
            <a:r>
              <a:rPr sz="3200" dirty="0">
                <a:latin typeface="Times New Roman"/>
                <a:cs typeface="Times New Roman"/>
              </a:rPr>
              <a:t>/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neoplastic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Neuromuscular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Muscle tension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imbalance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3379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0" dirty="0">
                <a:solidFill>
                  <a:srgbClr val="F7F7F7"/>
                </a:solidFill>
                <a:latin typeface="Arial"/>
                <a:cs typeface="Arial"/>
              </a:rPr>
              <a:t>H</a:t>
            </a:r>
            <a:r>
              <a:rPr sz="3000" b="1" spc="-15" dirty="0">
                <a:solidFill>
                  <a:srgbClr val="F7F7F7"/>
                </a:solidFill>
                <a:latin typeface="Arial"/>
                <a:cs typeface="Arial"/>
              </a:rPr>
              <a:t>i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st</a:t>
            </a:r>
            <a:r>
              <a:rPr sz="3000" b="1" spc="5" dirty="0">
                <a:solidFill>
                  <a:srgbClr val="F7F7F7"/>
                </a:solidFill>
                <a:latin typeface="Arial"/>
                <a:cs typeface="Arial"/>
              </a:rPr>
              <a:t>o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r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y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720090"/>
            <a:ext cx="6314440" cy="414655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Nature </a:t>
            </a:r>
            <a:r>
              <a:rPr sz="3200" dirty="0">
                <a:latin typeface="Times New Roman"/>
                <a:cs typeface="Times New Roman"/>
              </a:rPr>
              <a:t>&amp;</a:t>
            </a:r>
            <a:r>
              <a:rPr sz="3200" spc="-5" dirty="0">
                <a:latin typeface="Times New Roman"/>
                <a:cs typeface="Times New Roman"/>
              </a:rPr>
              <a:t> chronicity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Exacerbating / </a:t>
            </a:r>
            <a:r>
              <a:rPr sz="3200" spc="-5" dirty="0">
                <a:latin typeface="Times New Roman"/>
                <a:cs typeface="Times New Roman"/>
              </a:rPr>
              <a:t>releiving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factors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Times New Roman"/>
                <a:cs typeface="Times New Roman"/>
              </a:rPr>
              <a:t>Life </a:t>
            </a:r>
            <a:r>
              <a:rPr sz="3200" dirty="0">
                <a:latin typeface="Times New Roman"/>
                <a:cs typeface="Times New Roman"/>
              </a:rPr>
              <a:t>style / dietary / hydration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issues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Medical conditions / </a:t>
            </a:r>
            <a:r>
              <a:rPr sz="3200" spc="-5" dirty="0">
                <a:latin typeface="Times New Roman"/>
                <a:cs typeface="Times New Roman"/>
              </a:rPr>
              <a:t>trt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effects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Pts voice use / voice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requirements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Impact </a:t>
            </a:r>
            <a:r>
              <a:rPr sz="3200" dirty="0">
                <a:latin typeface="Times New Roman"/>
                <a:cs typeface="Times New Roman"/>
              </a:rPr>
              <a:t>on </a:t>
            </a:r>
            <a:r>
              <a:rPr sz="3200" spc="-5" dirty="0">
                <a:latin typeface="Times New Roman"/>
                <a:cs typeface="Times New Roman"/>
              </a:rPr>
              <a:t>quality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10" dirty="0">
                <a:latin typeface="Times New Roman"/>
                <a:cs typeface="Times New Roman"/>
              </a:rPr>
              <a:t>life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Pts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expectations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440" y="124459"/>
            <a:ext cx="20974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</a:t>
            </a:r>
            <a:r>
              <a:rPr sz="3000" b="1" spc="5" dirty="0">
                <a:solidFill>
                  <a:srgbClr val="F7F7F7"/>
                </a:solidFill>
                <a:latin typeface="Arial"/>
                <a:cs typeface="Arial"/>
              </a:rPr>
              <a:t>o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m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p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la</a:t>
            </a:r>
            <a:r>
              <a:rPr sz="3000" b="1" spc="-15" dirty="0">
                <a:solidFill>
                  <a:srgbClr val="F7F7F7"/>
                </a:solidFill>
                <a:latin typeface="Arial"/>
                <a:cs typeface="Arial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n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t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03020"/>
            <a:ext cx="7330440" cy="44323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1008380" indent="-341630">
              <a:lnSpc>
                <a:spcPts val="3829"/>
              </a:lnSpc>
              <a:spcBef>
                <a:spcPts val="235"/>
              </a:spcBef>
              <a:buFont typeface="Arial"/>
              <a:buChar char="•"/>
              <a:tabLst>
                <a:tab pos="353695" algn="l"/>
                <a:tab pos="354330" algn="l"/>
                <a:tab pos="2900680" algn="l"/>
              </a:tabLst>
            </a:pPr>
            <a:r>
              <a:rPr sz="3200" dirty="0">
                <a:latin typeface="Times New Roman"/>
                <a:cs typeface="Times New Roman"/>
              </a:rPr>
              <a:t>Voice </a:t>
            </a:r>
            <a:r>
              <a:rPr sz="3200" spc="-5" dirty="0">
                <a:latin typeface="Times New Roman"/>
                <a:cs typeface="Times New Roman"/>
              </a:rPr>
              <a:t>quality </a:t>
            </a:r>
            <a:r>
              <a:rPr sz="3200" dirty="0">
                <a:latin typeface="Times New Roman"/>
                <a:cs typeface="Times New Roman"/>
              </a:rPr>
              <a:t>changes - (hoarseness,  roughness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	</a:t>
            </a:r>
            <a:r>
              <a:rPr sz="3200" spc="-5" dirty="0">
                <a:latin typeface="Times New Roman"/>
                <a:cs typeface="Times New Roman"/>
              </a:rPr>
              <a:t>breathiness)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In appropriate pitch - age and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sex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Poor voice </a:t>
            </a:r>
            <a:r>
              <a:rPr sz="3200" spc="-5" dirty="0">
                <a:latin typeface="Times New Roman"/>
                <a:cs typeface="Times New Roman"/>
              </a:rPr>
              <a:t>control </a:t>
            </a:r>
            <a:r>
              <a:rPr sz="3200" dirty="0">
                <a:latin typeface="Times New Roman"/>
                <a:cs typeface="Times New Roman"/>
              </a:rPr>
              <a:t>(break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dirty="0">
                <a:latin typeface="Times New Roman"/>
                <a:cs typeface="Times New Roman"/>
              </a:rPr>
              <a:t> pitch)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1630">
              <a:lnSpc>
                <a:spcPts val="3829"/>
              </a:lnSpc>
              <a:spcBef>
                <a:spcPts val="935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/>
                <a:cs typeface="Times New Roman"/>
              </a:rPr>
              <a:t>Inability to </a:t>
            </a:r>
            <a:r>
              <a:rPr sz="3200" dirty="0">
                <a:latin typeface="Times New Roman"/>
                <a:cs typeface="Times New Roman"/>
              </a:rPr>
              <a:t>raise voice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be heard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noisy  environment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/>
                <a:cs typeface="Times New Roman"/>
              </a:rPr>
              <a:t>Difficulty in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singing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tiring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46900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Complaints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9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contd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44930"/>
            <a:ext cx="7915909" cy="28702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Throat related</a:t>
            </a:r>
            <a:r>
              <a:rPr sz="3200" spc="-5" dirty="0">
                <a:latin typeface="Times New Roman"/>
                <a:cs typeface="Times New Roman"/>
              </a:rPr>
              <a:t> symptoms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Reduced </a:t>
            </a:r>
            <a:r>
              <a:rPr sz="3200" spc="-5" dirty="0">
                <a:latin typeface="Times New Roman"/>
                <a:cs typeface="Times New Roman"/>
              </a:rPr>
              <a:t>ability to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communicate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/>
                <a:cs typeface="Times New Roman"/>
              </a:rPr>
              <a:t>Difficulties in using </a:t>
            </a:r>
            <a:r>
              <a:rPr sz="3200" dirty="0">
                <a:latin typeface="Times New Roman"/>
                <a:cs typeface="Times New Roman"/>
              </a:rPr>
              <a:t>voice </a:t>
            </a:r>
            <a:r>
              <a:rPr sz="3200" spc="-5" dirty="0">
                <a:latin typeface="Times New Roman"/>
                <a:cs typeface="Times New Roman"/>
              </a:rPr>
              <a:t>at different </a:t>
            </a:r>
            <a:r>
              <a:rPr sz="3200" spc="-10" dirty="0">
                <a:latin typeface="Times New Roman"/>
                <a:cs typeface="Times New Roman"/>
              </a:rPr>
              <a:t>times </a:t>
            </a:r>
            <a:r>
              <a:rPr sz="3200" dirty="0">
                <a:latin typeface="Times New Roman"/>
                <a:cs typeface="Times New Roman"/>
              </a:rPr>
              <a:t>of 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 day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/>
                <a:cs typeface="Times New Roman"/>
              </a:rPr>
              <a:t>Emotional effects </a:t>
            </a:r>
            <a:r>
              <a:rPr sz="3200" dirty="0">
                <a:latin typeface="Times New Roman"/>
                <a:cs typeface="Times New Roman"/>
              </a:rPr>
              <a:t>due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changes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2885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5" dirty="0">
                <a:solidFill>
                  <a:srgbClr val="F7F7F7"/>
                </a:solidFill>
                <a:latin typeface="Arial"/>
                <a:cs typeface="Arial"/>
              </a:rPr>
              <a:t>E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xa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m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inat</a:t>
            </a:r>
            <a:r>
              <a:rPr sz="3000" b="1" spc="-15" dirty="0">
                <a:solidFill>
                  <a:srgbClr val="F7F7F7"/>
                </a:solidFill>
                <a:latin typeface="Arial"/>
                <a:cs typeface="Arial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on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985520"/>
            <a:ext cx="5881370" cy="434594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Oral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cavity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Oropharynx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Nasal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cavity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Lower cranial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nerves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Cervical </a:t>
            </a:r>
            <a:r>
              <a:rPr sz="3200" dirty="0">
                <a:latin typeface="Times New Roman"/>
                <a:cs typeface="Times New Roman"/>
              </a:rPr>
              <a:t>adenopathy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Signs </a:t>
            </a:r>
            <a:r>
              <a:rPr sz="3200" dirty="0">
                <a:latin typeface="Times New Roman"/>
                <a:cs typeface="Times New Roman"/>
              </a:rPr>
              <a:t>of increased </a:t>
            </a:r>
            <a:r>
              <a:rPr sz="3200" spc="-5" dirty="0">
                <a:latin typeface="Times New Roman"/>
                <a:cs typeface="Times New Roman"/>
              </a:rPr>
              <a:t>muscle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tension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Laryngeal</a:t>
            </a:r>
            <a:r>
              <a:rPr sz="3200" spc="-5" dirty="0">
                <a:latin typeface="Times New Roman"/>
                <a:cs typeface="Times New Roman"/>
              </a:rPr>
              <a:t> position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Breathing</a:t>
            </a:r>
            <a:r>
              <a:rPr sz="3200" dirty="0">
                <a:latin typeface="Times New Roman"/>
                <a:cs typeface="Times New Roman"/>
              </a:rPr>
              <a:t> pattern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0640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Amplitude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of</a:t>
            </a:r>
            <a:r>
              <a:rPr sz="3000" b="1" spc="-10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vibration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14729"/>
            <a:ext cx="8046084" cy="3742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5306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It is the </a:t>
            </a:r>
            <a:r>
              <a:rPr sz="3200" dirty="0">
                <a:latin typeface="Times New Roman"/>
                <a:cs typeface="Times New Roman"/>
              </a:rPr>
              <a:t>extent of vocal </a:t>
            </a:r>
            <a:r>
              <a:rPr sz="3200" spc="-5" dirty="0">
                <a:latin typeface="Times New Roman"/>
                <a:cs typeface="Times New Roman"/>
              </a:rPr>
              <a:t>fold movement in the  </a:t>
            </a:r>
            <a:r>
              <a:rPr sz="3200" dirty="0">
                <a:latin typeface="Times New Roman"/>
                <a:cs typeface="Times New Roman"/>
              </a:rPr>
              <a:t>horizontal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plane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Usually it is </a:t>
            </a:r>
            <a:r>
              <a:rPr sz="3200" dirty="0">
                <a:latin typeface="Times New Roman"/>
                <a:cs typeface="Times New Roman"/>
              </a:rPr>
              <a:t>one </a:t>
            </a:r>
            <a:r>
              <a:rPr sz="3200" spc="-5" dirty="0">
                <a:latin typeface="Times New Roman"/>
                <a:cs typeface="Times New Roman"/>
              </a:rPr>
              <a:t>half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width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visible  </a:t>
            </a:r>
            <a:r>
              <a:rPr sz="3200" dirty="0">
                <a:latin typeface="Times New Roman"/>
                <a:cs typeface="Times New Roman"/>
              </a:rPr>
              <a:t>part of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vocal</a:t>
            </a:r>
            <a:r>
              <a:rPr sz="3200" spc="-10" dirty="0">
                <a:latin typeface="Times New Roman"/>
                <a:cs typeface="Times New Roman"/>
              </a:rPr>
              <a:t> fold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Amplitude </a:t>
            </a:r>
            <a:r>
              <a:rPr sz="3200" dirty="0">
                <a:latin typeface="Times New Roman"/>
                <a:cs typeface="Times New Roman"/>
              </a:rPr>
              <a:t>decreases when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pitch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increases</a:t>
            </a:r>
            <a:endParaRPr sz="3200">
              <a:latin typeface="Times New Roman"/>
              <a:cs typeface="Times New Roman"/>
            </a:endParaRPr>
          </a:p>
          <a:p>
            <a:pPr marL="355600" marR="22479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Amplitude </a:t>
            </a:r>
            <a:r>
              <a:rPr sz="3200" dirty="0">
                <a:latin typeface="Times New Roman"/>
                <a:cs typeface="Times New Roman"/>
              </a:rPr>
              <a:t>increases </a:t>
            </a:r>
            <a:r>
              <a:rPr sz="3200" spc="-5" dirty="0">
                <a:latin typeface="Times New Roman"/>
                <a:cs typeface="Times New Roman"/>
              </a:rPr>
              <a:t>with increasing </a:t>
            </a:r>
            <a:r>
              <a:rPr sz="3200" dirty="0">
                <a:latin typeface="Times New Roman"/>
                <a:cs typeface="Times New Roman"/>
              </a:rPr>
              <a:t>loudness 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5848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Amplitude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of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vibration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114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Rating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659" y="1418590"/>
            <a:ext cx="6871970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0 - </a:t>
            </a:r>
            <a:r>
              <a:rPr sz="3200" spc="-5" dirty="0">
                <a:latin typeface="Times New Roman"/>
                <a:cs typeface="Times New Roman"/>
              </a:rPr>
              <a:t>No </a:t>
            </a:r>
            <a:r>
              <a:rPr sz="3200" dirty="0">
                <a:latin typeface="Times New Roman"/>
                <a:cs typeface="Times New Roman"/>
              </a:rPr>
              <a:t>observable horizontal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excursions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1 - </a:t>
            </a:r>
            <a:r>
              <a:rPr sz="3200" spc="-5" dirty="0">
                <a:latin typeface="Times New Roman"/>
                <a:cs typeface="Times New Roman"/>
              </a:rPr>
              <a:t>Diminished amplitude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excursion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2 - </a:t>
            </a:r>
            <a:r>
              <a:rPr sz="3200" spc="-5" dirty="0">
                <a:latin typeface="Times New Roman"/>
                <a:cs typeface="Times New Roman"/>
              </a:rPr>
              <a:t>Normal amplitude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excursion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3 - </a:t>
            </a:r>
            <a:r>
              <a:rPr sz="3200" spc="-5" dirty="0">
                <a:latin typeface="Times New Roman"/>
                <a:cs typeface="Times New Roman"/>
              </a:rPr>
              <a:t>Greater </a:t>
            </a:r>
            <a:r>
              <a:rPr sz="3200" dirty="0">
                <a:latin typeface="Times New Roman"/>
                <a:cs typeface="Times New Roman"/>
              </a:rPr>
              <a:t>amplitude of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excursion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45235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Decreased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vocal fold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vibration</a:t>
            </a:r>
            <a:r>
              <a:rPr sz="3000" b="1" spc="-9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amplitude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5270" y="1129030"/>
            <a:ext cx="7781290" cy="33566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stiffness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Reduced </a:t>
            </a:r>
            <a:r>
              <a:rPr sz="3200" spc="-5" dirty="0">
                <a:latin typeface="Times New Roman"/>
                <a:cs typeface="Times New Roman"/>
              </a:rPr>
              <a:t>subglottic </a:t>
            </a:r>
            <a:r>
              <a:rPr sz="3200" dirty="0">
                <a:latin typeface="Times New Roman"/>
                <a:cs typeface="Times New Roman"/>
              </a:rPr>
              <a:t>pressure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Sulcus vocalis increases </a:t>
            </a:r>
            <a:r>
              <a:rPr sz="3200" spc="-5" dirty="0">
                <a:latin typeface="Times New Roman"/>
                <a:cs typeface="Times New Roman"/>
              </a:rPr>
              <a:t>stiffness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vocal  </a:t>
            </a:r>
            <a:r>
              <a:rPr sz="3200" spc="-5" dirty="0">
                <a:latin typeface="Times New Roman"/>
                <a:cs typeface="Times New Roman"/>
              </a:rPr>
              <a:t>folds</a:t>
            </a:r>
            <a:endParaRPr sz="3200">
              <a:latin typeface="Times New Roman"/>
              <a:cs typeface="Times New Roman"/>
            </a:endParaRPr>
          </a:p>
          <a:p>
            <a:pPr marL="355600" marR="1113155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Tight glottic </a:t>
            </a:r>
            <a:r>
              <a:rPr sz="3200" dirty="0">
                <a:latin typeface="Times New Roman"/>
                <a:cs typeface="Times New Roman"/>
              </a:rPr>
              <a:t>closure - Hyperfunctional  dysphonia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81609"/>
            <a:ext cx="195389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F7F7F7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2609" y="1634489"/>
            <a:ext cx="6537325" cy="20840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Normal </a:t>
            </a:r>
            <a:r>
              <a:rPr sz="3200" dirty="0">
                <a:latin typeface="Times New Roman"/>
                <a:cs typeface="Times New Roman"/>
              </a:rPr>
              <a:t>voice </a:t>
            </a:r>
            <a:r>
              <a:rPr sz="3200" spc="-5" dirty="0">
                <a:latin typeface="Times New Roman"/>
                <a:cs typeface="Times New Roman"/>
              </a:rPr>
              <a:t>is difficult to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interpret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Voice disorders should be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classifiable</a:t>
            </a:r>
            <a:endParaRPr sz="3200">
              <a:latin typeface="Times New Roman"/>
              <a:cs typeface="Times New Roman"/>
            </a:endParaRPr>
          </a:p>
          <a:p>
            <a:pPr marL="355600" marR="24130" indent="-342900">
              <a:lnSpc>
                <a:spcPts val="3460"/>
              </a:lnSpc>
              <a:spcBef>
                <a:spcPts val="8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Voice disorders should be </a:t>
            </a:r>
            <a:r>
              <a:rPr sz="3200" spc="-5" dirty="0">
                <a:latin typeface="Times New Roman"/>
                <a:cs typeface="Times New Roman"/>
              </a:rPr>
              <a:t>objectively  quantifiable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7654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Increased amplitude of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vocal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fold</a:t>
            </a:r>
            <a:r>
              <a:rPr sz="3000" b="1" spc="-8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vibration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374140"/>
            <a:ext cx="8050530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3020" indent="-342900" algn="just">
              <a:lnSpc>
                <a:spcPct val="999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Reinke's </a:t>
            </a:r>
            <a:r>
              <a:rPr sz="3200" dirty="0">
                <a:latin typeface="Times New Roman"/>
                <a:cs typeface="Times New Roman"/>
              </a:rPr>
              <a:t>odemea - There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a consious increase  of </a:t>
            </a:r>
            <a:r>
              <a:rPr sz="3200" spc="-5" dirty="0">
                <a:latin typeface="Times New Roman"/>
                <a:cs typeface="Times New Roman"/>
              </a:rPr>
              <a:t>subglottic </a:t>
            </a:r>
            <a:r>
              <a:rPr sz="3200" dirty="0">
                <a:latin typeface="Times New Roman"/>
                <a:cs typeface="Times New Roman"/>
              </a:rPr>
              <a:t>pressure </a:t>
            </a:r>
            <a:r>
              <a:rPr sz="3200" spc="-5" dirty="0">
                <a:latin typeface="Times New Roman"/>
                <a:cs typeface="Times New Roman"/>
              </a:rPr>
              <a:t>in these patients to move  the </a:t>
            </a:r>
            <a:r>
              <a:rPr sz="3200" dirty="0">
                <a:latin typeface="Times New Roman"/>
                <a:cs typeface="Times New Roman"/>
              </a:rPr>
              <a:t>increasingly bulky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cord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Decreased laryngeal </a:t>
            </a:r>
            <a:r>
              <a:rPr sz="3200" spc="-5" dirty="0">
                <a:latin typeface="Times New Roman"/>
                <a:cs typeface="Times New Roman"/>
              </a:rPr>
              <a:t>muscular </a:t>
            </a:r>
            <a:r>
              <a:rPr sz="3200" dirty="0">
                <a:latin typeface="Times New Roman"/>
                <a:cs typeface="Times New Roman"/>
              </a:rPr>
              <a:t>tone - vocal </a:t>
            </a:r>
            <a:r>
              <a:rPr sz="3200" spc="-10" dirty="0">
                <a:latin typeface="Times New Roman"/>
                <a:cs typeface="Times New Roman"/>
              </a:rPr>
              <a:t>fold  </a:t>
            </a:r>
            <a:r>
              <a:rPr sz="3200" dirty="0">
                <a:latin typeface="Times New Roman"/>
                <a:cs typeface="Times New Roman"/>
              </a:rPr>
              <a:t>paralysis (appears </a:t>
            </a:r>
            <a:r>
              <a:rPr sz="3200" spc="-5" dirty="0">
                <a:latin typeface="Times New Roman"/>
                <a:cs typeface="Times New Roman"/>
              </a:rPr>
              <a:t>like flag fluttering in the  </a:t>
            </a:r>
            <a:r>
              <a:rPr sz="3200" dirty="0">
                <a:latin typeface="Times New Roman"/>
                <a:cs typeface="Times New Roman"/>
              </a:rPr>
              <a:t>wind)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869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Mucosal</a:t>
            </a:r>
            <a:r>
              <a:rPr sz="3000" b="1" spc="-9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wave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87120"/>
            <a:ext cx="7926070" cy="421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622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dirty="0">
                <a:latin typeface="Times New Roman"/>
                <a:cs typeface="Times New Roman"/>
              </a:rPr>
              <a:t>is a </a:t>
            </a:r>
            <a:r>
              <a:rPr sz="2800" spc="-5" dirty="0">
                <a:latin typeface="Times New Roman"/>
                <a:cs typeface="Times New Roman"/>
              </a:rPr>
              <a:t>normal wavy motion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vocal fold mucosa  travelling </a:t>
            </a:r>
            <a:r>
              <a:rPr sz="2800" dirty="0">
                <a:latin typeface="Times New Roman"/>
                <a:cs typeface="Times New Roman"/>
              </a:rPr>
              <a:t>both in </a:t>
            </a:r>
            <a:r>
              <a:rPr sz="2800" spc="-5" dirty="0">
                <a:latin typeface="Times New Roman"/>
                <a:cs typeface="Times New Roman"/>
              </a:rPr>
              <a:t>vertical and horizontal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planes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Normally </a:t>
            </a:r>
            <a:r>
              <a:rPr sz="2800" dirty="0">
                <a:latin typeface="Times New Roman"/>
                <a:cs typeface="Times New Roman"/>
              </a:rPr>
              <a:t>it </a:t>
            </a:r>
            <a:r>
              <a:rPr sz="2800" spc="-5" dirty="0">
                <a:latin typeface="Times New Roman"/>
                <a:cs typeface="Times New Roman"/>
              </a:rPr>
              <a:t>travels across </a:t>
            </a:r>
            <a:r>
              <a:rPr sz="2800" dirty="0">
                <a:latin typeface="Times New Roman"/>
                <a:cs typeface="Times New Roman"/>
              </a:rPr>
              <a:t>in the </a:t>
            </a:r>
            <a:r>
              <a:rPr sz="2800" spc="-5" dirty="0">
                <a:latin typeface="Times New Roman"/>
                <a:cs typeface="Times New Roman"/>
              </a:rPr>
              <a:t>vertical plane </a:t>
            </a:r>
            <a:r>
              <a:rPr sz="2800" dirty="0">
                <a:latin typeface="Times New Roman"/>
                <a:cs typeface="Times New Roman"/>
              </a:rPr>
              <a:t>of the  </a:t>
            </a:r>
            <a:r>
              <a:rPr sz="2800" spc="-5" dirty="0">
                <a:latin typeface="Times New Roman"/>
                <a:cs typeface="Times New Roman"/>
              </a:rPr>
              <a:t>vocal </a:t>
            </a:r>
            <a:r>
              <a:rPr sz="2800" dirty="0">
                <a:latin typeface="Times New Roman"/>
                <a:cs typeface="Times New Roman"/>
              </a:rPr>
              <a:t>folds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then rolls </a:t>
            </a:r>
            <a:r>
              <a:rPr sz="2800" spc="-5" dirty="0">
                <a:latin typeface="Times New Roman"/>
                <a:cs typeface="Times New Roman"/>
              </a:rPr>
              <a:t>laterally across atleast </a:t>
            </a:r>
            <a:r>
              <a:rPr sz="2800" dirty="0">
                <a:latin typeface="Times New Roman"/>
                <a:cs typeface="Times New Roman"/>
              </a:rPr>
              <a:t>50%  of the </a:t>
            </a:r>
            <a:r>
              <a:rPr sz="2800" spc="-5" dirty="0">
                <a:latin typeface="Times New Roman"/>
                <a:cs typeface="Times New Roman"/>
              </a:rPr>
              <a:t>width </a:t>
            </a:r>
            <a:r>
              <a:rPr sz="2800" dirty="0">
                <a:latin typeface="Times New Roman"/>
                <a:cs typeface="Times New Roman"/>
              </a:rPr>
              <a:t>of the visible </a:t>
            </a:r>
            <a:r>
              <a:rPr sz="2800" spc="-5" dirty="0">
                <a:latin typeface="Times New Roman"/>
                <a:cs typeface="Times New Roman"/>
              </a:rPr>
              <a:t>part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vocal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fold</a:t>
            </a:r>
            <a:endParaRPr sz="2800">
              <a:latin typeface="Times New Roman"/>
              <a:cs typeface="Times New Roman"/>
            </a:endParaRPr>
          </a:p>
          <a:p>
            <a:pPr marL="355600" marR="894715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It is </a:t>
            </a:r>
            <a:r>
              <a:rPr sz="2800" spc="-10" dirty="0">
                <a:latin typeface="Times New Roman"/>
                <a:cs typeface="Times New Roman"/>
              </a:rPr>
              <a:t>affected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mucosa and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underlying  </a:t>
            </a:r>
            <a:r>
              <a:rPr sz="2800" spc="-5" dirty="0">
                <a:latin typeface="Times New Roman"/>
                <a:cs typeface="Times New Roman"/>
              </a:rPr>
              <a:t>muscle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layers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Normally </a:t>
            </a:r>
            <a:r>
              <a:rPr sz="2800" dirty="0">
                <a:latin typeface="Times New Roman"/>
                <a:cs typeface="Times New Roman"/>
              </a:rPr>
              <a:t>it </a:t>
            </a:r>
            <a:r>
              <a:rPr sz="2800" spc="-5" dirty="0">
                <a:latin typeface="Times New Roman"/>
                <a:cs typeface="Times New Roman"/>
              </a:rPr>
              <a:t>decreases with rising pitch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phonation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It </a:t>
            </a:r>
            <a:r>
              <a:rPr sz="2800" spc="-5" dirty="0">
                <a:latin typeface="Times New Roman"/>
                <a:cs typeface="Times New Roman"/>
              </a:rPr>
              <a:t>increases with increasing </a:t>
            </a:r>
            <a:r>
              <a:rPr sz="2800" dirty="0">
                <a:latin typeface="Times New Roman"/>
                <a:cs typeface="Times New Roman"/>
              </a:rPr>
              <a:t>loudness of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phonation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3192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Mucosal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wave -</a:t>
            </a:r>
            <a:r>
              <a:rPr sz="3000" b="1" spc="-10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grading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5896610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0 - </a:t>
            </a:r>
            <a:r>
              <a:rPr sz="3200" spc="-5" dirty="0">
                <a:latin typeface="Times New Roman"/>
                <a:cs typeface="Times New Roman"/>
              </a:rPr>
              <a:t>No </a:t>
            </a:r>
            <a:r>
              <a:rPr sz="3200" dirty="0">
                <a:latin typeface="Times New Roman"/>
                <a:cs typeface="Times New Roman"/>
              </a:rPr>
              <a:t>observable </a:t>
            </a:r>
            <a:r>
              <a:rPr sz="3200" spc="-5" dirty="0">
                <a:latin typeface="Times New Roman"/>
                <a:cs typeface="Times New Roman"/>
              </a:rPr>
              <a:t>travelling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wave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1 - </a:t>
            </a:r>
            <a:r>
              <a:rPr sz="3200" spc="-5" dirty="0">
                <a:latin typeface="Times New Roman"/>
                <a:cs typeface="Times New Roman"/>
              </a:rPr>
              <a:t>Restricted mucosal</a:t>
            </a:r>
            <a:r>
              <a:rPr sz="3200" dirty="0">
                <a:latin typeface="Times New Roman"/>
                <a:cs typeface="Times New Roman"/>
              </a:rPr>
              <a:t> wave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2 - </a:t>
            </a:r>
            <a:r>
              <a:rPr sz="3200" spc="-5" dirty="0">
                <a:latin typeface="Times New Roman"/>
                <a:cs typeface="Times New Roman"/>
              </a:rPr>
              <a:t>Normal mucosal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wave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3 - </a:t>
            </a:r>
            <a:r>
              <a:rPr sz="3200" spc="-5" dirty="0">
                <a:latin typeface="Times New Roman"/>
                <a:cs typeface="Times New Roman"/>
              </a:rPr>
              <a:t>Greater mucosal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wave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2706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Decreased mucosal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wave -</a:t>
            </a:r>
            <a:r>
              <a:rPr sz="3000" b="1" spc="-9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causes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301750"/>
            <a:ext cx="7843520" cy="4128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Increased </a:t>
            </a:r>
            <a:r>
              <a:rPr sz="3200" spc="-5" dirty="0">
                <a:latin typeface="Times New Roman"/>
                <a:cs typeface="Times New Roman"/>
              </a:rPr>
              <a:t>stiffness </a:t>
            </a:r>
            <a:r>
              <a:rPr sz="3200" dirty="0">
                <a:latin typeface="Times New Roman"/>
                <a:cs typeface="Times New Roman"/>
              </a:rPr>
              <a:t>due </a:t>
            </a:r>
            <a:r>
              <a:rPr sz="3200" spc="-5" dirty="0">
                <a:latin typeface="Times New Roman"/>
                <a:cs typeface="Times New Roman"/>
              </a:rPr>
              <a:t>to mucosal </a:t>
            </a:r>
            <a:r>
              <a:rPr sz="3200" dirty="0">
                <a:latin typeface="Times New Roman"/>
                <a:cs typeface="Times New Roman"/>
              </a:rPr>
              <a:t>changes -  Polyp, sulcus vocalis and 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dysplasia</a:t>
            </a:r>
            <a:endParaRPr sz="3200">
              <a:latin typeface="Times New Roman"/>
              <a:cs typeface="Times New Roman"/>
            </a:endParaRPr>
          </a:p>
          <a:p>
            <a:pPr marL="355600" marR="41910" indent="-342900">
              <a:lnSpc>
                <a:spcPct val="9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Increased </a:t>
            </a:r>
            <a:r>
              <a:rPr sz="3200" spc="-5" dirty="0">
                <a:latin typeface="Times New Roman"/>
                <a:cs typeface="Times New Roman"/>
              </a:rPr>
              <a:t>muscle </a:t>
            </a:r>
            <a:r>
              <a:rPr sz="3200" dirty="0">
                <a:latin typeface="Times New Roman"/>
                <a:cs typeface="Times New Roman"/>
              </a:rPr>
              <a:t>tension leading </a:t>
            </a:r>
            <a:r>
              <a:rPr sz="3200" spc="-5" dirty="0">
                <a:latin typeface="Times New Roman"/>
                <a:cs typeface="Times New Roman"/>
              </a:rPr>
              <a:t>to tight  glottic </a:t>
            </a:r>
            <a:r>
              <a:rPr sz="3200" dirty="0">
                <a:latin typeface="Times New Roman"/>
                <a:cs typeface="Times New Roman"/>
              </a:rPr>
              <a:t>closure (Hyperfunctional dysphonia; </a:t>
            </a:r>
            <a:r>
              <a:rPr sz="3200" spc="-5" dirty="0">
                <a:latin typeface="Times New Roman"/>
                <a:cs typeface="Times New Roman"/>
              </a:rPr>
              <a:t>it  </a:t>
            </a:r>
            <a:r>
              <a:rPr sz="3200" dirty="0">
                <a:latin typeface="Times New Roman"/>
                <a:cs typeface="Times New Roman"/>
              </a:rPr>
              <a:t>leaves a long closed phase)</a:t>
            </a:r>
            <a:endParaRPr sz="3200">
              <a:latin typeface="Times New Roman"/>
              <a:cs typeface="Times New Roman"/>
            </a:endParaRPr>
          </a:p>
          <a:p>
            <a:pPr marL="355600" marR="464820" indent="-342900" algn="just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Decreased </a:t>
            </a:r>
            <a:r>
              <a:rPr sz="3200" spc="-5" dirty="0">
                <a:latin typeface="Times New Roman"/>
                <a:cs typeface="Times New Roman"/>
              </a:rPr>
              <a:t>muscle </a:t>
            </a:r>
            <a:r>
              <a:rPr sz="3200" dirty="0">
                <a:latin typeface="Times New Roman"/>
                <a:cs typeface="Times New Roman"/>
              </a:rPr>
              <a:t>tone causes weak </a:t>
            </a:r>
            <a:r>
              <a:rPr sz="3200" spc="-5" dirty="0">
                <a:latin typeface="Times New Roman"/>
                <a:cs typeface="Times New Roman"/>
              </a:rPr>
              <a:t>glottic  </a:t>
            </a:r>
            <a:r>
              <a:rPr sz="3200" dirty="0">
                <a:latin typeface="Times New Roman"/>
                <a:cs typeface="Times New Roman"/>
              </a:rPr>
              <a:t>closure pattern (Hypofunctional dysphonia  </a:t>
            </a:r>
            <a:r>
              <a:rPr sz="3200" spc="-5" dirty="0">
                <a:latin typeface="Times New Roman"/>
                <a:cs typeface="Times New Roman"/>
              </a:rPr>
              <a:t>with </a:t>
            </a:r>
            <a:r>
              <a:rPr sz="3200" dirty="0">
                <a:latin typeface="Times New Roman"/>
                <a:cs typeface="Times New Roman"/>
              </a:rPr>
              <a:t>long open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short closed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phase)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2164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Mucosal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wave</a:t>
            </a:r>
            <a:r>
              <a:rPr sz="3000" b="1" spc="-9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absence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5950" y="1344930"/>
            <a:ext cx="6146800" cy="2382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Stroboscopic </a:t>
            </a:r>
            <a:r>
              <a:rPr sz="3200" spc="-5" dirty="0">
                <a:latin typeface="Times New Roman"/>
                <a:cs typeface="Times New Roman"/>
              </a:rPr>
              <a:t>fixation </a:t>
            </a:r>
            <a:r>
              <a:rPr sz="3200" dirty="0">
                <a:latin typeface="Times New Roman"/>
                <a:cs typeface="Times New Roman"/>
              </a:rPr>
              <a:t>(synonym)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Malignant</a:t>
            </a:r>
            <a:r>
              <a:rPr sz="3200" dirty="0">
                <a:latin typeface="Times New Roman"/>
                <a:cs typeface="Times New Roman"/>
              </a:rPr>
              <a:t> neoplasm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scarring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Recurrent laryngeal nerve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paralysis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4919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Increased mucosal</a:t>
            </a:r>
            <a:r>
              <a:rPr sz="3000" b="1" spc="-9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wave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202690"/>
            <a:ext cx="7196455" cy="120142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Reinke's oedema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This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due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elevated </a:t>
            </a:r>
            <a:r>
              <a:rPr sz="3200" spc="-5" dirty="0">
                <a:latin typeface="Times New Roman"/>
                <a:cs typeface="Times New Roman"/>
              </a:rPr>
              <a:t>subglottic </a:t>
            </a:r>
            <a:r>
              <a:rPr sz="3200" dirty="0">
                <a:latin typeface="Times New Roman"/>
                <a:cs typeface="Times New Roman"/>
              </a:rPr>
              <a:t>pressure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8649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Symmetry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7639050" cy="169037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Both </a:t>
            </a:r>
            <a:r>
              <a:rPr sz="3200" dirty="0">
                <a:latin typeface="Times New Roman"/>
                <a:cs typeface="Times New Roman"/>
              </a:rPr>
              <a:t>vocal cords </a:t>
            </a:r>
            <a:r>
              <a:rPr sz="3200" spc="-5" dirty="0">
                <a:latin typeface="Times New Roman"/>
                <a:cs typeface="Times New Roman"/>
              </a:rPr>
              <a:t>are normally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symmetrical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829"/>
              </a:lnSpc>
              <a:spcBef>
                <a:spcPts val="9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They </a:t>
            </a:r>
            <a:r>
              <a:rPr sz="3200" spc="-10" dirty="0">
                <a:latin typeface="Times New Roman"/>
                <a:cs typeface="Times New Roman"/>
              </a:rPr>
              <a:t>mirror </a:t>
            </a:r>
            <a:r>
              <a:rPr sz="3200" dirty="0">
                <a:latin typeface="Times New Roman"/>
                <a:cs typeface="Times New Roman"/>
              </a:rPr>
              <a:t>each </a:t>
            </a:r>
            <a:r>
              <a:rPr sz="3200" spc="-5" dirty="0">
                <a:latin typeface="Times New Roman"/>
                <a:cs typeface="Times New Roman"/>
              </a:rPr>
              <a:t>other in </a:t>
            </a:r>
            <a:r>
              <a:rPr sz="3200" spc="-10" dirty="0">
                <a:latin typeface="Times New Roman"/>
                <a:cs typeface="Times New Roman"/>
              </a:rPr>
              <a:t>timing </a:t>
            </a:r>
            <a:r>
              <a:rPr sz="3200" dirty="0">
                <a:latin typeface="Times New Roman"/>
                <a:cs typeface="Times New Roman"/>
              </a:rPr>
              <a:t>/ phase and  </a:t>
            </a:r>
            <a:r>
              <a:rPr sz="3200" spc="-5" dirty="0">
                <a:latin typeface="Times New Roman"/>
                <a:cs typeface="Times New Roman"/>
              </a:rPr>
              <a:t>amplitude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3223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Symmetry</a:t>
            </a:r>
            <a:r>
              <a:rPr sz="3000" b="1" spc="-6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(Contd)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820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" y="23647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440" y="315849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440" y="3953509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5339" y="1097279"/>
            <a:ext cx="3470910" cy="34442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281940">
              <a:lnSpc>
                <a:spcPct val="79900"/>
              </a:lnSpc>
              <a:spcBef>
                <a:spcPts val="580"/>
              </a:spcBef>
            </a:pPr>
            <a:r>
              <a:rPr sz="2000" dirty="0">
                <a:latin typeface="Times New Roman"/>
                <a:cs typeface="Times New Roman"/>
              </a:rPr>
              <a:t>A - </a:t>
            </a:r>
            <a:r>
              <a:rPr sz="2000" spc="-5" dirty="0">
                <a:latin typeface="Times New Roman"/>
                <a:cs typeface="Times New Roman"/>
              </a:rPr>
              <a:t>displays normal amplitude 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10" dirty="0">
                <a:latin typeface="Times New Roman"/>
                <a:cs typeface="Times New Roman"/>
              </a:rPr>
              <a:t>timing. </a:t>
            </a:r>
            <a:r>
              <a:rPr sz="2000" dirty="0">
                <a:latin typeface="Times New Roman"/>
                <a:cs typeface="Times New Roman"/>
              </a:rPr>
              <a:t>Upper curve  represents right </a:t>
            </a:r>
            <a:r>
              <a:rPr sz="2000" spc="-5" dirty="0">
                <a:latin typeface="Times New Roman"/>
                <a:cs typeface="Times New Roman"/>
              </a:rPr>
              <a:t>cord and </a:t>
            </a:r>
            <a:r>
              <a:rPr sz="2000" dirty="0">
                <a:latin typeface="Times New Roman"/>
                <a:cs typeface="Times New Roman"/>
              </a:rPr>
              <a:t>lower  curve </a:t>
            </a:r>
            <a:r>
              <a:rPr sz="2000" spc="-5" dirty="0">
                <a:latin typeface="Times New Roman"/>
                <a:cs typeface="Times New Roman"/>
              </a:rPr>
              <a:t>represents left cord  </a:t>
            </a:r>
            <a:r>
              <a:rPr sz="2000" spc="-10" dirty="0">
                <a:latin typeface="Times New Roman"/>
                <a:cs typeface="Times New Roman"/>
              </a:rPr>
              <a:t>movements</a:t>
            </a:r>
            <a:endParaRPr sz="2000">
              <a:latin typeface="Times New Roman"/>
              <a:cs typeface="Times New Roman"/>
            </a:endParaRPr>
          </a:p>
          <a:p>
            <a:pPr marL="12700" marR="85090">
              <a:lnSpc>
                <a:spcPts val="1920"/>
              </a:lnSpc>
              <a:spcBef>
                <a:spcPts val="484"/>
              </a:spcBef>
              <a:tabLst>
                <a:tab pos="1779905" algn="l"/>
              </a:tabLst>
            </a:pPr>
            <a:r>
              <a:rPr sz="2000" dirty="0">
                <a:latin typeface="Times New Roman"/>
                <a:cs typeface="Times New Roman"/>
              </a:rPr>
              <a:t>B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Asymmetry.	</a:t>
            </a:r>
            <a:r>
              <a:rPr sz="2000" dirty="0">
                <a:latin typeface="Times New Roman"/>
                <a:cs typeface="Times New Roman"/>
              </a:rPr>
              <a:t>The range of  </a:t>
            </a:r>
            <a:r>
              <a:rPr sz="2000" spc="-5" dirty="0">
                <a:latin typeface="Times New Roman"/>
                <a:cs typeface="Times New Roman"/>
              </a:rPr>
              <a:t>excursion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left </a:t>
            </a:r>
            <a:r>
              <a:rPr sz="2000" dirty="0">
                <a:latin typeface="Times New Roman"/>
                <a:cs typeface="Times New Roman"/>
              </a:rPr>
              <a:t>cord </a:t>
            </a:r>
            <a:r>
              <a:rPr sz="2000" spc="-5" dirty="0">
                <a:latin typeface="Times New Roman"/>
                <a:cs typeface="Times New Roman"/>
              </a:rPr>
              <a:t>is less than  that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right </a:t>
            </a:r>
            <a:r>
              <a:rPr sz="2000" spc="-5" dirty="0">
                <a:latin typeface="Times New Roman"/>
                <a:cs typeface="Times New Roman"/>
              </a:rPr>
              <a:t>fold</a:t>
            </a:r>
            <a:endParaRPr sz="2000">
              <a:latin typeface="Times New Roman"/>
              <a:cs typeface="Times New Roman"/>
            </a:endParaRPr>
          </a:p>
          <a:p>
            <a:pPr marL="12700" marR="217170">
              <a:lnSpc>
                <a:spcPts val="1920"/>
              </a:lnSpc>
              <a:spcBef>
                <a:spcPts val="500"/>
              </a:spcBef>
            </a:pPr>
            <a:r>
              <a:rPr sz="2000" dirty="0">
                <a:latin typeface="Times New Roman"/>
                <a:cs typeface="Times New Roman"/>
              </a:rPr>
              <a:t>C - </a:t>
            </a:r>
            <a:r>
              <a:rPr sz="2000" spc="-5" dirty="0">
                <a:latin typeface="Times New Roman"/>
                <a:cs typeface="Times New Roman"/>
              </a:rPr>
              <a:t>Extreme </a:t>
            </a:r>
            <a:r>
              <a:rPr sz="2000" spc="-10" dirty="0">
                <a:latin typeface="Times New Roman"/>
                <a:cs typeface="Times New Roman"/>
              </a:rPr>
              <a:t>asymmetry. </a:t>
            </a:r>
            <a:r>
              <a:rPr sz="2000" spc="-5" dirty="0">
                <a:latin typeface="Times New Roman"/>
                <a:cs typeface="Times New Roman"/>
              </a:rPr>
              <a:t>Left  </a:t>
            </a:r>
            <a:r>
              <a:rPr sz="2000" dirty="0">
                <a:latin typeface="Times New Roman"/>
                <a:cs typeface="Times New Roman"/>
              </a:rPr>
              <a:t>vocal </a:t>
            </a:r>
            <a:r>
              <a:rPr sz="2000" spc="-5" dirty="0">
                <a:latin typeface="Times New Roman"/>
                <a:cs typeface="Times New Roman"/>
              </a:rPr>
              <a:t>fold </a:t>
            </a:r>
            <a:r>
              <a:rPr sz="2000" dirty="0">
                <a:latin typeface="Times New Roman"/>
                <a:cs typeface="Times New Roman"/>
              </a:rPr>
              <a:t>opens </a:t>
            </a:r>
            <a:r>
              <a:rPr sz="2000" spc="-5" dirty="0">
                <a:latin typeface="Times New Roman"/>
                <a:cs typeface="Times New Roman"/>
              </a:rPr>
              <a:t>while </a:t>
            </a:r>
            <a:r>
              <a:rPr sz="2000" dirty="0">
                <a:latin typeface="Times New Roman"/>
                <a:cs typeface="Times New Roman"/>
              </a:rPr>
              <a:t>the right  vocal </a:t>
            </a:r>
            <a:r>
              <a:rPr sz="2000" spc="-5" dirty="0">
                <a:latin typeface="Times New Roman"/>
                <a:cs typeface="Times New Roman"/>
              </a:rPr>
              <a:t>fold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closes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ts val="1920"/>
              </a:lnSpc>
              <a:spcBef>
                <a:spcPts val="490"/>
              </a:spcBef>
            </a:pPr>
            <a:r>
              <a:rPr sz="2000" dirty="0">
                <a:latin typeface="Times New Roman"/>
                <a:cs typeface="Times New Roman"/>
              </a:rPr>
              <a:t>D - </a:t>
            </a:r>
            <a:r>
              <a:rPr sz="2000" spc="-10" dirty="0">
                <a:latin typeface="Times New Roman"/>
                <a:cs typeface="Times New Roman"/>
              </a:rPr>
              <a:t>Asymmetry </a:t>
            </a:r>
            <a:r>
              <a:rPr sz="2000" dirty="0">
                <a:latin typeface="Times New Roman"/>
                <a:cs typeface="Times New Roman"/>
              </a:rPr>
              <a:t>both in phase and  </a:t>
            </a:r>
            <a:r>
              <a:rPr sz="2000" spc="-5" dirty="0">
                <a:latin typeface="Times New Roman"/>
                <a:cs typeface="Times New Roman"/>
              </a:rPr>
              <a:t>amplitude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85740" y="1123950"/>
            <a:ext cx="2705100" cy="3848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97103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5" dirty="0">
                <a:solidFill>
                  <a:srgbClr val="F7F7F7"/>
                </a:solidFill>
                <a:latin typeface="Arial"/>
                <a:cs typeface="Arial"/>
              </a:rPr>
              <a:t>P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e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r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o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dic</a:t>
            </a:r>
            <a:r>
              <a:rPr sz="3000" b="1" spc="-15" dirty="0">
                <a:solidFill>
                  <a:srgbClr val="F7F7F7"/>
                </a:solidFill>
                <a:latin typeface="Arial"/>
                <a:cs typeface="Arial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ty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145540"/>
            <a:ext cx="7994015" cy="38785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regularity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successive </a:t>
            </a:r>
            <a:r>
              <a:rPr sz="2800" dirty="0">
                <a:latin typeface="Times New Roman"/>
                <a:cs typeface="Times New Roman"/>
              </a:rPr>
              <a:t>glottic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cycles</a:t>
            </a:r>
            <a:endParaRPr sz="2800">
              <a:latin typeface="Times New Roman"/>
              <a:cs typeface="Times New Roman"/>
            </a:endParaRPr>
          </a:p>
          <a:p>
            <a:pPr marL="355600" marR="694055" indent="-342900" algn="just">
              <a:lnSpc>
                <a:spcPct val="79800"/>
              </a:lnSpc>
              <a:spcBef>
                <a:spcPts val="70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Aperiodicity between successive cycles </a:t>
            </a:r>
            <a:r>
              <a:rPr sz="2800" dirty="0">
                <a:latin typeface="Times New Roman"/>
                <a:cs typeface="Times New Roman"/>
              </a:rPr>
              <a:t>could be  </a:t>
            </a:r>
            <a:r>
              <a:rPr sz="2800" spc="-5" dirty="0">
                <a:latin typeface="Times New Roman"/>
                <a:cs typeface="Times New Roman"/>
              </a:rPr>
              <a:t>either </a:t>
            </a: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amplitude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timing </a:t>
            </a:r>
            <a:r>
              <a:rPr sz="2800" dirty="0">
                <a:latin typeface="Times New Roman"/>
                <a:cs typeface="Times New Roman"/>
              </a:rPr>
              <a:t>or in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both.</a:t>
            </a:r>
            <a:endParaRPr sz="2800">
              <a:latin typeface="Times New Roman"/>
              <a:cs typeface="Times New Roman"/>
            </a:endParaRPr>
          </a:p>
          <a:p>
            <a:pPr marL="355600" marR="71120" indent="-342900" algn="just">
              <a:lnSpc>
                <a:spcPct val="79900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spc="-10" dirty="0">
                <a:latin typeface="Times New Roman"/>
                <a:cs typeface="Times New Roman"/>
              </a:rPr>
              <a:t>access </a:t>
            </a:r>
            <a:r>
              <a:rPr sz="2800" dirty="0">
                <a:latin typeface="Times New Roman"/>
                <a:cs typeface="Times New Roman"/>
              </a:rPr>
              <a:t>this the strobe light </a:t>
            </a:r>
            <a:r>
              <a:rPr sz="2800" spc="-5" dirty="0">
                <a:latin typeface="Times New Roman"/>
                <a:cs typeface="Times New Roman"/>
              </a:rPr>
              <a:t>setting </a:t>
            </a:r>
            <a:r>
              <a:rPr sz="2800" dirty="0">
                <a:latin typeface="Times New Roman"/>
                <a:cs typeface="Times New Roman"/>
              </a:rPr>
              <a:t>should be </a:t>
            </a:r>
            <a:r>
              <a:rPr sz="2800" spc="-5" dirty="0">
                <a:latin typeface="Times New Roman"/>
                <a:cs typeface="Times New Roman"/>
              </a:rPr>
              <a:t>set </a:t>
            </a:r>
            <a:r>
              <a:rPr sz="2800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auto </a:t>
            </a:r>
            <a:r>
              <a:rPr sz="2800" dirty="0">
                <a:latin typeface="Times New Roman"/>
                <a:cs typeface="Times New Roman"/>
              </a:rPr>
              <a:t>so that the light </a:t>
            </a:r>
            <a:r>
              <a:rPr sz="2800" spc="-5" dirty="0">
                <a:latin typeface="Times New Roman"/>
                <a:cs typeface="Times New Roman"/>
              </a:rPr>
              <a:t>flashes are executed </a:t>
            </a:r>
            <a:r>
              <a:rPr sz="2800" spc="-10" dirty="0">
                <a:latin typeface="Times New Roman"/>
                <a:cs typeface="Times New Roman"/>
              </a:rPr>
              <a:t>at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same  </a:t>
            </a:r>
            <a:r>
              <a:rPr sz="2800" spc="-5" dirty="0">
                <a:latin typeface="Times New Roman"/>
                <a:cs typeface="Times New Roman"/>
              </a:rPr>
              <a:t>frequency as </a:t>
            </a:r>
            <a:r>
              <a:rPr sz="2800" dirty="0">
                <a:latin typeface="Times New Roman"/>
                <a:cs typeface="Times New Roman"/>
              </a:rPr>
              <a:t>that of </a:t>
            </a:r>
            <a:r>
              <a:rPr sz="2800" spc="-5" dirty="0">
                <a:latin typeface="Times New Roman"/>
                <a:cs typeface="Times New Roman"/>
              </a:rPr>
              <a:t>vocal fold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vibrations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Arial"/>
              <a:buChar char="•"/>
              <a:tabLst>
                <a:tab pos="354965" algn="l"/>
                <a:tab pos="355600" algn="l"/>
                <a:tab pos="4899025" algn="l"/>
              </a:tabLst>
            </a:pPr>
            <a:r>
              <a:rPr sz="2800" spc="-5" dirty="0">
                <a:latin typeface="Times New Roman"/>
                <a:cs typeface="Times New Roman"/>
              </a:rPr>
              <a:t>Normally </a:t>
            </a:r>
            <a:r>
              <a:rPr sz="2800" dirty="0">
                <a:latin typeface="Times New Roman"/>
                <a:cs typeface="Times New Roman"/>
              </a:rPr>
              <a:t>laryngeal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image </a:t>
            </a:r>
            <a:r>
              <a:rPr sz="2800" spc="-5" dirty="0">
                <a:latin typeface="Times New Roman"/>
                <a:cs typeface="Times New Roman"/>
              </a:rPr>
              <a:t>will	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static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690"/>
              </a:lnSpc>
              <a:spcBef>
                <a:spcPts val="665"/>
              </a:spcBef>
              <a:buFont typeface="Arial"/>
              <a:buChar char="•"/>
              <a:tabLst>
                <a:tab pos="354965" algn="l"/>
                <a:tab pos="355600" algn="l"/>
                <a:tab pos="2366010" algn="l"/>
              </a:tabLst>
            </a:pP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aperiodicity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flashes will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coincide with  </a:t>
            </a:r>
            <a:r>
              <a:rPr sz="2800" dirty="0">
                <a:latin typeface="Times New Roman"/>
                <a:cs typeface="Times New Roman"/>
              </a:rPr>
              <a:t>glottal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cycle.	This </a:t>
            </a:r>
            <a:r>
              <a:rPr sz="2800" spc="-10" dirty="0">
                <a:latin typeface="Times New Roman"/>
                <a:cs typeface="Times New Roman"/>
              </a:rPr>
              <a:t>causes </a:t>
            </a:r>
            <a:r>
              <a:rPr sz="2800" spc="-5" dirty="0">
                <a:latin typeface="Times New Roman"/>
                <a:cs typeface="Times New Roman"/>
              </a:rPr>
              <a:t>hazy </a:t>
            </a:r>
            <a:r>
              <a:rPr sz="2800" dirty="0">
                <a:latin typeface="Times New Roman"/>
                <a:cs typeface="Times New Roman"/>
              </a:rPr>
              <a:t>shivering of </a:t>
            </a:r>
            <a:r>
              <a:rPr sz="2800" spc="-5" dirty="0">
                <a:latin typeface="Times New Roman"/>
                <a:cs typeface="Times New Roman"/>
              </a:rPr>
              <a:t>laryngeal  </a:t>
            </a:r>
            <a:r>
              <a:rPr sz="2800" spc="-10" dirty="0">
                <a:latin typeface="Times New Roman"/>
                <a:cs typeface="Times New Roman"/>
              </a:rPr>
              <a:t>image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6614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Periodicity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10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(Contd)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108709"/>
            <a:ext cx="3841750" cy="43256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465455" indent="-342900">
              <a:lnSpc>
                <a:spcPts val="346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 - </a:t>
            </a:r>
            <a:r>
              <a:rPr sz="3200" spc="-5" dirty="0">
                <a:latin typeface="Times New Roman"/>
                <a:cs typeface="Times New Roman"/>
              </a:rPr>
              <a:t>Normal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glottic  </a:t>
            </a:r>
            <a:r>
              <a:rPr sz="3200" dirty="0">
                <a:latin typeface="Times New Roman"/>
                <a:cs typeface="Times New Roman"/>
              </a:rPr>
              <a:t>wave</a:t>
            </a:r>
            <a:r>
              <a:rPr sz="3200" spc="-5" dirty="0">
                <a:latin typeface="Times New Roman"/>
                <a:cs typeface="Times New Roman"/>
              </a:rPr>
              <a:t> form</a:t>
            </a:r>
            <a:endParaRPr sz="3200">
              <a:latin typeface="Times New Roman"/>
              <a:cs typeface="Times New Roman"/>
            </a:endParaRPr>
          </a:p>
          <a:p>
            <a:pPr marL="355600" marR="394335" indent="-342900">
              <a:lnSpc>
                <a:spcPts val="345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B - </a:t>
            </a:r>
            <a:r>
              <a:rPr sz="3200" spc="-5" dirty="0">
                <a:latin typeface="Times New Roman"/>
                <a:cs typeface="Times New Roman"/>
              </a:rPr>
              <a:t>Aperiodicity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  </a:t>
            </a:r>
            <a:r>
              <a:rPr sz="3200" spc="-10" dirty="0">
                <a:latin typeface="Times New Roman"/>
                <a:cs typeface="Times New Roman"/>
              </a:rPr>
              <a:t>timing </a:t>
            </a:r>
            <a:r>
              <a:rPr sz="3200" dirty="0">
                <a:latin typeface="Times New Roman"/>
                <a:cs typeface="Times New Roman"/>
              </a:rPr>
              <a:t>between  </a:t>
            </a:r>
            <a:r>
              <a:rPr sz="3200" spc="-5" dirty="0">
                <a:latin typeface="Times New Roman"/>
                <a:cs typeface="Times New Roman"/>
              </a:rPr>
              <a:t>successive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cycles</a:t>
            </a:r>
            <a:endParaRPr sz="3200">
              <a:latin typeface="Times New Roman"/>
              <a:cs typeface="Times New Roman"/>
            </a:endParaRPr>
          </a:p>
          <a:p>
            <a:pPr marL="355600" marR="394335" indent="-342900">
              <a:lnSpc>
                <a:spcPts val="346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C - </a:t>
            </a:r>
            <a:r>
              <a:rPr sz="3200" spc="-5" dirty="0">
                <a:latin typeface="Times New Roman"/>
                <a:cs typeface="Times New Roman"/>
              </a:rPr>
              <a:t>Aperiodicity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  amplitude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5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 - Aperiodicity </a:t>
            </a:r>
            <a:r>
              <a:rPr sz="3200" spc="-5" dirty="0">
                <a:latin typeface="Times New Roman"/>
                <a:cs typeface="Times New Roman"/>
              </a:rPr>
              <a:t>in  </a:t>
            </a:r>
            <a:r>
              <a:rPr sz="3200" spc="-10" dirty="0">
                <a:latin typeface="Times New Roman"/>
                <a:cs typeface="Times New Roman"/>
              </a:rPr>
              <a:t>timing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amplitude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91759" y="1281430"/>
            <a:ext cx="3234690" cy="3948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2901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Normal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voice -</a:t>
            </a:r>
            <a:r>
              <a:rPr sz="3000" b="1" spc="-5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Pre-requisites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985520"/>
            <a:ext cx="7531734" cy="424434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Normal </a:t>
            </a:r>
            <a:r>
              <a:rPr sz="3200" dirty="0">
                <a:latin typeface="Times New Roman"/>
                <a:cs typeface="Times New Roman"/>
              </a:rPr>
              <a:t>range of 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mobility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Normal mobility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mucosa </a:t>
            </a:r>
            <a:r>
              <a:rPr sz="3200" dirty="0">
                <a:latin typeface="Times New Roman"/>
                <a:cs typeface="Times New Roman"/>
              </a:rPr>
              <a:t>on deep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layers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Optimal </a:t>
            </a:r>
            <a:r>
              <a:rPr sz="3200" dirty="0">
                <a:latin typeface="Times New Roman"/>
                <a:cs typeface="Times New Roman"/>
              </a:rPr>
              <a:t>co-aptation of 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edges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Optimal motor force </a:t>
            </a:r>
            <a:r>
              <a:rPr sz="3200" dirty="0">
                <a:latin typeface="Times New Roman"/>
                <a:cs typeface="Times New Roman"/>
              </a:rPr>
              <a:t>at </a:t>
            </a:r>
            <a:r>
              <a:rPr sz="3200" spc="-5" dirty="0">
                <a:latin typeface="Times New Roman"/>
                <a:cs typeface="Times New Roman"/>
              </a:rPr>
              <a:t>glottic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closure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Optimal </a:t>
            </a:r>
            <a:r>
              <a:rPr sz="3200" dirty="0">
                <a:latin typeface="Times New Roman"/>
                <a:cs typeface="Times New Roman"/>
              </a:rPr>
              <a:t>pulmonary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support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50"/>
              </a:lnSpc>
              <a:spcBef>
                <a:spcPts val="8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Optimal </a:t>
            </a:r>
            <a:r>
              <a:rPr sz="3200" spc="-10" dirty="0">
                <a:latin typeface="Times New Roman"/>
                <a:cs typeface="Times New Roman"/>
              </a:rPr>
              <a:t>timing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glottic </a:t>
            </a:r>
            <a:r>
              <a:rPr sz="3200" dirty="0">
                <a:latin typeface="Times New Roman"/>
                <a:cs typeface="Times New Roman"/>
              </a:rPr>
              <a:t>closure </a:t>
            </a:r>
            <a:r>
              <a:rPr sz="3200" spc="-5" dirty="0">
                <a:latin typeface="Times New Roman"/>
                <a:cs typeface="Times New Roman"/>
              </a:rPr>
              <a:t>in  relation to the </a:t>
            </a:r>
            <a:r>
              <a:rPr sz="3200" dirty="0">
                <a:latin typeface="Times New Roman"/>
                <a:cs typeface="Times New Roman"/>
              </a:rPr>
              <a:t>onset of phonatory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expiration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Optimal </a:t>
            </a:r>
            <a:r>
              <a:rPr sz="3200" dirty="0">
                <a:latin typeface="Times New Roman"/>
                <a:cs typeface="Times New Roman"/>
              </a:rPr>
              <a:t>tuning of 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tension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493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Aperiodicity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7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causes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7992109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Inadequate expiratory </a:t>
            </a:r>
            <a:r>
              <a:rPr sz="3200" spc="-5" dirty="0">
                <a:latin typeface="Times New Roman"/>
                <a:cs typeface="Times New Roman"/>
              </a:rPr>
              <a:t>air </a:t>
            </a:r>
            <a:r>
              <a:rPr sz="3200" dirty="0">
                <a:latin typeface="Times New Roman"/>
                <a:cs typeface="Times New Roman"/>
              </a:rPr>
              <a:t>during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Disrupted laryngeal </a:t>
            </a:r>
            <a:r>
              <a:rPr sz="3200" spc="-5" dirty="0">
                <a:latin typeface="Times New Roman"/>
                <a:cs typeface="Times New Roman"/>
              </a:rPr>
              <a:t>muscle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tension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Imbalance </a:t>
            </a:r>
            <a:r>
              <a:rPr sz="3200" dirty="0">
                <a:latin typeface="Times New Roman"/>
                <a:cs typeface="Times New Roman"/>
              </a:rPr>
              <a:t>of neuromuscular control of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larynx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Disrupted </a:t>
            </a:r>
            <a:r>
              <a:rPr sz="3200" spc="-5" dirty="0">
                <a:latin typeface="Times New Roman"/>
                <a:cs typeface="Times New Roman"/>
              </a:rPr>
              <a:t>mechanical </a:t>
            </a:r>
            <a:r>
              <a:rPr sz="3200" dirty="0">
                <a:latin typeface="Times New Roman"/>
                <a:cs typeface="Times New Roman"/>
              </a:rPr>
              <a:t>properties of vocal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folds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2957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Glottic closure</a:t>
            </a:r>
            <a:r>
              <a:rPr sz="3000" b="1" spc="-8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patterns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158240"/>
            <a:ext cx="7660640" cy="364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10820" indent="-342900">
              <a:lnSpc>
                <a:spcPct val="999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timing </a:t>
            </a:r>
            <a:r>
              <a:rPr sz="3200" dirty="0">
                <a:latin typeface="Times New Roman"/>
                <a:cs typeface="Times New Roman"/>
              </a:rPr>
              <a:t>of opening phase, </a:t>
            </a:r>
            <a:r>
              <a:rPr sz="3200" spc="-5" dirty="0">
                <a:latin typeface="Times New Roman"/>
                <a:cs typeface="Times New Roman"/>
              </a:rPr>
              <a:t>closing </a:t>
            </a:r>
            <a:r>
              <a:rPr sz="3200" dirty="0">
                <a:latin typeface="Times New Roman"/>
                <a:cs typeface="Times New Roman"/>
              </a:rPr>
              <a:t>phase  and closed phase are </a:t>
            </a:r>
            <a:r>
              <a:rPr sz="3200" spc="-5" dirty="0">
                <a:latin typeface="Times New Roman"/>
                <a:cs typeface="Times New Roman"/>
              </a:rPr>
              <a:t>more </a:t>
            </a:r>
            <a:r>
              <a:rPr sz="3200" dirty="0">
                <a:latin typeface="Times New Roman"/>
                <a:cs typeface="Times New Roman"/>
              </a:rPr>
              <a:t>or less equal  </a:t>
            </a:r>
            <a:r>
              <a:rPr sz="3200" spc="-5" dirty="0">
                <a:latin typeface="Times New Roman"/>
                <a:cs typeface="Times New Roman"/>
              </a:rPr>
              <a:t>normally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Opening phase </a:t>
            </a:r>
            <a:r>
              <a:rPr sz="3200" spc="-5" dirty="0">
                <a:latin typeface="Times New Roman"/>
                <a:cs typeface="Times New Roman"/>
              </a:rPr>
              <a:t>dominates with increasing  pitch </a:t>
            </a:r>
            <a:r>
              <a:rPr sz="3200" dirty="0">
                <a:latin typeface="Times New Roman"/>
                <a:cs typeface="Times New Roman"/>
              </a:rPr>
              <a:t>/ decreasing loudness during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phonation</a:t>
            </a:r>
            <a:endParaRPr sz="3200">
              <a:latin typeface="Times New Roman"/>
              <a:cs typeface="Times New Roman"/>
            </a:endParaRPr>
          </a:p>
          <a:p>
            <a:pPr marL="355600" marR="991869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Closed phase </a:t>
            </a:r>
            <a:r>
              <a:rPr sz="3200" spc="-5" dirty="0">
                <a:latin typeface="Times New Roman"/>
                <a:cs typeface="Times New Roman"/>
              </a:rPr>
              <a:t>predominates with rising  </a:t>
            </a:r>
            <a:r>
              <a:rPr sz="3200" dirty="0">
                <a:latin typeface="Times New Roman"/>
                <a:cs typeface="Times New Roman"/>
              </a:rPr>
              <a:t>loudness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1069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Pathological changes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of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glottic</a:t>
            </a:r>
            <a:r>
              <a:rPr sz="3000" b="1" spc="-8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closure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517650"/>
            <a:ext cx="7642225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3189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Predominance of opening phase - decreased  laryngeal </a:t>
            </a:r>
            <a:r>
              <a:rPr sz="3200" spc="-5" dirty="0">
                <a:latin typeface="Times New Roman"/>
                <a:cs typeface="Times New Roman"/>
              </a:rPr>
              <a:t>muscle </a:t>
            </a:r>
            <a:r>
              <a:rPr sz="3200" dirty="0">
                <a:latin typeface="Times New Roman"/>
                <a:cs typeface="Times New Roman"/>
              </a:rPr>
              <a:t>tension (hypofunctional  dysphonia)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Predominance of </a:t>
            </a:r>
            <a:r>
              <a:rPr sz="3200" spc="-5" dirty="0">
                <a:latin typeface="Times New Roman"/>
                <a:cs typeface="Times New Roman"/>
              </a:rPr>
              <a:t>closing </a:t>
            </a:r>
            <a:r>
              <a:rPr sz="3200" dirty="0">
                <a:latin typeface="Times New Roman"/>
                <a:cs typeface="Times New Roman"/>
              </a:rPr>
              <a:t>phase - Due </a:t>
            </a:r>
            <a:r>
              <a:rPr sz="3200" spc="-5" dirty="0">
                <a:latin typeface="Times New Roman"/>
                <a:cs typeface="Times New Roman"/>
              </a:rPr>
              <a:t>to  increased glottal resistance </a:t>
            </a:r>
            <a:r>
              <a:rPr sz="3200" dirty="0">
                <a:latin typeface="Times New Roman"/>
                <a:cs typeface="Times New Roman"/>
              </a:rPr>
              <a:t>/ </a:t>
            </a:r>
            <a:r>
              <a:rPr sz="3200" spc="-5" dirty="0">
                <a:latin typeface="Times New Roman"/>
                <a:cs typeface="Times New Roman"/>
              </a:rPr>
              <a:t>hyperfunctional  </a:t>
            </a:r>
            <a:r>
              <a:rPr sz="3200" dirty="0">
                <a:latin typeface="Times New Roman"/>
                <a:cs typeface="Times New Roman"/>
              </a:rPr>
              <a:t>dysphonia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963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Glottic closure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shape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60450"/>
            <a:ext cx="3872865" cy="422529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marR="351790" indent="-342900">
              <a:lnSpc>
                <a:spcPct val="799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  <a:tab pos="1836420" algn="l"/>
              </a:tabLst>
            </a:pPr>
            <a:r>
              <a:rPr sz="3200" spc="-5" dirty="0">
                <a:latin typeface="Times New Roman"/>
                <a:cs typeface="Times New Roman"/>
              </a:rPr>
              <a:t>Normal </a:t>
            </a:r>
            <a:r>
              <a:rPr sz="3200" dirty="0">
                <a:latin typeface="Times New Roman"/>
                <a:cs typeface="Times New Roman"/>
              </a:rPr>
              <a:t>-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Complete  </a:t>
            </a:r>
            <a:r>
              <a:rPr sz="3200" dirty="0">
                <a:latin typeface="Times New Roman"/>
                <a:cs typeface="Times New Roman"/>
              </a:rPr>
              <a:t>closure.	</a:t>
            </a:r>
            <a:r>
              <a:rPr sz="3200" spc="-5" dirty="0">
                <a:latin typeface="Times New Roman"/>
                <a:cs typeface="Times New Roman"/>
              </a:rPr>
              <a:t>Small  triangular </a:t>
            </a:r>
            <a:r>
              <a:rPr sz="3200" dirty="0">
                <a:latin typeface="Times New Roman"/>
                <a:cs typeface="Times New Roman"/>
              </a:rPr>
              <a:t>posterior  chink +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females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799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Hour glass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phonatory  gap - vocal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nodules</a:t>
            </a:r>
            <a:endParaRPr sz="3200">
              <a:latin typeface="Times New Roman"/>
              <a:cs typeface="Times New Roman"/>
            </a:endParaRPr>
          </a:p>
          <a:p>
            <a:pPr marL="355600" marR="163195" indent="-342900">
              <a:lnSpc>
                <a:spcPct val="79900"/>
              </a:lnSpc>
              <a:spcBef>
                <a:spcPts val="8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Slit </a:t>
            </a:r>
            <a:r>
              <a:rPr sz="3200" dirty="0">
                <a:latin typeface="Times New Roman"/>
                <a:cs typeface="Times New Roman"/>
              </a:rPr>
              <a:t>shape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phonatory  gap </a:t>
            </a:r>
            <a:r>
              <a:rPr sz="3200" spc="-10" dirty="0">
                <a:latin typeface="Times New Roman"/>
                <a:cs typeface="Times New Roman"/>
              </a:rPr>
              <a:t>in  </a:t>
            </a:r>
            <a:r>
              <a:rPr sz="3200" dirty="0">
                <a:latin typeface="Times New Roman"/>
                <a:cs typeface="Times New Roman"/>
              </a:rPr>
              <a:t>hyperfunctional  dysphonia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09259" y="1339850"/>
            <a:ext cx="2275840" cy="16852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10529" y="3348990"/>
            <a:ext cx="2258060" cy="17335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522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Glottic closure shape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(contd)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591309"/>
            <a:ext cx="7715884" cy="217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91135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Oval shape phonatory gap - Hypofunctional  dysphonia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Irregular phonatory gap - </a:t>
            </a:r>
            <a:r>
              <a:rPr sz="3200" spc="-5" dirty="0">
                <a:latin typeface="Times New Roman"/>
                <a:cs typeface="Times New Roman"/>
              </a:rPr>
              <a:t>Growth </a:t>
            </a:r>
            <a:r>
              <a:rPr sz="3200" dirty="0">
                <a:latin typeface="Times New Roman"/>
                <a:cs typeface="Times New Roman"/>
              </a:rPr>
              <a:t>vocal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folds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No closure - </a:t>
            </a:r>
            <a:r>
              <a:rPr sz="3200" spc="-5" dirty="0">
                <a:latin typeface="Times New Roman"/>
                <a:cs typeface="Times New Roman"/>
              </a:rPr>
              <a:t>Bilateral </a:t>
            </a: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 </a:t>
            </a:r>
            <a:r>
              <a:rPr sz="3200" dirty="0">
                <a:latin typeface="Times New Roman"/>
                <a:cs typeface="Times New Roman"/>
              </a:rPr>
              <a:t>paralysis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1090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Non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vibrating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portions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418590"/>
            <a:ext cx="3430904" cy="179070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Laryngeal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scarring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Dysplastic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patches</a:t>
            </a:r>
            <a:endParaRPr sz="320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Mucosal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fixation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5572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Stroboscopy </a:t>
            </a:r>
            <a:r>
              <a:rPr sz="3000" b="1" dirty="0">
                <a:solidFill>
                  <a:srgbClr val="F7F7F7"/>
                </a:solidFill>
                <a:latin typeface="Arial"/>
                <a:cs typeface="Arial"/>
              </a:rPr>
              <a:t>-</a:t>
            </a:r>
            <a:r>
              <a:rPr sz="3000" b="1" spc="-9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uses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8001634" cy="22783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Detection </a:t>
            </a:r>
            <a:r>
              <a:rPr sz="3200" dirty="0">
                <a:latin typeface="Times New Roman"/>
                <a:cs typeface="Times New Roman"/>
              </a:rPr>
              <a:t>of early </a:t>
            </a:r>
            <a:r>
              <a:rPr sz="3200" spc="-5" dirty="0">
                <a:latin typeface="Times New Roman"/>
                <a:cs typeface="Times New Roman"/>
              </a:rPr>
              <a:t>glottic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cancers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Determine </a:t>
            </a:r>
            <a:r>
              <a:rPr sz="3200" dirty="0">
                <a:latin typeface="Times New Roman"/>
                <a:cs typeface="Times New Roman"/>
              </a:rPr>
              <a:t>changes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folds </a:t>
            </a:r>
            <a:r>
              <a:rPr sz="3200" dirty="0">
                <a:latin typeface="Times New Roman"/>
                <a:cs typeface="Times New Roman"/>
              </a:rPr>
              <a:t>not </a:t>
            </a:r>
            <a:r>
              <a:rPr sz="3200" spc="-5" dirty="0">
                <a:latin typeface="Times New Roman"/>
                <a:cs typeface="Times New Roman"/>
              </a:rPr>
              <a:t>normally  visible to </a:t>
            </a:r>
            <a:r>
              <a:rPr sz="3200" dirty="0">
                <a:latin typeface="Times New Roman"/>
                <a:cs typeface="Times New Roman"/>
              </a:rPr>
              <a:t>naked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eye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Pre and post </a:t>
            </a:r>
            <a:r>
              <a:rPr sz="3200" spc="-5" dirty="0">
                <a:latin typeface="Times New Roman"/>
                <a:cs typeface="Times New Roman"/>
              </a:rPr>
              <a:t>treatment comparison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850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Vocal</a:t>
            </a:r>
            <a:r>
              <a:rPr sz="3000" b="1" spc="-8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hygiene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5136515" cy="29705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Smoking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cessation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Avoidence of dust and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fumes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Reflux</a:t>
            </a:r>
            <a:r>
              <a:rPr sz="3200" dirty="0">
                <a:latin typeface="Times New Roman"/>
                <a:cs typeface="Times New Roman"/>
              </a:rPr>
              <a:t> prophylaxis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Avoid </a:t>
            </a:r>
            <a:r>
              <a:rPr sz="3200" spc="-5" dirty="0">
                <a:latin typeface="Times New Roman"/>
                <a:cs typeface="Times New Roman"/>
              </a:rPr>
              <a:t>eating late in the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night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Avoidance of voice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strain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349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Specific voice disorders</a:t>
            </a:r>
            <a:r>
              <a:rPr sz="3000" b="1" spc="-6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(common)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129030"/>
            <a:ext cx="3858895" cy="41490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Tension </a:t>
            </a:r>
            <a:r>
              <a:rPr sz="3200" dirty="0">
                <a:latin typeface="Times New Roman"/>
                <a:cs typeface="Times New Roman"/>
              </a:rPr>
              <a:t>dysphonia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Laryngitis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LPR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Vocal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nodules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cysts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paralysis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Arytenoid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granuloma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7327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Voice disorders (Less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frequent)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200150"/>
            <a:ext cx="5092700" cy="41490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Sulci / </a:t>
            </a:r>
            <a:r>
              <a:rPr sz="3200" spc="-5" dirty="0">
                <a:latin typeface="Times New Roman"/>
                <a:cs typeface="Times New Roman"/>
              </a:rPr>
              <a:t>mucosal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bridges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Spasmodic</a:t>
            </a:r>
            <a:r>
              <a:rPr sz="3200" dirty="0">
                <a:latin typeface="Times New Roman"/>
                <a:cs typeface="Times New Roman"/>
              </a:rPr>
              <a:t> dysphonia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Papillomatosis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laryngeal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trauma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Hyperkeratosis /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Malignancy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Endocrine causes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Amyloid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3095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Phonatory</a:t>
            </a:r>
            <a:r>
              <a:rPr sz="3000" b="1" spc="-8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expiration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779" y="16573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8779" y="29019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8779" y="41478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8779" y="1013459"/>
            <a:ext cx="3859529" cy="412622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>
              <a:lnSpc>
                <a:spcPct val="799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This </a:t>
            </a:r>
            <a:r>
              <a:rPr sz="2400" spc="-5" dirty="0">
                <a:latin typeface="Times New Roman"/>
                <a:cs typeface="Times New Roman"/>
              </a:rPr>
              <a:t>occurs when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person 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attempting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speak</a:t>
            </a:r>
            <a:endParaRPr sz="2400">
              <a:latin typeface="Times New Roman"/>
              <a:cs typeface="Times New Roman"/>
            </a:endParaRPr>
          </a:p>
          <a:p>
            <a:pPr marL="355600" marR="319405">
              <a:lnSpc>
                <a:spcPct val="80000"/>
              </a:lnSpc>
              <a:spcBef>
                <a:spcPts val="600"/>
              </a:spcBef>
              <a:tabLst>
                <a:tab pos="2303145" algn="l"/>
              </a:tabLst>
            </a:pPr>
            <a:r>
              <a:rPr sz="2400" spc="-5" dirty="0">
                <a:latin typeface="Times New Roman"/>
                <a:cs typeface="Times New Roman"/>
              </a:rPr>
              <a:t>Vocal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folds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	both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sides  approximate </a:t>
            </a:r>
            <a:r>
              <a:rPr sz="2400" dirty="0">
                <a:latin typeface="Times New Roman"/>
                <a:cs typeface="Times New Roman"/>
              </a:rPr>
              <a:t>along their  entire antero-posterior  </a:t>
            </a:r>
            <a:r>
              <a:rPr sz="2400" spc="-5" dirty="0">
                <a:latin typeface="Times New Roman"/>
                <a:cs typeface="Times New Roman"/>
              </a:rPr>
              <a:t>dimension</a:t>
            </a:r>
            <a:endParaRPr sz="2400">
              <a:latin typeface="Times New Roman"/>
              <a:cs typeface="Times New Roman"/>
            </a:endParaRPr>
          </a:p>
          <a:p>
            <a:pPr marL="355600" marR="43180">
              <a:lnSpc>
                <a:spcPct val="79900"/>
              </a:lnSpc>
              <a:spcBef>
                <a:spcPts val="595"/>
              </a:spcBef>
            </a:pPr>
            <a:r>
              <a:rPr sz="2400" dirty="0">
                <a:latin typeface="Times New Roman"/>
                <a:cs typeface="Times New Roman"/>
              </a:rPr>
              <a:t>This </a:t>
            </a:r>
            <a:r>
              <a:rPr sz="2400" spc="-5" dirty="0">
                <a:latin typeface="Times New Roman"/>
                <a:cs typeface="Times New Roman"/>
              </a:rPr>
              <a:t>can </a:t>
            </a:r>
            <a:r>
              <a:rPr sz="2400" dirty="0">
                <a:latin typeface="Times New Roman"/>
                <a:cs typeface="Times New Roman"/>
              </a:rPr>
              <a:t>be tested </a:t>
            </a:r>
            <a:r>
              <a:rPr sz="2400" spc="-5" dirty="0">
                <a:latin typeface="Times New Roman"/>
                <a:cs typeface="Times New Roman"/>
              </a:rPr>
              <a:t>by asking  </a:t>
            </a:r>
            <a:r>
              <a:rPr sz="2400" dirty="0">
                <a:latin typeface="Times New Roman"/>
                <a:cs typeface="Times New Roman"/>
              </a:rPr>
              <a:t>the patient </a:t>
            </a:r>
            <a:r>
              <a:rPr sz="2400" spc="5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say </a:t>
            </a:r>
            <a:r>
              <a:rPr sz="2400" dirty="0">
                <a:latin typeface="Times New Roman"/>
                <a:cs typeface="Times New Roman"/>
              </a:rPr>
              <a:t>(eeee)  </a:t>
            </a:r>
            <a:r>
              <a:rPr sz="2400" spc="-5" dirty="0">
                <a:latin typeface="Times New Roman"/>
                <a:cs typeface="Times New Roman"/>
              </a:rPr>
              <a:t>while performing  </a:t>
            </a:r>
            <a:r>
              <a:rPr sz="2400" dirty="0">
                <a:latin typeface="Times New Roman"/>
                <a:cs typeface="Times New Roman"/>
              </a:rPr>
              <a:t>laryngoscopic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examination</a:t>
            </a:r>
            <a:endParaRPr sz="2400">
              <a:latin typeface="Times New Roman"/>
              <a:cs typeface="Times New Roman"/>
            </a:endParaRPr>
          </a:p>
          <a:p>
            <a:pPr marL="355600" marR="78740">
              <a:lnSpc>
                <a:spcPct val="79900"/>
              </a:lnSpc>
              <a:spcBef>
                <a:spcPts val="600"/>
              </a:spcBef>
            </a:pP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non </a:t>
            </a:r>
            <a:r>
              <a:rPr sz="2400" dirty="0">
                <a:latin typeface="Times New Roman"/>
                <a:cs typeface="Times New Roman"/>
              </a:rPr>
              <a:t>phonatory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expiration  vocal </a:t>
            </a:r>
            <a:r>
              <a:rPr sz="2400" spc="-5" dirty="0">
                <a:latin typeface="Times New Roman"/>
                <a:cs typeface="Times New Roman"/>
              </a:rPr>
              <a:t>folds </a:t>
            </a:r>
            <a:r>
              <a:rPr sz="2400" dirty="0">
                <a:latin typeface="Times New Roman"/>
                <a:cs typeface="Times New Roman"/>
              </a:rPr>
              <a:t>are gently  abducted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43220" y="862330"/>
            <a:ext cx="2390139" cy="2029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61559" y="3285490"/>
            <a:ext cx="3562349" cy="2393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290059" y="5937250"/>
            <a:ext cx="2567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Non </a:t>
            </a:r>
            <a:r>
              <a:rPr sz="1800" spc="-10" dirty="0">
                <a:latin typeface="Arial"/>
                <a:cs typeface="Arial"/>
              </a:rPr>
              <a:t>phonatory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expiration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2724150"/>
            <a:ext cx="41287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4900" algn="l"/>
                <a:tab pos="3929379" algn="l"/>
              </a:tabLst>
            </a:pPr>
            <a:r>
              <a:rPr spc="365" dirty="0"/>
              <a:t>Than</a:t>
            </a:r>
            <a:r>
              <a:rPr dirty="0"/>
              <a:t>k	</a:t>
            </a:r>
            <a:r>
              <a:rPr spc="360" dirty="0"/>
              <a:t>Y</a:t>
            </a:r>
            <a:r>
              <a:rPr spc="380" dirty="0"/>
              <a:t>o</a:t>
            </a:r>
            <a:r>
              <a:rPr dirty="0"/>
              <a:t>u	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285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Glottal</a:t>
            </a:r>
            <a:r>
              <a:rPr sz="3000" b="1" spc="-8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/>
                <a:cs typeface="Arial"/>
              </a:rPr>
              <a:t>cycle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779" y="1776729"/>
            <a:ext cx="2800985" cy="1793239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Opening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phase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Closing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phase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Closed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phase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10809" y="2542539"/>
            <a:ext cx="2857499" cy="1009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7768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Opening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phase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734820"/>
            <a:ext cx="7889875" cy="207645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154940" indent="-341630">
              <a:lnSpc>
                <a:spcPts val="3829"/>
              </a:lnSpc>
              <a:spcBef>
                <a:spcPts val="235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Vocal </a:t>
            </a:r>
            <a:r>
              <a:rPr sz="3200" spc="-5" dirty="0">
                <a:latin typeface="Times New Roman"/>
                <a:cs typeface="Times New Roman"/>
              </a:rPr>
              <a:t>fold </a:t>
            </a:r>
            <a:r>
              <a:rPr sz="3200" dirty="0">
                <a:latin typeface="Times New Roman"/>
                <a:cs typeface="Times New Roman"/>
              </a:rPr>
              <a:t>gets blown upwards by </a:t>
            </a:r>
            <a:r>
              <a:rPr sz="3200" spc="-5" dirty="0">
                <a:latin typeface="Times New Roman"/>
                <a:cs typeface="Times New Roman"/>
              </a:rPr>
              <a:t>increasing  subglottic pressure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163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Undulating wave </a:t>
            </a:r>
            <a:r>
              <a:rPr sz="3200" spc="-5" dirty="0">
                <a:latin typeface="Times New Roman"/>
                <a:cs typeface="Times New Roman"/>
              </a:rPr>
              <a:t>moves </a:t>
            </a:r>
            <a:r>
              <a:rPr sz="3200" dirty="0">
                <a:latin typeface="Times New Roman"/>
                <a:cs typeface="Times New Roman"/>
              </a:rPr>
              <a:t>on </a:t>
            </a:r>
            <a:r>
              <a:rPr sz="3200" spc="-5" dirty="0">
                <a:latin typeface="Times New Roman"/>
                <a:cs typeface="Times New Roman"/>
              </a:rPr>
              <a:t>the medial </a:t>
            </a:r>
            <a:r>
              <a:rPr sz="3200" spc="-10" dirty="0">
                <a:latin typeface="Times New Roman"/>
                <a:cs typeface="Times New Roman"/>
              </a:rPr>
              <a:t>margin  </a:t>
            </a:r>
            <a:r>
              <a:rPr sz="3200" spc="-5" dirty="0">
                <a:latin typeface="Times New Roman"/>
                <a:cs typeface="Times New Roman"/>
              </a:rPr>
              <a:t>from the lower </a:t>
            </a:r>
            <a:r>
              <a:rPr sz="3200" dirty="0">
                <a:latin typeface="Times New Roman"/>
                <a:cs typeface="Times New Roman"/>
              </a:rPr>
              <a:t>part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upper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part.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6289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Closing</a:t>
            </a:r>
            <a:r>
              <a:rPr sz="3000" b="1" spc="-70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phase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230629"/>
            <a:ext cx="7991475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901825" algn="l"/>
              </a:tabLst>
            </a:pPr>
            <a:r>
              <a:rPr sz="3200" spc="-5" dirty="0">
                <a:latin typeface="Times New Roman"/>
                <a:cs typeface="Times New Roman"/>
              </a:rPr>
              <a:t>After the width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glottis </a:t>
            </a:r>
            <a:r>
              <a:rPr sz="3200" dirty="0">
                <a:latin typeface="Times New Roman"/>
                <a:cs typeface="Times New Roman"/>
              </a:rPr>
              <a:t>reaches </a:t>
            </a:r>
            <a:r>
              <a:rPr sz="3200" spc="-5" dirty="0">
                <a:latin typeface="Times New Roman"/>
                <a:cs typeface="Times New Roman"/>
              </a:rPr>
              <a:t>the  </a:t>
            </a:r>
            <a:r>
              <a:rPr sz="3200" spc="-10" dirty="0">
                <a:latin typeface="Times New Roman"/>
                <a:cs typeface="Times New Roman"/>
              </a:rPr>
              <a:t>maximum, </a:t>
            </a:r>
            <a:r>
              <a:rPr sz="3200" spc="-5" dirty="0">
                <a:latin typeface="Times New Roman"/>
                <a:cs typeface="Times New Roman"/>
              </a:rPr>
              <a:t>subglottic air </a:t>
            </a:r>
            <a:r>
              <a:rPr sz="3200" dirty="0">
                <a:latin typeface="Times New Roman"/>
                <a:cs typeface="Times New Roman"/>
              </a:rPr>
              <a:t>pressure reduces and  </a:t>
            </a:r>
            <a:r>
              <a:rPr sz="3200" spc="-5" dirty="0">
                <a:latin typeface="Times New Roman"/>
                <a:cs typeface="Times New Roman"/>
              </a:rPr>
              <a:t>elastic </a:t>
            </a:r>
            <a:r>
              <a:rPr sz="3200" dirty="0">
                <a:latin typeface="Times New Roman"/>
                <a:cs typeface="Times New Roman"/>
              </a:rPr>
              <a:t>recoil of vocal </a:t>
            </a:r>
            <a:r>
              <a:rPr sz="3200" spc="-5" dirty="0">
                <a:latin typeface="Times New Roman"/>
                <a:cs typeface="Times New Roman"/>
              </a:rPr>
              <a:t>folds </a:t>
            </a:r>
            <a:r>
              <a:rPr sz="3200" dirty="0">
                <a:latin typeface="Times New Roman"/>
                <a:cs typeface="Times New Roman"/>
              </a:rPr>
              <a:t>draw them towards  </a:t>
            </a:r>
            <a:r>
              <a:rPr sz="3200" spc="-5" dirty="0">
                <a:latin typeface="Times New Roman"/>
                <a:cs typeface="Times New Roman"/>
              </a:rPr>
              <a:t>midline.	Closure </a:t>
            </a:r>
            <a:r>
              <a:rPr sz="3200" dirty="0">
                <a:latin typeface="Times New Roman"/>
                <a:cs typeface="Times New Roman"/>
              </a:rPr>
              <a:t>occurs </a:t>
            </a:r>
            <a:r>
              <a:rPr sz="3200" spc="-5" dirty="0">
                <a:latin typeface="Times New Roman"/>
                <a:cs typeface="Times New Roman"/>
              </a:rPr>
              <a:t>from </a:t>
            </a:r>
            <a:r>
              <a:rPr sz="3200" dirty="0">
                <a:latin typeface="Times New Roman"/>
                <a:cs typeface="Times New Roman"/>
              </a:rPr>
              <a:t>below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upwards</a:t>
            </a:r>
            <a:endParaRPr sz="3200">
              <a:latin typeface="Times New Roman"/>
              <a:cs typeface="Times New Roman"/>
            </a:endParaRPr>
          </a:p>
          <a:p>
            <a:pPr marL="355600" marR="140716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lower </a:t>
            </a:r>
            <a:r>
              <a:rPr sz="3200" spc="-10" dirty="0">
                <a:latin typeface="Times New Roman"/>
                <a:cs typeface="Times New Roman"/>
              </a:rPr>
              <a:t>lip </a:t>
            </a:r>
            <a:r>
              <a:rPr sz="3200" dirty="0">
                <a:latin typeface="Times New Roman"/>
                <a:cs typeface="Times New Roman"/>
              </a:rPr>
              <a:t>of vocal </a:t>
            </a:r>
            <a:r>
              <a:rPr sz="3200" spc="-5" dirty="0">
                <a:latin typeface="Times New Roman"/>
                <a:cs typeface="Times New Roman"/>
              </a:rPr>
              <a:t>folds </a:t>
            </a:r>
            <a:r>
              <a:rPr sz="3200" dirty="0">
                <a:latin typeface="Times New Roman"/>
                <a:cs typeface="Times New Roman"/>
              </a:rPr>
              <a:t>close </a:t>
            </a:r>
            <a:r>
              <a:rPr sz="3200" spc="-10" dirty="0">
                <a:latin typeface="Times New Roman"/>
                <a:cs typeface="Times New Roman"/>
              </a:rPr>
              <a:t>first  </a:t>
            </a:r>
            <a:r>
              <a:rPr sz="3200" spc="-5" dirty="0">
                <a:latin typeface="Times New Roman"/>
                <a:cs typeface="Times New Roman"/>
              </a:rPr>
              <a:t>followed </a:t>
            </a:r>
            <a:r>
              <a:rPr sz="3200" dirty="0">
                <a:latin typeface="Times New Roman"/>
                <a:cs typeface="Times New Roman"/>
              </a:rPr>
              <a:t>by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upper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012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Closed</a:t>
            </a:r>
            <a:r>
              <a:rPr sz="3000" b="1" spc="-7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/>
                <a:cs typeface="Arial"/>
              </a:rPr>
              <a:t>phase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74140"/>
            <a:ext cx="7619365" cy="2076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163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/>
                <a:cs typeface="Times New Roman"/>
              </a:rPr>
              <a:t>Glottis closes completely </a:t>
            </a:r>
            <a:r>
              <a:rPr sz="3200" dirty="0">
                <a:latin typeface="Times New Roman"/>
                <a:cs typeface="Times New Roman"/>
              </a:rPr>
              <a:t>when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upper </a:t>
            </a:r>
            <a:r>
              <a:rPr sz="3200" spc="-10" dirty="0">
                <a:latin typeface="Times New Roman"/>
                <a:cs typeface="Times New Roman"/>
              </a:rPr>
              <a:t>lip  </a:t>
            </a:r>
            <a:r>
              <a:rPr sz="3200" dirty="0">
                <a:latin typeface="Times New Roman"/>
                <a:cs typeface="Times New Roman"/>
              </a:rPr>
              <a:t>of both vocal </a:t>
            </a:r>
            <a:r>
              <a:rPr sz="3200" spc="-5" dirty="0">
                <a:latin typeface="Times New Roman"/>
                <a:cs typeface="Times New Roman"/>
              </a:rPr>
              <a:t>folds come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together.</a:t>
            </a:r>
            <a:endParaRPr sz="3200">
              <a:latin typeface="Times New Roman"/>
              <a:cs typeface="Times New Roman"/>
            </a:endParaRPr>
          </a:p>
          <a:p>
            <a:pPr marL="354330" marR="365125" indent="-34163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/>
                <a:cs typeface="Times New Roman"/>
              </a:rPr>
              <a:t>This phase </a:t>
            </a:r>
            <a:r>
              <a:rPr sz="3200" spc="-5" dirty="0">
                <a:latin typeface="Times New Roman"/>
                <a:cs typeface="Times New Roman"/>
              </a:rPr>
              <a:t>lasts </a:t>
            </a:r>
            <a:r>
              <a:rPr sz="3200" spc="-10" dirty="0">
                <a:latin typeface="Times New Roman"/>
                <a:cs typeface="Times New Roman"/>
              </a:rPr>
              <a:t>till </a:t>
            </a:r>
            <a:r>
              <a:rPr sz="3200" spc="-5" dirty="0">
                <a:latin typeface="Times New Roman"/>
                <a:cs typeface="Times New Roman"/>
              </a:rPr>
              <a:t>the subglottic </a:t>
            </a:r>
            <a:r>
              <a:rPr sz="3200" dirty="0">
                <a:latin typeface="Times New Roman"/>
                <a:cs typeface="Times New Roman"/>
              </a:rPr>
              <a:t>pressure  overcomes </a:t>
            </a:r>
            <a:r>
              <a:rPr sz="3200" spc="-5" dirty="0">
                <a:latin typeface="Times New Roman"/>
                <a:cs typeface="Times New Roman"/>
              </a:rPr>
              <a:t>the glottic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closure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21920"/>
            <a:ext cx="6728459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10" dirty="0">
                <a:solidFill>
                  <a:srgbClr val="F7F7F7"/>
                </a:solidFill>
                <a:latin typeface="Arial"/>
                <a:cs typeface="Arial"/>
              </a:rPr>
              <a:t>Characteristics </a:t>
            </a:r>
            <a:r>
              <a:rPr sz="3400" b="1" spc="-5" dirty="0">
                <a:solidFill>
                  <a:srgbClr val="F7F7F7"/>
                </a:solidFill>
                <a:latin typeface="Arial"/>
                <a:cs typeface="Arial"/>
              </a:rPr>
              <a:t>of </a:t>
            </a:r>
            <a:r>
              <a:rPr sz="3400" b="1" spc="-10" dirty="0">
                <a:solidFill>
                  <a:srgbClr val="F7F7F7"/>
                </a:solidFill>
                <a:latin typeface="Arial"/>
                <a:cs typeface="Arial"/>
              </a:rPr>
              <a:t>voice</a:t>
            </a:r>
            <a:r>
              <a:rPr sz="3400" b="1" spc="-4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3400" b="1" spc="-5" dirty="0">
                <a:solidFill>
                  <a:srgbClr val="F7F7F7"/>
                </a:solidFill>
                <a:latin typeface="Arial"/>
                <a:cs typeface="Arial"/>
              </a:rPr>
              <a:t>disorder</a:t>
            </a:r>
            <a:endParaRPr sz="3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90690" y="4288790"/>
            <a:ext cx="1399540" cy="1422400"/>
          </a:xfrm>
          <a:custGeom>
            <a:avLst/>
            <a:gdLst/>
            <a:ahLst/>
            <a:cxnLst/>
            <a:rect l="l" t="t" r="r" b="b"/>
            <a:pathLst>
              <a:path w="1399540" h="1422400">
                <a:moveTo>
                  <a:pt x="699769" y="0"/>
                </a:moveTo>
                <a:lnTo>
                  <a:pt x="650738" y="1591"/>
                </a:lnTo>
                <a:lnTo>
                  <a:pt x="602763" y="6305"/>
                </a:lnTo>
                <a:lnTo>
                  <a:pt x="555937" y="14046"/>
                </a:lnTo>
                <a:lnTo>
                  <a:pt x="510351" y="24723"/>
                </a:lnTo>
                <a:lnTo>
                  <a:pt x="466097" y="38242"/>
                </a:lnTo>
                <a:lnTo>
                  <a:pt x="423267" y="54510"/>
                </a:lnTo>
                <a:lnTo>
                  <a:pt x="381951" y="73434"/>
                </a:lnTo>
                <a:lnTo>
                  <a:pt x="342241" y="94920"/>
                </a:lnTo>
                <a:lnTo>
                  <a:pt x="304229" y="118876"/>
                </a:lnTo>
                <a:lnTo>
                  <a:pt x="268006" y="145208"/>
                </a:lnTo>
                <a:lnTo>
                  <a:pt x="233664" y="173823"/>
                </a:lnTo>
                <a:lnTo>
                  <a:pt x="201294" y="204628"/>
                </a:lnTo>
                <a:lnTo>
                  <a:pt x="170989" y="237530"/>
                </a:lnTo>
                <a:lnTo>
                  <a:pt x="142838" y="272436"/>
                </a:lnTo>
                <a:lnTo>
                  <a:pt x="116934" y="309252"/>
                </a:lnTo>
                <a:lnTo>
                  <a:pt x="93368" y="347885"/>
                </a:lnTo>
                <a:lnTo>
                  <a:pt x="72232" y="388243"/>
                </a:lnTo>
                <a:lnTo>
                  <a:pt x="53617" y="430232"/>
                </a:lnTo>
                <a:lnTo>
                  <a:pt x="37615" y="473758"/>
                </a:lnTo>
                <a:lnTo>
                  <a:pt x="24318" y="518730"/>
                </a:lnTo>
                <a:lnTo>
                  <a:pt x="13816" y="565053"/>
                </a:lnTo>
                <a:lnTo>
                  <a:pt x="6201" y="612634"/>
                </a:lnTo>
                <a:lnTo>
                  <a:pt x="1565" y="661381"/>
                </a:lnTo>
                <a:lnTo>
                  <a:pt x="0" y="711200"/>
                </a:lnTo>
                <a:lnTo>
                  <a:pt x="1565" y="761164"/>
                </a:lnTo>
                <a:lnTo>
                  <a:pt x="6201" y="810032"/>
                </a:lnTo>
                <a:lnTo>
                  <a:pt x="13816" y="857711"/>
                </a:lnTo>
                <a:lnTo>
                  <a:pt x="24318" y="904110"/>
                </a:lnTo>
                <a:lnTo>
                  <a:pt x="37615" y="949138"/>
                </a:lnTo>
                <a:lnTo>
                  <a:pt x="53617" y="992703"/>
                </a:lnTo>
                <a:lnTo>
                  <a:pt x="72232" y="1034713"/>
                </a:lnTo>
                <a:lnTo>
                  <a:pt x="93368" y="1075078"/>
                </a:lnTo>
                <a:lnTo>
                  <a:pt x="116934" y="1113705"/>
                </a:lnTo>
                <a:lnTo>
                  <a:pt x="142838" y="1150503"/>
                </a:lnTo>
                <a:lnTo>
                  <a:pt x="170989" y="1185381"/>
                </a:lnTo>
                <a:lnTo>
                  <a:pt x="201295" y="1218247"/>
                </a:lnTo>
                <a:lnTo>
                  <a:pt x="233664" y="1249009"/>
                </a:lnTo>
                <a:lnTo>
                  <a:pt x="268006" y="1277577"/>
                </a:lnTo>
                <a:lnTo>
                  <a:pt x="304229" y="1303858"/>
                </a:lnTo>
                <a:lnTo>
                  <a:pt x="342241" y="1327761"/>
                </a:lnTo>
                <a:lnTo>
                  <a:pt x="381951" y="1349195"/>
                </a:lnTo>
                <a:lnTo>
                  <a:pt x="423267" y="1368067"/>
                </a:lnTo>
                <a:lnTo>
                  <a:pt x="466097" y="1384288"/>
                </a:lnTo>
                <a:lnTo>
                  <a:pt x="510351" y="1397764"/>
                </a:lnTo>
                <a:lnTo>
                  <a:pt x="555937" y="1408405"/>
                </a:lnTo>
                <a:lnTo>
                  <a:pt x="602763" y="1416119"/>
                </a:lnTo>
                <a:lnTo>
                  <a:pt x="650738" y="1420814"/>
                </a:lnTo>
                <a:lnTo>
                  <a:pt x="699769" y="1422400"/>
                </a:lnTo>
                <a:lnTo>
                  <a:pt x="748801" y="1420814"/>
                </a:lnTo>
                <a:lnTo>
                  <a:pt x="796776" y="1416119"/>
                </a:lnTo>
                <a:lnTo>
                  <a:pt x="843602" y="1408405"/>
                </a:lnTo>
                <a:lnTo>
                  <a:pt x="889188" y="1397764"/>
                </a:lnTo>
                <a:lnTo>
                  <a:pt x="933442" y="1384288"/>
                </a:lnTo>
                <a:lnTo>
                  <a:pt x="976272" y="1368067"/>
                </a:lnTo>
                <a:lnTo>
                  <a:pt x="1017588" y="1349195"/>
                </a:lnTo>
                <a:lnTo>
                  <a:pt x="1057298" y="1327761"/>
                </a:lnTo>
                <a:lnTo>
                  <a:pt x="1095310" y="1303858"/>
                </a:lnTo>
                <a:lnTo>
                  <a:pt x="1131533" y="1277577"/>
                </a:lnTo>
                <a:lnTo>
                  <a:pt x="1165875" y="1249009"/>
                </a:lnTo>
                <a:lnTo>
                  <a:pt x="1198245" y="1218247"/>
                </a:lnTo>
                <a:lnTo>
                  <a:pt x="1228550" y="1185381"/>
                </a:lnTo>
                <a:lnTo>
                  <a:pt x="1256701" y="1150503"/>
                </a:lnTo>
                <a:lnTo>
                  <a:pt x="1282605" y="1113705"/>
                </a:lnTo>
                <a:lnTo>
                  <a:pt x="1306171" y="1075078"/>
                </a:lnTo>
                <a:lnTo>
                  <a:pt x="1327307" y="1034713"/>
                </a:lnTo>
                <a:lnTo>
                  <a:pt x="1345922" y="992703"/>
                </a:lnTo>
                <a:lnTo>
                  <a:pt x="1361924" y="949138"/>
                </a:lnTo>
                <a:lnTo>
                  <a:pt x="1375221" y="904110"/>
                </a:lnTo>
                <a:lnTo>
                  <a:pt x="1385723" y="857711"/>
                </a:lnTo>
                <a:lnTo>
                  <a:pt x="1393338" y="810032"/>
                </a:lnTo>
                <a:lnTo>
                  <a:pt x="1397974" y="761164"/>
                </a:lnTo>
                <a:lnTo>
                  <a:pt x="1399539" y="711200"/>
                </a:lnTo>
                <a:lnTo>
                  <a:pt x="1397974" y="661381"/>
                </a:lnTo>
                <a:lnTo>
                  <a:pt x="1393338" y="612634"/>
                </a:lnTo>
                <a:lnTo>
                  <a:pt x="1385723" y="565053"/>
                </a:lnTo>
                <a:lnTo>
                  <a:pt x="1375221" y="518730"/>
                </a:lnTo>
                <a:lnTo>
                  <a:pt x="1361924" y="473758"/>
                </a:lnTo>
                <a:lnTo>
                  <a:pt x="1345922" y="430232"/>
                </a:lnTo>
                <a:lnTo>
                  <a:pt x="1327307" y="388243"/>
                </a:lnTo>
                <a:lnTo>
                  <a:pt x="1306171" y="347885"/>
                </a:lnTo>
                <a:lnTo>
                  <a:pt x="1282605" y="309252"/>
                </a:lnTo>
                <a:lnTo>
                  <a:pt x="1256701" y="272436"/>
                </a:lnTo>
                <a:lnTo>
                  <a:pt x="1228550" y="237530"/>
                </a:lnTo>
                <a:lnTo>
                  <a:pt x="1198244" y="204628"/>
                </a:lnTo>
                <a:lnTo>
                  <a:pt x="1165875" y="173823"/>
                </a:lnTo>
                <a:lnTo>
                  <a:pt x="1131533" y="145208"/>
                </a:lnTo>
                <a:lnTo>
                  <a:pt x="1095310" y="118876"/>
                </a:lnTo>
                <a:lnTo>
                  <a:pt x="1057298" y="94920"/>
                </a:lnTo>
                <a:lnTo>
                  <a:pt x="1017588" y="73434"/>
                </a:lnTo>
                <a:lnTo>
                  <a:pt x="976272" y="54510"/>
                </a:lnTo>
                <a:lnTo>
                  <a:pt x="933442" y="38242"/>
                </a:lnTo>
                <a:lnTo>
                  <a:pt x="889188" y="24723"/>
                </a:lnTo>
                <a:lnTo>
                  <a:pt x="843602" y="14046"/>
                </a:lnTo>
                <a:lnTo>
                  <a:pt x="796776" y="6305"/>
                </a:lnTo>
                <a:lnTo>
                  <a:pt x="748801" y="1591"/>
                </a:lnTo>
                <a:lnTo>
                  <a:pt x="699769" y="0"/>
                </a:lnTo>
                <a:close/>
              </a:path>
            </a:pathLst>
          </a:custGeom>
          <a:solidFill>
            <a:srgbClr val="3084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46300" y="2533650"/>
            <a:ext cx="5207000" cy="2576830"/>
          </a:xfrm>
          <a:custGeom>
            <a:avLst/>
            <a:gdLst/>
            <a:ahLst/>
            <a:cxnLst/>
            <a:rect l="l" t="t" r="r" b="b"/>
            <a:pathLst>
              <a:path w="5207000" h="2576829">
                <a:moveTo>
                  <a:pt x="4108450" y="1400810"/>
                </a:moveTo>
                <a:lnTo>
                  <a:pt x="1098550" y="1400810"/>
                </a:lnTo>
                <a:lnTo>
                  <a:pt x="1098550" y="2576830"/>
                </a:lnTo>
                <a:lnTo>
                  <a:pt x="4108450" y="2576830"/>
                </a:lnTo>
                <a:lnTo>
                  <a:pt x="4108450" y="1400810"/>
                </a:lnTo>
                <a:close/>
              </a:path>
              <a:path w="5207000" h="2576829">
                <a:moveTo>
                  <a:pt x="2603500" y="0"/>
                </a:moveTo>
                <a:lnTo>
                  <a:pt x="0" y="1400810"/>
                </a:lnTo>
                <a:lnTo>
                  <a:pt x="5207000" y="1400810"/>
                </a:lnTo>
                <a:lnTo>
                  <a:pt x="2603500" y="0"/>
                </a:lnTo>
                <a:close/>
              </a:path>
            </a:pathLst>
          </a:custGeom>
          <a:solidFill>
            <a:srgbClr val="928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35300" y="428879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8500" y="0"/>
                </a:moveTo>
                <a:lnTo>
                  <a:pt x="649474" y="1591"/>
                </a:lnTo>
                <a:lnTo>
                  <a:pt x="601518" y="6305"/>
                </a:lnTo>
                <a:lnTo>
                  <a:pt x="554722" y="14046"/>
                </a:lnTo>
                <a:lnTo>
                  <a:pt x="509175" y="24723"/>
                </a:lnTo>
                <a:lnTo>
                  <a:pt x="464970" y="38242"/>
                </a:lnTo>
                <a:lnTo>
                  <a:pt x="422195" y="54510"/>
                </a:lnTo>
                <a:lnTo>
                  <a:pt x="380942" y="73434"/>
                </a:lnTo>
                <a:lnTo>
                  <a:pt x="341300" y="94920"/>
                </a:lnTo>
                <a:lnTo>
                  <a:pt x="303361" y="118876"/>
                </a:lnTo>
                <a:lnTo>
                  <a:pt x="267214" y="145208"/>
                </a:lnTo>
                <a:lnTo>
                  <a:pt x="232950" y="173823"/>
                </a:lnTo>
                <a:lnTo>
                  <a:pt x="200659" y="204628"/>
                </a:lnTo>
                <a:lnTo>
                  <a:pt x="170433" y="237530"/>
                </a:lnTo>
                <a:lnTo>
                  <a:pt x="142360" y="272436"/>
                </a:lnTo>
                <a:lnTo>
                  <a:pt x="116532" y="309252"/>
                </a:lnTo>
                <a:lnTo>
                  <a:pt x="93039" y="347885"/>
                </a:lnTo>
                <a:lnTo>
                  <a:pt x="71971" y="388243"/>
                </a:lnTo>
                <a:lnTo>
                  <a:pt x="53419" y="430232"/>
                </a:lnTo>
                <a:lnTo>
                  <a:pt x="37473" y="473758"/>
                </a:lnTo>
                <a:lnTo>
                  <a:pt x="24224" y="518730"/>
                </a:lnTo>
                <a:lnTo>
                  <a:pt x="13761" y="565053"/>
                </a:lnTo>
                <a:lnTo>
                  <a:pt x="6176" y="612634"/>
                </a:lnTo>
                <a:lnTo>
                  <a:pt x="1559" y="661381"/>
                </a:lnTo>
                <a:lnTo>
                  <a:pt x="0" y="711200"/>
                </a:lnTo>
                <a:lnTo>
                  <a:pt x="1559" y="761164"/>
                </a:lnTo>
                <a:lnTo>
                  <a:pt x="6176" y="810032"/>
                </a:lnTo>
                <a:lnTo>
                  <a:pt x="13761" y="857711"/>
                </a:lnTo>
                <a:lnTo>
                  <a:pt x="24224" y="904110"/>
                </a:lnTo>
                <a:lnTo>
                  <a:pt x="37473" y="949138"/>
                </a:lnTo>
                <a:lnTo>
                  <a:pt x="53419" y="992703"/>
                </a:lnTo>
                <a:lnTo>
                  <a:pt x="71971" y="1034713"/>
                </a:lnTo>
                <a:lnTo>
                  <a:pt x="93039" y="1075078"/>
                </a:lnTo>
                <a:lnTo>
                  <a:pt x="116532" y="1113705"/>
                </a:lnTo>
                <a:lnTo>
                  <a:pt x="142360" y="1150503"/>
                </a:lnTo>
                <a:lnTo>
                  <a:pt x="170433" y="1185381"/>
                </a:lnTo>
                <a:lnTo>
                  <a:pt x="200659" y="1218247"/>
                </a:lnTo>
                <a:lnTo>
                  <a:pt x="232950" y="1249009"/>
                </a:lnTo>
                <a:lnTo>
                  <a:pt x="267214" y="1277577"/>
                </a:lnTo>
                <a:lnTo>
                  <a:pt x="303361" y="1303858"/>
                </a:lnTo>
                <a:lnTo>
                  <a:pt x="341300" y="1327761"/>
                </a:lnTo>
                <a:lnTo>
                  <a:pt x="380942" y="1349195"/>
                </a:lnTo>
                <a:lnTo>
                  <a:pt x="422195" y="1368067"/>
                </a:lnTo>
                <a:lnTo>
                  <a:pt x="464970" y="1384288"/>
                </a:lnTo>
                <a:lnTo>
                  <a:pt x="509175" y="1397764"/>
                </a:lnTo>
                <a:lnTo>
                  <a:pt x="554722" y="1408405"/>
                </a:lnTo>
                <a:lnTo>
                  <a:pt x="601518" y="1416119"/>
                </a:lnTo>
                <a:lnTo>
                  <a:pt x="649474" y="1420814"/>
                </a:lnTo>
                <a:lnTo>
                  <a:pt x="698500" y="1422400"/>
                </a:lnTo>
                <a:lnTo>
                  <a:pt x="747531" y="1420814"/>
                </a:lnTo>
                <a:lnTo>
                  <a:pt x="795506" y="1416119"/>
                </a:lnTo>
                <a:lnTo>
                  <a:pt x="842332" y="1408405"/>
                </a:lnTo>
                <a:lnTo>
                  <a:pt x="887918" y="1397764"/>
                </a:lnTo>
                <a:lnTo>
                  <a:pt x="932172" y="1384288"/>
                </a:lnTo>
                <a:lnTo>
                  <a:pt x="975002" y="1368067"/>
                </a:lnTo>
                <a:lnTo>
                  <a:pt x="1016318" y="1349195"/>
                </a:lnTo>
                <a:lnTo>
                  <a:pt x="1056028" y="1327761"/>
                </a:lnTo>
                <a:lnTo>
                  <a:pt x="1094040" y="1303858"/>
                </a:lnTo>
                <a:lnTo>
                  <a:pt x="1130263" y="1277577"/>
                </a:lnTo>
                <a:lnTo>
                  <a:pt x="1164605" y="1249009"/>
                </a:lnTo>
                <a:lnTo>
                  <a:pt x="1196974" y="1218247"/>
                </a:lnTo>
                <a:lnTo>
                  <a:pt x="1227280" y="1185381"/>
                </a:lnTo>
                <a:lnTo>
                  <a:pt x="1255431" y="1150503"/>
                </a:lnTo>
                <a:lnTo>
                  <a:pt x="1281335" y="1113705"/>
                </a:lnTo>
                <a:lnTo>
                  <a:pt x="1304901" y="1075078"/>
                </a:lnTo>
                <a:lnTo>
                  <a:pt x="1326037" y="1034713"/>
                </a:lnTo>
                <a:lnTo>
                  <a:pt x="1344652" y="992703"/>
                </a:lnTo>
                <a:lnTo>
                  <a:pt x="1360654" y="949138"/>
                </a:lnTo>
                <a:lnTo>
                  <a:pt x="1373951" y="904110"/>
                </a:lnTo>
                <a:lnTo>
                  <a:pt x="1384453" y="857711"/>
                </a:lnTo>
                <a:lnTo>
                  <a:pt x="1392068" y="810032"/>
                </a:lnTo>
                <a:lnTo>
                  <a:pt x="1396704" y="761164"/>
                </a:lnTo>
                <a:lnTo>
                  <a:pt x="1398270" y="711200"/>
                </a:lnTo>
                <a:lnTo>
                  <a:pt x="1396704" y="661381"/>
                </a:lnTo>
                <a:lnTo>
                  <a:pt x="1392068" y="612634"/>
                </a:lnTo>
                <a:lnTo>
                  <a:pt x="1384453" y="565053"/>
                </a:lnTo>
                <a:lnTo>
                  <a:pt x="1373951" y="518730"/>
                </a:lnTo>
                <a:lnTo>
                  <a:pt x="1360654" y="473758"/>
                </a:lnTo>
                <a:lnTo>
                  <a:pt x="1344652" y="430232"/>
                </a:lnTo>
                <a:lnTo>
                  <a:pt x="1326037" y="388243"/>
                </a:lnTo>
                <a:lnTo>
                  <a:pt x="1304901" y="347885"/>
                </a:lnTo>
                <a:lnTo>
                  <a:pt x="1281335" y="309252"/>
                </a:lnTo>
                <a:lnTo>
                  <a:pt x="1255431" y="272436"/>
                </a:lnTo>
                <a:lnTo>
                  <a:pt x="1227280" y="237530"/>
                </a:lnTo>
                <a:lnTo>
                  <a:pt x="1196975" y="204628"/>
                </a:lnTo>
                <a:lnTo>
                  <a:pt x="1164605" y="173823"/>
                </a:lnTo>
                <a:lnTo>
                  <a:pt x="1130263" y="145208"/>
                </a:lnTo>
                <a:lnTo>
                  <a:pt x="1094040" y="118876"/>
                </a:lnTo>
                <a:lnTo>
                  <a:pt x="1056028" y="94920"/>
                </a:lnTo>
                <a:lnTo>
                  <a:pt x="1016318" y="73434"/>
                </a:lnTo>
                <a:lnTo>
                  <a:pt x="975002" y="54510"/>
                </a:lnTo>
                <a:lnTo>
                  <a:pt x="932172" y="38242"/>
                </a:lnTo>
                <a:lnTo>
                  <a:pt x="887918" y="24723"/>
                </a:lnTo>
                <a:lnTo>
                  <a:pt x="842332" y="14046"/>
                </a:lnTo>
                <a:lnTo>
                  <a:pt x="795506" y="6305"/>
                </a:lnTo>
                <a:lnTo>
                  <a:pt x="747531" y="1591"/>
                </a:lnTo>
                <a:lnTo>
                  <a:pt x="698500" y="0"/>
                </a:lnTo>
                <a:close/>
              </a:path>
            </a:pathLst>
          </a:custGeom>
          <a:solidFill>
            <a:srgbClr val="7591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90700" y="1789429"/>
            <a:ext cx="5450840" cy="539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599179" y="1893570"/>
            <a:ext cx="18332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Voice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disorder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14119" y="429260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8500" y="0"/>
                </a:moveTo>
                <a:lnTo>
                  <a:pt x="649474" y="1585"/>
                </a:lnTo>
                <a:lnTo>
                  <a:pt x="601518" y="6280"/>
                </a:lnTo>
                <a:lnTo>
                  <a:pt x="554722" y="13994"/>
                </a:lnTo>
                <a:lnTo>
                  <a:pt x="509175" y="24635"/>
                </a:lnTo>
                <a:lnTo>
                  <a:pt x="464970" y="38111"/>
                </a:lnTo>
                <a:lnTo>
                  <a:pt x="422195" y="54332"/>
                </a:lnTo>
                <a:lnTo>
                  <a:pt x="380942" y="73204"/>
                </a:lnTo>
                <a:lnTo>
                  <a:pt x="341300" y="94638"/>
                </a:lnTo>
                <a:lnTo>
                  <a:pt x="303361" y="118541"/>
                </a:lnTo>
                <a:lnTo>
                  <a:pt x="267214" y="144822"/>
                </a:lnTo>
                <a:lnTo>
                  <a:pt x="232950" y="173390"/>
                </a:lnTo>
                <a:lnTo>
                  <a:pt x="200660" y="204152"/>
                </a:lnTo>
                <a:lnTo>
                  <a:pt x="170433" y="237018"/>
                </a:lnTo>
                <a:lnTo>
                  <a:pt x="142360" y="271896"/>
                </a:lnTo>
                <a:lnTo>
                  <a:pt x="116532" y="308694"/>
                </a:lnTo>
                <a:lnTo>
                  <a:pt x="93039" y="347321"/>
                </a:lnTo>
                <a:lnTo>
                  <a:pt x="71971" y="387686"/>
                </a:lnTo>
                <a:lnTo>
                  <a:pt x="53419" y="429696"/>
                </a:lnTo>
                <a:lnTo>
                  <a:pt x="37473" y="473261"/>
                </a:lnTo>
                <a:lnTo>
                  <a:pt x="24224" y="518289"/>
                </a:lnTo>
                <a:lnTo>
                  <a:pt x="13761" y="564688"/>
                </a:lnTo>
                <a:lnTo>
                  <a:pt x="6176" y="612367"/>
                </a:lnTo>
                <a:lnTo>
                  <a:pt x="1559" y="661235"/>
                </a:lnTo>
                <a:lnTo>
                  <a:pt x="0" y="711200"/>
                </a:lnTo>
                <a:lnTo>
                  <a:pt x="1559" y="761018"/>
                </a:lnTo>
                <a:lnTo>
                  <a:pt x="6176" y="809765"/>
                </a:lnTo>
                <a:lnTo>
                  <a:pt x="13761" y="857346"/>
                </a:lnTo>
                <a:lnTo>
                  <a:pt x="24224" y="903669"/>
                </a:lnTo>
                <a:lnTo>
                  <a:pt x="37473" y="948641"/>
                </a:lnTo>
                <a:lnTo>
                  <a:pt x="53419" y="992167"/>
                </a:lnTo>
                <a:lnTo>
                  <a:pt x="71971" y="1034156"/>
                </a:lnTo>
                <a:lnTo>
                  <a:pt x="93039" y="1074514"/>
                </a:lnTo>
                <a:lnTo>
                  <a:pt x="116532" y="1113147"/>
                </a:lnTo>
                <a:lnTo>
                  <a:pt x="142360" y="1149963"/>
                </a:lnTo>
                <a:lnTo>
                  <a:pt x="170433" y="1184869"/>
                </a:lnTo>
                <a:lnTo>
                  <a:pt x="200660" y="1217771"/>
                </a:lnTo>
                <a:lnTo>
                  <a:pt x="232950" y="1248576"/>
                </a:lnTo>
                <a:lnTo>
                  <a:pt x="267214" y="1277191"/>
                </a:lnTo>
                <a:lnTo>
                  <a:pt x="303361" y="1303523"/>
                </a:lnTo>
                <a:lnTo>
                  <a:pt x="341300" y="1327479"/>
                </a:lnTo>
                <a:lnTo>
                  <a:pt x="380942" y="1348965"/>
                </a:lnTo>
                <a:lnTo>
                  <a:pt x="422195" y="1367889"/>
                </a:lnTo>
                <a:lnTo>
                  <a:pt x="464970" y="1384157"/>
                </a:lnTo>
                <a:lnTo>
                  <a:pt x="509175" y="1397676"/>
                </a:lnTo>
                <a:lnTo>
                  <a:pt x="554722" y="1408353"/>
                </a:lnTo>
                <a:lnTo>
                  <a:pt x="601518" y="1416094"/>
                </a:lnTo>
                <a:lnTo>
                  <a:pt x="649474" y="1420808"/>
                </a:lnTo>
                <a:lnTo>
                  <a:pt x="698500" y="1422400"/>
                </a:lnTo>
                <a:lnTo>
                  <a:pt x="747531" y="1420808"/>
                </a:lnTo>
                <a:lnTo>
                  <a:pt x="795506" y="1416094"/>
                </a:lnTo>
                <a:lnTo>
                  <a:pt x="842332" y="1408353"/>
                </a:lnTo>
                <a:lnTo>
                  <a:pt x="887918" y="1397676"/>
                </a:lnTo>
                <a:lnTo>
                  <a:pt x="932172" y="1384157"/>
                </a:lnTo>
                <a:lnTo>
                  <a:pt x="975002" y="1367889"/>
                </a:lnTo>
                <a:lnTo>
                  <a:pt x="1016318" y="1348965"/>
                </a:lnTo>
                <a:lnTo>
                  <a:pt x="1056028" y="1327479"/>
                </a:lnTo>
                <a:lnTo>
                  <a:pt x="1094040" y="1303523"/>
                </a:lnTo>
                <a:lnTo>
                  <a:pt x="1130263" y="1277191"/>
                </a:lnTo>
                <a:lnTo>
                  <a:pt x="1164605" y="1248576"/>
                </a:lnTo>
                <a:lnTo>
                  <a:pt x="1196975" y="1217771"/>
                </a:lnTo>
                <a:lnTo>
                  <a:pt x="1227280" y="1184869"/>
                </a:lnTo>
                <a:lnTo>
                  <a:pt x="1255431" y="1149963"/>
                </a:lnTo>
                <a:lnTo>
                  <a:pt x="1281335" y="1113147"/>
                </a:lnTo>
                <a:lnTo>
                  <a:pt x="1304901" y="1074514"/>
                </a:lnTo>
                <a:lnTo>
                  <a:pt x="1326037" y="1034156"/>
                </a:lnTo>
                <a:lnTo>
                  <a:pt x="1344652" y="992167"/>
                </a:lnTo>
                <a:lnTo>
                  <a:pt x="1360654" y="948641"/>
                </a:lnTo>
                <a:lnTo>
                  <a:pt x="1373951" y="903669"/>
                </a:lnTo>
                <a:lnTo>
                  <a:pt x="1384453" y="857346"/>
                </a:lnTo>
                <a:lnTo>
                  <a:pt x="1392068" y="809765"/>
                </a:lnTo>
                <a:lnTo>
                  <a:pt x="1396704" y="761018"/>
                </a:lnTo>
                <a:lnTo>
                  <a:pt x="1398270" y="711200"/>
                </a:lnTo>
                <a:lnTo>
                  <a:pt x="1396704" y="661235"/>
                </a:lnTo>
                <a:lnTo>
                  <a:pt x="1392068" y="612367"/>
                </a:lnTo>
                <a:lnTo>
                  <a:pt x="1384453" y="564688"/>
                </a:lnTo>
                <a:lnTo>
                  <a:pt x="1373951" y="518289"/>
                </a:lnTo>
                <a:lnTo>
                  <a:pt x="1360654" y="473261"/>
                </a:lnTo>
                <a:lnTo>
                  <a:pt x="1344652" y="429696"/>
                </a:lnTo>
                <a:lnTo>
                  <a:pt x="1326037" y="387686"/>
                </a:lnTo>
                <a:lnTo>
                  <a:pt x="1304901" y="347321"/>
                </a:lnTo>
                <a:lnTo>
                  <a:pt x="1281335" y="308694"/>
                </a:lnTo>
                <a:lnTo>
                  <a:pt x="1255431" y="271896"/>
                </a:lnTo>
                <a:lnTo>
                  <a:pt x="1227280" y="237018"/>
                </a:lnTo>
                <a:lnTo>
                  <a:pt x="1196975" y="204152"/>
                </a:lnTo>
                <a:lnTo>
                  <a:pt x="1164605" y="173390"/>
                </a:lnTo>
                <a:lnTo>
                  <a:pt x="1130263" y="144822"/>
                </a:lnTo>
                <a:lnTo>
                  <a:pt x="1094040" y="118541"/>
                </a:lnTo>
                <a:lnTo>
                  <a:pt x="1056028" y="94638"/>
                </a:lnTo>
                <a:lnTo>
                  <a:pt x="1016318" y="73204"/>
                </a:lnTo>
                <a:lnTo>
                  <a:pt x="975002" y="54332"/>
                </a:lnTo>
                <a:lnTo>
                  <a:pt x="932172" y="38111"/>
                </a:lnTo>
                <a:lnTo>
                  <a:pt x="887918" y="24635"/>
                </a:lnTo>
                <a:lnTo>
                  <a:pt x="842332" y="13994"/>
                </a:lnTo>
                <a:lnTo>
                  <a:pt x="795506" y="6280"/>
                </a:lnTo>
                <a:lnTo>
                  <a:pt x="747531" y="1585"/>
                </a:lnTo>
                <a:lnTo>
                  <a:pt x="6985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99260" y="4688840"/>
            <a:ext cx="4222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84729" y="4993640"/>
            <a:ext cx="16700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0" algn="just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a  u  d  i  b  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2300" y="4823459"/>
            <a:ext cx="11239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8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2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clear 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2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stable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860290" y="4293870"/>
            <a:ext cx="1399540" cy="1367790"/>
          </a:xfrm>
          <a:custGeom>
            <a:avLst/>
            <a:gdLst/>
            <a:ahLst/>
            <a:cxnLst/>
            <a:rect l="l" t="t" r="r" b="b"/>
            <a:pathLst>
              <a:path w="1399539" h="1367789">
                <a:moveTo>
                  <a:pt x="699770" y="0"/>
                </a:moveTo>
                <a:lnTo>
                  <a:pt x="650738" y="1526"/>
                </a:lnTo>
                <a:lnTo>
                  <a:pt x="602763" y="6046"/>
                </a:lnTo>
                <a:lnTo>
                  <a:pt x="555937" y="13471"/>
                </a:lnTo>
                <a:lnTo>
                  <a:pt x="510351" y="23712"/>
                </a:lnTo>
                <a:lnTo>
                  <a:pt x="466097" y="36681"/>
                </a:lnTo>
                <a:lnTo>
                  <a:pt x="423267" y="52288"/>
                </a:lnTo>
                <a:lnTo>
                  <a:pt x="381951" y="70445"/>
                </a:lnTo>
                <a:lnTo>
                  <a:pt x="342241" y="91063"/>
                </a:lnTo>
                <a:lnTo>
                  <a:pt x="304229" y="114054"/>
                </a:lnTo>
                <a:lnTo>
                  <a:pt x="268006" y="139328"/>
                </a:lnTo>
                <a:lnTo>
                  <a:pt x="233664" y="166798"/>
                </a:lnTo>
                <a:lnTo>
                  <a:pt x="201295" y="196373"/>
                </a:lnTo>
                <a:lnTo>
                  <a:pt x="170989" y="227966"/>
                </a:lnTo>
                <a:lnTo>
                  <a:pt x="142838" y="261488"/>
                </a:lnTo>
                <a:lnTo>
                  <a:pt x="116934" y="296850"/>
                </a:lnTo>
                <a:lnTo>
                  <a:pt x="93368" y="333962"/>
                </a:lnTo>
                <a:lnTo>
                  <a:pt x="72232" y="372738"/>
                </a:lnTo>
                <a:lnTo>
                  <a:pt x="53617" y="413087"/>
                </a:lnTo>
                <a:lnTo>
                  <a:pt x="37615" y="454921"/>
                </a:lnTo>
                <a:lnTo>
                  <a:pt x="24318" y="498151"/>
                </a:lnTo>
                <a:lnTo>
                  <a:pt x="13816" y="542689"/>
                </a:lnTo>
                <a:lnTo>
                  <a:pt x="6201" y="588445"/>
                </a:lnTo>
                <a:lnTo>
                  <a:pt x="1565" y="635332"/>
                </a:lnTo>
                <a:lnTo>
                  <a:pt x="0" y="683259"/>
                </a:lnTo>
                <a:lnTo>
                  <a:pt x="1565" y="731339"/>
                </a:lnTo>
                <a:lnTo>
                  <a:pt x="6201" y="778365"/>
                </a:lnTo>
                <a:lnTo>
                  <a:pt x="13816" y="824249"/>
                </a:lnTo>
                <a:lnTo>
                  <a:pt x="24318" y="868903"/>
                </a:lnTo>
                <a:lnTo>
                  <a:pt x="37615" y="912238"/>
                </a:lnTo>
                <a:lnTo>
                  <a:pt x="53617" y="954166"/>
                </a:lnTo>
                <a:lnTo>
                  <a:pt x="72232" y="994600"/>
                </a:lnTo>
                <a:lnTo>
                  <a:pt x="93368" y="1033450"/>
                </a:lnTo>
                <a:lnTo>
                  <a:pt x="116934" y="1070629"/>
                </a:lnTo>
                <a:lnTo>
                  <a:pt x="142838" y="1106049"/>
                </a:lnTo>
                <a:lnTo>
                  <a:pt x="170989" y="1139621"/>
                </a:lnTo>
                <a:lnTo>
                  <a:pt x="201294" y="1171257"/>
                </a:lnTo>
                <a:lnTo>
                  <a:pt x="233664" y="1200869"/>
                </a:lnTo>
                <a:lnTo>
                  <a:pt x="268006" y="1228369"/>
                </a:lnTo>
                <a:lnTo>
                  <a:pt x="304229" y="1253668"/>
                </a:lnTo>
                <a:lnTo>
                  <a:pt x="342241" y="1276679"/>
                </a:lnTo>
                <a:lnTo>
                  <a:pt x="381951" y="1297313"/>
                </a:lnTo>
                <a:lnTo>
                  <a:pt x="423267" y="1315481"/>
                </a:lnTo>
                <a:lnTo>
                  <a:pt x="466097" y="1331097"/>
                </a:lnTo>
                <a:lnTo>
                  <a:pt x="510351" y="1344071"/>
                </a:lnTo>
                <a:lnTo>
                  <a:pt x="555937" y="1354316"/>
                </a:lnTo>
                <a:lnTo>
                  <a:pt x="602763" y="1361742"/>
                </a:lnTo>
                <a:lnTo>
                  <a:pt x="650738" y="1366263"/>
                </a:lnTo>
                <a:lnTo>
                  <a:pt x="699770" y="1367789"/>
                </a:lnTo>
                <a:lnTo>
                  <a:pt x="748801" y="1366263"/>
                </a:lnTo>
                <a:lnTo>
                  <a:pt x="796776" y="1361742"/>
                </a:lnTo>
                <a:lnTo>
                  <a:pt x="843602" y="1354316"/>
                </a:lnTo>
                <a:lnTo>
                  <a:pt x="889188" y="1344071"/>
                </a:lnTo>
                <a:lnTo>
                  <a:pt x="933442" y="1331097"/>
                </a:lnTo>
                <a:lnTo>
                  <a:pt x="976272" y="1315481"/>
                </a:lnTo>
                <a:lnTo>
                  <a:pt x="1017588" y="1297313"/>
                </a:lnTo>
                <a:lnTo>
                  <a:pt x="1057298" y="1276679"/>
                </a:lnTo>
                <a:lnTo>
                  <a:pt x="1095310" y="1253668"/>
                </a:lnTo>
                <a:lnTo>
                  <a:pt x="1131533" y="1228369"/>
                </a:lnTo>
                <a:lnTo>
                  <a:pt x="1165875" y="1200869"/>
                </a:lnTo>
                <a:lnTo>
                  <a:pt x="1198244" y="1171257"/>
                </a:lnTo>
                <a:lnTo>
                  <a:pt x="1228550" y="1139621"/>
                </a:lnTo>
                <a:lnTo>
                  <a:pt x="1256701" y="1106049"/>
                </a:lnTo>
                <a:lnTo>
                  <a:pt x="1282605" y="1070629"/>
                </a:lnTo>
                <a:lnTo>
                  <a:pt x="1306171" y="1033450"/>
                </a:lnTo>
                <a:lnTo>
                  <a:pt x="1327307" y="994600"/>
                </a:lnTo>
                <a:lnTo>
                  <a:pt x="1345922" y="954166"/>
                </a:lnTo>
                <a:lnTo>
                  <a:pt x="1361924" y="912238"/>
                </a:lnTo>
                <a:lnTo>
                  <a:pt x="1375221" y="868903"/>
                </a:lnTo>
                <a:lnTo>
                  <a:pt x="1385723" y="824249"/>
                </a:lnTo>
                <a:lnTo>
                  <a:pt x="1393338" y="778365"/>
                </a:lnTo>
                <a:lnTo>
                  <a:pt x="1397974" y="731339"/>
                </a:lnTo>
                <a:lnTo>
                  <a:pt x="1399539" y="683259"/>
                </a:lnTo>
                <a:lnTo>
                  <a:pt x="1397974" y="635332"/>
                </a:lnTo>
                <a:lnTo>
                  <a:pt x="1393338" y="588445"/>
                </a:lnTo>
                <a:lnTo>
                  <a:pt x="1385723" y="542689"/>
                </a:lnTo>
                <a:lnTo>
                  <a:pt x="1375221" y="498151"/>
                </a:lnTo>
                <a:lnTo>
                  <a:pt x="1361924" y="454921"/>
                </a:lnTo>
                <a:lnTo>
                  <a:pt x="1345922" y="413087"/>
                </a:lnTo>
                <a:lnTo>
                  <a:pt x="1327307" y="372738"/>
                </a:lnTo>
                <a:lnTo>
                  <a:pt x="1306171" y="333962"/>
                </a:lnTo>
                <a:lnTo>
                  <a:pt x="1282605" y="296850"/>
                </a:lnTo>
                <a:lnTo>
                  <a:pt x="1256701" y="261488"/>
                </a:lnTo>
                <a:lnTo>
                  <a:pt x="1228550" y="227966"/>
                </a:lnTo>
                <a:lnTo>
                  <a:pt x="1198245" y="196373"/>
                </a:lnTo>
                <a:lnTo>
                  <a:pt x="1165875" y="166798"/>
                </a:lnTo>
                <a:lnTo>
                  <a:pt x="1131533" y="139328"/>
                </a:lnTo>
                <a:lnTo>
                  <a:pt x="1095310" y="114054"/>
                </a:lnTo>
                <a:lnTo>
                  <a:pt x="1057298" y="91063"/>
                </a:lnTo>
                <a:lnTo>
                  <a:pt x="1017588" y="70445"/>
                </a:lnTo>
                <a:lnTo>
                  <a:pt x="976272" y="52288"/>
                </a:lnTo>
                <a:lnTo>
                  <a:pt x="933442" y="36681"/>
                </a:lnTo>
                <a:lnTo>
                  <a:pt x="889188" y="23712"/>
                </a:lnTo>
                <a:lnTo>
                  <a:pt x="843602" y="13471"/>
                </a:lnTo>
                <a:lnTo>
                  <a:pt x="796776" y="6046"/>
                </a:lnTo>
                <a:lnTo>
                  <a:pt x="748801" y="1526"/>
                </a:lnTo>
                <a:lnTo>
                  <a:pt x="699770" y="0"/>
                </a:lnTo>
                <a:close/>
              </a:path>
            </a:pathLst>
          </a:custGeom>
          <a:solidFill>
            <a:srgbClr val="528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23179" y="4399279"/>
            <a:ext cx="367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7F007F"/>
                </a:solidFill>
                <a:latin typeface="Times New Roman"/>
                <a:cs typeface="Times New Roman"/>
              </a:rPr>
              <a:t>N</a:t>
            </a:r>
            <a:r>
              <a:rPr sz="1800" dirty="0">
                <a:solidFill>
                  <a:srgbClr val="7F007F"/>
                </a:solidFill>
                <a:latin typeface="Times New Roman"/>
                <a:cs typeface="Times New Roman"/>
              </a:rPr>
              <a:t>ot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22520" y="4673600"/>
            <a:ext cx="117284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795" marR="5080" indent="-1905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7F007F"/>
                </a:solidFill>
                <a:latin typeface="Times New Roman"/>
                <a:cs typeface="Times New Roman"/>
              </a:rPr>
              <a:t>appr  </a:t>
            </a:r>
            <a:r>
              <a:rPr sz="1800" dirty="0">
                <a:solidFill>
                  <a:srgbClr val="7F007F"/>
                </a:solidFill>
                <a:latin typeface="Times New Roman"/>
                <a:cs typeface="Times New Roman"/>
              </a:rPr>
              <a:t>opri  </a:t>
            </a:r>
            <a:r>
              <a:rPr sz="1800" spc="-5" dirty="0">
                <a:solidFill>
                  <a:srgbClr val="7F007F"/>
                </a:solidFill>
                <a:latin typeface="Times New Roman"/>
                <a:cs typeface="Times New Roman"/>
              </a:rPr>
              <a:t>ate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solidFill>
                  <a:srgbClr val="7F007F"/>
                </a:solidFill>
                <a:latin typeface="Times New Roman"/>
                <a:cs typeface="Times New Roman"/>
              </a:rPr>
              <a:t>for </a:t>
            </a:r>
            <a:r>
              <a:rPr sz="1800" spc="-5" dirty="0">
                <a:solidFill>
                  <a:srgbClr val="7F007F"/>
                </a:solidFill>
                <a:latin typeface="Times New Roman"/>
                <a:cs typeface="Times New Roman"/>
              </a:rPr>
              <a:t>age</a:t>
            </a:r>
            <a:r>
              <a:rPr sz="1800" spc="-80" dirty="0">
                <a:solidFill>
                  <a:srgbClr val="7F007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7F007F"/>
                </a:solidFill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R="54610" algn="r">
              <a:lnSpc>
                <a:spcPct val="100000"/>
              </a:lnSpc>
            </a:pPr>
            <a:r>
              <a:rPr sz="1800" spc="-15" dirty="0">
                <a:solidFill>
                  <a:srgbClr val="7F007F"/>
                </a:solidFill>
                <a:latin typeface="Times New Roman"/>
                <a:cs typeface="Times New Roman"/>
              </a:rPr>
              <a:t>s</a:t>
            </a:r>
            <a:r>
              <a:rPr sz="1800" spc="5" dirty="0">
                <a:solidFill>
                  <a:srgbClr val="7F007F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7F007F"/>
                </a:solidFill>
                <a:latin typeface="Times New Roman"/>
                <a:cs typeface="Times New Roman"/>
              </a:rPr>
              <a:t>x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35140" y="4615179"/>
            <a:ext cx="13036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745" marR="390525" indent="-7620" algn="ctr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Unable</a:t>
            </a:r>
            <a:r>
              <a:rPr sz="1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to  fullfil  </a:t>
            </a:r>
            <a:r>
              <a:rPr sz="1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000" b="1" dirty="0">
                <a:solidFill>
                  <a:srgbClr val="FFFFFF"/>
                </a:solidFill>
                <a:latin typeface="Times New Roman"/>
                <a:cs typeface="Times New Roman"/>
              </a:rPr>
              <a:t>ig</a:t>
            </a:r>
            <a:r>
              <a:rPr sz="1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1000" b="1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st</a:t>
            </a:r>
            <a:r>
              <a:rPr sz="1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rgbClr val="FFFFFF"/>
                </a:solidFill>
                <a:latin typeface="Times New Roman"/>
                <a:cs typeface="Times New Roman"/>
              </a:rPr>
              <a:t>/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paralingusitic</a:t>
            </a:r>
            <a:r>
              <a:rPr sz="1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50190" y="2924810"/>
            <a:ext cx="1399540" cy="1422400"/>
          </a:xfrm>
          <a:custGeom>
            <a:avLst/>
            <a:gdLst/>
            <a:ahLst/>
            <a:cxnLst/>
            <a:rect l="l" t="t" r="r" b="b"/>
            <a:pathLst>
              <a:path w="1399539" h="1422400">
                <a:moveTo>
                  <a:pt x="699769" y="0"/>
                </a:moveTo>
                <a:lnTo>
                  <a:pt x="650738" y="1591"/>
                </a:lnTo>
                <a:lnTo>
                  <a:pt x="602763" y="6305"/>
                </a:lnTo>
                <a:lnTo>
                  <a:pt x="555937" y="14046"/>
                </a:lnTo>
                <a:lnTo>
                  <a:pt x="510351" y="24723"/>
                </a:lnTo>
                <a:lnTo>
                  <a:pt x="466097" y="38242"/>
                </a:lnTo>
                <a:lnTo>
                  <a:pt x="423267" y="54510"/>
                </a:lnTo>
                <a:lnTo>
                  <a:pt x="381951" y="73434"/>
                </a:lnTo>
                <a:lnTo>
                  <a:pt x="342241" y="94920"/>
                </a:lnTo>
                <a:lnTo>
                  <a:pt x="304229" y="118876"/>
                </a:lnTo>
                <a:lnTo>
                  <a:pt x="268006" y="145208"/>
                </a:lnTo>
                <a:lnTo>
                  <a:pt x="233664" y="173823"/>
                </a:lnTo>
                <a:lnTo>
                  <a:pt x="201294" y="204628"/>
                </a:lnTo>
                <a:lnTo>
                  <a:pt x="170989" y="237530"/>
                </a:lnTo>
                <a:lnTo>
                  <a:pt x="142838" y="272436"/>
                </a:lnTo>
                <a:lnTo>
                  <a:pt x="116934" y="309252"/>
                </a:lnTo>
                <a:lnTo>
                  <a:pt x="93368" y="347885"/>
                </a:lnTo>
                <a:lnTo>
                  <a:pt x="72232" y="388243"/>
                </a:lnTo>
                <a:lnTo>
                  <a:pt x="53617" y="430232"/>
                </a:lnTo>
                <a:lnTo>
                  <a:pt x="37615" y="473758"/>
                </a:lnTo>
                <a:lnTo>
                  <a:pt x="24318" y="518730"/>
                </a:lnTo>
                <a:lnTo>
                  <a:pt x="13816" y="565053"/>
                </a:lnTo>
                <a:lnTo>
                  <a:pt x="6201" y="612634"/>
                </a:lnTo>
                <a:lnTo>
                  <a:pt x="1565" y="661381"/>
                </a:lnTo>
                <a:lnTo>
                  <a:pt x="0" y="711200"/>
                </a:lnTo>
                <a:lnTo>
                  <a:pt x="1565" y="761164"/>
                </a:lnTo>
                <a:lnTo>
                  <a:pt x="6201" y="810032"/>
                </a:lnTo>
                <a:lnTo>
                  <a:pt x="13816" y="857711"/>
                </a:lnTo>
                <a:lnTo>
                  <a:pt x="24318" y="904110"/>
                </a:lnTo>
                <a:lnTo>
                  <a:pt x="37615" y="949138"/>
                </a:lnTo>
                <a:lnTo>
                  <a:pt x="53617" y="992703"/>
                </a:lnTo>
                <a:lnTo>
                  <a:pt x="72232" y="1034713"/>
                </a:lnTo>
                <a:lnTo>
                  <a:pt x="93368" y="1075078"/>
                </a:lnTo>
                <a:lnTo>
                  <a:pt x="116934" y="1113705"/>
                </a:lnTo>
                <a:lnTo>
                  <a:pt x="142838" y="1150503"/>
                </a:lnTo>
                <a:lnTo>
                  <a:pt x="170989" y="1185381"/>
                </a:lnTo>
                <a:lnTo>
                  <a:pt x="201295" y="1218247"/>
                </a:lnTo>
                <a:lnTo>
                  <a:pt x="233664" y="1249009"/>
                </a:lnTo>
                <a:lnTo>
                  <a:pt x="268006" y="1277577"/>
                </a:lnTo>
                <a:lnTo>
                  <a:pt x="304229" y="1303858"/>
                </a:lnTo>
                <a:lnTo>
                  <a:pt x="342241" y="1327761"/>
                </a:lnTo>
                <a:lnTo>
                  <a:pt x="381951" y="1349195"/>
                </a:lnTo>
                <a:lnTo>
                  <a:pt x="423267" y="1368067"/>
                </a:lnTo>
                <a:lnTo>
                  <a:pt x="466097" y="1384288"/>
                </a:lnTo>
                <a:lnTo>
                  <a:pt x="510351" y="1397764"/>
                </a:lnTo>
                <a:lnTo>
                  <a:pt x="555937" y="1408405"/>
                </a:lnTo>
                <a:lnTo>
                  <a:pt x="602763" y="1416119"/>
                </a:lnTo>
                <a:lnTo>
                  <a:pt x="650738" y="1420814"/>
                </a:lnTo>
                <a:lnTo>
                  <a:pt x="699769" y="1422400"/>
                </a:lnTo>
                <a:lnTo>
                  <a:pt x="748801" y="1420814"/>
                </a:lnTo>
                <a:lnTo>
                  <a:pt x="796776" y="1416119"/>
                </a:lnTo>
                <a:lnTo>
                  <a:pt x="843602" y="1408405"/>
                </a:lnTo>
                <a:lnTo>
                  <a:pt x="889188" y="1397764"/>
                </a:lnTo>
                <a:lnTo>
                  <a:pt x="933442" y="1384288"/>
                </a:lnTo>
                <a:lnTo>
                  <a:pt x="976272" y="1368067"/>
                </a:lnTo>
                <a:lnTo>
                  <a:pt x="1017588" y="1349195"/>
                </a:lnTo>
                <a:lnTo>
                  <a:pt x="1057298" y="1327761"/>
                </a:lnTo>
                <a:lnTo>
                  <a:pt x="1095310" y="1303858"/>
                </a:lnTo>
                <a:lnTo>
                  <a:pt x="1131533" y="1277577"/>
                </a:lnTo>
                <a:lnTo>
                  <a:pt x="1165875" y="1249009"/>
                </a:lnTo>
                <a:lnTo>
                  <a:pt x="1198244" y="1218247"/>
                </a:lnTo>
                <a:lnTo>
                  <a:pt x="1228550" y="1185381"/>
                </a:lnTo>
                <a:lnTo>
                  <a:pt x="1256701" y="1150503"/>
                </a:lnTo>
                <a:lnTo>
                  <a:pt x="1282605" y="1113705"/>
                </a:lnTo>
                <a:lnTo>
                  <a:pt x="1306171" y="1075078"/>
                </a:lnTo>
                <a:lnTo>
                  <a:pt x="1327307" y="1034713"/>
                </a:lnTo>
                <a:lnTo>
                  <a:pt x="1345922" y="992703"/>
                </a:lnTo>
                <a:lnTo>
                  <a:pt x="1361924" y="949138"/>
                </a:lnTo>
                <a:lnTo>
                  <a:pt x="1375221" y="904110"/>
                </a:lnTo>
                <a:lnTo>
                  <a:pt x="1385723" y="857711"/>
                </a:lnTo>
                <a:lnTo>
                  <a:pt x="1393338" y="810032"/>
                </a:lnTo>
                <a:lnTo>
                  <a:pt x="1397974" y="761164"/>
                </a:lnTo>
                <a:lnTo>
                  <a:pt x="1399540" y="711200"/>
                </a:lnTo>
                <a:lnTo>
                  <a:pt x="1397974" y="661381"/>
                </a:lnTo>
                <a:lnTo>
                  <a:pt x="1393338" y="612634"/>
                </a:lnTo>
                <a:lnTo>
                  <a:pt x="1385723" y="565053"/>
                </a:lnTo>
                <a:lnTo>
                  <a:pt x="1375221" y="518730"/>
                </a:lnTo>
                <a:lnTo>
                  <a:pt x="1361924" y="473758"/>
                </a:lnTo>
                <a:lnTo>
                  <a:pt x="1345922" y="430232"/>
                </a:lnTo>
                <a:lnTo>
                  <a:pt x="1327307" y="388243"/>
                </a:lnTo>
                <a:lnTo>
                  <a:pt x="1306171" y="347885"/>
                </a:lnTo>
                <a:lnTo>
                  <a:pt x="1282605" y="309252"/>
                </a:lnTo>
                <a:lnTo>
                  <a:pt x="1256701" y="272436"/>
                </a:lnTo>
                <a:lnTo>
                  <a:pt x="1228550" y="237530"/>
                </a:lnTo>
                <a:lnTo>
                  <a:pt x="1198245" y="204628"/>
                </a:lnTo>
                <a:lnTo>
                  <a:pt x="1165875" y="173823"/>
                </a:lnTo>
                <a:lnTo>
                  <a:pt x="1131533" y="145208"/>
                </a:lnTo>
                <a:lnTo>
                  <a:pt x="1095310" y="118876"/>
                </a:lnTo>
                <a:lnTo>
                  <a:pt x="1057298" y="94920"/>
                </a:lnTo>
                <a:lnTo>
                  <a:pt x="1017588" y="73434"/>
                </a:lnTo>
                <a:lnTo>
                  <a:pt x="976272" y="54510"/>
                </a:lnTo>
                <a:lnTo>
                  <a:pt x="933442" y="38242"/>
                </a:lnTo>
                <a:lnTo>
                  <a:pt x="889188" y="24723"/>
                </a:lnTo>
                <a:lnTo>
                  <a:pt x="843602" y="14046"/>
                </a:lnTo>
                <a:lnTo>
                  <a:pt x="796776" y="6305"/>
                </a:lnTo>
                <a:lnTo>
                  <a:pt x="748801" y="1591"/>
                </a:lnTo>
                <a:lnTo>
                  <a:pt x="6997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03859" y="3390900"/>
            <a:ext cx="1165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623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Easy  fatig</a:t>
            </a:r>
            <a:r>
              <a:rPr sz="1800" spc="-1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-1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597140" y="263652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9769" y="0"/>
                </a:moveTo>
                <a:lnTo>
                  <a:pt x="650738" y="1585"/>
                </a:lnTo>
                <a:lnTo>
                  <a:pt x="602763" y="6280"/>
                </a:lnTo>
                <a:lnTo>
                  <a:pt x="555937" y="13994"/>
                </a:lnTo>
                <a:lnTo>
                  <a:pt x="510351" y="24635"/>
                </a:lnTo>
                <a:lnTo>
                  <a:pt x="466097" y="38111"/>
                </a:lnTo>
                <a:lnTo>
                  <a:pt x="423267" y="54332"/>
                </a:lnTo>
                <a:lnTo>
                  <a:pt x="381951" y="73204"/>
                </a:lnTo>
                <a:lnTo>
                  <a:pt x="342241" y="94638"/>
                </a:lnTo>
                <a:lnTo>
                  <a:pt x="304229" y="118541"/>
                </a:lnTo>
                <a:lnTo>
                  <a:pt x="268006" y="144822"/>
                </a:lnTo>
                <a:lnTo>
                  <a:pt x="233664" y="173390"/>
                </a:lnTo>
                <a:lnTo>
                  <a:pt x="201294" y="204152"/>
                </a:lnTo>
                <a:lnTo>
                  <a:pt x="170989" y="237018"/>
                </a:lnTo>
                <a:lnTo>
                  <a:pt x="142838" y="271896"/>
                </a:lnTo>
                <a:lnTo>
                  <a:pt x="116934" y="308694"/>
                </a:lnTo>
                <a:lnTo>
                  <a:pt x="93368" y="347321"/>
                </a:lnTo>
                <a:lnTo>
                  <a:pt x="72232" y="387686"/>
                </a:lnTo>
                <a:lnTo>
                  <a:pt x="53617" y="429696"/>
                </a:lnTo>
                <a:lnTo>
                  <a:pt x="37615" y="473261"/>
                </a:lnTo>
                <a:lnTo>
                  <a:pt x="24318" y="518289"/>
                </a:lnTo>
                <a:lnTo>
                  <a:pt x="13816" y="564688"/>
                </a:lnTo>
                <a:lnTo>
                  <a:pt x="6201" y="612367"/>
                </a:lnTo>
                <a:lnTo>
                  <a:pt x="1565" y="661235"/>
                </a:lnTo>
                <a:lnTo>
                  <a:pt x="0" y="711200"/>
                </a:lnTo>
                <a:lnTo>
                  <a:pt x="1565" y="761018"/>
                </a:lnTo>
                <a:lnTo>
                  <a:pt x="6201" y="809765"/>
                </a:lnTo>
                <a:lnTo>
                  <a:pt x="13816" y="857346"/>
                </a:lnTo>
                <a:lnTo>
                  <a:pt x="24318" y="903669"/>
                </a:lnTo>
                <a:lnTo>
                  <a:pt x="37615" y="948641"/>
                </a:lnTo>
                <a:lnTo>
                  <a:pt x="53617" y="992167"/>
                </a:lnTo>
                <a:lnTo>
                  <a:pt x="72232" y="1034156"/>
                </a:lnTo>
                <a:lnTo>
                  <a:pt x="93368" y="1074514"/>
                </a:lnTo>
                <a:lnTo>
                  <a:pt x="116934" y="1113147"/>
                </a:lnTo>
                <a:lnTo>
                  <a:pt x="142838" y="1149963"/>
                </a:lnTo>
                <a:lnTo>
                  <a:pt x="170989" y="1184869"/>
                </a:lnTo>
                <a:lnTo>
                  <a:pt x="201295" y="1217771"/>
                </a:lnTo>
                <a:lnTo>
                  <a:pt x="233664" y="1248576"/>
                </a:lnTo>
                <a:lnTo>
                  <a:pt x="268006" y="1277191"/>
                </a:lnTo>
                <a:lnTo>
                  <a:pt x="304229" y="1303523"/>
                </a:lnTo>
                <a:lnTo>
                  <a:pt x="342241" y="1327479"/>
                </a:lnTo>
                <a:lnTo>
                  <a:pt x="381951" y="1348965"/>
                </a:lnTo>
                <a:lnTo>
                  <a:pt x="423267" y="1367889"/>
                </a:lnTo>
                <a:lnTo>
                  <a:pt x="466097" y="1384157"/>
                </a:lnTo>
                <a:lnTo>
                  <a:pt x="510351" y="1397676"/>
                </a:lnTo>
                <a:lnTo>
                  <a:pt x="555937" y="1408353"/>
                </a:lnTo>
                <a:lnTo>
                  <a:pt x="602763" y="1416094"/>
                </a:lnTo>
                <a:lnTo>
                  <a:pt x="650738" y="1420808"/>
                </a:lnTo>
                <a:lnTo>
                  <a:pt x="699769" y="1422399"/>
                </a:lnTo>
                <a:lnTo>
                  <a:pt x="748795" y="1420808"/>
                </a:lnTo>
                <a:lnTo>
                  <a:pt x="796751" y="1416094"/>
                </a:lnTo>
                <a:lnTo>
                  <a:pt x="843547" y="1408353"/>
                </a:lnTo>
                <a:lnTo>
                  <a:pt x="889094" y="1397676"/>
                </a:lnTo>
                <a:lnTo>
                  <a:pt x="933299" y="1384157"/>
                </a:lnTo>
                <a:lnTo>
                  <a:pt x="976074" y="1367889"/>
                </a:lnTo>
                <a:lnTo>
                  <a:pt x="1017327" y="1348965"/>
                </a:lnTo>
                <a:lnTo>
                  <a:pt x="1056969" y="1327479"/>
                </a:lnTo>
                <a:lnTo>
                  <a:pt x="1094908" y="1303523"/>
                </a:lnTo>
                <a:lnTo>
                  <a:pt x="1131055" y="1277191"/>
                </a:lnTo>
                <a:lnTo>
                  <a:pt x="1165319" y="1248576"/>
                </a:lnTo>
                <a:lnTo>
                  <a:pt x="1197610" y="1217771"/>
                </a:lnTo>
                <a:lnTo>
                  <a:pt x="1227836" y="1184869"/>
                </a:lnTo>
                <a:lnTo>
                  <a:pt x="1255909" y="1149963"/>
                </a:lnTo>
                <a:lnTo>
                  <a:pt x="1281737" y="1113147"/>
                </a:lnTo>
                <a:lnTo>
                  <a:pt x="1305230" y="1074514"/>
                </a:lnTo>
                <a:lnTo>
                  <a:pt x="1326298" y="1034156"/>
                </a:lnTo>
                <a:lnTo>
                  <a:pt x="1344850" y="992167"/>
                </a:lnTo>
                <a:lnTo>
                  <a:pt x="1360796" y="948641"/>
                </a:lnTo>
                <a:lnTo>
                  <a:pt x="1374045" y="903669"/>
                </a:lnTo>
                <a:lnTo>
                  <a:pt x="1384508" y="857346"/>
                </a:lnTo>
                <a:lnTo>
                  <a:pt x="1392093" y="809765"/>
                </a:lnTo>
                <a:lnTo>
                  <a:pt x="1396710" y="761018"/>
                </a:lnTo>
                <a:lnTo>
                  <a:pt x="1398269" y="711200"/>
                </a:lnTo>
                <a:lnTo>
                  <a:pt x="1396710" y="661235"/>
                </a:lnTo>
                <a:lnTo>
                  <a:pt x="1392093" y="612367"/>
                </a:lnTo>
                <a:lnTo>
                  <a:pt x="1384508" y="564688"/>
                </a:lnTo>
                <a:lnTo>
                  <a:pt x="1374045" y="518289"/>
                </a:lnTo>
                <a:lnTo>
                  <a:pt x="1360796" y="473261"/>
                </a:lnTo>
                <a:lnTo>
                  <a:pt x="1344850" y="429696"/>
                </a:lnTo>
                <a:lnTo>
                  <a:pt x="1326298" y="387686"/>
                </a:lnTo>
                <a:lnTo>
                  <a:pt x="1305230" y="347321"/>
                </a:lnTo>
                <a:lnTo>
                  <a:pt x="1281737" y="308694"/>
                </a:lnTo>
                <a:lnTo>
                  <a:pt x="1255909" y="271896"/>
                </a:lnTo>
                <a:lnTo>
                  <a:pt x="1227836" y="237018"/>
                </a:lnTo>
                <a:lnTo>
                  <a:pt x="1197610" y="204152"/>
                </a:lnTo>
                <a:lnTo>
                  <a:pt x="1165319" y="173390"/>
                </a:lnTo>
                <a:lnTo>
                  <a:pt x="1131055" y="144822"/>
                </a:lnTo>
                <a:lnTo>
                  <a:pt x="1094908" y="118541"/>
                </a:lnTo>
                <a:lnTo>
                  <a:pt x="1056969" y="94638"/>
                </a:lnTo>
                <a:lnTo>
                  <a:pt x="1017327" y="73204"/>
                </a:lnTo>
                <a:lnTo>
                  <a:pt x="976074" y="54332"/>
                </a:lnTo>
                <a:lnTo>
                  <a:pt x="933299" y="38111"/>
                </a:lnTo>
                <a:lnTo>
                  <a:pt x="889094" y="24635"/>
                </a:lnTo>
                <a:lnTo>
                  <a:pt x="843547" y="13994"/>
                </a:lnTo>
                <a:lnTo>
                  <a:pt x="796751" y="6280"/>
                </a:lnTo>
                <a:lnTo>
                  <a:pt x="748795" y="1585"/>
                </a:lnTo>
                <a:lnTo>
                  <a:pt x="6997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835140" y="2886709"/>
            <a:ext cx="11163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isco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ort 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Pain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on 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phonation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1091</Words>
  <Application>Microsoft Office PowerPoint</Application>
  <PresentationFormat>On-screen Show (4:3)</PresentationFormat>
  <Paragraphs>207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Slide 1</vt:lpstr>
      <vt:lpstr>Introduction</vt:lpstr>
      <vt:lpstr>Normal voice - Pre-requisites</vt:lpstr>
      <vt:lpstr>Phonatory expiration</vt:lpstr>
      <vt:lpstr>Glottal cycle</vt:lpstr>
      <vt:lpstr>Opening phase</vt:lpstr>
      <vt:lpstr>Closing phase</vt:lpstr>
      <vt:lpstr>Closed phase</vt:lpstr>
      <vt:lpstr>Characteristics of voice disorder</vt:lpstr>
      <vt:lpstr>Definitions</vt:lpstr>
      <vt:lpstr>Voice disorders - diagnostic problems</vt:lpstr>
      <vt:lpstr>Voice disorders - causes</vt:lpstr>
      <vt:lpstr>History</vt:lpstr>
      <vt:lpstr>Complaints</vt:lpstr>
      <vt:lpstr>Complaints - contd</vt:lpstr>
      <vt:lpstr>Examination</vt:lpstr>
      <vt:lpstr>Amplitude of vibration</vt:lpstr>
      <vt:lpstr>Amplitude of vibration - Rating</vt:lpstr>
      <vt:lpstr>Decreased vocal fold vibration amplitude</vt:lpstr>
      <vt:lpstr>Increased amplitude of vocal fold vibration</vt:lpstr>
      <vt:lpstr>Mucosal wave</vt:lpstr>
      <vt:lpstr>Mucosal wave - grading</vt:lpstr>
      <vt:lpstr>Decreased mucosal wave - causes</vt:lpstr>
      <vt:lpstr>Mucosal wave absence</vt:lpstr>
      <vt:lpstr>Increased mucosal wave</vt:lpstr>
      <vt:lpstr>Symmetry</vt:lpstr>
      <vt:lpstr>Symmetry (Contd)</vt:lpstr>
      <vt:lpstr>Periodicity</vt:lpstr>
      <vt:lpstr>Periodicity - (Contd)</vt:lpstr>
      <vt:lpstr>Aperiodicity - causes</vt:lpstr>
      <vt:lpstr>Glottic closure patterns</vt:lpstr>
      <vt:lpstr>Pathological changes of glottic closure</vt:lpstr>
      <vt:lpstr>Glottic closure shape</vt:lpstr>
      <vt:lpstr>Glottic closure shape - (contd)</vt:lpstr>
      <vt:lpstr>Non vibrating portions</vt:lpstr>
      <vt:lpstr>Stroboscopy - uses</vt:lpstr>
      <vt:lpstr>Vocal hygiene</vt:lpstr>
      <vt:lpstr>Specific voice disorders (common)</vt:lpstr>
      <vt:lpstr>Voice disorders (Less frequent)</vt:lpstr>
      <vt:lpstr>Thank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GOWRI</cp:lastModifiedBy>
  <cp:revision>1</cp:revision>
  <dcterms:created xsi:type="dcterms:W3CDTF">2020-01-05T09:11:38Z</dcterms:created>
  <dcterms:modified xsi:type="dcterms:W3CDTF">2020-01-05T09:39:17Z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2013-12-22T00:00:00Z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</Properties>
</file>