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86A4B-40A2-4A46-A1F2-E4637F950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264C0-FD7D-448F-923F-CF0DDCA8AD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D44B2-E9BE-42EB-832F-B5627998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80389-2BC8-4290-8D71-952AF3880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A40CC-1315-4235-B078-4EBCD0CAE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499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2569C-7D34-4F4E-A526-F0C3C4A71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CD79B-2CBE-41EF-83D2-64B545469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2E0DF-8B19-423A-BA7A-ED74B43CE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3C98E-2EA7-4B03-B333-3AA61A748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5DB50-0A3F-434C-AD10-D3952EA06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481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5DA1DE-5C4F-48AA-94EA-A6D6F45799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52DDA-C282-4661-B4CF-5CF3AD6F9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D8807-A642-412E-89BC-E665A305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4916E-C3A7-4D30-BD1A-7D6631B8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2CB59-A785-427A-AEC8-776F7E370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397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99185-0271-4B59-A825-3EE07408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01383-7A3C-435B-A1BF-7A771D4D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D2FA3-A4EB-44B9-8ACE-40FCE8DEB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B7CD5-1183-47F6-8511-2265C53D5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F1303-95BB-4681-938D-EFCD0CCF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961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22D60-3D80-4560-90D1-85CE30B2A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F36C2-4EC4-4C9E-8239-219043296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D58B3-F981-404F-AF47-E14B4DD22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C574A-5AF0-4CE2-AD24-5256383F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4BA6F-E986-4DCA-80F0-6F1ED104B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279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7D3C3-5D00-4247-AF56-ABF7B8C1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3CBCB-144D-4B89-B2A5-F41D87A69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CC081-3A13-4FD4-BBC4-81B71EA8C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1C9B3-A466-49D1-9E4C-2A4779D5E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6FDF4-6749-4487-8DA5-D38BD2260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C2ED8-ED11-4ACE-9220-B7E3B51BF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866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68B58-C8D8-435B-AB06-D100093FE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E5D48-BA73-4665-B477-454247066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99C70-F90B-47B7-B46C-2841D8B26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CEE1E2-1E21-49BA-9625-44D13D377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48AC0D-3D27-4184-ADAE-F6D87865A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1CAF3E-FFA3-4BCB-8CE4-62CF6332A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174CC4-BCE6-4785-AF65-6568D7E4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858771-D82A-4A45-9D36-2074AEF9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984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5FDC7-B4BC-4A45-8FC7-0D402612B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2E5FB8-78BA-4CDC-81E7-36201D41A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16221-3A36-458C-B7D1-2D2EE5C2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D76FB-02E2-4733-90A3-5B3836C1D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5389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E5148A-46DD-46C7-B7EB-6BBA5BB0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973F0-1421-49E0-B445-E8C8DCB8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FF970-3B22-434D-B0F3-BD95DD24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272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C98DD-7BBC-40D9-87CB-D6EFF270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E481E-38A5-428B-A3CC-FB384CE67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B66A5-2B8C-465D-834A-BB9449501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565D0-32AE-4E5C-A19E-F99BBD70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A81E-CE98-4943-89F5-5F977CF3E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40F47-0868-4CAF-A787-F58CECA24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67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FF14D-E692-470C-A01F-0CF939FE2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7F32EB-8D57-490B-9A10-F2530CAD9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B62513-76F2-4EDE-B7AD-99CC7D830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C0185-5861-459C-ABA5-E13EDDC9A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08D6D-1146-407B-8D0F-F7CC1FB6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69264-730C-4210-85B7-798C37144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657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A0AF0F-56CC-46BF-BC6B-A8B60B244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09384-E4D4-4470-83DD-8277E1BC7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0C630-A37E-4BE3-AE56-9226998887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1EEC-93E9-4F58-AA58-49CB01C73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E3ADD-3264-4C3A-B8BD-244D4A398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70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4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4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1B24E-3671-435E-B84A-DEAA2A168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Arial Black" panose="020B0A04020102020204" pitchFamily="34" charset="0"/>
              </a:rPr>
              <a:t>ACUTE AND CHRONIC SINUSITIS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0157E-819E-4114-97F9-ED05E56BD5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437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88" y="801623"/>
            <a:ext cx="2901696" cy="4760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24200" y="801623"/>
            <a:ext cx="5791200" cy="4716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60775" y="6059830"/>
            <a:ext cx="4262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rebuchet MS"/>
                <a:cs typeface="Trebuchet MS"/>
              </a:rPr>
              <a:t>TRANSILLUMINATION </a:t>
            </a:r>
            <a:r>
              <a:rPr sz="1800" dirty="0">
                <a:latin typeface="Trebuchet MS"/>
                <a:cs typeface="Trebuchet MS"/>
              </a:rPr>
              <a:t>OF </a:t>
            </a:r>
            <a:r>
              <a:rPr sz="1800" spc="-20" dirty="0">
                <a:latin typeface="Trebuchet MS"/>
                <a:cs typeface="Trebuchet MS"/>
              </a:rPr>
              <a:t>MAXILLARY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SINUS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9824" y="177495"/>
            <a:ext cx="3353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Gabriola"/>
                <a:cs typeface="Gabriola"/>
              </a:rPr>
              <a:t>TRANSILLUMINATION</a:t>
            </a:r>
            <a:r>
              <a:rPr b="0" spc="-40" dirty="0">
                <a:latin typeface="Gabriola"/>
                <a:cs typeface="Gabriola"/>
              </a:rPr>
              <a:t> </a:t>
            </a:r>
            <a:r>
              <a:rPr b="0" spc="-5" dirty="0">
                <a:latin typeface="Gabriola"/>
                <a:cs typeface="Gabriola"/>
              </a:rPr>
              <a:t>TEST: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3540" y="6059830"/>
            <a:ext cx="2301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TRANSILLUMINOSCOPE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663" y="97377"/>
            <a:ext cx="2183130" cy="103568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pc="-40" dirty="0"/>
              <a:t>TREATMENT:</a:t>
            </a:r>
          </a:p>
          <a:p>
            <a:pPr marL="477520">
              <a:lnSpc>
                <a:spcPct val="100000"/>
              </a:lnSpc>
              <a:spcBef>
                <a:spcPts val="615"/>
              </a:spcBef>
            </a:pPr>
            <a:r>
              <a:rPr spc="5" dirty="0">
                <a:latin typeface="Gabriola"/>
                <a:cs typeface="Gabriola"/>
              </a:rPr>
              <a:t>MEDICAL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1107454"/>
            <a:ext cx="6716395" cy="455295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95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10" dirty="0">
                <a:latin typeface="Gabriola"/>
                <a:cs typeface="Gabriola"/>
              </a:rPr>
              <a:t>Antimicrobial </a:t>
            </a:r>
            <a:r>
              <a:rPr sz="2800" spc="-5" dirty="0">
                <a:latin typeface="Gabriola"/>
                <a:cs typeface="Gabriola"/>
              </a:rPr>
              <a:t>drugs(</a:t>
            </a:r>
            <a:r>
              <a:rPr sz="2800" spc="100" dirty="0">
                <a:latin typeface="Gabriola"/>
                <a:cs typeface="Gabriola"/>
              </a:rPr>
              <a:t> </a:t>
            </a:r>
            <a:r>
              <a:rPr sz="2800" spc="-10" dirty="0">
                <a:latin typeface="Gabriola"/>
                <a:cs typeface="Gabriola"/>
              </a:rPr>
              <a:t>ampicillin/amoxicillin/erythromycin)</a:t>
            </a:r>
            <a:endParaRPr sz="28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10" dirty="0">
                <a:latin typeface="Gabriola"/>
                <a:cs typeface="Gabriola"/>
              </a:rPr>
              <a:t>Nasal </a:t>
            </a:r>
            <a:r>
              <a:rPr sz="2800" spc="-5" dirty="0">
                <a:latin typeface="Gabriola"/>
                <a:cs typeface="Gabriola"/>
              </a:rPr>
              <a:t>decongestant drops ( 0.1% oxy or</a:t>
            </a:r>
            <a:r>
              <a:rPr sz="2800" spc="75" dirty="0">
                <a:latin typeface="Gabriola"/>
                <a:cs typeface="Gabriola"/>
              </a:rPr>
              <a:t> </a:t>
            </a:r>
            <a:r>
              <a:rPr sz="2800" spc="-5" dirty="0">
                <a:latin typeface="Gabriola"/>
                <a:cs typeface="Gabriola"/>
              </a:rPr>
              <a:t>xylometazoline).</a:t>
            </a:r>
            <a:endParaRPr sz="28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5" dirty="0">
                <a:latin typeface="Gabriola"/>
                <a:cs typeface="Gabriola"/>
              </a:rPr>
              <a:t>Steam </a:t>
            </a:r>
            <a:r>
              <a:rPr sz="2800" spc="-10" dirty="0">
                <a:latin typeface="Gabriola"/>
                <a:cs typeface="Gabriola"/>
              </a:rPr>
              <a:t>inhalation.</a:t>
            </a:r>
            <a:endParaRPr sz="28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10" dirty="0">
                <a:latin typeface="Gabriola"/>
                <a:cs typeface="Gabriola"/>
              </a:rPr>
              <a:t>Analgesics.</a:t>
            </a:r>
            <a:endParaRPr sz="28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5" dirty="0">
                <a:latin typeface="Gabriola"/>
                <a:cs typeface="Gabriola"/>
              </a:rPr>
              <a:t>Hot</a:t>
            </a:r>
            <a:r>
              <a:rPr sz="2800" spc="-10" dirty="0">
                <a:latin typeface="Gabriola"/>
                <a:cs typeface="Gabriola"/>
              </a:rPr>
              <a:t> fomentation.</a:t>
            </a:r>
            <a:endParaRPr sz="2800">
              <a:latin typeface="Gabriola"/>
              <a:cs typeface="Gabriola"/>
            </a:endParaRPr>
          </a:p>
          <a:p>
            <a:pPr>
              <a:lnSpc>
                <a:spcPct val="100000"/>
              </a:lnSpc>
              <a:buClr>
                <a:srgbClr val="B03E9A"/>
              </a:buClr>
              <a:buFont typeface="Wingdings 2"/>
              <a:buChar char=""/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B03E9A"/>
              </a:buClr>
              <a:buFont typeface="Wingdings 2"/>
              <a:buChar char=""/>
            </a:pPr>
            <a:endParaRPr sz="2800">
              <a:latin typeface="Times New Roman"/>
              <a:cs typeface="Times New Roman"/>
            </a:endParaRPr>
          </a:p>
          <a:p>
            <a:pPr marL="631190">
              <a:lnSpc>
                <a:spcPct val="100000"/>
              </a:lnSpc>
              <a:spcBef>
                <a:spcPts val="2085"/>
              </a:spcBef>
            </a:pPr>
            <a:r>
              <a:rPr sz="2800" b="1" dirty="0">
                <a:latin typeface="Gabriola"/>
                <a:cs typeface="Gabriola"/>
              </a:rPr>
              <a:t>SURGICAL</a:t>
            </a:r>
            <a:endParaRPr sz="2800">
              <a:latin typeface="Gabriola"/>
              <a:cs typeface="Gabriola"/>
            </a:endParaRPr>
          </a:p>
          <a:p>
            <a:pPr marL="347980" indent="-33528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347980" algn="l"/>
              </a:tabLst>
            </a:pPr>
            <a:r>
              <a:rPr sz="2800" spc="-10" dirty="0">
                <a:latin typeface="Gabriola"/>
                <a:cs typeface="Gabriola"/>
              </a:rPr>
              <a:t>Antral</a:t>
            </a:r>
            <a:r>
              <a:rPr sz="2800" dirty="0">
                <a:latin typeface="Gabriola"/>
                <a:cs typeface="Gabriola"/>
              </a:rPr>
              <a:t> </a:t>
            </a:r>
            <a:r>
              <a:rPr sz="2800" spc="-5" dirty="0">
                <a:latin typeface="Gabriola"/>
                <a:cs typeface="Gabriola"/>
              </a:rPr>
              <a:t>lavage</a:t>
            </a:r>
            <a:endParaRPr sz="2800">
              <a:latin typeface="Gabriola"/>
              <a:cs typeface="Gabriol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25011" y="2438400"/>
            <a:ext cx="1808988" cy="3816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15000" y="2514600"/>
            <a:ext cx="1981200" cy="3506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37608" y="6283248"/>
            <a:ext cx="1447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rebuchet MS"/>
                <a:cs typeface="Trebuchet MS"/>
              </a:rPr>
              <a:t>NASAL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SPRAYS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101" y="222884"/>
            <a:ext cx="5903810" cy="357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48659" y="329945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4"/>
                </a:lnTo>
                <a:lnTo>
                  <a:pt x="83057" y="127634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3791" y="329945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16" y="0"/>
                </a:moveTo>
                <a:lnTo>
                  <a:pt x="0" y="127634"/>
                </a:lnTo>
                <a:lnTo>
                  <a:pt x="83032" y="127634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27426" y="280034"/>
            <a:ext cx="101853" cy="100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06573" y="276479"/>
            <a:ext cx="176402" cy="2503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82284" y="22898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54751" y="22898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3"/>
                </a:lnTo>
                <a:lnTo>
                  <a:pt x="171323" y="54483"/>
                </a:lnTo>
                <a:lnTo>
                  <a:pt x="171323" y="345567"/>
                </a:lnTo>
                <a:lnTo>
                  <a:pt x="109982" y="345567"/>
                </a:lnTo>
                <a:lnTo>
                  <a:pt x="109982" y="54483"/>
                </a:lnTo>
                <a:lnTo>
                  <a:pt x="0" y="54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52515" y="22898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1" y="0"/>
                </a:lnTo>
                <a:lnTo>
                  <a:pt x="61341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76825" y="22898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0" y="0"/>
                </a:lnTo>
                <a:lnTo>
                  <a:pt x="61340" y="234188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7" y="296926"/>
                </a:lnTo>
                <a:lnTo>
                  <a:pt x="140708" y="295856"/>
                </a:lnTo>
                <a:lnTo>
                  <a:pt x="176784" y="279908"/>
                </a:lnTo>
                <a:lnTo>
                  <a:pt x="195325" y="233045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4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9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9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53736" y="22898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20">
                <a:moveTo>
                  <a:pt x="0" y="0"/>
                </a:moveTo>
                <a:lnTo>
                  <a:pt x="29463" y="0"/>
                </a:lnTo>
                <a:lnTo>
                  <a:pt x="192659" y="208534"/>
                </a:lnTo>
                <a:lnTo>
                  <a:pt x="192659" y="0"/>
                </a:lnTo>
                <a:lnTo>
                  <a:pt x="251587" y="0"/>
                </a:lnTo>
                <a:lnTo>
                  <a:pt x="251587" y="350266"/>
                </a:lnTo>
                <a:lnTo>
                  <a:pt x="226695" y="350266"/>
                </a:lnTo>
                <a:lnTo>
                  <a:pt x="58927" y="131572"/>
                </a:lnTo>
                <a:lnTo>
                  <a:pt x="58927" y="345821"/>
                </a:lnTo>
                <a:lnTo>
                  <a:pt x="0" y="34582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20767" y="22898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1" y="0"/>
                </a:lnTo>
                <a:lnTo>
                  <a:pt x="61341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79545" y="22898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0" y="0"/>
                </a:lnTo>
                <a:lnTo>
                  <a:pt x="61340" y="291084"/>
                </a:lnTo>
                <a:lnTo>
                  <a:pt x="217424" y="291084"/>
                </a:lnTo>
                <a:lnTo>
                  <a:pt x="217424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92551" y="22898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3"/>
                </a:lnTo>
                <a:lnTo>
                  <a:pt x="171323" y="54483"/>
                </a:lnTo>
                <a:lnTo>
                  <a:pt x="171323" y="345567"/>
                </a:lnTo>
                <a:lnTo>
                  <a:pt x="109982" y="345567"/>
                </a:lnTo>
                <a:lnTo>
                  <a:pt x="109982" y="54483"/>
                </a:lnTo>
                <a:lnTo>
                  <a:pt x="0" y="54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00197" y="22898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20">
                <a:moveTo>
                  <a:pt x="0" y="0"/>
                </a:moveTo>
                <a:lnTo>
                  <a:pt x="29463" y="0"/>
                </a:lnTo>
                <a:lnTo>
                  <a:pt x="192658" y="208534"/>
                </a:lnTo>
                <a:lnTo>
                  <a:pt x="192658" y="0"/>
                </a:lnTo>
                <a:lnTo>
                  <a:pt x="251587" y="0"/>
                </a:lnTo>
                <a:lnTo>
                  <a:pt x="251587" y="350266"/>
                </a:lnTo>
                <a:lnTo>
                  <a:pt x="226694" y="350266"/>
                </a:lnTo>
                <a:lnTo>
                  <a:pt x="58927" y="131572"/>
                </a:lnTo>
                <a:lnTo>
                  <a:pt x="58927" y="345821"/>
                </a:lnTo>
                <a:lnTo>
                  <a:pt x="0" y="34582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82748" y="228981"/>
            <a:ext cx="227965" cy="346075"/>
          </a:xfrm>
          <a:custGeom>
            <a:avLst/>
            <a:gdLst/>
            <a:ahLst/>
            <a:cxnLst/>
            <a:rect l="l" t="t" r="r" b="b"/>
            <a:pathLst>
              <a:path w="227964" h="346075">
                <a:moveTo>
                  <a:pt x="0" y="0"/>
                </a:moveTo>
                <a:lnTo>
                  <a:pt x="227583" y="0"/>
                </a:lnTo>
                <a:lnTo>
                  <a:pt x="227583" y="54483"/>
                </a:lnTo>
                <a:lnTo>
                  <a:pt x="61340" y="54483"/>
                </a:lnTo>
                <a:lnTo>
                  <a:pt x="61340" y="135382"/>
                </a:lnTo>
                <a:lnTo>
                  <a:pt x="182752" y="135382"/>
                </a:lnTo>
                <a:lnTo>
                  <a:pt x="182752" y="187579"/>
                </a:lnTo>
                <a:lnTo>
                  <a:pt x="61340" y="187579"/>
                </a:lnTo>
                <a:lnTo>
                  <a:pt x="61340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63648" y="22898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71" y="0"/>
                </a:lnTo>
                <a:lnTo>
                  <a:pt x="220471" y="54483"/>
                </a:lnTo>
                <a:lnTo>
                  <a:pt x="61340" y="54483"/>
                </a:lnTo>
                <a:lnTo>
                  <a:pt x="61340" y="135382"/>
                </a:lnTo>
                <a:lnTo>
                  <a:pt x="175513" y="135382"/>
                </a:lnTo>
                <a:lnTo>
                  <a:pt x="175513" y="187579"/>
                </a:lnTo>
                <a:lnTo>
                  <a:pt x="61340" y="187579"/>
                </a:lnTo>
                <a:lnTo>
                  <a:pt x="61340" y="291084"/>
                </a:lnTo>
                <a:lnTo>
                  <a:pt x="217931" y="291084"/>
                </a:lnTo>
                <a:lnTo>
                  <a:pt x="217931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37258" y="22898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0" y="0"/>
                </a:lnTo>
                <a:lnTo>
                  <a:pt x="286130" y="54483"/>
                </a:lnTo>
                <a:lnTo>
                  <a:pt x="171322" y="54483"/>
                </a:lnTo>
                <a:lnTo>
                  <a:pt x="171322" y="345567"/>
                </a:lnTo>
                <a:lnTo>
                  <a:pt x="109981" y="345567"/>
                </a:lnTo>
                <a:lnTo>
                  <a:pt x="109981" y="54483"/>
                </a:lnTo>
                <a:lnTo>
                  <a:pt x="0" y="54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40282" y="228981"/>
            <a:ext cx="257175" cy="351790"/>
          </a:xfrm>
          <a:custGeom>
            <a:avLst/>
            <a:gdLst/>
            <a:ahLst/>
            <a:cxnLst/>
            <a:rect l="l" t="t" r="r" b="b"/>
            <a:pathLst>
              <a:path w="257175" h="351790">
                <a:moveTo>
                  <a:pt x="0" y="0"/>
                </a:moveTo>
                <a:lnTo>
                  <a:pt x="61328" y="0"/>
                </a:lnTo>
                <a:lnTo>
                  <a:pt x="61328" y="234188"/>
                </a:lnTo>
                <a:lnTo>
                  <a:pt x="62390" y="247451"/>
                </a:lnTo>
                <a:lnTo>
                  <a:pt x="87605" y="287174"/>
                </a:lnTo>
                <a:lnTo>
                  <a:pt x="125018" y="296926"/>
                </a:lnTo>
                <a:lnTo>
                  <a:pt x="140758" y="295856"/>
                </a:lnTo>
                <a:lnTo>
                  <a:pt x="176834" y="279908"/>
                </a:lnTo>
                <a:lnTo>
                  <a:pt x="195376" y="233045"/>
                </a:lnTo>
                <a:lnTo>
                  <a:pt x="195376" y="0"/>
                </a:lnTo>
                <a:lnTo>
                  <a:pt x="256590" y="0"/>
                </a:lnTo>
                <a:lnTo>
                  <a:pt x="256590" y="237744"/>
                </a:lnTo>
                <a:lnTo>
                  <a:pt x="254372" y="262963"/>
                </a:lnTo>
                <a:lnTo>
                  <a:pt x="236552" y="304734"/>
                </a:lnTo>
                <a:lnTo>
                  <a:pt x="201518" y="334478"/>
                </a:lnTo>
                <a:lnTo>
                  <a:pt x="153831" y="349527"/>
                </a:lnTo>
                <a:lnTo>
                  <a:pt x="125501" y="351409"/>
                </a:lnTo>
                <a:lnTo>
                  <a:pt x="97140" y="349573"/>
                </a:lnTo>
                <a:lnTo>
                  <a:pt x="50729" y="334853"/>
                </a:lnTo>
                <a:lnTo>
                  <a:pt x="18382" y="305605"/>
                </a:lnTo>
                <a:lnTo>
                  <a:pt x="2042" y="263401"/>
                </a:lnTo>
                <a:lnTo>
                  <a:pt x="0" y="23749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64689" y="225425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8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30" y="101853"/>
                </a:lnTo>
                <a:lnTo>
                  <a:pt x="226188" y="116855"/>
                </a:lnTo>
                <a:lnTo>
                  <a:pt x="209169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6" y="349123"/>
                </a:lnTo>
                <a:lnTo>
                  <a:pt x="194818" y="349123"/>
                </a:lnTo>
                <a:lnTo>
                  <a:pt x="102616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7" y="204724"/>
                </a:lnTo>
                <a:lnTo>
                  <a:pt x="63627" y="349123"/>
                </a:lnTo>
                <a:lnTo>
                  <a:pt x="0" y="349123"/>
                </a:lnTo>
                <a:lnTo>
                  <a:pt x="0" y="3555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8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38930" y="224281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20">
                <a:moveTo>
                  <a:pt x="137795" y="0"/>
                </a:moveTo>
                <a:lnTo>
                  <a:pt x="164719" y="0"/>
                </a:lnTo>
                <a:lnTo>
                  <a:pt x="303657" y="350266"/>
                </a:lnTo>
                <a:lnTo>
                  <a:pt x="235966" y="350266"/>
                </a:lnTo>
                <a:lnTo>
                  <a:pt x="210693" y="280162"/>
                </a:lnTo>
                <a:lnTo>
                  <a:pt x="92329" y="280162"/>
                </a:lnTo>
                <a:lnTo>
                  <a:pt x="68199" y="350266"/>
                </a:lnTo>
                <a:lnTo>
                  <a:pt x="0" y="350266"/>
                </a:lnTo>
                <a:lnTo>
                  <a:pt x="13779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4101" y="224281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5" h="350520">
                <a:moveTo>
                  <a:pt x="137756" y="0"/>
                </a:moveTo>
                <a:lnTo>
                  <a:pt x="164655" y="0"/>
                </a:lnTo>
                <a:lnTo>
                  <a:pt x="303593" y="350266"/>
                </a:lnTo>
                <a:lnTo>
                  <a:pt x="235889" y="350266"/>
                </a:lnTo>
                <a:lnTo>
                  <a:pt x="210654" y="280162"/>
                </a:lnTo>
                <a:lnTo>
                  <a:pt x="92227" y="280162"/>
                </a:lnTo>
                <a:lnTo>
                  <a:pt x="68173" y="350266"/>
                </a:lnTo>
                <a:lnTo>
                  <a:pt x="0" y="350266"/>
                </a:lnTo>
                <a:lnTo>
                  <a:pt x="1377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98742" y="223011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9"/>
                </a:lnTo>
                <a:lnTo>
                  <a:pt x="174752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3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6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9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8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6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3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4"/>
                </a:lnTo>
                <a:lnTo>
                  <a:pt x="2468" y="73796"/>
                </a:lnTo>
                <a:lnTo>
                  <a:pt x="29972" y="26416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87975" y="223011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9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9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8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5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6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3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4"/>
                </a:lnTo>
                <a:lnTo>
                  <a:pt x="2468" y="73796"/>
                </a:lnTo>
                <a:lnTo>
                  <a:pt x="29972" y="26416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56227" y="223011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9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9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8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6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3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4"/>
                </a:lnTo>
                <a:lnTo>
                  <a:pt x="2468" y="73796"/>
                </a:lnTo>
                <a:lnTo>
                  <a:pt x="29972" y="26416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8116" y="223011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90" h="357505">
                <a:moveTo>
                  <a:pt x="158280" y="0"/>
                </a:moveTo>
                <a:lnTo>
                  <a:pt x="186517" y="1524"/>
                </a:lnTo>
                <a:lnTo>
                  <a:pt x="211774" y="6096"/>
                </a:lnTo>
                <a:lnTo>
                  <a:pt x="234052" y="13716"/>
                </a:lnTo>
                <a:lnTo>
                  <a:pt x="253352" y="24384"/>
                </a:lnTo>
                <a:lnTo>
                  <a:pt x="228104" y="75057"/>
                </a:lnTo>
                <a:lnTo>
                  <a:pt x="216281" y="66075"/>
                </a:lnTo>
                <a:lnTo>
                  <a:pt x="201331" y="59690"/>
                </a:lnTo>
                <a:lnTo>
                  <a:pt x="183254" y="55876"/>
                </a:lnTo>
                <a:lnTo>
                  <a:pt x="162051" y="54610"/>
                </a:lnTo>
                <a:lnTo>
                  <a:pt x="141442" y="56872"/>
                </a:lnTo>
                <a:lnTo>
                  <a:pt x="106061" y="74969"/>
                </a:lnTo>
                <a:lnTo>
                  <a:pt x="79212" y="110095"/>
                </a:lnTo>
                <a:lnTo>
                  <a:pt x="65414" y="155866"/>
                </a:lnTo>
                <a:lnTo>
                  <a:pt x="63690" y="182372"/>
                </a:lnTo>
                <a:lnTo>
                  <a:pt x="65290" y="208661"/>
                </a:lnTo>
                <a:lnTo>
                  <a:pt x="78086" y="252666"/>
                </a:lnTo>
                <a:lnTo>
                  <a:pt x="103149" y="284624"/>
                </a:lnTo>
                <a:lnTo>
                  <a:pt x="157581" y="302895"/>
                </a:lnTo>
                <a:lnTo>
                  <a:pt x="180667" y="300724"/>
                </a:lnTo>
                <a:lnTo>
                  <a:pt x="201101" y="294195"/>
                </a:lnTo>
                <a:lnTo>
                  <a:pt x="218882" y="283285"/>
                </a:lnTo>
                <a:lnTo>
                  <a:pt x="234010" y="267970"/>
                </a:lnTo>
                <a:lnTo>
                  <a:pt x="262547" y="317627"/>
                </a:lnTo>
                <a:lnTo>
                  <a:pt x="241610" y="335035"/>
                </a:lnTo>
                <a:lnTo>
                  <a:pt x="216311" y="347456"/>
                </a:lnTo>
                <a:lnTo>
                  <a:pt x="186646" y="354899"/>
                </a:lnTo>
                <a:lnTo>
                  <a:pt x="152615" y="357378"/>
                </a:lnTo>
                <a:lnTo>
                  <a:pt x="118430" y="354401"/>
                </a:lnTo>
                <a:lnTo>
                  <a:pt x="62176" y="330588"/>
                </a:lnTo>
                <a:lnTo>
                  <a:pt x="22556" y="283773"/>
                </a:lnTo>
                <a:lnTo>
                  <a:pt x="2505" y="218813"/>
                </a:lnTo>
                <a:lnTo>
                  <a:pt x="0" y="179832"/>
                </a:lnTo>
                <a:lnTo>
                  <a:pt x="2778" y="143037"/>
                </a:lnTo>
                <a:lnTo>
                  <a:pt x="25010" y="78926"/>
                </a:lnTo>
                <a:lnTo>
                  <a:pt x="68250" y="29039"/>
                </a:lnTo>
                <a:lnTo>
                  <a:pt x="125162" y="3234"/>
                </a:lnTo>
                <a:lnTo>
                  <a:pt x="15828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43835" y="222884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8" y="46228"/>
                </a:lnTo>
                <a:lnTo>
                  <a:pt x="292052" y="101726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5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07340" y="1365249"/>
            <a:ext cx="20072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AETIO</a:t>
            </a:r>
            <a:r>
              <a:rPr spc="-60" dirty="0"/>
              <a:t>L</a:t>
            </a:r>
            <a:r>
              <a:rPr spc="-10" dirty="0"/>
              <a:t>O</a:t>
            </a:r>
            <a:r>
              <a:rPr spc="-100" dirty="0"/>
              <a:t>G</a:t>
            </a:r>
            <a:r>
              <a:rPr spc="-175" dirty="0"/>
              <a:t>Y</a:t>
            </a:r>
            <a:r>
              <a:rPr spc="-5" dirty="0"/>
              <a:t>: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pc="-5" dirty="0"/>
              <a:t>Viral rhinitis followed by bacterial</a:t>
            </a:r>
            <a:r>
              <a:rPr spc="130" dirty="0"/>
              <a:t> </a:t>
            </a:r>
            <a:r>
              <a:rPr spc="-5" dirty="0"/>
              <a:t>invasion.</a:t>
            </a: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pc="-5" dirty="0"/>
              <a:t>Diving </a:t>
            </a:r>
            <a:r>
              <a:rPr dirty="0"/>
              <a:t>and</a:t>
            </a:r>
            <a:r>
              <a:rPr spc="-5" dirty="0"/>
              <a:t> swimming.</a:t>
            </a: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dirty="0"/>
              <a:t>Trauma </a:t>
            </a:r>
            <a:r>
              <a:rPr spc="-5" dirty="0"/>
              <a:t>(fractures </a:t>
            </a:r>
            <a:r>
              <a:rPr dirty="0"/>
              <a:t>and </a:t>
            </a:r>
            <a:r>
              <a:rPr spc="-5" dirty="0"/>
              <a:t>penetrating</a:t>
            </a:r>
            <a:r>
              <a:rPr spc="45" dirty="0"/>
              <a:t> </a:t>
            </a:r>
            <a:r>
              <a:rPr spc="-5" dirty="0"/>
              <a:t>injuries).</a:t>
            </a: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pc="-5" dirty="0"/>
              <a:t>Oedema of </a:t>
            </a:r>
            <a:r>
              <a:rPr dirty="0"/>
              <a:t>middle meatus 2⁰ </a:t>
            </a:r>
            <a:r>
              <a:rPr spc="-5" dirty="0"/>
              <a:t>to ipsilateral </a:t>
            </a:r>
            <a:r>
              <a:rPr dirty="0"/>
              <a:t>maxillary </a:t>
            </a:r>
            <a:r>
              <a:rPr spc="-5" dirty="0"/>
              <a:t>sinus</a:t>
            </a:r>
            <a:r>
              <a:rPr spc="80" dirty="0"/>
              <a:t> </a:t>
            </a:r>
            <a:r>
              <a:rPr spc="-10" dirty="0"/>
              <a:t>infection.</a:t>
            </a: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B03E9A"/>
              </a:buClr>
              <a:buFont typeface="Wingdings 2"/>
              <a:buChar char=""/>
            </a:pPr>
            <a:endParaRPr sz="3500">
              <a:latin typeface="Times New Roman"/>
              <a:cs typeface="Times New Roman"/>
            </a:endParaRPr>
          </a:p>
          <a:p>
            <a:pPr marL="400685">
              <a:lnSpc>
                <a:spcPct val="100000"/>
              </a:lnSpc>
            </a:pPr>
            <a:r>
              <a:rPr sz="2800" b="1" spc="-10" dirty="0">
                <a:latin typeface="Cambria"/>
                <a:cs typeface="Cambria"/>
              </a:rPr>
              <a:t>CLINICAL </a:t>
            </a:r>
            <a:r>
              <a:rPr sz="2800" b="1" spc="-30" dirty="0">
                <a:latin typeface="Cambria"/>
                <a:cs typeface="Cambria"/>
              </a:rPr>
              <a:t>FEATURES:</a:t>
            </a:r>
            <a:endParaRPr sz="2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dirty="0"/>
              <a:t>Frontal </a:t>
            </a:r>
            <a:r>
              <a:rPr spc="-5" dirty="0"/>
              <a:t>headache.(OFFICE</a:t>
            </a:r>
            <a:r>
              <a:rPr spc="5" dirty="0"/>
              <a:t> </a:t>
            </a:r>
            <a:r>
              <a:rPr spc="-5" dirty="0"/>
              <a:t>HEADACHE)</a:t>
            </a: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pc="-5" dirty="0"/>
              <a:t>Tenderness.</a:t>
            </a: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pc="-5" dirty="0"/>
              <a:t>Oedema of </a:t>
            </a:r>
            <a:r>
              <a:rPr dirty="0"/>
              <a:t>upper</a:t>
            </a:r>
            <a:r>
              <a:rPr spc="-5" dirty="0"/>
              <a:t> eyelid.</a:t>
            </a: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pc="-5" dirty="0"/>
              <a:t>Nasal</a:t>
            </a:r>
            <a:r>
              <a:rPr spc="-10" dirty="0"/>
              <a:t> </a:t>
            </a:r>
            <a:r>
              <a:rPr dirty="0"/>
              <a:t>discharge.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01025"/>
            <a:ext cx="4170045" cy="135255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46075">
              <a:lnSpc>
                <a:spcPct val="100000"/>
              </a:lnSpc>
              <a:spcBef>
                <a:spcPts val="705"/>
              </a:spcBef>
            </a:pPr>
            <a:r>
              <a:rPr sz="2400" b="1" spc="-10" dirty="0">
                <a:latin typeface="Cambria"/>
                <a:cs typeface="Cambria"/>
              </a:rPr>
              <a:t>DIAGNOSIS:</a:t>
            </a:r>
            <a:endParaRPr sz="2400">
              <a:latin typeface="Cambria"/>
              <a:cs typeface="Cambria"/>
            </a:endParaRPr>
          </a:p>
          <a:p>
            <a:pPr marL="353695" indent="-34163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353695" algn="l"/>
                <a:tab pos="354330" algn="l"/>
              </a:tabLst>
            </a:pPr>
            <a:r>
              <a:rPr sz="2400" dirty="0">
                <a:latin typeface="Gabriola"/>
                <a:cs typeface="Gabriola"/>
              </a:rPr>
              <a:t>Xray: WATER”S VIEW/LATERAL</a:t>
            </a:r>
            <a:r>
              <a:rPr sz="2400" spc="-40" dirty="0">
                <a:latin typeface="Gabriola"/>
                <a:cs typeface="Gabriola"/>
              </a:rPr>
              <a:t> </a:t>
            </a:r>
            <a:r>
              <a:rPr sz="2400" dirty="0">
                <a:latin typeface="Gabriola"/>
                <a:cs typeface="Gabriola"/>
              </a:rPr>
              <a:t>VIEW.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Gabriola"/>
                <a:cs typeface="Gabriola"/>
              </a:rPr>
              <a:t>CT is</a:t>
            </a:r>
            <a:r>
              <a:rPr sz="2400" spc="10" dirty="0">
                <a:latin typeface="Gabriola"/>
                <a:cs typeface="Gabriola"/>
              </a:rPr>
              <a:t> </a:t>
            </a:r>
            <a:r>
              <a:rPr sz="2400" dirty="0">
                <a:latin typeface="Gabriola"/>
                <a:cs typeface="Gabriola"/>
              </a:rPr>
              <a:t>preferred.</a:t>
            </a:r>
            <a:endParaRPr sz="2400">
              <a:latin typeface="Gabriola"/>
              <a:cs typeface="Gabriol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2754375"/>
            <a:ext cx="2767330" cy="311975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46075">
              <a:lnSpc>
                <a:spcPct val="100000"/>
              </a:lnSpc>
              <a:spcBef>
                <a:spcPts val="695"/>
              </a:spcBef>
            </a:pPr>
            <a:r>
              <a:rPr sz="2400" b="1" spc="-30" dirty="0">
                <a:latin typeface="Cambria"/>
                <a:cs typeface="Cambria"/>
              </a:rPr>
              <a:t>TREATMENT:</a:t>
            </a:r>
            <a:endParaRPr sz="2400">
              <a:latin typeface="Cambria"/>
              <a:cs typeface="Cambria"/>
            </a:endParaRPr>
          </a:p>
          <a:p>
            <a:pPr marL="536575">
              <a:lnSpc>
                <a:spcPct val="100000"/>
              </a:lnSpc>
              <a:spcBef>
                <a:spcPts val="600"/>
              </a:spcBef>
            </a:pPr>
            <a:r>
              <a:rPr sz="2400" b="1" spc="5" dirty="0">
                <a:latin typeface="Gabriola"/>
                <a:cs typeface="Gabriola"/>
              </a:rPr>
              <a:t>MEDICAL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Gabriola"/>
                <a:cs typeface="Gabriola"/>
              </a:rPr>
              <a:t>Antimicrobial</a:t>
            </a:r>
            <a:r>
              <a:rPr sz="2400" spc="25" dirty="0">
                <a:latin typeface="Gabriola"/>
                <a:cs typeface="Gabriola"/>
              </a:rPr>
              <a:t> </a:t>
            </a:r>
            <a:r>
              <a:rPr sz="2400" dirty="0">
                <a:latin typeface="Gabriola"/>
                <a:cs typeface="Gabriola"/>
              </a:rPr>
              <a:t>drugs.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dirty="0">
                <a:latin typeface="Gabriola"/>
                <a:cs typeface="Gabriola"/>
              </a:rPr>
              <a:t>Nasal decongestant</a:t>
            </a:r>
            <a:r>
              <a:rPr sz="2400" spc="-90" dirty="0">
                <a:latin typeface="Gabriola"/>
                <a:cs typeface="Gabriola"/>
              </a:rPr>
              <a:t> </a:t>
            </a:r>
            <a:r>
              <a:rPr sz="2400" dirty="0">
                <a:latin typeface="Gabriola"/>
                <a:cs typeface="Gabriola"/>
              </a:rPr>
              <a:t>drops.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Gabriola"/>
                <a:cs typeface="Gabriola"/>
              </a:rPr>
              <a:t>Steam</a:t>
            </a:r>
            <a:r>
              <a:rPr sz="2400" spc="5" dirty="0">
                <a:latin typeface="Gabriola"/>
                <a:cs typeface="Gabriola"/>
              </a:rPr>
              <a:t> </a:t>
            </a:r>
            <a:r>
              <a:rPr sz="2400" spc="-5" dirty="0">
                <a:latin typeface="Gabriola"/>
                <a:cs typeface="Gabriola"/>
              </a:rPr>
              <a:t>inhalation.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Gabriola"/>
                <a:cs typeface="Gabriola"/>
              </a:rPr>
              <a:t>Analgesics.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Gabriola"/>
                <a:cs typeface="Gabriola"/>
              </a:rPr>
              <a:t>Hot</a:t>
            </a:r>
            <a:r>
              <a:rPr sz="2400" spc="5" dirty="0">
                <a:latin typeface="Gabriola"/>
                <a:cs typeface="Gabriola"/>
              </a:rPr>
              <a:t> </a:t>
            </a:r>
            <a:r>
              <a:rPr sz="2400" spc="-5" dirty="0">
                <a:latin typeface="Gabriola"/>
                <a:cs typeface="Gabriola"/>
              </a:rPr>
              <a:t>fomentation.</a:t>
            </a:r>
            <a:endParaRPr sz="2400">
              <a:latin typeface="Gabriola"/>
              <a:cs typeface="Gabriol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24171" y="4572"/>
            <a:ext cx="4719828" cy="5253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2701" y="146812"/>
            <a:ext cx="1480019" cy="357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2391" y="253745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5">
                <a:moveTo>
                  <a:pt x="41516" y="0"/>
                </a:moveTo>
                <a:lnTo>
                  <a:pt x="0" y="127634"/>
                </a:lnTo>
                <a:lnTo>
                  <a:pt x="83032" y="127634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92248" y="152780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71" y="0"/>
                </a:lnTo>
                <a:lnTo>
                  <a:pt x="220471" y="54483"/>
                </a:lnTo>
                <a:lnTo>
                  <a:pt x="61340" y="54483"/>
                </a:lnTo>
                <a:lnTo>
                  <a:pt x="61340" y="135382"/>
                </a:lnTo>
                <a:lnTo>
                  <a:pt x="175513" y="135382"/>
                </a:lnTo>
                <a:lnTo>
                  <a:pt x="175513" y="187578"/>
                </a:lnTo>
                <a:lnTo>
                  <a:pt x="61340" y="187578"/>
                </a:lnTo>
                <a:lnTo>
                  <a:pt x="61340" y="291084"/>
                </a:lnTo>
                <a:lnTo>
                  <a:pt x="217931" y="291084"/>
                </a:lnTo>
                <a:lnTo>
                  <a:pt x="217931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65858" y="152780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3"/>
                </a:lnTo>
                <a:lnTo>
                  <a:pt x="171323" y="54483"/>
                </a:lnTo>
                <a:lnTo>
                  <a:pt x="171323" y="345567"/>
                </a:lnTo>
                <a:lnTo>
                  <a:pt x="109982" y="345567"/>
                </a:lnTo>
                <a:lnTo>
                  <a:pt x="109982" y="54483"/>
                </a:lnTo>
                <a:lnTo>
                  <a:pt x="0" y="54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68933" y="152780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40" h="351790">
                <a:moveTo>
                  <a:pt x="0" y="0"/>
                </a:moveTo>
                <a:lnTo>
                  <a:pt x="61340" y="0"/>
                </a:lnTo>
                <a:lnTo>
                  <a:pt x="61340" y="234188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7" y="296926"/>
                </a:lnTo>
                <a:lnTo>
                  <a:pt x="140708" y="295856"/>
                </a:lnTo>
                <a:lnTo>
                  <a:pt x="176783" y="279908"/>
                </a:lnTo>
                <a:lnTo>
                  <a:pt x="195325" y="233045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4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9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9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2701" y="148081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5" h="350520">
                <a:moveTo>
                  <a:pt x="137756" y="0"/>
                </a:moveTo>
                <a:lnTo>
                  <a:pt x="164655" y="0"/>
                </a:lnTo>
                <a:lnTo>
                  <a:pt x="303593" y="350266"/>
                </a:lnTo>
                <a:lnTo>
                  <a:pt x="235889" y="350266"/>
                </a:lnTo>
                <a:lnTo>
                  <a:pt x="210654" y="280162"/>
                </a:lnTo>
                <a:lnTo>
                  <a:pt x="92227" y="280162"/>
                </a:lnTo>
                <a:lnTo>
                  <a:pt x="68173" y="350266"/>
                </a:lnTo>
                <a:lnTo>
                  <a:pt x="0" y="350266"/>
                </a:lnTo>
                <a:lnTo>
                  <a:pt x="1377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6716" y="14681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90" h="357505">
                <a:moveTo>
                  <a:pt x="158280" y="0"/>
                </a:moveTo>
                <a:lnTo>
                  <a:pt x="186507" y="1524"/>
                </a:lnTo>
                <a:lnTo>
                  <a:pt x="211742" y="6096"/>
                </a:lnTo>
                <a:lnTo>
                  <a:pt x="233998" y="13716"/>
                </a:lnTo>
                <a:lnTo>
                  <a:pt x="253288" y="24384"/>
                </a:lnTo>
                <a:lnTo>
                  <a:pt x="228142" y="75057"/>
                </a:lnTo>
                <a:lnTo>
                  <a:pt x="216298" y="66075"/>
                </a:lnTo>
                <a:lnTo>
                  <a:pt x="201336" y="59690"/>
                </a:lnTo>
                <a:lnTo>
                  <a:pt x="183255" y="55876"/>
                </a:lnTo>
                <a:lnTo>
                  <a:pt x="162051" y="54610"/>
                </a:lnTo>
                <a:lnTo>
                  <a:pt x="141442" y="56872"/>
                </a:lnTo>
                <a:lnTo>
                  <a:pt x="106061" y="74969"/>
                </a:lnTo>
                <a:lnTo>
                  <a:pt x="79212" y="110095"/>
                </a:lnTo>
                <a:lnTo>
                  <a:pt x="65414" y="155866"/>
                </a:lnTo>
                <a:lnTo>
                  <a:pt x="63690" y="182372"/>
                </a:lnTo>
                <a:lnTo>
                  <a:pt x="65290" y="208661"/>
                </a:lnTo>
                <a:lnTo>
                  <a:pt x="78086" y="252666"/>
                </a:lnTo>
                <a:lnTo>
                  <a:pt x="103149" y="284624"/>
                </a:lnTo>
                <a:lnTo>
                  <a:pt x="157581" y="302895"/>
                </a:lnTo>
                <a:lnTo>
                  <a:pt x="180662" y="300724"/>
                </a:lnTo>
                <a:lnTo>
                  <a:pt x="201083" y="294195"/>
                </a:lnTo>
                <a:lnTo>
                  <a:pt x="218855" y="283285"/>
                </a:lnTo>
                <a:lnTo>
                  <a:pt x="233984" y="267970"/>
                </a:lnTo>
                <a:lnTo>
                  <a:pt x="262559" y="317627"/>
                </a:lnTo>
                <a:lnTo>
                  <a:pt x="241616" y="335035"/>
                </a:lnTo>
                <a:lnTo>
                  <a:pt x="216312" y="347456"/>
                </a:lnTo>
                <a:lnTo>
                  <a:pt x="186646" y="354899"/>
                </a:lnTo>
                <a:lnTo>
                  <a:pt x="152615" y="357378"/>
                </a:lnTo>
                <a:lnTo>
                  <a:pt x="118430" y="354401"/>
                </a:lnTo>
                <a:lnTo>
                  <a:pt x="62176" y="330588"/>
                </a:lnTo>
                <a:lnTo>
                  <a:pt x="22556" y="283773"/>
                </a:lnTo>
                <a:lnTo>
                  <a:pt x="2505" y="218813"/>
                </a:lnTo>
                <a:lnTo>
                  <a:pt x="0" y="179832"/>
                </a:lnTo>
                <a:lnTo>
                  <a:pt x="2778" y="143037"/>
                </a:lnTo>
                <a:lnTo>
                  <a:pt x="25010" y="78926"/>
                </a:lnTo>
                <a:lnTo>
                  <a:pt x="68250" y="29039"/>
                </a:lnTo>
                <a:lnTo>
                  <a:pt x="125162" y="3234"/>
                </a:lnTo>
                <a:lnTo>
                  <a:pt x="15828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11348" y="146685"/>
            <a:ext cx="1990471" cy="3575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06113" y="203961"/>
            <a:ext cx="132841" cy="240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17925" y="200279"/>
            <a:ext cx="176402" cy="2503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12691" y="152780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1" y="0"/>
                </a:lnTo>
                <a:lnTo>
                  <a:pt x="61341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81298" y="152780"/>
            <a:ext cx="353060" cy="350520"/>
          </a:xfrm>
          <a:custGeom>
            <a:avLst/>
            <a:gdLst/>
            <a:ahLst/>
            <a:cxnLst/>
            <a:rect l="l" t="t" r="r" b="b"/>
            <a:pathLst>
              <a:path w="353060" h="350520">
                <a:moveTo>
                  <a:pt x="69596" y="0"/>
                </a:moveTo>
                <a:lnTo>
                  <a:pt x="102108" y="0"/>
                </a:lnTo>
                <a:lnTo>
                  <a:pt x="176911" y="232791"/>
                </a:lnTo>
                <a:lnTo>
                  <a:pt x="250062" y="0"/>
                </a:lnTo>
                <a:lnTo>
                  <a:pt x="282321" y="0"/>
                </a:lnTo>
                <a:lnTo>
                  <a:pt x="352933" y="345821"/>
                </a:lnTo>
                <a:lnTo>
                  <a:pt x="293497" y="345821"/>
                </a:lnTo>
                <a:lnTo>
                  <a:pt x="257555" y="159385"/>
                </a:lnTo>
                <a:lnTo>
                  <a:pt x="188087" y="350266"/>
                </a:lnTo>
                <a:lnTo>
                  <a:pt x="166115" y="350266"/>
                </a:lnTo>
                <a:lnTo>
                  <a:pt x="96520" y="159385"/>
                </a:lnTo>
                <a:lnTo>
                  <a:pt x="59181" y="345821"/>
                </a:lnTo>
                <a:lnTo>
                  <a:pt x="0" y="345821"/>
                </a:lnTo>
                <a:lnTo>
                  <a:pt x="6959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81325" y="152780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4" h="346075">
                <a:moveTo>
                  <a:pt x="0" y="0"/>
                </a:moveTo>
                <a:lnTo>
                  <a:pt x="61341" y="0"/>
                </a:lnTo>
                <a:lnTo>
                  <a:pt x="61341" y="135382"/>
                </a:lnTo>
                <a:lnTo>
                  <a:pt x="198755" y="135382"/>
                </a:lnTo>
                <a:lnTo>
                  <a:pt x="198755" y="0"/>
                </a:lnTo>
                <a:lnTo>
                  <a:pt x="259461" y="0"/>
                </a:lnTo>
                <a:lnTo>
                  <a:pt x="259461" y="345567"/>
                </a:lnTo>
                <a:lnTo>
                  <a:pt x="198755" y="345567"/>
                </a:lnTo>
                <a:lnTo>
                  <a:pt x="198755" y="189865"/>
                </a:lnTo>
                <a:lnTo>
                  <a:pt x="61341" y="189865"/>
                </a:lnTo>
                <a:lnTo>
                  <a:pt x="61341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54935" y="152780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3"/>
                </a:lnTo>
                <a:lnTo>
                  <a:pt x="171322" y="54483"/>
                </a:lnTo>
                <a:lnTo>
                  <a:pt x="171322" y="345567"/>
                </a:lnTo>
                <a:lnTo>
                  <a:pt x="109981" y="345567"/>
                </a:lnTo>
                <a:lnTo>
                  <a:pt x="109981" y="54483"/>
                </a:lnTo>
                <a:lnTo>
                  <a:pt x="0" y="54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11348" y="152780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71" y="0"/>
                </a:lnTo>
                <a:lnTo>
                  <a:pt x="220471" y="54483"/>
                </a:lnTo>
                <a:lnTo>
                  <a:pt x="61340" y="54483"/>
                </a:lnTo>
                <a:lnTo>
                  <a:pt x="61340" y="135382"/>
                </a:lnTo>
                <a:lnTo>
                  <a:pt x="175513" y="135382"/>
                </a:lnTo>
                <a:lnTo>
                  <a:pt x="175513" y="187578"/>
                </a:lnTo>
                <a:lnTo>
                  <a:pt x="61340" y="187578"/>
                </a:lnTo>
                <a:lnTo>
                  <a:pt x="61340" y="291084"/>
                </a:lnTo>
                <a:lnTo>
                  <a:pt x="217931" y="291084"/>
                </a:lnTo>
                <a:lnTo>
                  <a:pt x="217931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5660" y="15036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39" h="347980">
                <a:moveTo>
                  <a:pt x="92201" y="0"/>
                </a:moveTo>
                <a:lnTo>
                  <a:pt x="159845" y="11064"/>
                </a:lnTo>
                <a:lnTo>
                  <a:pt x="211962" y="44323"/>
                </a:lnTo>
                <a:lnTo>
                  <a:pt x="245110" y="95757"/>
                </a:lnTo>
                <a:lnTo>
                  <a:pt x="256159" y="161671"/>
                </a:lnTo>
                <a:lnTo>
                  <a:pt x="251173" y="218598"/>
                </a:lnTo>
                <a:lnTo>
                  <a:pt x="236215" y="265175"/>
                </a:lnTo>
                <a:lnTo>
                  <a:pt x="211280" y="301402"/>
                </a:lnTo>
                <a:lnTo>
                  <a:pt x="176365" y="327278"/>
                </a:lnTo>
                <a:lnTo>
                  <a:pt x="131466" y="342804"/>
                </a:lnTo>
                <a:lnTo>
                  <a:pt x="76580" y="347979"/>
                </a:lnTo>
                <a:lnTo>
                  <a:pt x="0" y="347979"/>
                </a:lnTo>
                <a:lnTo>
                  <a:pt x="0" y="2666"/>
                </a:lnTo>
                <a:lnTo>
                  <a:pt x="33266" y="1500"/>
                </a:lnTo>
                <a:lnTo>
                  <a:pt x="59721" y="666"/>
                </a:lnTo>
                <a:lnTo>
                  <a:pt x="79367" y="166"/>
                </a:lnTo>
                <a:lnTo>
                  <a:pt x="922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55186" y="14668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9" y="46228"/>
                </a:lnTo>
                <a:lnTo>
                  <a:pt x="292052" y="101726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5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86351" y="146812"/>
            <a:ext cx="2051684" cy="3573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12408" y="152780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84875" y="152780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0" y="0"/>
                </a:lnTo>
                <a:lnTo>
                  <a:pt x="286130" y="54483"/>
                </a:lnTo>
                <a:lnTo>
                  <a:pt x="171323" y="54483"/>
                </a:lnTo>
                <a:lnTo>
                  <a:pt x="171323" y="345567"/>
                </a:lnTo>
                <a:lnTo>
                  <a:pt x="109982" y="345567"/>
                </a:lnTo>
                <a:lnTo>
                  <a:pt x="109982" y="54483"/>
                </a:lnTo>
                <a:lnTo>
                  <a:pt x="0" y="54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82640" y="152780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06948" y="152780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0" y="0"/>
                </a:lnTo>
                <a:lnTo>
                  <a:pt x="61340" y="234188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7" y="296926"/>
                </a:lnTo>
                <a:lnTo>
                  <a:pt x="140708" y="295856"/>
                </a:lnTo>
                <a:lnTo>
                  <a:pt x="176784" y="279908"/>
                </a:lnTo>
                <a:lnTo>
                  <a:pt x="195325" y="233045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4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9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9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83860" y="152780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20">
                <a:moveTo>
                  <a:pt x="0" y="0"/>
                </a:moveTo>
                <a:lnTo>
                  <a:pt x="29463" y="0"/>
                </a:lnTo>
                <a:lnTo>
                  <a:pt x="192659" y="208534"/>
                </a:lnTo>
                <a:lnTo>
                  <a:pt x="192659" y="0"/>
                </a:lnTo>
                <a:lnTo>
                  <a:pt x="251587" y="0"/>
                </a:lnTo>
                <a:lnTo>
                  <a:pt x="251587" y="350266"/>
                </a:lnTo>
                <a:lnTo>
                  <a:pt x="226694" y="350266"/>
                </a:lnTo>
                <a:lnTo>
                  <a:pt x="58927" y="131572"/>
                </a:lnTo>
                <a:lnTo>
                  <a:pt x="58927" y="345821"/>
                </a:lnTo>
                <a:lnTo>
                  <a:pt x="0" y="34582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50891" y="152780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1" y="0"/>
                </a:lnTo>
                <a:lnTo>
                  <a:pt x="61341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28866" y="14681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9"/>
                </a:lnTo>
                <a:lnTo>
                  <a:pt x="174752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3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8" y="261239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8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6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3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4"/>
                </a:lnTo>
                <a:lnTo>
                  <a:pt x="2468" y="73796"/>
                </a:lnTo>
                <a:lnTo>
                  <a:pt x="29972" y="26416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18098" y="14681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9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8" y="261239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8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5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6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3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4"/>
                </a:lnTo>
                <a:lnTo>
                  <a:pt x="2468" y="73796"/>
                </a:lnTo>
                <a:lnTo>
                  <a:pt x="29972" y="26416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86351" y="14681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9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9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8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6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3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4"/>
                </a:lnTo>
                <a:lnTo>
                  <a:pt x="2468" y="73796"/>
                </a:lnTo>
                <a:lnTo>
                  <a:pt x="29972" y="26416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430783" y="1593545"/>
            <a:ext cx="175260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/>
              <a:t>AETIO</a:t>
            </a:r>
            <a:r>
              <a:rPr sz="2400" spc="-45" dirty="0"/>
              <a:t>L</a:t>
            </a:r>
            <a:r>
              <a:rPr sz="2400" spc="-5" dirty="0"/>
              <a:t>O</a:t>
            </a:r>
            <a:r>
              <a:rPr sz="2400" spc="-90" dirty="0"/>
              <a:t>G</a:t>
            </a:r>
            <a:r>
              <a:rPr sz="2400" spc="-5" dirty="0"/>
              <a:t>Y</a:t>
            </a:r>
            <a:r>
              <a:rPr sz="2600" dirty="0"/>
              <a:t>:</a:t>
            </a:r>
            <a:endParaRPr sz="2600"/>
          </a:p>
        </p:txBody>
      </p:sp>
      <p:sp>
        <p:nvSpPr>
          <p:cNvPr id="30" name="object 30"/>
          <p:cNvSpPr txBox="1"/>
          <p:nvPr/>
        </p:nvSpPr>
        <p:spPr>
          <a:xfrm>
            <a:off x="231140" y="2068195"/>
            <a:ext cx="4468495" cy="3485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Gabriola"/>
                <a:cs typeface="Gabriola"/>
              </a:rPr>
              <a:t>Associated with </a:t>
            </a:r>
            <a:r>
              <a:rPr sz="2400" spc="-10" dirty="0">
                <a:latin typeface="Gabriola"/>
                <a:cs typeface="Gabriola"/>
              </a:rPr>
              <a:t>infection </a:t>
            </a:r>
            <a:r>
              <a:rPr sz="2400" spc="-5" dirty="0">
                <a:latin typeface="Gabriola"/>
                <a:cs typeface="Gabriola"/>
              </a:rPr>
              <a:t>of other</a:t>
            </a:r>
            <a:r>
              <a:rPr sz="2400" spc="65" dirty="0">
                <a:latin typeface="Gabriola"/>
                <a:cs typeface="Gabriola"/>
              </a:rPr>
              <a:t> </a:t>
            </a:r>
            <a:r>
              <a:rPr sz="2400" dirty="0">
                <a:latin typeface="Gabriola"/>
                <a:cs typeface="Gabriola"/>
              </a:rPr>
              <a:t>sinuses.</a:t>
            </a:r>
            <a:endParaRPr sz="2400">
              <a:latin typeface="Gabriola"/>
              <a:cs typeface="Gabriola"/>
            </a:endParaRPr>
          </a:p>
          <a:p>
            <a:pPr>
              <a:lnSpc>
                <a:spcPct val="100000"/>
              </a:lnSpc>
              <a:buClr>
                <a:srgbClr val="B03E9A"/>
              </a:buClr>
              <a:buFont typeface="Wingdings 2"/>
              <a:buChar char=""/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B03E9A"/>
              </a:buClr>
              <a:buFont typeface="Wingdings 2"/>
              <a:buChar char=""/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39"/>
              </a:spcBef>
            </a:pPr>
            <a:r>
              <a:rPr sz="2400" b="1" spc="-5" dirty="0">
                <a:latin typeface="Cambria"/>
                <a:cs typeface="Cambria"/>
              </a:rPr>
              <a:t>CLINICAL</a:t>
            </a:r>
            <a:r>
              <a:rPr sz="2400" b="1" spc="-20" dirty="0">
                <a:latin typeface="Cambria"/>
                <a:cs typeface="Cambria"/>
              </a:rPr>
              <a:t> </a:t>
            </a:r>
            <a:r>
              <a:rPr sz="2400" b="1" spc="-30" dirty="0">
                <a:latin typeface="Cambria"/>
                <a:cs typeface="Cambria"/>
              </a:rPr>
              <a:t>FEATURES:</a:t>
            </a:r>
            <a:endParaRPr sz="24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Gabriola"/>
                <a:cs typeface="Gabriola"/>
              </a:rPr>
              <a:t>Pain.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Gabriola"/>
                <a:cs typeface="Gabriola"/>
              </a:rPr>
              <a:t>Oedema of</a:t>
            </a:r>
            <a:r>
              <a:rPr sz="2400" spc="10" dirty="0">
                <a:latin typeface="Gabriola"/>
                <a:cs typeface="Gabriola"/>
              </a:rPr>
              <a:t> </a:t>
            </a:r>
            <a:r>
              <a:rPr sz="2400" dirty="0">
                <a:latin typeface="Gabriola"/>
                <a:cs typeface="Gabriola"/>
              </a:rPr>
              <a:t>lids.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Gabriola"/>
                <a:cs typeface="Gabriola"/>
              </a:rPr>
              <a:t>Nasal </a:t>
            </a:r>
            <a:r>
              <a:rPr sz="2400" dirty="0">
                <a:latin typeface="Gabriola"/>
                <a:cs typeface="Gabriola"/>
              </a:rPr>
              <a:t>discharge(middle </a:t>
            </a:r>
            <a:r>
              <a:rPr sz="2400" spc="-5" dirty="0">
                <a:latin typeface="Gabriola"/>
                <a:cs typeface="Gabriola"/>
              </a:rPr>
              <a:t>or </a:t>
            </a:r>
            <a:r>
              <a:rPr sz="2400" dirty="0">
                <a:latin typeface="Gabriola"/>
                <a:cs typeface="Gabriola"/>
              </a:rPr>
              <a:t>superior</a:t>
            </a:r>
            <a:r>
              <a:rPr sz="2400" spc="-5" dirty="0">
                <a:latin typeface="Gabriola"/>
                <a:cs typeface="Gabriola"/>
              </a:rPr>
              <a:t> meatus).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Gabriola"/>
                <a:cs typeface="Gabriola"/>
              </a:rPr>
              <a:t>Swelling of the </a:t>
            </a:r>
            <a:r>
              <a:rPr sz="2400" dirty="0">
                <a:latin typeface="Gabriola"/>
                <a:cs typeface="Gabriola"/>
              </a:rPr>
              <a:t>middle</a:t>
            </a:r>
            <a:r>
              <a:rPr sz="2400" spc="15" dirty="0">
                <a:latin typeface="Gabriola"/>
                <a:cs typeface="Gabriola"/>
              </a:rPr>
              <a:t> </a:t>
            </a:r>
            <a:r>
              <a:rPr sz="2400" spc="-5" dirty="0">
                <a:latin typeface="Gabriola"/>
                <a:cs typeface="Gabriola"/>
              </a:rPr>
              <a:t>turbinate.</a:t>
            </a:r>
            <a:endParaRPr sz="2400">
              <a:latin typeface="Gabriola"/>
              <a:cs typeface="Gabriol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177495"/>
            <a:ext cx="13938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Gabriola"/>
                <a:cs typeface="Gabriola"/>
              </a:rPr>
              <a:t>DIAGNOSIS: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680973"/>
            <a:ext cx="2974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7980" indent="-335280">
              <a:lnSpc>
                <a:spcPct val="100000"/>
              </a:lnSpc>
              <a:spcBef>
                <a:spcPts val="95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347980" algn="l"/>
              </a:tabLst>
            </a:pPr>
            <a:r>
              <a:rPr sz="2800" spc="-5" dirty="0">
                <a:latin typeface="Gabriola"/>
                <a:cs typeface="Gabriola"/>
              </a:rPr>
              <a:t>Computed</a:t>
            </a:r>
            <a:r>
              <a:rPr sz="2800" spc="-15" dirty="0">
                <a:latin typeface="Gabriola"/>
                <a:cs typeface="Gabriola"/>
              </a:rPr>
              <a:t> </a:t>
            </a:r>
            <a:r>
              <a:rPr sz="2800" spc="-10" dirty="0">
                <a:latin typeface="Gabriola"/>
                <a:cs typeface="Gabriola"/>
              </a:rPr>
              <a:t>tomography.</a:t>
            </a:r>
            <a:endParaRPr sz="2800">
              <a:latin typeface="Gabriola"/>
              <a:cs typeface="Gabriol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4113009"/>
            <a:ext cx="6944995" cy="179133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93675">
              <a:lnSpc>
                <a:spcPct val="100000"/>
              </a:lnSpc>
              <a:spcBef>
                <a:spcPts val="795"/>
              </a:spcBef>
            </a:pPr>
            <a:r>
              <a:rPr sz="2800" b="1" spc="-5" dirty="0">
                <a:latin typeface="Gabriola"/>
                <a:cs typeface="Gabriola"/>
              </a:rPr>
              <a:t>TREATMENT:</a:t>
            </a:r>
            <a:endParaRPr sz="28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Gabriola"/>
                <a:cs typeface="Gabriola"/>
              </a:rPr>
              <a:t>Medical treatment </a:t>
            </a:r>
            <a:r>
              <a:rPr sz="2400" dirty="0">
                <a:latin typeface="Gabriola"/>
                <a:cs typeface="Gabriola"/>
              </a:rPr>
              <a:t>same as </a:t>
            </a:r>
            <a:r>
              <a:rPr sz="2400" spc="-5" dirty="0">
                <a:latin typeface="Gabriola"/>
                <a:cs typeface="Gabriola"/>
              </a:rPr>
              <a:t>for acute </a:t>
            </a:r>
            <a:r>
              <a:rPr sz="2400" dirty="0">
                <a:latin typeface="Gabriola"/>
                <a:cs typeface="Gabriola"/>
              </a:rPr>
              <a:t>maxillary</a:t>
            </a:r>
            <a:r>
              <a:rPr sz="2400" spc="70" dirty="0">
                <a:latin typeface="Gabriola"/>
                <a:cs typeface="Gabriola"/>
              </a:rPr>
              <a:t> </a:t>
            </a:r>
            <a:r>
              <a:rPr sz="2400" spc="-5" dirty="0">
                <a:latin typeface="Gabriola"/>
                <a:cs typeface="Gabriola"/>
              </a:rPr>
              <a:t>sinusitis.</a:t>
            </a:r>
            <a:endParaRPr sz="2400">
              <a:latin typeface="Gabriola"/>
              <a:cs typeface="Gabriola"/>
            </a:endParaRPr>
          </a:p>
          <a:p>
            <a:pPr marL="286385" marR="5080" indent="-274320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Gabriola"/>
                <a:cs typeface="Gabriola"/>
              </a:rPr>
              <a:t>In </a:t>
            </a:r>
            <a:r>
              <a:rPr sz="2400" dirty="0">
                <a:latin typeface="Gabriola"/>
                <a:cs typeface="Gabriola"/>
              </a:rPr>
              <a:t>case </a:t>
            </a:r>
            <a:r>
              <a:rPr sz="2400" spc="-5" dirty="0">
                <a:latin typeface="Gabriola"/>
                <a:cs typeface="Gabriola"/>
              </a:rPr>
              <a:t>of posterior orbit </a:t>
            </a:r>
            <a:r>
              <a:rPr sz="2400" dirty="0">
                <a:latin typeface="Gabriola"/>
                <a:cs typeface="Gabriola"/>
              </a:rPr>
              <a:t>abscess </a:t>
            </a:r>
            <a:r>
              <a:rPr sz="2400" spc="-5" dirty="0">
                <a:latin typeface="Gabriola"/>
                <a:cs typeface="Gabriola"/>
              </a:rPr>
              <a:t>,drainage of ethmoid </a:t>
            </a:r>
            <a:r>
              <a:rPr sz="2400" dirty="0">
                <a:latin typeface="Gabriola"/>
                <a:cs typeface="Gabriola"/>
              </a:rPr>
              <a:t>sinuses </a:t>
            </a:r>
            <a:r>
              <a:rPr sz="2400" spc="-5" dirty="0">
                <a:latin typeface="Gabriola"/>
                <a:cs typeface="Gabriola"/>
              </a:rPr>
              <a:t>into nose  through external ethmoidectomy incision </a:t>
            </a:r>
            <a:r>
              <a:rPr sz="2400" dirty="0">
                <a:latin typeface="Gabriola"/>
                <a:cs typeface="Gabriola"/>
              </a:rPr>
              <a:t>may </a:t>
            </a:r>
            <a:r>
              <a:rPr sz="2400" spc="-5" dirty="0">
                <a:latin typeface="Gabriola"/>
                <a:cs typeface="Gabriola"/>
              </a:rPr>
              <a:t>be</a:t>
            </a:r>
            <a:r>
              <a:rPr sz="2400" spc="95" dirty="0">
                <a:latin typeface="Gabriola"/>
                <a:cs typeface="Gabriola"/>
              </a:rPr>
              <a:t> </a:t>
            </a:r>
            <a:r>
              <a:rPr sz="2400" dirty="0">
                <a:latin typeface="Gabriola"/>
                <a:cs typeface="Gabriola"/>
              </a:rPr>
              <a:t>required.</a:t>
            </a:r>
            <a:endParaRPr sz="2400">
              <a:latin typeface="Gabriola"/>
              <a:cs typeface="Gabriol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21964" y="0"/>
            <a:ext cx="5622036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101" y="222884"/>
            <a:ext cx="6100406" cy="357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3791" y="329945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16" y="0"/>
                </a:moveTo>
                <a:lnTo>
                  <a:pt x="0" y="127634"/>
                </a:lnTo>
                <a:lnTo>
                  <a:pt x="83032" y="127634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75633" y="280161"/>
            <a:ext cx="132841" cy="240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90089" y="280161"/>
            <a:ext cx="106933" cy="115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87445" y="276479"/>
            <a:ext cx="176402" cy="2503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78879" y="22898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1" y="0"/>
                </a:lnTo>
                <a:lnTo>
                  <a:pt x="61341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51346" y="22898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0" y="0"/>
                </a:lnTo>
                <a:lnTo>
                  <a:pt x="286130" y="54483"/>
                </a:lnTo>
                <a:lnTo>
                  <a:pt x="171323" y="54483"/>
                </a:lnTo>
                <a:lnTo>
                  <a:pt x="171323" y="345567"/>
                </a:lnTo>
                <a:lnTo>
                  <a:pt x="109981" y="345567"/>
                </a:lnTo>
                <a:lnTo>
                  <a:pt x="109981" y="54483"/>
                </a:lnTo>
                <a:lnTo>
                  <a:pt x="0" y="54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49111" y="22898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73421" y="22898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0" y="0"/>
                </a:lnTo>
                <a:lnTo>
                  <a:pt x="61340" y="234188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7" y="296926"/>
                </a:lnTo>
                <a:lnTo>
                  <a:pt x="140708" y="295856"/>
                </a:lnTo>
                <a:lnTo>
                  <a:pt x="176783" y="279908"/>
                </a:lnTo>
                <a:lnTo>
                  <a:pt x="195325" y="233045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4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9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9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50333" y="22898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20">
                <a:moveTo>
                  <a:pt x="0" y="0"/>
                </a:moveTo>
                <a:lnTo>
                  <a:pt x="29463" y="0"/>
                </a:lnTo>
                <a:lnTo>
                  <a:pt x="192658" y="208534"/>
                </a:lnTo>
                <a:lnTo>
                  <a:pt x="192658" y="0"/>
                </a:lnTo>
                <a:lnTo>
                  <a:pt x="251587" y="0"/>
                </a:lnTo>
                <a:lnTo>
                  <a:pt x="251587" y="350266"/>
                </a:lnTo>
                <a:lnTo>
                  <a:pt x="226694" y="350266"/>
                </a:lnTo>
                <a:lnTo>
                  <a:pt x="58927" y="131572"/>
                </a:lnTo>
                <a:lnTo>
                  <a:pt x="58927" y="345821"/>
                </a:lnTo>
                <a:lnTo>
                  <a:pt x="0" y="34582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17364" y="22898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82211" y="22898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18128" y="22898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20">
                <a:moveTo>
                  <a:pt x="0" y="0"/>
                </a:moveTo>
                <a:lnTo>
                  <a:pt x="29463" y="0"/>
                </a:lnTo>
                <a:lnTo>
                  <a:pt x="192659" y="208534"/>
                </a:lnTo>
                <a:lnTo>
                  <a:pt x="192659" y="0"/>
                </a:lnTo>
                <a:lnTo>
                  <a:pt x="251587" y="0"/>
                </a:lnTo>
                <a:lnTo>
                  <a:pt x="251587" y="350266"/>
                </a:lnTo>
                <a:lnTo>
                  <a:pt x="226695" y="350266"/>
                </a:lnTo>
                <a:lnTo>
                  <a:pt x="58928" y="131572"/>
                </a:lnTo>
                <a:lnTo>
                  <a:pt x="58928" y="345821"/>
                </a:lnTo>
                <a:lnTo>
                  <a:pt x="0" y="34582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3808" y="22898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71" y="0"/>
                </a:lnTo>
                <a:lnTo>
                  <a:pt x="220471" y="54483"/>
                </a:lnTo>
                <a:lnTo>
                  <a:pt x="61341" y="54483"/>
                </a:lnTo>
                <a:lnTo>
                  <a:pt x="61341" y="135382"/>
                </a:lnTo>
                <a:lnTo>
                  <a:pt x="175514" y="135382"/>
                </a:lnTo>
                <a:lnTo>
                  <a:pt x="175514" y="187579"/>
                </a:lnTo>
                <a:lnTo>
                  <a:pt x="61341" y="187579"/>
                </a:lnTo>
                <a:lnTo>
                  <a:pt x="61341" y="291084"/>
                </a:lnTo>
                <a:lnTo>
                  <a:pt x="217931" y="291084"/>
                </a:lnTo>
                <a:lnTo>
                  <a:pt x="217931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13101" y="228981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4" h="346075">
                <a:moveTo>
                  <a:pt x="0" y="0"/>
                </a:moveTo>
                <a:lnTo>
                  <a:pt x="61341" y="0"/>
                </a:lnTo>
                <a:lnTo>
                  <a:pt x="61341" y="135382"/>
                </a:lnTo>
                <a:lnTo>
                  <a:pt x="198755" y="135382"/>
                </a:lnTo>
                <a:lnTo>
                  <a:pt x="198755" y="0"/>
                </a:lnTo>
                <a:lnTo>
                  <a:pt x="259461" y="0"/>
                </a:lnTo>
                <a:lnTo>
                  <a:pt x="259461" y="345567"/>
                </a:lnTo>
                <a:lnTo>
                  <a:pt x="198755" y="345567"/>
                </a:lnTo>
                <a:lnTo>
                  <a:pt x="198755" y="189865"/>
                </a:lnTo>
                <a:lnTo>
                  <a:pt x="61341" y="189865"/>
                </a:lnTo>
                <a:lnTo>
                  <a:pt x="61341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63648" y="22898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71" y="0"/>
                </a:lnTo>
                <a:lnTo>
                  <a:pt x="220471" y="54483"/>
                </a:lnTo>
                <a:lnTo>
                  <a:pt x="61340" y="54483"/>
                </a:lnTo>
                <a:lnTo>
                  <a:pt x="61340" y="135382"/>
                </a:lnTo>
                <a:lnTo>
                  <a:pt x="175513" y="135382"/>
                </a:lnTo>
                <a:lnTo>
                  <a:pt x="175513" y="187579"/>
                </a:lnTo>
                <a:lnTo>
                  <a:pt x="61340" y="187579"/>
                </a:lnTo>
                <a:lnTo>
                  <a:pt x="61340" y="291084"/>
                </a:lnTo>
                <a:lnTo>
                  <a:pt x="217931" y="291084"/>
                </a:lnTo>
                <a:lnTo>
                  <a:pt x="217931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37258" y="22898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0" y="0"/>
                </a:lnTo>
                <a:lnTo>
                  <a:pt x="286130" y="54483"/>
                </a:lnTo>
                <a:lnTo>
                  <a:pt x="171322" y="54483"/>
                </a:lnTo>
                <a:lnTo>
                  <a:pt x="171322" y="345567"/>
                </a:lnTo>
                <a:lnTo>
                  <a:pt x="109981" y="345567"/>
                </a:lnTo>
                <a:lnTo>
                  <a:pt x="109981" y="54483"/>
                </a:lnTo>
                <a:lnTo>
                  <a:pt x="0" y="54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40282" y="228981"/>
            <a:ext cx="257175" cy="351790"/>
          </a:xfrm>
          <a:custGeom>
            <a:avLst/>
            <a:gdLst/>
            <a:ahLst/>
            <a:cxnLst/>
            <a:rect l="l" t="t" r="r" b="b"/>
            <a:pathLst>
              <a:path w="257175" h="351790">
                <a:moveTo>
                  <a:pt x="0" y="0"/>
                </a:moveTo>
                <a:lnTo>
                  <a:pt x="61328" y="0"/>
                </a:lnTo>
                <a:lnTo>
                  <a:pt x="61328" y="234188"/>
                </a:lnTo>
                <a:lnTo>
                  <a:pt x="62390" y="247451"/>
                </a:lnTo>
                <a:lnTo>
                  <a:pt x="87605" y="287174"/>
                </a:lnTo>
                <a:lnTo>
                  <a:pt x="125018" y="296926"/>
                </a:lnTo>
                <a:lnTo>
                  <a:pt x="140758" y="295856"/>
                </a:lnTo>
                <a:lnTo>
                  <a:pt x="176834" y="279908"/>
                </a:lnTo>
                <a:lnTo>
                  <a:pt x="195376" y="233045"/>
                </a:lnTo>
                <a:lnTo>
                  <a:pt x="195376" y="0"/>
                </a:lnTo>
                <a:lnTo>
                  <a:pt x="256590" y="0"/>
                </a:lnTo>
                <a:lnTo>
                  <a:pt x="256590" y="237744"/>
                </a:lnTo>
                <a:lnTo>
                  <a:pt x="254372" y="262963"/>
                </a:lnTo>
                <a:lnTo>
                  <a:pt x="236552" y="304734"/>
                </a:lnTo>
                <a:lnTo>
                  <a:pt x="201518" y="334478"/>
                </a:lnTo>
                <a:lnTo>
                  <a:pt x="153831" y="349527"/>
                </a:lnTo>
                <a:lnTo>
                  <a:pt x="125501" y="351409"/>
                </a:lnTo>
                <a:lnTo>
                  <a:pt x="97140" y="349573"/>
                </a:lnTo>
                <a:lnTo>
                  <a:pt x="50729" y="334853"/>
                </a:lnTo>
                <a:lnTo>
                  <a:pt x="18382" y="305605"/>
                </a:lnTo>
                <a:lnTo>
                  <a:pt x="2042" y="263401"/>
                </a:lnTo>
                <a:lnTo>
                  <a:pt x="0" y="23749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15180" y="22656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39" h="347980">
                <a:moveTo>
                  <a:pt x="92202" y="0"/>
                </a:moveTo>
                <a:lnTo>
                  <a:pt x="159845" y="11064"/>
                </a:lnTo>
                <a:lnTo>
                  <a:pt x="211963" y="44323"/>
                </a:lnTo>
                <a:lnTo>
                  <a:pt x="245110" y="95757"/>
                </a:lnTo>
                <a:lnTo>
                  <a:pt x="256159" y="161670"/>
                </a:lnTo>
                <a:lnTo>
                  <a:pt x="251173" y="218598"/>
                </a:lnTo>
                <a:lnTo>
                  <a:pt x="236215" y="265175"/>
                </a:lnTo>
                <a:lnTo>
                  <a:pt x="211280" y="301402"/>
                </a:lnTo>
                <a:lnTo>
                  <a:pt x="176365" y="327279"/>
                </a:lnTo>
                <a:lnTo>
                  <a:pt x="131466" y="342804"/>
                </a:lnTo>
                <a:lnTo>
                  <a:pt x="76581" y="347979"/>
                </a:lnTo>
                <a:lnTo>
                  <a:pt x="0" y="347979"/>
                </a:lnTo>
                <a:lnTo>
                  <a:pt x="0" y="2666"/>
                </a:lnTo>
                <a:lnTo>
                  <a:pt x="33266" y="1500"/>
                </a:lnTo>
                <a:lnTo>
                  <a:pt x="59721" y="666"/>
                </a:lnTo>
                <a:lnTo>
                  <a:pt x="79367" y="166"/>
                </a:lnTo>
                <a:lnTo>
                  <a:pt x="9220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29636" y="226568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5" h="347980">
                <a:moveTo>
                  <a:pt x="71627" y="0"/>
                </a:moveTo>
                <a:lnTo>
                  <a:pt x="109825" y="1571"/>
                </a:lnTo>
                <a:lnTo>
                  <a:pt x="169693" y="14144"/>
                </a:lnTo>
                <a:lnTo>
                  <a:pt x="207964" y="39481"/>
                </a:lnTo>
                <a:lnTo>
                  <a:pt x="226875" y="78724"/>
                </a:lnTo>
                <a:lnTo>
                  <a:pt x="229235" y="103631"/>
                </a:lnTo>
                <a:lnTo>
                  <a:pt x="223627" y="146425"/>
                </a:lnTo>
                <a:lnTo>
                  <a:pt x="206809" y="179710"/>
                </a:lnTo>
                <a:lnTo>
                  <a:pt x="178787" y="203484"/>
                </a:lnTo>
                <a:lnTo>
                  <a:pt x="139566" y="217749"/>
                </a:lnTo>
                <a:lnTo>
                  <a:pt x="89154" y="222503"/>
                </a:lnTo>
                <a:lnTo>
                  <a:pt x="83486" y="222406"/>
                </a:lnTo>
                <a:lnTo>
                  <a:pt x="76962" y="222107"/>
                </a:lnTo>
                <a:lnTo>
                  <a:pt x="69580" y="221593"/>
                </a:lnTo>
                <a:lnTo>
                  <a:pt x="61340" y="220852"/>
                </a:lnTo>
                <a:lnTo>
                  <a:pt x="61340" y="347979"/>
                </a:lnTo>
                <a:lnTo>
                  <a:pt x="0" y="347979"/>
                </a:lnTo>
                <a:lnTo>
                  <a:pt x="0" y="2666"/>
                </a:lnTo>
                <a:lnTo>
                  <a:pt x="27479" y="1500"/>
                </a:lnTo>
                <a:lnTo>
                  <a:pt x="48577" y="666"/>
                </a:lnTo>
                <a:lnTo>
                  <a:pt x="63293" y="166"/>
                </a:lnTo>
                <a:lnTo>
                  <a:pt x="7162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4101" y="224281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5" h="350520">
                <a:moveTo>
                  <a:pt x="137756" y="0"/>
                </a:moveTo>
                <a:lnTo>
                  <a:pt x="164655" y="0"/>
                </a:lnTo>
                <a:lnTo>
                  <a:pt x="303593" y="350266"/>
                </a:lnTo>
                <a:lnTo>
                  <a:pt x="235889" y="350266"/>
                </a:lnTo>
                <a:lnTo>
                  <a:pt x="210654" y="280162"/>
                </a:lnTo>
                <a:lnTo>
                  <a:pt x="92227" y="280162"/>
                </a:lnTo>
                <a:lnTo>
                  <a:pt x="68173" y="350266"/>
                </a:lnTo>
                <a:lnTo>
                  <a:pt x="0" y="350266"/>
                </a:lnTo>
                <a:lnTo>
                  <a:pt x="1377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95339" y="223011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0" y="22479"/>
                </a:lnTo>
                <a:lnTo>
                  <a:pt x="174752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8" y="261239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8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6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3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4"/>
                </a:lnTo>
                <a:lnTo>
                  <a:pt x="2468" y="73796"/>
                </a:lnTo>
                <a:lnTo>
                  <a:pt x="29972" y="26416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84571" y="223011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09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0" y="22479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8" y="261239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8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5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6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3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4" y="92964"/>
                </a:lnTo>
                <a:lnTo>
                  <a:pt x="2468" y="73796"/>
                </a:lnTo>
                <a:lnTo>
                  <a:pt x="29971" y="26416"/>
                </a:lnTo>
                <a:lnTo>
                  <a:pt x="63547" y="6635"/>
                </a:lnTo>
                <a:lnTo>
                  <a:pt x="83425" y="1662"/>
                </a:lnTo>
                <a:lnTo>
                  <a:pt x="1054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52822" y="223011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9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8" y="261239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8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5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6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3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4"/>
                </a:lnTo>
                <a:lnTo>
                  <a:pt x="2468" y="73796"/>
                </a:lnTo>
                <a:lnTo>
                  <a:pt x="29972" y="26416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66239" y="223011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9"/>
                </a:lnTo>
                <a:lnTo>
                  <a:pt x="174752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3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9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8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6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3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4"/>
                </a:lnTo>
                <a:lnTo>
                  <a:pt x="2468" y="73796"/>
                </a:lnTo>
                <a:lnTo>
                  <a:pt x="29972" y="26416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8116" y="223011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90" h="357505">
                <a:moveTo>
                  <a:pt x="158280" y="0"/>
                </a:moveTo>
                <a:lnTo>
                  <a:pt x="186517" y="1524"/>
                </a:lnTo>
                <a:lnTo>
                  <a:pt x="211774" y="6096"/>
                </a:lnTo>
                <a:lnTo>
                  <a:pt x="234052" y="13716"/>
                </a:lnTo>
                <a:lnTo>
                  <a:pt x="253352" y="24384"/>
                </a:lnTo>
                <a:lnTo>
                  <a:pt x="228104" y="75057"/>
                </a:lnTo>
                <a:lnTo>
                  <a:pt x="216281" y="66075"/>
                </a:lnTo>
                <a:lnTo>
                  <a:pt x="201331" y="59690"/>
                </a:lnTo>
                <a:lnTo>
                  <a:pt x="183254" y="55876"/>
                </a:lnTo>
                <a:lnTo>
                  <a:pt x="162051" y="54610"/>
                </a:lnTo>
                <a:lnTo>
                  <a:pt x="141442" y="56872"/>
                </a:lnTo>
                <a:lnTo>
                  <a:pt x="106061" y="74969"/>
                </a:lnTo>
                <a:lnTo>
                  <a:pt x="79212" y="110095"/>
                </a:lnTo>
                <a:lnTo>
                  <a:pt x="65414" y="155866"/>
                </a:lnTo>
                <a:lnTo>
                  <a:pt x="63690" y="182372"/>
                </a:lnTo>
                <a:lnTo>
                  <a:pt x="65290" y="208661"/>
                </a:lnTo>
                <a:lnTo>
                  <a:pt x="78086" y="252666"/>
                </a:lnTo>
                <a:lnTo>
                  <a:pt x="103149" y="284624"/>
                </a:lnTo>
                <a:lnTo>
                  <a:pt x="157581" y="302895"/>
                </a:lnTo>
                <a:lnTo>
                  <a:pt x="180667" y="300724"/>
                </a:lnTo>
                <a:lnTo>
                  <a:pt x="201101" y="294195"/>
                </a:lnTo>
                <a:lnTo>
                  <a:pt x="218882" y="283285"/>
                </a:lnTo>
                <a:lnTo>
                  <a:pt x="234010" y="267970"/>
                </a:lnTo>
                <a:lnTo>
                  <a:pt x="262547" y="317627"/>
                </a:lnTo>
                <a:lnTo>
                  <a:pt x="241610" y="335035"/>
                </a:lnTo>
                <a:lnTo>
                  <a:pt x="216311" y="347456"/>
                </a:lnTo>
                <a:lnTo>
                  <a:pt x="186646" y="354899"/>
                </a:lnTo>
                <a:lnTo>
                  <a:pt x="152615" y="357378"/>
                </a:lnTo>
                <a:lnTo>
                  <a:pt x="118430" y="354401"/>
                </a:lnTo>
                <a:lnTo>
                  <a:pt x="62176" y="330588"/>
                </a:lnTo>
                <a:lnTo>
                  <a:pt x="22556" y="283773"/>
                </a:lnTo>
                <a:lnTo>
                  <a:pt x="2505" y="218813"/>
                </a:lnTo>
                <a:lnTo>
                  <a:pt x="0" y="179832"/>
                </a:lnTo>
                <a:lnTo>
                  <a:pt x="2778" y="143037"/>
                </a:lnTo>
                <a:lnTo>
                  <a:pt x="25010" y="78926"/>
                </a:lnTo>
                <a:lnTo>
                  <a:pt x="68250" y="29039"/>
                </a:lnTo>
                <a:lnTo>
                  <a:pt x="125162" y="3234"/>
                </a:lnTo>
                <a:lnTo>
                  <a:pt x="15828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24707" y="222884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8" y="46228"/>
                </a:lnTo>
                <a:lnTo>
                  <a:pt x="292052" y="101726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5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619759" y="786129"/>
            <a:ext cx="202183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</a:t>
            </a:r>
            <a:r>
              <a:rPr dirty="0"/>
              <a:t>E</a:t>
            </a:r>
            <a:r>
              <a:rPr spc="-10" dirty="0"/>
              <a:t>TIO</a:t>
            </a:r>
            <a:r>
              <a:rPr spc="-60" dirty="0"/>
              <a:t>L</a:t>
            </a:r>
            <a:r>
              <a:rPr spc="-10" dirty="0"/>
              <a:t>O</a:t>
            </a:r>
            <a:r>
              <a:rPr spc="-90" dirty="0"/>
              <a:t>G</a:t>
            </a:r>
            <a:r>
              <a:rPr spc="-15" dirty="0"/>
              <a:t>Y</a:t>
            </a:r>
            <a:r>
              <a:rPr sz="2600" dirty="0"/>
              <a:t>:</a:t>
            </a:r>
            <a:endParaRPr sz="2600"/>
          </a:p>
        </p:txBody>
      </p:sp>
      <p:sp>
        <p:nvSpPr>
          <p:cNvPr id="30" name="object 30"/>
          <p:cNvSpPr txBox="1"/>
          <p:nvPr/>
        </p:nvSpPr>
        <p:spPr>
          <a:xfrm>
            <a:off x="231140" y="1214754"/>
            <a:ext cx="5504180" cy="539115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95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Gabriola"/>
                <a:cs typeface="Gabriola"/>
              </a:rPr>
              <a:t>As </a:t>
            </a:r>
            <a:r>
              <a:rPr sz="2400" dirty="0">
                <a:latin typeface="Gabriola"/>
                <a:cs typeface="Gabriola"/>
              </a:rPr>
              <a:t>a part </a:t>
            </a:r>
            <a:r>
              <a:rPr sz="2400" spc="-5" dirty="0">
                <a:latin typeface="Gabriola"/>
                <a:cs typeface="Gabriola"/>
              </a:rPr>
              <a:t>of</a:t>
            </a:r>
            <a:r>
              <a:rPr sz="2400" spc="20" dirty="0">
                <a:latin typeface="Gabriola"/>
                <a:cs typeface="Gabriola"/>
              </a:rPr>
              <a:t> </a:t>
            </a:r>
            <a:r>
              <a:rPr sz="2400" spc="-5" dirty="0">
                <a:latin typeface="Gabriola"/>
                <a:cs typeface="Gabriola"/>
              </a:rPr>
              <a:t>pansinusitis.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Gabriola"/>
                <a:cs typeface="Gabriola"/>
              </a:rPr>
              <a:t>Associated </a:t>
            </a:r>
            <a:r>
              <a:rPr sz="2400" spc="-10" dirty="0">
                <a:latin typeface="Gabriola"/>
                <a:cs typeface="Gabriola"/>
              </a:rPr>
              <a:t>with </a:t>
            </a:r>
            <a:r>
              <a:rPr sz="2400" spc="-5" dirty="0">
                <a:latin typeface="Gabriola"/>
                <a:cs typeface="Gabriola"/>
              </a:rPr>
              <a:t>infection of posterior ethmoid</a:t>
            </a:r>
            <a:r>
              <a:rPr sz="2400" spc="120" dirty="0">
                <a:latin typeface="Gabriola"/>
                <a:cs typeface="Gabriola"/>
              </a:rPr>
              <a:t> </a:t>
            </a:r>
            <a:r>
              <a:rPr sz="2400" spc="-5" dirty="0">
                <a:latin typeface="Gabriola"/>
                <a:cs typeface="Gabriola"/>
              </a:rPr>
              <a:t>sinuses.</a:t>
            </a:r>
            <a:endParaRPr sz="2400">
              <a:latin typeface="Gabriola"/>
              <a:cs typeface="Gabriol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B03E9A"/>
              </a:buClr>
              <a:buFont typeface="Wingdings 2"/>
              <a:buChar char=""/>
            </a:pPr>
            <a:endParaRPr sz="3500">
              <a:latin typeface="Times New Roman"/>
              <a:cs typeface="Times New Roman"/>
            </a:endParaRPr>
          </a:p>
          <a:p>
            <a:pPr marL="335280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latin typeface="Cambria"/>
                <a:cs typeface="Cambria"/>
              </a:rPr>
              <a:t>CLINICAL </a:t>
            </a:r>
            <a:r>
              <a:rPr sz="2800" b="1" spc="-35" dirty="0">
                <a:latin typeface="Cambria"/>
                <a:cs typeface="Cambria"/>
              </a:rPr>
              <a:t>FEATURES:</a:t>
            </a:r>
            <a:endParaRPr sz="2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dirty="0">
                <a:latin typeface="Gabriola"/>
                <a:cs typeface="Gabriola"/>
              </a:rPr>
              <a:t>Headache.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Gabriola"/>
                <a:cs typeface="Gabriola"/>
              </a:rPr>
              <a:t>Postnasal</a:t>
            </a:r>
            <a:r>
              <a:rPr sz="2400" spc="10" dirty="0">
                <a:latin typeface="Gabriola"/>
                <a:cs typeface="Gabriola"/>
              </a:rPr>
              <a:t> </a:t>
            </a:r>
            <a:r>
              <a:rPr sz="2400" dirty="0">
                <a:latin typeface="Gabriola"/>
                <a:cs typeface="Gabriola"/>
              </a:rPr>
              <a:t>discharge.</a:t>
            </a:r>
            <a:endParaRPr sz="2400">
              <a:latin typeface="Gabriola"/>
              <a:cs typeface="Gabriola"/>
            </a:endParaRPr>
          </a:p>
          <a:p>
            <a:pPr>
              <a:lnSpc>
                <a:spcPct val="100000"/>
              </a:lnSpc>
              <a:buClr>
                <a:srgbClr val="B03E9A"/>
              </a:buClr>
              <a:buFont typeface="Wingdings 2"/>
              <a:buChar char=""/>
            </a:pPr>
            <a:endParaRPr sz="3550">
              <a:latin typeface="Times New Roman"/>
              <a:cs typeface="Times New Roman"/>
            </a:endParaRPr>
          </a:p>
          <a:p>
            <a:pPr marL="346075">
              <a:lnSpc>
                <a:spcPct val="100000"/>
              </a:lnSpc>
            </a:pPr>
            <a:r>
              <a:rPr sz="2400" b="1" spc="-10" dirty="0">
                <a:latin typeface="Cambria"/>
                <a:cs typeface="Cambria"/>
              </a:rPr>
              <a:t>DIAGNOSIS:</a:t>
            </a:r>
            <a:endParaRPr sz="2400">
              <a:latin typeface="Cambria"/>
              <a:cs typeface="Cambria"/>
            </a:endParaRPr>
          </a:p>
          <a:p>
            <a:pPr marL="353695" indent="-34163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353695" algn="l"/>
                <a:tab pos="354330" algn="l"/>
              </a:tabLst>
            </a:pPr>
            <a:r>
              <a:rPr sz="2400" spc="-5" dirty="0">
                <a:latin typeface="Gabriola"/>
                <a:cs typeface="Gabriola"/>
              </a:rPr>
              <a:t>Xray/CT.</a:t>
            </a:r>
            <a:endParaRPr sz="2400">
              <a:latin typeface="Gabriola"/>
              <a:cs typeface="Gabriola"/>
            </a:endParaRPr>
          </a:p>
          <a:p>
            <a:pPr>
              <a:lnSpc>
                <a:spcPct val="100000"/>
              </a:lnSpc>
              <a:buClr>
                <a:srgbClr val="B03E9A"/>
              </a:buClr>
              <a:buFont typeface="Wingdings 2"/>
              <a:buChar char=""/>
            </a:pPr>
            <a:endParaRPr sz="355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b="1" spc="-30" dirty="0">
                <a:latin typeface="Cambria"/>
                <a:cs typeface="Cambria"/>
              </a:rPr>
              <a:t>TREATMENT:</a:t>
            </a:r>
            <a:endParaRPr sz="24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dirty="0">
                <a:latin typeface="Gabriola"/>
                <a:cs typeface="Gabriola"/>
              </a:rPr>
              <a:t>Medical </a:t>
            </a:r>
            <a:r>
              <a:rPr sz="2400" spc="-5" dirty="0">
                <a:latin typeface="Gabriola"/>
                <a:cs typeface="Gabriola"/>
              </a:rPr>
              <a:t>treatment </a:t>
            </a:r>
            <a:r>
              <a:rPr sz="2400" dirty="0">
                <a:latin typeface="Gabriola"/>
                <a:cs typeface="Gabriola"/>
              </a:rPr>
              <a:t>same as </a:t>
            </a:r>
            <a:r>
              <a:rPr sz="2400" spc="-5" dirty="0">
                <a:latin typeface="Gabriola"/>
                <a:cs typeface="Gabriola"/>
              </a:rPr>
              <a:t>for </a:t>
            </a:r>
            <a:r>
              <a:rPr sz="2400" dirty="0">
                <a:latin typeface="Gabriola"/>
                <a:cs typeface="Gabriola"/>
              </a:rPr>
              <a:t>acute maxillary</a:t>
            </a:r>
            <a:r>
              <a:rPr sz="2400" spc="5" dirty="0">
                <a:latin typeface="Gabriola"/>
                <a:cs typeface="Gabriola"/>
              </a:rPr>
              <a:t> </a:t>
            </a:r>
            <a:r>
              <a:rPr sz="2400" spc="-5" dirty="0">
                <a:latin typeface="Gabriola"/>
                <a:cs typeface="Gabriola"/>
              </a:rPr>
              <a:t>sinusitis.</a:t>
            </a:r>
            <a:endParaRPr sz="2400">
              <a:latin typeface="Gabriola"/>
              <a:cs typeface="Gabriol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172711" y="2247900"/>
            <a:ext cx="4818888" cy="3924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792" y="146685"/>
            <a:ext cx="4211243" cy="357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27467" y="203834"/>
            <a:ext cx="101841" cy="100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6600" y="200279"/>
            <a:ext cx="176402" cy="2503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07408" y="152780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79875" y="152780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0" y="0"/>
                </a:lnTo>
                <a:lnTo>
                  <a:pt x="286130" y="54483"/>
                </a:lnTo>
                <a:lnTo>
                  <a:pt x="171323" y="54483"/>
                </a:lnTo>
                <a:lnTo>
                  <a:pt x="171323" y="345567"/>
                </a:lnTo>
                <a:lnTo>
                  <a:pt x="109982" y="345567"/>
                </a:lnTo>
                <a:lnTo>
                  <a:pt x="109982" y="54483"/>
                </a:lnTo>
                <a:lnTo>
                  <a:pt x="0" y="54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77640" y="152780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01948" y="152780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0" y="0"/>
                </a:lnTo>
                <a:lnTo>
                  <a:pt x="61340" y="234188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7" y="296926"/>
                </a:lnTo>
                <a:lnTo>
                  <a:pt x="140708" y="295856"/>
                </a:lnTo>
                <a:lnTo>
                  <a:pt x="176784" y="279908"/>
                </a:lnTo>
                <a:lnTo>
                  <a:pt x="195325" y="233045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4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9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9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78860" y="152780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20">
                <a:moveTo>
                  <a:pt x="0" y="0"/>
                </a:moveTo>
                <a:lnTo>
                  <a:pt x="29463" y="0"/>
                </a:lnTo>
                <a:lnTo>
                  <a:pt x="192659" y="208534"/>
                </a:lnTo>
                <a:lnTo>
                  <a:pt x="192659" y="0"/>
                </a:lnTo>
                <a:lnTo>
                  <a:pt x="251587" y="0"/>
                </a:lnTo>
                <a:lnTo>
                  <a:pt x="251587" y="350266"/>
                </a:lnTo>
                <a:lnTo>
                  <a:pt x="226694" y="350266"/>
                </a:lnTo>
                <a:lnTo>
                  <a:pt x="58927" y="131572"/>
                </a:lnTo>
                <a:lnTo>
                  <a:pt x="58927" y="345821"/>
                </a:lnTo>
                <a:lnTo>
                  <a:pt x="0" y="34582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45892" y="152780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24455" y="152780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1" y="0"/>
                </a:lnTo>
                <a:lnTo>
                  <a:pt x="61341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00225" y="152780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4" h="350520">
                <a:moveTo>
                  <a:pt x="0" y="0"/>
                </a:moveTo>
                <a:lnTo>
                  <a:pt x="29463" y="0"/>
                </a:lnTo>
                <a:lnTo>
                  <a:pt x="192658" y="208534"/>
                </a:lnTo>
                <a:lnTo>
                  <a:pt x="192658" y="0"/>
                </a:lnTo>
                <a:lnTo>
                  <a:pt x="251587" y="0"/>
                </a:lnTo>
                <a:lnTo>
                  <a:pt x="251587" y="350266"/>
                </a:lnTo>
                <a:lnTo>
                  <a:pt x="226694" y="350266"/>
                </a:lnTo>
                <a:lnTo>
                  <a:pt x="58927" y="131572"/>
                </a:lnTo>
                <a:lnTo>
                  <a:pt x="58927" y="345821"/>
                </a:lnTo>
                <a:lnTo>
                  <a:pt x="0" y="34582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3958" y="152780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5" h="346075">
                <a:moveTo>
                  <a:pt x="0" y="0"/>
                </a:moveTo>
                <a:lnTo>
                  <a:pt x="61328" y="0"/>
                </a:lnTo>
                <a:lnTo>
                  <a:pt x="61328" y="135382"/>
                </a:lnTo>
                <a:lnTo>
                  <a:pt x="198856" y="135382"/>
                </a:lnTo>
                <a:lnTo>
                  <a:pt x="198856" y="0"/>
                </a:lnTo>
                <a:lnTo>
                  <a:pt x="259486" y="0"/>
                </a:lnTo>
                <a:lnTo>
                  <a:pt x="259486" y="345567"/>
                </a:lnTo>
                <a:lnTo>
                  <a:pt x="198856" y="345567"/>
                </a:lnTo>
                <a:lnTo>
                  <a:pt x="198856" y="189865"/>
                </a:lnTo>
                <a:lnTo>
                  <a:pt x="61328" y="189865"/>
                </a:lnTo>
                <a:lnTo>
                  <a:pt x="61328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64666" y="149225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5" h="349250">
                <a:moveTo>
                  <a:pt x="95770" y="0"/>
                </a:moveTo>
                <a:lnTo>
                  <a:pt x="153373" y="6359"/>
                </a:lnTo>
                <a:lnTo>
                  <a:pt x="194498" y="25447"/>
                </a:lnTo>
                <a:lnTo>
                  <a:pt x="219162" y="57275"/>
                </a:lnTo>
                <a:lnTo>
                  <a:pt x="227380" y="101853"/>
                </a:lnTo>
                <a:lnTo>
                  <a:pt x="226239" y="116855"/>
                </a:lnTo>
                <a:lnTo>
                  <a:pt x="209219" y="157860"/>
                </a:lnTo>
                <a:lnTo>
                  <a:pt x="176715" y="187328"/>
                </a:lnTo>
                <a:lnTo>
                  <a:pt x="163499" y="193421"/>
                </a:lnTo>
                <a:lnTo>
                  <a:pt x="265607" y="349123"/>
                </a:lnTo>
                <a:lnTo>
                  <a:pt x="194868" y="349123"/>
                </a:lnTo>
                <a:lnTo>
                  <a:pt x="102615" y="206375"/>
                </a:lnTo>
                <a:lnTo>
                  <a:pt x="94962" y="206206"/>
                </a:lnTo>
                <a:lnTo>
                  <a:pt x="85925" y="205882"/>
                </a:lnTo>
                <a:lnTo>
                  <a:pt x="75501" y="205392"/>
                </a:lnTo>
                <a:lnTo>
                  <a:pt x="63690" y="204724"/>
                </a:lnTo>
                <a:lnTo>
                  <a:pt x="63690" y="349123"/>
                </a:lnTo>
                <a:lnTo>
                  <a:pt x="0" y="349123"/>
                </a:lnTo>
                <a:lnTo>
                  <a:pt x="0" y="3555"/>
                </a:lnTo>
                <a:lnTo>
                  <a:pt x="4441" y="3438"/>
                </a:lnTo>
                <a:lnTo>
                  <a:pt x="12565" y="3095"/>
                </a:lnTo>
                <a:lnTo>
                  <a:pt x="24372" y="2538"/>
                </a:lnTo>
                <a:lnTo>
                  <a:pt x="39865" y="1777"/>
                </a:lnTo>
                <a:lnTo>
                  <a:pt x="56362" y="1017"/>
                </a:lnTo>
                <a:lnTo>
                  <a:pt x="71180" y="460"/>
                </a:lnTo>
                <a:lnTo>
                  <a:pt x="84317" y="117"/>
                </a:lnTo>
                <a:lnTo>
                  <a:pt x="9577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23866" y="14681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9"/>
                </a:lnTo>
                <a:lnTo>
                  <a:pt x="174752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3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9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8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6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3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4"/>
                </a:lnTo>
                <a:lnTo>
                  <a:pt x="2468" y="73796"/>
                </a:lnTo>
                <a:lnTo>
                  <a:pt x="29972" y="26416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13098" y="14681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9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8" y="261239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8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5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6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3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4"/>
                </a:lnTo>
                <a:lnTo>
                  <a:pt x="2468" y="73796"/>
                </a:lnTo>
                <a:lnTo>
                  <a:pt x="29972" y="26416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81351" y="14681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9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3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9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8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6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3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4"/>
                </a:lnTo>
                <a:lnTo>
                  <a:pt x="2468" y="73796"/>
                </a:lnTo>
                <a:lnTo>
                  <a:pt x="29972" y="26416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40914" y="14681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2" y="0"/>
                </a:moveTo>
                <a:lnTo>
                  <a:pt x="186461" y="1524"/>
                </a:lnTo>
                <a:lnTo>
                  <a:pt x="211693" y="6096"/>
                </a:lnTo>
                <a:lnTo>
                  <a:pt x="233947" y="13716"/>
                </a:lnTo>
                <a:lnTo>
                  <a:pt x="253237" y="24384"/>
                </a:lnTo>
                <a:lnTo>
                  <a:pt x="228092" y="75057"/>
                </a:lnTo>
                <a:lnTo>
                  <a:pt x="216255" y="66075"/>
                </a:lnTo>
                <a:lnTo>
                  <a:pt x="201310" y="59690"/>
                </a:lnTo>
                <a:lnTo>
                  <a:pt x="183247" y="55876"/>
                </a:lnTo>
                <a:lnTo>
                  <a:pt x="162052" y="54610"/>
                </a:lnTo>
                <a:lnTo>
                  <a:pt x="141406" y="56872"/>
                </a:lnTo>
                <a:lnTo>
                  <a:pt x="105973" y="74969"/>
                </a:lnTo>
                <a:lnTo>
                  <a:pt x="79164" y="110095"/>
                </a:lnTo>
                <a:lnTo>
                  <a:pt x="65361" y="155866"/>
                </a:lnTo>
                <a:lnTo>
                  <a:pt x="63627" y="182372"/>
                </a:lnTo>
                <a:lnTo>
                  <a:pt x="65224" y="208661"/>
                </a:lnTo>
                <a:lnTo>
                  <a:pt x="78039" y="252666"/>
                </a:lnTo>
                <a:lnTo>
                  <a:pt x="103116" y="284624"/>
                </a:lnTo>
                <a:lnTo>
                  <a:pt x="157480" y="302895"/>
                </a:lnTo>
                <a:lnTo>
                  <a:pt x="180605" y="300724"/>
                </a:lnTo>
                <a:lnTo>
                  <a:pt x="201040" y="294195"/>
                </a:lnTo>
                <a:lnTo>
                  <a:pt x="218809" y="283285"/>
                </a:lnTo>
                <a:lnTo>
                  <a:pt x="233934" y="267970"/>
                </a:lnTo>
                <a:lnTo>
                  <a:pt x="262509" y="317627"/>
                </a:lnTo>
                <a:lnTo>
                  <a:pt x="241555" y="335035"/>
                </a:lnTo>
                <a:lnTo>
                  <a:pt x="216233" y="347456"/>
                </a:lnTo>
                <a:lnTo>
                  <a:pt x="186553" y="354899"/>
                </a:lnTo>
                <a:lnTo>
                  <a:pt x="152527" y="357378"/>
                </a:lnTo>
                <a:lnTo>
                  <a:pt x="118354" y="354401"/>
                </a:lnTo>
                <a:lnTo>
                  <a:pt x="62104" y="330588"/>
                </a:lnTo>
                <a:lnTo>
                  <a:pt x="22502" y="283773"/>
                </a:lnTo>
                <a:lnTo>
                  <a:pt x="2500" y="218813"/>
                </a:lnTo>
                <a:lnTo>
                  <a:pt x="0" y="179832"/>
                </a:lnTo>
                <a:lnTo>
                  <a:pt x="2766" y="143037"/>
                </a:lnTo>
                <a:lnTo>
                  <a:pt x="24967" y="78926"/>
                </a:lnTo>
                <a:lnTo>
                  <a:pt x="68212" y="29039"/>
                </a:lnTo>
                <a:lnTo>
                  <a:pt x="125120" y="3234"/>
                </a:lnTo>
                <a:lnTo>
                  <a:pt x="15824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1792" y="14681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90" h="357505">
                <a:moveTo>
                  <a:pt x="158280" y="0"/>
                </a:moveTo>
                <a:lnTo>
                  <a:pt x="186517" y="1524"/>
                </a:lnTo>
                <a:lnTo>
                  <a:pt x="211774" y="6096"/>
                </a:lnTo>
                <a:lnTo>
                  <a:pt x="234052" y="13716"/>
                </a:lnTo>
                <a:lnTo>
                  <a:pt x="253352" y="24384"/>
                </a:lnTo>
                <a:lnTo>
                  <a:pt x="228104" y="75057"/>
                </a:lnTo>
                <a:lnTo>
                  <a:pt x="216281" y="66075"/>
                </a:lnTo>
                <a:lnTo>
                  <a:pt x="201331" y="59690"/>
                </a:lnTo>
                <a:lnTo>
                  <a:pt x="183254" y="55876"/>
                </a:lnTo>
                <a:lnTo>
                  <a:pt x="162051" y="54610"/>
                </a:lnTo>
                <a:lnTo>
                  <a:pt x="141442" y="56872"/>
                </a:lnTo>
                <a:lnTo>
                  <a:pt x="106061" y="74969"/>
                </a:lnTo>
                <a:lnTo>
                  <a:pt x="79212" y="110095"/>
                </a:lnTo>
                <a:lnTo>
                  <a:pt x="65414" y="155866"/>
                </a:lnTo>
                <a:lnTo>
                  <a:pt x="63690" y="182372"/>
                </a:lnTo>
                <a:lnTo>
                  <a:pt x="65290" y="208661"/>
                </a:lnTo>
                <a:lnTo>
                  <a:pt x="78086" y="252666"/>
                </a:lnTo>
                <a:lnTo>
                  <a:pt x="103149" y="284624"/>
                </a:lnTo>
                <a:lnTo>
                  <a:pt x="157581" y="302895"/>
                </a:lnTo>
                <a:lnTo>
                  <a:pt x="180667" y="300724"/>
                </a:lnTo>
                <a:lnTo>
                  <a:pt x="201101" y="294195"/>
                </a:lnTo>
                <a:lnTo>
                  <a:pt x="218882" y="283285"/>
                </a:lnTo>
                <a:lnTo>
                  <a:pt x="234010" y="267970"/>
                </a:lnTo>
                <a:lnTo>
                  <a:pt x="262547" y="317627"/>
                </a:lnTo>
                <a:lnTo>
                  <a:pt x="241610" y="335035"/>
                </a:lnTo>
                <a:lnTo>
                  <a:pt x="216311" y="347456"/>
                </a:lnTo>
                <a:lnTo>
                  <a:pt x="186646" y="354899"/>
                </a:lnTo>
                <a:lnTo>
                  <a:pt x="152615" y="357378"/>
                </a:lnTo>
                <a:lnTo>
                  <a:pt x="118430" y="354401"/>
                </a:lnTo>
                <a:lnTo>
                  <a:pt x="62176" y="330588"/>
                </a:lnTo>
                <a:lnTo>
                  <a:pt x="22556" y="283773"/>
                </a:lnTo>
                <a:lnTo>
                  <a:pt x="2505" y="218813"/>
                </a:lnTo>
                <a:lnTo>
                  <a:pt x="0" y="179832"/>
                </a:lnTo>
                <a:lnTo>
                  <a:pt x="2778" y="143037"/>
                </a:lnTo>
                <a:lnTo>
                  <a:pt x="25010" y="78926"/>
                </a:lnTo>
                <a:lnTo>
                  <a:pt x="68250" y="29039"/>
                </a:lnTo>
                <a:lnTo>
                  <a:pt x="125162" y="3234"/>
                </a:lnTo>
                <a:lnTo>
                  <a:pt x="15828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43863" y="14668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90" y="0"/>
                </a:moveTo>
                <a:lnTo>
                  <a:pt x="214312" y="11541"/>
                </a:lnTo>
                <a:lnTo>
                  <a:pt x="262509" y="46228"/>
                </a:lnTo>
                <a:lnTo>
                  <a:pt x="292052" y="101726"/>
                </a:lnTo>
                <a:lnTo>
                  <a:pt x="301879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5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9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54939" y="482853"/>
            <a:ext cx="5325745" cy="26936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Gabriola"/>
                <a:cs typeface="Gabriola"/>
              </a:rPr>
              <a:t>It is the </a:t>
            </a:r>
            <a:r>
              <a:rPr sz="2400" dirty="0">
                <a:latin typeface="Gabriola"/>
                <a:cs typeface="Gabriola"/>
              </a:rPr>
              <a:t>sinus </a:t>
            </a:r>
            <a:r>
              <a:rPr sz="2400" spc="-5" dirty="0">
                <a:latin typeface="Gabriola"/>
                <a:cs typeface="Gabriola"/>
              </a:rPr>
              <a:t>infection </a:t>
            </a:r>
            <a:r>
              <a:rPr sz="2400" dirty="0">
                <a:latin typeface="Gabriola"/>
                <a:cs typeface="Gabriola"/>
              </a:rPr>
              <a:t>lasting </a:t>
            </a:r>
            <a:r>
              <a:rPr sz="2400" spc="-5" dirty="0">
                <a:latin typeface="Gabriola"/>
                <a:cs typeface="Gabriola"/>
              </a:rPr>
              <a:t>for </a:t>
            </a:r>
            <a:r>
              <a:rPr sz="2400" dirty="0">
                <a:latin typeface="Gabriola"/>
                <a:cs typeface="Gabriola"/>
              </a:rPr>
              <a:t>months </a:t>
            </a:r>
            <a:r>
              <a:rPr sz="2400" spc="-5" dirty="0">
                <a:latin typeface="Gabriola"/>
                <a:cs typeface="Gabriola"/>
              </a:rPr>
              <a:t>or</a:t>
            </a:r>
            <a:r>
              <a:rPr sz="2400" spc="60" dirty="0">
                <a:latin typeface="Gabriola"/>
                <a:cs typeface="Gabriola"/>
              </a:rPr>
              <a:t> </a:t>
            </a:r>
            <a:r>
              <a:rPr sz="2400" spc="-5" dirty="0">
                <a:latin typeface="Gabriola"/>
                <a:cs typeface="Gabriola"/>
              </a:rPr>
              <a:t>years.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Gabriola"/>
                <a:cs typeface="Gabriola"/>
              </a:rPr>
              <a:t>Important </a:t>
            </a:r>
            <a:r>
              <a:rPr sz="2400" dirty="0">
                <a:latin typeface="Gabriola"/>
                <a:cs typeface="Gabriola"/>
              </a:rPr>
              <a:t>cause </a:t>
            </a:r>
            <a:r>
              <a:rPr sz="2400" spc="-5" dirty="0">
                <a:latin typeface="Gabriola"/>
                <a:cs typeface="Gabriola"/>
              </a:rPr>
              <a:t>is failure of acute </a:t>
            </a:r>
            <a:r>
              <a:rPr sz="2400" spc="-10" dirty="0">
                <a:latin typeface="Gabriola"/>
                <a:cs typeface="Gabriola"/>
              </a:rPr>
              <a:t>infection </a:t>
            </a:r>
            <a:r>
              <a:rPr sz="2400" spc="-5" dirty="0">
                <a:latin typeface="Gabriola"/>
                <a:cs typeface="Gabriola"/>
              </a:rPr>
              <a:t>to</a:t>
            </a:r>
            <a:r>
              <a:rPr sz="2400" spc="90" dirty="0">
                <a:latin typeface="Gabriola"/>
                <a:cs typeface="Gabriola"/>
              </a:rPr>
              <a:t> </a:t>
            </a:r>
            <a:r>
              <a:rPr sz="2400" dirty="0">
                <a:latin typeface="Gabriola"/>
                <a:cs typeface="Gabriola"/>
              </a:rPr>
              <a:t>resolve.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585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b="1" spc="-65" dirty="0">
                <a:latin typeface="Cambria"/>
                <a:cs typeface="Cambria"/>
              </a:rPr>
              <a:t>PATHOPYSIOLOGY:</a:t>
            </a:r>
            <a:endParaRPr sz="2800">
              <a:latin typeface="Cambria"/>
              <a:cs typeface="Cambria"/>
            </a:endParaRPr>
          </a:p>
          <a:p>
            <a:pPr marL="2527935">
              <a:lnSpc>
                <a:spcPct val="100000"/>
              </a:lnSpc>
              <a:spcBef>
                <a:spcPts val="1115"/>
              </a:spcBef>
            </a:pPr>
            <a:r>
              <a:rPr sz="2000" spc="-5" dirty="0">
                <a:latin typeface="Gabriola"/>
                <a:cs typeface="Gabriola"/>
              </a:rPr>
              <a:t>Pollution,chemicals,infections.</a:t>
            </a:r>
            <a:endParaRPr sz="2000">
              <a:latin typeface="Gabriola"/>
              <a:cs typeface="Gabriola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imes New Roman"/>
              <a:cs typeface="Times New Roman"/>
            </a:endParaRPr>
          </a:p>
          <a:p>
            <a:pPr marL="3061335">
              <a:lnSpc>
                <a:spcPct val="100000"/>
              </a:lnSpc>
            </a:pPr>
            <a:r>
              <a:rPr sz="2000" b="1" spc="-5" dirty="0">
                <a:latin typeface="Trebuchet MS"/>
                <a:cs typeface="Trebuchet MS"/>
              </a:rPr>
              <a:t>LOSS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CILIA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834510" y="2362200"/>
            <a:ext cx="103505" cy="469265"/>
          </a:xfrm>
          <a:custGeom>
            <a:avLst/>
            <a:gdLst/>
            <a:ahLst/>
            <a:cxnLst/>
            <a:rect l="l" t="t" r="r" b="b"/>
            <a:pathLst>
              <a:path w="103504" h="469264">
                <a:moveTo>
                  <a:pt x="7112" y="372872"/>
                </a:moveTo>
                <a:lnTo>
                  <a:pt x="1015" y="376427"/>
                </a:lnTo>
                <a:lnTo>
                  <a:pt x="0" y="380238"/>
                </a:lnTo>
                <a:lnTo>
                  <a:pt x="51688" y="468884"/>
                </a:lnTo>
                <a:lnTo>
                  <a:pt x="59020" y="456311"/>
                </a:lnTo>
                <a:lnTo>
                  <a:pt x="45338" y="456311"/>
                </a:lnTo>
                <a:lnTo>
                  <a:pt x="45338" y="432888"/>
                </a:lnTo>
                <a:lnTo>
                  <a:pt x="10922" y="373888"/>
                </a:lnTo>
                <a:lnTo>
                  <a:pt x="7112" y="372872"/>
                </a:lnTo>
                <a:close/>
              </a:path>
              <a:path w="103504" h="469264">
                <a:moveTo>
                  <a:pt x="45338" y="432888"/>
                </a:moveTo>
                <a:lnTo>
                  <a:pt x="45338" y="456311"/>
                </a:lnTo>
                <a:lnTo>
                  <a:pt x="58038" y="456311"/>
                </a:lnTo>
                <a:lnTo>
                  <a:pt x="58038" y="453136"/>
                </a:lnTo>
                <a:lnTo>
                  <a:pt x="46227" y="453136"/>
                </a:lnTo>
                <a:lnTo>
                  <a:pt x="51688" y="443774"/>
                </a:lnTo>
                <a:lnTo>
                  <a:pt x="45338" y="432888"/>
                </a:lnTo>
                <a:close/>
              </a:path>
              <a:path w="103504" h="469264">
                <a:moveTo>
                  <a:pt x="96265" y="372872"/>
                </a:moveTo>
                <a:lnTo>
                  <a:pt x="92455" y="373888"/>
                </a:lnTo>
                <a:lnTo>
                  <a:pt x="58038" y="432888"/>
                </a:lnTo>
                <a:lnTo>
                  <a:pt x="58038" y="456311"/>
                </a:lnTo>
                <a:lnTo>
                  <a:pt x="59020" y="456311"/>
                </a:lnTo>
                <a:lnTo>
                  <a:pt x="103377" y="380238"/>
                </a:lnTo>
                <a:lnTo>
                  <a:pt x="102362" y="376427"/>
                </a:lnTo>
                <a:lnTo>
                  <a:pt x="96265" y="372872"/>
                </a:lnTo>
                <a:close/>
              </a:path>
              <a:path w="103504" h="469264">
                <a:moveTo>
                  <a:pt x="51688" y="443774"/>
                </a:moveTo>
                <a:lnTo>
                  <a:pt x="46227" y="453136"/>
                </a:lnTo>
                <a:lnTo>
                  <a:pt x="57150" y="453136"/>
                </a:lnTo>
                <a:lnTo>
                  <a:pt x="51688" y="443774"/>
                </a:lnTo>
                <a:close/>
              </a:path>
              <a:path w="103504" h="469264">
                <a:moveTo>
                  <a:pt x="58038" y="432888"/>
                </a:moveTo>
                <a:lnTo>
                  <a:pt x="51688" y="443774"/>
                </a:lnTo>
                <a:lnTo>
                  <a:pt x="57150" y="453136"/>
                </a:lnTo>
                <a:lnTo>
                  <a:pt x="58038" y="453136"/>
                </a:lnTo>
                <a:lnTo>
                  <a:pt x="58038" y="432888"/>
                </a:lnTo>
                <a:close/>
              </a:path>
              <a:path w="103504" h="469264">
                <a:moveTo>
                  <a:pt x="58038" y="0"/>
                </a:moveTo>
                <a:lnTo>
                  <a:pt x="45338" y="0"/>
                </a:lnTo>
                <a:lnTo>
                  <a:pt x="45338" y="432888"/>
                </a:lnTo>
                <a:lnTo>
                  <a:pt x="51688" y="443774"/>
                </a:lnTo>
                <a:lnTo>
                  <a:pt x="58038" y="432888"/>
                </a:lnTo>
                <a:lnTo>
                  <a:pt x="58038" y="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602994" y="4066413"/>
            <a:ext cx="1101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Trebuchet MS"/>
                <a:cs typeface="Trebuchet MS"/>
              </a:rPr>
              <a:t>IMPAIRED  </a:t>
            </a:r>
            <a:r>
              <a:rPr sz="1800" b="1" spc="-5" dirty="0">
                <a:latin typeface="Trebuchet MS"/>
                <a:cs typeface="Trebuchet MS"/>
              </a:rPr>
              <a:t>D</a:t>
            </a:r>
            <a:r>
              <a:rPr sz="1800" b="1" dirty="0">
                <a:latin typeface="Trebuchet MS"/>
                <a:cs typeface="Trebuchet MS"/>
              </a:rPr>
              <a:t>RA</a:t>
            </a:r>
            <a:r>
              <a:rPr sz="1800" b="1" spc="5" dirty="0">
                <a:latin typeface="Trebuchet MS"/>
                <a:cs typeface="Trebuchet MS"/>
              </a:rPr>
              <a:t>I</a:t>
            </a:r>
            <a:r>
              <a:rPr sz="1800" b="1" spc="-5" dirty="0">
                <a:latin typeface="Trebuchet MS"/>
                <a:cs typeface="Trebuchet MS"/>
              </a:rPr>
              <a:t>NAGE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739" y="3609213"/>
            <a:ext cx="95186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Gabriola"/>
                <a:cs typeface="Gabriola"/>
              </a:rPr>
              <a:t>Po</a:t>
            </a:r>
            <a:r>
              <a:rPr sz="2000" spc="-15" dirty="0">
                <a:latin typeface="Gabriola"/>
                <a:cs typeface="Gabriola"/>
              </a:rPr>
              <a:t>l</a:t>
            </a:r>
            <a:r>
              <a:rPr sz="2000" spc="-5" dirty="0">
                <a:latin typeface="Gabriola"/>
                <a:cs typeface="Gabriola"/>
              </a:rPr>
              <a:t>ypi</a:t>
            </a:r>
            <a:r>
              <a:rPr sz="2000" spc="-10" dirty="0">
                <a:latin typeface="Gabriola"/>
                <a:cs typeface="Gabriola"/>
              </a:rPr>
              <a:t>,</a:t>
            </a:r>
            <a:r>
              <a:rPr sz="2000" spc="-5" dirty="0">
                <a:latin typeface="Gabriola"/>
                <a:cs typeface="Gabriola"/>
              </a:rPr>
              <a:t>DNS,  adenoids,  tumors,  allergy</a:t>
            </a:r>
            <a:endParaRPr sz="2000">
              <a:latin typeface="Gabriola"/>
              <a:cs typeface="Gabriol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14400" y="4309998"/>
            <a:ext cx="609600" cy="103505"/>
          </a:xfrm>
          <a:custGeom>
            <a:avLst/>
            <a:gdLst/>
            <a:ahLst/>
            <a:cxnLst/>
            <a:rect l="l" t="t" r="r" b="b"/>
            <a:pathLst>
              <a:path w="609600" h="103504">
                <a:moveTo>
                  <a:pt x="584490" y="51688"/>
                </a:moveTo>
                <a:lnTo>
                  <a:pt x="514603" y="92456"/>
                </a:lnTo>
                <a:lnTo>
                  <a:pt x="513588" y="96265"/>
                </a:lnTo>
                <a:lnTo>
                  <a:pt x="517144" y="102362"/>
                </a:lnTo>
                <a:lnTo>
                  <a:pt x="520953" y="103377"/>
                </a:lnTo>
                <a:lnTo>
                  <a:pt x="598709" y="58038"/>
                </a:lnTo>
                <a:lnTo>
                  <a:pt x="597027" y="58038"/>
                </a:lnTo>
                <a:lnTo>
                  <a:pt x="597027" y="57150"/>
                </a:lnTo>
                <a:lnTo>
                  <a:pt x="593852" y="57150"/>
                </a:lnTo>
                <a:lnTo>
                  <a:pt x="584490" y="51688"/>
                </a:lnTo>
                <a:close/>
              </a:path>
              <a:path w="609600" h="103504">
                <a:moveTo>
                  <a:pt x="573604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573604" y="58038"/>
                </a:lnTo>
                <a:lnTo>
                  <a:pt x="584490" y="51688"/>
                </a:lnTo>
                <a:lnTo>
                  <a:pt x="573604" y="45338"/>
                </a:lnTo>
                <a:close/>
              </a:path>
              <a:path w="609600" h="103504">
                <a:moveTo>
                  <a:pt x="598709" y="45338"/>
                </a:moveTo>
                <a:lnTo>
                  <a:pt x="597027" y="45338"/>
                </a:lnTo>
                <a:lnTo>
                  <a:pt x="597027" y="58038"/>
                </a:lnTo>
                <a:lnTo>
                  <a:pt x="598709" y="58038"/>
                </a:lnTo>
                <a:lnTo>
                  <a:pt x="609600" y="51688"/>
                </a:lnTo>
                <a:lnTo>
                  <a:pt x="598709" y="45338"/>
                </a:lnTo>
                <a:close/>
              </a:path>
              <a:path w="609600" h="103504">
                <a:moveTo>
                  <a:pt x="593852" y="46227"/>
                </a:moveTo>
                <a:lnTo>
                  <a:pt x="584490" y="51688"/>
                </a:lnTo>
                <a:lnTo>
                  <a:pt x="593852" y="57150"/>
                </a:lnTo>
                <a:lnTo>
                  <a:pt x="593852" y="46227"/>
                </a:lnTo>
                <a:close/>
              </a:path>
              <a:path w="609600" h="103504">
                <a:moveTo>
                  <a:pt x="597027" y="46227"/>
                </a:moveTo>
                <a:lnTo>
                  <a:pt x="593852" y="46227"/>
                </a:lnTo>
                <a:lnTo>
                  <a:pt x="593852" y="57150"/>
                </a:lnTo>
                <a:lnTo>
                  <a:pt x="597027" y="57150"/>
                </a:lnTo>
                <a:lnTo>
                  <a:pt x="597027" y="46227"/>
                </a:lnTo>
                <a:close/>
              </a:path>
              <a:path w="609600" h="103504">
                <a:moveTo>
                  <a:pt x="520953" y="0"/>
                </a:moveTo>
                <a:lnTo>
                  <a:pt x="517144" y="1015"/>
                </a:lnTo>
                <a:lnTo>
                  <a:pt x="513588" y="7112"/>
                </a:lnTo>
                <a:lnTo>
                  <a:pt x="514603" y="10921"/>
                </a:lnTo>
                <a:lnTo>
                  <a:pt x="584490" y="51688"/>
                </a:lnTo>
                <a:lnTo>
                  <a:pt x="593852" y="46227"/>
                </a:lnTo>
                <a:lnTo>
                  <a:pt x="597027" y="46227"/>
                </a:lnTo>
                <a:lnTo>
                  <a:pt x="597027" y="45338"/>
                </a:lnTo>
                <a:lnTo>
                  <a:pt x="598709" y="45338"/>
                </a:lnTo>
                <a:lnTo>
                  <a:pt x="520953" y="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6000" y="3215639"/>
            <a:ext cx="842644" cy="824230"/>
          </a:xfrm>
          <a:custGeom>
            <a:avLst/>
            <a:gdLst/>
            <a:ahLst/>
            <a:cxnLst/>
            <a:rect l="l" t="t" r="r" b="b"/>
            <a:pathLst>
              <a:path w="842644" h="824229">
                <a:moveTo>
                  <a:pt x="30733" y="722757"/>
                </a:moveTo>
                <a:lnTo>
                  <a:pt x="27177" y="724789"/>
                </a:lnTo>
                <a:lnTo>
                  <a:pt x="26288" y="728091"/>
                </a:lnTo>
                <a:lnTo>
                  <a:pt x="0" y="823722"/>
                </a:lnTo>
                <a:lnTo>
                  <a:pt x="17203" y="819404"/>
                </a:lnTo>
                <a:lnTo>
                  <a:pt x="13462" y="819404"/>
                </a:lnTo>
                <a:lnTo>
                  <a:pt x="4572" y="810387"/>
                </a:lnTo>
                <a:lnTo>
                  <a:pt x="21362" y="793977"/>
                </a:lnTo>
                <a:lnTo>
                  <a:pt x="38607" y="731520"/>
                </a:lnTo>
                <a:lnTo>
                  <a:pt x="39497" y="728091"/>
                </a:lnTo>
                <a:lnTo>
                  <a:pt x="37464" y="724662"/>
                </a:lnTo>
                <a:lnTo>
                  <a:pt x="34162" y="723646"/>
                </a:lnTo>
                <a:lnTo>
                  <a:pt x="30733" y="722757"/>
                </a:lnTo>
                <a:close/>
              </a:path>
              <a:path w="842644" h="824229">
                <a:moveTo>
                  <a:pt x="21362" y="793977"/>
                </a:moveTo>
                <a:lnTo>
                  <a:pt x="4572" y="810387"/>
                </a:lnTo>
                <a:lnTo>
                  <a:pt x="13462" y="819404"/>
                </a:lnTo>
                <a:lnTo>
                  <a:pt x="16321" y="816610"/>
                </a:lnTo>
                <a:lnTo>
                  <a:pt x="15112" y="816610"/>
                </a:lnTo>
                <a:lnTo>
                  <a:pt x="7493" y="808736"/>
                </a:lnTo>
                <a:lnTo>
                  <a:pt x="18016" y="806093"/>
                </a:lnTo>
                <a:lnTo>
                  <a:pt x="21362" y="793977"/>
                </a:lnTo>
                <a:close/>
              </a:path>
              <a:path w="842644" h="824229">
                <a:moveTo>
                  <a:pt x="96393" y="786384"/>
                </a:moveTo>
                <a:lnTo>
                  <a:pt x="30219" y="803029"/>
                </a:lnTo>
                <a:lnTo>
                  <a:pt x="13462" y="819404"/>
                </a:lnTo>
                <a:lnTo>
                  <a:pt x="17203" y="819404"/>
                </a:lnTo>
                <a:lnTo>
                  <a:pt x="99568" y="798703"/>
                </a:lnTo>
                <a:lnTo>
                  <a:pt x="101600" y="795274"/>
                </a:lnTo>
                <a:lnTo>
                  <a:pt x="99822" y="788416"/>
                </a:lnTo>
                <a:lnTo>
                  <a:pt x="96393" y="786384"/>
                </a:lnTo>
                <a:close/>
              </a:path>
              <a:path w="842644" h="824229">
                <a:moveTo>
                  <a:pt x="18016" y="806093"/>
                </a:moveTo>
                <a:lnTo>
                  <a:pt x="7493" y="808736"/>
                </a:lnTo>
                <a:lnTo>
                  <a:pt x="15112" y="816610"/>
                </a:lnTo>
                <a:lnTo>
                  <a:pt x="18016" y="806093"/>
                </a:lnTo>
                <a:close/>
              </a:path>
              <a:path w="842644" h="824229">
                <a:moveTo>
                  <a:pt x="30219" y="803029"/>
                </a:moveTo>
                <a:lnTo>
                  <a:pt x="18016" y="806093"/>
                </a:lnTo>
                <a:lnTo>
                  <a:pt x="15112" y="816610"/>
                </a:lnTo>
                <a:lnTo>
                  <a:pt x="16321" y="816610"/>
                </a:lnTo>
                <a:lnTo>
                  <a:pt x="30219" y="803029"/>
                </a:lnTo>
                <a:close/>
              </a:path>
              <a:path w="842644" h="824229">
                <a:moveTo>
                  <a:pt x="833755" y="0"/>
                </a:moveTo>
                <a:lnTo>
                  <a:pt x="21362" y="793977"/>
                </a:lnTo>
                <a:lnTo>
                  <a:pt x="18016" y="806093"/>
                </a:lnTo>
                <a:lnTo>
                  <a:pt x="30219" y="803029"/>
                </a:lnTo>
                <a:lnTo>
                  <a:pt x="842644" y="9144"/>
                </a:lnTo>
                <a:lnTo>
                  <a:pt x="833755" y="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52954" y="3220211"/>
            <a:ext cx="842644" cy="823594"/>
          </a:xfrm>
          <a:custGeom>
            <a:avLst/>
            <a:gdLst/>
            <a:ahLst/>
            <a:cxnLst/>
            <a:rect l="l" t="t" r="r" b="b"/>
            <a:pathLst>
              <a:path w="842644" h="823595">
                <a:moveTo>
                  <a:pt x="824628" y="17628"/>
                </a:moveTo>
                <a:lnTo>
                  <a:pt x="812254" y="20735"/>
                </a:lnTo>
                <a:lnTo>
                  <a:pt x="0" y="814577"/>
                </a:lnTo>
                <a:lnTo>
                  <a:pt x="8889" y="823594"/>
                </a:lnTo>
                <a:lnTo>
                  <a:pt x="821283" y="29741"/>
                </a:lnTo>
                <a:lnTo>
                  <a:pt x="824628" y="17628"/>
                </a:lnTo>
                <a:close/>
              </a:path>
              <a:path w="842644" h="823595">
                <a:moveTo>
                  <a:pt x="841491" y="4190"/>
                </a:moveTo>
                <a:lnTo>
                  <a:pt x="829182" y="4190"/>
                </a:lnTo>
                <a:lnTo>
                  <a:pt x="838072" y="13335"/>
                </a:lnTo>
                <a:lnTo>
                  <a:pt x="821283" y="29741"/>
                </a:lnTo>
                <a:lnTo>
                  <a:pt x="804037" y="92201"/>
                </a:lnTo>
                <a:lnTo>
                  <a:pt x="803147" y="95503"/>
                </a:lnTo>
                <a:lnTo>
                  <a:pt x="805180" y="99060"/>
                </a:lnTo>
                <a:lnTo>
                  <a:pt x="811911" y="100837"/>
                </a:lnTo>
                <a:lnTo>
                  <a:pt x="815467" y="98933"/>
                </a:lnTo>
                <a:lnTo>
                  <a:pt x="816356" y="95503"/>
                </a:lnTo>
                <a:lnTo>
                  <a:pt x="841491" y="4190"/>
                </a:lnTo>
                <a:close/>
              </a:path>
              <a:path w="842644" h="823595">
                <a:moveTo>
                  <a:pt x="842644" y="0"/>
                </a:moveTo>
                <a:lnTo>
                  <a:pt x="746506" y="24129"/>
                </a:lnTo>
                <a:lnTo>
                  <a:pt x="743076" y="24891"/>
                </a:lnTo>
                <a:lnTo>
                  <a:pt x="741044" y="28448"/>
                </a:lnTo>
                <a:lnTo>
                  <a:pt x="741933" y="31750"/>
                </a:lnTo>
                <a:lnTo>
                  <a:pt x="742822" y="35178"/>
                </a:lnTo>
                <a:lnTo>
                  <a:pt x="746251" y="37211"/>
                </a:lnTo>
                <a:lnTo>
                  <a:pt x="749681" y="36449"/>
                </a:lnTo>
                <a:lnTo>
                  <a:pt x="812254" y="20735"/>
                </a:lnTo>
                <a:lnTo>
                  <a:pt x="829182" y="4190"/>
                </a:lnTo>
                <a:lnTo>
                  <a:pt x="841491" y="4190"/>
                </a:lnTo>
                <a:lnTo>
                  <a:pt x="842644" y="0"/>
                </a:lnTo>
                <a:close/>
              </a:path>
              <a:path w="842644" h="823595">
                <a:moveTo>
                  <a:pt x="832022" y="7112"/>
                </a:moveTo>
                <a:lnTo>
                  <a:pt x="827532" y="7112"/>
                </a:lnTo>
                <a:lnTo>
                  <a:pt x="835151" y="14986"/>
                </a:lnTo>
                <a:lnTo>
                  <a:pt x="824628" y="17628"/>
                </a:lnTo>
                <a:lnTo>
                  <a:pt x="821283" y="29741"/>
                </a:lnTo>
                <a:lnTo>
                  <a:pt x="838072" y="13335"/>
                </a:lnTo>
                <a:lnTo>
                  <a:pt x="832022" y="7112"/>
                </a:lnTo>
                <a:close/>
              </a:path>
              <a:path w="842644" h="823595">
                <a:moveTo>
                  <a:pt x="829182" y="4190"/>
                </a:moveTo>
                <a:lnTo>
                  <a:pt x="812254" y="20735"/>
                </a:lnTo>
                <a:lnTo>
                  <a:pt x="824628" y="17628"/>
                </a:lnTo>
                <a:lnTo>
                  <a:pt x="827532" y="7112"/>
                </a:lnTo>
                <a:lnTo>
                  <a:pt x="832022" y="7112"/>
                </a:lnTo>
                <a:lnTo>
                  <a:pt x="829182" y="4190"/>
                </a:lnTo>
                <a:close/>
              </a:path>
              <a:path w="842644" h="823595">
                <a:moveTo>
                  <a:pt x="827532" y="7112"/>
                </a:moveTo>
                <a:lnTo>
                  <a:pt x="824628" y="17628"/>
                </a:lnTo>
                <a:lnTo>
                  <a:pt x="835151" y="14986"/>
                </a:lnTo>
                <a:lnTo>
                  <a:pt x="827532" y="7112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81682" y="4680203"/>
            <a:ext cx="974090" cy="926465"/>
          </a:xfrm>
          <a:custGeom>
            <a:avLst/>
            <a:gdLst/>
            <a:ahLst/>
            <a:cxnLst/>
            <a:rect l="l" t="t" r="r" b="b"/>
            <a:pathLst>
              <a:path w="974089" h="926464">
                <a:moveTo>
                  <a:pt x="876935" y="890270"/>
                </a:moveTo>
                <a:lnTo>
                  <a:pt x="873506" y="892302"/>
                </a:lnTo>
                <a:lnTo>
                  <a:pt x="871982" y="899160"/>
                </a:lnTo>
                <a:lnTo>
                  <a:pt x="874013" y="902589"/>
                </a:lnTo>
                <a:lnTo>
                  <a:pt x="877443" y="903351"/>
                </a:lnTo>
                <a:lnTo>
                  <a:pt x="973963" y="926198"/>
                </a:lnTo>
                <a:lnTo>
                  <a:pt x="972777" y="922121"/>
                </a:lnTo>
                <a:lnTo>
                  <a:pt x="960374" y="922121"/>
                </a:lnTo>
                <a:lnTo>
                  <a:pt x="943326" y="905915"/>
                </a:lnTo>
                <a:lnTo>
                  <a:pt x="880363" y="891032"/>
                </a:lnTo>
                <a:lnTo>
                  <a:pt x="876935" y="890270"/>
                </a:lnTo>
                <a:close/>
              </a:path>
              <a:path w="974089" h="926464">
                <a:moveTo>
                  <a:pt x="943326" y="905915"/>
                </a:moveTo>
                <a:lnTo>
                  <a:pt x="960374" y="922121"/>
                </a:lnTo>
                <a:lnTo>
                  <a:pt x="963081" y="919276"/>
                </a:lnTo>
                <a:lnTo>
                  <a:pt x="958723" y="919276"/>
                </a:lnTo>
                <a:lnTo>
                  <a:pt x="955688" y="908838"/>
                </a:lnTo>
                <a:lnTo>
                  <a:pt x="943326" y="905915"/>
                </a:lnTo>
                <a:close/>
              </a:path>
              <a:path w="974089" h="926464">
                <a:moveTo>
                  <a:pt x="941832" y="825754"/>
                </a:moveTo>
                <a:lnTo>
                  <a:pt x="938403" y="826643"/>
                </a:lnTo>
                <a:lnTo>
                  <a:pt x="934974" y="827659"/>
                </a:lnTo>
                <a:lnTo>
                  <a:pt x="933069" y="831215"/>
                </a:lnTo>
                <a:lnTo>
                  <a:pt x="934085" y="834517"/>
                </a:lnTo>
                <a:lnTo>
                  <a:pt x="952191" y="896808"/>
                </a:lnTo>
                <a:lnTo>
                  <a:pt x="969137" y="912914"/>
                </a:lnTo>
                <a:lnTo>
                  <a:pt x="960374" y="922121"/>
                </a:lnTo>
                <a:lnTo>
                  <a:pt x="972777" y="922121"/>
                </a:lnTo>
                <a:lnTo>
                  <a:pt x="946276" y="830961"/>
                </a:lnTo>
                <a:lnTo>
                  <a:pt x="945261" y="827659"/>
                </a:lnTo>
                <a:lnTo>
                  <a:pt x="941832" y="825754"/>
                </a:lnTo>
                <a:close/>
              </a:path>
              <a:path w="974089" h="926464">
                <a:moveTo>
                  <a:pt x="955688" y="908838"/>
                </a:moveTo>
                <a:lnTo>
                  <a:pt x="958723" y="919276"/>
                </a:lnTo>
                <a:lnTo>
                  <a:pt x="966216" y="911326"/>
                </a:lnTo>
                <a:lnTo>
                  <a:pt x="955688" y="908838"/>
                </a:lnTo>
                <a:close/>
              </a:path>
              <a:path w="974089" h="926464">
                <a:moveTo>
                  <a:pt x="952191" y="896808"/>
                </a:moveTo>
                <a:lnTo>
                  <a:pt x="955688" y="908838"/>
                </a:lnTo>
                <a:lnTo>
                  <a:pt x="966216" y="911326"/>
                </a:lnTo>
                <a:lnTo>
                  <a:pt x="958723" y="919276"/>
                </a:lnTo>
                <a:lnTo>
                  <a:pt x="963081" y="919276"/>
                </a:lnTo>
                <a:lnTo>
                  <a:pt x="969137" y="912914"/>
                </a:lnTo>
                <a:lnTo>
                  <a:pt x="952191" y="896808"/>
                </a:lnTo>
                <a:close/>
              </a:path>
              <a:path w="974089" h="926464">
                <a:moveTo>
                  <a:pt x="8636" y="0"/>
                </a:moveTo>
                <a:lnTo>
                  <a:pt x="0" y="9144"/>
                </a:lnTo>
                <a:lnTo>
                  <a:pt x="943326" y="905915"/>
                </a:lnTo>
                <a:lnTo>
                  <a:pt x="955688" y="908838"/>
                </a:lnTo>
                <a:lnTo>
                  <a:pt x="952191" y="896808"/>
                </a:lnTo>
                <a:lnTo>
                  <a:pt x="8636" y="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57400" y="4684776"/>
            <a:ext cx="995044" cy="949960"/>
          </a:xfrm>
          <a:custGeom>
            <a:avLst/>
            <a:gdLst/>
            <a:ahLst/>
            <a:cxnLst/>
            <a:rect l="l" t="t" r="r" b="b"/>
            <a:pathLst>
              <a:path w="995044" h="949960">
                <a:moveTo>
                  <a:pt x="18268" y="17395"/>
                </a:moveTo>
                <a:lnTo>
                  <a:pt x="21739" y="29470"/>
                </a:lnTo>
                <a:lnTo>
                  <a:pt x="986155" y="949845"/>
                </a:lnTo>
                <a:lnTo>
                  <a:pt x="995044" y="940663"/>
                </a:lnTo>
                <a:lnTo>
                  <a:pt x="30481" y="20303"/>
                </a:lnTo>
                <a:lnTo>
                  <a:pt x="18268" y="17395"/>
                </a:lnTo>
                <a:close/>
              </a:path>
              <a:path w="995044" h="949960">
                <a:moveTo>
                  <a:pt x="0" y="0"/>
                </a:moveTo>
                <a:lnTo>
                  <a:pt x="27431" y="95250"/>
                </a:lnTo>
                <a:lnTo>
                  <a:pt x="28448" y="98551"/>
                </a:lnTo>
                <a:lnTo>
                  <a:pt x="31876" y="100456"/>
                </a:lnTo>
                <a:lnTo>
                  <a:pt x="35306" y="99568"/>
                </a:lnTo>
                <a:lnTo>
                  <a:pt x="38607" y="98551"/>
                </a:lnTo>
                <a:lnTo>
                  <a:pt x="40639" y="94996"/>
                </a:lnTo>
                <a:lnTo>
                  <a:pt x="39624" y="91693"/>
                </a:lnTo>
                <a:lnTo>
                  <a:pt x="21739" y="29470"/>
                </a:lnTo>
                <a:lnTo>
                  <a:pt x="4699" y="13207"/>
                </a:lnTo>
                <a:lnTo>
                  <a:pt x="13462" y="4063"/>
                </a:lnTo>
                <a:lnTo>
                  <a:pt x="17041" y="4063"/>
                </a:lnTo>
                <a:lnTo>
                  <a:pt x="0" y="0"/>
                </a:lnTo>
                <a:close/>
              </a:path>
              <a:path w="995044" h="949960">
                <a:moveTo>
                  <a:pt x="17041" y="4063"/>
                </a:moveTo>
                <a:lnTo>
                  <a:pt x="13462" y="4063"/>
                </a:lnTo>
                <a:lnTo>
                  <a:pt x="30481" y="20303"/>
                </a:lnTo>
                <a:lnTo>
                  <a:pt x="93472" y="35306"/>
                </a:lnTo>
                <a:lnTo>
                  <a:pt x="96900" y="36068"/>
                </a:lnTo>
                <a:lnTo>
                  <a:pt x="100330" y="34036"/>
                </a:lnTo>
                <a:lnTo>
                  <a:pt x="101854" y="27178"/>
                </a:lnTo>
                <a:lnTo>
                  <a:pt x="99822" y="23749"/>
                </a:lnTo>
                <a:lnTo>
                  <a:pt x="96393" y="22987"/>
                </a:lnTo>
                <a:lnTo>
                  <a:pt x="17041" y="4063"/>
                </a:lnTo>
                <a:close/>
              </a:path>
              <a:path w="995044" h="949960">
                <a:moveTo>
                  <a:pt x="13462" y="4063"/>
                </a:moveTo>
                <a:lnTo>
                  <a:pt x="4699" y="13207"/>
                </a:lnTo>
                <a:lnTo>
                  <a:pt x="21739" y="29470"/>
                </a:lnTo>
                <a:lnTo>
                  <a:pt x="18268" y="17395"/>
                </a:lnTo>
                <a:lnTo>
                  <a:pt x="7619" y="14859"/>
                </a:lnTo>
                <a:lnTo>
                  <a:pt x="15239" y="6857"/>
                </a:lnTo>
                <a:lnTo>
                  <a:pt x="16390" y="6857"/>
                </a:lnTo>
                <a:lnTo>
                  <a:pt x="13462" y="4063"/>
                </a:lnTo>
                <a:close/>
              </a:path>
              <a:path w="995044" h="949960">
                <a:moveTo>
                  <a:pt x="16390" y="6857"/>
                </a:moveTo>
                <a:lnTo>
                  <a:pt x="15239" y="6857"/>
                </a:lnTo>
                <a:lnTo>
                  <a:pt x="18268" y="17395"/>
                </a:lnTo>
                <a:lnTo>
                  <a:pt x="30481" y="20303"/>
                </a:lnTo>
                <a:lnTo>
                  <a:pt x="16390" y="6857"/>
                </a:lnTo>
                <a:close/>
              </a:path>
              <a:path w="995044" h="949960">
                <a:moveTo>
                  <a:pt x="15239" y="6857"/>
                </a:moveTo>
                <a:lnTo>
                  <a:pt x="7619" y="14859"/>
                </a:lnTo>
                <a:lnTo>
                  <a:pt x="18268" y="17395"/>
                </a:lnTo>
                <a:lnTo>
                  <a:pt x="15239" y="6857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670175" y="5526125"/>
            <a:ext cx="2884805" cy="1082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746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rebuchet MS"/>
                <a:cs typeface="Trebuchet MS"/>
              </a:rPr>
              <a:t>INFECTION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340"/>
              </a:spcBef>
            </a:pPr>
            <a:r>
              <a:rPr sz="2000" spc="-5" dirty="0">
                <a:latin typeface="Gabriola"/>
                <a:cs typeface="Gabriola"/>
              </a:rPr>
              <a:t>Inadequate therapy of acute</a:t>
            </a:r>
            <a:r>
              <a:rPr sz="2000" spc="-10" dirty="0">
                <a:latin typeface="Gabriola"/>
                <a:cs typeface="Gabriola"/>
              </a:rPr>
              <a:t> </a:t>
            </a:r>
            <a:r>
              <a:rPr sz="2000" spc="-5" dirty="0">
                <a:latin typeface="Gabriola"/>
                <a:cs typeface="Gabriola"/>
              </a:rPr>
              <a:t>sinusitis</a:t>
            </a:r>
            <a:endParaRPr sz="2000">
              <a:latin typeface="Gabriola"/>
              <a:cs typeface="Gabriol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063110" y="5867374"/>
            <a:ext cx="103505" cy="457834"/>
          </a:xfrm>
          <a:custGeom>
            <a:avLst/>
            <a:gdLst/>
            <a:ahLst/>
            <a:cxnLst/>
            <a:rect l="l" t="t" r="r" b="b"/>
            <a:pathLst>
              <a:path w="103504" h="457835">
                <a:moveTo>
                  <a:pt x="51688" y="25157"/>
                </a:moveTo>
                <a:lnTo>
                  <a:pt x="45338" y="36039"/>
                </a:lnTo>
                <a:lnTo>
                  <a:pt x="45338" y="457225"/>
                </a:lnTo>
                <a:lnTo>
                  <a:pt x="58038" y="457225"/>
                </a:lnTo>
                <a:lnTo>
                  <a:pt x="58038" y="36039"/>
                </a:lnTo>
                <a:lnTo>
                  <a:pt x="51688" y="25157"/>
                </a:lnTo>
                <a:close/>
              </a:path>
              <a:path w="103504" h="457835">
                <a:moveTo>
                  <a:pt x="51688" y="0"/>
                </a:moveTo>
                <a:lnTo>
                  <a:pt x="0" y="88633"/>
                </a:lnTo>
                <a:lnTo>
                  <a:pt x="1015" y="92519"/>
                </a:lnTo>
                <a:lnTo>
                  <a:pt x="7112" y="96050"/>
                </a:lnTo>
                <a:lnTo>
                  <a:pt x="10922" y="95021"/>
                </a:lnTo>
                <a:lnTo>
                  <a:pt x="45338" y="36039"/>
                </a:lnTo>
                <a:lnTo>
                  <a:pt x="45338" y="12598"/>
                </a:lnTo>
                <a:lnTo>
                  <a:pt x="59034" y="12598"/>
                </a:lnTo>
                <a:lnTo>
                  <a:pt x="51688" y="0"/>
                </a:lnTo>
                <a:close/>
              </a:path>
              <a:path w="103504" h="457835">
                <a:moveTo>
                  <a:pt x="59034" y="12598"/>
                </a:moveTo>
                <a:lnTo>
                  <a:pt x="58038" y="12598"/>
                </a:lnTo>
                <a:lnTo>
                  <a:pt x="58038" y="36039"/>
                </a:lnTo>
                <a:lnTo>
                  <a:pt x="92455" y="95021"/>
                </a:lnTo>
                <a:lnTo>
                  <a:pt x="96265" y="96050"/>
                </a:lnTo>
                <a:lnTo>
                  <a:pt x="102362" y="92519"/>
                </a:lnTo>
                <a:lnTo>
                  <a:pt x="103377" y="88633"/>
                </a:lnTo>
                <a:lnTo>
                  <a:pt x="59034" y="12598"/>
                </a:lnTo>
                <a:close/>
              </a:path>
              <a:path w="103504" h="457835">
                <a:moveTo>
                  <a:pt x="58038" y="12598"/>
                </a:moveTo>
                <a:lnTo>
                  <a:pt x="45338" y="12598"/>
                </a:lnTo>
                <a:lnTo>
                  <a:pt x="45338" y="36039"/>
                </a:lnTo>
                <a:lnTo>
                  <a:pt x="51688" y="25157"/>
                </a:lnTo>
                <a:lnTo>
                  <a:pt x="46227" y="15798"/>
                </a:lnTo>
                <a:lnTo>
                  <a:pt x="58038" y="15798"/>
                </a:lnTo>
                <a:lnTo>
                  <a:pt x="58038" y="12598"/>
                </a:lnTo>
                <a:close/>
              </a:path>
              <a:path w="103504" h="457835">
                <a:moveTo>
                  <a:pt x="58038" y="15798"/>
                </a:moveTo>
                <a:lnTo>
                  <a:pt x="57150" y="15798"/>
                </a:lnTo>
                <a:lnTo>
                  <a:pt x="51688" y="25157"/>
                </a:lnTo>
                <a:lnTo>
                  <a:pt x="58038" y="36039"/>
                </a:lnTo>
                <a:lnTo>
                  <a:pt x="58038" y="15798"/>
                </a:lnTo>
                <a:close/>
              </a:path>
              <a:path w="103504" h="457835">
                <a:moveTo>
                  <a:pt x="57150" y="15798"/>
                </a:moveTo>
                <a:lnTo>
                  <a:pt x="46227" y="15798"/>
                </a:lnTo>
                <a:lnTo>
                  <a:pt x="51688" y="25157"/>
                </a:lnTo>
                <a:lnTo>
                  <a:pt x="57150" y="15798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413628" y="4066413"/>
            <a:ext cx="1040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rebuchet MS"/>
                <a:cs typeface="Trebuchet MS"/>
              </a:rPr>
              <a:t>M</a:t>
            </a:r>
            <a:r>
              <a:rPr sz="1800" b="1" spc="5" dirty="0">
                <a:latin typeface="Trebuchet MS"/>
                <a:cs typeface="Trebuchet MS"/>
              </a:rPr>
              <a:t>U</a:t>
            </a:r>
            <a:r>
              <a:rPr sz="1800" b="1" dirty="0">
                <a:latin typeface="Trebuchet MS"/>
                <a:cs typeface="Trebuchet MS"/>
              </a:rPr>
              <a:t>COSAL  </a:t>
            </a:r>
            <a:r>
              <a:rPr sz="1800" b="1" spc="-5" dirty="0">
                <a:latin typeface="Trebuchet MS"/>
                <a:cs typeface="Trebuchet MS"/>
              </a:rPr>
              <a:t>CHANGES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876800" y="3093720"/>
            <a:ext cx="995044" cy="949960"/>
          </a:xfrm>
          <a:custGeom>
            <a:avLst/>
            <a:gdLst/>
            <a:ahLst/>
            <a:cxnLst/>
            <a:rect l="l" t="t" r="r" b="b"/>
            <a:pathLst>
              <a:path w="995045" h="949960">
                <a:moveTo>
                  <a:pt x="18268" y="17395"/>
                </a:moveTo>
                <a:lnTo>
                  <a:pt x="21739" y="29469"/>
                </a:lnTo>
                <a:lnTo>
                  <a:pt x="986154" y="949832"/>
                </a:lnTo>
                <a:lnTo>
                  <a:pt x="995045" y="940688"/>
                </a:lnTo>
                <a:lnTo>
                  <a:pt x="30481" y="20303"/>
                </a:lnTo>
                <a:lnTo>
                  <a:pt x="18268" y="17395"/>
                </a:lnTo>
                <a:close/>
              </a:path>
              <a:path w="995045" h="949960">
                <a:moveTo>
                  <a:pt x="0" y="0"/>
                </a:moveTo>
                <a:lnTo>
                  <a:pt x="27432" y="95250"/>
                </a:lnTo>
                <a:lnTo>
                  <a:pt x="28448" y="98551"/>
                </a:lnTo>
                <a:lnTo>
                  <a:pt x="31876" y="100456"/>
                </a:lnTo>
                <a:lnTo>
                  <a:pt x="35305" y="99567"/>
                </a:lnTo>
                <a:lnTo>
                  <a:pt x="38608" y="98551"/>
                </a:lnTo>
                <a:lnTo>
                  <a:pt x="40639" y="94995"/>
                </a:lnTo>
                <a:lnTo>
                  <a:pt x="39624" y="91693"/>
                </a:lnTo>
                <a:lnTo>
                  <a:pt x="21739" y="29469"/>
                </a:lnTo>
                <a:lnTo>
                  <a:pt x="4699" y="13207"/>
                </a:lnTo>
                <a:lnTo>
                  <a:pt x="13462" y="4063"/>
                </a:lnTo>
                <a:lnTo>
                  <a:pt x="17041" y="4063"/>
                </a:lnTo>
                <a:lnTo>
                  <a:pt x="0" y="0"/>
                </a:lnTo>
                <a:close/>
              </a:path>
              <a:path w="995045" h="949960">
                <a:moveTo>
                  <a:pt x="17041" y="4063"/>
                </a:moveTo>
                <a:lnTo>
                  <a:pt x="13462" y="4063"/>
                </a:lnTo>
                <a:lnTo>
                  <a:pt x="30481" y="20303"/>
                </a:lnTo>
                <a:lnTo>
                  <a:pt x="93472" y="35305"/>
                </a:lnTo>
                <a:lnTo>
                  <a:pt x="96900" y="36067"/>
                </a:lnTo>
                <a:lnTo>
                  <a:pt x="100329" y="34035"/>
                </a:lnTo>
                <a:lnTo>
                  <a:pt x="101853" y="27177"/>
                </a:lnTo>
                <a:lnTo>
                  <a:pt x="99822" y="23749"/>
                </a:lnTo>
                <a:lnTo>
                  <a:pt x="96392" y="22987"/>
                </a:lnTo>
                <a:lnTo>
                  <a:pt x="17041" y="4063"/>
                </a:lnTo>
                <a:close/>
              </a:path>
              <a:path w="995045" h="949960">
                <a:moveTo>
                  <a:pt x="13462" y="4063"/>
                </a:moveTo>
                <a:lnTo>
                  <a:pt x="4699" y="13207"/>
                </a:lnTo>
                <a:lnTo>
                  <a:pt x="21739" y="29469"/>
                </a:lnTo>
                <a:lnTo>
                  <a:pt x="18268" y="17395"/>
                </a:lnTo>
                <a:lnTo>
                  <a:pt x="7620" y="14858"/>
                </a:lnTo>
                <a:lnTo>
                  <a:pt x="15239" y="6857"/>
                </a:lnTo>
                <a:lnTo>
                  <a:pt x="16390" y="6857"/>
                </a:lnTo>
                <a:lnTo>
                  <a:pt x="13462" y="4063"/>
                </a:lnTo>
                <a:close/>
              </a:path>
              <a:path w="995045" h="949960">
                <a:moveTo>
                  <a:pt x="16390" y="6857"/>
                </a:moveTo>
                <a:lnTo>
                  <a:pt x="15239" y="6857"/>
                </a:lnTo>
                <a:lnTo>
                  <a:pt x="18268" y="17395"/>
                </a:lnTo>
                <a:lnTo>
                  <a:pt x="30481" y="20303"/>
                </a:lnTo>
                <a:lnTo>
                  <a:pt x="16390" y="6857"/>
                </a:lnTo>
                <a:close/>
              </a:path>
              <a:path w="995045" h="949960">
                <a:moveTo>
                  <a:pt x="15239" y="6857"/>
                </a:moveTo>
                <a:lnTo>
                  <a:pt x="7620" y="14858"/>
                </a:lnTo>
                <a:lnTo>
                  <a:pt x="18268" y="17395"/>
                </a:lnTo>
                <a:lnTo>
                  <a:pt x="15239" y="6857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46217" y="3035807"/>
            <a:ext cx="974090" cy="926465"/>
          </a:xfrm>
          <a:custGeom>
            <a:avLst/>
            <a:gdLst/>
            <a:ahLst/>
            <a:cxnLst/>
            <a:rect l="l" t="t" r="r" b="b"/>
            <a:pathLst>
              <a:path w="974089" h="926464">
                <a:moveTo>
                  <a:pt x="876935" y="890269"/>
                </a:moveTo>
                <a:lnTo>
                  <a:pt x="873506" y="892301"/>
                </a:lnTo>
                <a:lnTo>
                  <a:pt x="871982" y="899159"/>
                </a:lnTo>
                <a:lnTo>
                  <a:pt x="874014" y="902588"/>
                </a:lnTo>
                <a:lnTo>
                  <a:pt x="877443" y="903350"/>
                </a:lnTo>
                <a:lnTo>
                  <a:pt x="973963" y="926210"/>
                </a:lnTo>
                <a:lnTo>
                  <a:pt x="972780" y="922146"/>
                </a:lnTo>
                <a:lnTo>
                  <a:pt x="960374" y="922146"/>
                </a:lnTo>
                <a:lnTo>
                  <a:pt x="943318" y="905932"/>
                </a:lnTo>
                <a:lnTo>
                  <a:pt x="880364" y="891031"/>
                </a:lnTo>
                <a:lnTo>
                  <a:pt x="876935" y="890269"/>
                </a:lnTo>
                <a:close/>
              </a:path>
              <a:path w="974089" h="926464">
                <a:moveTo>
                  <a:pt x="943318" y="905932"/>
                </a:moveTo>
                <a:lnTo>
                  <a:pt x="960374" y="922146"/>
                </a:lnTo>
                <a:lnTo>
                  <a:pt x="963134" y="919225"/>
                </a:lnTo>
                <a:lnTo>
                  <a:pt x="958723" y="919225"/>
                </a:lnTo>
                <a:lnTo>
                  <a:pt x="955709" y="908865"/>
                </a:lnTo>
                <a:lnTo>
                  <a:pt x="943318" y="905932"/>
                </a:lnTo>
                <a:close/>
              </a:path>
              <a:path w="974089" h="926464">
                <a:moveTo>
                  <a:pt x="941832" y="825753"/>
                </a:moveTo>
                <a:lnTo>
                  <a:pt x="938403" y="826642"/>
                </a:lnTo>
                <a:lnTo>
                  <a:pt x="934974" y="827658"/>
                </a:lnTo>
                <a:lnTo>
                  <a:pt x="933069" y="831214"/>
                </a:lnTo>
                <a:lnTo>
                  <a:pt x="934085" y="834516"/>
                </a:lnTo>
                <a:lnTo>
                  <a:pt x="952191" y="896771"/>
                </a:lnTo>
                <a:lnTo>
                  <a:pt x="969137" y="912875"/>
                </a:lnTo>
                <a:lnTo>
                  <a:pt x="960374" y="922146"/>
                </a:lnTo>
                <a:lnTo>
                  <a:pt x="972780" y="922146"/>
                </a:lnTo>
                <a:lnTo>
                  <a:pt x="946277" y="831087"/>
                </a:lnTo>
                <a:lnTo>
                  <a:pt x="945261" y="827658"/>
                </a:lnTo>
                <a:lnTo>
                  <a:pt x="941832" y="825753"/>
                </a:lnTo>
                <a:close/>
              </a:path>
              <a:path w="974089" h="926464">
                <a:moveTo>
                  <a:pt x="955709" y="908865"/>
                </a:moveTo>
                <a:lnTo>
                  <a:pt x="958723" y="919225"/>
                </a:lnTo>
                <a:lnTo>
                  <a:pt x="966216" y="911351"/>
                </a:lnTo>
                <a:lnTo>
                  <a:pt x="955709" y="908865"/>
                </a:lnTo>
                <a:close/>
              </a:path>
              <a:path w="974089" h="926464">
                <a:moveTo>
                  <a:pt x="952191" y="896771"/>
                </a:moveTo>
                <a:lnTo>
                  <a:pt x="955709" y="908865"/>
                </a:lnTo>
                <a:lnTo>
                  <a:pt x="966216" y="911351"/>
                </a:lnTo>
                <a:lnTo>
                  <a:pt x="958723" y="919225"/>
                </a:lnTo>
                <a:lnTo>
                  <a:pt x="963134" y="919225"/>
                </a:lnTo>
                <a:lnTo>
                  <a:pt x="969137" y="912875"/>
                </a:lnTo>
                <a:lnTo>
                  <a:pt x="952191" y="896771"/>
                </a:lnTo>
                <a:close/>
              </a:path>
              <a:path w="974089" h="926464">
                <a:moveTo>
                  <a:pt x="8636" y="0"/>
                </a:moveTo>
                <a:lnTo>
                  <a:pt x="0" y="9143"/>
                </a:lnTo>
                <a:lnTo>
                  <a:pt x="943318" y="905932"/>
                </a:lnTo>
                <a:lnTo>
                  <a:pt x="955709" y="908865"/>
                </a:lnTo>
                <a:lnTo>
                  <a:pt x="952191" y="896771"/>
                </a:lnTo>
                <a:lnTo>
                  <a:pt x="8636" y="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76800" y="4719828"/>
            <a:ext cx="842644" cy="824230"/>
          </a:xfrm>
          <a:custGeom>
            <a:avLst/>
            <a:gdLst/>
            <a:ahLst/>
            <a:cxnLst/>
            <a:rect l="l" t="t" r="r" b="b"/>
            <a:pathLst>
              <a:path w="842645" h="824229">
                <a:moveTo>
                  <a:pt x="30734" y="722757"/>
                </a:moveTo>
                <a:lnTo>
                  <a:pt x="27177" y="724789"/>
                </a:lnTo>
                <a:lnTo>
                  <a:pt x="26288" y="728091"/>
                </a:lnTo>
                <a:lnTo>
                  <a:pt x="0" y="823722"/>
                </a:lnTo>
                <a:lnTo>
                  <a:pt x="17203" y="819404"/>
                </a:lnTo>
                <a:lnTo>
                  <a:pt x="13462" y="819404"/>
                </a:lnTo>
                <a:lnTo>
                  <a:pt x="4572" y="810387"/>
                </a:lnTo>
                <a:lnTo>
                  <a:pt x="21362" y="793977"/>
                </a:lnTo>
                <a:lnTo>
                  <a:pt x="38608" y="731520"/>
                </a:lnTo>
                <a:lnTo>
                  <a:pt x="39497" y="728091"/>
                </a:lnTo>
                <a:lnTo>
                  <a:pt x="37464" y="724662"/>
                </a:lnTo>
                <a:lnTo>
                  <a:pt x="34162" y="723646"/>
                </a:lnTo>
                <a:lnTo>
                  <a:pt x="30734" y="722757"/>
                </a:lnTo>
                <a:close/>
              </a:path>
              <a:path w="842645" h="824229">
                <a:moveTo>
                  <a:pt x="21362" y="793977"/>
                </a:moveTo>
                <a:lnTo>
                  <a:pt x="4572" y="810387"/>
                </a:lnTo>
                <a:lnTo>
                  <a:pt x="13462" y="819404"/>
                </a:lnTo>
                <a:lnTo>
                  <a:pt x="16321" y="816610"/>
                </a:lnTo>
                <a:lnTo>
                  <a:pt x="15112" y="816610"/>
                </a:lnTo>
                <a:lnTo>
                  <a:pt x="7492" y="808736"/>
                </a:lnTo>
                <a:lnTo>
                  <a:pt x="18016" y="806093"/>
                </a:lnTo>
                <a:lnTo>
                  <a:pt x="21362" y="793977"/>
                </a:lnTo>
                <a:close/>
              </a:path>
              <a:path w="842645" h="824229">
                <a:moveTo>
                  <a:pt x="96392" y="786384"/>
                </a:moveTo>
                <a:lnTo>
                  <a:pt x="30219" y="803029"/>
                </a:lnTo>
                <a:lnTo>
                  <a:pt x="13462" y="819404"/>
                </a:lnTo>
                <a:lnTo>
                  <a:pt x="17203" y="819404"/>
                </a:lnTo>
                <a:lnTo>
                  <a:pt x="99567" y="798703"/>
                </a:lnTo>
                <a:lnTo>
                  <a:pt x="101600" y="795274"/>
                </a:lnTo>
                <a:lnTo>
                  <a:pt x="99822" y="788416"/>
                </a:lnTo>
                <a:lnTo>
                  <a:pt x="96392" y="786384"/>
                </a:lnTo>
                <a:close/>
              </a:path>
              <a:path w="842645" h="824229">
                <a:moveTo>
                  <a:pt x="18016" y="806093"/>
                </a:moveTo>
                <a:lnTo>
                  <a:pt x="7492" y="808736"/>
                </a:lnTo>
                <a:lnTo>
                  <a:pt x="15112" y="816610"/>
                </a:lnTo>
                <a:lnTo>
                  <a:pt x="18016" y="806093"/>
                </a:lnTo>
                <a:close/>
              </a:path>
              <a:path w="842645" h="824229">
                <a:moveTo>
                  <a:pt x="30219" y="803029"/>
                </a:moveTo>
                <a:lnTo>
                  <a:pt x="18016" y="806093"/>
                </a:lnTo>
                <a:lnTo>
                  <a:pt x="15112" y="816610"/>
                </a:lnTo>
                <a:lnTo>
                  <a:pt x="16321" y="816610"/>
                </a:lnTo>
                <a:lnTo>
                  <a:pt x="30219" y="803029"/>
                </a:lnTo>
                <a:close/>
              </a:path>
              <a:path w="842645" h="824229">
                <a:moveTo>
                  <a:pt x="833754" y="0"/>
                </a:moveTo>
                <a:lnTo>
                  <a:pt x="21362" y="793977"/>
                </a:lnTo>
                <a:lnTo>
                  <a:pt x="18016" y="806093"/>
                </a:lnTo>
                <a:lnTo>
                  <a:pt x="30219" y="803029"/>
                </a:lnTo>
                <a:lnTo>
                  <a:pt x="842645" y="9144"/>
                </a:lnTo>
                <a:lnTo>
                  <a:pt x="833754" y="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24754" y="4820411"/>
            <a:ext cx="842644" cy="824230"/>
          </a:xfrm>
          <a:custGeom>
            <a:avLst/>
            <a:gdLst/>
            <a:ahLst/>
            <a:cxnLst/>
            <a:rect l="l" t="t" r="r" b="b"/>
            <a:pathLst>
              <a:path w="842645" h="824229">
                <a:moveTo>
                  <a:pt x="824628" y="17628"/>
                </a:moveTo>
                <a:lnTo>
                  <a:pt x="812253" y="20736"/>
                </a:lnTo>
                <a:lnTo>
                  <a:pt x="0" y="814552"/>
                </a:lnTo>
                <a:lnTo>
                  <a:pt x="8890" y="823633"/>
                </a:lnTo>
                <a:lnTo>
                  <a:pt x="821283" y="29742"/>
                </a:lnTo>
                <a:lnTo>
                  <a:pt x="824628" y="17628"/>
                </a:lnTo>
                <a:close/>
              </a:path>
              <a:path w="842645" h="824229">
                <a:moveTo>
                  <a:pt x="841491" y="4190"/>
                </a:moveTo>
                <a:lnTo>
                  <a:pt x="829183" y="4190"/>
                </a:lnTo>
                <a:lnTo>
                  <a:pt x="838073" y="13335"/>
                </a:lnTo>
                <a:lnTo>
                  <a:pt x="821283" y="29742"/>
                </a:lnTo>
                <a:lnTo>
                  <a:pt x="804037" y="92201"/>
                </a:lnTo>
                <a:lnTo>
                  <a:pt x="803148" y="95504"/>
                </a:lnTo>
                <a:lnTo>
                  <a:pt x="805180" y="99060"/>
                </a:lnTo>
                <a:lnTo>
                  <a:pt x="811911" y="100837"/>
                </a:lnTo>
                <a:lnTo>
                  <a:pt x="815467" y="98932"/>
                </a:lnTo>
                <a:lnTo>
                  <a:pt x="816356" y="95504"/>
                </a:lnTo>
                <a:lnTo>
                  <a:pt x="841491" y="4190"/>
                </a:lnTo>
                <a:close/>
              </a:path>
              <a:path w="842645" h="824229">
                <a:moveTo>
                  <a:pt x="842645" y="0"/>
                </a:moveTo>
                <a:lnTo>
                  <a:pt x="746506" y="24130"/>
                </a:lnTo>
                <a:lnTo>
                  <a:pt x="743077" y="24892"/>
                </a:lnTo>
                <a:lnTo>
                  <a:pt x="741045" y="28448"/>
                </a:lnTo>
                <a:lnTo>
                  <a:pt x="741934" y="31750"/>
                </a:lnTo>
                <a:lnTo>
                  <a:pt x="742823" y="35179"/>
                </a:lnTo>
                <a:lnTo>
                  <a:pt x="746252" y="37211"/>
                </a:lnTo>
                <a:lnTo>
                  <a:pt x="749681" y="36449"/>
                </a:lnTo>
                <a:lnTo>
                  <a:pt x="812253" y="20736"/>
                </a:lnTo>
                <a:lnTo>
                  <a:pt x="829183" y="4190"/>
                </a:lnTo>
                <a:lnTo>
                  <a:pt x="841491" y="4190"/>
                </a:lnTo>
                <a:lnTo>
                  <a:pt x="842645" y="0"/>
                </a:lnTo>
                <a:close/>
              </a:path>
              <a:path w="842645" h="824229">
                <a:moveTo>
                  <a:pt x="832022" y="7112"/>
                </a:moveTo>
                <a:lnTo>
                  <a:pt x="827532" y="7112"/>
                </a:lnTo>
                <a:lnTo>
                  <a:pt x="835152" y="14986"/>
                </a:lnTo>
                <a:lnTo>
                  <a:pt x="824628" y="17628"/>
                </a:lnTo>
                <a:lnTo>
                  <a:pt x="821283" y="29742"/>
                </a:lnTo>
                <a:lnTo>
                  <a:pt x="838073" y="13335"/>
                </a:lnTo>
                <a:lnTo>
                  <a:pt x="832022" y="7112"/>
                </a:lnTo>
                <a:close/>
              </a:path>
              <a:path w="842645" h="824229">
                <a:moveTo>
                  <a:pt x="829183" y="4190"/>
                </a:moveTo>
                <a:lnTo>
                  <a:pt x="812253" y="20736"/>
                </a:lnTo>
                <a:lnTo>
                  <a:pt x="824628" y="17628"/>
                </a:lnTo>
                <a:lnTo>
                  <a:pt x="827532" y="7112"/>
                </a:lnTo>
                <a:lnTo>
                  <a:pt x="832022" y="7112"/>
                </a:lnTo>
                <a:lnTo>
                  <a:pt x="829183" y="4190"/>
                </a:lnTo>
                <a:close/>
              </a:path>
              <a:path w="842645" h="824229">
                <a:moveTo>
                  <a:pt x="827532" y="7112"/>
                </a:moveTo>
                <a:lnTo>
                  <a:pt x="824628" y="17628"/>
                </a:lnTo>
                <a:lnTo>
                  <a:pt x="835152" y="14986"/>
                </a:lnTo>
                <a:lnTo>
                  <a:pt x="827532" y="7112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319009" y="4123131"/>
            <a:ext cx="8153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Gabriola"/>
                <a:cs typeface="Gabriola"/>
              </a:rPr>
              <a:t>AL</a:t>
            </a:r>
            <a:r>
              <a:rPr sz="2000" spc="-15" dirty="0">
                <a:latin typeface="Gabriola"/>
                <a:cs typeface="Gabriola"/>
              </a:rPr>
              <a:t>L</a:t>
            </a:r>
            <a:r>
              <a:rPr sz="2000" spc="-5" dirty="0">
                <a:latin typeface="Gabriola"/>
                <a:cs typeface="Gabriola"/>
              </a:rPr>
              <a:t>ERGY</a:t>
            </a:r>
            <a:endParaRPr sz="2000">
              <a:latin typeface="Gabriola"/>
              <a:cs typeface="Gabriol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553200" y="4291710"/>
            <a:ext cx="609600" cy="103505"/>
          </a:xfrm>
          <a:custGeom>
            <a:avLst/>
            <a:gdLst/>
            <a:ahLst/>
            <a:cxnLst/>
            <a:rect l="l" t="t" r="r" b="b"/>
            <a:pathLst>
              <a:path w="609600" h="103504">
                <a:moveTo>
                  <a:pt x="88646" y="0"/>
                </a:moveTo>
                <a:lnTo>
                  <a:pt x="0" y="51688"/>
                </a:lnTo>
                <a:lnTo>
                  <a:pt x="88646" y="103377"/>
                </a:lnTo>
                <a:lnTo>
                  <a:pt x="92455" y="102362"/>
                </a:lnTo>
                <a:lnTo>
                  <a:pt x="96011" y="96265"/>
                </a:lnTo>
                <a:lnTo>
                  <a:pt x="94996" y="92456"/>
                </a:lnTo>
                <a:lnTo>
                  <a:pt x="35995" y="58038"/>
                </a:lnTo>
                <a:lnTo>
                  <a:pt x="12573" y="58038"/>
                </a:lnTo>
                <a:lnTo>
                  <a:pt x="12573" y="45338"/>
                </a:lnTo>
                <a:lnTo>
                  <a:pt x="35995" y="45338"/>
                </a:lnTo>
                <a:lnTo>
                  <a:pt x="94996" y="10921"/>
                </a:lnTo>
                <a:lnTo>
                  <a:pt x="96011" y="7112"/>
                </a:lnTo>
                <a:lnTo>
                  <a:pt x="92455" y="1015"/>
                </a:lnTo>
                <a:lnTo>
                  <a:pt x="88646" y="0"/>
                </a:lnTo>
                <a:close/>
              </a:path>
              <a:path w="609600" h="103504">
                <a:moveTo>
                  <a:pt x="35995" y="45338"/>
                </a:moveTo>
                <a:lnTo>
                  <a:pt x="12573" y="45338"/>
                </a:lnTo>
                <a:lnTo>
                  <a:pt x="12573" y="58038"/>
                </a:lnTo>
                <a:lnTo>
                  <a:pt x="35995" y="58038"/>
                </a:lnTo>
                <a:lnTo>
                  <a:pt x="34471" y="57150"/>
                </a:lnTo>
                <a:lnTo>
                  <a:pt x="15748" y="57150"/>
                </a:lnTo>
                <a:lnTo>
                  <a:pt x="15748" y="46227"/>
                </a:lnTo>
                <a:lnTo>
                  <a:pt x="34471" y="46227"/>
                </a:lnTo>
                <a:lnTo>
                  <a:pt x="35995" y="45338"/>
                </a:lnTo>
                <a:close/>
              </a:path>
              <a:path w="609600" h="103504">
                <a:moveTo>
                  <a:pt x="609600" y="45338"/>
                </a:moveTo>
                <a:lnTo>
                  <a:pt x="35995" y="45338"/>
                </a:lnTo>
                <a:lnTo>
                  <a:pt x="25109" y="51688"/>
                </a:lnTo>
                <a:lnTo>
                  <a:pt x="35995" y="58038"/>
                </a:lnTo>
                <a:lnTo>
                  <a:pt x="609600" y="58038"/>
                </a:lnTo>
                <a:lnTo>
                  <a:pt x="609600" y="45338"/>
                </a:lnTo>
                <a:close/>
              </a:path>
              <a:path w="609600" h="103504">
                <a:moveTo>
                  <a:pt x="15748" y="46227"/>
                </a:moveTo>
                <a:lnTo>
                  <a:pt x="15748" y="57150"/>
                </a:lnTo>
                <a:lnTo>
                  <a:pt x="25109" y="51688"/>
                </a:lnTo>
                <a:lnTo>
                  <a:pt x="15748" y="46227"/>
                </a:lnTo>
                <a:close/>
              </a:path>
              <a:path w="609600" h="103504">
                <a:moveTo>
                  <a:pt x="25109" y="51688"/>
                </a:moveTo>
                <a:lnTo>
                  <a:pt x="15748" y="57150"/>
                </a:lnTo>
                <a:lnTo>
                  <a:pt x="34471" y="57150"/>
                </a:lnTo>
                <a:lnTo>
                  <a:pt x="25109" y="51688"/>
                </a:lnTo>
                <a:close/>
              </a:path>
              <a:path w="609600" h="103504">
                <a:moveTo>
                  <a:pt x="34471" y="46227"/>
                </a:moveTo>
                <a:lnTo>
                  <a:pt x="15748" y="46227"/>
                </a:lnTo>
                <a:lnTo>
                  <a:pt x="25109" y="51688"/>
                </a:lnTo>
                <a:lnTo>
                  <a:pt x="34471" y="46227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7483" y="175971"/>
            <a:ext cx="2092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PATHOLOGY: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604773"/>
            <a:ext cx="5709285" cy="53911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Gabriola"/>
                <a:cs typeface="Gabriola"/>
              </a:rPr>
              <a:t>Destruction </a:t>
            </a:r>
            <a:r>
              <a:rPr sz="2400" dirty="0">
                <a:latin typeface="Gabriola"/>
                <a:cs typeface="Gabriola"/>
              </a:rPr>
              <a:t>and healing </a:t>
            </a:r>
            <a:r>
              <a:rPr sz="2400" spc="-5" dirty="0">
                <a:latin typeface="Gabriola"/>
                <a:cs typeface="Gabriola"/>
              </a:rPr>
              <a:t>of sinus</a:t>
            </a:r>
            <a:r>
              <a:rPr sz="2400" spc="40" dirty="0">
                <a:latin typeface="Gabriola"/>
                <a:cs typeface="Gabriola"/>
              </a:rPr>
              <a:t> </a:t>
            </a:r>
            <a:r>
              <a:rPr sz="2400" dirty="0">
                <a:latin typeface="Gabriola"/>
                <a:cs typeface="Gabriola"/>
              </a:rPr>
              <a:t>mucosa.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Gabriola"/>
                <a:cs typeface="Gabriola"/>
              </a:rPr>
              <a:t>Hypertrophic</a:t>
            </a:r>
            <a:r>
              <a:rPr sz="2400" dirty="0">
                <a:latin typeface="Gabriola"/>
                <a:cs typeface="Gabriola"/>
              </a:rPr>
              <a:t> </a:t>
            </a:r>
            <a:r>
              <a:rPr sz="2400" spc="-5" dirty="0">
                <a:latin typeface="Gabriola"/>
                <a:cs typeface="Gabriola"/>
              </a:rPr>
              <a:t>sinusitis.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Gabriola"/>
                <a:cs typeface="Gabriola"/>
              </a:rPr>
              <a:t>Atrophic</a:t>
            </a:r>
            <a:r>
              <a:rPr sz="2400" spc="5" dirty="0">
                <a:latin typeface="Gabriola"/>
                <a:cs typeface="Gabriola"/>
              </a:rPr>
              <a:t> </a:t>
            </a:r>
            <a:r>
              <a:rPr sz="2400" spc="-5" dirty="0">
                <a:latin typeface="Gabriola"/>
                <a:cs typeface="Gabriola"/>
              </a:rPr>
              <a:t>sinusitis.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Gabriola"/>
                <a:cs typeface="Gabriola"/>
              </a:rPr>
              <a:t>Submucosa infiltrated with lymphocytes </a:t>
            </a:r>
            <a:r>
              <a:rPr sz="2400" dirty="0">
                <a:latin typeface="Gabriola"/>
                <a:cs typeface="Gabriola"/>
              </a:rPr>
              <a:t>and plasma</a:t>
            </a:r>
            <a:r>
              <a:rPr sz="2400" spc="100" dirty="0">
                <a:latin typeface="Gabriola"/>
                <a:cs typeface="Gabriola"/>
              </a:rPr>
              <a:t> </a:t>
            </a:r>
            <a:r>
              <a:rPr sz="2400" dirty="0">
                <a:latin typeface="Gabriola"/>
                <a:cs typeface="Gabriola"/>
              </a:rPr>
              <a:t>cells.</a:t>
            </a:r>
            <a:endParaRPr sz="2400">
              <a:latin typeface="Gabriola"/>
              <a:cs typeface="Gabriola"/>
            </a:endParaRPr>
          </a:p>
          <a:p>
            <a:pPr>
              <a:lnSpc>
                <a:spcPct val="100000"/>
              </a:lnSpc>
              <a:buClr>
                <a:srgbClr val="B03E9A"/>
              </a:buClr>
              <a:buFont typeface="Wingdings 2"/>
              <a:buChar char=""/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B03E9A"/>
              </a:buClr>
              <a:buFont typeface="Wingdings 2"/>
              <a:buChar char=""/>
            </a:pPr>
            <a:endParaRPr sz="2400">
              <a:latin typeface="Times New Roman"/>
              <a:cs typeface="Times New Roman"/>
            </a:endParaRPr>
          </a:p>
          <a:p>
            <a:pPr marL="556260">
              <a:lnSpc>
                <a:spcPct val="100000"/>
              </a:lnSpc>
              <a:spcBef>
                <a:spcPts val="2030"/>
              </a:spcBef>
            </a:pPr>
            <a:r>
              <a:rPr sz="2800" b="1" spc="-10" dirty="0">
                <a:latin typeface="Cambria"/>
                <a:cs typeface="Cambria"/>
              </a:rPr>
              <a:t>CLINICAL </a:t>
            </a:r>
            <a:r>
              <a:rPr sz="2800" b="1" spc="-30" dirty="0">
                <a:latin typeface="Cambria"/>
                <a:cs typeface="Cambria"/>
              </a:rPr>
              <a:t>FEATURES:</a:t>
            </a:r>
            <a:endParaRPr sz="2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Gabriola"/>
                <a:cs typeface="Gabriola"/>
              </a:rPr>
              <a:t>Similar to </a:t>
            </a:r>
            <a:r>
              <a:rPr sz="2400" dirty="0">
                <a:latin typeface="Gabriola"/>
                <a:cs typeface="Gabriola"/>
              </a:rPr>
              <a:t>acute </a:t>
            </a:r>
            <a:r>
              <a:rPr sz="2400" spc="-5" dirty="0">
                <a:latin typeface="Gabriola"/>
                <a:cs typeface="Gabriola"/>
              </a:rPr>
              <a:t>sinusitis but of </a:t>
            </a:r>
            <a:r>
              <a:rPr sz="2400" dirty="0">
                <a:latin typeface="Gabriola"/>
                <a:cs typeface="Gabriola"/>
              </a:rPr>
              <a:t>lesser</a:t>
            </a:r>
            <a:r>
              <a:rPr sz="2400" spc="110" dirty="0">
                <a:latin typeface="Gabriola"/>
                <a:cs typeface="Gabriola"/>
              </a:rPr>
              <a:t> </a:t>
            </a:r>
            <a:r>
              <a:rPr sz="2400" spc="-5" dirty="0">
                <a:latin typeface="Gabriola"/>
                <a:cs typeface="Gabriola"/>
              </a:rPr>
              <a:t>severity.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Gabriola"/>
                <a:cs typeface="Gabriola"/>
              </a:rPr>
              <a:t>Purulent </a:t>
            </a:r>
            <a:r>
              <a:rPr sz="2400" dirty="0">
                <a:latin typeface="Gabriola"/>
                <a:cs typeface="Gabriola"/>
              </a:rPr>
              <a:t>nasal discharge </a:t>
            </a:r>
            <a:r>
              <a:rPr sz="2400" spc="-5" dirty="0">
                <a:latin typeface="Gabriola"/>
                <a:cs typeface="Gabriola"/>
              </a:rPr>
              <a:t>is the </a:t>
            </a:r>
            <a:r>
              <a:rPr sz="2400" dirty="0">
                <a:latin typeface="Gabriola"/>
                <a:cs typeface="Gabriola"/>
              </a:rPr>
              <a:t>commonest complaint.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dirty="0">
                <a:latin typeface="Gabriola"/>
                <a:cs typeface="Gabriola"/>
              </a:rPr>
              <a:t>Foul smelling discharge( anerobic</a:t>
            </a:r>
            <a:r>
              <a:rPr sz="2400" spc="-15" dirty="0">
                <a:latin typeface="Gabriola"/>
                <a:cs typeface="Gabriola"/>
              </a:rPr>
              <a:t> </a:t>
            </a:r>
            <a:r>
              <a:rPr sz="2400" spc="-10" dirty="0">
                <a:latin typeface="Gabriola"/>
                <a:cs typeface="Gabriola"/>
              </a:rPr>
              <a:t>infections).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dirty="0">
                <a:latin typeface="Gabriola"/>
                <a:cs typeface="Gabriola"/>
              </a:rPr>
              <a:t>Local </a:t>
            </a:r>
            <a:r>
              <a:rPr sz="2400" spc="-5" dirty="0">
                <a:latin typeface="Gabriola"/>
                <a:cs typeface="Gabriola"/>
              </a:rPr>
              <a:t>pain </a:t>
            </a:r>
            <a:r>
              <a:rPr sz="2400" dirty="0">
                <a:latin typeface="Gabriola"/>
                <a:cs typeface="Gabriola"/>
              </a:rPr>
              <a:t>and </a:t>
            </a:r>
            <a:r>
              <a:rPr sz="2400" spc="-5" dirty="0">
                <a:latin typeface="Gabriola"/>
                <a:cs typeface="Gabriola"/>
              </a:rPr>
              <a:t>tenderness </a:t>
            </a:r>
            <a:r>
              <a:rPr sz="2400" dirty="0">
                <a:latin typeface="Gabriola"/>
                <a:cs typeface="Gabriola"/>
              </a:rPr>
              <a:t>are not</a:t>
            </a:r>
            <a:r>
              <a:rPr sz="2400" spc="-5" dirty="0">
                <a:latin typeface="Gabriola"/>
                <a:cs typeface="Gabriola"/>
              </a:rPr>
              <a:t> </a:t>
            </a:r>
            <a:r>
              <a:rPr sz="2400" dirty="0">
                <a:latin typeface="Gabriola"/>
                <a:cs typeface="Gabriola"/>
              </a:rPr>
              <a:t>marked.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dirty="0">
                <a:latin typeface="Gabriola"/>
                <a:cs typeface="Gabriola"/>
              </a:rPr>
              <a:t>Nasal </a:t>
            </a:r>
            <a:r>
              <a:rPr sz="2400" spc="-5" dirty="0">
                <a:latin typeface="Gabriola"/>
                <a:cs typeface="Gabriola"/>
              </a:rPr>
              <a:t>stuffiness </a:t>
            </a:r>
            <a:r>
              <a:rPr sz="2400" dirty="0">
                <a:latin typeface="Gabriola"/>
                <a:cs typeface="Gabriola"/>
              </a:rPr>
              <a:t>and anosmia(in some patients).</a:t>
            </a:r>
            <a:endParaRPr sz="2400">
              <a:latin typeface="Gabriola"/>
              <a:cs typeface="Gabriol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3209" y="99771"/>
            <a:ext cx="1928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DIAGNOSIS: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589" y="1031874"/>
            <a:ext cx="3365500" cy="1793239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95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dirty="0">
                <a:latin typeface="Gabriola"/>
                <a:cs typeface="Gabriola"/>
              </a:rPr>
              <a:t>Xray (mucosal</a:t>
            </a:r>
            <a:r>
              <a:rPr sz="2400" spc="10" dirty="0">
                <a:latin typeface="Gabriola"/>
                <a:cs typeface="Gabriola"/>
              </a:rPr>
              <a:t> </a:t>
            </a:r>
            <a:r>
              <a:rPr sz="2400" spc="-5" dirty="0">
                <a:latin typeface="Gabriola"/>
                <a:cs typeface="Gabriola"/>
              </a:rPr>
              <a:t>thickening)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dirty="0">
                <a:latin typeface="Gabriola"/>
                <a:cs typeface="Gabriola"/>
              </a:rPr>
              <a:t>Xray </a:t>
            </a:r>
            <a:r>
              <a:rPr sz="2400" spc="-10" dirty="0">
                <a:latin typeface="Gabriola"/>
                <a:cs typeface="Gabriola"/>
              </a:rPr>
              <a:t>with</a:t>
            </a:r>
            <a:r>
              <a:rPr sz="2400" spc="15" dirty="0">
                <a:latin typeface="Gabriola"/>
                <a:cs typeface="Gabriola"/>
              </a:rPr>
              <a:t> </a:t>
            </a:r>
            <a:r>
              <a:rPr sz="2400" spc="-5" dirty="0">
                <a:latin typeface="Gabriola"/>
                <a:cs typeface="Gabriola"/>
              </a:rPr>
              <a:t>contrast.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dirty="0">
                <a:latin typeface="Gabriola"/>
                <a:cs typeface="Gabriola"/>
              </a:rPr>
              <a:t>CT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Gabriola"/>
                <a:cs typeface="Gabriola"/>
              </a:rPr>
              <a:t>Aspiration( pus is</a:t>
            </a:r>
            <a:r>
              <a:rPr sz="2400" spc="5" dirty="0">
                <a:latin typeface="Gabriola"/>
                <a:cs typeface="Gabriola"/>
              </a:rPr>
              <a:t> </a:t>
            </a:r>
            <a:r>
              <a:rPr sz="2400" spc="-5" dirty="0">
                <a:latin typeface="Gabriola"/>
                <a:cs typeface="Gabriola"/>
              </a:rPr>
              <a:t>confirmatory).</a:t>
            </a:r>
            <a:endParaRPr sz="2400">
              <a:latin typeface="Gabriola"/>
              <a:cs typeface="Gabriol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589" y="3789226"/>
            <a:ext cx="7098030" cy="231330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478790">
              <a:lnSpc>
                <a:spcPct val="100000"/>
              </a:lnSpc>
              <a:spcBef>
                <a:spcPts val="815"/>
              </a:spcBef>
            </a:pPr>
            <a:r>
              <a:rPr sz="2800" b="1" spc="-35" dirty="0">
                <a:latin typeface="Cambria"/>
                <a:cs typeface="Cambria"/>
              </a:rPr>
              <a:t>TREATMENT</a:t>
            </a:r>
            <a:endParaRPr sz="2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Gabriola"/>
                <a:cs typeface="Gabriola"/>
              </a:rPr>
              <a:t>Cause for </a:t>
            </a:r>
            <a:r>
              <a:rPr sz="2400" spc="-10" dirty="0">
                <a:latin typeface="Gabriola"/>
                <a:cs typeface="Gabriola"/>
              </a:rPr>
              <a:t>obstruction </a:t>
            </a:r>
            <a:r>
              <a:rPr sz="2400" spc="-5" dirty="0">
                <a:latin typeface="Gabriola"/>
                <a:cs typeface="Gabriola"/>
              </a:rPr>
              <a:t>of sinus drainage </a:t>
            </a:r>
            <a:r>
              <a:rPr sz="2400" dirty="0">
                <a:latin typeface="Gabriola"/>
                <a:cs typeface="Gabriola"/>
              </a:rPr>
              <a:t>and </a:t>
            </a:r>
            <a:r>
              <a:rPr sz="2400" spc="-5" dirty="0">
                <a:latin typeface="Gabriola"/>
                <a:cs typeface="Gabriola"/>
              </a:rPr>
              <a:t>ventilation to </a:t>
            </a:r>
            <a:r>
              <a:rPr sz="2400" dirty="0">
                <a:latin typeface="Gabriola"/>
                <a:cs typeface="Gabriola"/>
              </a:rPr>
              <a:t>be </a:t>
            </a:r>
            <a:r>
              <a:rPr sz="2400" spc="-5" dirty="0">
                <a:latin typeface="Gabriola"/>
                <a:cs typeface="Gabriola"/>
              </a:rPr>
              <a:t>found</a:t>
            </a:r>
            <a:r>
              <a:rPr sz="2400" spc="190" dirty="0">
                <a:latin typeface="Gabriola"/>
                <a:cs typeface="Gabriola"/>
              </a:rPr>
              <a:t> </a:t>
            </a:r>
            <a:r>
              <a:rPr sz="2400" spc="-10" dirty="0">
                <a:latin typeface="Gabriola"/>
                <a:cs typeface="Gabriola"/>
              </a:rPr>
              <a:t>out.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dirty="0">
                <a:latin typeface="Gabriola"/>
                <a:cs typeface="Gabriola"/>
              </a:rPr>
              <a:t>Work up </a:t>
            </a:r>
            <a:r>
              <a:rPr sz="2400" spc="-5" dirty="0">
                <a:latin typeface="Gabriola"/>
                <a:cs typeface="Gabriola"/>
              </a:rPr>
              <a:t>on </a:t>
            </a:r>
            <a:r>
              <a:rPr sz="2400" dirty="0">
                <a:latin typeface="Gabriola"/>
                <a:cs typeface="Gabriola"/>
              </a:rPr>
              <a:t>nasal allergy may </a:t>
            </a:r>
            <a:r>
              <a:rPr sz="2400" spc="-5" dirty="0">
                <a:latin typeface="Gabriola"/>
                <a:cs typeface="Gabriola"/>
              </a:rPr>
              <a:t>be</a:t>
            </a:r>
            <a:r>
              <a:rPr sz="2400" spc="-10" dirty="0">
                <a:latin typeface="Gabriola"/>
                <a:cs typeface="Gabriola"/>
              </a:rPr>
              <a:t> </a:t>
            </a:r>
            <a:r>
              <a:rPr sz="2400" dirty="0">
                <a:latin typeface="Gabriola"/>
                <a:cs typeface="Gabriola"/>
              </a:rPr>
              <a:t>required..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Gabriola"/>
                <a:cs typeface="Gabriola"/>
              </a:rPr>
              <a:t>Culture </a:t>
            </a:r>
            <a:r>
              <a:rPr sz="2400" dirty="0">
                <a:latin typeface="Gabriola"/>
                <a:cs typeface="Gabriola"/>
              </a:rPr>
              <a:t>and </a:t>
            </a:r>
            <a:r>
              <a:rPr sz="2400" spc="-5" dirty="0">
                <a:latin typeface="Gabriola"/>
                <a:cs typeface="Gabriola"/>
              </a:rPr>
              <a:t>sensitivity </a:t>
            </a:r>
            <a:r>
              <a:rPr sz="2400" dirty="0">
                <a:latin typeface="Gabriola"/>
                <a:cs typeface="Gabriola"/>
              </a:rPr>
              <a:t>( </a:t>
            </a:r>
            <a:r>
              <a:rPr sz="2400" spc="-5" dirty="0">
                <a:latin typeface="Gabriola"/>
                <a:cs typeface="Gabriola"/>
              </a:rPr>
              <a:t>selection of</a:t>
            </a:r>
            <a:r>
              <a:rPr sz="2400" spc="65" dirty="0">
                <a:latin typeface="Gabriola"/>
                <a:cs typeface="Gabriola"/>
              </a:rPr>
              <a:t> </a:t>
            </a:r>
            <a:r>
              <a:rPr sz="2400" spc="-5" dirty="0">
                <a:latin typeface="Gabriola"/>
                <a:cs typeface="Gabriola"/>
              </a:rPr>
              <a:t>antibiotic).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Gabriola"/>
                <a:cs typeface="Gabriola"/>
              </a:rPr>
              <a:t>Conservative management(antibiotics, </a:t>
            </a:r>
            <a:r>
              <a:rPr sz="2400" dirty="0">
                <a:latin typeface="Gabriola"/>
                <a:cs typeface="Gabriola"/>
              </a:rPr>
              <a:t>decongestants,</a:t>
            </a:r>
            <a:r>
              <a:rPr sz="2400" spc="75" dirty="0">
                <a:latin typeface="Gabriola"/>
                <a:cs typeface="Gabriola"/>
              </a:rPr>
              <a:t> </a:t>
            </a:r>
            <a:r>
              <a:rPr sz="2400" spc="-5" dirty="0">
                <a:latin typeface="Gabriola"/>
                <a:cs typeface="Gabriola"/>
              </a:rPr>
              <a:t>antihistaminics)</a:t>
            </a:r>
            <a:endParaRPr sz="2400">
              <a:latin typeface="Gabriola"/>
              <a:cs typeface="Gabriol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57600" y="0"/>
            <a:ext cx="5486399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9772" y="135636"/>
            <a:ext cx="7897533" cy="319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17636" y="231140"/>
            <a:ext cx="74295" cy="114300"/>
          </a:xfrm>
          <a:custGeom>
            <a:avLst/>
            <a:gdLst/>
            <a:ahLst/>
            <a:cxnLst/>
            <a:rect l="l" t="t" r="r" b="b"/>
            <a:pathLst>
              <a:path w="74295" h="114300">
                <a:moveTo>
                  <a:pt x="37084" y="0"/>
                </a:moveTo>
                <a:lnTo>
                  <a:pt x="0" y="114045"/>
                </a:lnTo>
                <a:lnTo>
                  <a:pt x="74168" y="114045"/>
                </a:lnTo>
                <a:lnTo>
                  <a:pt x="370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23860" y="231140"/>
            <a:ext cx="74295" cy="114300"/>
          </a:xfrm>
          <a:custGeom>
            <a:avLst/>
            <a:gdLst/>
            <a:ahLst/>
            <a:cxnLst/>
            <a:rect l="l" t="t" r="r" b="b"/>
            <a:pathLst>
              <a:path w="74295" h="114300">
                <a:moveTo>
                  <a:pt x="37084" y="0"/>
                </a:moveTo>
                <a:lnTo>
                  <a:pt x="0" y="114045"/>
                </a:lnTo>
                <a:lnTo>
                  <a:pt x="74168" y="114045"/>
                </a:lnTo>
                <a:lnTo>
                  <a:pt x="370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63029" y="231140"/>
            <a:ext cx="74295" cy="114300"/>
          </a:xfrm>
          <a:custGeom>
            <a:avLst/>
            <a:gdLst/>
            <a:ahLst/>
            <a:cxnLst/>
            <a:rect l="l" t="t" r="r" b="b"/>
            <a:pathLst>
              <a:path w="74295" h="114300">
                <a:moveTo>
                  <a:pt x="37084" y="0"/>
                </a:moveTo>
                <a:lnTo>
                  <a:pt x="0" y="114045"/>
                </a:lnTo>
                <a:lnTo>
                  <a:pt x="74168" y="114045"/>
                </a:lnTo>
                <a:lnTo>
                  <a:pt x="370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26580" y="231140"/>
            <a:ext cx="74295" cy="114300"/>
          </a:xfrm>
          <a:custGeom>
            <a:avLst/>
            <a:gdLst/>
            <a:ahLst/>
            <a:cxnLst/>
            <a:rect l="l" t="t" r="r" b="b"/>
            <a:pathLst>
              <a:path w="74295" h="114300">
                <a:moveTo>
                  <a:pt x="37084" y="0"/>
                </a:moveTo>
                <a:lnTo>
                  <a:pt x="0" y="114045"/>
                </a:lnTo>
                <a:lnTo>
                  <a:pt x="74168" y="114045"/>
                </a:lnTo>
                <a:lnTo>
                  <a:pt x="370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36948" y="231140"/>
            <a:ext cx="74295" cy="114300"/>
          </a:xfrm>
          <a:custGeom>
            <a:avLst/>
            <a:gdLst/>
            <a:ahLst/>
            <a:cxnLst/>
            <a:rect l="l" t="t" r="r" b="b"/>
            <a:pathLst>
              <a:path w="74295" h="114300">
                <a:moveTo>
                  <a:pt x="37084" y="0"/>
                </a:moveTo>
                <a:lnTo>
                  <a:pt x="0" y="114045"/>
                </a:lnTo>
                <a:lnTo>
                  <a:pt x="74167" y="114045"/>
                </a:lnTo>
                <a:lnTo>
                  <a:pt x="370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76116" y="231140"/>
            <a:ext cx="74295" cy="114300"/>
          </a:xfrm>
          <a:custGeom>
            <a:avLst/>
            <a:gdLst/>
            <a:ahLst/>
            <a:cxnLst/>
            <a:rect l="l" t="t" r="r" b="b"/>
            <a:pathLst>
              <a:path w="74295" h="114300">
                <a:moveTo>
                  <a:pt x="37084" y="0"/>
                </a:moveTo>
                <a:lnTo>
                  <a:pt x="0" y="114045"/>
                </a:lnTo>
                <a:lnTo>
                  <a:pt x="74168" y="114045"/>
                </a:lnTo>
                <a:lnTo>
                  <a:pt x="370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92139" y="186689"/>
            <a:ext cx="95630" cy="103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07286" y="186562"/>
            <a:ext cx="91185" cy="89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87946" y="186562"/>
            <a:ext cx="91186" cy="89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93639" y="183387"/>
            <a:ext cx="157607" cy="2236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80178" y="183387"/>
            <a:ext cx="157607" cy="2236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87014" y="183387"/>
            <a:ext cx="157606" cy="2236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5741" y="183387"/>
            <a:ext cx="157606" cy="2236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23122" y="141096"/>
            <a:ext cx="194310" cy="308610"/>
          </a:xfrm>
          <a:custGeom>
            <a:avLst/>
            <a:gdLst/>
            <a:ahLst/>
            <a:cxnLst/>
            <a:rect l="l" t="t" r="r" b="b"/>
            <a:pathLst>
              <a:path w="194309" h="308609">
                <a:moveTo>
                  <a:pt x="0" y="0"/>
                </a:moveTo>
                <a:lnTo>
                  <a:pt x="54736" y="0"/>
                </a:lnTo>
                <a:lnTo>
                  <a:pt x="54736" y="259841"/>
                </a:lnTo>
                <a:lnTo>
                  <a:pt x="194182" y="259841"/>
                </a:lnTo>
                <a:lnTo>
                  <a:pt x="194182" y="308482"/>
                </a:lnTo>
                <a:lnTo>
                  <a:pt x="0" y="308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68515" y="141096"/>
            <a:ext cx="224790" cy="313055"/>
          </a:xfrm>
          <a:custGeom>
            <a:avLst/>
            <a:gdLst/>
            <a:ahLst/>
            <a:cxnLst/>
            <a:rect l="l" t="t" r="r" b="b"/>
            <a:pathLst>
              <a:path w="224790" h="313055">
                <a:moveTo>
                  <a:pt x="0" y="0"/>
                </a:moveTo>
                <a:lnTo>
                  <a:pt x="26288" y="0"/>
                </a:lnTo>
                <a:lnTo>
                  <a:pt x="171957" y="186181"/>
                </a:lnTo>
                <a:lnTo>
                  <a:pt x="171957" y="0"/>
                </a:lnTo>
                <a:lnTo>
                  <a:pt x="224662" y="0"/>
                </a:lnTo>
                <a:lnTo>
                  <a:pt x="224662" y="312674"/>
                </a:lnTo>
                <a:lnTo>
                  <a:pt x="202310" y="312674"/>
                </a:lnTo>
                <a:lnTo>
                  <a:pt x="52577" y="117475"/>
                </a:lnTo>
                <a:lnTo>
                  <a:pt x="52577" y="308737"/>
                </a:lnTo>
                <a:lnTo>
                  <a:pt x="0" y="30873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55766" y="141096"/>
            <a:ext cx="203200" cy="308610"/>
          </a:xfrm>
          <a:custGeom>
            <a:avLst/>
            <a:gdLst/>
            <a:ahLst/>
            <a:cxnLst/>
            <a:rect l="l" t="t" r="r" b="b"/>
            <a:pathLst>
              <a:path w="203200" h="308609">
                <a:moveTo>
                  <a:pt x="0" y="0"/>
                </a:moveTo>
                <a:lnTo>
                  <a:pt x="203200" y="0"/>
                </a:lnTo>
                <a:lnTo>
                  <a:pt x="203200" y="48641"/>
                </a:lnTo>
                <a:lnTo>
                  <a:pt x="54737" y="48641"/>
                </a:lnTo>
                <a:lnTo>
                  <a:pt x="54737" y="120903"/>
                </a:lnTo>
                <a:lnTo>
                  <a:pt x="163195" y="120903"/>
                </a:lnTo>
                <a:lnTo>
                  <a:pt x="163195" y="167385"/>
                </a:lnTo>
                <a:lnTo>
                  <a:pt x="54737" y="167385"/>
                </a:lnTo>
                <a:lnTo>
                  <a:pt x="54737" y="308482"/>
                </a:lnTo>
                <a:lnTo>
                  <a:pt x="0" y="308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33264" y="141096"/>
            <a:ext cx="262890" cy="308610"/>
          </a:xfrm>
          <a:custGeom>
            <a:avLst/>
            <a:gdLst/>
            <a:ahLst/>
            <a:cxnLst/>
            <a:rect l="l" t="t" r="r" b="b"/>
            <a:pathLst>
              <a:path w="262889" h="308609">
                <a:moveTo>
                  <a:pt x="0" y="0"/>
                </a:moveTo>
                <a:lnTo>
                  <a:pt x="58165" y="0"/>
                </a:lnTo>
                <a:lnTo>
                  <a:pt x="131190" y="131572"/>
                </a:lnTo>
                <a:lnTo>
                  <a:pt x="204470" y="0"/>
                </a:lnTo>
                <a:lnTo>
                  <a:pt x="262382" y="0"/>
                </a:lnTo>
                <a:lnTo>
                  <a:pt x="158876" y="181863"/>
                </a:lnTo>
                <a:lnTo>
                  <a:pt x="158876" y="308482"/>
                </a:lnTo>
                <a:lnTo>
                  <a:pt x="104012" y="308482"/>
                </a:lnTo>
                <a:lnTo>
                  <a:pt x="104012" y="18186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14875" y="141096"/>
            <a:ext cx="315595" cy="313055"/>
          </a:xfrm>
          <a:custGeom>
            <a:avLst/>
            <a:gdLst/>
            <a:ahLst/>
            <a:cxnLst/>
            <a:rect l="l" t="t" r="r" b="b"/>
            <a:pathLst>
              <a:path w="315595" h="313055">
                <a:moveTo>
                  <a:pt x="62102" y="0"/>
                </a:moveTo>
                <a:lnTo>
                  <a:pt x="91186" y="0"/>
                </a:lnTo>
                <a:lnTo>
                  <a:pt x="157987" y="207772"/>
                </a:lnTo>
                <a:lnTo>
                  <a:pt x="223265" y="0"/>
                </a:lnTo>
                <a:lnTo>
                  <a:pt x="252095" y="0"/>
                </a:lnTo>
                <a:lnTo>
                  <a:pt x="315087" y="308737"/>
                </a:lnTo>
                <a:lnTo>
                  <a:pt x="262000" y="308737"/>
                </a:lnTo>
                <a:lnTo>
                  <a:pt x="229997" y="142367"/>
                </a:lnTo>
                <a:lnTo>
                  <a:pt x="167894" y="312674"/>
                </a:lnTo>
                <a:lnTo>
                  <a:pt x="148336" y="312674"/>
                </a:lnTo>
                <a:lnTo>
                  <a:pt x="86105" y="142367"/>
                </a:lnTo>
                <a:lnTo>
                  <a:pt x="52832" y="308737"/>
                </a:lnTo>
                <a:lnTo>
                  <a:pt x="0" y="308737"/>
                </a:lnTo>
                <a:lnTo>
                  <a:pt x="6210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73854" y="141096"/>
            <a:ext cx="255904" cy="308610"/>
          </a:xfrm>
          <a:custGeom>
            <a:avLst/>
            <a:gdLst/>
            <a:ahLst/>
            <a:cxnLst/>
            <a:rect l="l" t="t" r="r" b="b"/>
            <a:pathLst>
              <a:path w="255904" h="308609">
                <a:moveTo>
                  <a:pt x="0" y="0"/>
                </a:moveTo>
                <a:lnTo>
                  <a:pt x="255524" y="0"/>
                </a:lnTo>
                <a:lnTo>
                  <a:pt x="255524" y="48641"/>
                </a:lnTo>
                <a:lnTo>
                  <a:pt x="152908" y="48641"/>
                </a:lnTo>
                <a:lnTo>
                  <a:pt x="152908" y="308482"/>
                </a:lnTo>
                <a:lnTo>
                  <a:pt x="98171" y="308482"/>
                </a:lnTo>
                <a:lnTo>
                  <a:pt x="98171" y="48641"/>
                </a:lnTo>
                <a:lnTo>
                  <a:pt x="0" y="4864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81603" y="141096"/>
            <a:ext cx="224790" cy="313055"/>
          </a:xfrm>
          <a:custGeom>
            <a:avLst/>
            <a:gdLst/>
            <a:ahLst/>
            <a:cxnLst/>
            <a:rect l="l" t="t" r="r" b="b"/>
            <a:pathLst>
              <a:path w="224789" h="313055">
                <a:moveTo>
                  <a:pt x="0" y="0"/>
                </a:moveTo>
                <a:lnTo>
                  <a:pt x="26288" y="0"/>
                </a:lnTo>
                <a:lnTo>
                  <a:pt x="171958" y="186181"/>
                </a:lnTo>
                <a:lnTo>
                  <a:pt x="171958" y="0"/>
                </a:lnTo>
                <a:lnTo>
                  <a:pt x="224662" y="0"/>
                </a:lnTo>
                <a:lnTo>
                  <a:pt x="224662" y="312674"/>
                </a:lnTo>
                <a:lnTo>
                  <a:pt x="202311" y="312674"/>
                </a:lnTo>
                <a:lnTo>
                  <a:pt x="52577" y="117475"/>
                </a:lnTo>
                <a:lnTo>
                  <a:pt x="52577" y="308737"/>
                </a:lnTo>
                <a:lnTo>
                  <a:pt x="0" y="30873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49142" y="141096"/>
            <a:ext cx="203200" cy="308610"/>
          </a:xfrm>
          <a:custGeom>
            <a:avLst/>
            <a:gdLst/>
            <a:ahLst/>
            <a:cxnLst/>
            <a:rect l="l" t="t" r="r" b="b"/>
            <a:pathLst>
              <a:path w="203200" h="308609">
                <a:moveTo>
                  <a:pt x="0" y="0"/>
                </a:moveTo>
                <a:lnTo>
                  <a:pt x="203199" y="0"/>
                </a:lnTo>
                <a:lnTo>
                  <a:pt x="203199" y="48641"/>
                </a:lnTo>
                <a:lnTo>
                  <a:pt x="54737" y="48641"/>
                </a:lnTo>
                <a:lnTo>
                  <a:pt x="54737" y="120903"/>
                </a:lnTo>
                <a:lnTo>
                  <a:pt x="163194" y="120903"/>
                </a:lnTo>
                <a:lnTo>
                  <a:pt x="163194" y="167385"/>
                </a:lnTo>
                <a:lnTo>
                  <a:pt x="54737" y="167385"/>
                </a:lnTo>
                <a:lnTo>
                  <a:pt x="54737" y="308482"/>
                </a:lnTo>
                <a:lnTo>
                  <a:pt x="0" y="308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03195" y="141096"/>
            <a:ext cx="379095" cy="313055"/>
          </a:xfrm>
          <a:custGeom>
            <a:avLst/>
            <a:gdLst/>
            <a:ahLst/>
            <a:cxnLst/>
            <a:rect l="l" t="t" r="r" b="b"/>
            <a:pathLst>
              <a:path w="379094" h="313055">
                <a:moveTo>
                  <a:pt x="0" y="0"/>
                </a:moveTo>
                <a:lnTo>
                  <a:pt x="57150" y="0"/>
                </a:lnTo>
                <a:lnTo>
                  <a:pt x="115062" y="186181"/>
                </a:lnTo>
                <a:lnTo>
                  <a:pt x="177546" y="0"/>
                </a:lnTo>
                <a:lnTo>
                  <a:pt x="201549" y="0"/>
                </a:lnTo>
                <a:lnTo>
                  <a:pt x="264287" y="186181"/>
                </a:lnTo>
                <a:lnTo>
                  <a:pt x="322072" y="0"/>
                </a:lnTo>
                <a:lnTo>
                  <a:pt x="379095" y="0"/>
                </a:lnTo>
                <a:lnTo>
                  <a:pt x="279273" y="312674"/>
                </a:lnTo>
                <a:lnTo>
                  <a:pt x="256794" y="312674"/>
                </a:lnTo>
                <a:lnTo>
                  <a:pt x="189356" y="118109"/>
                </a:lnTo>
                <a:lnTo>
                  <a:pt x="123825" y="312674"/>
                </a:lnTo>
                <a:lnTo>
                  <a:pt x="101346" y="31267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88439" y="141096"/>
            <a:ext cx="196850" cy="308610"/>
          </a:xfrm>
          <a:custGeom>
            <a:avLst/>
            <a:gdLst/>
            <a:ahLst/>
            <a:cxnLst/>
            <a:rect l="l" t="t" r="r" b="b"/>
            <a:pathLst>
              <a:path w="196850" h="308609">
                <a:moveTo>
                  <a:pt x="0" y="0"/>
                </a:moveTo>
                <a:lnTo>
                  <a:pt x="196850" y="0"/>
                </a:lnTo>
                <a:lnTo>
                  <a:pt x="196850" y="48641"/>
                </a:lnTo>
                <a:lnTo>
                  <a:pt x="54737" y="48641"/>
                </a:lnTo>
                <a:lnTo>
                  <a:pt x="54737" y="120903"/>
                </a:lnTo>
                <a:lnTo>
                  <a:pt x="156591" y="120903"/>
                </a:lnTo>
                <a:lnTo>
                  <a:pt x="156591" y="167385"/>
                </a:lnTo>
                <a:lnTo>
                  <a:pt x="54737" y="167385"/>
                </a:lnTo>
                <a:lnTo>
                  <a:pt x="54737" y="259841"/>
                </a:lnTo>
                <a:lnTo>
                  <a:pt x="194563" y="259841"/>
                </a:lnTo>
                <a:lnTo>
                  <a:pt x="194563" y="308482"/>
                </a:lnTo>
                <a:lnTo>
                  <a:pt x="0" y="308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69058" y="141096"/>
            <a:ext cx="55244" cy="308610"/>
          </a:xfrm>
          <a:custGeom>
            <a:avLst/>
            <a:gdLst/>
            <a:ahLst/>
            <a:cxnLst/>
            <a:rect l="l" t="t" r="r" b="b"/>
            <a:pathLst>
              <a:path w="55244" h="308609">
                <a:moveTo>
                  <a:pt x="0" y="0"/>
                </a:moveTo>
                <a:lnTo>
                  <a:pt x="54737" y="0"/>
                </a:lnTo>
                <a:lnTo>
                  <a:pt x="54737" y="308482"/>
                </a:lnTo>
                <a:lnTo>
                  <a:pt x="0" y="308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69211" y="141096"/>
            <a:ext cx="266065" cy="313055"/>
          </a:xfrm>
          <a:custGeom>
            <a:avLst/>
            <a:gdLst/>
            <a:ahLst/>
            <a:cxnLst/>
            <a:rect l="l" t="t" r="r" b="b"/>
            <a:pathLst>
              <a:path w="266064" h="313055">
                <a:moveTo>
                  <a:pt x="0" y="0"/>
                </a:moveTo>
                <a:lnTo>
                  <a:pt x="60325" y="0"/>
                </a:lnTo>
                <a:lnTo>
                  <a:pt x="131699" y="208406"/>
                </a:lnTo>
                <a:lnTo>
                  <a:pt x="207010" y="0"/>
                </a:lnTo>
                <a:lnTo>
                  <a:pt x="266064" y="0"/>
                </a:lnTo>
                <a:lnTo>
                  <a:pt x="145542" y="312674"/>
                </a:lnTo>
                <a:lnTo>
                  <a:pt x="115443" y="31267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06004" y="141096"/>
            <a:ext cx="197485" cy="308610"/>
          </a:xfrm>
          <a:custGeom>
            <a:avLst/>
            <a:gdLst/>
            <a:ahLst/>
            <a:cxnLst/>
            <a:rect l="l" t="t" r="r" b="b"/>
            <a:pathLst>
              <a:path w="197484" h="308609">
                <a:moveTo>
                  <a:pt x="0" y="0"/>
                </a:moveTo>
                <a:lnTo>
                  <a:pt x="196888" y="0"/>
                </a:lnTo>
                <a:lnTo>
                  <a:pt x="196888" y="48641"/>
                </a:lnTo>
                <a:lnTo>
                  <a:pt x="54762" y="48641"/>
                </a:lnTo>
                <a:lnTo>
                  <a:pt x="54762" y="120903"/>
                </a:lnTo>
                <a:lnTo>
                  <a:pt x="156679" y="120903"/>
                </a:lnTo>
                <a:lnTo>
                  <a:pt x="156679" y="167385"/>
                </a:lnTo>
                <a:lnTo>
                  <a:pt x="54762" y="167385"/>
                </a:lnTo>
                <a:lnTo>
                  <a:pt x="54762" y="259841"/>
                </a:lnTo>
                <a:lnTo>
                  <a:pt x="194602" y="259841"/>
                </a:lnTo>
                <a:lnTo>
                  <a:pt x="194602" y="308482"/>
                </a:lnTo>
                <a:lnTo>
                  <a:pt x="0" y="308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7250" y="141096"/>
            <a:ext cx="266065" cy="313055"/>
          </a:xfrm>
          <a:custGeom>
            <a:avLst/>
            <a:gdLst/>
            <a:ahLst/>
            <a:cxnLst/>
            <a:rect l="l" t="t" r="r" b="b"/>
            <a:pathLst>
              <a:path w="266065" h="313055">
                <a:moveTo>
                  <a:pt x="0" y="0"/>
                </a:moveTo>
                <a:lnTo>
                  <a:pt x="60223" y="0"/>
                </a:lnTo>
                <a:lnTo>
                  <a:pt x="131622" y="208406"/>
                </a:lnTo>
                <a:lnTo>
                  <a:pt x="207009" y="0"/>
                </a:lnTo>
                <a:lnTo>
                  <a:pt x="265976" y="0"/>
                </a:lnTo>
                <a:lnTo>
                  <a:pt x="145516" y="312674"/>
                </a:lnTo>
                <a:lnTo>
                  <a:pt x="115404" y="31267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38290" y="138937"/>
            <a:ext cx="205104" cy="311150"/>
          </a:xfrm>
          <a:custGeom>
            <a:avLst/>
            <a:gdLst/>
            <a:ahLst/>
            <a:cxnLst/>
            <a:rect l="l" t="t" r="r" b="b"/>
            <a:pathLst>
              <a:path w="205104" h="311150">
                <a:moveTo>
                  <a:pt x="64008" y="0"/>
                </a:moveTo>
                <a:lnTo>
                  <a:pt x="127222" y="5619"/>
                </a:lnTo>
                <a:lnTo>
                  <a:pt x="170814" y="22478"/>
                </a:lnTo>
                <a:lnTo>
                  <a:pt x="196246" y="51133"/>
                </a:lnTo>
                <a:lnTo>
                  <a:pt x="204724" y="92455"/>
                </a:lnTo>
                <a:lnTo>
                  <a:pt x="196893" y="138888"/>
                </a:lnTo>
                <a:lnTo>
                  <a:pt x="173418" y="172069"/>
                </a:lnTo>
                <a:lnTo>
                  <a:pt x="134322" y="191986"/>
                </a:lnTo>
                <a:lnTo>
                  <a:pt x="79629" y="198627"/>
                </a:lnTo>
                <a:lnTo>
                  <a:pt x="73406" y="198627"/>
                </a:lnTo>
                <a:lnTo>
                  <a:pt x="65150" y="198119"/>
                </a:lnTo>
                <a:lnTo>
                  <a:pt x="54737" y="197103"/>
                </a:lnTo>
                <a:lnTo>
                  <a:pt x="54737" y="310641"/>
                </a:lnTo>
                <a:lnTo>
                  <a:pt x="0" y="310641"/>
                </a:lnTo>
                <a:lnTo>
                  <a:pt x="0" y="2285"/>
                </a:lnTo>
                <a:lnTo>
                  <a:pt x="24503" y="1285"/>
                </a:lnTo>
                <a:lnTo>
                  <a:pt x="43338" y="571"/>
                </a:lnTo>
                <a:lnTo>
                  <a:pt x="56507" y="142"/>
                </a:lnTo>
                <a:lnTo>
                  <a:pt x="6400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51407" y="137921"/>
            <a:ext cx="237490" cy="311785"/>
          </a:xfrm>
          <a:custGeom>
            <a:avLst/>
            <a:gdLst/>
            <a:ahLst/>
            <a:cxnLst/>
            <a:rect l="l" t="t" r="r" b="b"/>
            <a:pathLst>
              <a:path w="237490" h="311784">
                <a:moveTo>
                  <a:pt x="85471" y="0"/>
                </a:moveTo>
                <a:lnTo>
                  <a:pt x="136884" y="5689"/>
                </a:lnTo>
                <a:lnTo>
                  <a:pt x="173593" y="22748"/>
                </a:lnTo>
                <a:lnTo>
                  <a:pt x="195609" y="51167"/>
                </a:lnTo>
                <a:lnTo>
                  <a:pt x="202946" y="90931"/>
                </a:lnTo>
                <a:lnTo>
                  <a:pt x="201943" y="104338"/>
                </a:lnTo>
                <a:lnTo>
                  <a:pt x="186817" y="140843"/>
                </a:lnTo>
                <a:lnTo>
                  <a:pt x="157688" y="167221"/>
                </a:lnTo>
                <a:lnTo>
                  <a:pt x="145923" y="172720"/>
                </a:lnTo>
                <a:lnTo>
                  <a:pt x="237109" y="311657"/>
                </a:lnTo>
                <a:lnTo>
                  <a:pt x="173862" y="311657"/>
                </a:lnTo>
                <a:lnTo>
                  <a:pt x="91567" y="184276"/>
                </a:lnTo>
                <a:lnTo>
                  <a:pt x="84754" y="184110"/>
                </a:lnTo>
                <a:lnTo>
                  <a:pt x="76692" y="183800"/>
                </a:lnTo>
                <a:lnTo>
                  <a:pt x="67367" y="183348"/>
                </a:lnTo>
                <a:lnTo>
                  <a:pt x="56768" y="182752"/>
                </a:lnTo>
                <a:lnTo>
                  <a:pt x="56768" y="311657"/>
                </a:lnTo>
                <a:lnTo>
                  <a:pt x="0" y="311657"/>
                </a:lnTo>
                <a:lnTo>
                  <a:pt x="0" y="3175"/>
                </a:lnTo>
                <a:lnTo>
                  <a:pt x="3931" y="3077"/>
                </a:lnTo>
                <a:lnTo>
                  <a:pt x="11160" y="2778"/>
                </a:lnTo>
                <a:lnTo>
                  <a:pt x="21699" y="2264"/>
                </a:lnTo>
                <a:lnTo>
                  <a:pt x="35559" y="1524"/>
                </a:lnTo>
                <a:lnTo>
                  <a:pt x="50252" y="857"/>
                </a:lnTo>
                <a:lnTo>
                  <a:pt x="63468" y="380"/>
                </a:lnTo>
                <a:lnTo>
                  <a:pt x="75207" y="95"/>
                </a:lnTo>
                <a:lnTo>
                  <a:pt x="8547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19719" y="136905"/>
            <a:ext cx="271145" cy="313055"/>
          </a:xfrm>
          <a:custGeom>
            <a:avLst/>
            <a:gdLst/>
            <a:ahLst/>
            <a:cxnLst/>
            <a:rect l="l" t="t" r="r" b="b"/>
            <a:pathLst>
              <a:path w="271145" h="313055">
                <a:moveTo>
                  <a:pt x="123062" y="0"/>
                </a:moveTo>
                <a:lnTo>
                  <a:pt x="147065" y="0"/>
                </a:lnTo>
                <a:lnTo>
                  <a:pt x="271018" y="312674"/>
                </a:lnTo>
                <a:lnTo>
                  <a:pt x="210565" y="312674"/>
                </a:lnTo>
                <a:lnTo>
                  <a:pt x="188086" y="250190"/>
                </a:lnTo>
                <a:lnTo>
                  <a:pt x="82423" y="250190"/>
                </a:lnTo>
                <a:lnTo>
                  <a:pt x="60959" y="312674"/>
                </a:lnTo>
                <a:lnTo>
                  <a:pt x="0" y="312674"/>
                </a:lnTo>
                <a:lnTo>
                  <a:pt x="12306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25943" y="136905"/>
            <a:ext cx="271145" cy="313055"/>
          </a:xfrm>
          <a:custGeom>
            <a:avLst/>
            <a:gdLst/>
            <a:ahLst/>
            <a:cxnLst/>
            <a:rect l="l" t="t" r="r" b="b"/>
            <a:pathLst>
              <a:path w="271145" h="313055">
                <a:moveTo>
                  <a:pt x="123062" y="0"/>
                </a:moveTo>
                <a:lnTo>
                  <a:pt x="147065" y="0"/>
                </a:lnTo>
                <a:lnTo>
                  <a:pt x="271017" y="312674"/>
                </a:lnTo>
                <a:lnTo>
                  <a:pt x="210565" y="312674"/>
                </a:lnTo>
                <a:lnTo>
                  <a:pt x="188086" y="250190"/>
                </a:lnTo>
                <a:lnTo>
                  <a:pt x="82423" y="250190"/>
                </a:lnTo>
                <a:lnTo>
                  <a:pt x="60959" y="312674"/>
                </a:lnTo>
                <a:lnTo>
                  <a:pt x="0" y="312674"/>
                </a:lnTo>
                <a:lnTo>
                  <a:pt x="12306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32067" y="136905"/>
            <a:ext cx="504190" cy="313055"/>
          </a:xfrm>
          <a:custGeom>
            <a:avLst/>
            <a:gdLst/>
            <a:ahLst/>
            <a:cxnLst/>
            <a:rect l="l" t="t" r="r" b="b"/>
            <a:pathLst>
              <a:path w="504190" h="313055">
                <a:moveTo>
                  <a:pt x="356107" y="0"/>
                </a:moveTo>
                <a:lnTo>
                  <a:pt x="380110" y="0"/>
                </a:lnTo>
                <a:lnTo>
                  <a:pt x="504062" y="312674"/>
                </a:lnTo>
                <a:lnTo>
                  <a:pt x="443610" y="312674"/>
                </a:lnTo>
                <a:lnTo>
                  <a:pt x="421131" y="250190"/>
                </a:lnTo>
                <a:lnTo>
                  <a:pt x="315467" y="250190"/>
                </a:lnTo>
                <a:lnTo>
                  <a:pt x="294004" y="312674"/>
                </a:lnTo>
                <a:lnTo>
                  <a:pt x="237108" y="312674"/>
                </a:lnTo>
                <a:lnTo>
                  <a:pt x="233044" y="312674"/>
                </a:lnTo>
                <a:lnTo>
                  <a:pt x="173862" y="312674"/>
                </a:lnTo>
                <a:lnTo>
                  <a:pt x="91566" y="185293"/>
                </a:lnTo>
                <a:lnTo>
                  <a:pt x="84754" y="185126"/>
                </a:lnTo>
                <a:lnTo>
                  <a:pt x="76692" y="184816"/>
                </a:lnTo>
                <a:lnTo>
                  <a:pt x="67367" y="184364"/>
                </a:lnTo>
                <a:lnTo>
                  <a:pt x="56768" y="183769"/>
                </a:lnTo>
                <a:lnTo>
                  <a:pt x="56768" y="312674"/>
                </a:lnTo>
                <a:lnTo>
                  <a:pt x="0" y="312674"/>
                </a:lnTo>
                <a:lnTo>
                  <a:pt x="0" y="4191"/>
                </a:lnTo>
                <a:lnTo>
                  <a:pt x="3931" y="4093"/>
                </a:lnTo>
                <a:lnTo>
                  <a:pt x="11160" y="3794"/>
                </a:lnTo>
                <a:lnTo>
                  <a:pt x="21699" y="3280"/>
                </a:lnTo>
                <a:lnTo>
                  <a:pt x="35559" y="2540"/>
                </a:lnTo>
                <a:lnTo>
                  <a:pt x="50252" y="1873"/>
                </a:lnTo>
                <a:lnTo>
                  <a:pt x="63468" y="1397"/>
                </a:lnTo>
                <a:lnTo>
                  <a:pt x="75207" y="1111"/>
                </a:lnTo>
                <a:lnTo>
                  <a:pt x="85471" y="1016"/>
                </a:lnTo>
                <a:lnTo>
                  <a:pt x="136884" y="6705"/>
                </a:lnTo>
                <a:lnTo>
                  <a:pt x="173593" y="23764"/>
                </a:lnTo>
                <a:lnTo>
                  <a:pt x="195609" y="52183"/>
                </a:lnTo>
                <a:lnTo>
                  <a:pt x="202946" y="91948"/>
                </a:lnTo>
                <a:lnTo>
                  <a:pt x="201943" y="105354"/>
                </a:lnTo>
                <a:lnTo>
                  <a:pt x="186816" y="141859"/>
                </a:lnTo>
                <a:lnTo>
                  <a:pt x="157688" y="168237"/>
                </a:lnTo>
                <a:lnTo>
                  <a:pt x="145923" y="173736"/>
                </a:lnTo>
                <a:lnTo>
                  <a:pt x="234568" y="308864"/>
                </a:lnTo>
                <a:lnTo>
                  <a:pt x="35610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28664" y="136905"/>
            <a:ext cx="271145" cy="313055"/>
          </a:xfrm>
          <a:custGeom>
            <a:avLst/>
            <a:gdLst/>
            <a:ahLst/>
            <a:cxnLst/>
            <a:rect l="l" t="t" r="r" b="b"/>
            <a:pathLst>
              <a:path w="271145" h="313055">
                <a:moveTo>
                  <a:pt x="123062" y="0"/>
                </a:moveTo>
                <a:lnTo>
                  <a:pt x="147065" y="0"/>
                </a:lnTo>
                <a:lnTo>
                  <a:pt x="271017" y="312674"/>
                </a:lnTo>
                <a:lnTo>
                  <a:pt x="210565" y="312674"/>
                </a:lnTo>
                <a:lnTo>
                  <a:pt x="188087" y="250190"/>
                </a:lnTo>
                <a:lnTo>
                  <a:pt x="82423" y="250190"/>
                </a:lnTo>
                <a:lnTo>
                  <a:pt x="60960" y="312674"/>
                </a:lnTo>
                <a:lnTo>
                  <a:pt x="0" y="312674"/>
                </a:lnTo>
                <a:lnTo>
                  <a:pt x="12306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39032" y="136905"/>
            <a:ext cx="271145" cy="313055"/>
          </a:xfrm>
          <a:custGeom>
            <a:avLst/>
            <a:gdLst/>
            <a:ahLst/>
            <a:cxnLst/>
            <a:rect l="l" t="t" r="r" b="b"/>
            <a:pathLst>
              <a:path w="271145" h="313055">
                <a:moveTo>
                  <a:pt x="123062" y="0"/>
                </a:moveTo>
                <a:lnTo>
                  <a:pt x="147065" y="0"/>
                </a:lnTo>
                <a:lnTo>
                  <a:pt x="271017" y="312674"/>
                </a:lnTo>
                <a:lnTo>
                  <a:pt x="210565" y="312674"/>
                </a:lnTo>
                <a:lnTo>
                  <a:pt x="188087" y="250190"/>
                </a:lnTo>
                <a:lnTo>
                  <a:pt x="82422" y="250190"/>
                </a:lnTo>
                <a:lnTo>
                  <a:pt x="60959" y="312674"/>
                </a:lnTo>
                <a:lnTo>
                  <a:pt x="0" y="312674"/>
                </a:lnTo>
                <a:lnTo>
                  <a:pt x="12306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78200" y="136905"/>
            <a:ext cx="271145" cy="313055"/>
          </a:xfrm>
          <a:custGeom>
            <a:avLst/>
            <a:gdLst/>
            <a:ahLst/>
            <a:cxnLst/>
            <a:rect l="l" t="t" r="r" b="b"/>
            <a:pathLst>
              <a:path w="271145" h="313055">
                <a:moveTo>
                  <a:pt x="123062" y="0"/>
                </a:moveTo>
                <a:lnTo>
                  <a:pt x="147065" y="0"/>
                </a:lnTo>
                <a:lnTo>
                  <a:pt x="271017" y="312674"/>
                </a:lnTo>
                <a:lnTo>
                  <a:pt x="210565" y="312674"/>
                </a:lnTo>
                <a:lnTo>
                  <a:pt x="188087" y="250190"/>
                </a:lnTo>
                <a:lnTo>
                  <a:pt x="82423" y="250190"/>
                </a:lnTo>
                <a:lnTo>
                  <a:pt x="60960" y="312674"/>
                </a:lnTo>
                <a:lnTo>
                  <a:pt x="0" y="312674"/>
                </a:lnTo>
                <a:lnTo>
                  <a:pt x="12306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14615" y="135762"/>
            <a:ext cx="186690" cy="319405"/>
          </a:xfrm>
          <a:custGeom>
            <a:avLst/>
            <a:gdLst/>
            <a:ahLst/>
            <a:cxnLst/>
            <a:rect l="l" t="t" r="r" b="b"/>
            <a:pathLst>
              <a:path w="186690" h="319405">
                <a:moveTo>
                  <a:pt x="94106" y="0"/>
                </a:moveTo>
                <a:lnTo>
                  <a:pt x="119086" y="1260"/>
                </a:lnTo>
                <a:lnTo>
                  <a:pt x="140493" y="5032"/>
                </a:lnTo>
                <a:lnTo>
                  <a:pt x="158329" y="11304"/>
                </a:lnTo>
                <a:lnTo>
                  <a:pt x="172592" y="20065"/>
                </a:lnTo>
                <a:lnTo>
                  <a:pt x="155955" y="67182"/>
                </a:lnTo>
                <a:lnTo>
                  <a:pt x="141360" y="58181"/>
                </a:lnTo>
                <a:lnTo>
                  <a:pt x="126349" y="51752"/>
                </a:lnTo>
                <a:lnTo>
                  <a:pt x="110932" y="47894"/>
                </a:lnTo>
                <a:lnTo>
                  <a:pt x="95123" y="46608"/>
                </a:lnTo>
                <a:lnTo>
                  <a:pt x="86217" y="47230"/>
                </a:lnTo>
                <a:lnTo>
                  <a:pt x="56016" y="74929"/>
                </a:lnTo>
                <a:lnTo>
                  <a:pt x="55371" y="82550"/>
                </a:lnTo>
                <a:lnTo>
                  <a:pt x="59039" y="95986"/>
                </a:lnTo>
                <a:lnTo>
                  <a:pt x="70040" y="109648"/>
                </a:lnTo>
                <a:lnTo>
                  <a:pt x="88376" y="123572"/>
                </a:lnTo>
                <a:lnTo>
                  <a:pt x="114045" y="137794"/>
                </a:lnTo>
                <a:lnTo>
                  <a:pt x="128478" y="145194"/>
                </a:lnTo>
                <a:lnTo>
                  <a:pt x="140731" y="152320"/>
                </a:lnTo>
                <a:lnTo>
                  <a:pt x="170830" y="179419"/>
                </a:lnTo>
                <a:lnTo>
                  <a:pt x="186257" y="222954"/>
                </a:lnTo>
                <a:lnTo>
                  <a:pt x="186689" y="233171"/>
                </a:lnTo>
                <a:lnTo>
                  <a:pt x="184852" y="251102"/>
                </a:lnTo>
                <a:lnTo>
                  <a:pt x="157099" y="294893"/>
                </a:lnTo>
                <a:lnTo>
                  <a:pt x="122523" y="313007"/>
                </a:lnTo>
                <a:lnTo>
                  <a:pt x="77850" y="319023"/>
                </a:lnTo>
                <a:lnTo>
                  <a:pt x="56828" y="317640"/>
                </a:lnTo>
                <a:lnTo>
                  <a:pt x="36829" y="313483"/>
                </a:lnTo>
                <a:lnTo>
                  <a:pt x="17879" y="306540"/>
                </a:lnTo>
                <a:lnTo>
                  <a:pt x="0" y="296798"/>
                </a:lnTo>
                <a:lnTo>
                  <a:pt x="20192" y="247649"/>
                </a:lnTo>
                <a:lnTo>
                  <a:pt x="36333" y="257631"/>
                </a:lnTo>
                <a:lnTo>
                  <a:pt x="52355" y="264731"/>
                </a:lnTo>
                <a:lnTo>
                  <a:pt x="68234" y="268974"/>
                </a:lnTo>
                <a:lnTo>
                  <a:pt x="83946" y="270382"/>
                </a:lnTo>
                <a:lnTo>
                  <a:pt x="105042" y="268285"/>
                </a:lnTo>
                <a:lnTo>
                  <a:pt x="120126" y="261985"/>
                </a:lnTo>
                <a:lnTo>
                  <a:pt x="129184" y="251469"/>
                </a:lnTo>
                <a:lnTo>
                  <a:pt x="132206" y="236727"/>
                </a:lnTo>
                <a:lnTo>
                  <a:pt x="131492" y="228917"/>
                </a:lnTo>
                <a:lnTo>
                  <a:pt x="103457" y="191468"/>
                </a:lnTo>
                <a:lnTo>
                  <a:pt x="57701" y="166022"/>
                </a:lnTo>
                <a:lnTo>
                  <a:pt x="44291" y="158321"/>
                </a:lnTo>
                <a:lnTo>
                  <a:pt x="15271" y="132683"/>
                </a:lnTo>
                <a:lnTo>
                  <a:pt x="1041" y="92390"/>
                </a:lnTo>
                <a:lnTo>
                  <a:pt x="634" y="83057"/>
                </a:lnTo>
                <a:lnTo>
                  <a:pt x="2258" y="65912"/>
                </a:lnTo>
                <a:lnTo>
                  <a:pt x="26796" y="23621"/>
                </a:lnTo>
                <a:lnTo>
                  <a:pt x="74481" y="1476"/>
                </a:lnTo>
                <a:lnTo>
                  <a:pt x="941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37759" y="135636"/>
            <a:ext cx="269875" cy="319405"/>
          </a:xfrm>
          <a:custGeom>
            <a:avLst/>
            <a:gdLst/>
            <a:ahLst/>
            <a:cxnLst/>
            <a:rect l="l" t="t" r="r" b="b"/>
            <a:pathLst>
              <a:path w="269875" h="319405">
                <a:moveTo>
                  <a:pt x="132587" y="0"/>
                </a:moveTo>
                <a:lnTo>
                  <a:pt x="191357" y="10302"/>
                </a:lnTo>
                <a:lnTo>
                  <a:pt x="234314" y="41275"/>
                </a:lnTo>
                <a:lnTo>
                  <a:pt x="260715" y="90805"/>
                </a:lnTo>
                <a:lnTo>
                  <a:pt x="269493" y="157099"/>
                </a:lnTo>
                <a:lnTo>
                  <a:pt x="267206" y="192434"/>
                </a:lnTo>
                <a:lnTo>
                  <a:pt x="248866" y="251628"/>
                </a:lnTo>
                <a:lnTo>
                  <a:pt x="212478" y="294558"/>
                </a:lnTo>
                <a:lnTo>
                  <a:pt x="160281" y="316414"/>
                </a:lnTo>
                <a:lnTo>
                  <a:pt x="128396" y="319151"/>
                </a:lnTo>
                <a:lnTo>
                  <a:pt x="99155" y="316456"/>
                </a:lnTo>
                <a:lnTo>
                  <a:pt x="51530" y="294826"/>
                </a:lnTo>
                <a:lnTo>
                  <a:pt x="18645" y="252128"/>
                </a:lnTo>
                <a:lnTo>
                  <a:pt x="2071" y="192744"/>
                </a:lnTo>
                <a:lnTo>
                  <a:pt x="0" y="157099"/>
                </a:lnTo>
                <a:lnTo>
                  <a:pt x="2242" y="125406"/>
                </a:lnTo>
                <a:lnTo>
                  <a:pt x="20252" y="69641"/>
                </a:lnTo>
                <a:lnTo>
                  <a:pt x="55667" y="25610"/>
                </a:lnTo>
                <a:lnTo>
                  <a:pt x="103915" y="2837"/>
                </a:lnTo>
                <a:lnTo>
                  <a:pt x="13258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24298" y="135636"/>
            <a:ext cx="269875" cy="319405"/>
          </a:xfrm>
          <a:custGeom>
            <a:avLst/>
            <a:gdLst/>
            <a:ahLst/>
            <a:cxnLst/>
            <a:rect l="l" t="t" r="r" b="b"/>
            <a:pathLst>
              <a:path w="269875" h="319405">
                <a:moveTo>
                  <a:pt x="132587" y="0"/>
                </a:moveTo>
                <a:lnTo>
                  <a:pt x="191357" y="10302"/>
                </a:lnTo>
                <a:lnTo>
                  <a:pt x="234314" y="41275"/>
                </a:lnTo>
                <a:lnTo>
                  <a:pt x="260715" y="90805"/>
                </a:lnTo>
                <a:lnTo>
                  <a:pt x="269493" y="157099"/>
                </a:lnTo>
                <a:lnTo>
                  <a:pt x="267206" y="192434"/>
                </a:lnTo>
                <a:lnTo>
                  <a:pt x="248866" y="251628"/>
                </a:lnTo>
                <a:lnTo>
                  <a:pt x="212478" y="294558"/>
                </a:lnTo>
                <a:lnTo>
                  <a:pt x="160281" y="316414"/>
                </a:lnTo>
                <a:lnTo>
                  <a:pt x="128397" y="319151"/>
                </a:lnTo>
                <a:lnTo>
                  <a:pt x="99155" y="316456"/>
                </a:lnTo>
                <a:lnTo>
                  <a:pt x="51530" y="294826"/>
                </a:lnTo>
                <a:lnTo>
                  <a:pt x="18645" y="252128"/>
                </a:lnTo>
                <a:lnTo>
                  <a:pt x="2071" y="192744"/>
                </a:lnTo>
                <a:lnTo>
                  <a:pt x="0" y="157099"/>
                </a:lnTo>
                <a:lnTo>
                  <a:pt x="2242" y="125406"/>
                </a:lnTo>
                <a:lnTo>
                  <a:pt x="20252" y="69641"/>
                </a:lnTo>
                <a:lnTo>
                  <a:pt x="55667" y="25610"/>
                </a:lnTo>
                <a:lnTo>
                  <a:pt x="103915" y="2837"/>
                </a:lnTo>
                <a:lnTo>
                  <a:pt x="13258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31135" y="135636"/>
            <a:ext cx="269875" cy="319405"/>
          </a:xfrm>
          <a:custGeom>
            <a:avLst/>
            <a:gdLst/>
            <a:ahLst/>
            <a:cxnLst/>
            <a:rect l="l" t="t" r="r" b="b"/>
            <a:pathLst>
              <a:path w="269875" h="319405">
                <a:moveTo>
                  <a:pt x="132587" y="0"/>
                </a:moveTo>
                <a:lnTo>
                  <a:pt x="191357" y="10302"/>
                </a:lnTo>
                <a:lnTo>
                  <a:pt x="234314" y="41275"/>
                </a:lnTo>
                <a:lnTo>
                  <a:pt x="260715" y="90805"/>
                </a:lnTo>
                <a:lnTo>
                  <a:pt x="269494" y="157099"/>
                </a:lnTo>
                <a:lnTo>
                  <a:pt x="267206" y="192434"/>
                </a:lnTo>
                <a:lnTo>
                  <a:pt x="248866" y="251628"/>
                </a:lnTo>
                <a:lnTo>
                  <a:pt x="212478" y="294558"/>
                </a:lnTo>
                <a:lnTo>
                  <a:pt x="160281" y="316414"/>
                </a:lnTo>
                <a:lnTo>
                  <a:pt x="128396" y="319151"/>
                </a:lnTo>
                <a:lnTo>
                  <a:pt x="99155" y="316456"/>
                </a:lnTo>
                <a:lnTo>
                  <a:pt x="51530" y="294826"/>
                </a:lnTo>
                <a:lnTo>
                  <a:pt x="18645" y="252128"/>
                </a:lnTo>
                <a:lnTo>
                  <a:pt x="2071" y="192744"/>
                </a:lnTo>
                <a:lnTo>
                  <a:pt x="0" y="157099"/>
                </a:lnTo>
                <a:lnTo>
                  <a:pt x="2242" y="125406"/>
                </a:lnTo>
                <a:lnTo>
                  <a:pt x="20252" y="69641"/>
                </a:lnTo>
                <a:lnTo>
                  <a:pt x="55667" y="25610"/>
                </a:lnTo>
                <a:lnTo>
                  <a:pt x="103915" y="2837"/>
                </a:lnTo>
                <a:lnTo>
                  <a:pt x="13258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19772" y="135636"/>
            <a:ext cx="269875" cy="319405"/>
          </a:xfrm>
          <a:custGeom>
            <a:avLst/>
            <a:gdLst/>
            <a:ahLst/>
            <a:cxnLst/>
            <a:rect l="l" t="t" r="r" b="b"/>
            <a:pathLst>
              <a:path w="269875" h="319405">
                <a:moveTo>
                  <a:pt x="132664" y="0"/>
                </a:moveTo>
                <a:lnTo>
                  <a:pt x="191369" y="10302"/>
                </a:lnTo>
                <a:lnTo>
                  <a:pt x="234378" y="41275"/>
                </a:lnTo>
                <a:lnTo>
                  <a:pt x="260759" y="90805"/>
                </a:lnTo>
                <a:lnTo>
                  <a:pt x="269557" y="157099"/>
                </a:lnTo>
                <a:lnTo>
                  <a:pt x="267259" y="192434"/>
                </a:lnTo>
                <a:lnTo>
                  <a:pt x="248881" y="251628"/>
                </a:lnTo>
                <a:lnTo>
                  <a:pt x="212501" y="294558"/>
                </a:lnTo>
                <a:lnTo>
                  <a:pt x="160328" y="316414"/>
                </a:lnTo>
                <a:lnTo>
                  <a:pt x="128460" y="319151"/>
                </a:lnTo>
                <a:lnTo>
                  <a:pt x="99201" y="316456"/>
                </a:lnTo>
                <a:lnTo>
                  <a:pt x="51552" y="294826"/>
                </a:lnTo>
                <a:lnTo>
                  <a:pt x="18650" y="252128"/>
                </a:lnTo>
                <a:lnTo>
                  <a:pt x="2071" y="192744"/>
                </a:lnTo>
                <a:lnTo>
                  <a:pt x="0" y="157099"/>
                </a:lnTo>
                <a:lnTo>
                  <a:pt x="2257" y="125406"/>
                </a:lnTo>
                <a:lnTo>
                  <a:pt x="20311" y="69641"/>
                </a:lnTo>
                <a:lnTo>
                  <a:pt x="55686" y="25610"/>
                </a:lnTo>
                <a:lnTo>
                  <a:pt x="103968" y="2837"/>
                </a:lnTo>
                <a:lnTo>
                  <a:pt x="13266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9772" y="653923"/>
            <a:ext cx="1575092" cy="3190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77542" y="659256"/>
            <a:ext cx="196850" cy="308610"/>
          </a:xfrm>
          <a:custGeom>
            <a:avLst/>
            <a:gdLst/>
            <a:ahLst/>
            <a:cxnLst/>
            <a:rect l="l" t="t" r="r" b="b"/>
            <a:pathLst>
              <a:path w="196850" h="308609">
                <a:moveTo>
                  <a:pt x="0" y="0"/>
                </a:moveTo>
                <a:lnTo>
                  <a:pt x="196850" y="0"/>
                </a:lnTo>
                <a:lnTo>
                  <a:pt x="196850" y="48640"/>
                </a:lnTo>
                <a:lnTo>
                  <a:pt x="54737" y="48640"/>
                </a:lnTo>
                <a:lnTo>
                  <a:pt x="54737" y="120903"/>
                </a:lnTo>
                <a:lnTo>
                  <a:pt x="156590" y="120903"/>
                </a:lnTo>
                <a:lnTo>
                  <a:pt x="156590" y="167385"/>
                </a:lnTo>
                <a:lnTo>
                  <a:pt x="54737" y="167385"/>
                </a:lnTo>
                <a:lnTo>
                  <a:pt x="54737" y="259841"/>
                </a:lnTo>
                <a:lnTo>
                  <a:pt x="194563" y="259841"/>
                </a:lnTo>
                <a:lnTo>
                  <a:pt x="194563" y="308482"/>
                </a:lnTo>
                <a:lnTo>
                  <a:pt x="0" y="308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63916" y="659256"/>
            <a:ext cx="229235" cy="313690"/>
          </a:xfrm>
          <a:custGeom>
            <a:avLst/>
            <a:gdLst/>
            <a:ahLst/>
            <a:cxnLst/>
            <a:rect l="l" t="t" r="r" b="b"/>
            <a:pathLst>
              <a:path w="229234" h="313690">
                <a:moveTo>
                  <a:pt x="0" y="0"/>
                </a:moveTo>
                <a:lnTo>
                  <a:pt x="54762" y="0"/>
                </a:lnTo>
                <a:lnTo>
                  <a:pt x="54762" y="209041"/>
                </a:lnTo>
                <a:lnTo>
                  <a:pt x="55710" y="220926"/>
                </a:lnTo>
                <a:lnTo>
                  <a:pt x="78213" y="256369"/>
                </a:lnTo>
                <a:lnTo>
                  <a:pt x="111671" y="265048"/>
                </a:lnTo>
                <a:lnTo>
                  <a:pt x="125645" y="264096"/>
                </a:lnTo>
                <a:lnTo>
                  <a:pt x="165086" y="241476"/>
                </a:lnTo>
                <a:lnTo>
                  <a:pt x="174409" y="208025"/>
                </a:lnTo>
                <a:lnTo>
                  <a:pt x="174409" y="0"/>
                </a:lnTo>
                <a:lnTo>
                  <a:pt x="229146" y="0"/>
                </a:lnTo>
                <a:lnTo>
                  <a:pt x="229146" y="212216"/>
                </a:lnTo>
                <a:lnTo>
                  <a:pt x="227147" y="234741"/>
                </a:lnTo>
                <a:lnTo>
                  <a:pt x="211197" y="272028"/>
                </a:lnTo>
                <a:lnTo>
                  <a:pt x="179953" y="298580"/>
                </a:lnTo>
                <a:lnTo>
                  <a:pt x="137368" y="312019"/>
                </a:lnTo>
                <a:lnTo>
                  <a:pt x="112052" y="313689"/>
                </a:lnTo>
                <a:lnTo>
                  <a:pt x="86727" y="312046"/>
                </a:lnTo>
                <a:lnTo>
                  <a:pt x="45288" y="298902"/>
                </a:lnTo>
                <a:lnTo>
                  <a:pt x="16410" y="272829"/>
                </a:lnTo>
                <a:lnTo>
                  <a:pt x="1823" y="235162"/>
                </a:lnTo>
                <a:lnTo>
                  <a:pt x="0" y="2120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75880" y="659256"/>
            <a:ext cx="224790" cy="313055"/>
          </a:xfrm>
          <a:custGeom>
            <a:avLst/>
            <a:gdLst/>
            <a:ahLst/>
            <a:cxnLst/>
            <a:rect l="l" t="t" r="r" b="b"/>
            <a:pathLst>
              <a:path w="224790" h="313055">
                <a:moveTo>
                  <a:pt x="0" y="0"/>
                </a:moveTo>
                <a:lnTo>
                  <a:pt x="26327" y="0"/>
                </a:lnTo>
                <a:lnTo>
                  <a:pt x="172059" y="186181"/>
                </a:lnTo>
                <a:lnTo>
                  <a:pt x="172059" y="0"/>
                </a:lnTo>
                <a:lnTo>
                  <a:pt x="224701" y="0"/>
                </a:lnTo>
                <a:lnTo>
                  <a:pt x="224701" y="312673"/>
                </a:lnTo>
                <a:lnTo>
                  <a:pt x="202387" y="312673"/>
                </a:lnTo>
                <a:lnTo>
                  <a:pt x="52654" y="117475"/>
                </a:lnTo>
                <a:lnTo>
                  <a:pt x="52654" y="308737"/>
                </a:lnTo>
                <a:lnTo>
                  <a:pt x="0" y="30873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6538" y="659256"/>
            <a:ext cx="55244" cy="308610"/>
          </a:xfrm>
          <a:custGeom>
            <a:avLst/>
            <a:gdLst/>
            <a:ahLst/>
            <a:cxnLst/>
            <a:rect l="l" t="t" r="r" b="b"/>
            <a:pathLst>
              <a:path w="55245" h="308609">
                <a:moveTo>
                  <a:pt x="0" y="0"/>
                </a:moveTo>
                <a:lnTo>
                  <a:pt x="54762" y="0"/>
                </a:lnTo>
                <a:lnTo>
                  <a:pt x="54762" y="308482"/>
                </a:lnTo>
                <a:lnTo>
                  <a:pt x="0" y="308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08175" y="653923"/>
            <a:ext cx="186690" cy="319405"/>
          </a:xfrm>
          <a:custGeom>
            <a:avLst/>
            <a:gdLst/>
            <a:ahLst/>
            <a:cxnLst/>
            <a:rect l="l" t="t" r="r" b="b"/>
            <a:pathLst>
              <a:path w="186689" h="319405">
                <a:moveTo>
                  <a:pt x="94106" y="0"/>
                </a:moveTo>
                <a:lnTo>
                  <a:pt x="119086" y="1260"/>
                </a:lnTo>
                <a:lnTo>
                  <a:pt x="140493" y="5032"/>
                </a:lnTo>
                <a:lnTo>
                  <a:pt x="158329" y="11304"/>
                </a:lnTo>
                <a:lnTo>
                  <a:pt x="172593" y="20065"/>
                </a:lnTo>
                <a:lnTo>
                  <a:pt x="155956" y="67182"/>
                </a:lnTo>
                <a:lnTo>
                  <a:pt x="141360" y="58181"/>
                </a:lnTo>
                <a:lnTo>
                  <a:pt x="126349" y="51752"/>
                </a:lnTo>
                <a:lnTo>
                  <a:pt x="110932" y="47894"/>
                </a:lnTo>
                <a:lnTo>
                  <a:pt x="95123" y="46609"/>
                </a:lnTo>
                <a:lnTo>
                  <a:pt x="86217" y="47230"/>
                </a:lnTo>
                <a:lnTo>
                  <a:pt x="56016" y="74930"/>
                </a:lnTo>
                <a:lnTo>
                  <a:pt x="55372" y="82550"/>
                </a:lnTo>
                <a:lnTo>
                  <a:pt x="59039" y="95986"/>
                </a:lnTo>
                <a:lnTo>
                  <a:pt x="70040" y="109648"/>
                </a:lnTo>
                <a:lnTo>
                  <a:pt x="88376" y="123572"/>
                </a:lnTo>
                <a:lnTo>
                  <a:pt x="114045" y="137794"/>
                </a:lnTo>
                <a:lnTo>
                  <a:pt x="128478" y="145194"/>
                </a:lnTo>
                <a:lnTo>
                  <a:pt x="140731" y="152320"/>
                </a:lnTo>
                <a:lnTo>
                  <a:pt x="170830" y="179419"/>
                </a:lnTo>
                <a:lnTo>
                  <a:pt x="186257" y="222954"/>
                </a:lnTo>
                <a:lnTo>
                  <a:pt x="186689" y="233172"/>
                </a:lnTo>
                <a:lnTo>
                  <a:pt x="184854" y="251102"/>
                </a:lnTo>
                <a:lnTo>
                  <a:pt x="157225" y="294893"/>
                </a:lnTo>
                <a:lnTo>
                  <a:pt x="122539" y="313007"/>
                </a:lnTo>
                <a:lnTo>
                  <a:pt x="77850" y="319024"/>
                </a:lnTo>
                <a:lnTo>
                  <a:pt x="56828" y="317640"/>
                </a:lnTo>
                <a:lnTo>
                  <a:pt x="36829" y="313483"/>
                </a:lnTo>
                <a:lnTo>
                  <a:pt x="17879" y="306540"/>
                </a:lnTo>
                <a:lnTo>
                  <a:pt x="0" y="296799"/>
                </a:lnTo>
                <a:lnTo>
                  <a:pt x="20193" y="247650"/>
                </a:lnTo>
                <a:lnTo>
                  <a:pt x="36333" y="257631"/>
                </a:lnTo>
                <a:lnTo>
                  <a:pt x="52355" y="264731"/>
                </a:lnTo>
                <a:lnTo>
                  <a:pt x="68234" y="268974"/>
                </a:lnTo>
                <a:lnTo>
                  <a:pt x="83947" y="270382"/>
                </a:lnTo>
                <a:lnTo>
                  <a:pt x="105042" y="268285"/>
                </a:lnTo>
                <a:lnTo>
                  <a:pt x="120126" y="261985"/>
                </a:lnTo>
                <a:lnTo>
                  <a:pt x="129184" y="251469"/>
                </a:lnTo>
                <a:lnTo>
                  <a:pt x="132206" y="236727"/>
                </a:lnTo>
                <a:lnTo>
                  <a:pt x="131492" y="228917"/>
                </a:lnTo>
                <a:lnTo>
                  <a:pt x="103457" y="191468"/>
                </a:lnTo>
                <a:lnTo>
                  <a:pt x="57701" y="166022"/>
                </a:lnTo>
                <a:lnTo>
                  <a:pt x="44291" y="158321"/>
                </a:lnTo>
                <a:lnTo>
                  <a:pt x="15271" y="132683"/>
                </a:lnTo>
                <a:lnTo>
                  <a:pt x="1041" y="92390"/>
                </a:lnTo>
                <a:lnTo>
                  <a:pt x="635" y="83057"/>
                </a:lnTo>
                <a:lnTo>
                  <a:pt x="2258" y="65912"/>
                </a:lnTo>
                <a:lnTo>
                  <a:pt x="26797" y="23622"/>
                </a:lnTo>
                <a:lnTo>
                  <a:pt x="74481" y="1476"/>
                </a:lnTo>
                <a:lnTo>
                  <a:pt x="941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41830" y="653923"/>
            <a:ext cx="186690" cy="319405"/>
          </a:xfrm>
          <a:custGeom>
            <a:avLst/>
            <a:gdLst/>
            <a:ahLst/>
            <a:cxnLst/>
            <a:rect l="l" t="t" r="r" b="b"/>
            <a:pathLst>
              <a:path w="186689" h="319405">
                <a:moveTo>
                  <a:pt x="94106" y="0"/>
                </a:moveTo>
                <a:lnTo>
                  <a:pt x="119086" y="1260"/>
                </a:lnTo>
                <a:lnTo>
                  <a:pt x="140493" y="5032"/>
                </a:lnTo>
                <a:lnTo>
                  <a:pt x="158329" y="11304"/>
                </a:lnTo>
                <a:lnTo>
                  <a:pt x="172593" y="20065"/>
                </a:lnTo>
                <a:lnTo>
                  <a:pt x="155956" y="67182"/>
                </a:lnTo>
                <a:lnTo>
                  <a:pt x="141360" y="58181"/>
                </a:lnTo>
                <a:lnTo>
                  <a:pt x="126349" y="51752"/>
                </a:lnTo>
                <a:lnTo>
                  <a:pt x="110932" y="47894"/>
                </a:lnTo>
                <a:lnTo>
                  <a:pt x="95122" y="46609"/>
                </a:lnTo>
                <a:lnTo>
                  <a:pt x="86217" y="47230"/>
                </a:lnTo>
                <a:lnTo>
                  <a:pt x="56016" y="74930"/>
                </a:lnTo>
                <a:lnTo>
                  <a:pt x="55371" y="82550"/>
                </a:lnTo>
                <a:lnTo>
                  <a:pt x="59039" y="95986"/>
                </a:lnTo>
                <a:lnTo>
                  <a:pt x="70040" y="109648"/>
                </a:lnTo>
                <a:lnTo>
                  <a:pt x="88376" y="123572"/>
                </a:lnTo>
                <a:lnTo>
                  <a:pt x="114046" y="137794"/>
                </a:lnTo>
                <a:lnTo>
                  <a:pt x="128478" y="145194"/>
                </a:lnTo>
                <a:lnTo>
                  <a:pt x="140731" y="152320"/>
                </a:lnTo>
                <a:lnTo>
                  <a:pt x="170830" y="179419"/>
                </a:lnTo>
                <a:lnTo>
                  <a:pt x="186257" y="222954"/>
                </a:lnTo>
                <a:lnTo>
                  <a:pt x="186689" y="233172"/>
                </a:lnTo>
                <a:lnTo>
                  <a:pt x="184854" y="251102"/>
                </a:lnTo>
                <a:lnTo>
                  <a:pt x="157225" y="294893"/>
                </a:lnTo>
                <a:lnTo>
                  <a:pt x="122539" y="313007"/>
                </a:lnTo>
                <a:lnTo>
                  <a:pt x="77850" y="319024"/>
                </a:lnTo>
                <a:lnTo>
                  <a:pt x="56828" y="317640"/>
                </a:lnTo>
                <a:lnTo>
                  <a:pt x="36830" y="313483"/>
                </a:lnTo>
                <a:lnTo>
                  <a:pt x="17879" y="306540"/>
                </a:lnTo>
                <a:lnTo>
                  <a:pt x="0" y="296799"/>
                </a:lnTo>
                <a:lnTo>
                  <a:pt x="20193" y="247650"/>
                </a:lnTo>
                <a:lnTo>
                  <a:pt x="36333" y="257631"/>
                </a:lnTo>
                <a:lnTo>
                  <a:pt x="52355" y="264731"/>
                </a:lnTo>
                <a:lnTo>
                  <a:pt x="68234" y="268974"/>
                </a:lnTo>
                <a:lnTo>
                  <a:pt x="83947" y="270382"/>
                </a:lnTo>
                <a:lnTo>
                  <a:pt x="105042" y="268285"/>
                </a:lnTo>
                <a:lnTo>
                  <a:pt x="120126" y="261985"/>
                </a:lnTo>
                <a:lnTo>
                  <a:pt x="129184" y="251469"/>
                </a:lnTo>
                <a:lnTo>
                  <a:pt x="132206" y="236727"/>
                </a:lnTo>
                <a:lnTo>
                  <a:pt x="131492" y="228917"/>
                </a:lnTo>
                <a:lnTo>
                  <a:pt x="103457" y="191468"/>
                </a:lnTo>
                <a:lnTo>
                  <a:pt x="57701" y="166022"/>
                </a:lnTo>
                <a:lnTo>
                  <a:pt x="44291" y="158321"/>
                </a:lnTo>
                <a:lnTo>
                  <a:pt x="15271" y="132683"/>
                </a:lnTo>
                <a:lnTo>
                  <a:pt x="1041" y="92390"/>
                </a:lnTo>
                <a:lnTo>
                  <a:pt x="634" y="83057"/>
                </a:lnTo>
                <a:lnTo>
                  <a:pt x="2258" y="65912"/>
                </a:lnTo>
                <a:lnTo>
                  <a:pt x="26796" y="23622"/>
                </a:lnTo>
                <a:lnTo>
                  <a:pt x="74481" y="1476"/>
                </a:lnTo>
                <a:lnTo>
                  <a:pt x="941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9772" y="653923"/>
            <a:ext cx="187325" cy="319405"/>
          </a:xfrm>
          <a:custGeom>
            <a:avLst/>
            <a:gdLst/>
            <a:ahLst/>
            <a:cxnLst/>
            <a:rect l="l" t="t" r="r" b="b"/>
            <a:pathLst>
              <a:path w="187325" h="319405">
                <a:moveTo>
                  <a:pt x="94132" y="0"/>
                </a:moveTo>
                <a:lnTo>
                  <a:pt x="119100" y="1260"/>
                </a:lnTo>
                <a:lnTo>
                  <a:pt x="140512" y="5032"/>
                </a:lnTo>
                <a:lnTo>
                  <a:pt x="158372" y="11304"/>
                </a:lnTo>
                <a:lnTo>
                  <a:pt x="172681" y="20065"/>
                </a:lnTo>
                <a:lnTo>
                  <a:pt x="156044" y="67182"/>
                </a:lnTo>
                <a:lnTo>
                  <a:pt x="141419" y="58181"/>
                </a:lnTo>
                <a:lnTo>
                  <a:pt x="126401" y="51752"/>
                </a:lnTo>
                <a:lnTo>
                  <a:pt x="110991" y="47894"/>
                </a:lnTo>
                <a:lnTo>
                  <a:pt x="95186" y="46609"/>
                </a:lnTo>
                <a:lnTo>
                  <a:pt x="86242" y="47230"/>
                </a:lnTo>
                <a:lnTo>
                  <a:pt x="56034" y="74930"/>
                </a:lnTo>
                <a:lnTo>
                  <a:pt x="55384" y="82550"/>
                </a:lnTo>
                <a:lnTo>
                  <a:pt x="59056" y="95986"/>
                </a:lnTo>
                <a:lnTo>
                  <a:pt x="70072" y="109648"/>
                </a:lnTo>
                <a:lnTo>
                  <a:pt x="88431" y="123572"/>
                </a:lnTo>
                <a:lnTo>
                  <a:pt x="114134" y="137794"/>
                </a:lnTo>
                <a:lnTo>
                  <a:pt x="128534" y="145194"/>
                </a:lnTo>
                <a:lnTo>
                  <a:pt x="140774" y="152320"/>
                </a:lnTo>
                <a:lnTo>
                  <a:pt x="170835" y="179419"/>
                </a:lnTo>
                <a:lnTo>
                  <a:pt x="186343" y="222954"/>
                </a:lnTo>
                <a:lnTo>
                  <a:pt x="186791" y="233172"/>
                </a:lnTo>
                <a:lnTo>
                  <a:pt x="184941" y="251102"/>
                </a:lnTo>
                <a:lnTo>
                  <a:pt x="157200" y="294893"/>
                </a:lnTo>
                <a:lnTo>
                  <a:pt x="122586" y="313007"/>
                </a:lnTo>
                <a:lnTo>
                  <a:pt x="77914" y="319024"/>
                </a:lnTo>
                <a:lnTo>
                  <a:pt x="56857" y="317640"/>
                </a:lnTo>
                <a:lnTo>
                  <a:pt x="36852" y="313483"/>
                </a:lnTo>
                <a:lnTo>
                  <a:pt x="17899" y="306540"/>
                </a:lnTo>
                <a:lnTo>
                  <a:pt x="0" y="296799"/>
                </a:lnTo>
                <a:lnTo>
                  <a:pt x="20205" y="247650"/>
                </a:lnTo>
                <a:lnTo>
                  <a:pt x="36360" y="257631"/>
                </a:lnTo>
                <a:lnTo>
                  <a:pt x="52381" y="264731"/>
                </a:lnTo>
                <a:lnTo>
                  <a:pt x="68268" y="268974"/>
                </a:lnTo>
                <a:lnTo>
                  <a:pt x="84023" y="270382"/>
                </a:lnTo>
                <a:lnTo>
                  <a:pt x="105118" y="268285"/>
                </a:lnTo>
                <a:lnTo>
                  <a:pt x="120188" y="261985"/>
                </a:lnTo>
                <a:lnTo>
                  <a:pt x="129230" y="251469"/>
                </a:lnTo>
                <a:lnTo>
                  <a:pt x="132245" y="236727"/>
                </a:lnTo>
                <a:lnTo>
                  <a:pt x="131535" y="228917"/>
                </a:lnTo>
                <a:lnTo>
                  <a:pt x="103476" y="191468"/>
                </a:lnTo>
                <a:lnTo>
                  <a:pt x="57720" y="166022"/>
                </a:lnTo>
                <a:lnTo>
                  <a:pt x="44323" y="158321"/>
                </a:lnTo>
                <a:lnTo>
                  <a:pt x="15314" y="132683"/>
                </a:lnTo>
                <a:lnTo>
                  <a:pt x="1036" y="92390"/>
                </a:lnTo>
                <a:lnTo>
                  <a:pt x="622" y="83057"/>
                </a:lnTo>
                <a:lnTo>
                  <a:pt x="2260" y="65912"/>
                </a:lnTo>
                <a:lnTo>
                  <a:pt x="26847" y="23622"/>
                </a:lnTo>
                <a:lnTo>
                  <a:pt x="74525" y="1476"/>
                </a:lnTo>
                <a:lnTo>
                  <a:pt x="9413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371600"/>
            <a:ext cx="3886200" cy="4876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92652" y="1219200"/>
            <a:ext cx="5375148" cy="5257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SURGICAL</a:t>
            </a:r>
            <a:r>
              <a:rPr spc="-70" dirty="0"/>
              <a:t> </a:t>
            </a:r>
            <a:r>
              <a:rPr spc="-40" dirty="0"/>
              <a:t>TREATMENT: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604164"/>
            <a:ext cx="4149725" cy="203771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b="1" dirty="0">
                <a:latin typeface="Gabriola"/>
                <a:cs typeface="Gabriola"/>
              </a:rPr>
              <a:t>CHRONIC MAXILLARY</a:t>
            </a:r>
            <a:r>
              <a:rPr sz="2800" b="1" spc="-130" dirty="0">
                <a:latin typeface="Gabriola"/>
                <a:cs typeface="Gabriola"/>
              </a:rPr>
              <a:t> </a:t>
            </a:r>
            <a:r>
              <a:rPr sz="2800" b="1" dirty="0">
                <a:latin typeface="Gabriola"/>
                <a:cs typeface="Gabriola"/>
              </a:rPr>
              <a:t>SINUSITIS</a:t>
            </a:r>
            <a:endParaRPr sz="28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10" dirty="0">
                <a:latin typeface="Gabriola"/>
                <a:cs typeface="Gabriola"/>
              </a:rPr>
              <a:t>Antral puncture </a:t>
            </a:r>
            <a:r>
              <a:rPr sz="2800" spc="-5" dirty="0">
                <a:latin typeface="Gabriola"/>
                <a:cs typeface="Gabriola"/>
              </a:rPr>
              <a:t>and</a:t>
            </a:r>
            <a:r>
              <a:rPr sz="2800" spc="30" dirty="0">
                <a:latin typeface="Gabriola"/>
                <a:cs typeface="Gabriola"/>
              </a:rPr>
              <a:t> </a:t>
            </a:r>
            <a:r>
              <a:rPr sz="2800" spc="-5" dirty="0">
                <a:latin typeface="Gabriola"/>
                <a:cs typeface="Gabriola"/>
              </a:rPr>
              <a:t>irrigation.</a:t>
            </a:r>
            <a:endParaRPr sz="28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10" dirty="0">
                <a:latin typeface="Gabriola"/>
                <a:cs typeface="Gabriola"/>
              </a:rPr>
              <a:t>Intranasal</a:t>
            </a:r>
            <a:r>
              <a:rPr sz="2800" spc="-30" dirty="0">
                <a:latin typeface="Gabriola"/>
                <a:cs typeface="Gabriola"/>
              </a:rPr>
              <a:t> </a:t>
            </a:r>
            <a:r>
              <a:rPr sz="2800" spc="-5" dirty="0">
                <a:latin typeface="Gabriola"/>
                <a:cs typeface="Gabriola"/>
              </a:rPr>
              <a:t>antrostomy.</a:t>
            </a:r>
            <a:endParaRPr sz="28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5" dirty="0">
                <a:latin typeface="Gabriola"/>
                <a:cs typeface="Gabriola"/>
              </a:rPr>
              <a:t>Caldwell-luc</a:t>
            </a:r>
            <a:r>
              <a:rPr sz="2800" spc="-85" dirty="0">
                <a:latin typeface="Gabriola"/>
                <a:cs typeface="Gabriola"/>
              </a:rPr>
              <a:t> </a:t>
            </a:r>
            <a:r>
              <a:rPr sz="2800" spc="-10" dirty="0">
                <a:latin typeface="Gabriola"/>
                <a:cs typeface="Gabriola"/>
              </a:rPr>
              <a:t>operation.</a:t>
            </a:r>
            <a:endParaRPr sz="2800">
              <a:latin typeface="Gabriola"/>
              <a:cs typeface="Gabriol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82667" y="0"/>
            <a:ext cx="4561331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080795"/>
            <a:ext cx="4091618" cy="37772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70828" y="4371213"/>
            <a:ext cx="1978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rebuchet MS"/>
                <a:cs typeface="Trebuchet MS"/>
              </a:rPr>
              <a:t>ANTRAL</a:t>
            </a:r>
            <a:r>
              <a:rPr sz="1800" spc="-9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PUNCTURE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498093"/>
            <a:ext cx="35979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Gabriola"/>
                <a:cs typeface="Gabriola"/>
              </a:rPr>
              <a:t>CHRONIC FRONTAL</a:t>
            </a:r>
            <a:r>
              <a:rPr spc="-140" dirty="0">
                <a:latin typeface="Gabriola"/>
                <a:cs typeface="Gabriola"/>
              </a:rPr>
              <a:t> </a:t>
            </a:r>
            <a:r>
              <a:rPr dirty="0">
                <a:latin typeface="Gabriola"/>
                <a:cs typeface="Gabriola"/>
              </a:rPr>
              <a:t>SINUSITIS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1426433"/>
            <a:ext cx="3795395" cy="254190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5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10" dirty="0">
                <a:latin typeface="Gabriola"/>
                <a:cs typeface="Gabriola"/>
              </a:rPr>
              <a:t>Intranasal </a:t>
            </a:r>
            <a:r>
              <a:rPr sz="2800" spc="-5" dirty="0">
                <a:latin typeface="Gabriola"/>
                <a:cs typeface="Gabriola"/>
              </a:rPr>
              <a:t>drainage</a:t>
            </a:r>
            <a:r>
              <a:rPr sz="2800" spc="35" dirty="0">
                <a:latin typeface="Gabriola"/>
                <a:cs typeface="Gabriola"/>
              </a:rPr>
              <a:t> </a:t>
            </a:r>
            <a:r>
              <a:rPr sz="2800" spc="-10" dirty="0">
                <a:latin typeface="Gabriola"/>
                <a:cs typeface="Gabriola"/>
              </a:rPr>
              <a:t>operations.</a:t>
            </a:r>
            <a:endParaRPr sz="28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5" dirty="0">
                <a:latin typeface="Gabriola"/>
                <a:cs typeface="Gabriola"/>
              </a:rPr>
              <a:t>Trephination of frontal</a:t>
            </a:r>
            <a:r>
              <a:rPr sz="2800" spc="-25" dirty="0">
                <a:latin typeface="Gabriola"/>
                <a:cs typeface="Gabriola"/>
              </a:rPr>
              <a:t> </a:t>
            </a:r>
            <a:r>
              <a:rPr sz="2800" spc="-10" dirty="0">
                <a:latin typeface="Gabriola"/>
                <a:cs typeface="Gabriola"/>
              </a:rPr>
              <a:t>sinus.</a:t>
            </a:r>
            <a:endParaRPr sz="2800">
              <a:latin typeface="Gabriola"/>
              <a:cs typeface="Gabriola"/>
            </a:endParaRPr>
          </a:p>
          <a:p>
            <a:pPr marL="198120" marR="5080" indent="-186055">
              <a:lnSpc>
                <a:spcPts val="3960"/>
              </a:lnSpc>
              <a:spcBef>
                <a:spcPts val="229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10" dirty="0">
                <a:latin typeface="Gabriola"/>
                <a:cs typeface="Gabriola"/>
              </a:rPr>
              <a:t>External </a:t>
            </a:r>
            <a:r>
              <a:rPr sz="2800" spc="-5" dirty="0">
                <a:latin typeface="Gabriola"/>
                <a:cs typeface="Gabriola"/>
              </a:rPr>
              <a:t>fronto-ethmoidectomy.  ( Howarth or Lynch’s</a:t>
            </a:r>
            <a:r>
              <a:rPr sz="2800" spc="5" dirty="0">
                <a:latin typeface="Gabriola"/>
                <a:cs typeface="Gabriola"/>
              </a:rPr>
              <a:t> </a:t>
            </a:r>
            <a:r>
              <a:rPr sz="2800" spc="-10" dirty="0">
                <a:latin typeface="Gabriola"/>
                <a:cs typeface="Gabriola"/>
              </a:rPr>
              <a:t>operation)</a:t>
            </a:r>
            <a:endParaRPr sz="28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370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10" dirty="0">
                <a:latin typeface="Gabriola"/>
                <a:cs typeface="Gabriola"/>
              </a:rPr>
              <a:t>Osteoplastic </a:t>
            </a:r>
            <a:r>
              <a:rPr sz="2800" spc="-5" dirty="0">
                <a:latin typeface="Gabriola"/>
                <a:cs typeface="Gabriola"/>
              </a:rPr>
              <a:t>flap</a:t>
            </a:r>
            <a:r>
              <a:rPr sz="2800" spc="20" dirty="0">
                <a:latin typeface="Gabriola"/>
                <a:cs typeface="Gabriola"/>
              </a:rPr>
              <a:t> </a:t>
            </a:r>
            <a:r>
              <a:rPr sz="2800" spc="-10" dirty="0">
                <a:latin typeface="Gabriola"/>
                <a:cs typeface="Gabriola"/>
              </a:rPr>
              <a:t>operation.</a:t>
            </a:r>
            <a:endParaRPr sz="2800">
              <a:latin typeface="Gabriola"/>
              <a:cs typeface="Gabriol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400" y="0"/>
            <a:ext cx="4800599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23815" y="5297551"/>
            <a:ext cx="3524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Trebuchet MS"/>
                <a:cs typeface="Trebuchet MS"/>
              </a:rPr>
              <a:t>HOWARTH’S </a:t>
            </a:r>
            <a:r>
              <a:rPr sz="1800" dirty="0">
                <a:latin typeface="Trebuchet MS"/>
                <a:cs typeface="Trebuchet MS"/>
              </a:rPr>
              <a:t>OR </a:t>
            </a:r>
            <a:r>
              <a:rPr sz="1800" spc="-50" dirty="0">
                <a:latin typeface="Trebuchet MS"/>
                <a:cs typeface="Trebuchet MS"/>
              </a:rPr>
              <a:t>LYNCH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OPERATION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00426"/>
            <a:ext cx="6717030" cy="304419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705"/>
              </a:spcBef>
            </a:pPr>
            <a:r>
              <a:rPr sz="2800" b="1" dirty="0">
                <a:latin typeface="Gabriola"/>
                <a:cs typeface="Gabriola"/>
              </a:rPr>
              <a:t>CHRONIC ETHMOID</a:t>
            </a:r>
            <a:r>
              <a:rPr sz="2800" b="1" spc="-150" dirty="0">
                <a:latin typeface="Gabriola"/>
                <a:cs typeface="Gabriola"/>
              </a:rPr>
              <a:t> </a:t>
            </a:r>
            <a:r>
              <a:rPr sz="2800" b="1" dirty="0">
                <a:latin typeface="Gabriola"/>
                <a:cs typeface="Gabriola"/>
              </a:rPr>
              <a:t>SINUSITIS</a:t>
            </a:r>
            <a:endParaRPr sz="28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10" dirty="0">
                <a:latin typeface="Gabriola"/>
                <a:cs typeface="Gabriola"/>
              </a:rPr>
              <a:t>Intranasal</a:t>
            </a:r>
            <a:r>
              <a:rPr sz="2800" spc="15" dirty="0">
                <a:latin typeface="Gabriola"/>
                <a:cs typeface="Gabriola"/>
              </a:rPr>
              <a:t> </a:t>
            </a:r>
            <a:r>
              <a:rPr sz="2800" spc="-5" dirty="0">
                <a:latin typeface="Gabriola"/>
                <a:cs typeface="Gabriola"/>
              </a:rPr>
              <a:t>ethmoidectomy.</a:t>
            </a:r>
            <a:endParaRPr sz="2800">
              <a:latin typeface="Gabriola"/>
              <a:cs typeface="Gabriola"/>
            </a:endParaRPr>
          </a:p>
          <a:p>
            <a:pPr marL="287020" marR="2643505" indent="-287020">
              <a:lnSpc>
                <a:spcPts val="3960"/>
              </a:lnSpc>
              <a:spcBef>
                <a:spcPts val="234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10" dirty="0">
                <a:latin typeface="Gabriola"/>
                <a:cs typeface="Gabriola"/>
              </a:rPr>
              <a:t>External </a:t>
            </a:r>
            <a:r>
              <a:rPr sz="2800" spc="-5" dirty="0">
                <a:latin typeface="Gabriola"/>
                <a:cs typeface="Gabriola"/>
              </a:rPr>
              <a:t>ethmoidectomy.  </a:t>
            </a:r>
            <a:r>
              <a:rPr sz="2800" b="1" spc="5" dirty="0">
                <a:latin typeface="Gabriola"/>
                <a:cs typeface="Gabriola"/>
              </a:rPr>
              <a:t>CHRONIC </a:t>
            </a:r>
            <a:r>
              <a:rPr sz="2800" b="1" dirty="0">
                <a:latin typeface="Gabriola"/>
                <a:cs typeface="Gabriola"/>
              </a:rPr>
              <a:t>SPHENOID</a:t>
            </a:r>
            <a:r>
              <a:rPr sz="2800" b="1" spc="-175" dirty="0">
                <a:latin typeface="Gabriola"/>
                <a:cs typeface="Gabriola"/>
              </a:rPr>
              <a:t> </a:t>
            </a:r>
            <a:r>
              <a:rPr sz="2800" b="1" dirty="0">
                <a:latin typeface="Gabriola"/>
                <a:cs typeface="Gabriola"/>
              </a:rPr>
              <a:t>SINUSITIS</a:t>
            </a:r>
            <a:endParaRPr sz="28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370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5" dirty="0">
                <a:latin typeface="Gabriola"/>
                <a:cs typeface="Gabriola"/>
              </a:rPr>
              <a:t>Sphenoidotomy.</a:t>
            </a:r>
            <a:endParaRPr sz="2800">
              <a:latin typeface="Gabriola"/>
              <a:cs typeface="Gabriola"/>
            </a:endParaRPr>
          </a:p>
          <a:p>
            <a:pPr marL="73660">
              <a:lnSpc>
                <a:spcPct val="100000"/>
              </a:lnSpc>
              <a:spcBef>
                <a:spcPts val="600"/>
              </a:spcBef>
            </a:pPr>
            <a:r>
              <a:rPr sz="2800" b="1" spc="5" dirty="0">
                <a:latin typeface="Gabriola"/>
                <a:cs typeface="Gabriola"/>
              </a:rPr>
              <a:t>FESS HAS </a:t>
            </a:r>
            <a:r>
              <a:rPr sz="2800" b="1" spc="10" dirty="0">
                <a:latin typeface="Gabriola"/>
                <a:cs typeface="Gabriola"/>
              </a:rPr>
              <a:t>NOW </a:t>
            </a:r>
            <a:r>
              <a:rPr sz="2800" b="1" spc="5" dirty="0">
                <a:latin typeface="Gabriola"/>
                <a:cs typeface="Gabriola"/>
              </a:rPr>
              <a:t>REPLACED </a:t>
            </a:r>
            <a:r>
              <a:rPr sz="2800" b="1" spc="-5" dirty="0">
                <a:latin typeface="Gabriola"/>
                <a:cs typeface="Gabriola"/>
              </a:rPr>
              <a:t>CONVENTIONAL</a:t>
            </a:r>
            <a:r>
              <a:rPr sz="2800" b="1" spc="-330" dirty="0">
                <a:latin typeface="Gabriola"/>
                <a:cs typeface="Gabriola"/>
              </a:rPr>
              <a:t> </a:t>
            </a:r>
            <a:r>
              <a:rPr sz="2800" b="1" dirty="0">
                <a:latin typeface="Gabriola"/>
                <a:cs typeface="Gabriola"/>
              </a:rPr>
              <a:t>SURGERIES.</a:t>
            </a:r>
            <a:endParaRPr sz="2800">
              <a:latin typeface="Gabriola"/>
              <a:cs typeface="Gabriol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95400" y="3124198"/>
            <a:ext cx="5943600" cy="3723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149A22-0259-4431-8C1D-2E6032CE9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F941C-12CB-41AB-B0D1-D3D4BB96AF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8524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501" y="375411"/>
            <a:ext cx="3713822" cy="357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5190" y="482345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16" y="0"/>
                </a:moveTo>
                <a:lnTo>
                  <a:pt x="0" y="127634"/>
                </a:lnTo>
                <a:lnTo>
                  <a:pt x="83032" y="127634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63696" y="38138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36163" y="38138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3"/>
                </a:lnTo>
                <a:lnTo>
                  <a:pt x="171323" y="54483"/>
                </a:lnTo>
                <a:lnTo>
                  <a:pt x="171323" y="345567"/>
                </a:lnTo>
                <a:lnTo>
                  <a:pt x="109982" y="345567"/>
                </a:lnTo>
                <a:lnTo>
                  <a:pt x="109982" y="54483"/>
                </a:lnTo>
                <a:lnTo>
                  <a:pt x="0" y="54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33927" y="38138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1" y="0"/>
                </a:lnTo>
                <a:lnTo>
                  <a:pt x="61341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58236" y="38138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0" y="0"/>
                </a:lnTo>
                <a:lnTo>
                  <a:pt x="61340" y="234188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8" y="296926"/>
                </a:lnTo>
                <a:lnTo>
                  <a:pt x="140708" y="295856"/>
                </a:lnTo>
                <a:lnTo>
                  <a:pt x="176783" y="279908"/>
                </a:lnTo>
                <a:lnTo>
                  <a:pt x="195325" y="233045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4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9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9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35148" y="38138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4" h="350520">
                <a:moveTo>
                  <a:pt x="0" y="0"/>
                </a:moveTo>
                <a:lnTo>
                  <a:pt x="29463" y="0"/>
                </a:lnTo>
                <a:lnTo>
                  <a:pt x="192658" y="208534"/>
                </a:lnTo>
                <a:lnTo>
                  <a:pt x="192658" y="0"/>
                </a:lnTo>
                <a:lnTo>
                  <a:pt x="251587" y="0"/>
                </a:lnTo>
                <a:lnTo>
                  <a:pt x="251587" y="350266"/>
                </a:lnTo>
                <a:lnTo>
                  <a:pt x="226694" y="350266"/>
                </a:lnTo>
                <a:lnTo>
                  <a:pt x="58927" y="131572"/>
                </a:lnTo>
                <a:lnTo>
                  <a:pt x="58927" y="345821"/>
                </a:lnTo>
                <a:lnTo>
                  <a:pt x="0" y="34582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02179" y="38138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5049" y="38138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71" y="0"/>
                </a:lnTo>
                <a:lnTo>
                  <a:pt x="220471" y="54483"/>
                </a:lnTo>
                <a:lnTo>
                  <a:pt x="61340" y="54483"/>
                </a:lnTo>
                <a:lnTo>
                  <a:pt x="61340" y="135382"/>
                </a:lnTo>
                <a:lnTo>
                  <a:pt x="175513" y="135382"/>
                </a:lnTo>
                <a:lnTo>
                  <a:pt x="175513" y="187579"/>
                </a:lnTo>
                <a:lnTo>
                  <a:pt x="61340" y="187579"/>
                </a:lnTo>
                <a:lnTo>
                  <a:pt x="61340" y="291084"/>
                </a:lnTo>
                <a:lnTo>
                  <a:pt x="217931" y="291084"/>
                </a:lnTo>
                <a:lnTo>
                  <a:pt x="217931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8671" y="38138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4" h="346075">
                <a:moveTo>
                  <a:pt x="0" y="0"/>
                </a:moveTo>
                <a:lnTo>
                  <a:pt x="286118" y="0"/>
                </a:lnTo>
                <a:lnTo>
                  <a:pt x="286118" y="54483"/>
                </a:lnTo>
                <a:lnTo>
                  <a:pt x="171310" y="54483"/>
                </a:lnTo>
                <a:lnTo>
                  <a:pt x="171310" y="345567"/>
                </a:lnTo>
                <a:lnTo>
                  <a:pt x="109969" y="345567"/>
                </a:lnTo>
                <a:lnTo>
                  <a:pt x="109969" y="54483"/>
                </a:lnTo>
                <a:lnTo>
                  <a:pt x="0" y="54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1682" y="381381"/>
            <a:ext cx="257175" cy="351790"/>
          </a:xfrm>
          <a:custGeom>
            <a:avLst/>
            <a:gdLst/>
            <a:ahLst/>
            <a:cxnLst/>
            <a:rect l="l" t="t" r="r" b="b"/>
            <a:pathLst>
              <a:path w="257175" h="351790">
                <a:moveTo>
                  <a:pt x="0" y="0"/>
                </a:moveTo>
                <a:lnTo>
                  <a:pt x="61328" y="0"/>
                </a:lnTo>
                <a:lnTo>
                  <a:pt x="61328" y="234188"/>
                </a:lnTo>
                <a:lnTo>
                  <a:pt x="62390" y="247451"/>
                </a:lnTo>
                <a:lnTo>
                  <a:pt x="87605" y="287174"/>
                </a:lnTo>
                <a:lnTo>
                  <a:pt x="125018" y="296926"/>
                </a:lnTo>
                <a:lnTo>
                  <a:pt x="140728" y="295856"/>
                </a:lnTo>
                <a:lnTo>
                  <a:pt x="176809" y="279908"/>
                </a:lnTo>
                <a:lnTo>
                  <a:pt x="195325" y="233045"/>
                </a:lnTo>
                <a:lnTo>
                  <a:pt x="195325" y="0"/>
                </a:lnTo>
                <a:lnTo>
                  <a:pt x="256654" y="0"/>
                </a:lnTo>
                <a:lnTo>
                  <a:pt x="256654" y="237744"/>
                </a:lnTo>
                <a:lnTo>
                  <a:pt x="254420" y="262963"/>
                </a:lnTo>
                <a:lnTo>
                  <a:pt x="236551" y="304734"/>
                </a:lnTo>
                <a:lnTo>
                  <a:pt x="201550" y="334478"/>
                </a:lnTo>
                <a:lnTo>
                  <a:pt x="153840" y="349527"/>
                </a:lnTo>
                <a:lnTo>
                  <a:pt x="125501" y="351409"/>
                </a:lnTo>
                <a:lnTo>
                  <a:pt x="97140" y="349573"/>
                </a:lnTo>
                <a:lnTo>
                  <a:pt x="50729" y="334853"/>
                </a:lnTo>
                <a:lnTo>
                  <a:pt x="18382" y="305605"/>
                </a:lnTo>
                <a:lnTo>
                  <a:pt x="2042" y="263401"/>
                </a:lnTo>
                <a:lnTo>
                  <a:pt x="0" y="23749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5501" y="376681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5" h="350520">
                <a:moveTo>
                  <a:pt x="137756" y="0"/>
                </a:moveTo>
                <a:lnTo>
                  <a:pt x="164655" y="0"/>
                </a:lnTo>
                <a:lnTo>
                  <a:pt x="303593" y="350265"/>
                </a:lnTo>
                <a:lnTo>
                  <a:pt x="235889" y="350265"/>
                </a:lnTo>
                <a:lnTo>
                  <a:pt x="210654" y="280162"/>
                </a:lnTo>
                <a:lnTo>
                  <a:pt x="92227" y="280162"/>
                </a:lnTo>
                <a:lnTo>
                  <a:pt x="68173" y="350265"/>
                </a:lnTo>
                <a:lnTo>
                  <a:pt x="0" y="350265"/>
                </a:lnTo>
                <a:lnTo>
                  <a:pt x="1377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80154" y="375411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2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3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4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2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69386" y="375411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0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4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1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37639" y="375411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2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3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4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2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9516" y="375411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90" h="357505">
                <a:moveTo>
                  <a:pt x="158280" y="0"/>
                </a:moveTo>
                <a:lnTo>
                  <a:pt x="186517" y="1524"/>
                </a:lnTo>
                <a:lnTo>
                  <a:pt x="211774" y="6096"/>
                </a:lnTo>
                <a:lnTo>
                  <a:pt x="234052" y="13716"/>
                </a:lnTo>
                <a:lnTo>
                  <a:pt x="253352" y="24384"/>
                </a:lnTo>
                <a:lnTo>
                  <a:pt x="228104" y="75057"/>
                </a:lnTo>
                <a:lnTo>
                  <a:pt x="216281" y="66075"/>
                </a:lnTo>
                <a:lnTo>
                  <a:pt x="201331" y="59689"/>
                </a:lnTo>
                <a:lnTo>
                  <a:pt x="183254" y="55876"/>
                </a:lnTo>
                <a:lnTo>
                  <a:pt x="162051" y="54610"/>
                </a:lnTo>
                <a:lnTo>
                  <a:pt x="141442" y="56872"/>
                </a:lnTo>
                <a:lnTo>
                  <a:pt x="106061" y="74969"/>
                </a:lnTo>
                <a:lnTo>
                  <a:pt x="79212" y="110095"/>
                </a:lnTo>
                <a:lnTo>
                  <a:pt x="65414" y="155866"/>
                </a:lnTo>
                <a:lnTo>
                  <a:pt x="63690" y="182372"/>
                </a:lnTo>
                <a:lnTo>
                  <a:pt x="65290" y="208661"/>
                </a:lnTo>
                <a:lnTo>
                  <a:pt x="78086" y="252666"/>
                </a:lnTo>
                <a:lnTo>
                  <a:pt x="103149" y="284624"/>
                </a:lnTo>
                <a:lnTo>
                  <a:pt x="157581" y="302895"/>
                </a:lnTo>
                <a:lnTo>
                  <a:pt x="180667" y="300724"/>
                </a:lnTo>
                <a:lnTo>
                  <a:pt x="201101" y="294195"/>
                </a:lnTo>
                <a:lnTo>
                  <a:pt x="218882" y="283285"/>
                </a:lnTo>
                <a:lnTo>
                  <a:pt x="234010" y="267970"/>
                </a:lnTo>
                <a:lnTo>
                  <a:pt x="262547" y="317626"/>
                </a:lnTo>
                <a:lnTo>
                  <a:pt x="241610" y="335035"/>
                </a:lnTo>
                <a:lnTo>
                  <a:pt x="216311" y="347456"/>
                </a:lnTo>
                <a:lnTo>
                  <a:pt x="186646" y="354899"/>
                </a:lnTo>
                <a:lnTo>
                  <a:pt x="152615" y="357377"/>
                </a:lnTo>
                <a:lnTo>
                  <a:pt x="118430" y="354401"/>
                </a:lnTo>
                <a:lnTo>
                  <a:pt x="62176" y="330588"/>
                </a:lnTo>
                <a:lnTo>
                  <a:pt x="22556" y="283773"/>
                </a:lnTo>
                <a:lnTo>
                  <a:pt x="2505" y="218813"/>
                </a:lnTo>
                <a:lnTo>
                  <a:pt x="0" y="179832"/>
                </a:lnTo>
                <a:lnTo>
                  <a:pt x="2778" y="143037"/>
                </a:lnTo>
                <a:lnTo>
                  <a:pt x="25010" y="78926"/>
                </a:lnTo>
                <a:lnTo>
                  <a:pt x="68250" y="29039"/>
                </a:lnTo>
                <a:lnTo>
                  <a:pt x="125162" y="3234"/>
                </a:lnTo>
                <a:lnTo>
                  <a:pt x="15828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31140" y="864463"/>
            <a:ext cx="7018655" cy="46716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Gabriola"/>
                <a:cs typeface="Gabriola"/>
              </a:rPr>
              <a:t>It is the </a:t>
            </a:r>
            <a:r>
              <a:rPr sz="2600" dirty="0">
                <a:latin typeface="Gabriola"/>
                <a:cs typeface="Gabriola"/>
              </a:rPr>
              <a:t>acute </a:t>
            </a:r>
            <a:r>
              <a:rPr sz="2600" spc="-5" dirty="0">
                <a:latin typeface="Gabriola"/>
                <a:cs typeface="Gabriola"/>
              </a:rPr>
              <a:t>inflammation of </a:t>
            </a:r>
            <a:r>
              <a:rPr sz="2600" dirty="0">
                <a:latin typeface="Gabriola"/>
                <a:cs typeface="Gabriola"/>
              </a:rPr>
              <a:t>sinus</a:t>
            </a:r>
            <a:r>
              <a:rPr sz="2600" spc="-114" dirty="0">
                <a:latin typeface="Gabriola"/>
                <a:cs typeface="Gabriola"/>
              </a:rPr>
              <a:t> </a:t>
            </a:r>
            <a:r>
              <a:rPr sz="2600" spc="-5" dirty="0">
                <a:latin typeface="Gabriola"/>
                <a:cs typeface="Gabriola"/>
              </a:rPr>
              <a:t>mucosa.</a:t>
            </a:r>
            <a:endParaRPr sz="26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Gabriola"/>
                <a:cs typeface="Gabriola"/>
              </a:rPr>
              <a:t>Most commonly </a:t>
            </a:r>
            <a:r>
              <a:rPr sz="2600" spc="-5" dirty="0">
                <a:latin typeface="Gabriola"/>
                <a:cs typeface="Gabriola"/>
              </a:rPr>
              <a:t>involved </a:t>
            </a:r>
            <a:r>
              <a:rPr sz="2600" dirty="0">
                <a:latin typeface="Gabriola"/>
                <a:cs typeface="Gabriola"/>
              </a:rPr>
              <a:t>sinus </a:t>
            </a:r>
            <a:r>
              <a:rPr sz="2600" spc="-5" dirty="0">
                <a:latin typeface="Gabriola"/>
                <a:cs typeface="Gabriola"/>
              </a:rPr>
              <a:t>is maxillary sinus(ethmoid</a:t>
            </a:r>
            <a:r>
              <a:rPr sz="2600" spc="-120" dirty="0">
                <a:latin typeface="Gabriola"/>
                <a:cs typeface="Gabriola"/>
              </a:rPr>
              <a:t> </a:t>
            </a:r>
            <a:r>
              <a:rPr sz="2600" spc="-5" dirty="0">
                <a:latin typeface="Gabriola"/>
                <a:cs typeface="Gabriola"/>
              </a:rPr>
              <a:t>»frontal</a:t>
            </a:r>
            <a:endParaRPr sz="2600">
              <a:latin typeface="Gabriola"/>
              <a:cs typeface="Gabriola"/>
            </a:endParaRPr>
          </a:p>
          <a:p>
            <a:pPr marL="286385">
              <a:lnSpc>
                <a:spcPct val="100000"/>
              </a:lnSpc>
            </a:pPr>
            <a:r>
              <a:rPr sz="2600" spc="-5" dirty="0">
                <a:latin typeface="Gabriola"/>
                <a:cs typeface="Gabriola"/>
              </a:rPr>
              <a:t>»sphenoid</a:t>
            </a:r>
            <a:r>
              <a:rPr sz="2600" spc="-35" dirty="0">
                <a:latin typeface="Gabriola"/>
                <a:cs typeface="Gabriola"/>
              </a:rPr>
              <a:t> </a:t>
            </a:r>
            <a:r>
              <a:rPr sz="2600" dirty="0">
                <a:latin typeface="Gabriola"/>
                <a:cs typeface="Gabriola"/>
              </a:rPr>
              <a:t>sinuses)</a:t>
            </a:r>
            <a:endParaRPr sz="2600">
              <a:latin typeface="Gabriola"/>
              <a:cs typeface="Gabriola"/>
            </a:endParaRPr>
          </a:p>
          <a:p>
            <a:pPr marL="3013710">
              <a:lnSpc>
                <a:spcPct val="100000"/>
              </a:lnSpc>
              <a:spcBef>
                <a:spcPts val="575"/>
              </a:spcBef>
            </a:pPr>
            <a:r>
              <a:rPr sz="2600" spc="-5" dirty="0">
                <a:latin typeface="Cambria"/>
                <a:cs typeface="Cambria"/>
              </a:rPr>
              <a:t>Multisinusitis</a:t>
            </a:r>
            <a:endParaRPr sz="26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Cambria"/>
                <a:cs typeface="Cambria"/>
              </a:rPr>
              <a:t>SINUSITIS</a:t>
            </a:r>
            <a:endParaRPr sz="2600">
              <a:latin typeface="Cambria"/>
              <a:cs typeface="Cambria"/>
            </a:endParaRPr>
          </a:p>
          <a:p>
            <a:pPr marL="3112770">
              <a:lnSpc>
                <a:spcPct val="100000"/>
              </a:lnSpc>
              <a:spcBef>
                <a:spcPts val="585"/>
              </a:spcBef>
            </a:pPr>
            <a:r>
              <a:rPr sz="2600" spc="-10" dirty="0">
                <a:latin typeface="Cambria"/>
                <a:cs typeface="Cambria"/>
              </a:rPr>
              <a:t>Pansinusitis</a:t>
            </a:r>
            <a:endParaRPr sz="2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>
              <a:latin typeface="Times New Roman"/>
              <a:cs typeface="Times New Roman"/>
            </a:endParaRPr>
          </a:p>
          <a:p>
            <a:pPr marL="2913380">
              <a:lnSpc>
                <a:spcPct val="100000"/>
              </a:lnSpc>
            </a:pPr>
            <a:r>
              <a:rPr sz="2600" spc="-5" dirty="0">
                <a:latin typeface="Cambria"/>
                <a:cs typeface="Cambria"/>
              </a:rPr>
              <a:t>Open</a:t>
            </a:r>
            <a:r>
              <a:rPr sz="2600" spc="-20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type</a:t>
            </a:r>
            <a:endParaRPr sz="26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Cambria"/>
                <a:cs typeface="Cambria"/>
              </a:rPr>
              <a:t>SINUSITIS</a:t>
            </a:r>
            <a:endParaRPr sz="2600">
              <a:latin typeface="Cambria"/>
              <a:cs typeface="Cambria"/>
            </a:endParaRPr>
          </a:p>
          <a:p>
            <a:pPr marL="2913380">
              <a:lnSpc>
                <a:spcPct val="100000"/>
              </a:lnSpc>
              <a:spcBef>
                <a:spcPts val="590"/>
              </a:spcBef>
            </a:pPr>
            <a:r>
              <a:rPr sz="2600" dirty="0">
                <a:latin typeface="Cambria"/>
                <a:cs typeface="Cambria"/>
              </a:rPr>
              <a:t>Closed</a:t>
            </a:r>
            <a:r>
              <a:rPr sz="2600" spc="-35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type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190242" y="2481833"/>
            <a:ext cx="878205" cy="407034"/>
          </a:xfrm>
          <a:custGeom>
            <a:avLst/>
            <a:gdLst/>
            <a:ahLst/>
            <a:cxnLst/>
            <a:rect l="l" t="t" r="r" b="b"/>
            <a:pathLst>
              <a:path w="878205" h="407035">
                <a:moveTo>
                  <a:pt x="757174" y="0"/>
                </a:moveTo>
                <a:lnTo>
                  <a:pt x="772921" y="44703"/>
                </a:lnTo>
                <a:lnTo>
                  <a:pt x="0" y="317500"/>
                </a:lnTo>
                <a:lnTo>
                  <a:pt x="31495" y="406780"/>
                </a:lnTo>
                <a:lnTo>
                  <a:pt x="804418" y="134112"/>
                </a:lnTo>
                <a:lnTo>
                  <a:pt x="841578" y="134112"/>
                </a:lnTo>
                <a:lnTo>
                  <a:pt x="878077" y="57912"/>
                </a:lnTo>
                <a:lnTo>
                  <a:pt x="757174" y="0"/>
                </a:lnTo>
                <a:close/>
              </a:path>
              <a:path w="878205" h="407035">
                <a:moveTo>
                  <a:pt x="841578" y="134112"/>
                </a:moveTo>
                <a:lnTo>
                  <a:pt x="804418" y="134112"/>
                </a:lnTo>
                <a:lnTo>
                  <a:pt x="820165" y="178815"/>
                </a:lnTo>
                <a:lnTo>
                  <a:pt x="841578" y="134112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90242" y="2481833"/>
            <a:ext cx="878205" cy="407034"/>
          </a:xfrm>
          <a:custGeom>
            <a:avLst/>
            <a:gdLst/>
            <a:ahLst/>
            <a:cxnLst/>
            <a:rect l="l" t="t" r="r" b="b"/>
            <a:pathLst>
              <a:path w="878205" h="407035">
                <a:moveTo>
                  <a:pt x="878077" y="57912"/>
                </a:moveTo>
                <a:lnTo>
                  <a:pt x="757174" y="0"/>
                </a:lnTo>
                <a:lnTo>
                  <a:pt x="772921" y="44703"/>
                </a:lnTo>
                <a:lnTo>
                  <a:pt x="0" y="317500"/>
                </a:lnTo>
                <a:lnTo>
                  <a:pt x="31495" y="406780"/>
                </a:lnTo>
                <a:lnTo>
                  <a:pt x="804418" y="134112"/>
                </a:lnTo>
                <a:lnTo>
                  <a:pt x="820165" y="178815"/>
                </a:lnTo>
                <a:lnTo>
                  <a:pt x="878077" y="57912"/>
                </a:lnTo>
                <a:close/>
              </a:path>
            </a:pathLst>
          </a:custGeom>
          <a:ln w="39999">
            <a:solidFill>
              <a:srgbClr val="852A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16023" y="3138297"/>
            <a:ext cx="876935" cy="401955"/>
          </a:xfrm>
          <a:custGeom>
            <a:avLst/>
            <a:gdLst/>
            <a:ahLst/>
            <a:cxnLst/>
            <a:rect l="l" t="t" r="r" b="b"/>
            <a:pathLst>
              <a:path w="876935" h="401954">
                <a:moveTo>
                  <a:pt x="29590" y="0"/>
                </a:moveTo>
                <a:lnTo>
                  <a:pt x="0" y="83565"/>
                </a:lnTo>
                <a:lnTo>
                  <a:pt x="778001" y="359917"/>
                </a:lnTo>
                <a:lnTo>
                  <a:pt x="763143" y="401700"/>
                </a:lnTo>
                <a:lnTo>
                  <a:pt x="876426" y="347852"/>
                </a:lnTo>
                <a:lnTo>
                  <a:pt x="842439" y="276351"/>
                </a:lnTo>
                <a:lnTo>
                  <a:pt x="807719" y="276351"/>
                </a:lnTo>
                <a:lnTo>
                  <a:pt x="29590" y="0"/>
                </a:lnTo>
                <a:close/>
              </a:path>
              <a:path w="876935" h="401954">
                <a:moveTo>
                  <a:pt x="822578" y="234568"/>
                </a:moveTo>
                <a:lnTo>
                  <a:pt x="807719" y="276351"/>
                </a:lnTo>
                <a:lnTo>
                  <a:pt x="842439" y="276351"/>
                </a:lnTo>
                <a:lnTo>
                  <a:pt x="822578" y="234568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16023" y="3138297"/>
            <a:ext cx="876935" cy="401955"/>
          </a:xfrm>
          <a:custGeom>
            <a:avLst/>
            <a:gdLst/>
            <a:ahLst/>
            <a:cxnLst/>
            <a:rect l="l" t="t" r="r" b="b"/>
            <a:pathLst>
              <a:path w="876935" h="401954">
                <a:moveTo>
                  <a:pt x="876426" y="347852"/>
                </a:moveTo>
                <a:lnTo>
                  <a:pt x="822578" y="234568"/>
                </a:lnTo>
                <a:lnTo>
                  <a:pt x="807719" y="276351"/>
                </a:lnTo>
                <a:lnTo>
                  <a:pt x="29590" y="0"/>
                </a:lnTo>
                <a:lnTo>
                  <a:pt x="0" y="83565"/>
                </a:lnTo>
                <a:lnTo>
                  <a:pt x="778001" y="359917"/>
                </a:lnTo>
                <a:lnTo>
                  <a:pt x="763143" y="401700"/>
                </a:lnTo>
                <a:lnTo>
                  <a:pt x="876426" y="347852"/>
                </a:lnTo>
                <a:close/>
              </a:path>
            </a:pathLst>
          </a:custGeom>
          <a:ln w="39999">
            <a:solidFill>
              <a:srgbClr val="852A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18689" y="4383404"/>
            <a:ext cx="904240" cy="297815"/>
          </a:xfrm>
          <a:custGeom>
            <a:avLst/>
            <a:gdLst/>
            <a:ahLst/>
            <a:cxnLst/>
            <a:rect l="l" t="t" r="r" b="b"/>
            <a:pathLst>
              <a:path w="904239" h="297814">
                <a:moveTo>
                  <a:pt x="800735" y="0"/>
                </a:moveTo>
                <a:lnTo>
                  <a:pt x="809752" y="42672"/>
                </a:lnTo>
                <a:lnTo>
                  <a:pt x="0" y="212598"/>
                </a:lnTo>
                <a:lnTo>
                  <a:pt x="17907" y="297815"/>
                </a:lnTo>
                <a:lnTo>
                  <a:pt x="827659" y="127889"/>
                </a:lnTo>
                <a:lnTo>
                  <a:pt x="864401" y="127889"/>
                </a:lnTo>
                <a:lnTo>
                  <a:pt x="903859" y="67437"/>
                </a:lnTo>
                <a:lnTo>
                  <a:pt x="800735" y="0"/>
                </a:lnTo>
                <a:close/>
              </a:path>
              <a:path w="904239" h="297814">
                <a:moveTo>
                  <a:pt x="864401" y="127889"/>
                </a:moveTo>
                <a:lnTo>
                  <a:pt x="827659" y="127889"/>
                </a:lnTo>
                <a:lnTo>
                  <a:pt x="836549" y="170561"/>
                </a:lnTo>
                <a:lnTo>
                  <a:pt x="864401" y="127889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18689" y="4383404"/>
            <a:ext cx="904240" cy="297815"/>
          </a:xfrm>
          <a:custGeom>
            <a:avLst/>
            <a:gdLst/>
            <a:ahLst/>
            <a:cxnLst/>
            <a:rect l="l" t="t" r="r" b="b"/>
            <a:pathLst>
              <a:path w="904239" h="297814">
                <a:moveTo>
                  <a:pt x="903859" y="67437"/>
                </a:moveTo>
                <a:lnTo>
                  <a:pt x="800735" y="0"/>
                </a:lnTo>
                <a:lnTo>
                  <a:pt x="809752" y="42672"/>
                </a:lnTo>
                <a:lnTo>
                  <a:pt x="0" y="212598"/>
                </a:lnTo>
                <a:lnTo>
                  <a:pt x="17907" y="297815"/>
                </a:lnTo>
                <a:lnTo>
                  <a:pt x="827659" y="127889"/>
                </a:lnTo>
                <a:lnTo>
                  <a:pt x="836549" y="170561"/>
                </a:lnTo>
                <a:lnTo>
                  <a:pt x="903859" y="67437"/>
                </a:lnTo>
                <a:close/>
              </a:path>
            </a:pathLst>
          </a:custGeom>
          <a:ln w="39999">
            <a:solidFill>
              <a:srgbClr val="852A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27452" y="4875910"/>
            <a:ext cx="867410" cy="415925"/>
          </a:xfrm>
          <a:custGeom>
            <a:avLst/>
            <a:gdLst/>
            <a:ahLst/>
            <a:cxnLst/>
            <a:rect l="l" t="t" r="r" b="b"/>
            <a:pathLst>
              <a:path w="867410" h="415925">
                <a:moveTo>
                  <a:pt x="29591" y="0"/>
                </a:moveTo>
                <a:lnTo>
                  <a:pt x="0" y="76072"/>
                </a:lnTo>
                <a:lnTo>
                  <a:pt x="776224" y="377570"/>
                </a:lnTo>
                <a:lnTo>
                  <a:pt x="761365" y="415670"/>
                </a:lnTo>
                <a:lnTo>
                  <a:pt x="867156" y="369188"/>
                </a:lnTo>
                <a:lnTo>
                  <a:pt x="837332" y="301497"/>
                </a:lnTo>
                <a:lnTo>
                  <a:pt x="805815" y="301497"/>
                </a:lnTo>
                <a:lnTo>
                  <a:pt x="29591" y="0"/>
                </a:lnTo>
                <a:close/>
              </a:path>
              <a:path w="867410" h="415925">
                <a:moveTo>
                  <a:pt x="820547" y="263397"/>
                </a:moveTo>
                <a:lnTo>
                  <a:pt x="805815" y="301497"/>
                </a:lnTo>
                <a:lnTo>
                  <a:pt x="837332" y="301497"/>
                </a:lnTo>
                <a:lnTo>
                  <a:pt x="820547" y="263397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27452" y="4875910"/>
            <a:ext cx="867410" cy="415925"/>
          </a:xfrm>
          <a:custGeom>
            <a:avLst/>
            <a:gdLst/>
            <a:ahLst/>
            <a:cxnLst/>
            <a:rect l="l" t="t" r="r" b="b"/>
            <a:pathLst>
              <a:path w="867410" h="415925">
                <a:moveTo>
                  <a:pt x="867156" y="369188"/>
                </a:moveTo>
                <a:lnTo>
                  <a:pt x="820547" y="263397"/>
                </a:lnTo>
                <a:lnTo>
                  <a:pt x="805815" y="301497"/>
                </a:lnTo>
                <a:lnTo>
                  <a:pt x="29591" y="0"/>
                </a:lnTo>
                <a:lnTo>
                  <a:pt x="0" y="76072"/>
                </a:lnTo>
                <a:lnTo>
                  <a:pt x="776224" y="377570"/>
                </a:lnTo>
                <a:lnTo>
                  <a:pt x="761365" y="415670"/>
                </a:lnTo>
                <a:lnTo>
                  <a:pt x="867156" y="369188"/>
                </a:lnTo>
                <a:close/>
              </a:path>
            </a:pathLst>
          </a:custGeom>
          <a:ln w="39999">
            <a:solidFill>
              <a:srgbClr val="852A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101" y="299084"/>
            <a:ext cx="5695022" cy="36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13271" y="576452"/>
            <a:ext cx="86740" cy="86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3791" y="406145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16" y="0"/>
                </a:moveTo>
                <a:lnTo>
                  <a:pt x="0" y="127634"/>
                </a:lnTo>
                <a:lnTo>
                  <a:pt x="83032" y="127634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13271" y="385445"/>
            <a:ext cx="86740" cy="86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98825" y="352679"/>
            <a:ext cx="176402" cy="2503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1545" y="352679"/>
            <a:ext cx="176402" cy="2503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94992" y="352679"/>
            <a:ext cx="176402" cy="2503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28715" y="30518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1" y="0"/>
                </a:lnTo>
                <a:lnTo>
                  <a:pt x="61341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01183" y="30518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0" y="0"/>
                </a:lnTo>
                <a:lnTo>
                  <a:pt x="286130" y="54483"/>
                </a:lnTo>
                <a:lnTo>
                  <a:pt x="171322" y="54483"/>
                </a:lnTo>
                <a:lnTo>
                  <a:pt x="171322" y="345567"/>
                </a:lnTo>
                <a:lnTo>
                  <a:pt x="109981" y="345567"/>
                </a:lnTo>
                <a:lnTo>
                  <a:pt x="109981" y="54483"/>
                </a:lnTo>
                <a:lnTo>
                  <a:pt x="0" y="54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98947" y="30518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23257" y="30518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0" y="0"/>
                </a:lnTo>
                <a:lnTo>
                  <a:pt x="61340" y="234188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7" y="296926"/>
                </a:lnTo>
                <a:lnTo>
                  <a:pt x="140708" y="295856"/>
                </a:lnTo>
                <a:lnTo>
                  <a:pt x="176783" y="279908"/>
                </a:lnTo>
                <a:lnTo>
                  <a:pt x="195325" y="233045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4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9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9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00169" y="30518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20">
                <a:moveTo>
                  <a:pt x="0" y="0"/>
                </a:moveTo>
                <a:lnTo>
                  <a:pt x="29463" y="0"/>
                </a:lnTo>
                <a:lnTo>
                  <a:pt x="192658" y="208534"/>
                </a:lnTo>
                <a:lnTo>
                  <a:pt x="192658" y="0"/>
                </a:lnTo>
                <a:lnTo>
                  <a:pt x="251586" y="0"/>
                </a:lnTo>
                <a:lnTo>
                  <a:pt x="251586" y="350266"/>
                </a:lnTo>
                <a:lnTo>
                  <a:pt x="226694" y="350266"/>
                </a:lnTo>
                <a:lnTo>
                  <a:pt x="58927" y="131572"/>
                </a:lnTo>
                <a:lnTo>
                  <a:pt x="58927" y="345821"/>
                </a:lnTo>
                <a:lnTo>
                  <a:pt x="0" y="34582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67200" y="30518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92448" y="305181"/>
            <a:ext cx="227965" cy="346075"/>
          </a:xfrm>
          <a:custGeom>
            <a:avLst/>
            <a:gdLst/>
            <a:ahLst/>
            <a:cxnLst/>
            <a:rect l="l" t="t" r="r" b="b"/>
            <a:pathLst>
              <a:path w="227964" h="346075">
                <a:moveTo>
                  <a:pt x="0" y="0"/>
                </a:moveTo>
                <a:lnTo>
                  <a:pt x="227584" y="0"/>
                </a:lnTo>
                <a:lnTo>
                  <a:pt x="227584" y="54483"/>
                </a:lnTo>
                <a:lnTo>
                  <a:pt x="61340" y="54483"/>
                </a:lnTo>
                <a:lnTo>
                  <a:pt x="61340" y="135382"/>
                </a:lnTo>
                <a:lnTo>
                  <a:pt x="182752" y="135382"/>
                </a:lnTo>
                <a:lnTo>
                  <a:pt x="182752" y="187579"/>
                </a:lnTo>
                <a:lnTo>
                  <a:pt x="61340" y="187579"/>
                </a:lnTo>
                <a:lnTo>
                  <a:pt x="61340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85491" y="305181"/>
            <a:ext cx="294005" cy="346075"/>
          </a:xfrm>
          <a:custGeom>
            <a:avLst/>
            <a:gdLst/>
            <a:ahLst/>
            <a:cxnLst/>
            <a:rect l="l" t="t" r="r" b="b"/>
            <a:pathLst>
              <a:path w="294005" h="346075">
                <a:moveTo>
                  <a:pt x="0" y="0"/>
                </a:moveTo>
                <a:lnTo>
                  <a:pt x="65150" y="0"/>
                </a:lnTo>
                <a:lnTo>
                  <a:pt x="146938" y="147447"/>
                </a:lnTo>
                <a:lnTo>
                  <a:pt x="229107" y="0"/>
                </a:lnTo>
                <a:lnTo>
                  <a:pt x="294004" y="0"/>
                </a:lnTo>
                <a:lnTo>
                  <a:pt x="177926" y="203835"/>
                </a:lnTo>
                <a:lnTo>
                  <a:pt x="177926" y="345567"/>
                </a:lnTo>
                <a:lnTo>
                  <a:pt x="116585" y="345567"/>
                </a:lnTo>
                <a:lnTo>
                  <a:pt x="116585" y="20383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88617" y="30518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5" h="346075">
                <a:moveTo>
                  <a:pt x="0" y="0"/>
                </a:moveTo>
                <a:lnTo>
                  <a:pt x="61340" y="0"/>
                </a:lnTo>
                <a:lnTo>
                  <a:pt x="61340" y="291084"/>
                </a:lnTo>
                <a:lnTo>
                  <a:pt x="217424" y="291084"/>
                </a:lnTo>
                <a:lnTo>
                  <a:pt x="217424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15796" y="30518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88275" y="30518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4" h="346075">
                <a:moveTo>
                  <a:pt x="0" y="0"/>
                </a:moveTo>
                <a:lnTo>
                  <a:pt x="286118" y="0"/>
                </a:lnTo>
                <a:lnTo>
                  <a:pt x="286118" y="54483"/>
                </a:lnTo>
                <a:lnTo>
                  <a:pt x="171259" y="54483"/>
                </a:lnTo>
                <a:lnTo>
                  <a:pt x="171259" y="345567"/>
                </a:lnTo>
                <a:lnTo>
                  <a:pt x="109931" y="345567"/>
                </a:lnTo>
                <a:lnTo>
                  <a:pt x="109931" y="54483"/>
                </a:lnTo>
                <a:lnTo>
                  <a:pt x="0" y="54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4626" y="30518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560" y="0"/>
                </a:lnTo>
                <a:lnTo>
                  <a:pt x="220560" y="54483"/>
                </a:lnTo>
                <a:lnTo>
                  <a:pt x="61328" y="54483"/>
                </a:lnTo>
                <a:lnTo>
                  <a:pt x="61328" y="135382"/>
                </a:lnTo>
                <a:lnTo>
                  <a:pt x="175501" y="135382"/>
                </a:lnTo>
                <a:lnTo>
                  <a:pt x="175501" y="187579"/>
                </a:lnTo>
                <a:lnTo>
                  <a:pt x="61328" y="187579"/>
                </a:lnTo>
                <a:lnTo>
                  <a:pt x="61328" y="291084"/>
                </a:lnTo>
                <a:lnTo>
                  <a:pt x="217970" y="291084"/>
                </a:lnTo>
                <a:lnTo>
                  <a:pt x="217970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4101" y="300481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5" h="350520">
                <a:moveTo>
                  <a:pt x="137756" y="0"/>
                </a:moveTo>
                <a:lnTo>
                  <a:pt x="164655" y="0"/>
                </a:lnTo>
                <a:lnTo>
                  <a:pt x="303593" y="350266"/>
                </a:lnTo>
                <a:lnTo>
                  <a:pt x="235889" y="350266"/>
                </a:lnTo>
                <a:lnTo>
                  <a:pt x="210654" y="280162"/>
                </a:lnTo>
                <a:lnTo>
                  <a:pt x="92227" y="280162"/>
                </a:lnTo>
                <a:lnTo>
                  <a:pt x="68173" y="350266"/>
                </a:lnTo>
                <a:lnTo>
                  <a:pt x="0" y="350266"/>
                </a:lnTo>
                <a:lnTo>
                  <a:pt x="1377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45175" y="299211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9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9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8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5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6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3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4"/>
                </a:lnTo>
                <a:lnTo>
                  <a:pt x="2468" y="73796"/>
                </a:lnTo>
                <a:lnTo>
                  <a:pt x="29972" y="26416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34407" y="299211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09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0" y="22479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8" y="261239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8" y="357378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5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6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3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4" y="92964"/>
                </a:lnTo>
                <a:lnTo>
                  <a:pt x="2468" y="73796"/>
                </a:lnTo>
                <a:lnTo>
                  <a:pt x="29971" y="26416"/>
                </a:lnTo>
                <a:lnTo>
                  <a:pt x="63547" y="6635"/>
                </a:lnTo>
                <a:lnTo>
                  <a:pt x="83425" y="1662"/>
                </a:lnTo>
                <a:lnTo>
                  <a:pt x="1054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02659" y="299211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0" y="22479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8" y="261239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8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5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6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3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4"/>
                </a:lnTo>
                <a:lnTo>
                  <a:pt x="2468" y="73796"/>
                </a:lnTo>
                <a:lnTo>
                  <a:pt x="29971" y="26416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78658" y="299211"/>
            <a:ext cx="287020" cy="357505"/>
          </a:xfrm>
          <a:custGeom>
            <a:avLst/>
            <a:gdLst/>
            <a:ahLst/>
            <a:cxnLst/>
            <a:rect l="l" t="t" r="r" b="b"/>
            <a:pathLst>
              <a:path w="287019" h="357505">
                <a:moveTo>
                  <a:pt x="175006" y="0"/>
                </a:moveTo>
                <a:lnTo>
                  <a:pt x="202340" y="2139"/>
                </a:lnTo>
                <a:lnTo>
                  <a:pt x="227568" y="8540"/>
                </a:lnTo>
                <a:lnTo>
                  <a:pt x="250676" y="19180"/>
                </a:lnTo>
                <a:lnTo>
                  <a:pt x="271653" y="34036"/>
                </a:lnTo>
                <a:lnTo>
                  <a:pt x="245999" y="83312"/>
                </a:lnTo>
                <a:lnTo>
                  <a:pt x="239831" y="78476"/>
                </a:lnTo>
                <a:lnTo>
                  <a:pt x="232187" y="73675"/>
                </a:lnTo>
                <a:lnTo>
                  <a:pt x="191420" y="56991"/>
                </a:lnTo>
                <a:lnTo>
                  <a:pt x="173609" y="54610"/>
                </a:lnTo>
                <a:lnTo>
                  <a:pt x="149437" y="56757"/>
                </a:lnTo>
                <a:lnTo>
                  <a:pt x="109190" y="74005"/>
                </a:lnTo>
                <a:lnTo>
                  <a:pt x="80182" y="107870"/>
                </a:lnTo>
                <a:lnTo>
                  <a:pt x="65462" y="154162"/>
                </a:lnTo>
                <a:lnTo>
                  <a:pt x="63627" y="181737"/>
                </a:lnTo>
                <a:lnTo>
                  <a:pt x="65436" y="207902"/>
                </a:lnTo>
                <a:lnTo>
                  <a:pt x="79914" y="251995"/>
                </a:lnTo>
                <a:lnTo>
                  <a:pt x="108295" y="284356"/>
                </a:lnTo>
                <a:lnTo>
                  <a:pt x="147625" y="300843"/>
                </a:lnTo>
                <a:lnTo>
                  <a:pt x="171196" y="302895"/>
                </a:lnTo>
                <a:lnTo>
                  <a:pt x="186862" y="301775"/>
                </a:lnTo>
                <a:lnTo>
                  <a:pt x="225171" y="284988"/>
                </a:lnTo>
                <a:lnTo>
                  <a:pt x="225171" y="217043"/>
                </a:lnTo>
                <a:lnTo>
                  <a:pt x="177292" y="217043"/>
                </a:lnTo>
                <a:lnTo>
                  <a:pt x="177292" y="164719"/>
                </a:lnTo>
                <a:lnTo>
                  <a:pt x="286512" y="164719"/>
                </a:lnTo>
                <a:lnTo>
                  <a:pt x="286512" y="319405"/>
                </a:lnTo>
                <a:lnTo>
                  <a:pt x="246578" y="341872"/>
                </a:lnTo>
                <a:lnTo>
                  <a:pt x="195611" y="354885"/>
                </a:lnTo>
                <a:lnTo>
                  <a:pt x="161290" y="357378"/>
                </a:lnTo>
                <a:lnTo>
                  <a:pt x="126069" y="354349"/>
                </a:lnTo>
                <a:lnTo>
                  <a:pt x="67153" y="330053"/>
                </a:lnTo>
                <a:lnTo>
                  <a:pt x="24431" y="282402"/>
                </a:lnTo>
                <a:lnTo>
                  <a:pt x="2714" y="218064"/>
                </a:lnTo>
                <a:lnTo>
                  <a:pt x="0" y="180086"/>
                </a:lnTo>
                <a:lnTo>
                  <a:pt x="2954" y="141960"/>
                </a:lnTo>
                <a:lnTo>
                  <a:pt x="26628" y="76948"/>
                </a:lnTo>
                <a:lnTo>
                  <a:pt x="73136" y="28182"/>
                </a:lnTo>
                <a:lnTo>
                  <a:pt x="136953" y="3139"/>
                </a:lnTo>
                <a:lnTo>
                  <a:pt x="175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36086" y="299084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9" y="46228"/>
                </a:lnTo>
                <a:lnTo>
                  <a:pt x="292052" y="101727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5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38807" y="299084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90" y="0"/>
                </a:moveTo>
                <a:lnTo>
                  <a:pt x="214312" y="11541"/>
                </a:lnTo>
                <a:lnTo>
                  <a:pt x="262509" y="46228"/>
                </a:lnTo>
                <a:lnTo>
                  <a:pt x="292052" y="101727"/>
                </a:lnTo>
                <a:lnTo>
                  <a:pt x="301879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1" y="357505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9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32255" y="299084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8" y="46228"/>
                </a:lnTo>
                <a:lnTo>
                  <a:pt x="292052" y="101727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5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78739" y="1239436"/>
            <a:ext cx="7701915" cy="1799589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3200" spc="-40" dirty="0"/>
              <a:t>BACTERIOLOGY:</a:t>
            </a:r>
            <a:endParaRPr sz="3200"/>
          </a:p>
          <a:p>
            <a:pPr marL="12700" marR="5080">
              <a:lnSpc>
                <a:spcPct val="100000"/>
              </a:lnSpc>
              <a:spcBef>
                <a:spcPts val="635"/>
              </a:spcBef>
            </a:pPr>
            <a:r>
              <a:rPr sz="2400" b="0" spc="-5" dirty="0">
                <a:latin typeface="Gabriola"/>
                <a:cs typeface="Gabriola"/>
              </a:rPr>
              <a:t>Streptococcus pneumoniae, Haemophilus influenzae, </a:t>
            </a:r>
            <a:r>
              <a:rPr sz="2400" b="0" dirty="0">
                <a:latin typeface="Gabriola"/>
                <a:cs typeface="Gabriola"/>
              </a:rPr>
              <a:t>Moraxella </a:t>
            </a:r>
            <a:r>
              <a:rPr sz="2400" b="0" spc="-5" dirty="0">
                <a:latin typeface="Gabriola"/>
                <a:cs typeface="Gabriola"/>
              </a:rPr>
              <a:t>catarrhalis,  Streptococcus pyogenes, Satphylococcus </a:t>
            </a:r>
            <a:r>
              <a:rPr sz="2400" b="0" dirty="0">
                <a:latin typeface="Gabriola"/>
                <a:cs typeface="Gabriola"/>
              </a:rPr>
              <a:t>aureus, </a:t>
            </a:r>
            <a:r>
              <a:rPr sz="2400" b="0" spc="-5" dirty="0">
                <a:latin typeface="Gabriola"/>
                <a:cs typeface="Gabriola"/>
              </a:rPr>
              <a:t>Klebsiella pneumoniae .Anaerobic  </a:t>
            </a:r>
            <a:r>
              <a:rPr sz="2400" b="0" spc="-10" dirty="0">
                <a:latin typeface="Gabriola"/>
                <a:cs typeface="Gabriola"/>
              </a:rPr>
              <a:t>infections </a:t>
            </a:r>
            <a:r>
              <a:rPr sz="2400" b="0" dirty="0">
                <a:latin typeface="Gabriola"/>
                <a:cs typeface="Gabriola"/>
              </a:rPr>
              <a:t>are seen </a:t>
            </a:r>
            <a:r>
              <a:rPr sz="2400" b="0" spc="-5" dirty="0">
                <a:latin typeface="Gabriola"/>
                <a:cs typeface="Gabriola"/>
              </a:rPr>
              <a:t>in sinusitis of dental</a:t>
            </a:r>
            <a:r>
              <a:rPr sz="2400" b="0" spc="65" dirty="0">
                <a:latin typeface="Gabriola"/>
                <a:cs typeface="Gabriola"/>
              </a:rPr>
              <a:t> </a:t>
            </a:r>
            <a:r>
              <a:rPr sz="2400" b="0" spc="-5" dirty="0">
                <a:latin typeface="Gabriola"/>
                <a:cs typeface="Gabriola"/>
              </a:rPr>
              <a:t>origin.</a:t>
            </a:r>
            <a:endParaRPr sz="2400">
              <a:latin typeface="Gabriola"/>
              <a:cs typeface="Gabriol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739" y="3526916"/>
            <a:ext cx="6866255" cy="2971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ambria"/>
                <a:cs typeface="Cambria"/>
              </a:rPr>
              <a:t>A) </a:t>
            </a:r>
            <a:r>
              <a:rPr sz="3200" b="1" spc="-20" dirty="0">
                <a:latin typeface="Cambria"/>
                <a:cs typeface="Cambria"/>
              </a:rPr>
              <a:t>EXCITING </a:t>
            </a:r>
            <a:r>
              <a:rPr sz="3200" b="1" spc="-25" dirty="0">
                <a:latin typeface="Cambria"/>
                <a:cs typeface="Cambria"/>
              </a:rPr>
              <a:t>CAUSES</a:t>
            </a:r>
            <a:r>
              <a:rPr sz="3200" b="1" spc="-15" dirty="0">
                <a:latin typeface="Cambria"/>
                <a:cs typeface="Cambria"/>
              </a:rPr>
              <a:t> </a:t>
            </a:r>
            <a:r>
              <a:rPr sz="3200" b="1" dirty="0">
                <a:latin typeface="Cambria"/>
                <a:cs typeface="Cambria"/>
              </a:rPr>
              <a:t>:</a:t>
            </a:r>
            <a:endParaRPr sz="3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75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Gabriola"/>
                <a:cs typeface="Gabriola"/>
              </a:rPr>
              <a:t>Nasal </a:t>
            </a:r>
            <a:r>
              <a:rPr sz="2600" spc="-5" dirty="0">
                <a:latin typeface="Gabriola"/>
                <a:cs typeface="Gabriola"/>
              </a:rPr>
              <a:t>infections: </a:t>
            </a:r>
            <a:r>
              <a:rPr sz="2400" spc="-5" dirty="0">
                <a:latin typeface="Gabriola"/>
                <a:cs typeface="Gabriola"/>
              </a:rPr>
              <a:t>Viral rhinitis followed by bacterial</a:t>
            </a:r>
            <a:r>
              <a:rPr sz="2400" spc="10" dirty="0">
                <a:latin typeface="Gabriola"/>
                <a:cs typeface="Gabriola"/>
              </a:rPr>
              <a:t> </a:t>
            </a:r>
            <a:r>
              <a:rPr sz="2400" spc="-5" dirty="0">
                <a:latin typeface="Gabriola"/>
                <a:cs typeface="Gabriola"/>
              </a:rPr>
              <a:t>invasion.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595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5" dirty="0">
                <a:latin typeface="Gabriola"/>
                <a:cs typeface="Gabriola"/>
              </a:rPr>
              <a:t>Swimming and diving: </a:t>
            </a:r>
            <a:r>
              <a:rPr sz="2400" spc="-5" dirty="0">
                <a:latin typeface="Gabriola"/>
                <a:cs typeface="Gabriola"/>
              </a:rPr>
              <a:t>infected water enters </a:t>
            </a:r>
            <a:r>
              <a:rPr sz="2400" dirty="0">
                <a:latin typeface="Gabriola"/>
                <a:cs typeface="Gabriola"/>
              </a:rPr>
              <a:t>sinuses </a:t>
            </a:r>
            <a:r>
              <a:rPr sz="2400" spc="-5" dirty="0">
                <a:latin typeface="Gabriola"/>
                <a:cs typeface="Gabriola"/>
              </a:rPr>
              <a:t>through</a:t>
            </a:r>
            <a:r>
              <a:rPr sz="2400" spc="95" dirty="0">
                <a:latin typeface="Gabriola"/>
                <a:cs typeface="Gabriola"/>
              </a:rPr>
              <a:t> </a:t>
            </a:r>
            <a:r>
              <a:rPr sz="2400" spc="-5" dirty="0">
                <a:latin typeface="Gabriola"/>
                <a:cs typeface="Gabriola"/>
              </a:rPr>
              <a:t>ostia.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5" dirty="0">
                <a:latin typeface="Gabriola"/>
                <a:cs typeface="Gabriola"/>
              </a:rPr>
              <a:t>Trauma: </a:t>
            </a:r>
            <a:r>
              <a:rPr sz="2400" spc="-5" dirty="0">
                <a:latin typeface="Gabriola"/>
                <a:cs typeface="Gabriola"/>
              </a:rPr>
              <a:t>Compound fractures or penetrating</a:t>
            </a:r>
            <a:r>
              <a:rPr sz="2400" spc="35" dirty="0">
                <a:latin typeface="Gabriola"/>
                <a:cs typeface="Gabriola"/>
              </a:rPr>
              <a:t> </a:t>
            </a:r>
            <a:r>
              <a:rPr sz="2400" spc="-5" dirty="0">
                <a:latin typeface="Gabriola"/>
                <a:cs typeface="Gabriola"/>
              </a:rPr>
              <a:t>injuries.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5" dirty="0">
                <a:latin typeface="Gabriola"/>
                <a:cs typeface="Gabriola"/>
              </a:rPr>
              <a:t>Dental</a:t>
            </a:r>
            <a:r>
              <a:rPr sz="2800" spc="-10" dirty="0">
                <a:latin typeface="Gabriola"/>
                <a:cs typeface="Gabriola"/>
              </a:rPr>
              <a:t> infections.</a:t>
            </a:r>
            <a:endParaRPr sz="2800">
              <a:latin typeface="Gabriola"/>
              <a:cs typeface="Gabriol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80772"/>
            <a:ext cx="7628890" cy="561022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830"/>
              </a:spcBef>
              <a:buClr>
                <a:srgbClr val="B03E9A"/>
              </a:buClr>
              <a:buSzPct val="70312"/>
              <a:buFont typeface="Wingdings 2"/>
              <a:buChar char=""/>
              <a:tabLst>
                <a:tab pos="287020" algn="l"/>
              </a:tabLst>
            </a:pPr>
            <a:r>
              <a:rPr sz="3200" b="1" dirty="0">
                <a:latin typeface="Cambria"/>
                <a:cs typeface="Cambria"/>
              </a:rPr>
              <a:t>B) </a:t>
            </a:r>
            <a:r>
              <a:rPr sz="3200" b="1" spc="-5" dirty="0">
                <a:latin typeface="Cambria"/>
                <a:cs typeface="Cambria"/>
              </a:rPr>
              <a:t>PREDISPOSING </a:t>
            </a:r>
            <a:r>
              <a:rPr sz="3200" b="1" spc="-25" dirty="0">
                <a:latin typeface="Cambria"/>
                <a:cs typeface="Cambria"/>
              </a:rPr>
              <a:t>CAUSES</a:t>
            </a:r>
            <a:r>
              <a:rPr sz="3200" b="1" spc="-65" dirty="0">
                <a:latin typeface="Cambria"/>
                <a:cs typeface="Cambria"/>
              </a:rPr>
              <a:t> </a:t>
            </a:r>
            <a:r>
              <a:rPr sz="3200" b="1" dirty="0">
                <a:latin typeface="Cambria"/>
                <a:cs typeface="Cambria"/>
              </a:rPr>
              <a:t>:</a:t>
            </a:r>
            <a:endParaRPr sz="3200">
              <a:latin typeface="Cambria"/>
              <a:cs typeface="Cambria"/>
            </a:endParaRPr>
          </a:p>
          <a:p>
            <a:pPr marL="312420">
              <a:lnSpc>
                <a:spcPct val="100000"/>
              </a:lnSpc>
              <a:spcBef>
                <a:spcPts val="630"/>
              </a:spcBef>
            </a:pPr>
            <a:r>
              <a:rPr sz="2800" b="1" spc="5" dirty="0">
                <a:latin typeface="Gabriola"/>
                <a:cs typeface="Gabriola"/>
              </a:rPr>
              <a:t>LOCAL:</a:t>
            </a:r>
            <a:endParaRPr sz="2800">
              <a:latin typeface="Gabriola"/>
              <a:cs typeface="Gabriola"/>
            </a:endParaRPr>
          </a:p>
          <a:p>
            <a:pPr marL="286385" marR="466725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10" dirty="0">
                <a:latin typeface="Gabriola"/>
                <a:cs typeface="Gabriola"/>
              </a:rPr>
              <a:t>Obstruction </a:t>
            </a:r>
            <a:r>
              <a:rPr sz="2800" spc="-5" dirty="0">
                <a:latin typeface="Gabriola"/>
                <a:cs typeface="Gabriola"/>
              </a:rPr>
              <a:t>to sinus </a:t>
            </a:r>
            <a:r>
              <a:rPr sz="2800" spc="-10" dirty="0">
                <a:latin typeface="Gabriola"/>
                <a:cs typeface="Gabriola"/>
              </a:rPr>
              <a:t>ventilation </a:t>
            </a:r>
            <a:r>
              <a:rPr sz="2800" spc="-5" dirty="0">
                <a:latin typeface="Gabriola"/>
                <a:cs typeface="Gabriola"/>
              </a:rPr>
              <a:t>and drainage </a:t>
            </a:r>
            <a:r>
              <a:rPr sz="2400" dirty="0">
                <a:latin typeface="Gabriola"/>
                <a:cs typeface="Gabriola"/>
              </a:rPr>
              <a:t>( DNS,hypertrophic  </a:t>
            </a:r>
            <a:r>
              <a:rPr sz="2400" spc="-5" dirty="0">
                <a:latin typeface="Gabriola"/>
                <a:cs typeface="Gabriola"/>
              </a:rPr>
              <a:t>turbinates, polyp,edema of ostia, </a:t>
            </a:r>
            <a:r>
              <a:rPr sz="2400" dirty="0">
                <a:latin typeface="Gabriola"/>
                <a:cs typeface="Gabriola"/>
              </a:rPr>
              <a:t>neoplasms, </a:t>
            </a:r>
            <a:r>
              <a:rPr sz="2400" spc="-5" dirty="0">
                <a:latin typeface="Gabriola"/>
                <a:cs typeface="Gabriola"/>
              </a:rPr>
              <a:t>edema of</a:t>
            </a:r>
            <a:r>
              <a:rPr sz="2400" spc="85" dirty="0">
                <a:latin typeface="Gabriola"/>
                <a:cs typeface="Gabriola"/>
              </a:rPr>
              <a:t> </a:t>
            </a:r>
            <a:r>
              <a:rPr sz="2400" spc="-5" dirty="0">
                <a:latin typeface="Gabriola"/>
                <a:cs typeface="Gabriola"/>
              </a:rPr>
              <a:t>ostia).</a:t>
            </a:r>
            <a:endParaRPr sz="2400">
              <a:latin typeface="Gabriola"/>
              <a:cs typeface="Gabriola"/>
            </a:endParaRPr>
          </a:p>
          <a:p>
            <a:pPr marL="286385" marR="401320" indent="-274320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69642"/>
              <a:buFont typeface="Wingdings 2"/>
              <a:buChar char=""/>
              <a:tabLst>
                <a:tab pos="287020" algn="l"/>
              </a:tabLst>
            </a:pPr>
            <a:r>
              <a:rPr sz="2800" spc="-5" dirty="0">
                <a:latin typeface="Gabriola"/>
                <a:cs typeface="Gabriola"/>
              </a:rPr>
              <a:t>Stasis of secretions </a:t>
            </a:r>
            <a:r>
              <a:rPr sz="2800" dirty="0">
                <a:latin typeface="Gabriola"/>
                <a:cs typeface="Gabriola"/>
              </a:rPr>
              <a:t>in </a:t>
            </a:r>
            <a:r>
              <a:rPr sz="2800" spc="-5" dirty="0">
                <a:latin typeface="Gabriola"/>
                <a:cs typeface="Gabriola"/>
              </a:rPr>
              <a:t>nasal cavity</a:t>
            </a:r>
            <a:r>
              <a:rPr sz="2400" spc="-5" dirty="0">
                <a:latin typeface="Gabriola"/>
                <a:cs typeface="Gabriola"/>
              </a:rPr>
              <a:t>( Cystic </a:t>
            </a:r>
            <a:r>
              <a:rPr sz="2400" spc="-10" dirty="0">
                <a:latin typeface="Gabriola"/>
                <a:cs typeface="Gabriola"/>
              </a:rPr>
              <a:t>fibrosis </a:t>
            </a:r>
            <a:r>
              <a:rPr sz="2400" dirty="0">
                <a:latin typeface="Gabriola"/>
                <a:cs typeface="Gabriola"/>
              </a:rPr>
              <a:t>,enlarged </a:t>
            </a:r>
            <a:r>
              <a:rPr sz="2400" spc="-5" dirty="0">
                <a:latin typeface="Gabriola"/>
                <a:cs typeface="Gabriola"/>
              </a:rPr>
              <a:t>adenoids,  </a:t>
            </a:r>
            <a:r>
              <a:rPr sz="2400" dirty="0">
                <a:latin typeface="Gabriola"/>
                <a:cs typeface="Gabriola"/>
              </a:rPr>
              <a:t>choanal atresia)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Gabriola"/>
                <a:cs typeface="Gabriola"/>
              </a:rPr>
              <a:t>Previous attacks of</a:t>
            </a:r>
            <a:r>
              <a:rPr sz="2400" spc="40" dirty="0">
                <a:latin typeface="Gabriola"/>
                <a:cs typeface="Gabriola"/>
              </a:rPr>
              <a:t> </a:t>
            </a:r>
            <a:r>
              <a:rPr sz="2400" spc="-5" dirty="0">
                <a:latin typeface="Gabriola"/>
                <a:cs typeface="Gabriola"/>
              </a:rPr>
              <a:t>sinusitis.</a:t>
            </a:r>
            <a:endParaRPr sz="2400">
              <a:latin typeface="Gabriola"/>
              <a:cs typeface="Gabriol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"/>
            </a:pPr>
            <a:endParaRPr sz="3500">
              <a:latin typeface="Times New Roman"/>
              <a:cs typeface="Times New Roman"/>
            </a:endParaRPr>
          </a:p>
          <a:p>
            <a:pPr marL="411480">
              <a:lnSpc>
                <a:spcPct val="100000"/>
              </a:lnSpc>
            </a:pPr>
            <a:r>
              <a:rPr sz="2800" b="1" spc="5" dirty="0">
                <a:latin typeface="Gabriola"/>
                <a:cs typeface="Gabriola"/>
              </a:rPr>
              <a:t>GENERAL</a:t>
            </a:r>
            <a:endParaRPr sz="28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5" dirty="0">
                <a:latin typeface="Gabriola"/>
                <a:cs typeface="Gabriola"/>
              </a:rPr>
              <a:t>Environment</a:t>
            </a:r>
            <a:r>
              <a:rPr sz="2600" spc="-5" dirty="0">
                <a:latin typeface="Gabriola"/>
                <a:cs typeface="Gabriola"/>
              </a:rPr>
              <a:t>: </a:t>
            </a:r>
            <a:r>
              <a:rPr sz="2400" spc="-5" dirty="0">
                <a:latin typeface="Gabriola"/>
                <a:cs typeface="Gabriola"/>
              </a:rPr>
              <a:t>Cold </a:t>
            </a:r>
            <a:r>
              <a:rPr sz="2400" dirty="0">
                <a:latin typeface="Gabriola"/>
                <a:cs typeface="Gabriola"/>
              </a:rPr>
              <a:t>and </a:t>
            </a:r>
            <a:r>
              <a:rPr sz="2400" spc="-5" dirty="0">
                <a:latin typeface="Gabriola"/>
                <a:cs typeface="Gabriola"/>
              </a:rPr>
              <a:t>wet</a:t>
            </a:r>
            <a:r>
              <a:rPr sz="2400" spc="5" dirty="0">
                <a:latin typeface="Gabriola"/>
                <a:cs typeface="Gabriola"/>
              </a:rPr>
              <a:t> </a:t>
            </a:r>
            <a:r>
              <a:rPr sz="2400" dirty="0">
                <a:latin typeface="Gabriola"/>
                <a:cs typeface="Gabriola"/>
              </a:rPr>
              <a:t>climate.</a:t>
            </a:r>
            <a:endParaRPr sz="2400">
              <a:latin typeface="Gabriola"/>
              <a:cs typeface="Gabriola"/>
            </a:endParaRPr>
          </a:p>
          <a:p>
            <a:pPr marL="286385" marR="5080" indent="-274320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69642"/>
              <a:buFont typeface="Wingdings 2"/>
              <a:buChar char=""/>
              <a:tabLst>
                <a:tab pos="287020" algn="l"/>
              </a:tabLst>
            </a:pPr>
            <a:r>
              <a:rPr sz="2800" spc="-5" dirty="0">
                <a:latin typeface="Gabriola"/>
                <a:cs typeface="Gabriola"/>
              </a:rPr>
              <a:t>Poor </a:t>
            </a:r>
            <a:r>
              <a:rPr sz="2800" spc="-10" dirty="0">
                <a:latin typeface="Gabriola"/>
                <a:cs typeface="Gabriola"/>
              </a:rPr>
              <a:t>general </a:t>
            </a:r>
            <a:r>
              <a:rPr sz="2800" dirty="0">
                <a:latin typeface="Gabriola"/>
                <a:cs typeface="Gabriola"/>
              </a:rPr>
              <a:t>health</a:t>
            </a:r>
            <a:r>
              <a:rPr sz="2600" dirty="0">
                <a:latin typeface="Gabriola"/>
                <a:cs typeface="Gabriola"/>
              </a:rPr>
              <a:t>: </a:t>
            </a:r>
            <a:r>
              <a:rPr sz="2400" spc="-5" dirty="0">
                <a:latin typeface="Gabriola"/>
                <a:cs typeface="Gabriola"/>
              </a:rPr>
              <a:t>Exanthematous fever (measles,chickenpox),nutritional  deficiencies, systemic</a:t>
            </a:r>
            <a:r>
              <a:rPr sz="2400" spc="40" dirty="0">
                <a:latin typeface="Gabriola"/>
                <a:cs typeface="Gabriola"/>
              </a:rPr>
              <a:t> </a:t>
            </a:r>
            <a:r>
              <a:rPr sz="2400" dirty="0">
                <a:latin typeface="Gabriola"/>
                <a:cs typeface="Gabriola"/>
              </a:rPr>
              <a:t>disorders.</a:t>
            </a:r>
            <a:endParaRPr sz="2400">
              <a:latin typeface="Gabriola"/>
              <a:cs typeface="Gabrio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1702" y="146685"/>
            <a:ext cx="5637961" cy="357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95602" y="253745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5">
                <a:moveTo>
                  <a:pt x="41528" y="0"/>
                </a:moveTo>
                <a:lnTo>
                  <a:pt x="0" y="127634"/>
                </a:lnTo>
                <a:lnTo>
                  <a:pt x="83058" y="127634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2141" y="203961"/>
            <a:ext cx="106997" cy="115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4145" y="200279"/>
            <a:ext cx="176402" cy="2503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59913" y="200279"/>
            <a:ext cx="176402" cy="2503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53360" y="200279"/>
            <a:ext cx="176402" cy="2503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84035" y="152780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56503" y="152780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3"/>
                </a:lnTo>
                <a:lnTo>
                  <a:pt x="171323" y="54483"/>
                </a:lnTo>
                <a:lnTo>
                  <a:pt x="171323" y="345567"/>
                </a:lnTo>
                <a:lnTo>
                  <a:pt x="109982" y="345567"/>
                </a:lnTo>
                <a:lnTo>
                  <a:pt x="109982" y="54483"/>
                </a:lnTo>
                <a:lnTo>
                  <a:pt x="0" y="54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54267" y="152780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1" y="0"/>
                </a:lnTo>
                <a:lnTo>
                  <a:pt x="61341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78577" y="152780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0" y="0"/>
                </a:lnTo>
                <a:lnTo>
                  <a:pt x="61340" y="234188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8" y="296926"/>
                </a:lnTo>
                <a:lnTo>
                  <a:pt x="140708" y="295856"/>
                </a:lnTo>
                <a:lnTo>
                  <a:pt x="176784" y="279908"/>
                </a:lnTo>
                <a:lnTo>
                  <a:pt x="195325" y="233045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4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9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9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55489" y="152780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20">
                <a:moveTo>
                  <a:pt x="0" y="0"/>
                </a:moveTo>
                <a:lnTo>
                  <a:pt x="29463" y="0"/>
                </a:lnTo>
                <a:lnTo>
                  <a:pt x="192659" y="208534"/>
                </a:lnTo>
                <a:lnTo>
                  <a:pt x="192659" y="0"/>
                </a:lnTo>
                <a:lnTo>
                  <a:pt x="251587" y="0"/>
                </a:lnTo>
                <a:lnTo>
                  <a:pt x="251587" y="350266"/>
                </a:lnTo>
                <a:lnTo>
                  <a:pt x="226695" y="350266"/>
                </a:lnTo>
                <a:lnTo>
                  <a:pt x="58927" y="131572"/>
                </a:lnTo>
                <a:lnTo>
                  <a:pt x="58927" y="345821"/>
                </a:lnTo>
                <a:lnTo>
                  <a:pt x="0" y="34582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22520" y="152780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47769" y="152780"/>
            <a:ext cx="227965" cy="346075"/>
          </a:xfrm>
          <a:custGeom>
            <a:avLst/>
            <a:gdLst/>
            <a:ahLst/>
            <a:cxnLst/>
            <a:rect l="l" t="t" r="r" b="b"/>
            <a:pathLst>
              <a:path w="227964" h="346075">
                <a:moveTo>
                  <a:pt x="0" y="0"/>
                </a:moveTo>
                <a:lnTo>
                  <a:pt x="227583" y="0"/>
                </a:lnTo>
                <a:lnTo>
                  <a:pt x="227583" y="54483"/>
                </a:lnTo>
                <a:lnTo>
                  <a:pt x="61340" y="54483"/>
                </a:lnTo>
                <a:lnTo>
                  <a:pt x="61340" y="135382"/>
                </a:lnTo>
                <a:lnTo>
                  <a:pt x="182752" y="135382"/>
                </a:lnTo>
                <a:lnTo>
                  <a:pt x="182752" y="187578"/>
                </a:lnTo>
                <a:lnTo>
                  <a:pt x="61340" y="187578"/>
                </a:lnTo>
                <a:lnTo>
                  <a:pt x="61340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43859" y="152780"/>
            <a:ext cx="294005" cy="346075"/>
          </a:xfrm>
          <a:custGeom>
            <a:avLst/>
            <a:gdLst/>
            <a:ahLst/>
            <a:cxnLst/>
            <a:rect l="l" t="t" r="r" b="b"/>
            <a:pathLst>
              <a:path w="294004" h="346075">
                <a:moveTo>
                  <a:pt x="0" y="0"/>
                </a:moveTo>
                <a:lnTo>
                  <a:pt x="65150" y="0"/>
                </a:lnTo>
                <a:lnTo>
                  <a:pt x="146938" y="147447"/>
                </a:lnTo>
                <a:lnTo>
                  <a:pt x="229107" y="0"/>
                </a:lnTo>
                <a:lnTo>
                  <a:pt x="294004" y="0"/>
                </a:lnTo>
                <a:lnTo>
                  <a:pt x="177926" y="203835"/>
                </a:lnTo>
                <a:lnTo>
                  <a:pt x="177926" y="345567"/>
                </a:lnTo>
                <a:lnTo>
                  <a:pt x="116586" y="345567"/>
                </a:lnTo>
                <a:lnTo>
                  <a:pt x="116586" y="20383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46985" y="152780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5" h="346075">
                <a:moveTo>
                  <a:pt x="0" y="0"/>
                </a:moveTo>
                <a:lnTo>
                  <a:pt x="61340" y="0"/>
                </a:lnTo>
                <a:lnTo>
                  <a:pt x="61340" y="291084"/>
                </a:lnTo>
                <a:lnTo>
                  <a:pt x="217423" y="291084"/>
                </a:lnTo>
                <a:lnTo>
                  <a:pt x="217423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76425" y="152780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4" h="346075">
                <a:moveTo>
                  <a:pt x="0" y="0"/>
                </a:moveTo>
                <a:lnTo>
                  <a:pt x="61341" y="0"/>
                </a:lnTo>
                <a:lnTo>
                  <a:pt x="61341" y="135382"/>
                </a:lnTo>
                <a:lnTo>
                  <a:pt x="198755" y="135382"/>
                </a:lnTo>
                <a:lnTo>
                  <a:pt x="198755" y="0"/>
                </a:lnTo>
                <a:lnTo>
                  <a:pt x="259461" y="0"/>
                </a:lnTo>
                <a:lnTo>
                  <a:pt x="259461" y="345567"/>
                </a:lnTo>
                <a:lnTo>
                  <a:pt x="198755" y="345567"/>
                </a:lnTo>
                <a:lnTo>
                  <a:pt x="198755" y="189865"/>
                </a:lnTo>
                <a:lnTo>
                  <a:pt x="61341" y="189865"/>
                </a:lnTo>
                <a:lnTo>
                  <a:pt x="61341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50035" y="152780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3"/>
                </a:lnTo>
                <a:lnTo>
                  <a:pt x="171322" y="54483"/>
                </a:lnTo>
                <a:lnTo>
                  <a:pt x="171322" y="345567"/>
                </a:lnTo>
                <a:lnTo>
                  <a:pt x="109982" y="345567"/>
                </a:lnTo>
                <a:lnTo>
                  <a:pt x="109982" y="54483"/>
                </a:lnTo>
                <a:lnTo>
                  <a:pt x="0" y="54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1702" y="150368"/>
            <a:ext cx="229870" cy="347980"/>
          </a:xfrm>
          <a:custGeom>
            <a:avLst/>
            <a:gdLst/>
            <a:ahLst/>
            <a:cxnLst/>
            <a:rect l="l" t="t" r="r" b="b"/>
            <a:pathLst>
              <a:path w="229869" h="347980">
                <a:moveTo>
                  <a:pt x="71716" y="0"/>
                </a:moveTo>
                <a:lnTo>
                  <a:pt x="109895" y="1571"/>
                </a:lnTo>
                <a:lnTo>
                  <a:pt x="169750" y="14144"/>
                </a:lnTo>
                <a:lnTo>
                  <a:pt x="208009" y="39481"/>
                </a:lnTo>
                <a:lnTo>
                  <a:pt x="226926" y="78724"/>
                </a:lnTo>
                <a:lnTo>
                  <a:pt x="229285" y="103631"/>
                </a:lnTo>
                <a:lnTo>
                  <a:pt x="223681" y="146425"/>
                </a:lnTo>
                <a:lnTo>
                  <a:pt x="206869" y="179710"/>
                </a:lnTo>
                <a:lnTo>
                  <a:pt x="178846" y="203484"/>
                </a:lnTo>
                <a:lnTo>
                  <a:pt x="139612" y="217749"/>
                </a:lnTo>
                <a:lnTo>
                  <a:pt x="89166" y="222503"/>
                </a:lnTo>
                <a:lnTo>
                  <a:pt x="83534" y="222406"/>
                </a:lnTo>
                <a:lnTo>
                  <a:pt x="77019" y="222107"/>
                </a:lnTo>
                <a:lnTo>
                  <a:pt x="69617" y="221593"/>
                </a:lnTo>
                <a:lnTo>
                  <a:pt x="61328" y="220852"/>
                </a:lnTo>
                <a:lnTo>
                  <a:pt x="61328" y="347979"/>
                </a:lnTo>
                <a:lnTo>
                  <a:pt x="0" y="347979"/>
                </a:lnTo>
                <a:lnTo>
                  <a:pt x="0" y="2666"/>
                </a:lnTo>
                <a:lnTo>
                  <a:pt x="27484" y="1500"/>
                </a:lnTo>
                <a:lnTo>
                  <a:pt x="48598" y="666"/>
                </a:lnTo>
                <a:lnTo>
                  <a:pt x="63341" y="166"/>
                </a:lnTo>
                <a:lnTo>
                  <a:pt x="7171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85875" y="148081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5" h="350520">
                <a:moveTo>
                  <a:pt x="137794" y="0"/>
                </a:moveTo>
                <a:lnTo>
                  <a:pt x="164719" y="0"/>
                </a:lnTo>
                <a:lnTo>
                  <a:pt x="303656" y="350266"/>
                </a:lnTo>
                <a:lnTo>
                  <a:pt x="235965" y="350266"/>
                </a:lnTo>
                <a:lnTo>
                  <a:pt x="210693" y="280162"/>
                </a:lnTo>
                <a:lnTo>
                  <a:pt x="92328" y="280162"/>
                </a:lnTo>
                <a:lnTo>
                  <a:pt x="68199" y="350266"/>
                </a:lnTo>
                <a:lnTo>
                  <a:pt x="0" y="350266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00495" y="14681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09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9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1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9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8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5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6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3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4" y="92964"/>
                </a:lnTo>
                <a:lnTo>
                  <a:pt x="2468" y="73796"/>
                </a:lnTo>
                <a:lnTo>
                  <a:pt x="29972" y="26416"/>
                </a:lnTo>
                <a:lnTo>
                  <a:pt x="63547" y="6635"/>
                </a:lnTo>
                <a:lnTo>
                  <a:pt x="83425" y="1662"/>
                </a:lnTo>
                <a:lnTo>
                  <a:pt x="1054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89727" y="14681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9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9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8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6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3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4"/>
                </a:lnTo>
                <a:lnTo>
                  <a:pt x="2468" y="73796"/>
                </a:lnTo>
                <a:lnTo>
                  <a:pt x="29972" y="26416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57978" y="14681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9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3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9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8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6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3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4"/>
                </a:lnTo>
                <a:lnTo>
                  <a:pt x="2468" y="73796"/>
                </a:lnTo>
                <a:lnTo>
                  <a:pt x="29972" y="26416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37026" y="146812"/>
            <a:ext cx="287020" cy="357505"/>
          </a:xfrm>
          <a:custGeom>
            <a:avLst/>
            <a:gdLst/>
            <a:ahLst/>
            <a:cxnLst/>
            <a:rect l="l" t="t" r="r" b="b"/>
            <a:pathLst>
              <a:path w="287020" h="357505">
                <a:moveTo>
                  <a:pt x="175006" y="0"/>
                </a:moveTo>
                <a:lnTo>
                  <a:pt x="202340" y="2139"/>
                </a:lnTo>
                <a:lnTo>
                  <a:pt x="227568" y="8540"/>
                </a:lnTo>
                <a:lnTo>
                  <a:pt x="250676" y="19180"/>
                </a:lnTo>
                <a:lnTo>
                  <a:pt x="271652" y="34036"/>
                </a:lnTo>
                <a:lnTo>
                  <a:pt x="245999" y="83312"/>
                </a:lnTo>
                <a:lnTo>
                  <a:pt x="239831" y="78476"/>
                </a:lnTo>
                <a:lnTo>
                  <a:pt x="232187" y="73675"/>
                </a:lnTo>
                <a:lnTo>
                  <a:pt x="191420" y="56991"/>
                </a:lnTo>
                <a:lnTo>
                  <a:pt x="173609" y="54610"/>
                </a:lnTo>
                <a:lnTo>
                  <a:pt x="149437" y="56757"/>
                </a:lnTo>
                <a:lnTo>
                  <a:pt x="109190" y="74005"/>
                </a:lnTo>
                <a:lnTo>
                  <a:pt x="80182" y="107870"/>
                </a:lnTo>
                <a:lnTo>
                  <a:pt x="65462" y="154162"/>
                </a:lnTo>
                <a:lnTo>
                  <a:pt x="63627" y="181737"/>
                </a:lnTo>
                <a:lnTo>
                  <a:pt x="65436" y="207902"/>
                </a:lnTo>
                <a:lnTo>
                  <a:pt x="79914" y="251995"/>
                </a:lnTo>
                <a:lnTo>
                  <a:pt x="108295" y="284356"/>
                </a:lnTo>
                <a:lnTo>
                  <a:pt x="147625" y="300843"/>
                </a:lnTo>
                <a:lnTo>
                  <a:pt x="171196" y="302895"/>
                </a:lnTo>
                <a:lnTo>
                  <a:pt x="186862" y="301775"/>
                </a:lnTo>
                <a:lnTo>
                  <a:pt x="225171" y="284988"/>
                </a:lnTo>
                <a:lnTo>
                  <a:pt x="225171" y="217043"/>
                </a:lnTo>
                <a:lnTo>
                  <a:pt x="177292" y="217043"/>
                </a:lnTo>
                <a:lnTo>
                  <a:pt x="177292" y="164719"/>
                </a:lnTo>
                <a:lnTo>
                  <a:pt x="286512" y="164719"/>
                </a:lnTo>
                <a:lnTo>
                  <a:pt x="286512" y="319405"/>
                </a:lnTo>
                <a:lnTo>
                  <a:pt x="246578" y="341872"/>
                </a:lnTo>
                <a:lnTo>
                  <a:pt x="195611" y="354885"/>
                </a:lnTo>
                <a:lnTo>
                  <a:pt x="161289" y="357378"/>
                </a:lnTo>
                <a:lnTo>
                  <a:pt x="126069" y="354349"/>
                </a:lnTo>
                <a:lnTo>
                  <a:pt x="67153" y="330053"/>
                </a:lnTo>
                <a:lnTo>
                  <a:pt x="24431" y="282402"/>
                </a:lnTo>
                <a:lnTo>
                  <a:pt x="2714" y="218064"/>
                </a:lnTo>
                <a:lnTo>
                  <a:pt x="0" y="180086"/>
                </a:lnTo>
                <a:lnTo>
                  <a:pt x="2954" y="141960"/>
                </a:lnTo>
                <a:lnTo>
                  <a:pt x="26628" y="76948"/>
                </a:lnTo>
                <a:lnTo>
                  <a:pt x="73136" y="28182"/>
                </a:lnTo>
                <a:lnTo>
                  <a:pt x="136953" y="3139"/>
                </a:lnTo>
                <a:lnTo>
                  <a:pt x="175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91407" y="14668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8" y="46228"/>
                </a:lnTo>
                <a:lnTo>
                  <a:pt x="292052" y="101726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5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97175" y="14668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8" y="46228"/>
                </a:lnTo>
                <a:lnTo>
                  <a:pt x="292052" y="101726"/>
                </a:lnTo>
                <a:lnTo>
                  <a:pt x="301879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1" y="357505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90623" y="14668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8" y="46228"/>
                </a:lnTo>
                <a:lnTo>
                  <a:pt x="292052" y="101726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5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7200" y="676655"/>
            <a:ext cx="7172739" cy="61813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101" y="223011"/>
            <a:ext cx="6344246" cy="357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81246" y="329945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4"/>
                </a:lnTo>
                <a:lnTo>
                  <a:pt x="83057" y="127634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17851" y="329945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9" y="0"/>
                </a:moveTo>
                <a:lnTo>
                  <a:pt x="0" y="127634"/>
                </a:lnTo>
                <a:lnTo>
                  <a:pt x="83057" y="127634"/>
                </a:lnTo>
                <a:lnTo>
                  <a:pt x="4152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3791" y="329945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16" y="0"/>
                </a:moveTo>
                <a:lnTo>
                  <a:pt x="0" y="127634"/>
                </a:lnTo>
                <a:lnTo>
                  <a:pt x="83032" y="127634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74871" y="280034"/>
            <a:ext cx="101853" cy="100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22719" y="22898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95186" y="22898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0" y="0"/>
                </a:lnTo>
                <a:lnTo>
                  <a:pt x="286130" y="54483"/>
                </a:lnTo>
                <a:lnTo>
                  <a:pt x="171323" y="54483"/>
                </a:lnTo>
                <a:lnTo>
                  <a:pt x="171323" y="345567"/>
                </a:lnTo>
                <a:lnTo>
                  <a:pt x="109982" y="345567"/>
                </a:lnTo>
                <a:lnTo>
                  <a:pt x="109982" y="54483"/>
                </a:lnTo>
                <a:lnTo>
                  <a:pt x="0" y="54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2952" y="22898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17260" y="22898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0" y="0"/>
                </a:lnTo>
                <a:lnTo>
                  <a:pt x="61340" y="234188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7" y="296926"/>
                </a:lnTo>
                <a:lnTo>
                  <a:pt x="140708" y="295856"/>
                </a:lnTo>
                <a:lnTo>
                  <a:pt x="176784" y="279908"/>
                </a:lnTo>
                <a:lnTo>
                  <a:pt x="195325" y="233045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4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9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9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94172" y="22898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20">
                <a:moveTo>
                  <a:pt x="0" y="0"/>
                </a:moveTo>
                <a:lnTo>
                  <a:pt x="29463" y="0"/>
                </a:lnTo>
                <a:lnTo>
                  <a:pt x="192659" y="208534"/>
                </a:lnTo>
                <a:lnTo>
                  <a:pt x="192659" y="0"/>
                </a:lnTo>
                <a:lnTo>
                  <a:pt x="251587" y="0"/>
                </a:lnTo>
                <a:lnTo>
                  <a:pt x="251587" y="350266"/>
                </a:lnTo>
                <a:lnTo>
                  <a:pt x="226694" y="350266"/>
                </a:lnTo>
                <a:lnTo>
                  <a:pt x="58927" y="131572"/>
                </a:lnTo>
                <a:lnTo>
                  <a:pt x="58927" y="345821"/>
                </a:lnTo>
                <a:lnTo>
                  <a:pt x="0" y="34582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61203" y="22898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1" y="0"/>
                </a:lnTo>
                <a:lnTo>
                  <a:pt x="61341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43019" y="228981"/>
            <a:ext cx="294005" cy="346075"/>
          </a:xfrm>
          <a:custGeom>
            <a:avLst/>
            <a:gdLst/>
            <a:ahLst/>
            <a:cxnLst/>
            <a:rect l="l" t="t" r="r" b="b"/>
            <a:pathLst>
              <a:path w="294004" h="346075">
                <a:moveTo>
                  <a:pt x="0" y="0"/>
                </a:moveTo>
                <a:lnTo>
                  <a:pt x="65150" y="0"/>
                </a:lnTo>
                <a:lnTo>
                  <a:pt x="146938" y="147447"/>
                </a:lnTo>
                <a:lnTo>
                  <a:pt x="229107" y="0"/>
                </a:lnTo>
                <a:lnTo>
                  <a:pt x="294004" y="0"/>
                </a:lnTo>
                <a:lnTo>
                  <a:pt x="177926" y="203835"/>
                </a:lnTo>
                <a:lnTo>
                  <a:pt x="177926" y="345567"/>
                </a:lnTo>
                <a:lnTo>
                  <a:pt x="116585" y="345567"/>
                </a:lnTo>
                <a:lnTo>
                  <a:pt x="116585" y="20383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39109" y="22898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0" y="0"/>
                </a:lnTo>
                <a:lnTo>
                  <a:pt x="61340" y="291084"/>
                </a:lnTo>
                <a:lnTo>
                  <a:pt x="217424" y="291084"/>
                </a:lnTo>
                <a:lnTo>
                  <a:pt x="217424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72409" y="22898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0" y="0"/>
                </a:lnTo>
                <a:lnTo>
                  <a:pt x="61340" y="291084"/>
                </a:lnTo>
                <a:lnTo>
                  <a:pt x="217424" y="291084"/>
                </a:lnTo>
                <a:lnTo>
                  <a:pt x="217424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39439" y="22898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1" y="0"/>
                </a:lnTo>
                <a:lnTo>
                  <a:pt x="61341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52014" y="228981"/>
            <a:ext cx="353060" cy="350520"/>
          </a:xfrm>
          <a:custGeom>
            <a:avLst/>
            <a:gdLst/>
            <a:ahLst/>
            <a:cxnLst/>
            <a:rect l="l" t="t" r="r" b="b"/>
            <a:pathLst>
              <a:path w="353060" h="350520">
                <a:moveTo>
                  <a:pt x="69596" y="0"/>
                </a:moveTo>
                <a:lnTo>
                  <a:pt x="102108" y="0"/>
                </a:lnTo>
                <a:lnTo>
                  <a:pt x="176911" y="232791"/>
                </a:lnTo>
                <a:lnTo>
                  <a:pt x="250062" y="0"/>
                </a:lnTo>
                <a:lnTo>
                  <a:pt x="282321" y="0"/>
                </a:lnTo>
                <a:lnTo>
                  <a:pt x="352933" y="345821"/>
                </a:lnTo>
                <a:lnTo>
                  <a:pt x="293497" y="345821"/>
                </a:lnTo>
                <a:lnTo>
                  <a:pt x="257556" y="159385"/>
                </a:lnTo>
                <a:lnTo>
                  <a:pt x="188087" y="350266"/>
                </a:lnTo>
                <a:lnTo>
                  <a:pt x="166116" y="350266"/>
                </a:lnTo>
                <a:lnTo>
                  <a:pt x="96520" y="159385"/>
                </a:lnTo>
                <a:lnTo>
                  <a:pt x="59182" y="345821"/>
                </a:lnTo>
                <a:lnTo>
                  <a:pt x="0" y="345821"/>
                </a:lnTo>
                <a:lnTo>
                  <a:pt x="6959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63648" y="22898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71" y="0"/>
                </a:lnTo>
                <a:lnTo>
                  <a:pt x="220471" y="54483"/>
                </a:lnTo>
                <a:lnTo>
                  <a:pt x="61340" y="54483"/>
                </a:lnTo>
                <a:lnTo>
                  <a:pt x="61340" y="135382"/>
                </a:lnTo>
                <a:lnTo>
                  <a:pt x="175513" y="135382"/>
                </a:lnTo>
                <a:lnTo>
                  <a:pt x="175513" y="187579"/>
                </a:lnTo>
                <a:lnTo>
                  <a:pt x="61340" y="187579"/>
                </a:lnTo>
                <a:lnTo>
                  <a:pt x="61340" y="291084"/>
                </a:lnTo>
                <a:lnTo>
                  <a:pt x="217931" y="291084"/>
                </a:lnTo>
                <a:lnTo>
                  <a:pt x="217931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37258" y="22898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0" y="0"/>
                </a:lnTo>
                <a:lnTo>
                  <a:pt x="286130" y="54483"/>
                </a:lnTo>
                <a:lnTo>
                  <a:pt x="171322" y="54483"/>
                </a:lnTo>
                <a:lnTo>
                  <a:pt x="171322" y="345567"/>
                </a:lnTo>
                <a:lnTo>
                  <a:pt x="109981" y="345567"/>
                </a:lnTo>
                <a:lnTo>
                  <a:pt x="109981" y="54483"/>
                </a:lnTo>
                <a:lnTo>
                  <a:pt x="0" y="54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0282" y="228981"/>
            <a:ext cx="257175" cy="351790"/>
          </a:xfrm>
          <a:custGeom>
            <a:avLst/>
            <a:gdLst/>
            <a:ahLst/>
            <a:cxnLst/>
            <a:rect l="l" t="t" r="r" b="b"/>
            <a:pathLst>
              <a:path w="257175" h="351790">
                <a:moveTo>
                  <a:pt x="0" y="0"/>
                </a:moveTo>
                <a:lnTo>
                  <a:pt x="61328" y="0"/>
                </a:lnTo>
                <a:lnTo>
                  <a:pt x="61328" y="234188"/>
                </a:lnTo>
                <a:lnTo>
                  <a:pt x="62390" y="247451"/>
                </a:lnTo>
                <a:lnTo>
                  <a:pt x="87605" y="287174"/>
                </a:lnTo>
                <a:lnTo>
                  <a:pt x="125018" y="296926"/>
                </a:lnTo>
                <a:lnTo>
                  <a:pt x="140758" y="295856"/>
                </a:lnTo>
                <a:lnTo>
                  <a:pt x="176834" y="279908"/>
                </a:lnTo>
                <a:lnTo>
                  <a:pt x="195376" y="233045"/>
                </a:lnTo>
                <a:lnTo>
                  <a:pt x="195376" y="0"/>
                </a:lnTo>
                <a:lnTo>
                  <a:pt x="256590" y="0"/>
                </a:lnTo>
                <a:lnTo>
                  <a:pt x="256590" y="237744"/>
                </a:lnTo>
                <a:lnTo>
                  <a:pt x="254372" y="262963"/>
                </a:lnTo>
                <a:lnTo>
                  <a:pt x="236552" y="304734"/>
                </a:lnTo>
                <a:lnTo>
                  <a:pt x="201518" y="334478"/>
                </a:lnTo>
                <a:lnTo>
                  <a:pt x="153831" y="349527"/>
                </a:lnTo>
                <a:lnTo>
                  <a:pt x="125501" y="351409"/>
                </a:lnTo>
                <a:lnTo>
                  <a:pt x="97140" y="349573"/>
                </a:lnTo>
                <a:lnTo>
                  <a:pt x="50729" y="334853"/>
                </a:lnTo>
                <a:lnTo>
                  <a:pt x="18382" y="305605"/>
                </a:lnTo>
                <a:lnTo>
                  <a:pt x="2042" y="263401"/>
                </a:lnTo>
                <a:lnTo>
                  <a:pt x="0" y="23749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14447" y="228727"/>
            <a:ext cx="288290" cy="346075"/>
          </a:xfrm>
          <a:custGeom>
            <a:avLst/>
            <a:gdLst/>
            <a:ahLst/>
            <a:cxnLst/>
            <a:rect l="l" t="t" r="r" b="b"/>
            <a:pathLst>
              <a:path w="288289" h="346075">
                <a:moveTo>
                  <a:pt x="8254" y="0"/>
                </a:moveTo>
                <a:lnTo>
                  <a:pt x="70992" y="253"/>
                </a:lnTo>
                <a:lnTo>
                  <a:pt x="141096" y="116967"/>
                </a:lnTo>
                <a:lnTo>
                  <a:pt x="218185" y="253"/>
                </a:lnTo>
                <a:lnTo>
                  <a:pt x="282447" y="253"/>
                </a:lnTo>
                <a:lnTo>
                  <a:pt x="172973" y="167767"/>
                </a:lnTo>
                <a:lnTo>
                  <a:pt x="287781" y="345821"/>
                </a:lnTo>
                <a:lnTo>
                  <a:pt x="221106" y="345821"/>
                </a:lnTo>
                <a:lnTo>
                  <a:pt x="139445" y="221487"/>
                </a:lnTo>
                <a:lnTo>
                  <a:pt x="64007" y="345821"/>
                </a:lnTo>
                <a:lnTo>
                  <a:pt x="0" y="345821"/>
                </a:lnTo>
                <a:lnTo>
                  <a:pt x="103631" y="166750"/>
                </a:lnTo>
                <a:lnTo>
                  <a:pt x="825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12133" y="225425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7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29" y="101853"/>
                </a:lnTo>
                <a:lnTo>
                  <a:pt x="226188" y="116855"/>
                </a:lnTo>
                <a:lnTo>
                  <a:pt x="209168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6" y="349123"/>
                </a:lnTo>
                <a:lnTo>
                  <a:pt x="194817" y="349123"/>
                </a:lnTo>
                <a:lnTo>
                  <a:pt x="102615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6" y="204724"/>
                </a:lnTo>
                <a:lnTo>
                  <a:pt x="63626" y="349123"/>
                </a:lnTo>
                <a:lnTo>
                  <a:pt x="0" y="349123"/>
                </a:lnTo>
                <a:lnTo>
                  <a:pt x="0" y="3555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7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71519" y="224281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20">
                <a:moveTo>
                  <a:pt x="137794" y="0"/>
                </a:moveTo>
                <a:lnTo>
                  <a:pt x="164718" y="0"/>
                </a:lnTo>
                <a:lnTo>
                  <a:pt x="303656" y="350266"/>
                </a:lnTo>
                <a:lnTo>
                  <a:pt x="235965" y="350266"/>
                </a:lnTo>
                <a:lnTo>
                  <a:pt x="210692" y="280162"/>
                </a:lnTo>
                <a:lnTo>
                  <a:pt x="92328" y="280162"/>
                </a:lnTo>
                <a:lnTo>
                  <a:pt x="68198" y="350266"/>
                </a:lnTo>
                <a:lnTo>
                  <a:pt x="0" y="350266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08123" y="224281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20">
                <a:moveTo>
                  <a:pt x="137794" y="0"/>
                </a:moveTo>
                <a:lnTo>
                  <a:pt x="164719" y="0"/>
                </a:lnTo>
                <a:lnTo>
                  <a:pt x="303656" y="350266"/>
                </a:lnTo>
                <a:lnTo>
                  <a:pt x="235965" y="350266"/>
                </a:lnTo>
                <a:lnTo>
                  <a:pt x="210693" y="280162"/>
                </a:lnTo>
                <a:lnTo>
                  <a:pt x="92328" y="280162"/>
                </a:lnTo>
                <a:lnTo>
                  <a:pt x="68199" y="350266"/>
                </a:lnTo>
                <a:lnTo>
                  <a:pt x="0" y="350266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4101" y="224281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5" h="350520">
                <a:moveTo>
                  <a:pt x="137756" y="0"/>
                </a:moveTo>
                <a:lnTo>
                  <a:pt x="164655" y="0"/>
                </a:lnTo>
                <a:lnTo>
                  <a:pt x="303593" y="350266"/>
                </a:lnTo>
                <a:lnTo>
                  <a:pt x="235889" y="350266"/>
                </a:lnTo>
                <a:lnTo>
                  <a:pt x="210654" y="280162"/>
                </a:lnTo>
                <a:lnTo>
                  <a:pt x="92227" y="280162"/>
                </a:lnTo>
                <a:lnTo>
                  <a:pt x="68173" y="350266"/>
                </a:lnTo>
                <a:lnTo>
                  <a:pt x="0" y="350266"/>
                </a:lnTo>
                <a:lnTo>
                  <a:pt x="1377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39179" y="223011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9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9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8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5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6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3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4"/>
                </a:lnTo>
                <a:lnTo>
                  <a:pt x="2468" y="73796"/>
                </a:lnTo>
                <a:lnTo>
                  <a:pt x="29972" y="26416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28410" y="223011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9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8" y="261239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8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5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6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3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4"/>
                </a:lnTo>
                <a:lnTo>
                  <a:pt x="2468" y="73796"/>
                </a:lnTo>
                <a:lnTo>
                  <a:pt x="29972" y="26416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96663" y="223011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9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9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8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6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3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4"/>
                </a:lnTo>
                <a:lnTo>
                  <a:pt x="2468" y="73796"/>
                </a:lnTo>
                <a:lnTo>
                  <a:pt x="29972" y="26416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8116" y="223011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90" h="357505">
                <a:moveTo>
                  <a:pt x="158280" y="0"/>
                </a:moveTo>
                <a:lnTo>
                  <a:pt x="186517" y="1524"/>
                </a:lnTo>
                <a:lnTo>
                  <a:pt x="211774" y="6096"/>
                </a:lnTo>
                <a:lnTo>
                  <a:pt x="234052" y="13716"/>
                </a:lnTo>
                <a:lnTo>
                  <a:pt x="253352" y="24384"/>
                </a:lnTo>
                <a:lnTo>
                  <a:pt x="228104" y="75057"/>
                </a:lnTo>
                <a:lnTo>
                  <a:pt x="216281" y="66075"/>
                </a:lnTo>
                <a:lnTo>
                  <a:pt x="201331" y="59690"/>
                </a:lnTo>
                <a:lnTo>
                  <a:pt x="183254" y="55876"/>
                </a:lnTo>
                <a:lnTo>
                  <a:pt x="162051" y="54610"/>
                </a:lnTo>
                <a:lnTo>
                  <a:pt x="141442" y="56872"/>
                </a:lnTo>
                <a:lnTo>
                  <a:pt x="106061" y="74969"/>
                </a:lnTo>
                <a:lnTo>
                  <a:pt x="79212" y="110095"/>
                </a:lnTo>
                <a:lnTo>
                  <a:pt x="65414" y="155866"/>
                </a:lnTo>
                <a:lnTo>
                  <a:pt x="63690" y="182372"/>
                </a:lnTo>
                <a:lnTo>
                  <a:pt x="65290" y="208661"/>
                </a:lnTo>
                <a:lnTo>
                  <a:pt x="78086" y="252666"/>
                </a:lnTo>
                <a:lnTo>
                  <a:pt x="103149" y="284624"/>
                </a:lnTo>
                <a:lnTo>
                  <a:pt x="157581" y="302895"/>
                </a:lnTo>
                <a:lnTo>
                  <a:pt x="180667" y="300724"/>
                </a:lnTo>
                <a:lnTo>
                  <a:pt x="201101" y="294195"/>
                </a:lnTo>
                <a:lnTo>
                  <a:pt x="218882" y="283285"/>
                </a:lnTo>
                <a:lnTo>
                  <a:pt x="234010" y="267970"/>
                </a:lnTo>
                <a:lnTo>
                  <a:pt x="262547" y="317627"/>
                </a:lnTo>
                <a:lnTo>
                  <a:pt x="241610" y="335035"/>
                </a:lnTo>
                <a:lnTo>
                  <a:pt x="216311" y="347456"/>
                </a:lnTo>
                <a:lnTo>
                  <a:pt x="186646" y="354899"/>
                </a:lnTo>
                <a:lnTo>
                  <a:pt x="152615" y="357378"/>
                </a:lnTo>
                <a:lnTo>
                  <a:pt x="118430" y="354401"/>
                </a:lnTo>
                <a:lnTo>
                  <a:pt x="62176" y="330588"/>
                </a:lnTo>
                <a:lnTo>
                  <a:pt x="22556" y="283773"/>
                </a:lnTo>
                <a:lnTo>
                  <a:pt x="2505" y="218813"/>
                </a:lnTo>
                <a:lnTo>
                  <a:pt x="0" y="179832"/>
                </a:lnTo>
                <a:lnTo>
                  <a:pt x="2778" y="143037"/>
                </a:lnTo>
                <a:lnTo>
                  <a:pt x="25010" y="78926"/>
                </a:lnTo>
                <a:lnTo>
                  <a:pt x="68250" y="29039"/>
                </a:lnTo>
                <a:lnTo>
                  <a:pt x="125162" y="3234"/>
                </a:lnTo>
                <a:lnTo>
                  <a:pt x="15828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464312" y="667258"/>
            <a:ext cx="202183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AETIOLOGY</a:t>
            </a:r>
            <a:r>
              <a:rPr sz="2600" spc="-20" dirty="0"/>
              <a:t>:</a:t>
            </a:r>
            <a:endParaRPr sz="2600"/>
          </a:p>
        </p:txBody>
      </p:sp>
      <p:sp>
        <p:nvSpPr>
          <p:cNvPr id="31" name="object 31"/>
          <p:cNvSpPr txBox="1"/>
          <p:nvPr/>
        </p:nvSpPr>
        <p:spPr>
          <a:xfrm>
            <a:off x="231140" y="1095502"/>
            <a:ext cx="6085205" cy="535178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09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dirty="0">
                <a:latin typeface="Gabriola"/>
                <a:cs typeface="Gabriola"/>
              </a:rPr>
              <a:t>Dental </a:t>
            </a:r>
            <a:r>
              <a:rPr sz="2400" spc="-5" dirty="0">
                <a:latin typeface="Gabriola"/>
                <a:cs typeface="Gabriola"/>
              </a:rPr>
              <a:t>infections(periapical </a:t>
            </a:r>
            <a:r>
              <a:rPr sz="2400" dirty="0">
                <a:latin typeface="Gabriola"/>
                <a:cs typeface="Gabriola"/>
              </a:rPr>
              <a:t>dental </a:t>
            </a:r>
            <a:r>
              <a:rPr sz="2400" spc="-5" dirty="0">
                <a:latin typeface="Gabriola"/>
                <a:cs typeface="Gabriola"/>
              </a:rPr>
              <a:t>abscess, oroantral</a:t>
            </a:r>
            <a:r>
              <a:rPr sz="2400" spc="75" dirty="0">
                <a:latin typeface="Gabriola"/>
                <a:cs typeface="Gabriola"/>
              </a:rPr>
              <a:t> </a:t>
            </a:r>
            <a:r>
              <a:rPr sz="2400" spc="-5" dirty="0">
                <a:latin typeface="Gabriola"/>
                <a:cs typeface="Gabriola"/>
              </a:rPr>
              <a:t>fistula).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Gabriola"/>
                <a:cs typeface="Gabriola"/>
              </a:rPr>
              <a:t>Viral rhinitis followed by bacterial</a:t>
            </a:r>
            <a:r>
              <a:rPr sz="2400" spc="80" dirty="0">
                <a:latin typeface="Gabriola"/>
                <a:cs typeface="Gabriola"/>
              </a:rPr>
              <a:t> </a:t>
            </a:r>
            <a:r>
              <a:rPr sz="2400" spc="-5" dirty="0">
                <a:latin typeface="Gabriola"/>
                <a:cs typeface="Gabriola"/>
              </a:rPr>
              <a:t>invasion.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Gabriola"/>
                <a:cs typeface="Gabriola"/>
              </a:rPr>
              <a:t>Diving </a:t>
            </a:r>
            <a:r>
              <a:rPr sz="2400" dirty="0">
                <a:latin typeface="Gabriola"/>
                <a:cs typeface="Gabriola"/>
              </a:rPr>
              <a:t>and</a:t>
            </a:r>
            <a:r>
              <a:rPr sz="2400" spc="-5" dirty="0">
                <a:latin typeface="Gabriola"/>
                <a:cs typeface="Gabriola"/>
              </a:rPr>
              <a:t> swimming.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dirty="0">
                <a:latin typeface="Gabriola"/>
                <a:cs typeface="Gabriola"/>
              </a:rPr>
              <a:t>Trauma </a:t>
            </a:r>
            <a:r>
              <a:rPr sz="2400" spc="-5" dirty="0">
                <a:latin typeface="Gabriola"/>
                <a:cs typeface="Gabriola"/>
              </a:rPr>
              <a:t>(fractures </a:t>
            </a:r>
            <a:r>
              <a:rPr sz="2400" dirty="0">
                <a:latin typeface="Gabriola"/>
                <a:cs typeface="Gabriola"/>
              </a:rPr>
              <a:t>and </a:t>
            </a:r>
            <a:r>
              <a:rPr sz="2400" spc="-5" dirty="0">
                <a:latin typeface="Gabriola"/>
                <a:cs typeface="Gabriola"/>
              </a:rPr>
              <a:t>penetrating</a:t>
            </a:r>
            <a:r>
              <a:rPr sz="2400" spc="45" dirty="0">
                <a:latin typeface="Gabriola"/>
                <a:cs typeface="Gabriola"/>
              </a:rPr>
              <a:t> </a:t>
            </a:r>
            <a:r>
              <a:rPr sz="2400" spc="-5" dirty="0">
                <a:latin typeface="Gabriola"/>
                <a:cs typeface="Gabriola"/>
              </a:rPr>
              <a:t>injuries).</a:t>
            </a:r>
            <a:endParaRPr sz="2400">
              <a:latin typeface="Gabriola"/>
              <a:cs typeface="Gabriol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B03E9A"/>
              </a:buClr>
              <a:buFont typeface="Wingdings 2"/>
              <a:buChar char=""/>
            </a:pPr>
            <a:endParaRPr sz="2950">
              <a:latin typeface="Times New Roman"/>
              <a:cs typeface="Times New Roman"/>
            </a:endParaRPr>
          </a:p>
          <a:p>
            <a:pPr marL="323215">
              <a:lnSpc>
                <a:spcPct val="100000"/>
              </a:lnSpc>
            </a:pPr>
            <a:r>
              <a:rPr sz="2800" b="1" spc="-10" dirty="0">
                <a:latin typeface="Cambria"/>
                <a:cs typeface="Cambria"/>
              </a:rPr>
              <a:t>Clinical features </a:t>
            </a:r>
            <a:r>
              <a:rPr sz="2800" b="1" spc="-5" dirty="0">
                <a:latin typeface="Cambria"/>
                <a:cs typeface="Cambria"/>
              </a:rPr>
              <a:t>:</a:t>
            </a:r>
            <a:endParaRPr sz="2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33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Gabriola"/>
                <a:cs typeface="Gabriola"/>
              </a:rPr>
              <a:t>Constitutional</a:t>
            </a:r>
            <a:r>
              <a:rPr sz="2400" spc="30" dirty="0">
                <a:latin typeface="Gabriola"/>
                <a:cs typeface="Gabriola"/>
              </a:rPr>
              <a:t> </a:t>
            </a:r>
            <a:r>
              <a:rPr sz="2400" dirty="0">
                <a:latin typeface="Gabriola"/>
                <a:cs typeface="Gabriola"/>
              </a:rPr>
              <a:t>symptoms.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dirty="0">
                <a:latin typeface="Gabriola"/>
                <a:cs typeface="Gabriola"/>
              </a:rPr>
              <a:t>Headache.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Gabriola"/>
                <a:cs typeface="Gabriola"/>
              </a:rPr>
              <a:t>Pain.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Gabriola"/>
                <a:cs typeface="Gabriola"/>
              </a:rPr>
              <a:t>Tenderness.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Gabriola"/>
                <a:cs typeface="Gabriola"/>
              </a:rPr>
              <a:t>Redness </a:t>
            </a:r>
            <a:r>
              <a:rPr sz="2400" dirty="0">
                <a:latin typeface="Gabriola"/>
                <a:cs typeface="Gabriola"/>
              </a:rPr>
              <a:t>and </a:t>
            </a:r>
            <a:r>
              <a:rPr sz="2400" spc="-5" dirty="0">
                <a:latin typeface="Gabriola"/>
                <a:cs typeface="Gabriola"/>
              </a:rPr>
              <a:t>edema of</a:t>
            </a:r>
            <a:r>
              <a:rPr sz="2400" spc="-15" dirty="0">
                <a:latin typeface="Gabriola"/>
                <a:cs typeface="Gabriola"/>
              </a:rPr>
              <a:t> </a:t>
            </a:r>
            <a:r>
              <a:rPr sz="2400" dirty="0">
                <a:latin typeface="Gabriola"/>
                <a:cs typeface="Gabriola"/>
              </a:rPr>
              <a:t>cheek.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dirty="0">
                <a:latin typeface="Gabriola"/>
                <a:cs typeface="Gabriola"/>
              </a:rPr>
              <a:t>Nasal</a:t>
            </a:r>
            <a:r>
              <a:rPr sz="2400" spc="-5" dirty="0">
                <a:latin typeface="Gabriola"/>
                <a:cs typeface="Gabriola"/>
              </a:rPr>
              <a:t> discharge.</a:t>
            </a:r>
            <a:endParaRPr sz="24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Gabriola"/>
                <a:cs typeface="Gabriola"/>
              </a:rPr>
              <a:t>Postnasal</a:t>
            </a:r>
            <a:r>
              <a:rPr sz="2400" spc="5" dirty="0">
                <a:latin typeface="Gabriola"/>
                <a:cs typeface="Gabriola"/>
              </a:rPr>
              <a:t> </a:t>
            </a:r>
            <a:r>
              <a:rPr sz="2400" dirty="0">
                <a:latin typeface="Gabriola"/>
                <a:cs typeface="Gabriola"/>
              </a:rPr>
              <a:t>discharge.</a:t>
            </a:r>
            <a:endParaRPr sz="2400">
              <a:latin typeface="Gabriola"/>
              <a:cs typeface="Gabriol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829811" y="3200400"/>
            <a:ext cx="5009388" cy="3343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388" y="23571"/>
            <a:ext cx="1928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DIAGNOSIS: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451764"/>
            <a:ext cx="2778760" cy="10312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5" dirty="0">
                <a:latin typeface="Gabriola"/>
                <a:cs typeface="Gabriola"/>
              </a:rPr>
              <a:t>Xray: WATER’S</a:t>
            </a:r>
            <a:r>
              <a:rPr sz="2800" spc="-25" dirty="0">
                <a:latin typeface="Gabriola"/>
                <a:cs typeface="Gabriola"/>
              </a:rPr>
              <a:t> </a:t>
            </a:r>
            <a:r>
              <a:rPr sz="2800" spc="-5" dirty="0">
                <a:latin typeface="Gabriola"/>
                <a:cs typeface="Gabriola"/>
              </a:rPr>
              <a:t>VIEW.</a:t>
            </a:r>
            <a:endParaRPr sz="2800">
              <a:latin typeface="Gabriola"/>
              <a:cs typeface="Gabriol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5" dirty="0">
                <a:latin typeface="Gabriola"/>
                <a:cs typeface="Gabriola"/>
              </a:rPr>
              <a:t>CT is</a:t>
            </a:r>
            <a:r>
              <a:rPr sz="2800" spc="-15" dirty="0">
                <a:latin typeface="Gabriola"/>
                <a:cs typeface="Gabriola"/>
              </a:rPr>
              <a:t> </a:t>
            </a:r>
            <a:r>
              <a:rPr sz="2800" spc="-10" dirty="0">
                <a:latin typeface="Gabriola"/>
                <a:cs typeface="Gabriola"/>
              </a:rPr>
              <a:t>preferred..</a:t>
            </a:r>
            <a:endParaRPr sz="2800">
              <a:latin typeface="Gabriola"/>
              <a:cs typeface="Gabriol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939" y="4430648"/>
            <a:ext cx="3464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Gabriola"/>
                <a:cs typeface="Gabriola"/>
              </a:rPr>
              <a:t>ANTERIOR NASAL</a:t>
            </a:r>
            <a:r>
              <a:rPr sz="2400" spc="-55" dirty="0">
                <a:latin typeface="Gabriola"/>
                <a:cs typeface="Gabriola"/>
              </a:rPr>
              <a:t> </a:t>
            </a:r>
            <a:r>
              <a:rPr sz="2400" spc="-5" dirty="0">
                <a:latin typeface="Gabriola"/>
                <a:cs typeface="Gabriola"/>
              </a:rPr>
              <a:t>ENDOSCOPY</a:t>
            </a:r>
            <a:endParaRPr sz="2400">
              <a:latin typeface="Gabriola"/>
              <a:cs typeface="Gabriol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0" y="76200"/>
            <a:ext cx="6019800" cy="3355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53000" y="3654552"/>
            <a:ext cx="2895600" cy="2822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56428" y="6505447"/>
            <a:ext cx="2920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PUS </a:t>
            </a:r>
            <a:r>
              <a:rPr sz="1800" spc="-5" dirty="0">
                <a:latin typeface="Trebuchet MS"/>
                <a:cs typeface="Trebuchet MS"/>
              </a:rPr>
              <a:t>SEEN IN MIDDLE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MEATUS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512063"/>
            <a:ext cx="6443472" cy="5279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79775" y="6047638"/>
            <a:ext cx="22586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CT CORONAL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SECTION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742</Words>
  <Application>Microsoft Office PowerPoint</Application>
  <PresentationFormat>On-screen Show (4:3)</PresentationFormat>
  <Paragraphs>166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Cambria</vt:lpstr>
      <vt:lpstr>Gabriola</vt:lpstr>
      <vt:lpstr>Times New Roman</vt:lpstr>
      <vt:lpstr>Trebuchet MS</vt:lpstr>
      <vt:lpstr>Wingdings 2</vt:lpstr>
      <vt:lpstr>Office Theme</vt:lpstr>
      <vt:lpstr>ACUTE AND CHRONIC SINUSITIS</vt:lpstr>
      <vt:lpstr>PowerPoint Presentation</vt:lpstr>
      <vt:lpstr>PowerPoint Presentation</vt:lpstr>
      <vt:lpstr>BACTERIOLOGY: Streptococcus pneumoniae, Haemophilus influenzae, Moraxella catarrhalis,  Streptococcus pyogenes, Satphylococcus aureus, Klebsiella pneumoniae .Anaerobic  infections are seen in sinusitis of dental origin.</vt:lpstr>
      <vt:lpstr>PowerPoint Presentation</vt:lpstr>
      <vt:lpstr>PowerPoint Presentation</vt:lpstr>
      <vt:lpstr>AETIOLOGY:</vt:lpstr>
      <vt:lpstr>DIAGNOSIS:</vt:lpstr>
      <vt:lpstr>PowerPoint Presentation</vt:lpstr>
      <vt:lpstr>TRANSILLUMINATION TEST:</vt:lpstr>
      <vt:lpstr>TREATMENT: MEDICAL</vt:lpstr>
      <vt:lpstr>AETIOLOGY:</vt:lpstr>
      <vt:lpstr>PowerPoint Presentation</vt:lpstr>
      <vt:lpstr>AETIOLOGY:</vt:lpstr>
      <vt:lpstr>DIAGNOSIS:</vt:lpstr>
      <vt:lpstr>AETIOLOGY:</vt:lpstr>
      <vt:lpstr>PowerPoint Presentation</vt:lpstr>
      <vt:lpstr>PATHOLOGY:</vt:lpstr>
      <vt:lpstr>DIAGNOSIS:</vt:lpstr>
      <vt:lpstr>SURGICAL TREATMENT:</vt:lpstr>
      <vt:lpstr>CHRONIC FRONTAL SINUSITIS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AND CHRONIC SINUSITIS</dc:title>
  <dc:creator>Arpitha</dc:creator>
  <cp:lastModifiedBy>Arpitha</cp:lastModifiedBy>
  <cp:revision>1</cp:revision>
  <dcterms:created xsi:type="dcterms:W3CDTF">2020-01-05T13:44:01Z</dcterms:created>
  <dcterms:modified xsi:type="dcterms:W3CDTF">2020-01-05T13:49:38Z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2015-05-10T00:00:00Z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2020-01-05T00:00:00Z</vt:filetime>
  </property>
</Properties>
</file>