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6" r:id="rId21"/>
    <p:sldId id="287" r:id="rId22"/>
    <p:sldId id="288" r:id="rId23"/>
    <p:sldId id="289" r:id="rId24"/>
    <p:sldId id="290" r:id="rId25"/>
    <p:sldId id="291" r:id="rId26"/>
    <p:sldId id="292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06/01/2020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06/01/2020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06/01/2020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06/01/2020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06/01/2020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5126" y="447294"/>
            <a:ext cx="183197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491" y="1058392"/>
            <a:ext cx="3820795" cy="4226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06/01/2020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354217"/>
          </a:xfrm>
        </p:spPr>
        <p:txBody>
          <a:bodyPr/>
          <a:lstStyle/>
          <a:p>
            <a:r>
              <a:rPr lang="en-US" dirty="0" smtClean="0"/>
              <a:t>Anatomy of trachea and bronchial segments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0017"/>
            <a:ext cx="178688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0" dirty="0"/>
              <a:t>B</a:t>
            </a:r>
            <a:r>
              <a:rPr spc="-185" dirty="0"/>
              <a:t>ron</a:t>
            </a:r>
            <a:r>
              <a:rPr spc="-175" dirty="0"/>
              <a:t>c</a:t>
            </a:r>
            <a:r>
              <a:rPr spc="-185" dirty="0"/>
              <a:t>h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11706"/>
            <a:ext cx="3806190" cy="37953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800" spc="-140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right</a:t>
            </a:r>
            <a:r>
              <a:rPr sz="2800" spc="-409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bronchus:</a:t>
            </a:r>
            <a:endParaRPr sz="2800">
              <a:latin typeface="Arial"/>
              <a:cs typeface="Arial"/>
            </a:endParaRPr>
          </a:p>
          <a:p>
            <a:pPr marL="355600" marR="20701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latin typeface="Arial"/>
                <a:cs typeface="Arial"/>
              </a:rPr>
              <a:t>Wider, </a:t>
            </a:r>
            <a:r>
              <a:rPr sz="2800" spc="-105" dirty="0">
                <a:latin typeface="Arial"/>
                <a:cs typeface="Arial"/>
              </a:rPr>
              <a:t>shorter, </a:t>
            </a:r>
            <a:r>
              <a:rPr sz="2800" spc="-90" dirty="0">
                <a:latin typeface="Arial"/>
                <a:cs typeface="Arial"/>
              </a:rPr>
              <a:t>and  </a:t>
            </a:r>
            <a:r>
              <a:rPr sz="2800" spc="-65" dirty="0">
                <a:latin typeface="Arial"/>
                <a:cs typeface="Arial"/>
              </a:rPr>
              <a:t>more vertical </a:t>
            </a:r>
            <a:r>
              <a:rPr sz="2800" spc="-20" dirty="0">
                <a:latin typeface="Arial"/>
                <a:cs typeface="Arial"/>
              </a:rPr>
              <a:t>in  </a:t>
            </a:r>
            <a:r>
              <a:rPr sz="2800" spc="-55" dirty="0">
                <a:latin typeface="Arial"/>
                <a:cs typeface="Arial"/>
              </a:rPr>
              <a:t>direction </a:t>
            </a:r>
            <a:r>
              <a:rPr sz="2800" spc="-45" dirty="0">
                <a:latin typeface="Arial"/>
                <a:cs typeface="Arial"/>
              </a:rPr>
              <a:t>than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5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left.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5" dirty="0">
                <a:latin typeface="Arial"/>
                <a:cs typeface="Arial"/>
              </a:rPr>
              <a:t>It </a:t>
            </a:r>
            <a:r>
              <a:rPr sz="2800" spc="-75" dirty="0">
                <a:latin typeface="Arial"/>
                <a:cs typeface="Arial"/>
              </a:rPr>
              <a:t>is </a:t>
            </a:r>
            <a:r>
              <a:rPr sz="2800" spc="-50" dirty="0">
                <a:latin typeface="Arial"/>
                <a:cs typeface="Arial"/>
              </a:rPr>
              <a:t>about </a:t>
            </a:r>
            <a:r>
              <a:rPr sz="2800" spc="-80" dirty="0">
                <a:latin typeface="Arial"/>
                <a:cs typeface="Arial"/>
              </a:rPr>
              <a:t>2.5</a:t>
            </a:r>
            <a:r>
              <a:rPr sz="2800" spc="-59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cm.Long,</a:t>
            </a:r>
            <a:endParaRPr sz="2800">
              <a:latin typeface="Arial"/>
              <a:cs typeface="Arial"/>
            </a:endParaRPr>
          </a:p>
          <a:p>
            <a:pPr marL="355600" marR="167640" indent="-342900" algn="just">
              <a:lnSpc>
                <a:spcPct val="100000"/>
              </a:lnSpc>
              <a:spcBef>
                <a:spcPts val="695"/>
              </a:spcBef>
              <a:buChar char="•"/>
              <a:tabLst>
                <a:tab pos="355600" algn="l"/>
              </a:tabLst>
            </a:pPr>
            <a:r>
              <a:rPr sz="2800" spc="15" dirty="0">
                <a:latin typeface="Arial"/>
                <a:cs typeface="Arial"/>
              </a:rPr>
              <a:t>It </a:t>
            </a:r>
            <a:r>
              <a:rPr sz="2800" spc="-95" dirty="0">
                <a:latin typeface="Arial"/>
                <a:cs typeface="Arial"/>
              </a:rPr>
              <a:t>enters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right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lung  </a:t>
            </a:r>
            <a:r>
              <a:rPr sz="2800" spc="-85" dirty="0">
                <a:latin typeface="Arial"/>
                <a:cs typeface="Arial"/>
              </a:rPr>
              <a:t>nearly </a:t>
            </a:r>
            <a:r>
              <a:rPr sz="2800" spc="-80" dirty="0">
                <a:latin typeface="Arial"/>
                <a:cs typeface="Arial"/>
              </a:rPr>
              <a:t>opposite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36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T5  </a:t>
            </a:r>
            <a:r>
              <a:rPr sz="2800" spc="-75" dirty="0">
                <a:latin typeface="Arial"/>
                <a:cs typeface="Arial"/>
              </a:rPr>
              <a:t>vertebra.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1281683"/>
            <a:ext cx="39624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42417"/>
            <a:ext cx="20008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60" dirty="0">
                <a:latin typeface="Arial"/>
                <a:cs typeface="Arial"/>
              </a:rPr>
              <a:t>Bronchi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11706"/>
            <a:ext cx="3748404" cy="37953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800" spc="-140" dirty="0">
                <a:latin typeface="Arial"/>
                <a:cs typeface="Arial"/>
              </a:rPr>
              <a:t>The </a:t>
            </a:r>
            <a:r>
              <a:rPr sz="2800" spc="-65" dirty="0">
                <a:latin typeface="Arial"/>
                <a:cs typeface="Arial"/>
              </a:rPr>
              <a:t>Left</a:t>
            </a:r>
            <a:r>
              <a:rPr sz="2800" spc="-484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Bronchus</a:t>
            </a:r>
            <a:endParaRPr sz="2800">
              <a:latin typeface="Arial"/>
              <a:cs typeface="Arial"/>
            </a:endParaRPr>
          </a:p>
          <a:p>
            <a:pPr marL="355600" marR="34544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5" dirty="0">
                <a:latin typeface="Arial"/>
                <a:cs typeface="Arial"/>
              </a:rPr>
              <a:t>It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is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smaller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4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caliber  </a:t>
            </a:r>
            <a:r>
              <a:rPr sz="2800" spc="-10" dirty="0">
                <a:latin typeface="Arial"/>
                <a:cs typeface="Arial"/>
              </a:rPr>
              <a:t>but </a:t>
            </a:r>
            <a:r>
              <a:rPr sz="2800" spc="-80" dirty="0">
                <a:latin typeface="Arial"/>
                <a:cs typeface="Arial"/>
              </a:rPr>
              <a:t>longer </a:t>
            </a:r>
            <a:r>
              <a:rPr sz="2800" spc="-50" dirty="0">
                <a:latin typeface="Arial"/>
                <a:cs typeface="Arial"/>
              </a:rPr>
              <a:t>than </a:t>
            </a:r>
            <a:r>
              <a:rPr sz="2800" spc="-30" dirty="0">
                <a:latin typeface="Arial"/>
                <a:cs typeface="Arial"/>
              </a:rPr>
              <a:t>the  </a:t>
            </a:r>
            <a:r>
              <a:rPr sz="2800" spc="-20" dirty="0">
                <a:latin typeface="Arial"/>
                <a:cs typeface="Arial"/>
              </a:rPr>
              <a:t>right</a:t>
            </a:r>
            <a:endParaRPr sz="2800">
              <a:latin typeface="Arial"/>
              <a:cs typeface="Arial"/>
            </a:endParaRPr>
          </a:p>
          <a:p>
            <a:pPr marL="434340" indent="-422275">
              <a:lnSpc>
                <a:spcPct val="100000"/>
              </a:lnSpc>
              <a:spcBef>
                <a:spcPts val="710"/>
              </a:spcBef>
              <a:buChar char="•"/>
              <a:tabLst>
                <a:tab pos="434340" algn="l"/>
                <a:tab pos="434975" algn="l"/>
              </a:tabLst>
            </a:pPr>
            <a:r>
              <a:rPr sz="2800" spc="15" dirty="0">
                <a:latin typeface="Arial"/>
                <a:cs typeface="Arial"/>
              </a:rPr>
              <a:t>It </a:t>
            </a:r>
            <a:r>
              <a:rPr sz="2800" spc="-75" dirty="0">
                <a:latin typeface="Arial"/>
                <a:cs typeface="Arial"/>
              </a:rPr>
              <a:t>is </a:t>
            </a:r>
            <a:r>
              <a:rPr sz="2800" spc="-50" dirty="0">
                <a:latin typeface="Arial"/>
                <a:cs typeface="Arial"/>
              </a:rPr>
              <a:t>about </a:t>
            </a:r>
            <a:r>
              <a:rPr sz="2800" spc="-5" dirty="0">
                <a:latin typeface="Arial"/>
                <a:cs typeface="Arial"/>
              </a:rPr>
              <a:t>5</a:t>
            </a:r>
            <a:r>
              <a:rPr sz="2800" spc="-58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cm.long.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5" dirty="0">
                <a:latin typeface="Arial"/>
                <a:cs typeface="Arial"/>
              </a:rPr>
              <a:t>It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enters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root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the  </a:t>
            </a:r>
            <a:r>
              <a:rPr sz="2800" spc="5" dirty="0">
                <a:latin typeface="Arial"/>
                <a:cs typeface="Arial"/>
              </a:rPr>
              <a:t>left </a:t>
            </a:r>
            <a:r>
              <a:rPr sz="2800" spc="-85" dirty="0">
                <a:latin typeface="Arial"/>
                <a:cs typeface="Arial"/>
              </a:rPr>
              <a:t>lung </a:t>
            </a:r>
            <a:r>
              <a:rPr sz="2800" spc="-75" dirty="0">
                <a:latin typeface="Arial"/>
                <a:cs typeface="Arial"/>
              </a:rPr>
              <a:t>opposite </a:t>
            </a:r>
            <a:r>
              <a:rPr sz="2800" spc="-30" dirty="0">
                <a:latin typeface="Arial"/>
                <a:cs typeface="Arial"/>
              </a:rPr>
              <a:t>the  </a:t>
            </a:r>
            <a:r>
              <a:rPr sz="2800" spc="-135" dirty="0">
                <a:latin typeface="Arial"/>
                <a:cs typeface="Arial"/>
              </a:rPr>
              <a:t>T6</a:t>
            </a:r>
            <a:r>
              <a:rPr sz="2800" spc="-39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vertebra.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94632" y="1524000"/>
            <a:ext cx="451104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0" y="838200"/>
            <a:ext cx="914400" cy="3124200"/>
          </a:xfrm>
          <a:custGeom>
            <a:avLst/>
            <a:gdLst/>
            <a:ahLst/>
            <a:cxnLst/>
            <a:rect l="l" t="t" r="r" b="b"/>
            <a:pathLst>
              <a:path w="914400" h="3124200">
                <a:moveTo>
                  <a:pt x="0" y="3124200"/>
                </a:moveTo>
                <a:lnTo>
                  <a:pt x="914400" y="3124200"/>
                </a:lnTo>
                <a:lnTo>
                  <a:pt x="914400" y="0"/>
                </a:lnTo>
                <a:lnTo>
                  <a:pt x="0" y="0"/>
                </a:lnTo>
                <a:lnTo>
                  <a:pt x="0" y="312420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0" y="838200"/>
            <a:ext cx="914400" cy="3124200"/>
          </a:xfrm>
          <a:custGeom>
            <a:avLst/>
            <a:gdLst/>
            <a:ahLst/>
            <a:cxnLst/>
            <a:rect l="l" t="t" r="r" b="b"/>
            <a:pathLst>
              <a:path w="914400" h="3124200">
                <a:moveTo>
                  <a:pt x="0" y="3124200"/>
                </a:moveTo>
                <a:lnTo>
                  <a:pt x="914400" y="3124200"/>
                </a:lnTo>
                <a:lnTo>
                  <a:pt x="914400" y="0"/>
                </a:lnTo>
                <a:lnTo>
                  <a:pt x="0" y="0"/>
                </a:lnTo>
                <a:lnTo>
                  <a:pt x="0" y="3124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4511" y="3753611"/>
            <a:ext cx="923925" cy="1408430"/>
          </a:xfrm>
          <a:custGeom>
            <a:avLst/>
            <a:gdLst/>
            <a:ahLst/>
            <a:cxnLst/>
            <a:rect l="l" t="t" r="r" b="b"/>
            <a:pathLst>
              <a:path w="923925" h="1408429">
                <a:moveTo>
                  <a:pt x="366522" y="0"/>
                </a:moveTo>
                <a:lnTo>
                  <a:pt x="0" y="1243330"/>
                </a:lnTo>
                <a:lnTo>
                  <a:pt x="557022" y="1407921"/>
                </a:lnTo>
                <a:lnTo>
                  <a:pt x="923543" y="164592"/>
                </a:lnTo>
                <a:lnTo>
                  <a:pt x="366522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4511" y="3753611"/>
            <a:ext cx="923925" cy="1408430"/>
          </a:xfrm>
          <a:custGeom>
            <a:avLst/>
            <a:gdLst/>
            <a:ahLst/>
            <a:cxnLst/>
            <a:rect l="l" t="t" r="r" b="b"/>
            <a:pathLst>
              <a:path w="923925" h="1408429">
                <a:moveTo>
                  <a:pt x="366522" y="0"/>
                </a:moveTo>
                <a:lnTo>
                  <a:pt x="923543" y="164592"/>
                </a:lnTo>
                <a:lnTo>
                  <a:pt x="557022" y="1407921"/>
                </a:lnTo>
                <a:lnTo>
                  <a:pt x="0" y="1243330"/>
                </a:lnTo>
                <a:lnTo>
                  <a:pt x="36652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4171" y="3767328"/>
            <a:ext cx="1195070" cy="1926589"/>
          </a:xfrm>
          <a:custGeom>
            <a:avLst/>
            <a:gdLst/>
            <a:ahLst/>
            <a:cxnLst/>
            <a:rect l="l" t="t" r="r" b="b"/>
            <a:pathLst>
              <a:path w="1195070" h="1926589">
                <a:moveTo>
                  <a:pt x="417322" y="0"/>
                </a:moveTo>
                <a:lnTo>
                  <a:pt x="0" y="186690"/>
                </a:lnTo>
                <a:lnTo>
                  <a:pt x="777366" y="1926145"/>
                </a:lnTo>
                <a:lnTo>
                  <a:pt x="1194689" y="1739519"/>
                </a:lnTo>
                <a:lnTo>
                  <a:pt x="417322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4171" y="3767328"/>
            <a:ext cx="1195070" cy="1926589"/>
          </a:xfrm>
          <a:custGeom>
            <a:avLst/>
            <a:gdLst/>
            <a:ahLst/>
            <a:cxnLst/>
            <a:rect l="l" t="t" r="r" b="b"/>
            <a:pathLst>
              <a:path w="1195070" h="1926589">
                <a:moveTo>
                  <a:pt x="0" y="186690"/>
                </a:moveTo>
                <a:lnTo>
                  <a:pt x="417322" y="0"/>
                </a:lnTo>
                <a:lnTo>
                  <a:pt x="1194689" y="1739519"/>
                </a:lnTo>
                <a:lnTo>
                  <a:pt x="777366" y="1926145"/>
                </a:lnTo>
                <a:lnTo>
                  <a:pt x="0" y="18669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0" y="11430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0" y="1517903"/>
            <a:ext cx="914400" cy="12700"/>
          </a:xfrm>
          <a:custGeom>
            <a:avLst/>
            <a:gdLst/>
            <a:ahLst/>
            <a:cxnLst/>
            <a:rect l="l" t="t" r="r" b="b"/>
            <a:pathLst>
              <a:path w="914400" h="12700">
                <a:moveTo>
                  <a:pt x="0" y="12192"/>
                </a:moveTo>
                <a:lnTo>
                  <a:pt x="914400" y="12192"/>
                </a:lnTo>
                <a:lnTo>
                  <a:pt x="9144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0" y="1898903"/>
            <a:ext cx="914400" cy="12700"/>
          </a:xfrm>
          <a:custGeom>
            <a:avLst/>
            <a:gdLst/>
            <a:ahLst/>
            <a:cxnLst/>
            <a:rect l="l" t="t" r="r" b="b"/>
            <a:pathLst>
              <a:path w="914400" h="12700">
                <a:moveTo>
                  <a:pt x="0" y="12192"/>
                </a:moveTo>
                <a:lnTo>
                  <a:pt x="914400" y="12192"/>
                </a:lnTo>
                <a:lnTo>
                  <a:pt x="9144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0" y="2203703"/>
            <a:ext cx="914400" cy="12700"/>
          </a:xfrm>
          <a:custGeom>
            <a:avLst/>
            <a:gdLst/>
            <a:ahLst/>
            <a:cxnLst/>
            <a:rect l="l" t="t" r="r" b="b"/>
            <a:pathLst>
              <a:path w="914400" h="12700">
                <a:moveTo>
                  <a:pt x="0" y="12192"/>
                </a:moveTo>
                <a:lnTo>
                  <a:pt x="914400" y="12192"/>
                </a:lnTo>
                <a:lnTo>
                  <a:pt x="9144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0" y="2584703"/>
            <a:ext cx="914400" cy="12700"/>
          </a:xfrm>
          <a:custGeom>
            <a:avLst/>
            <a:gdLst/>
            <a:ahLst/>
            <a:cxnLst/>
            <a:rect l="l" t="t" r="r" b="b"/>
            <a:pathLst>
              <a:path w="914400" h="12700">
                <a:moveTo>
                  <a:pt x="0" y="12192"/>
                </a:moveTo>
                <a:lnTo>
                  <a:pt x="914400" y="12192"/>
                </a:lnTo>
                <a:lnTo>
                  <a:pt x="9144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0" y="2965703"/>
            <a:ext cx="914400" cy="12700"/>
          </a:xfrm>
          <a:custGeom>
            <a:avLst/>
            <a:gdLst/>
            <a:ahLst/>
            <a:cxnLst/>
            <a:rect l="l" t="t" r="r" b="b"/>
            <a:pathLst>
              <a:path w="914400" h="12700">
                <a:moveTo>
                  <a:pt x="0" y="12192"/>
                </a:moveTo>
                <a:lnTo>
                  <a:pt x="914400" y="12192"/>
                </a:lnTo>
                <a:lnTo>
                  <a:pt x="9144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0" y="3346704"/>
            <a:ext cx="914400" cy="12700"/>
          </a:xfrm>
          <a:custGeom>
            <a:avLst/>
            <a:gdLst/>
            <a:ahLst/>
            <a:cxnLst/>
            <a:rect l="l" t="t" r="r" b="b"/>
            <a:pathLst>
              <a:path w="914400" h="12700">
                <a:moveTo>
                  <a:pt x="0" y="12191"/>
                </a:moveTo>
                <a:lnTo>
                  <a:pt x="914400" y="12191"/>
                </a:lnTo>
                <a:lnTo>
                  <a:pt x="9144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7600" y="41148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0"/>
                </a:moveTo>
                <a:lnTo>
                  <a:pt x="457200" y="228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5200" y="43434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0"/>
                </a:moveTo>
                <a:lnTo>
                  <a:pt x="381000" y="1524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0" y="44958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0"/>
                </a:moveTo>
                <a:lnTo>
                  <a:pt x="381000" y="1524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9000" y="48768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0"/>
                </a:moveTo>
                <a:lnTo>
                  <a:pt x="381000" y="1524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9000" y="46482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0"/>
                </a:moveTo>
                <a:lnTo>
                  <a:pt x="381000" y="1524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24400" y="43434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0" y="76200"/>
                </a:moveTo>
                <a:lnTo>
                  <a:pt x="3048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0" y="41148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0" y="76200"/>
                </a:moveTo>
                <a:lnTo>
                  <a:pt x="3048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9200" y="51054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0" y="76200"/>
                </a:moveTo>
                <a:lnTo>
                  <a:pt x="3048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6800" y="48768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0" y="76200"/>
                </a:moveTo>
                <a:lnTo>
                  <a:pt x="3048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600" y="45720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0" y="76200"/>
                </a:moveTo>
                <a:lnTo>
                  <a:pt x="3048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3000" y="2552700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29200" y="25908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709664" y="2372105"/>
            <a:ext cx="852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trachea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34000" y="4533900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97500" y="4277614"/>
            <a:ext cx="20751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5035" algn="l"/>
                <a:tab pos="109537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	</a:t>
            </a:r>
            <a:r>
              <a:rPr sz="1800" dirty="0">
                <a:latin typeface="Comic Sans MS"/>
                <a:cs typeface="Comic Sans MS"/>
              </a:rPr>
              <a:t>	Left</a:t>
            </a:r>
            <a:endParaRPr sz="1800">
              <a:latin typeface="Comic Sans MS"/>
              <a:cs typeface="Comic Sans MS"/>
            </a:endParaRPr>
          </a:p>
          <a:p>
            <a:pPr marL="1096010" marR="508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primary  bro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chus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24200" y="44577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0" y="0"/>
                </a:moveTo>
                <a:lnTo>
                  <a:pt x="0" y="76200"/>
                </a:lnTo>
                <a:lnTo>
                  <a:pt x="63500" y="44450"/>
                </a:lnTo>
                <a:lnTo>
                  <a:pt x="12700" y="44450"/>
                </a:lnTo>
                <a:lnTo>
                  <a:pt x="12700" y="31750"/>
                </a:lnTo>
                <a:lnTo>
                  <a:pt x="6350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5635" y="3972814"/>
            <a:ext cx="593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Rig</a:t>
            </a:r>
            <a:r>
              <a:rPr sz="1800" spc="-10" dirty="0">
                <a:latin typeface="Comic Sans MS"/>
                <a:cs typeface="Comic Sans MS"/>
              </a:rPr>
              <a:t>h</a:t>
            </a:r>
            <a:r>
              <a:rPr sz="1800" dirty="0">
                <a:latin typeface="Comic Sans MS"/>
                <a:cs typeface="Comic Sans MS"/>
              </a:rPr>
              <a:t>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44700" y="4247133"/>
            <a:ext cx="1233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983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	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5635" y="4247133"/>
            <a:ext cx="1000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Primary  </a:t>
            </a:r>
            <a:r>
              <a:rPr sz="1800" spc="5" dirty="0">
                <a:latin typeface="Comic Sans MS"/>
                <a:cs typeface="Comic Sans MS"/>
              </a:rPr>
              <a:t>B</a:t>
            </a:r>
            <a:r>
              <a:rPr sz="1800" spc="-5" dirty="0">
                <a:latin typeface="Comic Sans MS"/>
                <a:cs typeface="Comic Sans MS"/>
              </a:rPr>
              <a:t>r</a:t>
            </a:r>
            <a:r>
              <a:rPr sz="1800" dirty="0">
                <a:latin typeface="Comic Sans MS"/>
                <a:cs typeface="Comic Sans MS"/>
              </a:rPr>
              <a:t>onchus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71600" y="341630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33500" y="3352800"/>
            <a:ext cx="762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535635" y="1990471"/>
            <a:ext cx="14192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Wider,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short  er, and </a:t>
            </a:r>
            <a:r>
              <a:rPr sz="1800" spc="-5" dirty="0">
                <a:latin typeface="Comic Sans MS"/>
                <a:cs typeface="Comic Sans MS"/>
              </a:rPr>
              <a:t>more  </a:t>
            </a:r>
            <a:r>
              <a:rPr sz="1800" spc="-10" dirty="0">
                <a:latin typeface="Comic Sans MS"/>
                <a:cs typeface="Comic Sans MS"/>
              </a:rPr>
              <a:t>vertical </a:t>
            </a:r>
            <a:r>
              <a:rPr sz="1800" spc="-5" dirty="0">
                <a:latin typeface="Comic Sans MS"/>
                <a:cs typeface="Comic Sans MS"/>
              </a:rPr>
              <a:t>than  </a:t>
            </a:r>
            <a:r>
              <a:rPr sz="1800" dirty="0">
                <a:latin typeface="Comic Sans MS"/>
                <a:cs typeface="Comic Sans MS"/>
              </a:rPr>
              <a:t>the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left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8394" y="125679"/>
            <a:ext cx="178688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0" dirty="0"/>
              <a:t>B</a:t>
            </a:r>
            <a:r>
              <a:rPr spc="-185" dirty="0"/>
              <a:t>ron</a:t>
            </a:r>
            <a:r>
              <a:rPr spc="-175" dirty="0"/>
              <a:t>c</a:t>
            </a:r>
            <a:r>
              <a:rPr spc="-185" dirty="0"/>
              <a:t>h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6691" y="806323"/>
            <a:ext cx="3364865" cy="48101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475615" indent="-342900">
              <a:lnSpc>
                <a:spcPct val="8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  <a:tab pos="1237615" algn="l"/>
                <a:tab pos="1623695" algn="l"/>
              </a:tabLst>
            </a:pPr>
            <a:r>
              <a:rPr sz="2800" spc="-140" dirty="0">
                <a:latin typeface="Arial"/>
                <a:cs typeface="Arial"/>
              </a:rPr>
              <a:t>The </a:t>
            </a:r>
            <a:r>
              <a:rPr sz="2800" spc="-55" dirty="0">
                <a:latin typeface="Arial"/>
                <a:cs typeface="Arial"/>
              </a:rPr>
              <a:t>primary  </a:t>
            </a:r>
            <a:r>
              <a:rPr sz="2800" spc="-75" dirty="0">
                <a:latin typeface="Arial"/>
                <a:cs typeface="Arial"/>
              </a:rPr>
              <a:t>bronchi	divide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to  </a:t>
            </a:r>
            <a:r>
              <a:rPr sz="2800" spc="-30" dirty="0">
                <a:latin typeface="Arial"/>
                <a:cs typeface="Arial"/>
              </a:rPr>
              <a:t>form	</a:t>
            </a:r>
            <a:r>
              <a:rPr sz="2800" spc="-160" dirty="0">
                <a:latin typeface="Arial"/>
                <a:cs typeface="Arial"/>
              </a:rPr>
              <a:t>Secondary  </a:t>
            </a:r>
            <a:r>
              <a:rPr sz="2800" spc="-105" dirty="0">
                <a:latin typeface="Arial"/>
                <a:cs typeface="Arial"/>
              </a:rPr>
              <a:t>Bronchi	</a:t>
            </a:r>
            <a:r>
              <a:rPr sz="2800" spc="-65" dirty="0">
                <a:latin typeface="Arial"/>
                <a:cs typeface="Arial"/>
              </a:rPr>
              <a:t>(lobar  </a:t>
            </a:r>
            <a:r>
              <a:rPr sz="2800" spc="-75" dirty="0">
                <a:latin typeface="Arial"/>
                <a:cs typeface="Arial"/>
              </a:rPr>
              <a:t>bronchi).</a:t>
            </a:r>
            <a:endParaRPr sz="280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95"/>
              </a:spcBef>
              <a:buChar char="•"/>
              <a:tabLst>
                <a:tab pos="355600" algn="l"/>
              </a:tabLst>
            </a:pPr>
            <a:r>
              <a:rPr sz="2800" spc="-130" dirty="0">
                <a:latin typeface="Arial"/>
                <a:cs typeface="Arial"/>
              </a:rPr>
              <a:t>There </a:t>
            </a:r>
            <a:r>
              <a:rPr sz="2800" spc="-80" dirty="0">
                <a:latin typeface="Arial"/>
                <a:cs typeface="Arial"/>
              </a:rPr>
              <a:t>is </a:t>
            </a:r>
            <a:r>
              <a:rPr sz="2800" spc="-120" dirty="0">
                <a:latin typeface="Arial"/>
                <a:cs typeface="Arial"/>
              </a:rPr>
              <a:t>one  </a:t>
            </a:r>
            <a:r>
              <a:rPr sz="2800" spc="-135" dirty="0">
                <a:latin typeface="Arial"/>
                <a:cs typeface="Arial"/>
              </a:rPr>
              <a:t>secondary bronchus 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spc="-135" dirty="0">
                <a:latin typeface="Arial"/>
                <a:cs typeface="Arial"/>
              </a:rPr>
              <a:t>each </a:t>
            </a:r>
            <a:r>
              <a:rPr sz="2800" spc="-60" dirty="0">
                <a:latin typeface="Arial"/>
                <a:cs typeface="Arial"/>
              </a:rPr>
              <a:t>lobe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 </a:t>
            </a:r>
            <a:r>
              <a:rPr sz="2800" spc="-114" dirty="0">
                <a:latin typeface="Arial"/>
                <a:cs typeface="Arial"/>
              </a:rPr>
              <a:t>lungs.</a:t>
            </a:r>
            <a:endParaRPr sz="2800">
              <a:latin typeface="Arial"/>
              <a:cs typeface="Arial"/>
            </a:endParaRPr>
          </a:p>
          <a:p>
            <a:pPr marL="355600" marR="501015" indent="-342900" algn="just">
              <a:lnSpc>
                <a:spcPts val="27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800" spc="-130" dirty="0">
                <a:latin typeface="Arial"/>
                <a:cs typeface="Arial"/>
              </a:rPr>
              <a:t>There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are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</a:t>
            </a:r>
            <a:r>
              <a:rPr sz="2800" spc="-31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lobes  </a:t>
            </a:r>
            <a:r>
              <a:rPr sz="2800" spc="-50" dirty="0">
                <a:latin typeface="Arial"/>
                <a:cs typeface="Arial"/>
              </a:rPr>
              <a:t>on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5" dirty="0">
                <a:latin typeface="Arial"/>
                <a:cs typeface="Arial"/>
              </a:rPr>
              <a:t>left</a:t>
            </a:r>
            <a:r>
              <a:rPr sz="2800" spc="-56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lung.</a:t>
            </a:r>
            <a:endParaRPr sz="2800">
              <a:latin typeface="Arial"/>
              <a:cs typeface="Arial"/>
            </a:endParaRPr>
          </a:p>
          <a:p>
            <a:pPr marL="355600" marR="415925" indent="-342900" algn="just">
              <a:lnSpc>
                <a:spcPts val="2700"/>
              </a:lnSpc>
              <a:spcBef>
                <a:spcPts val="715"/>
              </a:spcBef>
              <a:buChar char="•"/>
              <a:tabLst>
                <a:tab pos="355600" algn="l"/>
              </a:tabLst>
            </a:pPr>
            <a:r>
              <a:rPr sz="2800" spc="-130" dirty="0">
                <a:latin typeface="Arial"/>
                <a:cs typeface="Arial"/>
              </a:rPr>
              <a:t>There </a:t>
            </a:r>
            <a:r>
              <a:rPr sz="2800" spc="-9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3 </a:t>
            </a:r>
            <a:r>
              <a:rPr sz="2800" spc="-110" dirty="0">
                <a:latin typeface="Arial"/>
                <a:cs typeface="Arial"/>
              </a:rPr>
              <a:t>lobes  </a:t>
            </a:r>
            <a:r>
              <a:rPr sz="2800" spc="-50" dirty="0">
                <a:latin typeface="Arial"/>
                <a:cs typeface="Arial"/>
              </a:rPr>
              <a:t>on </a:t>
            </a:r>
            <a:r>
              <a:rPr sz="2800" spc="-30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right</a:t>
            </a:r>
            <a:r>
              <a:rPr sz="2800" spc="-60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lung.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143000"/>
            <a:ext cx="45720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137617"/>
            <a:ext cx="17849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Bronchi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507" y="1178179"/>
            <a:ext cx="3822065" cy="53079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445770" indent="-342900">
              <a:lnSpc>
                <a:spcPct val="8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  <a:tab pos="1876425" algn="l"/>
                <a:tab pos="1987550" algn="l"/>
              </a:tabLst>
            </a:pPr>
            <a:r>
              <a:rPr sz="2800" spc="-135" dirty="0">
                <a:latin typeface="Arial"/>
                <a:cs typeface="Arial"/>
              </a:rPr>
              <a:t>The </a:t>
            </a:r>
            <a:r>
              <a:rPr sz="2800" spc="5" dirty="0">
                <a:latin typeface="Arial"/>
                <a:cs typeface="Arial"/>
              </a:rPr>
              <a:t>left </a:t>
            </a:r>
            <a:r>
              <a:rPr sz="2800" spc="-65" dirty="0">
                <a:latin typeface="Arial"/>
                <a:cs typeface="Arial"/>
              </a:rPr>
              <a:t>main  </a:t>
            </a:r>
            <a:r>
              <a:rPr sz="2800" spc="-95" dirty="0">
                <a:latin typeface="Arial"/>
                <a:cs typeface="Arial"/>
              </a:rPr>
              <a:t>bronchus	</a:t>
            </a:r>
            <a:r>
              <a:rPr sz="2800" spc="-80" dirty="0">
                <a:latin typeface="Arial"/>
                <a:cs typeface="Arial"/>
              </a:rPr>
              <a:t>enters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the  </a:t>
            </a:r>
            <a:r>
              <a:rPr sz="2800" spc="-40" dirty="0">
                <a:latin typeface="Arial"/>
                <a:cs typeface="Arial"/>
              </a:rPr>
              <a:t>hilum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and		</a:t>
            </a:r>
            <a:r>
              <a:rPr sz="2800" spc="-85" dirty="0">
                <a:latin typeface="Arial"/>
                <a:cs typeface="Arial"/>
              </a:rPr>
              <a:t>divides  </a:t>
            </a:r>
            <a:r>
              <a:rPr sz="2800" spc="-10" dirty="0">
                <a:latin typeface="Arial"/>
                <a:cs typeface="Arial"/>
              </a:rPr>
              <a:t>into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b="1" spc="-130" dirty="0">
                <a:latin typeface="Trebuchet MS"/>
                <a:cs typeface="Trebuchet MS"/>
              </a:rPr>
              <a:t>superior </a:t>
            </a:r>
            <a:r>
              <a:rPr sz="2800" spc="-120" dirty="0">
                <a:latin typeface="Arial"/>
                <a:cs typeface="Arial"/>
              </a:rPr>
              <a:t>and  </a:t>
            </a:r>
            <a:r>
              <a:rPr sz="2800" b="1" spc="-140" dirty="0">
                <a:latin typeface="Trebuchet MS"/>
                <a:cs typeface="Trebuchet MS"/>
              </a:rPr>
              <a:t>inferior </a:t>
            </a:r>
            <a:r>
              <a:rPr sz="2800" b="1" spc="-105" dirty="0">
                <a:latin typeface="Trebuchet MS"/>
                <a:cs typeface="Trebuchet MS"/>
              </a:rPr>
              <a:t>lobar  </a:t>
            </a:r>
            <a:r>
              <a:rPr sz="2800" b="1" spc="-135" dirty="0">
                <a:latin typeface="Trebuchet MS"/>
                <a:cs typeface="Trebuchet MS"/>
              </a:rPr>
              <a:t>bronchus</a:t>
            </a:r>
            <a:r>
              <a:rPr sz="2800" spc="-13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  <a:tab pos="1876425" algn="l"/>
                <a:tab pos="1938655" algn="l"/>
                <a:tab pos="2301875" algn="l"/>
                <a:tab pos="2388235" algn="l"/>
              </a:tabLst>
            </a:pPr>
            <a:r>
              <a:rPr sz="2800" spc="-135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right </a:t>
            </a:r>
            <a:r>
              <a:rPr sz="2800" spc="-65" dirty="0">
                <a:latin typeface="Arial"/>
                <a:cs typeface="Arial"/>
              </a:rPr>
              <a:t>main  </a:t>
            </a:r>
            <a:r>
              <a:rPr sz="2800" spc="-95" dirty="0">
                <a:latin typeface="Arial"/>
                <a:cs typeface="Arial"/>
              </a:rPr>
              <a:t>bronchus	</a:t>
            </a:r>
            <a:r>
              <a:rPr sz="2800" spc="-130" dirty="0">
                <a:latin typeface="Arial"/>
                <a:cs typeface="Arial"/>
              </a:rPr>
              <a:t>gives </a:t>
            </a:r>
            <a:r>
              <a:rPr sz="2800" spc="-10" dirty="0">
                <a:latin typeface="Arial"/>
                <a:cs typeface="Arial"/>
              </a:rPr>
              <a:t>off </a:t>
            </a:r>
            <a:r>
              <a:rPr sz="2800" spc="-20" dirty="0">
                <a:latin typeface="Arial"/>
                <a:cs typeface="Arial"/>
              </a:rPr>
              <a:t>the  </a:t>
            </a:r>
            <a:r>
              <a:rPr sz="2800" spc="-95" dirty="0">
                <a:latin typeface="Arial"/>
                <a:cs typeface="Arial"/>
              </a:rPr>
              <a:t>bronchus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	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b="1" spc="-130" dirty="0">
                <a:latin typeface="Trebuchet MS"/>
                <a:cs typeface="Trebuchet MS"/>
              </a:rPr>
              <a:t>upper  </a:t>
            </a:r>
            <a:r>
              <a:rPr sz="2800" spc="-55" dirty="0">
                <a:latin typeface="Arial"/>
                <a:cs typeface="Arial"/>
              </a:rPr>
              <a:t>lobe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prior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to		</a:t>
            </a:r>
            <a:r>
              <a:rPr sz="2800" spc="-55" dirty="0">
                <a:latin typeface="Arial"/>
                <a:cs typeface="Arial"/>
              </a:rPr>
              <a:t>entering  </a:t>
            </a: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hilum		</a:t>
            </a:r>
            <a:r>
              <a:rPr sz="2800" b="1" spc="-130" dirty="0">
                <a:latin typeface="Trebuchet MS"/>
                <a:cs typeface="Trebuchet MS"/>
              </a:rPr>
              <a:t>(superior  </a:t>
            </a:r>
            <a:r>
              <a:rPr sz="2800" b="1" spc="-105" dirty="0">
                <a:latin typeface="Trebuchet MS"/>
                <a:cs typeface="Trebuchet MS"/>
              </a:rPr>
              <a:t>lobar </a:t>
            </a:r>
            <a:r>
              <a:rPr sz="2800" b="1" spc="-135" dirty="0">
                <a:latin typeface="Trebuchet MS"/>
                <a:cs typeface="Trebuchet MS"/>
              </a:rPr>
              <a:t>bronchus) </a:t>
            </a:r>
            <a:r>
              <a:rPr sz="2800" spc="-125" dirty="0">
                <a:latin typeface="Arial"/>
                <a:cs typeface="Arial"/>
              </a:rPr>
              <a:t>and  </a:t>
            </a:r>
            <a:r>
              <a:rPr sz="2800" spc="-100" dirty="0">
                <a:latin typeface="Arial"/>
                <a:cs typeface="Arial"/>
              </a:rPr>
              <a:t>once </a:t>
            </a:r>
            <a:r>
              <a:rPr sz="2800" spc="-10" dirty="0">
                <a:latin typeface="Arial"/>
                <a:cs typeface="Arial"/>
              </a:rPr>
              <a:t>into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-40" dirty="0">
                <a:latin typeface="Arial"/>
                <a:cs typeface="Arial"/>
              </a:rPr>
              <a:t>hilum  </a:t>
            </a:r>
            <a:r>
              <a:rPr sz="2800" spc="-85" dirty="0">
                <a:latin typeface="Arial"/>
                <a:cs typeface="Arial"/>
              </a:rPr>
              <a:t>divides </a:t>
            </a:r>
            <a:r>
              <a:rPr sz="2800" spc="-10" dirty="0">
                <a:latin typeface="Arial"/>
                <a:cs typeface="Arial"/>
              </a:rPr>
              <a:t>into </a:t>
            </a:r>
            <a:r>
              <a:rPr sz="2800" b="1" spc="-125" dirty="0">
                <a:latin typeface="Trebuchet MS"/>
                <a:cs typeface="Trebuchet MS"/>
              </a:rPr>
              <a:t>middle</a:t>
            </a:r>
            <a:r>
              <a:rPr sz="2800" b="1" spc="-450" dirty="0">
                <a:latin typeface="Trebuchet MS"/>
                <a:cs typeface="Trebuchet MS"/>
              </a:rPr>
              <a:t> </a:t>
            </a:r>
            <a:r>
              <a:rPr sz="2800" spc="-80" dirty="0">
                <a:latin typeface="Arial"/>
                <a:cs typeface="Arial"/>
              </a:rPr>
              <a:t>and  </a:t>
            </a:r>
            <a:r>
              <a:rPr sz="2800" b="1" spc="-140" dirty="0">
                <a:latin typeface="Trebuchet MS"/>
                <a:cs typeface="Trebuchet MS"/>
              </a:rPr>
              <a:t>inferior </a:t>
            </a:r>
            <a:r>
              <a:rPr sz="2800" b="1" spc="-105" dirty="0">
                <a:latin typeface="Trebuchet MS"/>
                <a:cs typeface="Trebuchet MS"/>
              </a:rPr>
              <a:t>lobar</a:t>
            </a:r>
            <a:r>
              <a:rPr sz="2800" b="1" spc="-610" dirty="0">
                <a:latin typeface="Trebuchet MS"/>
                <a:cs typeface="Trebuchet MS"/>
              </a:rPr>
              <a:t> </a:t>
            </a:r>
            <a:r>
              <a:rPr sz="2800" b="1" spc="-130" dirty="0">
                <a:latin typeface="Trebuchet MS"/>
                <a:cs typeface="Trebuchet MS"/>
              </a:rPr>
              <a:t>bronchi</a:t>
            </a:r>
            <a:r>
              <a:rPr sz="2800" spc="-13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7244" y="533400"/>
            <a:ext cx="5134356" cy="599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1509" y="447294"/>
            <a:ext cx="17849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Bronchi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31442"/>
            <a:ext cx="3771265" cy="438023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363855" indent="-342900">
              <a:lnSpc>
                <a:spcPct val="799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90" dirty="0">
                <a:latin typeface="Arial"/>
                <a:cs typeface="Arial"/>
              </a:rPr>
              <a:t>Each </a:t>
            </a:r>
            <a:r>
              <a:rPr sz="2600" spc="-50" dirty="0">
                <a:latin typeface="Arial"/>
                <a:cs typeface="Arial"/>
              </a:rPr>
              <a:t>lobar </a:t>
            </a:r>
            <a:r>
              <a:rPr sz="2600" spc="-105" dirty="0">
                <a:latin typeface="Arial"/>
                <a:cs typeface="Arial"/>
              </a:rPr>
              <a:t>bronchus  </a:t>
            </a:r>
            <a:r>
              <a:rPr sz="2600" spc="-90" dirty="0">
                <a:latin typeface="Arial"/>
                <a:cs typeface="Arial"/>
              </a:rPr>
              <a:t>divides </a:t>
            </a:r>
            <a:r>
              <a:rPr sz="2600" dirty="0">
                <a:latin typeface="Arial"/>
                <a:cs typeface="Arial"/>
              </a:rPr>
              <a:t>within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585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lobe  </a:t>
            </a:r>
            <a:r>
              <a:rPr sz="2600" spc="-90" dirty="0">
                <a:latin typeface="Arial"/>
                <a:cs typeface="Arial"/>
              </a:rPr>
              <a:t>into(Tertiary </a:t>
            </a:r>
            <a:r>
              <a:rPr sz="2600" spc="-95" dirty="0">
                <a:latin typeface="Arial"/>
                <a:cs typeface="Arial"/>
              </a:rPr>
              <a:t>Bronchi)  </a:t>
            </a:r>
            <a:r>
              <a:rPr sz="2600" b="1" spc="-120" dirty="0">
                <a:latin typeface="Trebuchet MS"/>
                <a:cs typeface="Trebuchet MS"/>
              </a:rPr>
              <a:t>segmental</a:t>
            </a:r>
            <a:r>
              <a:rPr sz="2600" b="1" spc="-390" dirty="0">
                <a:latin typeface="Trebuchet MS"/>
                <a:cs typeface="Trebuchet MS"/>
              </a:rPr>
              <a:t> </a:t>
            </a:r>
            <a:r>
              <a:rPr sz="2600" b="1" spc="-130" dirty="0">
                <a:latin typeface="Trebuchet MS"/>
                <a:cs typeface="Trebuchet MS"/>
              </a:rPr>
              <a:t>bronchi</a:t>
            </a:r>
            <a:r>
              <a:rPr sz="2600" spc="-13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7990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90" dirty="0">
                <a:latin typeface="Arial"/>
                <a:cs typeface="Arial"/>
              </a:rPr>
              <a:t>Each</a:t>
            </a:r>
            <a:r>
              <a:rPr sz="2600" spc="-520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segmental</a:t>
            </a:r>
            <a:r>
              <a:rPr sz="2600" spc="-315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bronchus  </a:t>
            </a:r>
            <a:r>
              <a:rPr sz="2600" spc="-80" dirty="0">
                <a:latin typeface="Arial"/>
                <a:cs typeface="Arial"/>
              </a:rPr>
              <a:t>enters </a:t>
            </a:r>
            <a:r>
              <a:rPr sz="2600" dirty="0">
                <a:latin typeface="Arial"/>
                <a:cs typeface="Arial"/>
              </a:rPr>
              <a:t>a  </a:t>
            </a:r>
            <a:r>
              <a:rPr sz="2600" b="1" spc="-135" dirty="0">
                <a:latin typeface="Trebuchet MS"/>
                <a:cs typeface="Trebuchet MS"/>
              </a:rPr>
              <a:t>bronchopulmonary  </a:t>
            </a:r>
            <a:r>
              <a:rPr sz="2600" b="1" spc="-110" dirty="0">
                <a:latin typeface="Trebuchet MS"/>
                <a:cs typeface="Trebuchet MS"/>
              </a:rPr>
              <a:t>segment</a:t>
            </a:r>
            <a:r>
              <a:rPr sz="2600" spc="-11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55600" marR="140335" indent="-342900">
              <a:lnSpc>
                <a:spcPct val="8000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85" dirty="0">
                <a:latin typeface="Arial"/>
                <a:cs typeface="Arial"/>
              </a:rPr>
              <a:t>Each</a:t>
            </a:r>
            <a:r>
              <a:rPr sz="2600" spc="-57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bronchopulmonary  </a:t>
            </a:r>
            <a:r>
              <a:rPr sz="2600" spc="-105" dirty="0">
                <a:latin typeface="Arial"/>
                <a:cs typeface="Arial"/>
              </a:rPr>
              <a:t>segment </a:t>
            </a:r>
            <a:r>
              <a:rPr sz="2600" spc="-70" dirty="0">
                <a:latin typeface="Arial"/>
                <a:cs typeface="Arial"/>
              </a:rPr>
              <a:t>is </a:t>
            </a:r>
            <a:r>
              <a:rPr sz="2600" spc="-75" dirty="0">
                <a:latin typeface="Arial"/>
                <a:cs typeface="Arial"/>
              </a:rPr>
              <a:t>pyramidal </a:t>
            </a:r>
            <a:r>
              <a:rPr sz="2600" spc="-20" dirty="0">
                <a:latin typeface="Arial"/>
                <a:cs typeface="Arial"/>
              </a:rPr>
              <a:t>in  </a:t>
            </a:r>
            <a:r>
              <a:rPr sz="2600" spc="-135" dirty="0">
                <a:latin typeface="Arial"/>
                <a:cs typeface="Arial"/>
              </a:rPr>
              <a:t>shape </a:t>
            </a:r>
            <a:r>
              <a:rPr sz="2600" spc="5" dirty="0">
                <a:latin typeface="Arial"/>
                <a:cs typeface="Arial"/>
              </a:rPr>
              <a:t>with </a:t>
            </a:r>
            <a:r>
              <a:rPr sz="2600" spc="-30" dirty="0">
                <a:latin typeface="Arial"/>
                <a:cs typeface="Arial"/>
              </a:rPr>
              <a:t>its </a:t>
            </a:r>
            <a:r>
              <a:rPr sz="2600" spc="-114" dirty="0">
                <a:latin typeface="Arial"/>
                <a:cs typeface="Arial"/>
              </a:rPr>
              <a:t>apex  </a:t>
            </a:r>
            <a:r>
              <a:rPr sz="2600" spc="-55" dirty="0">
                <a:latin typeface="Arial"/>
                <a:cs typeface="Arial"/>
              </a:rPr>
              <a:t>directed </a:t>
            </a:r>
            <a:r>
              <a:rPr sz="2600" spc="-75" dirty="0">
                <a:latin typeface="Arial"/>
                <a:cs typeface="Arial"/>
              </a:rPr>
              <a:t>towards </a:t>
            </a:r>
            <a:r>
              <a:rPr sz="2600" spc="-20" dirty="0">
                <a:latin typeface="Arial"/>
                <a:cs typeface="Arial"/>
              </a:rPr>
              <a:t>the  </a:t>
            </a:r>
            <a:r>
              <a:rPr sz="2600" spc="-40" dirty="0">
                <a:latin typeface="Arial"/>
                <a:cs typeface="Arial"/>
              </a:rPr>
              <a:t>hilum.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77923"/>
            <a:ext cx="4038600" cy="437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" y="76047"/>
            <a:ext cx="9136380" cy="6768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34" y="18737"/>
            <a:ext cx="8946931" cy="6726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5063" y="447294"/>
            <a:ext cx="4848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Trachea </a:t>
            </a:r>
            <a:r>
              <a:rPr spc="-80" dirty="0"/>
              <a:t>blood</a:t>
            </a:r>
            <a:r>
              <a:rPr spc="-680" dirty="0"/>
              <a:t> </a:t>
            </a:r>
            <a:r>
              <a:rPr spc="-155" dirty="0"/>
              <a:t>supply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601216"/>
            <a:ext cx="3799204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the </a:t>
            </a:r>
            <a:r>
              <a:rPr sz="2800" spc="-95" dirty="0">
                <a:latin typeface="Arial"/>
                <a:cs typeface="Arial"/>
              </a:rPr>
              <a:t>trachea </a:t>
            </a:r>
            <a:r>
              <a:rPr sz="2800" spc="-130" dirty="0">
                <a:latin typeface="Arial"/>
                <a:cs typeface="Arial"/>
              </a:rPr>
              <a:t>receives </a:t>
            </a:r>
            <a:r>
              <a:rPr sz="2800" spc="-35" dirty="0">
                <a:latin typeface="Arial"/>
                <a:cs typeface="Arial"/>
              </a:rPr>
              <a:t>its  </a:t>
            </a:r>
            <a:r>
              <a:rPr sz="2800" spc="-60" dirty="0">
                <a:latin typeface="Arial"/>
                <a:cs typeface="Arial"/>
              </a:rPr>
              <a:t>blood </a:t>
            </a:r>
            <a:r>
              <a:rPr sz="2800" spc="-100" dirty="0">
                <a:latin typeface="Arial"/>
                <a:cs typeface="Arial"/>
              </a:rPr>
              <a:t>supply </a:t>
            </a:r>
            <a:r>
              <a:rPr sz="2800" spc="-30" dirty="0">
                <a:latin typeface="Arial"/>
                <a:cs typeface="Arial"/>
              </a:rPr>
              <a:t>from  </a:t>
            </a:r>
            <a:r>
              <a:rPr sz="2800" spc="-140" dirty="0">
                <a:latin typeface="Arial"/>
                <a:cs typeface="Arial"/>
              </a:rPr>
              <a:t>branches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520" dirty="0">
                <a:latin typeface="Arial"/>
                <a:cs typeface="Arial"/>
              </a:rPr>
              <a:t> </a:t>
            </a:r>
            <a:r>
              <a:rPr sz="2800" b="1" spc="-160" dirty="0">
                <a:latin typeface="Trebuchet MS"/>
                <a:cs typeface="Trebuchet MS"/>
              </a:rPr>
              <a:t>inferior  </a:t>
            </a:r>
            <a:r>
              <a:rPr sz="2800" b="1" spc="-140" dirty="0">
                <a:latin typeface="Trebuchet MS"/>
                <a:cs typeface="Trebuchet MS"/>
              </a:rPr>
              <a:t>thyroid </a:t>
            </a:r>
            <a:r>
              <a:rPr sz="2800" spc="-90" dirty="0">
                <a:latin typeface="Arial"/>
                <a:cs typeface="Arial"/>
              </a:rPr>
              <a:t>and </a:t>
            </a:r>
            <a:r>
              <a:rPr sz="2800" b="1" spc="-145" dirty="0">
                <a:latin typeface="Trebuchet MS"/>
                <a:cs typeface="Trebuchet MS"/>
              </a:rPr>
              <a:t>bronchial  </a:t>
            </a:r>
            <a:r>
              <a:rPr sz="2800" b="1" spc="-165" dirty="0">
                <a:latin typeface="Trebuchet MS"/>
                <a:cs typeface="Trebuchet MS"/>
              </a:rPr>
              <a:t>arteries.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0423" y="1648224"/>
            <a:ext cx="2912211" cy="4472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6901" y="3723513"/>
            <a:ext cx="105918" cy="93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0352" y="2737104"/>
            <a:ext cx="2190115" cy="1062355"/>
          </a:xfrm>
          <a:custGeom>
            <a:avLst/>
            <a:gdLst/>
            <a:ahLst/>
            <a:cxnLst/>
            <a:rect l="l" t="t" r="r" b="b"/>
            <a:pathLst>
              <a:path w="2190115" h="1062354">
                <a:moveTo>
                  <a:pt x="5587" y="0"/>
                </a:moveTo>
                <a:lnTo>
                  <a:pt x="0" y="11430"/>
                </a:lnTo>
                <a:lnTo>
                  <a:pt x="2177161" y="1062228"/>
                </a:lnTo>
                <a:lnTo>
                  <a:pt x="2189733" y="1061339"/>
                </a:lnTo>
                <a:lnTo>
                  <a:pt x="2182622" y="1050798"/>
                </a:lnTo>
                <a:lnTo>
                  <a:pt x="5587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2973" y="3787902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0"/>
                </a:moveTo>
                <a:lnTo>
                  <a:pt x="7111" y="10541"/>
                </a:lnTo>
                <a:lnTo>
                  <a:pt x="18033" y="9652"/>
                </a:lnTo>
                <a:lnTo>
                  <a:pt x="20066" y="9652"/>
                </a:lnTo>
                <a:lnTo>
                  <a:pt x="0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21" y="137617"/>
            <a:ext cx="1925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80" dirty="0">
                <a:latin typeface="Arial"/>
                <a:cs typeface="Arial"/>
              </a:rPr>
              <a:t>Trachea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2" y="1150111"/>
            <a:ext cx="388620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30910" indent="-342900">
              <a:lnSpc>
                <a:spcPct val="100000"/>
              </a:lnSpc>
              <a:spcBef>
                <a:spcPts val="95"/>
              </a:spcBef>
              <a:tabLst>
                <a:tab pos="2393315" algn="l"/>
              </a:tabLst>
            </a:pPr>
            <a:r>
              <a:rPr sz="2800" spc="-125" dirty="0">
                <a:latin typeface="Arial"/>
                <a:cs typeface="Arial"/>
              </a:rPr>
              <a:t>The </a:t>
            </a:r>
            <a:r>
              <a:rPr sz="2800" spc="-85" dirty="0">
                <a:latin typeface="Arial"/>
                <a:cs typeface="Arial"/>
              </a:rPr>
              <a:t>trachea </a:t>
            </a:r>
            <a:r>
              <a:rPr sz="2800" spc="-65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a  </a:t>
            </a:r>
            <a:r>
              <a:rPr sz="2800" spc="-85" dirty="0">
                <a:latin typeface="Arial"/>
                <a:cs typeface="Arial"/>
              </a:rPr>
              <a:t>car</a:t>
            </a:r>
            <a:r>
              <a:rPr sz="2800" spc="-90" dirty="0">
                <a:latin typeface="Arial"/>
                <a:cs typeface="Arial"/>
              </a:rPr>
              <a:t>til</a:t>
            </a:r>
            <a:r>
              <a:rPr sz="2800" spc="-85" dirty="0">
                <a:latin typeface="Arial"/>
                <a:cs typeface="Arial"/>
              </a:rPr>
              <a:t>ag</a:t>
            </a:r>
            <a:r>
              <a:rPr sz="2800" spc="-90" dirty="0">
                <a:latin typeface="Arial"/>
                <a:cs typeface="Arial"/>
              </a:rPr>
              <a:t>i</a:t>
            </a:r>
            <a:r>
              <a:rPr sz="2800" spc="-85" dirty="0">
                <a:latin typeface="Arial"/>
                <a:cs typeface="Arial"/>
              </a:rPr>
              <a:t>nou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10" dirty="0">
                <a:latin typeface="Arial"/>
                <a:cs typeface="Arial"/>
              </a:rPr>
              <a:t>and  </a:t>
            </a:r>
            <a:r>
              <a:rPr sz="2800" spc="-100" dirty="0">
                <a:latin typeface="Arial"/>
                <a:cs typeface="Arial"/>
              </a:rPr>
              <a:t>membranous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tabLst>
                <a:tab pos="1030605" algn="l"/>
                <a:tab pos="2172335" algn="l"/>
                <a:tab pos="2284730" algn="l"/>
                <a:tab pos="2867025" algn="l"/>
              </a:tabLst>
            </a:pPr>
            <a:r>
              <a:rPr sz="2800" spc="-40" dirty="0">
                <a:latin typeface="Arial"/>
                <a:cs typeface="Arial"/>
              </a:rPr>
              <a:t>tube, </a:t>
            </a:r>
            <a:r>
              <a:rPr sz="2800" spc="-80" dirty="0">
                <a:latin typeface="Arial"/>
                <a:cs typeface="Arial"/>
              </a:rPr>
              <a:t>extending </a:t>
            </a:r>
            <a:r>
              <a:rPr sz="2800" spc="-20" dirty="0">
                <a:latin typeface="Arial"/>
                <a:cs typeface="Arial"/>
              </a:rPr>
              <a:t>from  the	</a:t>
            </a:r>
            <a:r>
              <a:rPr sz="2800" spc="-65" dirty="0">
                <a:latin typeface="Arial"/>
                <a:cs typeface="Arial"/>
              </a:rPr>
              <a:t>cricoid </a:t>
            </a:r>
            <a:r>
              <a:rPr sz="2800" spc="-75" dirty="0">
                <a:latin typeface="Arial"/>
                <a:cs typeface="Arial"/>
              </a:rPr>
              <a:t>cartilage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spc="-20" dirty="0">
                <a:latin typeface="Arial"/>
                <a:cs typeface="Arial"/>
              </a:rPr>
              <a:t>the	</a:t>
            </a:r>
            <a:r>
              <a:rPr sz="2800" spc="-75" dirty="0">
                <a:latin typeface="Arial"/>
                <a:cs typeface="Arial"/>
              </a:rPr>
              <a:t>larynx, </a:t>
            </a:r>
            <a:r>
              <a:rPr sz="2800" spc="-40" dirty="0">
                <a:latin typeface="Arial"/>
                <a:cs typeface="Arial"/>
              </a:rPr>
              <a:t>on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70" dirty="0">
                <a:latin typeface="Arial"/>
                <a:cs typeface="Arial"/>
              </a:rPr>
              <a:t>level 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160" dirty="0">
                <a:latin typeface="Arial"/>
                <a:cs typeface="Arial"/>
              </a:rPr>
              <a:t>C6 </a:t>
            </a:r>
            <a:r>
              <a:rPr sz="2800" spc="-65" dirty="0">
                <a:latin typeface="Arial"/>
                <a:cs typeface="Arial"/>
              </a:rPr>
              <a:t>vertebra,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the  </a:t>
            </a:r>
            <a:r>
              <a:rPr sz="2800" spc="-70" dirty="0">
                <a:latin typeface="Arial"/>
                <a:cs typeface="Arial"/>
              </a:rPr>
              <a:t>level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the	</a:t>
            </a:r>
            <a:r>
              <a:rPr sz="2800" b="1" spc="-100" dirty="0">
                <a:latin typeface="Trebuchet MS"/>
                <a:cs typeface="Trebuchet MS"/>
              </a:rPr>
              <a:t>angle </a:t>
            </a:r>
            <a:r>
              <a:rPr sz="2800" b="1" spc="-50" dirty="0">
                <a:latin typeface="Trebuchet MS"/>
                <a:cs typeface="Trebuchet MS"/>
              </a:rPr>
              <a:t>of  </a:t>
            </a:r>
            <a:r>
              <a:rPr sz="2800" b="1" spc="-120" dirty="0">
                <a:latin typeface="Trebuchet MS"/>
                <a:cs typeface="Trebuchet MS"/>
              </a:rPr>
              <a:t>Louis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spc="-75" dirty="0">
                <a:latin typeface="Arial"/>
                <a:cs typeface="Arial"/>
              </a:rPr>
              <a:t>(T4/5)		</a:t>
            </a:r>
            <a:r>
              <a:rPr sz="2800" spc="-65" dirty="0">
                <a:latin typeface="Arial"/>
                <a:cs typeface="Arial"/>
              </a:rPr>
              <a:t>vertebra,  where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35" dirty="0">
                <a:latin typeface="Arial"/>
                <a:cs typeface="Arial"/>
              </a:rPr>
              <a:t>it</a:t>
            </a:r>
            <a:r>
              <a:rPr sz="2800" spc="17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divides	</a:t>
            </a:r>
            <a:r>
              <a:rPr sz="2800" spc="-10" dirty="0">
                <a:latin typeface="Arial"/>
                <a:cs typeface="Arial"/>
              </a:rPr>
              <a:t>into 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two </a:t>
            </a:r>
            <a:r>
              <a:rPr sz="2800" spc="-65" dirty="0">
                <a:latin typeface="Arial"/>
                <a:cs typeface="Arial"/>
              </a:rPr>
              <a:t>bronchi, one 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spc="-110" dirty="0">
                <a:latin typeface="Arial"/>
                <a:cs typeface="Arial"/>
              </a:rPr>
              <a:t>each</a:t>
            </a:r>
            <a:r>
              <a:rPr sz="2800" spc="-45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lung.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422024"/>
            <a:ext cx="4724400" cy="4185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502" y="13207"/>
            <a:ext cx="3296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Bronchial</a:t>
            </a:r>
            <a:r>
              <a:rPr spc="-600" dirty="0"/>
              <a:t> </a:t>
            </a:r>
            <a:r>
              <a:rPr spc="-254" dirty="0"/>
              <a:t>Tree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507" y="940053"/>
            <a:ext cx="3397250" cy="526605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marR="306070" indent="-342900">
              <a:lnSpc>
                <a:spcPts val="232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  <a:tab pos="1199515" algn="l"/>
              </a:tabLst>
            </a:pPr>
            <a:r>
              <a:rPr sz="2400" spc="-114" dirty="0">
                <a:latin typeface="Arial"/>
                <a:cs typeface="Arial"/>
              </a:rPr>
              <a:t>The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b="1" spc="-140" dirty="0">
                <a:latin typeface="Trebuchet MS"/>
                <a:cs typeface="Trebuchet MS"/>
              </a:rPr>
              <a:t>trachea</a:t>
            </a:r>
            <a:r>
              <a:rPr sz="2400" b="1" spc="-330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Arial"/>
                <a:cs typeface="Arial"/>
              </a:rPr>
              <a:t>is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divided  </a:t>
            </a:r>
            <a:r>
              <a:rPr sz="2400" spc="-10" dirty="0">
                <a:latin typeface="Arial"/>
                <a:cs typeface="Arial"/>
              </a:rPr>
              <a:t>into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	</a:t>
            </a:r>
            <a:r>
              <a:rPr sz="2400" spc="-65" dirty="0">
                <a:latin typeface="Arial"/>
                <a:cs typeface="Arial"/>
              </a:rPr>
              <a:t>bronchi</a:t>
            </a:r>
            <a:endParaRPr sz="2400">
              <a:latin typeface="Arial"/>
              <a:cs typeface="Arial"/>
            </a:endParaRPr>
          </a:p>
          <a:p>
            <a:pPr marL="355600" marR="120650" indent="-342900">
              <a:lnSpc>
                <a:spcPct val="800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  <a:tab pos="1372235" algn="l"/>
                <a:tab pos="1742439" algn="l"/>
              </a:tabLst>
            </a:pPr>
            <a:r>
              <a:rPr sz="2400" spc="-114" dirty="0">
                <a:latin typeface="Arial"/>
                <a:cs typeface="Arial"/>
              </a:rPr>
              <a:t>The </a:t>
            </a:r>
            <a:r>
              <a:rPr sz="2400" spc="-60" dirty="0">
                <a:latin typeface="Arial"/>
                <a:cs typeface="Arial"/>
              </a:rPr>
              <a:t>main </a:t>
            </a:r>
            <a:r>
              <a:rPr sz="2400" spc="-90" dirty="0">
                <a:latin typeface="Arial"/>
                <a:cs typeface="Arial"/>
              </a:rPr>
              <a:t>bronchus  divides	</a:t>
            </a:r>
            <a:r>
              <a:rPr sz="2400" spc="-5" dirty="0">
                <a:latin typeface="Arial"/>
                <a:cs typeface="Arial"/>
              </a:rPr>
              <a:t>within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lung  </a:t>
            </a:r>
            <a:r>
              <a:rPr sz="2400" spc="-15" dirty="0">
                <a:latin typeface="Arial"/>
                <a:cs typeface="Arial"/>
              </a:rPr>
              <a:t>into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lobar	</a:t>
            </a:r>
            <a:r>
              <a:rPr sz="2400" b="1" spc="-140" dirty="0">
                <a:latin typeface="Trebuchet MS"/>
                <a:cs typeface="Trebuchet MS"/>
              </a:rPr>
              <a:t>bronchi.</a:t>
            </a:r>
            <a:endParaRPr sz="2400">
              <a:latin typeface="Trebuchet MS"/>
              <a:cs typeface="Trebuchet MS"/>
            </a:endParaRPr>
          </a:p>
          <a:p>
            <a:pPr marL="355600" marR="14604" indent="-342900">
              <a:lnSpc>
                <a:spcPct val="80000"/>
              </a:lnSpc>
              <a:spcBef>
                <a:spcPts val="509"/>
              </a:spcBef>
              <a:buChar char="•"/>
              <a:tabLst>
                <a:tab pos="354965" algn="l"/>
                <a:tab pos="355600" algn="l"/>
                <a:tab pos="1000125" algn="l"/>
                <a:tab pos="1248410" algn="l"/>
              </a:tabLst>
            </a:pPr>
            <a:r>
              <a:rPr sz="2400" spc="-114" dirty="0">
                <a:latin typeface="Arial"/>
                <a:cs typeface="Arial"/>
              </a:rPr>
              <a:t>The </a:t>
            </a:r>
            <a:r>
              <a:rPr sz="2400" spc="-50" dirty="0">
                <a:latin typeface="Arial"/>
                <a:cs typeface="Arial"/>
              </a:rPr>
              <a:t>lobar </a:t>
            </a:r>
            <a:r>
              <a:rPr sz="2400" spc="-65" dirty="0">
                <a:latin typeface="Arial"/>
                <a:cs typeface="Arial"/>
              </a:rPr>
              <a:t>bronchi</a:t>
            </a:r>
            <a:r>
              <a:rPr sz="2400" spc="-42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divide  </a:t>
            </a:r>
            <a:r>
              <a:rPr sz="2400" spc="-25" dirty="0">
                <a:latin typeface="Arial"/>
                <a:cs typeface="Arial"/>
              </a:rPr>
              <a:t>into	</a:t>
            </a:r>
            <a:r>
              <a:rPr sz="2400" b="1" spc="-110" dirty="0">
                <a:latin typeface="Trebuchet MS"/>
                <a:cs typeface="Trebuchet MS"/>
              </a:rPr>
              <a:t>segmental</a:t>
            </a:r>
            <a:r>
              <a:rPr sz="2400" b="1" spc="-305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bronchi  </a:t>
            </a:r>
            <a:r>
              <a:rPr sz="2400" spc="-55" dirty="0">
                <a:latin typeface="Arial"/>
                <a:cs typeface="Arial"/>
              </a:rPr>
              <a:t>which	</a:t>
            </a:r>
            <a:r>
              <a:rPr sz="2400" spc="-85" dirty="0">
                <a:latin typeface="Arial"/>
                <a:cs typeface="Arial"/>
              </a:rPr>
              <a:t>supply  </a:t>
            </a:r>
            <a:r>
              <a:rPr sz="2400" b="1" spc="-120" dirty="0">
                <a:latin typeface="Trebuchet MS"/>
                <a:cs typeface="Trebuchet MS"/>
              </a:rPr>
              <a:t>bronchopulmonary  </a:t>
            </a:r>
            <a:r>
              <a:rPr sz="2400" b="1" spc="-100" dirty="0">
                <a:latin typeface="Trebuchet MS"/>
                <a:cs typeface="Trebuchet MS"/>
              </a:rPr>
              <a:t>segments</a:t>
            </a:r>
            <a:r>
              <a:rPr sz="2400" spc="-1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  <a:tab pos="1393190" algn="l"/>
                <a:tab pos="1807845" algn="l"/>
              </a:tabLst>
            </a:pPr>
            <a:r>
              <a:rPr sz="2400" spc="-170" dirty="0">
                <a:latin typeface="Arial"/>
                <a:cs typeface="Arial"/>
              </a:rPr>
              <a:t>Each</a:t>
            </a:r>
            <a:r>
              <a:rPr sz="2400" spc="-4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bronchopulmonary  </a:t>
            </a:r>
            <a:r>
              <a:rPr sz="2400" spc="-100" dirty="0">
                <a:latin typeface="Arial"/>
                <a:cs typeface="Arial"/>
              </a:rPr>
              <a:t>segment,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00" dirty="0">
                <a:latin typeface="Arial"/>
                <a:cs typeface="Arial"/>
              </a:rPr>
              <a:t>segmental  </a:t>
            </a:r>
            <a:r>
              <a:rPr sz="2400" spc="-65" dirty="0">
                <a:latin typeface="Arial"/>
                <a:cs typeface="Arial"/>
              </a:rPr>
              <a:t>bronchi </a:t>
            </a:r>
            <a:r>
              <a:rPr sz="2400" spc="-55" dirty="0">
                <a:latin typeface="Arial"/>
                <a:cs typeface="Arial"/>
              </a:rPr>
              <a:t>divide </a:t>
            </a:r>
            <a:r>
              <a:rPr sz="2400" spc="-25" dirty="0">
                <a:latin typeface="Arial"/>
                <a:cs typeface="Arial"/>
              </a:rPr>
              <a:t>into  </a:t>
            </a:r>
            <a:r>
              <a:rPr sz="2400" b="1" spc="-114" dirty="0">
                <a:latin typeface="Trebuchet MS"/>
                <a:cs typeface="Trebuchet MS"/>
              </a:rPr>
              <a:t>bronchioles</a:t>
            </a:r>
            <a:r>
              <a:rPr sz="2400" spc="-114" dirty="0">
                <a:latin typeface="Arial"/>
                <a:cs typeface="Arial"/>
              </a:rPr>
              <a:t>, </a:t>
            </a:r>
            <a:r>
              <a:rPr sz="2400" spc="-55" dirty="0">
                <a:latin typeface="Arial"/>
                <a:cs typeface="Arial"/>
              </a:rPr>
              <a:t>which  </a:t>
            </a:r>
            <a:r>
              <a:rPr sz="2400" spc="-10" dirty="0">
                <a:latin typeface="Arial"/>
                <a:cs typeface="Arial"/>
              </a:rPr>
              <a:t>further	</a:t>
            </a:r>
            <a:r>
              <a:rPr sz="2400" spc="-80" dirty="0">
                <a:latin typeface="Arial"/>
                <a:cs typeface="Arial"/>
              </a:rPr>
              <a:t>subdivide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90" dirty="0">
                <a:latin typeface="Arial"/>
                <a:cs typeface="Arial"/>
              </a:rPr>
              <a:t>supply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	</a:t>
            </a:r>
            <a:r>
              <a:rPr sz="2400" spc="-60" dirty="0">
                <a:latin typeface="Arial"/>
                <a:cs typeface="Arial"/>
              </a:rPr>
              <a:t>respiratory  </a:t>
            </a:r>
            <a:r>
              <a:rPr sz="2400" spc="-110" dirty="0">
                <a:latin typeface="Arial"/>
                <a:cs typeface="Arial"/>
              </a:rPr>
              <a:t>surfaces.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1600617"/>
            <a:ext cx="5334000" cy="4703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719" y="447294"/>
            <a:ext cx="65424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Bronchopulmonary</a:t>
            </a:r>
            <a:r>
              <a:rPr spc="-505" dirty="0"/>
              <a:t> </a:t>
            </a:r>
            <a:r>
              <a:rPr spc="-240" dirty="0"/>
              <a:t>Segment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2" y="1364360"/>
            <a:ext cx="3538220" cy="449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893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0" dirty="0">
                <a:latin typeface="Arial"/>
                <a:cs typeface="Arial"/>
              </a:rPr>
              <a:t>There </a:t>
            </a:r>
            <a:r>
              <a:rPr sz="2400" spc="-75" dirty="0">
                <a:latin typeface="Arial"/>
                <a:cs typeface="Arial"/>
              </a:rPr>
              <a:t>are </a:t>
            </a:r>
            <a:r>
              <a:rPr sz="2400" spc="-30" dirty="0">
                <a:latin typeface="Arial"/>
                <a:cs typeface="Arial"/>
              </a:rPr>
              <a:t>ten  </a:t>
            </a:r>
            <a:r>
              <a:rPr sz="2400" spc="-80" dirty="0">
                <a:latin typeface="Arial"/>
                <a:cs typeface="Arial"/>
              </a:rPr>
              <a:t>b</a:t>
            </a:r>
            <a:r>
              <a:rPr sz="2400" spc="-70" dirty="0">
                <a:latin typeface="Arial"/>
                <a:cs typeface="Arial"/>
              </a:rPr>
              <a:t>r</a:t>
            </a:r>
            <a:r>
              <a:rPr sz="2400" spc="-80" dirty="0">
                <a:latin typeface="Arial"/>
                <a:cs typeface="Arial"/>
              </a:rPr>
              <a:t>on</a:t>
            </a:r>
            <a:r>
              <a:rPr sz="2400" spc="-75" dirty="0">
                <a:latin typeface="Arial"/>
                <a:cs typeface="Arial"/>
              </a:rPr>
              <a:t>c</a:t>
            </a:r>
            <a:r>
              <a:rPr sz="2400" spc="-80" dirty="0">
                <a:latin typeface="Arial"/>
                <a:cs typeface="Arial"/>
              </a:rPr>
              <a:t>hopu</a:t>
            </a:r>
            <a:r>
              <a:rPr sz="2400" spc="-85" dirty="0">
                <a:latin typeface="Arial"/>
                <a:cs typeface="Arial"/>
              </a:rPr>
              <a:t>l</a:t>
            </a:r>
            <a:r>
              <a:rPr sz="2400" spc="-70" dirty="0">
                <a:latin typeface="Arial"/>
                <a:cs typeface="Arial"/>
              </a:rPr>
              <a:t>m</a:t>
            </a:r>
            <a:r>
              <a:rPr sz="2400" spc="-80" dirty="0">
                <a:latin typeface="Arial"/>
                <a:cs typeface="Arial"/>
              </a:rPr>
              <a:t>ona</a:t>
            </a:r>
            <a:r>
              <a:rPr sz="2400" spc="-7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  </a:t>
            </a:r>
            <a:r>
              <a:rPr sz="2400" spc="-120" dirty="0">
                <a:latin typeface="Arial"/>
                <a:cs typeface="Arial"/>
              </a:rPr>
              <a:t>segments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spc="-114" dirty="0">
                <a:latin typeface="Arial"/>
                <a:cs typeface="Arial"/>
              </a:rPr>
              <a:t>each  </a:t>
            </a:r>
            <a:r>
              <a:rPr sz="2400" spc="-70" dirty="0">
                <a:latin typeface="Arial"/>
                <a:cs typeface="Arial"/>
              </a:rPr>
              <a:t>lung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80" dirty="0">
                <a:latin typeface="Arial"/>
                <a:cs typeface="Arial"/>
              </a:rPr>
              <a:t>Each </a:t>
            </a:r>
            <a:r>
              <a:rPr sz="2400" spc="-80" dirty="0">
                <a:latin typeface="Arial"/>
                <a:cs typeface="Arial"/>
              </a:rPr>
              <a:t>bronchopulmonary  </a:t>
            </a:r>
            <a:r>
              <a:rPr sz="2400" spc="-110" dirty="0">
                <a:latin typeface="Arial"/>
                <a:cs typeface="Arial"/>
              </a:rPr>
              <a:t>segment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is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shaped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like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an  </a:t>
            </a:r>
            <a:r>
              <a:rPr sz="2400" spc="-60" dirty="0">
                <a:latin typeface="Arial"/>
                <a:cs typeface="Arial"/>
              </a:rPr>
              <a:t>irregular </a:t>
            </a:r>
            <a:r>
              <a:rPr sz="2400" spc="-95" dirty="0">
                <a:latin typeface="Arial"/>
                <a:cs typeface="Arial"/>
              </a:rPr>
              <a:t>cone </a:t>
            </a:r>
            <a:r>
              <a:rPr sz="2400" dirty="0">
                <a:latin typeface="Arial"/>
                <a:cs typeface="Arial"/>
              </a:rPr>
              <a:t>with </a:t>
            </a:r>
            <a:r>
              <a:rPr sz="2400" spc="-20" dirty="0">
                <a:latin typeface="Arial"/>
                <a:cs typeface="Arial"/>
              </a:rPr>
              <a:t>the  </a:t>
            </a:r>
            <a:r>
              <a:rPr sz="2400" spc="-120" dirty="0">
                <a:latin typeface="Arial"/>
                <a:cs typeface="Arial"/>
              </a:rPr>
              <a:t>apex </a:t>
            </a:r>
            <a:r>
              <a:rPr sz="2400" spc="-25" dirty="0">
                <a:latin typeface="Arial"/>
                <a:cs typeface="Arial"/>
              </a:rPr>
              <a:t>at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55" dirty="0">
                <a:latin typeface="Arial"/>
                <a:cs typeface="Arial"/>
              </a:rPr>
              <a:t>origin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100" dirty="0">
                <a:latin typeface="Arial"/>
                <a:cs typeface="Arial"/>
              </a:rPr>
              <a:t>segmental bronchus </a:t>
            </a:r>
            <a:r>
              <a:rPr sz="2400" spc="-80" dirty="0">
                <a:latin typeface="Arial"/>
                <a:cs typeface="Arial"/>
              </a:rPr>
              <a:t>and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35" dirty="0">
                <a:latin typeface="Arial"/>
                <a:cs typeface="Arial"/>
              </a:rPr>
              <a:t>base </a:t>
            </a:r>
            <a:r>
              <a:rPr sz="2400" spc="-60" dirty="0">
                <a:latin typeface="Arial"/>
                <a:cs typeface="Arial"/>
              </a:rPr>
              <a:t>projected  peripherally </a:t>
            </a:r>
            <a:r>
              <a:rPr sz="2400" spc="-30" dirty="0">
                <a:latin typeface="Arial"/>
                <a:cs typeface="Arial"/>
              </a:rPr>
              <a:t>onto the  </a:t>
            </a:r>
            <a:r>
              <a:rPr sz="2400" spc="-105" dirty="0">
                <a:latin typeface="Arial"/>
                <a:cs typeface="Arial"/>
              </a:rPr>
              <a:t>surface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lung.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0" y="1842535"/>
            <a:ext cx="5221224" cy="4143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719" y="447294"/>
            <a:ext cx="65424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Bronchopulmonary</a:t>
            </a:r>
            <a:r>
              <a:rPr spc="-505" dirty="0"/>
              <a:t> </a:t>
            </a:r>
            <a:r>
              <a:rPr spc="-240" dirty="0"/>
              <a:t>Segment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2" y="1606422"/>
            <a:ext cx="370840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5946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100" dirty="0">
                <a:latin typeface="Arial"/>
                <a:cs typeface="Arial"/>
              </a:rPr>
              <a:t>A</a:t>
            </a:r>
            <a:r>
              <a:rPr sz="2400" spc="-95" dirty="0">
                <a:latin typeface="Arial"/>
                <a:cs typeface="Arial"/>
              </a:rPr>
              <a:t>b</a:t>
            </a:r>
            <a:r>
              <a:rPr sz="2400" spc="-80" dirty="0">
                <a:latin typeface="Arial"/>
                <a:cs typeface="Arial"/>
              </a:rPr>
              <a:t>r</a:t>
            </a:r>
            <a:r>
              <a:rPr sz="2400" spc="-95" dirty="0">
                <a:latin typeface="Arial"/>
                <a:cs typeface="Arial"/>
              </a:rPr>
              <a:t>on</a:t>
            </a:r>
            <a:r>
              <a:rPr sz="2400" spc="-85" dirty="0">
                <a:latin typeface="Arial"/>
                <a:cs typeface="Arial"/>
              </a:rPr>
              <a:t>c</a:t>
            </a:r>
            <a:r>
              <a:rPr sz="2400" spc="-95" dirty="0">
                <a:latin typeface="Arial"/>
                <a:cs typeface="Arial"/>
              </a:rPr>
              <a:t>ho</a:t>
            </a:r>
            <a:r>
              <a:rPr sz="2400" spc="-80" dirty="0">
                <a:latin typeface="Arial"/>
                <a:cs typeface="Arial"/>
              </a:rPr>
              <a:t>pu</a:t>
            </a:r>
            <a:r>
              <a:rPr sz="2400" spc="-95" dirty="0">
                <a:latin typeface="Arial"/>
                <a:cs typeface="Arial"/>
              </a:rPr>
              <a:t>l</a:t>
            </a:r>
            <a:r>
              <a:rPr sz="2400" spc="-80" dirty="0">
                <a:latin typeface="Arial"/>
                <a:cs typeface="Arial"/>
              </a:rPr>
              <a:t>mon</a:t>
            </a:r>
            <a:r>
              <a:rPr sz="2400" spc="-95" dirty="0">
                <a:latin typeface="Arial"/>
                <a:cs typeface="Arial"/>
              </a:rPr>
              <a:t>a</a:t>
            </a:r>
            <a:r>
              <a:rPr sz="2400" spc="-8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  </a:t>
            </a:r>
            <a:r>
              <a:rPr sz="2400" spc="-110" dirty="0">
                <a:latin typeface="Arial"/>
                <a:cs typeface="Arial"/>
              </a:rPr>
              <a:t>segment </a:t>
            </a:r>
            <a:r>
              <a:rPr sz="2400" spc="-65" dirty="0">
                <a:latin typeface="Arial"/>
                <a:cs typeface="Arial"/>
              </a:rPr>
              <a:t>is</a:t>
            </a:r>
            <a:r>
              <a:rPr sz="2400" spc="-37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2400" spc="-110" dirty="0">
                <a:latin typeface="Arial"/>
                <a:cs typeface="Arial"/>
              </a:rPr>
              <a:t>sma</a:t>
            </a:r>
            <a:r>
              <a:rPr sz="2400" b="1" spc="-110" dirty="0">
                <a:latin typeface="Arial"/>
                <a:cs typeface="Arial"/>
              </a:rPr>
              <a:t>l </a:t>
            </a:r>
            <a:r>
              <a:rPr sz="2400" spc="-75" dirty="0">
                <a:latin typeface="Arial"/>
                <a:cs typeface="Arial"/>
              </a:rPr>
              <a:t>est, </a:t>
            </a:r>
            <a:r>
              <a:rPr sz="2400" spc="-50" dirty="0">
                <a:latin typeface="Arial"/>
                <a:cs typeface="Arial"/>
              </a:rPr>
              <a:t>functionally  </a:t>
            </a:r>
            <a:r>
              <a:rPr sz="2400" spc="-70" dirty="0">
                <a:latin typeface="Arial"/>
                <a:cs typeface="Arial"/>
              </a:rPr>
              <a:t>independent </a:t>
            </a:r>
            <a:r>
              <a:rPr sz="2400" spc="-75" dirty="0">
                <a:latin typeface="Arial"/>
                <a:cs typeface="Arial"/>
              </a:rPr>
              <a:t>region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  </a:t>
            </a:r>
            <a:r>
              <a:rPr sz="2400" spc="-70" dirty="0">
                <a:latin typeface="Arial"/>
                <a:cs typeface="Arial"/>
              </a:rPr>
              <a:t>lung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and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sma</a:t>
            </a:r>
            <a:r>
              <a:rPr sz="2400" b="1" spc="-120" dirty="0">
                <a:latin typeface="Arial"/>
                <a:cs typeface="Arial"/>
              </a:rPr>
              <a:t>l</a:t>
            </a:r>
            <a:r>
              <a:rPr sz="2400" b="1" spc="-3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est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area 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70" dirty="0">
                <a:latin typeface="Arial"/>
                <a:cs typeface="Arial"/>
              </a:rPr>
              <a:t>lung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110" dirty="0">
                <a:latin typeface="Arial"/>
                <a:cs typeface="Arial"/>
              </a:rPr>
              <a:t>can</a:t>
            </a:r>
            <a:r>
              <a:rPr sz="2400" spc="-53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beisolated  </a:t>
            </a:r>
            <a:r>
              <a:rPr sz="2400" spc="-75" dirty="0">
                <a:latin typeface="Arial"/>
                <a:cs typeface="Arial"/>
              </a:rPr>
              <a:t>and </a:t>
            </a:r>
            <a:r>
              <a:rPr sz="2400" spc="-85" dirty="0">
                <a:latin typeface="Arial"/>
                <a:cs typeface="Arial"/>
              </a:rPr>
              <a:t>removed </a:t>
            </a:r>
            <a:r>
              <a:rPr sz="2400" spc="-5" dirty="0">
                <a:latin typeface="Arial"/>
                <a:cs typeface="Arial"/>
              </a:rPr>
              <a:t>without  </a:t>
            </a:r>
            <a:r>
              <a:rPr sz="2400" spc="-75" dirty="0">
                <a:latin typeface="Arial"/>
                <a:cs typeface="Arial"/>
              </a:rPr>
              <a:t>affecting </a:t>
            </a:r>
            <a:r>
              <a:rPr sz="2400" spc="-90" dirty="0">
                <a:latin typeface="Arial"/>
                <a:cs typeface="Arial"/>
              </a:rPr>
              <a:t>adjacent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regions.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1488967"/>
            <a:ext cx="4800600" cy="4143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457200"/>
            <a:ext cx="79248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839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76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Thankyou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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5359" y="107695"/>
            <a:ext cx="183133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Trachea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818321"/>
            <a:ext cx="3706495" cy="57302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0" dirty="0">
                <a:latin typeface="Trebuchet MS"/>
                <a:cs typeface="Trebuchet MS"/>
              </a:rPr>
              <a:t>Structure:</a:t>
            </a:r>
            <a:endParaRPr sz="2400">
              <a:latin typeface="Trebuchet MS"/>
              <a:cs typeface="Trebuchet MS"/>
            </a:endParaRPr>
          </a:p>
          <a:p>
            <a:pPr marL="355600" marR="5080">
              <a:lnSpc>
                <a:spcPct val="100000"/>
              </a:lnSpc>
              <a:spcBef>
                <a:spcPts val="595"/>
              </a:spcBef>
              <a:tabLst>
                <a:tab pos="1574800" algn="l"/>
                <a:tab pos="2400935" algn="l"/>
              </a:tabLst>
            </a:pPr>
            <a:r>
              <a:rPr sz="2800" spc="-125" dirty="0">
                <a:latin typeface="Arial"/>
                <a:cs typeface="Arial"/>
              </a:rPr>
              <a:t>The </a:t>
            </a:r>
            <a:r>
              <a:rPr sz="2800" spc="-85" dirty="0">
                <a:latin typeface="Arial"/>
                <a:cs typeface="Arial"/>
              </a:rPr>
              <a:t>trachea </a:t>
            </a:r>
            <a:r>
              <a:rPr sz="2800" spc="-65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40" dirty="0">
                <a:latin typeface="Arial"/>
                <a:cs typeface="Arial"/>
              </a:rPr>
              <a:t>rigid  </a:t>
            </a:r>
            <a:r>
              <a:rPr sz="2800" spc="-60" dirty="0">
                <a:latin typeface="Arial"/>
                <a:cs typeface="Arial"/>
              </a:rPr>
              <a:t>fibroelastic </a:t>
            </a:r>
            <a:r>
              <a:rPr sz="2800" spc="-55" dirty="0">
                <a:latin typeface="Arial"/>
                <a:cs typeface="Arial"/>
              </a:rPr>
              <a:t>structure.  </a:t>
            </a:r>
            <a:r>
              <a:rPr sz="2800" spc="-80" dirty="0">
                <a:latin typeface="Arial"/>
                <a:cs typeface="Arial"/>
              </a:rPr>
              <a:t>Incomplete rings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spc="-85" dirty="0">
                <a:latin typeface="Arial"/>
                <a:cs typeface="Arial"/>
              </a:rPr>
              <a:t>hyaline	</a:t>
            </a:r>
            <a:r>
              <a:rPr sz="2800" spc="-75" dirty="0">
                <a:latin typeface="Arial"/>
                <a:cs typeface="Arial"/>
              </a:rPr>
              <a:t>cartilage  con</a:t>
            </a:r>
            <a:r>
              <a:rPr sz="2800" spc="-70" dirty="0">
                <a:latin typeface="Arial"/>
                <a:cs typeface="Arial"/>
              </a:rPr>
              <a:t>t</a:t>
            </a:r>
            <a:r>
              <a:rPr sz="2800" spc="-75" dirty="0">
                <a:latin typeface="Arial"/>
                <a:cs typeface="Arial"/>
              </a:rPr>
              <a:t>inuousl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70" dirty="0">
                <a:latin typeface="Arial"/>
                <a:cs typeface="Arial"/>
              </a:rPr>
              <a:t>m</a:t>
            </a:r>
            <a:r>
              <a:rPr sz="2800" spc="-65" dirty="0">
                <a:latin typeface="Arial"/>
                <a:cs typeface="Arial"/>
              </a:rPr>
              <a:t>ain</a:t>
            </a:r>
            <a:r>
              <a:rPr sz="2800" spc="-60" dirty="0">
                <a:latin typeface="Arial"/>
                <a:cs typeface="Arial"/>
              </a:rPr>
              <a:t>t</a:t>
            </a:r>
            <a:r>
              <a:rPr sz="2800" spc="-65" dirty="0">
                <a:latin typeface="Arial"/>
                <a:cs typeface="Arial"/>
              </a:rPr>
              <a:t>ai</a:t>
            </a:r>
            <a:r>
              <a:rPr sz="2800" spc="-5" dirty="0">
                <a:latin typeface="Arial"/>
                <a:cs typeface="Arial"/>
              </a:rPr>
              <a:t>n 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-80" dirty="0">
                <a:latin typeface="Arial"/>
                <a:cs typeface="Arial"/>
              </a:rPr>
              <a:t>patency </a:t>
            </a:r>
            <a:r>
              <a:rPr sz="2800" spc="50" dirty="0">
                <a:latin typeface="Arial"/>
                <a:cs typeface="Arial"/>
              </a:rPr>
              <a:t>ofthe  </a:t>
            </a:r>
            <a:r>
              <a:rPr sz="2800" spc="-65" dirty="0">
                <a:latin typeface="Arial"/>
                <a:cs typeface="Arial"/>
              </a:rPr>
              <a:t>lumen.</a:t>
            </a:r>
            <a:endParaRPr sz="2800">
              <a:latin typeface="Arial"/>
              <a:cs typeface="Arial"/>
            </a:endParaRPr>
          </a:p>
          <a:p>
            <a:pPr marL="355600" marR="1068705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  <a:tab pos="1257935" algn="l"/>
              </a:tabLst>
            </a:pPr>
            <a:r>
              <a:rPr sz="2800" spc="-125" dirty="0">
                <a:latin typeface="Arial"/>
                <a:cs typeface="Arial"/>
              </a:rPr>
              <a:t>The </a:t>
            </a:r>
            <a:r>
              <a:rPr sz="2800" spc="-85" dirty="0">
                <a:latin typeface="Arial"/>
                <a:cs typeface="Arial"/>
              </a:rPr>
              <a:t>trachea </a:t>
            </a:r>
            <a:r>
              <a:rPr sz="2800" spc="-65" dirty="0">
                <a:latin typeface="Arial"/>
                <a:cs typeface="Arial"/>
              </a:rPr>
              <a:t>is  line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0" dirty="0">
                <a:latin typeface="Arial"/>
                <a:cs typeface="Arial"/>
              </a:rPr>
              <a:t>internall</a:t>
            </a:r>
            <a:r>
              <a:rPr sz="2800" spc="-5" dirty="0">
                <a:latin typeface="Arial"/>
                <a:cs typeface="Arial"/>
              </a:rPr>
              <a:t>y 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55" dirty="0">
                <a:latin typeface="Arial"/>
                <a:cs typeface="Arial"/>
              </a:rPr>
              <a:t>ciliated  </a:t>
            </a:r>
            <a:r>
              <a:rPr sz="2800" spc="-75" dirty="0">
                <a:latin typeface="Arial"/>
                <a:cs typeface="Arial"/>
              </a:rPr>
              <a:t>columnar  </a:t>
            </a:r>
            <a:r>
              <a:rPr sz="2800" spc="-45" dirty="0">
                <a:latin typeface="Arial"/>
                <a:cs typeface="Arial"/>
              </a:rPr>
              <a:t>epithelium.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5759" y="1092708"/>
            <a:ext cx="4866132" cy="5003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Trachea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601216"/>
            <a:ext cx="3712210" cy="413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13055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spc="15" dirty="0">
                <a:latin typeface="Arial"/>
                <a:cs typeface="Arial"/>
              </a:rPr>
              <a:t>It </a:t>
            </a:r>
            <a:r>
              <a:rPr sz="2800" spc="-150" dirty="0">
                <a:latin typeface="Arial"/>
                <a:cs typeface="Arial"/>
              </a:rPr>
              <a:t>measures </a:t>
            </a:r>
            <a:r>
              <a:rPr sz="2800" spc="-50" dirty="0">
                <a:latin typeface="Arial"/>
                <a:cs typeface="Arial"/>
              </a:rPr>
              <a:t>about</a:t>
            </a:r>
            <a:r>
              <a:rPr sz="2800" spc="-62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11  </a:t>
            </a:r>
            <a:r>
              <a:rPr sz="2800" spc="-90" dirty="0">
                <a:latin typeface="Arial"/>
                <a:cs typeface="Arial"/>
              </a:rPr>
              <a:t>cm. </a:t>
            </a:r>
            <a:r>
              <a:rPr sz="2800" spc="-45" dirty="0">
                <a:latin typeface="Arial"/>
                <a:cs typeface="Arial"/>
              </a:rPr>
              <a:t>In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length.</a:t>
            </a:r>
            <a:endParaRPr sz="28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95"/>
              </a:spcBef>
              <a:buChar char="•"/>
              <a:tabLst>
                <a:tab pos="355600" algn="l"/>
              </a:tabLst>
            </a:pPr>
            <a:r>
              <a:rPr sz="2800" spc="-55" dirty="0">
                <a:latin typeface="Arial"/>
                <a:cs typeface="Arial"/>
              </a:rPr>
              <a:t>Its </a:t>
            </a:r>
            <a:r>
              <a:rPr sz="2800" spc="-114" dirty="0">
                <a:latin typeface="Arial"/>
                <a:cs typeface="Arial"/>
              </a:rPr>
              <a:t>diameter, </a:t>
            </a:r>
            <a:r>
              <a:rPr sz="2800" spc="-30" dirty="0">
                <a:latin typeface="Arial"/>
                <a:cs typeface="Arial"/>
              </a:rPr>
              <a:t>from </a:t>
            </a:r>
            <a:r>
              <a:rPr sz="2800" spc="-110" dirty="0">
                <a:latin typeface="Arial"/>
                <a:cs typeface="Arial"/>
              </a:rPr>
              <a:t>side  </a:t>
            </a:r>
            <a:r>
              <a:rPr sz="2800" spc="10" dirty="0">
                <a:latin typeface="Arial"/>
                <a:cs typeface="Arial"/>
              </a:rPr>
              <a:t>to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side,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is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from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2.5  </a:t>
            </a:r>
            <a:r>
              <a:rPr sz="2800" spc="-95" dirty="0">
                <a:latin typeface="Arial"/>
                <a:cs typeface="Arial"/>
              </a:rPr>
              <a:t>cm.</a:t>
            </a:r>
            <a:endParaRPr sz="2800">
              <a:latin typeface="Arial"/>
              <a:cs typeface="Arial"/>
            </a:endParaRPr>
          </a:p>
          <a:p>
            <a:pPr marL="355600" marR="721360" indent="-342900">
              <a:lnSpc>
                <a:spcPct val="100000"/>
              </a:lnSpc>
              <a:spcBef>
                <a:spcPts val="71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5" dirty="0">
                <a:latin typeface="Arial"/>
                <a:cs typeface="Arial"/>
              </a:rPr>
              <a:t>It </a:t>
            </a:r>
            <a:r>
              <a:rPr sz="2800" spc="-140" dirty="0">
                <a:latin typeface="Arial"/>
                <a:cs typeface="Arial"/>
              </a:rPr>
              <a:t>has </a:t>
            </a:r>
            <a:r>
              <a:rPr sz="2800" spc="-110" dirty="0">
                <a:latin typeface="Arial"/>
                <a:cs typeface="Arial"/>
              </a:rPr>
              <a:t>18-22  </a:t>
            </a:r>
            <a:r>
              <a:rPr sz="2800" spc="-90" dirty="0">
                <a:latin typeface="Arial"/>
                <a:cs typeface="Arial"/>
              </a:rPr>
              <a:t>cartilaginous</a:t>
            </a:r>
            <a:r>
              <a:rPr sz="2800" spc="-36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rings</a:t>
            </a:r>
            <a:endParaRPr sz="28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5" dirty="0">
                <a:latin typeface="Arial"/>
                <a:cs typeface="Arial"/>
              </a:rPr>
              <a:t>It </a:t>
            </a:r>
            <a:r>
              <a:rPr sz="2800" spc="-75" dirty="0">
                <a:latin typeface="Arial"/>
                <a:cs typeface="Arial"/>
              </a:rPr>
              <a:t>is </a:t>
            </a:r>
            <a:r>
              <a:rPr sz="2800" spc="-85" dirty="0">
                <a:latin typeface="Arial"/>
                <a:cs typeface="Arial"/>
              </a:rPr>
              <a:t>greater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themale  </a:t>
            </a:r>
            <a:r>
              <a:rPr sz="2800" spc="-50" dirty="0">
                <a:latin typeface="Arial"/>
                <a:cs typeface="Arial"/>
              </a:rPr>
              <a:t>than </a:t>
            </a:r>
            <a:r>
              <a:rPr sz="2800" spc="-20" dirty="0">
                <a:latin typeface="Arial"/>
                <a:cs typeface="Arial"/>
              </a:rPr>
              <a:t>in </a:t>
            </a:r>
            <a:r>
              <a:rPr sz="2800" spc="-25" dirty="0">
                <a:latin typeface="Arial"/>
                <a:cs typeface="Arial"/>
              </a:rPr>
              <a:t>the</a:t>
            </a:r>
            <a:r>
              <a:rPr sz="2800" spc="-53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female.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86425" y="1954146"/>
            <a:ext cx="1962150" cy="3818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Trachea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5187" y="1147063"/>
            <a:ext cx="3977640" cy="5022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105"/>
              </a:spcBef>
            </a:pPr>
            <a:r>
              <a:rPr sz="2000" b="1" spc="-100" dirty="0">
                <a:latin typeface="Trebuchet MS"/>
                <a:cs typeface="Trebuchet MS"/>
              </a:rPr>
              <a:t>Relations:</a:t>
            </a:r>
            <a:endParaRPr sz="2000">
              <a:latin typeface="Trebuchet MS"/>
              <a:cs typeface="Trebuchet MS"/>
            </a:endParaRPr>
          </a:p>
          <a:p>
            <a:pPr marL="12700" marR="2440940" indent="397510">
              <a:lnSpc>
                <a:spcPts val="2500"/>
              </a:lnSpc>
            </a:pPr>
            <a:r>
              <a:rPr sz="2000" b="1" i="1" spc="-55" dirty="0">
                <a:latin typeface="Trebuchet MS"/>
                <a:cs typeface="Trebuchet MS"/>
              </a:rPr>
              <a:t>A</a:t>
            </a:r>
            <a:r>
              <a:rPr sz="2000" b="1" i="1" spc="-75" dirty="0">
                <a:latin typeface="Trebuchet MS"/>
                <a:cs typeface="Trebuchet MS"/>
              </a:rPr>
              <a:t>n</a:t>
            </a:r>
            <a:r>
              <a:rPr sz="2000" b="1" i="1" spc="-210" dirty="0">
                <a:latin typeface="Trebuchet MS"/>
                <a:cs typeface="Trebuchet MS"/>
              </a:rPr>
              <a:t>t</a:t>
            </a:r>
            <a:r>
              <a:rPr sz="2000" b="1" i="1" spc="-160" dirty="0">
                <a:latin typeface="Trebuchet MS"/>
                <a:cs typeface="Trebuchet MS"/>
              </a:rPr>
              <a:t>e</a:t>
            </a:r>
            <a:r>
              <a:rPr sz="2000" b="1" i="1" spc="-155" dirty="0">
                <a:latin typeface="Trebuchet MS"/>
                <a:cs typeface="Trebuchet MS"/>
              </a:rPr>
              <a:t>ri</a:t>
            </a:r>
            <a:r>
              <a:rPr sz="2000" b="1" i="1" spc="-160" dirty="0">
                <a:latin typeface="Trebuchet MS"/>
                <a:cs typeface="Trebuchet MS"/>
              </a:rPr>
              <a:t>o</a:t>
            </a:r>
            <a:r>
              <a:rPr sz="2000" b="1" i="1" spc="-155" dirty="0">
                <a:latin typeface="Trebuchet MS"/>
                <a:cs typeface="Trebuchet MS"/>
              </a:rPr>
              <a:t>r</a:t>
            </a:r>
            <a:r>
              <a:rPr sz="2000" b="1" i="1" spc="-160" dirty="0">
                <a:latin typeface="Trebuchet MS"/>
                <a:cs typeface="Trebuchet MS"/>
              </a:rPr>
              <a:t>l</a:t>
            </a:r>
            <a:r>
              <a:rPr sz="2000" b="1" i="1" spc="-195" dirty="0">
                <a:latin typeface="Trebuchet MS"/>
                <a:cs typeface="Trebuchet MS"/>
              </a:rPr>
              <a:t>y</a:t>
            </a:r>
            <a:r>
              <a:rPr sz="2000" dirty="0">
                <a:latin typeface="Arial"/>
                <a:cs typeface="Arial"/>
              </a:rPr>
              <a:t>:  </a:t>
            </a:r>
            <a:r>
              <a:rPr sz="2000" b="1" i="1" spc="-50" dirty="0">
                <a:latin typeface="Trebuchet MS"/>
                <a:cs typeface="Trebuchet MS"/>
              </a:rPr>
              <a:t>Neck</a:t>
            </a:r>
            <a:r>
              <a:rPr sz="2000" b="1" spc="-5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67665" marR="208279" indent="-342900">
              <a:lnSpc>
                <a:spcPts val="1920"/>
              </a:lnSpc>
              <a:spcBef>
                <a:spcPts val="29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/>
                <a:cs typeface="Arial"/>
              </a:rPr>
              <a:t>The </a:t>
            </a:r>
            <a:r>
              <a:rPr sz="2000" spc="-65" dirty="0">
                <a:latin typeface="Arial"/>
                <a:cs typeface="Arial"/>
              </a:rPr>
              <a:t>isthmus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35" dirty="0">
                <a:latin typeface="Arial"/>
                <a:cs typeface="Arial"/>
              </a:rPr>
              <a:t>thyroid</a:t>
            </a:r>
            <a:r>
              <a:rPr sz="2000" spc="-40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gland  </a:t>
            </a:r>
            <a:r>
              <a:rPr sz="2000" spc="-50" dirty="0">
                <a:latin typeface="Arial"/>
                <a:cs typeface="Arial"/>
              </a:rPr>
              <a:t>(2nd,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3rd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and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4th</a:t>
            </a:r>
            <a:r>
              <a:rPr sz="2000" spc="-55" dirty="0">
                <a:latin typeface="Arial"/>
                <a:cs typeface="Arial"/>
              </a:rPr>
              <a:t> tracheal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rings)</a:t>
            </a:r>
            <a:endParaRPr sz="2000">
              <a:latin typeface="Arial"/>
              <a:cs typeface="Arial"/>
            </a:endParaRPr>
          </a:p>
          <a:p>
            <a:pPr marL="367665" indent="-343535">
              <a:lnSpc>
                <a:spcPts val="2260"/>
              </a:lnSpc>
              <a:spcBef>
                <a:spcPts val="15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/>
                <a:cs typeface="Arial"/>
              </a:rPr>
              <a:t>The </a:t>
            </a:r>
            <a:r>
              <a:rPr sz="2000" spc="-25" dirty="0">
                <a:latin typeface="Arial"/>
                <a:cs typeface="Arial"/>
              </a:rPr>
              <a:t>inferior </a:t>
            </a:r>
            <a:r>
              <a:rPr sz="2000" spc="-35" dirty="0">
                <a:latin typeface="Arial"/>
                <a:cs typeface="Arial"/>
              </a:rPr>
              <a:t>thyroid</a:t>
            </a:r>
            <a:r>
              <a:rPr sz="2000" spc="-37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veins</a:t>
            </a:r>
            <a:endParaRPr sz="2000">
              <a:latin typeface="Arial"/>
              <a:cs typeface="Arial"/>
            </a:endParaRPr>
          </a:p>
          <a:p>
            <a:pPr marL="367665" marR="5080" indent="-342900">
              <a:lnSpc>
                <a:spcPct val="71000"/>
              </a:lnSpc>
              <a:spcBef>
                <a:spcPts val="555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/>
                <a:cs typeface="Arial"/>
              </a:rPr>
              <a:t>The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sternothyroid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and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sternohyoid  </a:t>
            </a:r>
            <a:r>
              <a:rPr sz="2000" spc="-95" dirty="0">
                <a:latin typeface="Arial"/>
                <a:cs typeface="Arial"/>
              </a:rPr>
              <a:t>muscles</a:t>
            </a:r>
            <a:endParaRPr sz="2000">
              <a:latin typeface="Arial"/>
              <a:cs typeface="Arial"/>
            </a:endParaRPr>
          </a:p>
          <a:p>
            <a:pPr marL="367665" indent="-343535">
              <a:lnSpc>
                <a:spcPts val="2365"/>
              </a:lnSpc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/>
                <a:cs typeface="Arial"/>
              </a:rPr>
              <a:t>The </a:t>
            </a:r>
            <a:r>
              <a:rPr sz="2000" spc="-65" dirty="0">
                <a:latin typeface="Arial"/>
                <a:cs typeface="Arial"/>
              </a:rPr>
              <a:t>cervical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fascia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</a:pPr>
            <a:r>
              <a:rPr sz="2000" b="1" i="1" spc="-85" dirty="0">
                <a:latin typeface="Trebuchet MS"/>
                <a:cs typeface="Trebuchet MS"/>
              </a:rPr>
              <a:t>Thorax</a:t>
            </a:r>
            <a:r>
              <a:rPr sz="2000" b="1" spc="-85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67665" indent="-34353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/>
                <a:cs typeface="Arial"/>
              </a:rPr>
              <a:t>The </a:t>
            </a:r>
            <a:r>
              <a:rPr sz="2000" spc="-55" dirty="0">
                <a:latin typeface="Arial"/>
                <a:cs typeface="Arial"/>
              </a:rPr>
              <a:t>manubrium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sterni</a:t>
            </a:r>
            <a:endParaRPr sz="2000">
              <a:latin typeface="Arial"/>
              <a:cs typeface="Arial"/>
            </a:endParaRPr>
          </a:p>
          <a:p>
            <a:pPr marL="367665" indent="-34353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/>
                <a:cs typeface="Arial"/>
              </a:rPr>
              <a:t>The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remains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thymus</a:t>
            </a:r>
            <a:endParaRPr sz="2000">
              <a:latin typeface="Arial"/>
              <a:cs typeface="Arial"/>
            </a:endParaRPr>
          </a:p>
          <a:p>
            <a:pPr marL="367665" indent="-34353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left </a:t>
            </a:r>
            <a:r>
              <a:rPr sz="2000" spc="-45" dirty="0">
                <a:latin typeface="Arial"/>
                <a:cs typeface="Arial"/>
              </a:rPr>
              <a:t>innominate</a:t>
            </a:r>
            <a:r>
              <a:rPr sz="2000" spc="-409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vein</a:t>
            </a:r>
            <a:endParaRPr sz="2000">
              <a:latin typeface="Arial"/>
              <a:cs typeface="Arial"/>
            </a:endParaRPr>
          </a:p>
          <a:p>
            <a:pPr marL="367665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/>
                <a:cs typeface="Arial"/>
              </a:rPr>
              <a:t>The </a:t>
            </a:r>
            <a:r>
              <a:rPr sz="2000" spc="-35" dirty="0">
                <a:latin typeface="Arial"/>
                <a:cs typeface="Arial"/>
              </a:rPr>
              <a:t>aortic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arch</a:t>
            </a:r>
            <a:endParaRPr sz="2000">
              <a:latin typeface="Arial"/>
              <a:cs typeface="Arial"/>
            </a:endParaRPr>
          </a:p>
          <a:p>
            <a:pPr marL="367665" indent="-34353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000" spc="-45" dirty="0">
                <a:latin typeface="Arial"/>
                <a:cs typeface="Arial"/>
              </a:rPr>
              <a:t>Left </a:t>
            </a:r>
            <a:r>
              <a:rPr sz="2000" spc="-70" dirty="0">
                <a:latin typeface="Arial"/>
                <a:cs typeface="Arial"/>
              </a:rPr>
              <a:t>common </a:t>
            </a:r>
            <a:r>
              <a:rPr sz="2000" spc="-45" dirty="0">
                <a:latin typeface="Arial"/>
                <a:cs typeface="Arial"/>
              </a:rPr>
              <a:t>carotid</a:t>
            </a:r>
            <a:r>
              <a:rPr sz="2000" spc="-39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arteries</a:t>
            </a:r>
            <a:endParaRPr sz="2000">
              <a:latin typeface="Arial"/>
              <a:cs typeface="Arial"/>
            </a:endParaRPr>
          </a:p>
          <a:p>
            <a:pPr marL="367665" indent="-34353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/>
                <a:cs typeface="Arial"/>
              </a:rPr>
              <a:t>The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deep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cardiac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plexus.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371600"/>
            <a:ext cx="3294747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5211" y="4286324"/>
            <a:ext cx="3326130" cy="241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Trachea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marR="1310005" indent="-342900">
              <a:lnSpc>
                <a:spcPct val="103200"/>
              </a:lnSpc>
              <a:spcBef>
                <a:spcPts val="300"/>
              </a:spcBef>
            </a:pPr>
            <a:r>
              <a:rPr spc="-130" dirty="0"/>
              <a:t>Relations:  </a:t>
            </a:r>
            <a:r>
              <a:rPr spc="-145" dirty="0"/>
              <a:t>Posteriorly </a:t>
            </a:r>
            <a:r>
              <a:rPr b="0" dirty="0">
                <a:latin typeface="Arial"/>
                <a:cs typeface="Arial"/>
              </a:rPr>
              <a:t>:</a:t>
            </a:r>
            <a:r>
              <a:rPr b="0" spc="-54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the  </a:t>
            </a:r>
            <a:r>
              <a:rPr b="0" spc="-140" dirty="0">
                <a:latin typeface="Arial"/>
                <a:cs typeface="Arial"/>
              </a:rPr>
              <a:t>esophagus  </a:t>
            </a:r>
            <a:r>
              <a:rPr spc="-160" dirty="0"/>
              <a:t>Laterally</a:t>
            </a:r>
            <a:r>
              <a:rPr b="0" spc="-160" dirty="0">
                <a:latin typeface="Arial"/>
                <a:cs typeface="Arial"/>
              </a:rPr>
              <a:t>:</a:t>
            </a:r>
          </a:p>
          <a:p>
            <a:pPr marL="355600">
              <a:lnSpc>
                <a:spcPct val="100000"/>
              </a:lnSpc>
              <a:spcBef>
                <a:spcPts val="300"/>
              </a:spcBef>
            </a:pPr>
            <a:r>
              <a:rPr b="0" i="1" spc="-70" dirty="0">
                <a:latin typeface="Trebuchet MS"/>
                <a:cs typeface="Trebuchet MS"/>
              </a:rPr>
              <a:t>Neck</a:t>
            </a:r>
            <a:r>
              <a:rPr b="0" spc="-70" dirty="0">
                <a:latin typeface="Arial"/>
                <a:cs typeface="Arial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130" dirty="0">
                <a:latin typeface="Arial"/>
                <a:cs typeface="Arial"/>
              </a:rPr>
              <a:t>Common </a:t>
            </a:r>
            <a:r>
              <a:rPr b="0" spc="-55" dirty="0">
                <a:latin typeface="Arial"/>
                <a:cs typeface="Arial"/>
              </a:rPr>
              <a:t>carotid</a:t>
            </a:r>
            <a:r>
              <a:rPr b="0" spc="-450" dirty="0">
                <a:latin typeface="Arial"/>
                <a:cs typeface="Arial"/>
              </a:rPr>
              <a:t> </a:t>
            </a:r>
            <a:r>
              <a:rPr b="0" spc="-65" dirty="0">
                <a:latin typeface="Arial"/>
                <a:cs typeface="Arial"/>
              </a:rPr>
              <a:t>arteries</a:t>
            </a:r>
          </a:p>
          <a:p>
            <a:pPr marL="355600" marR="5080" indent="-342900">
              <a:lnSpc>
                <a:spcPts val="281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95" dirty="0">
                <a:latin typeface="Arial"/>
                <a:cs typeface="Arial"/>
              </a:rPr>
              <a:t>Right </a:t>
            </a:r>
            <a:r>
              <a:rPr b="0" spc="-80" dirty="0">
                <a:latin typeface="Arial"/>
                <a:cs typeface="Arial"/>
              </a:rPr>
              <a:t>and </a:t>
            </a:r>
            <a:r>
              <a:rPr b="0" spc="5" dirty="0">
                <a:latin typeface="Arial"/>
                <a:cs typeface="Arial"/>
              </a:rPr>
              <a:t>left </a:t>
            </a:r>
            <a:r>
              <a:rPr b="0" spc="-95" dirty="0">
                <a:latin typeface="Arial"/>
                <a:cs typeface="Arial"/>
              </a:rPr>
              <a:t>lobes</a:t>
            </a:r>
            <a:r>
              <a:rPr b="0" spc="-570" dirty="0">
                <a:latin typeface="Arial"/>
                <a:cs typeface="Arial"/>
              </a:rPr>
              <a:t> </a:t>
            </a:r>
            <a:r>
              <a:rPr b="0" spc="35" dirty="0">
                <a:latin typeface="Arial"/>
                <a:cs typeface="Arial"/>
              </a:rPr>
              <a:t>ofthe  </a:t>
            </a:r>
            <a:r>
              <a:rPr b="0" spc="-35" dirty="0">
                <a:latin typeface="Arial"/>
                <a:cs typeface="Arial"/>
              </a:rPr>
              <a:t>thyroid</a:t>
            </a:r>
            <a:r>
              <a:rPr b="0" spc="-204" dirty="0">
                <a:latin typeface="Arial"/>
                <a:cs typeface="Arial"/>
              </a:rPr>
              <a:t> </a:t>
            </a:r>
            <a:r>
              <a:rPr b="0" spc="-95" dirty="0">
                <a:latin typeface="Arial"/>
                <a:cs typeface="Arial"/>
              </a:rPr>
              <a:t>gland</a:t>
            </a:r>
          </a:p>
          <a:p>
            <a:pPr marL="355600" indent="-342900">
              <a:lnSpc>
                <a:spcPct val="100000"/>
              </a:lnSpc>
              <a:spcBef>
                <a:spcPts val="259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35" dirty="0">
                <a:latin typeface="Arial"/>
                <a:cs typeface="Arial"/>
              </a:rPr>
              <a:t>Inferior thyroid</a:t>
            </a:r>
            <a:r>
              <a:rPr b="0" spc="-395" dirty="0">
                <a:latin typeface="Arial"/>
                <a:cs typeface="Arial"/>
              </a:rPr>
              <a:t> </a:t>
            </a:r>
            <a:r>
              <a:rPr b="0" spc="-65" dirty="0">
                <a:latin typeface="Arial"/>
                <a:cs typeface="Arial"/>
              </a:rPr>
              <a:t>arteries</a:t>
            </a: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114" dirty="0">
                <a:latin typeface="Arial"/>
                <a:cs typeface="Arial"/>
              </a:rPr>
              <a:t>The </a:t>
            </a:r>
            <a:r>
              <a:rPr b="0" spc="-55" dirty="0">
                <a:latin typeface="Arial"/>
                <a:cs typeface="Arial"/>
              </a:rPr>
              <a:t>recurrent</a:t>
            </a:r>
            <a:r>
              <a:rPr b="0" spc="-484" dirty="0">
                <a:latin typeface="Arial"/>
                <a:cs typeface="Arial"/>
              </a:rPr>
              <a:t> </a:t>
            </a:r>
            <a:r>
              <a:rPr b="0" spc="-110" dirty="0">
                <a:latin typeface="Arial"/>
                <a:cs typeface="Arial"/>
              </a:rPr>
              <a:t>nerves</a:t>
            </a:r>
          </a:p>
        </p:txBody>
      </p:sp>
      <p:sp>
        <p:nvSpPr>
          <p:cNvPr id="4" name="object 4"/>
          <p:cNvSpPr/>
          <p:nvPr/>
        </p:nvSpPr>
        <p:spPr>
          <a:xfrm>
            <a:off x="5565647" y="1608326"/>
            <a:ext cx="2708782" cy="4510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Trachea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839" y="1287525"/>
            <a:ext cx="3602990" cy="432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191385" indent="-342900">
              <a:lnSpc>
                <a:spcPct val="100000"/>
              </a:lnSpc>
              <a:spcBef>
                <a:spcPts val="95"/>
              </a:spcBef>
            </a:pPr>
            <a:r>
              <a:rPr sz="2200" b="1" spc="-114" dirty="0">
                <a:latin typeface="Trebuchet MS"/>
                <a:cs typeface="Trebuchet MS"/>
              </a:rPr>
              <a:t>Relations:  </a:t>
            </a:r>
            <a:r>
              <a:rPr sz="2200" b="1" spc="-200" dirty="0">
                <a:latin typeface="Trebuchet MS"/>
                <a:cs typeface="Trebuchet MS"/>
              </a:rPr>
              <a:t>L</a:t>
            </a:r>
            <a:r>
              <a:rPr sz="2200" b="1" spc="-225" dirty="0">
                <a:latin typeface="Trebuchet MS"/>
                <a:cs typeface="Trebuchet MS"/>
              </a:rPr>
              <a:t>a</a:t>
            </a:r>
            <a:r>
              <a:rPr sz="2200" b="1" spc="-145" dirty="0">
                <a:latin typeface="Trebuchet MS"/>
                <a:cs typeface="Trebuchet MS"/>
              </a:rPr>
              <a:t>t</a:t>
            </a:r>
            <a:r>
              <a:rPr sz="2200" b="1" spc="-200" dirty="0">
                <a:latin typeface="Trebuchet MS"/>
                <a:cs typeface="Trebuchet MS"/>
              </a:rPr>
              <a:t>e</a:t>
            </a:r>
            <a:r>
              <a:rPr sz="2200" b="1" spc="-275" dirty="0">
                <a:latin typeface="Trebuchet MS"/>
                <a:cs typeface="Trebuchet MS"/>
              </a:rPr>
              <a:t>r</a:t>
            </a:r>
            <a:r>
              <a:rPr sz="2200" b="1" spc="-120" dirty="0">
                <a:latin typeface="Trebuchet MS"/>
                <a:cs typeface="Trebuchet MS"/>
              </a:rPr>
              <a:t>a</a:t>
            </a:r>
            <a:r>
              <a:rPr sz="2200" b="1" spc="-114" dirty="0">
                <a:latin typeface="Trebuchet MS"/>
                <a:cs typeface="Trebuchet MS"/>
              </a:rPr>
              <a:t>ll</a:t>
            </a:r>
            <a:r>
              <a:rPr sz="2200" b="1" spc="-110" dirty="0">
                <a:latin typeface="Trebuchet MS"/>
                <a:cs typeface="Trebuchet MS"/>
              </a:rPr>
              <a:t>y</a:t>
            </a:r>
            <a:r>
              <a:rPr sz="2200" spc="-5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54965" marR="5080">
              <a:lnSpc>
                <a:spcPts val="2400"/>
              </a:lnSpc>
              <a:spcBef>
                <a:spcPts val="40"/>
              </a:spcBef>
            </a:pPr>
            <a:r>
              <a:rPr sz="2200" i="1" spc="-130" dirty="0">
                <a:latin typeface="Trebuchet MS"/>
                <a:cs typeface="Trebuchet MS"/>
              </a:rPr>
              <a:t>Thorax:</a:t>
            </a:r>
            <a:r>
              <a:rPr sz="2200" i="1" spc="-275" dirty="0">
                <a:latin typeface="Trebuchet MS"/>
                <a:cs typeface="Trebuchet MS"/>
              </a:rPr>
              <a:t> </a:t>
            </a:r>
            <a:r>
              <a:rPr sz="2200" spc="35" dirty="0">
                <a:latin typeface="Arial"/>
                <a:cs typeface="Arial"/>
              </a:rPr>
              <a:t>it</a:t>
            </a:r>
            <a:r>
              <a:rPr sz="2200" spc="-34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lies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in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the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superior  </a:t>
            </a:r>
            <a:r>
              <a:rPr sz="2200" spc="-70" dirty="0">
                <a:latin typeface="Arial"/>
                <a:cs typeface="Arial"/>
              </a:rPr>
              <a:t>mediastinum.</a:t>
            </a:r>
            <a:endParaRPr sz="2200">
              <a:latin typeface="Arial"/>
              <a:cs typeface="Arial"/>
            </a:endParaRPr>
          </a:p>
          <a:p>
            <a:pPr marL="354965">
              <a:lnSpc>
                <a:spcPts val="2600"/>
              </a:lnSpc>
            </a:pPr>
            <a:r>
              <a:rPr sz="2200" b="1" spc="-90" dirty="0">
                <a:latin typeface="Trebuchet MS"/>
                <a:cs typeface="Trebuchet MS"/>
              </a:rPr>
              <a:t>Right</a:t>
            </a:r>
            <a:endParaRPr sz="2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20" dirty="0">
                <a:latin typeface="Arial"/>
                <a:cs typeface="Arial"/>
              </a:rPr>
              <a:t>The</a:t>
            </a:r>
            <a:r>
              <a:rPr sz="2200" spc="-27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pleura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90" dirty="0">
                <a:latin typeface="Arial"/>
                <a:cs typeface="Arial"/>
              </a:rPr>
              <a:t>Right</a:t>
            </a:r>
            <a:r>
              <a:rPr sz="2200" spc="-254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vagus,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20" dirty="0">
                <a:latin typeface="Arial"/>
                <a:cs typeface="Arial"/>
              </a:rPr>
              <a:t>The </a:t>
            </a:r>
            <a:r>
              <a:rPr sz="2200" spc="-60" dirty="0">
                <a:latin typeface="Arial"/>
                <a:cs typeface="Arial"/>
              </a:rPr>
              <a:t>innominate</a:t>
            </a:r>
            <a:r>
              <a:rPr sz="2200" spc="-31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artery</a:t>
            </a:r>
            <a:endParaRPr sz="2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200" b="1" spc="-140" dirty="0">
                <a:latin typeface="Trebuchet MS"/>
                <a:cs typeface="Trebuchet MS"/>
              </a:rPr>
              <a:t>Left</a:t>
            </a:r>
            <a:endParaRPr sz="2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60" dirty="0">
                <a:latin typeface="Arial"/>
                <a:cs typeface="Arial"/>
              </a:rPr>
              <a:t>Left </a:t>
            </a:r>
            <a:r>
              <a:rPr sz="2200" spc="-45" dirty="0">
                <a:latin typeface="Arial"/>
                <a:cs typeface="Arial"/>
              </a:rPr>
              <a:t>recurrent</a:t>
            </a:r>
            <a:r>
              <a:rPr sz="2200" spc="-32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nerve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20" dirty="0">
                <a:latin typeface="Arial"/>
                <a:cs typeface="Arial"/>
              </a:rPr>
              <a:t>The </a:t>
            </a:r>
            <a:r>
              <a:rPr sz="2200" spc="-35" dirty="0">
                <a:latin typeface="Arial"/>
                <a:cs typeface="Arial"/>
              </a:rPr>
              <a:t>aortic</a:t>
            </a:r>
            <a:r>
              <a:rPr sz="2200" spc="-34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arch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2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left </a:t>
            </a:r>
            <a:r>
              <a:rPr sz="2200" spc="-85" dirty="0">
                <a:latin typeface="Arial"/>
                <a:cs typeface="Arial"/>
              </a:rPr>
              <a:t>common</a:t>
            </a:r>
            <a:r>
              <a:rPr sz="2200" spc="-43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carotid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25" dirty="0">
                <a:latin typeface="Arial"/>
                <a:cs typeface="Arial"/>
              </a:rPr>
              <a:t>Subclavian</a:t>
            </a:r>
            <a:r>
              <a:rPr sz="2200" spc="-32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arteries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7071" y="1524000"/>
            <a:ext cx="4148328" cy="4602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9109" y="339476"/>
            <a:ext cx="3765179" cy="5783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78201" y="2925317"/>
            <a:ext cx="1908175" cy="73660"/>
          </a:xfrm>
          <a:custGeom>
            <a:avLst/>
            <a:gdLst/>
            <a:ahLst/>
            <a:cxnLst/>
            <a:rect l="l" t="t" r="r" b="b"/>
            <a:pathLst>
              <a:path w="1908175" h="73660">
                <a:moveTo>
                  <a:pt x="1907794" y="73152"/>
                </a:moveTo>
                <a:lnTo>
                  <a:pt x="0" y="0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711" y="2741803"/>
            <a:ext cx="1677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latin typeface="Trebuchet MS"/>
                <a:cs typeface="Trebuchet MS"/>
              </a:rPr>
              <a:t>Inferior </a:t>
            </a:r>
            <a:r>
              <a:rPr sz="1800" b="1" spc="-95" dirty="0">
                <a:latin typeface="Trebuchet MS"/>
                <a:cs typeface="Trebuchet MS"/>
              </a:rPr>
              <a:t>thyroid</a:t>
            </a:r>
            <a:r>
              <a:rPr sz="1800" b="1" spc="-490" dirty="0">
                <a:latin typeface="Trebuchet MS"/>
                <a:cs typeface="Trebuchet MS"/>
              </a:rPr>
              <a:t> </a:t>
            </a:r>
            <a:r>
              <a:rPr sz="1800" b="1" spc="-135" dirty="0">
                <a:latin typeface="Trebuchet MS"/>
                <a:cs typeface="Trebuchet MS"/>
              </a:rPr>
              <a:t>a.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8138" y="4005834"/>
            <a:ext cx="1729739" cy="0"/>
          </a:xfrm>
          <a:custGeom>
            <a:avLst/>
            <a:gdLst/>
            <a:ahLst/>
            <a:cxnLst/>
            <a:rect l="l" t="t" r="r" b="b"/>
            <a:pathLst>
              <a:path w="1729739">
                <a:moveTo>
                  <a:pt x="172935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958" y="3817111"/>
            <a:ext cx="210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Trebuchet MS"/>
                <a:cs typeface="Trebuchet MS"/>
              </a:rPr>
              <a:t>Recurrent</a:t>
            </a:r>
            <a:r>
              <a:rPr sz="1800" b="1" spc="-26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laryngeal</a:t>
            </a:r>
            <a:r>
              <a:rPr sz="1800" b="1" spc="-370" dirty="0">
                <a:latin typeface="Trebuchet MS"/>
                <a:cs typeface="Trebuchet MS"/>
              </a:rPr>
              <a:t> </a:t>
            </a:r>
            <a:r>
              <a:rPr sz="1800" b="1" spc="-140" dirty="0">
                <a:latin typeface="Trebuchet MS"/>
                <a:cs typeface="Trebuchet MS"/>
              </a:rPr>
              <a:t>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4905" y="4077461"/>
            <a:ext cx="1080770" cy="71755"/>
          </a:xfrm>
          <a:custGeom>
            <a:avLst/>
            <a:gdLst/>
            <a:ahLst/>
            <a:cxnLst/>
            <a:rect l="l" t="t" r="r" b="b"/>
            <a:pathLst>
              <a:path w="1080770" h="71754">
                <a:moveTo>
                  <a:pt x="0" y="71246"/>
                </a:moveTo>
                <a:lnTo>
                  <a:pt x="1080516" y="0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84289" y="3874134"/>
            <a:ext cx="128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latin typeface="Trebuchet MS"/>
                <a:cs typeface="Trebuchet MS"/>
              </a:rPr>
              <a:t>Thoracicduct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20461" y="2925317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669" y="0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68516" y="2794253"/>
            <a:ext cx="79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latin typeface="Trebuchet MS"/>
                <a:cs typeface="Trebuchet MS"/>
              </a:rPr>
              <a:t>Vagus</a:t>
            </a:r>
            <a:r>
              <a:rPr sz="1800" b="1" spc="-395" dirty="0">
                <a:latin typeface="Trebuchet MS"/>
                <a:cs typeface="Trebuchet MS"/>
              </a:rPr>
              <a:t> </a:t>
            </a:r>
            <a:r>
              <a:rPr sz="1800" b="1" spc="-140" dirty="0">
                <a:latin typeface="Trebuchet MS"/>
                <a:cs typeface="Trebuchet MS"/>
              </a:rPr>
              <a:t>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17541" y="1774698"/>
            <a:ext cx="1656714" cy="71755"/>
          </a:xfrm>
          <a:custGeom>
            <a:avLst/>
            <a:gdLst/>
            <a:ahLst/>
            <a:cxnLst/>
            <a:rect l="l" t="t" r="r" b="b"/>
            <a:pathLst>
              <a:path w="1656714" h="71755">
                <a:moveTo>
                  <a:pt x="0" y="71247"/>
                </a:moveTo>
                <a:lnTo>
                  <a:pt x="1656207" y="0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10705" y="1588770"/>
            <a:ext cx="177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latin typeface="Trebuchet MS"/>
                <a:cs typeface="Trebuchet MS"/>
              </a:rPr>
              <a:t>Sympathetic</a:t>
            </a:r>
            <a:r>
              <a:rPr sz="1800" b="1" spc="-30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trunk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46275" y="4425696"/>
            <a:ext cx="2644775" cy="914400"/>
          </a:xfrm>
          <a:custGeom>
            <a:avLst/>
            <a:gdLst/>
            <a:ahLst/>
            <a:cxnLst/>
            <a:rect l="l" t="t" r="r" b="b"/>
            <a:pathLst>
              <a:path w="2644775" h="914400">
                <a:moveTo>
                  <a:pt x="2631948" y="0"/>
                </a:moveTo>
                <a:lnTo>
                  <a:pt x="0" y="901953"/>
                </a:lnTo>
                <a:lnTo>
                  <a:pt x="4064" y="913891"/>
                </a:lnTo>
                <a:lnTo>
                  <a:pt x="2636012" y="11937"/>
                </a:lnTo>
                <a:lnTo>
                  <a:pt x="2644266" y="2412"/>
                </a:lnTo>
                <a:lnTo>
                  <a:pt x="2631948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9009" y="4399788"/>
            <a:ext cx="105282" cy="98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8035" y="5195442"/>
            <a:ext cx="74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90" dirty="0">
                <a:latin typeface="Trebuchet MS"/>
                <a:cs typeface="Trebuchet MS"/>
              </a:rPr>
              <a:t>T</a:t>
            </a:r>
            <a:r>
              <a:rPr sz="1800" b="1" spc="-245" dirty="0">
                <a:latin typeface="Trebuchet MS"/>
                <a:cs typeface="Trebuchet MS"/>
              </a:rPr>
              <a:t>r</a:t>
            </a:r>
            <a:r>
              <a:rPr sz="1800" b="1" spc="-110" dirty="0">
                <a:latin typeface="Trebuchet MS"/>
                <a:cs typeface="Trebuchet MS"/>
              </a:rPr>
              <a:t>ach</a:t>
            </a:r>
            <a:r>
              <a:rPr sz="1800" b="1" spc="-125" dirty="0">
                <a:latin typeface="Trebuchet MS"/>
                <a:cs typeface="Trebuchet MS"/>
              </a:rPr>
              <a:t>e</a:t>
            </a:r>
            <a:r>
              <a:rPr sz="1800" b="1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Trachea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601216"/>
            <a:ext cx="385191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40" dirty="0">
                <a:latin typeface="Arial"/>
                <a:cs typeface="Arial"/>
              </a:rPr>
              <a:t>The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trachea</a:t>
            </a:r>
            <a:r>
              <a:rPr sz="2800" spc="-27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divides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into  </a:t>
            </a:r>
            <a:r>
              <a:rPr sz="2800" dirty="0">
                <a:latin typeface="Arial"/>
                <a:cs typeface="Arial"/>
              </a:rPr>
              <a:t>two </a:t>
            </a:r>
            <a:r>
              <a:rPr sz="2800" spc="-75" dirty="0">
                <a:latin typeface="Arial"/>
                <a:cs typeface="Arial"/>
              </a:rPr>
              <a:t>main bronchi 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-25" dirty="0">
                <a:latin typeface="Arial"/>
                <a:cs typeface="Arial"/>
              </a:rPr>
              <a:t>the  </a:t>
            </a:r>
            <a:r>
              <a:rPr sz="2800" spc="5" dirty="0">
                <a:latin typeface="Arial"/>
                <a:cs typeface="Arial"/>
              </a:rPr>
              <a:t>left </a:t>
            </a:r>
            <a:r>
              <a:rPr sz="2800" spc="-90" dirty="0">
                <a:latin typeface="Arial"/>
                <a:cs typeface="Arial"/>
              </a:rPr>
              <a:t>and </a:t>
            </a:r>
            <a:r>
              <a:rPr sz="2800" spc="-30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right  </a:t>
            </a:r>
            <a:r>
              <a:rPr sz="2800" spc="-75" dirty="0">
                <a:latin typeface="Arial"/>
                <a:cs typeface="Arial"/>
              </a:rPr>
              <a:t>bronchi, </a:t>
            </a:r>
            <a:r>
              <a:rPr sz="2800" spc="-20" dirty="0">
                <a:latin typeface="Arial"/>
                <a:cs typeface="Arial"/>
              </a:rPr>
              <a:t>at </a:t>
            </a:r>
            <a:r>
              <a:rPr sz="2800" spc="-30" dirty="0">
                <a:latin typeface="Arial"/>
                <a:cs typeface="Arial"/>
              </a:rPr>
              <a:t>the </a:t>
            </a:r>
            <a:r>
              <a:rPr sz="2800" spc="-75" dirty="0">
                <a:latin typeface="Arial"/>
                <a:cs typeface="Arial"/>
              </a:rPr>
              <a:t>level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spc="-30" dirty="0">
                <a:latin typeface="Arial"/>
                <a:cs typeface="Arial"/>
              </a:rPr>
              <a:t>the </a:t>
            </a:r>
            <a:r>
              <a:rPr sz="2800" spc="-75" dirty="0">
                <a:latin typeface="Arial"/>
                <a:cs typeface="Arial"/>
              </a:rPr>
              <a:t>sternal </a:t>
            </a:r>
            <a:r>
              <a:rPr sz="2800" spc="-114" dirty="0">
                <a:latin typeface="Arial"/>
                <a:cs typeface="Arial"/>
              </a:rPr>
              <a:t>angle </a:t>
            </a:r>
            <a:r>
              <a:rPr sz="2800" spc="-20" dirty="0">
                <a:latin typeface="Arial"/>
                <a:cs typeface="Arial"/>
              </a:rPr>
              <a:t>at </a:t>
            </a:r>
            <a:r>
              <a:rPr sz="2800" spc="-30" dirty="0">
                <a:latin typeface="Arial"/>
                <a:cs typeface="Arial"/>
              </a:rPr>
              <a:t>the  </a:t>
            </a:r>
            <a:r>
              <a:rPr sz="2800" spc="-100" dirty="0">
                <a:latin typeface="Arial"/>
                <a:cs typeface="Arial"/>
              </a:rPr>
              <a:t>anatomical </a:t>
            </a:r>
            <a:r>
              <a:rPr sz="2800" spc="-20" dirty="0">
                <a:latin typeface="Arial"/>
                <a:cs typeface="Arial"/>
              </a:rPr>
              <a:t>point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known  </a:t>
            </a:r>
            <a:r>
              <a:rPr sz="2800" spc="-135" dirty="0">
                <a:latin typeface="Arial"/>
                <a:cs typeface="Arial"/>
              </a:rPr>
              <a:t>as </a:t>
            </a:r>
            <a:r>
              <a:rPr sz="2800" spc="-30" dirty="0">
                <a:latin typeface="Arial"/>
                <a:cs typeface="Arial"/>
              </a:rPr>
              <a:t>the</a:t>
            </a:r>
            <a:r>
              <a:rPr sz="2800" spc="-470" dirty="0">
                <a:latin typeface="Arial"/>
                <a:cs typeface="Arial"/>
              </a:rPr>
              <a:t> </a:t>
            </a:r>
            <a:r>
              <a:rPr sz="2800" b="1" spc="-140" dirty="0">
                <a:latin typeface="Trebuchet MS"/>
                <a:cs typeface="Trebuchet MS"/>
              </a:rPr>
              <a:t>carina</a:t>
            </a:r>
            <a:r>
              <a:rPr sz="2800" spc="-14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1676400"/>
            <a:ext cx="4038600" cy="394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470</Words>
  <Application>Microsoft Office PowerPoint</Application>
  <PresentationFormat>On-screen Show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Anatomy of trachea and bronchial segments</vt:lpstr>
      <vt:lpstr>Trachea</vt:lpstr>
      <vt:lpstr>Trachea</vt:lpstr>
      <vt:lpstr>Trachea</vt:lpstr>
      <vt:lpstr>Trachea</vt:lpstr>
      <vt:lpstr>Trachea</vt:lpstr>
      <vt:lpstr>Trachea</vt:lpstr>
      <vt:lpstr>Slide 8</vt:lpstr>
      <vt:lpstr>Trachea</vt:lpstr>
      <vt:lpstr>Bronchi</vt:lpstr>
      <vt:lpstr>Bronchi</vt:lpstr>
      <vt:lpstr>Slide 12</vt:lpstr>
      <vt:lpstr>Wider, short  er, and more  vertical than  the left</vt:lpstr>
      <vt:lpstr>Bronchi</vt:lpstr>
      <vt:lpstr>Bronchi</vt:lpstr>
      <vt:lpstr>Bronchi</vt:lpstr>
      <vt:lpstr>Slide 17</vt:lpstr>
      <vt:lpstr>Slide 18</vt:lpstr>
      <vt:lpstr>Trachea blood supply</vt:lpstr>
      <vt:lpstr>Bronchial Tree</vt:lpstr>
      <vt:lpstr>Bronchopulmonary Segment</vt:lpstr>
      <vt:lpstr>Bronchopulmonary Segment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trachea and bronchial segments</dc:title>
  <dc:creator>ruchi desai</dc:creator>
  <cp:lastModifiedBy>mayank</cp:lastModifiedBy>
  <cp:revision>1</cp:revision>
  <dcterms:created xsi:type="dcterms:W3CDTF">2020-01-06T02:16:50Z</dcterms:created>
  <dcterms:modified xsi:type="dcterms:W3CDTF">2020-01-06T02:28:30Z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2020-01-06T00:00:00Z</vt:filetime>
  </property>
</Properties>
</file>