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6F2F9F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6F2F9F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E2DE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27075" y="301752"/>
            <a:ext cx="8688324" cy="63535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05561" y="329945"/>
            <a:ext cx="8531352" cy="61965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305561" y="329945"/>
            <a:ext cx="8531860" cy="6196965"/>
          </a:xfrm>
          <a:custGeom>
            <a:avLst/>
            <a:gdLst/>
            <a:ahLst/>
            <a:cxnLst/>
            <a:rect l="l" t="t" r="r" b="b"/>
            <a:pathLst>
              <a:path w="8531860" h="6196965">
                <a:moveTo>
                  <a:pt x="0" y="128904"/>
                </a:moveTo>
                <a:lnTo>
                  <a:pt x="10133" y="78759"/>
                </a:lnTo>
                <a:lnTo>
                  <a:pt x="37769" y="37782"/>
                </a:lnTo>
                <a:lnTo>
                  <a:pt x="78759" y="10140"/>
                </a:lnTo>
                <a:lnTo>
                  <a:pt x="128955" y="0"/>
                </a:lnTo>
                <a:lnTo>
                  <a:pt x="8402447" y="0"/>
                </a:lnTo>
                <a:lnTo>
                  <a:pt x="8452592" y="10140"/>
                </a:lnTo>
                <a:lnTo>
                  <a:pt x="8493569" y="37782"/>
                </a:lnTo>
                <a:lnTo>
                  <a:pt x="8521211" y="78759"/>
                </a:lnTo>
                <a:lnTo>
                  <a:pt x="8531352" y="128904"/>
                </a:lnTo>
                <a:lnTo>
                  <a:pt x="8531352" y="6067628"/>
                </a:lnTo>
                <a:lnTo>
                  <a:pt x="8521211" y="6117824"/>
                </a:lnTo>
                <a:lnTo>
                  <a:pt x="8493569" y="6158814"/>
                </a:lnTo>
                <a:lnTo>
                  <a:pt x="8452592" y="6186450"/>
                </a:lnTo>
                <a:lnTo>
                  <a:pt x="8402447" y="6196583"/>
                </a:lnTo>
                <a:lnTo>
                  <a:pt x="128955" y="6196583"/>
                </a:lnTo>
                <a:lnTo>
                  <a:pt x="78759" y="6186450"/>
                </a:lnTo>
                <a:lnTo>
                  <a:pt x="37769" y="6158814"/>
                </a:lnTo>
                <a:lnTo>
                  <a:pt x="10133" y="6117824"/>
                </a:lnTo>
                <a:lnTo>
                  <a:pt x="0" y="6067628"/>
                </a:lnTo>
                <a:lnTo>
                  <a:pt x="0" y="128904"/>
                </a:lnTo>
                <a:close/>
              </a:path>
            </a:pathLst>
          </a:custGeom>
          <a:ln w="3175">
            <a:solidFill>
              <a:srgbClr val="A3A2A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0" y="0"/>
            <a:ext cx="9143999" cy="685799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6F2F9F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E2DE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27075" y="301752"/>
            <a:ext cx="8688324" cy="63535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05561" y="329945"/>
            <a:ext cx="8531352" cy="61965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305561" y="329945"/>
            <a:ext cx="8531860" cy="6196965"/>
          </a:xfrm>
          <a:custGeom>
            <a:avLst/>
            <a:gdLst/>
            <a:ahLst/>
            <a:cxnLst/>
            <a:rect l="l" t="t" r="r" b="b"/>
            <a:pathLst>
              <a:path w="8531860" h="6196965">
                <a:moveTo>
                  <a:pt x="0" y="128904"/>
                </a:moveTo>
                <a:lnTo>
                  <a:pt x="10133" y="78759"/>
                </a:lnTo>
                <a:lnTo>
                  <a:pt x="37769" y="37782"/>
                </a:lnTo>
                <a:lnTo>
                  <a:pt x="78759" y="10140"/>
                </a:lnTo>
                <a:lnTo>
                  <a:pt x="128955" y="0"/>
                </a:lnTo>
                <a:lnTo>
                  <a:pt x="8402447" y="0"/>
                </a:lnTo>
                <a:lnTo>
                  <a:pt x="8452592" y="10140"/>
                </a:lnTo>
                <a:lnTo>
                  <a:pt x="8493569" y="37782"/>
                </a:lnTo>
                <a:lnTo>
                  <a:pt x="8521211" y="78759"/>
                </a:lnTo>
                <a:lnTo>
                  <a:pt x="8531352" y="128904"/>
                </a:lnTo>
                <a:lnTo>
                  <a:pt x="8531352" y="6067628"/>
                </a:lnTo>
                <a:lnTo>
                  <a:pt x="8521211" y="6117824"/>
                </a:lnTo>
                <a:lnTo>
                  <a:pt x="8493569" y="6158814"/>
                </a:lnTo>
                <a:lnTo>
                  <a:pt x="8452592" y="6186450"/>
                </a:lnTo>
                <a:lnTo>
                  <a:pt x="8402447" y="6196583"/>
                </a:lnTo>
                <a:lnTo>
                  <a:pt x="128955" y="6196583"/>
                </a:lnTo>
                <a:lnTo>
                  <a:pt x="78759" y="6186450"/>
                </a:lnTo>
                <a:lnTo>
                  <a:pt x="37769" y="6158814"/>
                </a:lnTo>
                <a:lnTo>
                  <a:pt x="10133" y="6117824"/>
                </a:lnTo>
                <a:lnTo>
                  <a:pt x="0" y="6067628"/>
                </a:lnTo>
                <a:lnTo>
                  <a:pt x="0" y="128904"/>
                </a:lnTo>
                <a:close/>
              </a:path>
            </a:pathLst>
          </a:custGeom>
          <a:ln w="3175">
            <a:solidFill>
              <a:srgbClr val="A3A2A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419100" y="434340"/>
            <a:ext cx="8305800" cy="54864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E2DE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27075" y="301752"/>
            <a:ext cx="8688324" cy="635355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05561" y="329945"/>
            <a:ext cx="8531352" cy="619658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305561" y="329945"/>
            <a:ext cx="8531860" cy="6196965"/>
          </a:xfrm>
          <a:custGeom>
            <a:avLst/>
            <a:gdLst/>
            <a:ahLst/>
            <a:cxnLst/>
            <a:rect l="l" t="t" r="r" b="b"/>
            <a:pathLst>
              <a:path w="8531860" h="6196965">
                <a:moveTo>
                  <a:pt x="0" y="128904"/>
                </a:moveTo>
                <a:lnTo>
                  <a:pt x="10133" y="78759"/>
                </a:lnTo>
                <a:lnTo>
                  <a:pt x="37769" y="37782"/>
                </a:lnTo>
                <a:lnTo>
                  <a:pt x="78759" y="10140"/>
                </a:lnTo>
                <a:lnTo>
                  <a:pt x="128955" y="0"/>
                </a:lnTo>
                <a:lnTo>
                  <a:pt x="8402447" y="0"/>
                </a:lnTo>
                <a:lnTo>
                  <a:pt x="8452592" y="10140"/>
                </a:lnTo>
                <a:lnTo>
                  <a:pt x="8493569" y="37782"/>
                </a:lnTo>
                <a:lnTo>
                  <a:pt x="8521211" y="78759"/>
                </a:lnTo>
                <a:lnTo>
                  <a:pt x="8531352" y="128904"/>
                </a:lnTo>
                <a:lnTo>
                  <a:pt x="8531352" y="6067628"/>
                </a:lnTo>
                <a:lnTo>
                  <a:pt x="8521211" y="6117824"/>
                </a:lnTo>
                <a:lnTo>
                  <a:pt x="8493569" y="6158814"/>
                </a:lnTo>
                <a:lnTo>
                  <a:pt x="8452592" y="6186450"/>
                </a:lnTo>
                <a:lnTo>
                  <a:pt x="8402447" y="6196583"/>
                </a:lnTo>
                <a:lnTo>
                  <a:pt x="128955" y="6196583"/>
                </a:lnTo>
                <a:lnTo>
                  <a:pt x="78759" y="6186450"/>
                </a:lnTo>
                <a:lnTo>
                  <a:pt x="37769" y="6158814"/>
                </a:lnTo>
                <a:lnTo>
                  <a:pt x="10133" y="6117824"/>
                </a:lnTo>
                <a:lnTo>
                  <a:pt x="0" y="6067628"/>
                </a:lnTo>
                <a:lnTo>
                  <a:pt x="0" y="128904"/>
                </a:lnTo>
                <a:close/>
              </a:path>
            </a:pathLst>
          </a:custGeom>
          <a:ln w="3175">
            <a:solidFill>
              <a:srgbClr val="A3A2A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93444" y="793749"/>
            <a:ext cx="2694940" cy="4521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6F2F9F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93444" y="1218945"/>
            <a:ext cx="6762750" cy="43707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png"/><Relationship Id="rId10" Type="http://schemas.openxmlformats.org/officeDocument/2006/relationships/image" Target="../media/image18.jpeg"/><Relationship Id="rId4" Type="http://schemas.openxmlformats.org/officeDocument/2006/relationships/image" Target="../media/image12.jpeg"/><Relationship Id="rId9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19100" y="434340"/>
            <a:ext cx="8305800" cy="31089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23544" y="993647"/>
            <a:ext cx="6989064" cy="15255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356104" y="1816607"/>
            <a:ext cx="3973068" cy="15255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365630" y="1122121"/>
            <a:ext cx="5951855" cy="1671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45260" marR="5080" indent="-1433195">
              <a:lnSpc>
                <a:spcPct val="100000"/>
              </a:lnSpc>
              <a:spcBef>
                <a:spcPts val="100"/>
              </a:spcBef>
            </a:pPr>
            <a:r>
              <a:rPr sz="5400" b="1" i="1" spc="-5" dirty="0">
                <a:solidFill>
                  <a:srgbClr val="DF5603"/>
                </a:solidFill>
                <a:latin typeface="Monotype Corsiva"/>
                <a:cs typeface="Monotype Corsiva"/>
              </a:rPr>
              <a:t>COMPLICATIONS</a:t>
            </a:r>
            <a:r>
              <a:rPr sz="5400" b="1" i="1" spc="-100" dirty="0">
                <a:solidFill>
                  <a:srgbClr val="DF5603"/>
                </a:solidFill>
                <a:latin typeface="Monotype Corsiva"/>
                <a:cs typeface="Monotype Corsiva"/>
              </a:rPr>
              <a:t> </a:t>
            </a:r>
            <a:r>
              <a:rPr sz="5400" b="1" i="1" spc="-10" dirty="0">
                <a:solidFill>
                  <a:srgbClr val="DF5603"/>
                </a:solidFill>
                <a:latin typeface="Monotype Corsiva"/>
                <a:cs typeface="Monotype Corsiva"/>
              </a:rPr>
              <a:t>OF  </a:t>
            </a:r>
            <a:r>
              <a:rPr sz="5400" b="1" i="1" dirty="0">
                <a:solidFill>
                  <a:srgbClr val="DF5603"/>
                </a:solidFill>
                <a:latin typeface="Monotype Corsiva"/>
                <a:cs typeface="Monotype Corsiva"/>
              </a:rPr>
              <a:t>SINUSITIS</a:t>
            </a:r>
            <a:endParaRPr sz="5400">
              <a:latin typeface="Monotype Corsiva"/>
              <a:cs typeface="Monotype Corsiv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19100" y="434340"/>
            <a:ext cx="8305800" cy="5486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962" y="457962"/>
            <a:ext cx="6052185" cy="523240"/>
          </a:xfrm>
          <a:prstGeom prst="rect">
            <a:avLst/>
          </a:prstGeom>
          <a:ln w="38100">
            <a:solidFill>
              <a:srgbClr val="001F5F"/>
            </a:solidFill>
          </a:ln>
        </p:spPr>
        <p:txBody>
          <a:bodyPr vert="horz" wrap="square" lIns="0" tIns="43180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340"/>
              </a:spcBef>
            </a:pPr>
            <a:r>
              <a:rPr b="1" spc="-5" dirty="0">
                <a:solidFill>
                  <a:srgbClr val="DF5603"/>
                </a:solidFill>
                <a:latin typeface="Verdana"/>
                <a:cs typeface="Verdana"/>
              </a:rPr>
              <a:t>ll. </a:t>
            </a:r>
            <a:r>
              <a:rPr b="1" spc="-10" dirty="0">
                <a:solidFill>
                  <a:srgbClr val="DF5603"/>
                </a:solidFill>
                <a:latin typeface="Verdana"/>
                <a:cs typeface="Verdana"/>
              </a:rPr>
              <a:t>ORBITAL</a:t>
            </a:r>
            <a:r>
              <a:rPr b="1" spc="30" dirty="0">
                <a:solidFill>
                  <a:srgbClr val="DF5603"/>
                </a:solidFill>
                <a:latin typeface="Verdana"/>
                <a:cs typeface="Verdana"/>
              </a:rPr>
              <a:t> </a:t>
            </a:r>
            <a:r>
              <a:rPr b="1" spc="-5" dirty="0">
                <a:solidFill>
                  <a:srgbClr val="DF5603"/>
                </a:solidFill>
                <a:latin typeface="Verdana"/>
                <a:cs typeface="Verdana"/>
              </a:rPr>
              <a:t>COMPLICATIONS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93444" y="1173226"/>
            <a:ext cx="6960870" cy="1550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  <a:buSzPct val="95000"/>
              <a:buFont typeface="Arial"/>
              <a:buChar char="•"/>
              <a:tabLst>
                <a:tab pos="102870" algn="l"/>
              </a:tabLst>
            </a:pPr>
            <a:r>
              <a:rPr sz="2000" dirty="0">
                <a:latin typeface="Verdana"/>
                <a:cs typeface="Verdana"/>
              </a:rPr>
              <a:t>Most of </a:t>
            </a:r>
            <a:r>
              <a:rPr sz="2000" spc="-5" dirty="0">
                <a:latin typeface="Verdana"/>
                <a:cs typeface="Verdana"/>
              </a:rPr>
              <a:t>the orbital complications follow infection </a:t>
            </a:r>
            <a:r>
              <a:rPr sz="2000" dirty="0">
                <a:latin typeface="Verdana"/>
                <a:cs typeface="Verdana"/>
              </a:rPr>
              <a:t>of  </a:t>
            </a:r>
            <a:r>
              <a:rPr sz="2000" spc="-5" dirty="0">
                <a:latin typeface="Verdana"/>
                <a:cs typeface="Verdana"/>
              </a:rPr>
              <a:t>ethmoids </a:t>
            </a:r>
            <a:r>
              <a:rPr sz="2000" dirty="0">
                <a:latin typeface="Verdana"/>
                <a:cs typeface="Verdana"/>
              </a:rPr>
              <a:t>as </a:t>
            </a:r>
            <a:r>
              <a:rPr sz="2000" spc="-5" dirty="0">
                <a:latin typeface="Verdana"/>
                <a:cs typeface="Verdana"/>
              </a:rPr>
              <a:t>they are </a:t>
            </a:r>
            <a:r>
              <a:rPr sz="2000" spc="-10" dirty="0">
                <a:latin typeface="Verdana"/>
                <a:cs typeface="Verdana"/>
              </a:rPr>
              <a:t>separated </a:t>
            </a:r>
            <a:r>
              <a:rPr sz="2000" dirty="0">
                <a:latin typeface="Verdana"/>
                <a:cs typeface="Verdana"/>
              </a:rPr>
              <a:t>from </a:t>
            </a:r>
            <a:r>
              <a:rPr sz="2000" spc="-5" dirty="0">
                <a:latin typeface="Verdana"/>
                <a:cs typeface="Verdana"/>
              </a:rPr>
              <a:t>the orbit only by  </a:t>
            </a:r>
            <a:r>
              <a:rPr sz="2000" dirty="0">
                <a:latin typeface="Verdana"/>
                <a:cs typeface="Verdana"/>
              </a:rPr>
              <a:t>a </a:t>
            </a:r>
            <a:r>
              <a:rPr sz="2000" spc="-5" dirty="0">
                <a:latin typeface="Verdana"/>
                <a:cs typeface="Verdana"/>
              </a:rPr>
              <a:t>thin lamina </a:t>
            </a:r>
            <a:r>
              <a:rPr sz="2000" dirty="0">
                <a:latin typeface="Verdana"/>
                <a:cs typeface="Verdana"/>
              </a:rPr>
              <a:t>of bone- </a:t>
            </a:r>
            <a:r>
              <a:rPr sz="2000" spc="-5" dirty="0">
                <a:latin typeface="Verdana"/>
                <a:cs typeface="Verdana"/>
              </a:rPr>
              <a:t>lamina</a:t>
            </a:r>
            <a:r>
              <a:rPr sz="2000" spc="-50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papyracea.</a:t>
            </a:r>
            <a:endParaRPr sz="2000">
              <a:latin typeface="Verdana"/>
              <a:cs typeface="Verdana"/>
            </a:endParaRPr>
          </a:p>
          <a:p>
            <a:pPr marL="12700" marR="66675">
              <a:lnSpc>
                <a:spcPct val="100000"/>
              </a:lnSpc>
              <a:buSzPct val="95000"/>
              <a:buFont typeface="Arial"/>
              <a:buChar char="•"/>
              <a:tabLst>
                <a:tab pos="102870" algn="l"/>
              </a:tabLst>
            </a:pPr>
            <a:r>
              <a:rPr sz="2000" dirty="0">
                <a:latin typeface="Verdana"/>
                <a:cs typeface="Verdana"/>
              </a:rPr>
              <a:t>Infection </a:t>
            </a:r>
            <a:r>
              <a:rPr sz="2000" spc="-15" dirty="0">
                <a:latin typeface="Verdana"/>
                <a:cs typeface="Verdana"/>
              </a:rPr>
              <a:t>travels </a:t>
            </a:r>
            <a:r>
              <a:rPr sz="2000" dirty="0">
                <a:latin typeface="Verdana"/>
                <a:cs typeface="Verdana"/>
              </a:rPr>
              <a:t>from </a:t>
            </a:r>
            <a:r>
              <a:rPr sz="2000" spc="-5" dirty="0">
                <a:latin typeface="Verdana"/>
                <a:cs typeface="Verdana"/>
              </a:rPr>
              <a:t>these </a:t>
            </a:r>
            <a:r>
              <a:rPr sz="2000" dirty="0">
                <a:latin typeface="Verdana"/>
                <a:cs typeface="Verdana"/>
              </a:rPr>
              <a:t>sinuses </a:t>
            </a:r>
            <a:r>
              <a:rPr sz="2000" spc="-5" dirty="0">
                <a:latin typeface="Verdana"/>
                <a:cs typeface="Verdana"/>
              </a:rPr>
              <a:t>either by</a:t>
            </a:r>
            <a:r>
              <a:rPr sz="2000" spc="-13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osteitis  </a:t>
            </a:r>
            <a:r>
              <a:rPr sz="2000" dirty="0">
                <a:latin typeface="Verdana"/>
                <a:cs typeface="Verdana"/>
              </a:rPr>
              <a:t>or as </a:t>
            </a:r>
            <a:r>
              <a:rPr sz="2000" spc="-5" dirty="0">
                <a:latin typeface="Verdana"/>
                <a:cs typeface="Verdana"/>
              </a:rPr>
              <a:t>thrombophlebitic process </a:t>
            </a:r>
            <a:r>
              <a:rPr sz="2000" dirty="0">
                <a:latin typeface="Verdana"/>
                <a:cs typeface="Verdana"/>
              </a:rPr>
              <a:t>of </a:t>
            </a:r>
            <a:r>
              <a:rPr sz="2000" spc="-5" dirty="0">
                <a:latin typeface="Verdana"/>
                <a:cs typeface="Verdana"/>
              </a:rPr>
              <a:t>ethmoidal</a:t>
            </a:r>
            <a:r>
              <a:rPr sz="2000" spc="-9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veins.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602992" y="2755392"/>
            <a:ext cx="1935480" cy="317144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667000" y="2819400"/>
            <a:ext cx="1752600" cy="298856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647950" y="2800350"/>
            <a:ext cx="1790700" cy="3027045"/>
          </a:xfrm>
          <a:custGeom>
            <a:avLst/>
            <a:gdLst/>
            <a:ahLst/>
            <a:cxnLst/>
            <a:rect l="l" t="t" r="r" b="b"/>
            <a:pathLst>
              <a:path w="1790700" h="3027045">
                <a:moveTo>
                  <a:pt x="0" y="3026664"/>
                </a:moveTo>
                <a:lnTo>
                  <a:pt x="1790700" y="3026664"/>
                </a:lnTo>
                <a:lnTo>
                  <a:pt x="1790700" y="0"/>
                </a:lnTo>
                <a:lnTo>
                  <a:pt x="0" y="0"/>
                </a:lnTo>
                <a:lnTo>
                  <a:pt x="0" y="3026664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561332" y="2755392"/>
            <a:ext cx="1958339" cy="323088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625340" y="2819400"/>
            <a:ext cx="1775460" cy="30480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606290" y="2800350"/>
            <a:ext cx="1813560" cy="3086100"/>
          </a:xfrm>
          <a:custGeom>
            <a:avLst/>
            <a:gdLst/>
            <a:ahLst/>
            <a:cxnLst/>
            <a:rect l="l" t="t" r="r" b="b"/>
            <a:pathLst>
              <a:path w="1813560" h="3086100">
                <a:moveTo>
                  <a:pt x="0" y="3086100"/>
                </a:moveTo>
                <a:lnTo>
                  <a:pt x="1813560" y="3086100"/>
                </a:lnTo>
                <a:lnTo>
                  <a:pt x="1813560" y="0"/>
                </a:lnTo>
                <a:lnTo>
                  <a:pt x="0" y="0"/>
                </a:lnTo>
                <a:lnTo>
                  <a:pt x="0" y="3086100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588252" y="2755392"/>
            <a:ext cx="1912620" cy="3198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652259" y="2819400"/>
            <a:ext cx="1729740" cy="3015996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633209" y="2800350"/>
            <a:ext cx="1767839" cy="3054350"/>
          </a:xfrm>
          <a:custGeom>
            <a:avLst/>
            <a:gdLst/>
            <a:ahLst/>
            <a:cxnLst/>
            <a:rect l="l" t="t" r="r" b="b"/>
            <a:pathLst>
              <a:path w="1767840" h="3054350">
                <a:moveTo>
                  <a:pt x="0" y="3054096"/>
                </a:moveTo>
                <a:lnTo>
                  <a:pt x="1767840" y="3054096"/>
                </a:lnTo>
                <a:lnTo>
                  <a:pt x="1767840" y="0"/>
                </a:lnTo>
                <a:lnTo>
                  <a:pt x="0" y="0"/>
                </a:lnTo>
                <a:lnTo>
                  <a:pt x="0" y="3054096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21791" y="2755392"/>
            <a:ext cx="1952244" cy="3189731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85800" y="2819400"/>
            <a:ext cx="1769364" cy="3006852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66750" y="2800350"/>
            <a:ext cx="1807845" cy="3045460"/>
          </a:xfrm>
          <a:custGeom>
            <a:avLst/>
            <a:gdLst/>
            <a:ahLst/>
            <a:cxnLst/>
            <a:rect l="l" t="t" r="r" b="b"/>
            <a:pathLst>
              <a:path w="1807845" h="3045460">
                <a:moveTo>
                  <a:pt x="0" y="3044952"/>
                </a:moveTo>
                <a:lnTo>
                  <a:pt x="1807464" y="3044952"/>
                </a:lnTo>
                <a:lnTo>
                  <a:pt x="1807464" y="0"/>
                </a:lnTo>
                <a:lnTo>
                  <a:pt x="0" y="0"/>
                </a:lnTo>
                <a:lnTo>
                  <a:pt x="0" y="3044952"/>
                </a:lnTo>
                <a:close/>
              </a:path>
            </a:pathLst>
          </a:custGeom>
          <a:ln w="380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764540" y="5862929"/>
            <a:ext cx="135191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Verdana"/>
                <a:cs typeface="Verdana"/>
              </a:rPr>
              <a:t>Pre-septal</a:t>
            </a:r>
            <a:endParaRPr sz="1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b="1" spc="-5" dirty="0">
                <a:latin typeface="Verdana"/>
                <a:cs typeface="Verdana"/>
              </a:rPr>
              <a:t>cellulitis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441194" y="5900115"/>
            <a:ext cx="392811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Verdana"/>
                <a:cs typeface="Verdana"/>
              </a:rPr>
              <a:t>Orbital cellulitis</a:t>
            </a:r>
            <a:r>
              <a:rPr sz="1800" b="1" spc="110" dirty="0">
                <a:latin typeface="Verdana"/>
                <a:cs typeface="Verdana"/>
              </a:rPr>
              <a:t> </a:t>
            </a:r>
            <a:r>
              <a:rPr sz="1800" b="1" spc="-5" dirty="0">
                <a:latin typeface="Verdana"/>
                <a:cs typeface="Verdana"/>
              </a:rPr>
              <a:t>Subperiosteal</a:t>
            </a:r>
            <a:endParaRPr sz="1800">
              <a:latin typeface="Verdana"/>
              <a:cs typeface="Verdana"/>
            </a:endParaRPr>
          </a:p>
          <a:p>
            <a:pPr marL="2146300">
              <a:lnSpc>
                <a:spcPct val="100000"/>
              </a:lnSpc>
            </a:pPr>
            <a:r>
              <a:rPr sz="1800" b="1" dirty="0">
                <a:latin typeface="Verdana"/>
                <a:cs typeface="Verdana"/>
              </a:rPr>
              <a:t>abscess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522846" y="5911697"/>
            <a:ext cx="19888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Verdana"/>
                <a:cs typeface="Verdana"/>
              </a:rPr>
              <a:t>Orbital</a:t>
            </a:r>
            <a:r>
              <a:rPr sz="1800" b="1" spc="-45" dirty="0">
                <a:latin typeface="Verdana"/>
                <a:cs typeface="Verdana"/>
              </a:rPr>
              <a:t> </a:t>
            </a:r>
            <a:r>
              <a:rPr sz="1800" b="1" spc="-10" dirty="0">
                <a:latin typeface="Verdana"/>
                <a:cs typeface="Verdana"/>
              </a:rPr>
              <a:t>abscess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066800"/>
            <a:ext cx="8077200" cy="0"/>
          </a:xfrm>
          <a:custGeom>
            <a:avLst/>
            <a:gdLst/>
            <a:ahLst/>
            <a:cxnLst/>
            <a:rect l="l" t="t" r="r" b="b"/>
            <a:pathLst>
              <a:path w="8077200">
                <a:moveTo>
                  <a:pt x="0" y="0"/>
                </a:moveTo>
                <a:lnTo>
                  <a:pt x="8077200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6019800"/>
            <a:ext cx="8077200" cy="0"/>
          </a:xfrm>
          <a:custGeom>
            <a:avLst/>
            <a:gdLst/>
            <a:ahLst/>
            <a:cxnLst/>
            <a:rect l="l" t="t" r="r" b="b"/>
            <a:pathLst>
              <a:path w="8077200">
                <a:moveTo>
                  <a:pt x="0" y="0"/>
                </a:moveTo>
                <a:lnTo>
                  <a:pt x="8077200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88340" y="1093978"/>
            <a:ext cx="34524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I. </a:t>
            </a:r>
            <a:r>
              <a:rPr sz="1800" dirty="0">
                <a:latin typeface="Arial"/>
                <a:cs typeface="Arial"/>
              </a:rPr>
              <a:t>Inflammatory </a:t>
            </a:r>
            <a:r>
              <a:rPr sz="1800" spc="-5" dirty="0">
                <a:latin typeface="Arial"/>
                <a:cs typeface="Arial"/>
              </a:rPr>
              <a:t>edema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(preseptal)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88340" y="1787397"/>
            <a:ext cx="30727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II. </a:t>
            </a:r>
            <a:r>
              <a:rPr sz="1800" spc="-5" dirty="0">
                <a:latin typeface="Arial"/>
                <a:cs typeface="Arial"/>
              </a:rPr>
              <a:t>Orbital cellulitis</a:t>
            </a:r>
            <a:r>
              <a:rPr sz="180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(postseptal)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8340" y="2778378"/>
            <a:ext cx="26416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III. </a:t>
            </a:r>
            <a:r>
              <a:rPr sz="1800" spc="-5" dirty="0">
                <a:latin typeface="Arial"/>
                <a:cs typeface="Arial"/>
              </a:rPr>
              <a:t>Subperiosteal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abscess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8340" y="3769232"/>
            <a:ext cx="19221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60" dirty="0">
                <a:latin typeface="Arial"/>
                <a:cs typeface="Arial"/>
              </a:rPr>
              <a:t>IV. </a:t>
            </a:r>
            <a:r>
              <a:rPr sz="1800" spc="-5" dirty="0">
                <a:latin typeface="Arial"/>
                <a:cs typeface="Arial"/>
              </a:rPr>
              <a:t>Orbital</a:t>
            </a:r>
            <a:r>
              <a:rPr sz="1800" spc="2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abscess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88340" y="5056708"/>
            <a:ext cx="317182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85" dirty="0">
                <a:latin typeface="Arial"/>
                <a:cs typeface="Arial"/>
              </a:rPr>
              <a:t>V. </a:t>
            </a:r>
            <a:r>
              <a:rPr sz="1800" spc="-5" dirty="0">
                <a:latin typeface="Arial"/>
                <a:cs typeface="Arial"/>
              </a:rPr>
              <a:t>Cavernous sinus</a:t>
            </a:r>
            <a:r>
              <a:rPr sz="1800" spc="7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thrombosis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727575" y="1093978"/>
            <a:ext cx="3729354" cy="48120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71475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Lid edema, no limitation in ocular  movement or visual</a:t>
            </a:r>
            <a:r>
              <a:rPr sz="1800" spc="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change.</a:t>
            </a:r>
            <a:endParaRPr sz="1800">
              <a:latin typeface="Arial"/>
              <a:cs typeface="Arial"/>
            </a:endParaRPr>
          </a:p>
          <a:p>
            <a:pPr marL="12700" marR="725805">
              <a:lnSpc>
                <a:spcPct val="100000"/>
              </a:lnSpc>
              <a:spcBef>
                <a:spcPts val="1140"/>
              </a:spcBef>
            </a:pPr>
            <a:r>
              <a:rPr sz="1800" spc="-10" dirty="0">
                <a:latin typeface="Arial"/>
                <a:cs typeface="Arial"/>
              </a:rPr>
              <a:t>Diffuse </a:t>
            </a:r>
            <a:r>
              <a:rPr sz="1800" spc="-5" dirty="0">
                <a:latin typeface="Arial"/>
                <a:cs typeface="Arial"/>
              </a:rPr>
              <a:t>orbital infection and  inflammation </a:t>
            </a:r>
            <a:r>
              <a:rPr sz="1800" spc="-10" dirty="0">
                <a:latin typeface="Arial"/>
                <a:cs typeface="Arial"/>
              </a:rPr>
              <a:t>without </a:t>
            </a:r>
            <a:r>
              <a:rPr sz="1800" spc="-5" dirty="0">
                <a:latin typeface="Arial"/>
                <a:cs typeface="Arial"/>
              </a:rPr>
              <a:t>abscess  formation.</a:t>
            </a:r>
            <a:endParaRPr sz="1800">
              <a:latin typeface="Arial"/>
              <a:cs typeface="Arial"/>
            </a:endParaRPr>
          </a:p>
          <a:p>
            <a:pPr marL="12700" marR="209550">
              <a:lnSpc>
                <a:spcPct val="100000"/>
              </a:lnSpc>
              <a:spcBef>
                <a:spcPts val="1320"/>
              </a:spcBef>
            </a:pPr>
            <a:r>
              <a:rPr sz="1800" spc="-5" dirty="0">
                <a:latin typeface="Arial"/>
                <a:cs typeface="Arial"/>
              </a:rPr>
              <a:t>Collection </a:t>
            </a:r>
            <a:r>
              <a:rPr sz="1800" dirty="0">
                <a:latin typeface="Arial"/>
                <a:cs typeface="Arial"/>
              </a:rPr>
              <a:t>of </a:t>
            </a:r>
            <a:r>
              <a:rPr sz="1800" spc="-5" dirty="0">
                <a:latin typeface="Arial"/>
                <a:cs typeface="Arial"/>
              </a:rPr>
              <a:t>pus </a:t>
            </a:r>
            <a:r>
              <a:rPr sz="1800" spc="-10" dirty="0">
                <a:latin typeface="Arial"/>
                <a:cs typeface="Arial"/>
              </a:rPr>
              <a:t>between </a:t>
            </a:r>
            <a:r>
              <a:rPr sz="1800" spc="-5" dirty="0">
                <a:latin typeface="Arial"/>
                <a:cs typeface="Arial"/>
              </a:rPr>
              <a:t>medial  periosteum and lamina </a:t>
            </a:r>
            <a:r>
              <a:rPr sz="1800" spc="-10" dirty="0">
                <a:latin typeface="Arial"/>
                <a:cs typeface="Arial"/>
              </a:rPr>
              <a:t>papyracea,  </a:t>
            </a:r>
            <a:r>
              <a:rPr sz="1800" spc="-5" dirty="0">
                <a:latin typeface="Arial"/>
                <a:cs typeface="Arial"/>
              </a:rPr>
              <a:t>impaired extraocular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movement.</a:t>
            </a:r>
            <a:endParaRPr sz="18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1325"/>
              </a:spcBef>
            </a:pPr>
            <a:r>
              <a:rPr sz="1800" spc="-5" dirty="0">
                <a:latin typeface="Arial"/>
                <a:cs typeface="Arial"/>
              </a:rPr>
              <a:t>Discrete pus collection in orbital  tissues, proptosis and chemosis </a:t>
            </a:r>
            <a:r>
              <a:rPr sz="1800" spc="-15" dirty="0">
                <a:latin typeface="Arial"/>
                <a:cs typeface="Arial"/>
              </a:rPr>
              <a:t>with  </a:t>
            </a:r>
            <a:r>
              <a:rPr sz="1800" spc="-5" dirty="0">
                <a:latin typeface="Arial"/>
                <a:cs typeface="Arial"/>
              </a:rPr>
              <a:t>ophthalmoplegia and decreased  vision.</a:t>
            </a:r>
            <a:endParaRPr sz="1800">
              <a:latin typeface="Arial"/>
              <a:cs typeface="Arial"/>
            </a:endParaRPr>
          </a:p>
          <a:p>
            <a:pPr marL="12700" marR="57785">
              <a:lnSpc>
                <a:spcPct val="100000"/>
              </a:lnSpc>
              <a:spcBef>
                <a:spcPts val="1500"/>
              </a:spcBef>
            </a:pPr>
            <a:r>
              <a:rPr sz="1800" spc="-5" dirty="0">
                <a:latin typeface="Arial"/>
                <a:cs typeface="Arial"/>
              </a:rPr>
              <a:t>Bilateral </a:t>
            </a:r>
            <a:r>
              <a:rPr sz="1800" spc="-15" dirty="0">
                <a:latin typeface="Arial"/>
                <a:cs typeface="Arial"/>
              </a:rPr>
              <a:t>eye </a:t>
            </a:r>
            <a:r>
              <a:rPr sz="1800" spc="-5" dirty="0">
                <a:latin typeface="Arial"/>
                <a:cs typeface="Arial"/>
              </a:rPr>
              <a:t>findings </a:t>
            </a:r>
            <a:r>
              <a:rPr sz="1800" spc="-10" dirty="0">
                <a:latin typeface="Arial"/>
                <a:cs typeface="Arial"/>
              </a:rPr>
              <a:t>and worsening  </a:t>
            </a:r>
            <a:r>
              <a:rPr sz="1800" dirty="0">
                <a:latin typeface="Arial"/>
                <a:cs typeface="Arial"/>
              </a:rPr>
              <a:t>of </a:t>
            </a:r>
            <a:r>
              <a:rPr sz="1800" spc="-5" dirty="0">
                <a:latin typeface="Arial"/>
                <a:cs typeface="Arial"/>
              </a:rPr>
              <a:t>all other previously described  findings.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79780" y="565149"/>
            <a:ext cx="57708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78130" indent="-266065">
              <a:lnSpc>
                <a:spcPct val="100000"/>
              </a:lnSpc>
              <a:spcBef>
                <a:spcPts val="95"/>
              </a:spcBef>
              <a:buClr>
                <a:srgbClr val="EF7E09"/>
              </a:buClr>
              <a:buSzPct val="80357"/>
              <a:buFont typeface="Wingdings 2"/>
              <a:buChar char=""/>
              <a:tabLst>
                <a:tab pos="278765" algn="l"/>
              </a:tabLst>
            </a:pPr>
            <a:r>
              <a:rPr sz="2800" spc="-20" dirty="0">
                <a:solidFill>
                  <a:srgbClr val="DF5603"/>
                </a:solidFill>
                <a:latin typeface="Verdana"/>
                <a:cs typeface="Verdana"/>
              </a:rPr>
              <a:t>CHANDLER’S</a:t>
            </a:r>
            <a:r>
              <a:rPr sz="2800" spc="5" dirty="0">
                <a:solidFill>
                  <a:srgbClr val="DF5603"/>
                </a:solidFill>
                <a:latin typeface="Verdana"/>
                <a:cs typeface="Verdana"/>
              </a:rPr>
              <a:t> </a:t>
            </a:r>
            <a:r>
              <a:rPr sz="2800" spc="-20" dirty="0">
                <a:solidFill>
                  <a:srgbClr val="DF5603"/>
                </a:solidFill>
                <a:latin typeface="Verdana"/>
                <a:cs typeface="Verdana"/>
              </a:rPr>
              <a:t>CLASSIFICATION</a:t>
            </a:r>
            <a:endParaRPr sz="2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19100" y="434340"/>
            <a:ext cx="8305800" cy="5486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7200" y="533400"/>
            <a:ext cx="8122920" cy="622300"/>
          </a:xfrm>
          <a:custGeom>
            <a:avLst/>
            <a:gdLst/>
            <a:ahLst/>
            <a:cxnLst/>
            <a:rect l="l" t="t" r="r" b="b"/>
            <a:pathLst>
              <a:path w="8122920" h="622300">
                <a:moveTo>
                  <a:pt x="8019288" y="0"/>
                </a:moveTo>
                <a:lnTo>
                  <a:pt x="103631" y="0"/>
                </a:lnTo>
                <a:lnTo>
                  <a:pt x="63291" y="8137"/>
                </a:lnTo>
                <a:lnTo>
                  <a:pt x="30351" y="30337"/>
                </a:lnTo>
                <a:lnTo>
                  <a:pt x="8143" y="63275"/>
                </a:lnTo>
                <a:lnTo>
                  <a:pt x="0" y="103632"/>
                </a:lnTo>
                <a:lnTo>
                  <a:pt x="0" y="518160"/>
                </a:lnTo>
                <a:lnTo>
                  <a:pt x="8143" y="558516"/>
                </a:lnTo>
                <a:lnTo>
                  <a:pt x="30351" y="591454"/>
                </a:lnTo>
                <a:lnTo>
                  <a:pt x="63291" y="613654"/>
                </a:lnTo>
                <a:lnTo>
                  <a:pt x="103631" y="621791"/>
                </a:lnTo>
                <a:lnTo>
                  <a:pt x="8019288" y="621791"/>
                </a:lnTo>
                <a:lnTo>
                  <a:pt x="8059644" y="613654"/>
                </a:lnTo>
                <a:lnTo>
                  <a:pt x="8092582" y="591454"/>
                </a:lnTo>
                <a:lnTo>
                  <a:pt x="8114782" y="558516"/>
                </a:lnTo>
                <a:lnTo>
                  <a:pt x="8122920" y="518160"/>
                </a:lnTo>
                <a:lnTo>
                  <a:pt x="8122920" y="103632"/>
                </a:lnTo>
                <a:lnTo>
                  <a:pt x="8114782" y="63275"/>
                </a:lnTo>
                <a:lnTo>
                  <a:pt x="8092582" y="30337"/>
                </a:lnTo>
                <a:lnTo>
                  <a:pt x="8059644" y="8137"/>
                </a:lnTo>
                <a:lnTo>
                  <a:pt x="8019288" y="0"/>
                </a:lnTo>
                <a:close/>
              </a:path>
            </a:pathLst>
          </a:custGeom>
          <a:solidFill>
            <a:srgbClr val="EF7E0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57200" y="533400"/>
            <a:ext cx="8122920" cy="622300"/>
          </a:xfrm>
          <a:custGeom>
            <a:avLst/>
            <a:gdLst/>
            <a:ahLst/>
            <a:cxnLst/>
            <a:rect l="l" t="t" r="r" b="b"/>
            <a:pathLst>
              <a:path w="8122920" h="622300">
                <a:moveTo>
                  <a:pt x="0" y="103632"/>
                </a:moveTo>
                <a:lnTo>
                  <a:pt x="8143" y="63275"/>
                </a:lnTo>
                <a:lnTo>
                  <a:pt x="30351" y="30337"/>
                </a:lnTo>
                <a:lnTo>
                  <a:pt x="63291" y="8137"/>
                </a:lnTo>
                <a:lnTo>
                  <a:pt x="103631" y="0"/>
                </a:lnTo>
                <a:lnTo>
                  <a:pt x="8019288" y="0"/>
                </a:lnTo>
                <a:lnTo>
                  <a:pt x="8059644" y="8137"/>
                </a:lnTo>
                <a:lnTo>
                  <a:pt x="8092582" y="30337"/>
                </a:lnTo>
                <a:lnTo>
                  <a:pt x="8114782" y="63275"/>
                </a:lnTo>
                <a:lnTo>
                  <a:pt x="8122920" y="103632"/>
                </a:lnTo>
                <a:lnTo>
                  <a:pt x="8122920" y="518160"/>
                </a:lnTo>
                <a:lnTo>
                  <a:pt x="8114782" y="558516"/>
                </a:lnTo>
                <a:lnTo>
                  <a:pt x="8092582" y="591454"/>
                </a:lnTo>
                <a:lnTo>
                  <a:pt x="8059644" y="613654"/>
                </a:lnTo>
                <a:lnTo>
                  <a:pt x="8019288" y="621791"/>
                </a:lnTo>
                <a:lnTo>
                  <a:pt x="103631" y="621791"/>
                </a:lnTo>
                <a:lnTo>
                  <a:pt x="63291" y="613654"/>
                </a:lnTo>
                <a:lnTo>
                  <a:pt x="30351" y="591454"/>
                </a:lnTo>
                <a:lnTo>
                  <a:pt x="8143" y="558516"/>
                </a:lnTo>
                <a:lnTo>
                  <a:pt x="0" y="518160"/>
                </a:lnTo>
                <a:lnTo>
                  <a:pt x="0" y="103632"/>
                </a:lnTo>
                <a:close/>
              </a:path>
            </a:pathLst>
          </a:custGeom>
          <a:ln w="4267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74040" y="612470"/>
            <a:ext cx="6875145" cy="422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600" dirty="0">
                <a:solidFill>
                  <a:srgbClr val="FFFFFF"/>
                </a:solidFill>
              </a:rPr>
              <a:t>1. </a:t>
            </a:r>
            <a:r>
              <a:rPr sz="2600" spc="-5" dirty="0">
                <a:solidFill>
                  <a:srgbClr val="FFFFFF"/>
                </a:solidFill>
              </a:rPr>
              <a:t>Preseptal </a:t>
            </a:r>
            <a:r>
              <a:rPr sz="2600" dirty="0">
                <a:solidFill>
                  <a:srgbClr val="FFFFFF"/>
                </a:solidFill>
              </a:rPr>
              <a:t>inflammatory oedema of</a:t>
            </a:r>
            <a:r>
              <a:rPr sz="2600" spc="-125" dirty="0">
                <a:solidFill>
                  <a:srgbClr val="FFFFFF"/>
                </a:solidFill>
              </a:rPr>
              <a:t> </a:t>
            </a:r>
            <a:r>
              <a:rPr sz="2600" dirty="0">
                <a:solidFill>
                  <a:srgbClr val="FFFFFF"/>
                </a:solidFill>
              </a:rPr>
              <a:t>lids</a:t>
            </a:r>
            <a:endParaRPr sz="2600"/>
          </a:p>
        </p:txBody>
      </p:sp>
      <p:sp>
        <p:nvSpPr>
          <p:cNvPr id="6" name="object 6"/>
          <p:cNvSpPr txBox="1"/>
          <p:nvPr/>
        </p:nvSpPr>
        <p:spPr>
          <a:xfrm>
            <a:off x="704494" y="1249425"/>
            <a:ext cx="7811770" cy="1191895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340"/>
              </a:spcBef>
              <a:buChar char="•"/>
              <a:tabLst>
                <a:tab pos="185420" algn="l"/>
              </a:tabLst>
            </a:pPr>
            <a:r>
              <a:rPr sz="1800" spc="-5" dirty="0">
                <a:latin typeface="Verdana"/>
                <a:cs typeface="Verdana"/>
              </a:rPr>
              <a:t>This </a:t>
            </a:r>
            <a:r>
              <a:rPr sz="1800" dirty="0">
                <a:latin typeface="Verdana"/>
                <a:cs typeface="Verdana"/>
              </a:rPr>
              <a:t>is only </a:t>
            </a:r>
            <a:r>
              <a:rPr sz="1800" spc="-15" dirty="0">
                <a:latin typeface="Verdana"/>
                <a:cs typeface="Verdana"/>
              </a:rPr>
              <a:t>reactionary. </a:t>
            </a:r>
            <a:r>
              <a:rPr sz="1800" spc="-5" dirty="0">
                <a:latin typeface="Verdana"/>
                <a:cs typeface="Verdana"/>
              </a:rPr>
              <a:t>No </a:t>
            </a:r>
            <a:r>
              <a:rPr sz="1800" dirty="0">
                <a:latin typeface="Verdana"/>
                <a:cs typeface="Verdana"/>
              </a:rPr>
              <a:t>erythema or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tenderness.</a:t>
            </a:r>
            <a:endParaRPr sz="1800">
              <a:latin typeface="Verdana"/>
              <a:cs typeface="Verdana"/>
            </a:endParaRPr>
          </a:p>
          <a:p>
            <a:pPr marL="184785" indent="-172720">
              <a:lnSpc>
                <a:spcPct val="100000"/>
              </a:lnSpc>
              <a:spcBef>
                <a:spcPts val="240"/>
              </a:spcBef>
              <a:buChar char="•"/>
              <a:tabLst>
                <a:tab pos="185420" algn="l"/>
              </a:tabLst>
            </a:pPr>
            <a:r>
              <a:rPr sz="1800" spc="-5" dirty="0">
                <a:latin typeface="Verdana"/>
                <a:cs typeface="Verdana"/>
              </a:rPr>
              <a:t>Eyeball movements </a:t>
            </a:r>
            <a:r>
              <a:rPr sz="1800" dirty="0">
                <a:latin typeface="Verdana"/>
                <a:cs typeface="Verdana"/>
              </a:rPr>
              <a:t>and vision are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normal.</a:t>
            </a:r>
            <a:endParaRPr sz="1800">
              <a:latin typeface="Verdana"/>
              <a:cs typeface="Verdana"/>
            </a:endParaRPr>
          </a:p>
          <a:p>
            <a:pPr marL="184785" indent="-172720">
              <a:lnSpc>
                <a:spcPts val="2065"/>
              </a:lnSpc>
              <a:spcBef>
                <a:spcPts val="250"/>
              </a:spcBef>
              <a:buChar char="•"/>
              <a:tabLst>
                <a:tab pos="185420" algn="l"/>
              </a:tabLst>
            </a:pPr>
            <a:r>
              <a:rPr sz="1800" spc="-25" dirty="0">
                <a:latin typeface="Verdana"/>
                <a:cs typeface="Verdana"/>
              </a:rPr>
              <a:t>Generally, </a:t>
            </a:r>
            <a:r>
              <a:rPr sz="1800" spc="-5" dirty="0">
                <a:latin typeface="Verdana"/>
                <a:cs typeface="Verdana"/>
              </a:rPr>
              <a:t>upper </a:t>
            </a:r>
            <a:r>
              <a:rPr sz="1800" dirty="0">
                <a:latin typeface="Verdana"/>
                <a:cs typeface="Verdana"/>
              </a:rPr>
              <a:t>lid is swollen in frontal, lower lid in maxillary</a:t>
            </a:r>
            <a:r>
              <a:rPr sz="1800" spc="-114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and</a:t>
            </a:r>
            <a:endParaRPr sz="1800">
              <a:latin typeface="Verdana"/>
              <a:cs typeface="Verdana"/>
            </a:endParaRPr>
          </a:p>
          <a:p>
            <a:pPr marL="184785">
              <a:lnSpc>
                <a:spcPts val="2065"/>
              </a:lnSpc>
            </a:pPr>
            <a:r>
              <a:rPr sz="1800" spc="-5" dirty="0">
                <a:latin typeface="Verdana"/>
                <a:cs typeface="Verdana"/>
              </a:rPr>
              <a:t>both the </a:t>
            </a:r>
            <a:r>
              <a:rPr sz="1800" dirty="0">
                <a:latin typeface="Verdana"/>
                <a:cs typeface="Verdana"/>
              </a:rPr>
              <a:t>lids in </a:t>
            </a:r>
            <a:r>
              <a:rPr sz="1800" spc="-5" dirty="0">
                <a:latin typeface="Verdana"/>
                <a:cs typeface="Verdana"/>
              </a:rPr>
              <a:t>ethmoidal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sinusitis.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517391" y="2679192"/>
            <a:ext cx="1952243" cy="318973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581400" y="2743200"/>
            <a:ext cx="1769364" cy="300685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562350" y="2724150"/>
            <a:ext cx="1807845" cy="3045460"/>
          </a:xfrm>
          <a:custGeom>
            <a:avLst/>
            <a:gdLst/>
            <a:ahLst/>
            <a:cxnLst/>
            <a:rect l="l" t="t" r="r" b="b"/>
            <a:pathLst>
              <a:path w="1807845" h="3045460">
                <a:moveTo>
                  <a:pt x="0" y="3044952"/>
                </a:moveTo>
                <a:lnTo>
                  <a:pt x="1807464" y="3044952"/>
                </a:lnTo>
                <a:lnTo>
                  <a:pt x="1807464" y="0"/>
                </a:lnTo>
                <a:lnTo>
                  <a:pt x="0" y="0"/>
                </a:lnTo>
                <a:lnTo>
                  <a:pt x="0" y="3044952"/>
                </a:lnTo>
                <a:close/>
              </a:path>
            </a:pathLst>
          </a:custGeom>
          <a:ln w="380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19100" y="434340"/>
            <a:ext cx="8305800" cy="5486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20700" y="1262227"/>
            <a:ext cx="7673340" cy="3256915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277495" indent="-265430">
              <a:lnSpc>
                <a:spcPct val="100000"/>
              </a:lnSpc>
              <a:spcBef>
                <a:spcPts val="400"/>
              </a:spcBef>
              <a:buClr>
                <a:srgbClr val="EF7E09"/>
              </a:buClr>
              <a:buSzPct val="79411"/>
              <a:buFont typeface="Wingdings 2"/>
              <a:buChar char=""/>
              <a:tabLst>
                <a:tab pos="277495" algn="l"/>
                <a:tab pos="278130" algn="l"/>
              </a:tabLst>
            </a:pPr>
            <a:r>
              <a:rPr sz="1700" dirty="0">
                <a:latin typeface="Verdana"/>
                <a:cs typeface="Verdana"/>
              </a:rPr>
              <a:t>Pus collects outside the bone under </a:t>
            </a:r>
            <a:r>
              <a:rPr sz="1700" spc="-5" dirty="0">
                <a:latin typeface="Verdana"/>
                <a:cs typeface="Verdana"/>
              </a:rPr>
              <a:t>the</a:t>
            </a:r>
            <a:r>
              <a:rPr sz="1700" spc="-35" dirty="0">
                <a:latin typeface="Verdana"/>
                <a:cs typeface="Verdana"/>
              </a:rPr>
              <a:t> </a:t>
            </a:r>
            <a:r>
              <a:rPr sz="1700" dirty="0">
                <a:latin typeface="Verdana"/>
                <a:cs typeface="Verdana"/>
              </a:rPr>
              <a:t>periosteum.</a:t>
            </a:r>
            <a:endParaRPr sz="1700">
              <a:latin typeface="Verdana"/>
              <a:cs typeface="Verdana"/>
            </a:endParaRPr>
          </a:p>
          <a:p>
            <a:pPr marL="277495" marR="5080" indent="-265430">
              <a:lnSpc>
                <a:spcPct val="100000"/>
              </a:lnSpc>
              <a:spcBef>
                <a:spcPts val="300"/>
              </a:spcBef>
              <a:buClr>
                <a:srgbClr val="EF7E09"/>
              </a:buClr>
              <a:buSzPct val="79411"/>
              <a:buFont typeface="Wingdings 2"/>
              <a:buChar char=""/>
              <a:tabLst>
                <a:tab pos="277495" algn="l"/>
                <a:tab pos="278130" algn="l"/>
              </a:tabLst>
            </a:pPr>
            <a:r>
              <a:rPr sz="1700" dirty="0">
                <a:latin typeface="Verdana"/>
                <a:cs typeface="Verdana"/>
              </a:rPr>
              <a:t>A </a:t>
            </a:r>
            <a:r>
              <a:rPr sz="1700" spc="-5" dirty="0">
                <a:latin typeface="Verdana"/>
                <a:cs typeface="Verdana"/>
              </a:rPr>
              <a:t>subperiosteal </a:t>
            </a:r>
            <a:r>
              <a:rPr sz="1700" dirty="0">
                <a:latin typeface="Verdana"/>
                <a:cs typeface="Verdana"/>
              </a:rPr>
              <a:t>abscess from ethmoids forms on </a:t>
            </a:r>
            <a:r>
              <a:rPr sz="1700" spc="-5" dirty="0">
                <a:latin typeface="Verdana"/>
                <a:cs typeface="Verdana"/>
              </a:rPr>
              <a:t>the </a:t>
            </a:r>
            <a:r>
              <a:rPr sz="1700" dirty="0">
                <a:latin typeface="Verdana"/>
                <a:cs typeface="Verdana"/>
              </a:rPr>
              <a:t>medial </a:t>
            </a:r>
            <a:r>
              <a:rPr sz="1700" spc="-5" dirty="0">
                <a:latin typeface="Verdana"/>
                <a:cs typeface="Verdana"/>
              </a:rPr>
              <a:t>wall </a:t>
            </a:r>
            <a:r>
              <a:rPr sz="1700" dirty="0">
                <a:latin typeface="Verdana"/>
                <a:cs typeface="Verdana"/>
              </a:rPr>
              <a:t>of  </a:t>
            </a:r>
            <a:r>
              <a:rPr sz="1700" spc="-5" dirty="0">
                <a:latin typeface="Verdana"/>
                <a:cs typeface="Verdana"/>
              </a:rPr>
              <a:t>the </a:t>
            </a:r>
            <a:r>
              <a:rPr sz="1700" dirty="0">
                <a:latin typeface="Verdana"/>
                <a:cs typeface="Verdana"/>
              </a:rPr>
              <a:t>orbit and </a:t>
            </a:r>
            <a:r>
              <a:rPr sz="1700" spc="-10" dirty="0">
                <a:latin typeface="Verdana"/>
                <a:cs typeface="Verdana"/>
              </a:rPr>
              <a:t>displaces </a:t>
            </a:r>
            <a:r>
              <a:rPr sz="1700" dirty="0">
                <a:latin typeface="Verdana"/>
                <a:cs typeface="Verdana"/>
              </a:rPr>
              <a:t>the </a:t>
            </a:r>
            <a:r>
              <a:rPr sz="1700" spc="-5" dirty="0">
                <a:latin typeface="Verdana"/>
                <a:cs typeface="Verdana"/>
              </a:rPr>
              <a:t>eyeball forward, downward </a:t>
            </a:r>
            <a:r>
              <a:rPr sz="1700" dirty="0">
                <a:latin typeface="Verdana"/>
                <a:cs typeface="Verdana"/>
              </a:rPr>
              <a:t>and</a:t>
            </a:r>
            <a:r>
              <a:rPr sz="1700" spc="35" dirty="0">
                <a:latin typeface="Verdana"/>
                <a:cs typeface="Verdana"/>
              </a:rPr>
              <a:t> </a:t>
            </a:r>
            <a:r>
              <a:rPr sz="1700" spc="-20" dirty="0">
                <a:latin typeface="Verdana"/>
                <a:cs typeface="Verdana"/>
              </a:rPr>
              <a:t>laterally.</a:t>
            </a:r>
            <a:endParaRPr sz="17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EF7E09"/>
              </a:buClr>
              <a:buFont typeface="Wingdings 2"/>
              <a:buChar char=""/>
            </a:pPr>
            <a:endParaRPr sz="2000">
              <a:latin typeface="Times New Roman"/>
              <a:cs typeface="Times New Roman"/>
            </a:endParaRPr>
          </a:p>
          <a:p>
            <a:pPr marL="277495" marR="2225040" indent="-277495">
              <a:lnSpc>
                <a:spcPct val="114700"/>
              </a:lnSpc>
              <a:buClr>
                <a:srgbClr val="EF7E09"/>
              </a:buClr>
              <a:buSzPct val="79411"/>
              <a:buFont typeface="Wingdings 2"/>
              <a:buChar char=""/>
              <a:tabLst>
                <a:tab pos="277495" algn="l"/>
                <a:tab pos="278130" algn="l"/>
              </a:tabLst>
            </a:pPr>
            <a:r>
              <a:rPr sz="1700" dirty="0">
                <a:latin typeface="Verdana"/>
                <a:cs typeface="Verdana"/>
              </a:rPr>
              <a:t>From frontal sinuses, abscess </a:t>
            </a:r>
            <a:r>
              <a:rPr sz="1700" spc="-5" dirty="0">
                <a:latin typeface="Verdana"/>
                <a:cs typeface="Verdana"/>
              </a:rPr>
              <a:t>is </a:t>
            </a:r>
            <a:r>
              <a:rPr sz="1700" dirty="0">
                <a:latin typeface="Verdana"/>
                <a:cs typeface="Verdana"/>
              </a:rPr>
              <a:t>situated </a:t>
            </a:r>
            <a:r>
              <a:rPr sz="1700" spc="-5" dirty="0">
                <a:latin typeface="Verdana"/>
                <a:cs typeface="Verdana"/>
              </a:rPr>
              <a:t>just  above </a:t>
            </a:r>
            <a:r>
              <a:rPr sz="1700" dirty="0">
                <a:latin typeface="Verdana"/>
                <a:cs typeface="Verdana"/>
              </a:rPr>
              <a:t>and behind the medial canthus and  displaces the eye </a:t>
            </a:r>
            <a:r>
              <a:rPr sz="1700" spc="-5" dirty="0">
                <a:latin typeface="Verdana"/>
                <a:cs typeface="Verdana"/>
              </a:rPr>
              <a:t>ball downwards </a:t>
            </a:r>
            <a:r>
              <a:rPr sz="1700" dirty="0">
                <a:latin typeface="Verdana"/>
                <a:cs typeface="Verdana"/>
              </a:rPr>
              <a:t>and</a:t>
            </a:r>
            <a:r>
              <a:rPr sz="1700" spc="10" dirty="0">
                <a:latin typeface="Verdana"/>
                <a:cs typeface="Verdana"/>
              </a:rPr>
              <a:t> </a:t>
            </a:r>
            <a:r>
              <a:rPr sz="1700" spc="-20" dirty="0">
                <a:latin typeface="Verdana"/>
                <a:cs typeface="Verdana"/>
              </a:rPr>
              <a:t>laterally.</a:t>
            </a:r>
            <a:endParaRPr sz="17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EF7E09"/>
              </a:buClr>
              <a:buFont typeface="Wingdings 2"/>
              <a:buChar char=""/>
            </a:pPr>
            <a:endParaRPr sz="2000">
              <a:latin typeface="Times New Roman"/>
              <a:cs typeface="Times New Roman"/>
            </a:endParaRPr>
          </a:p>
          <a:p>
            <a:pPr marL="277495" marR="2729865" indent="-277495">
              <a:lnSpc>
                <a:spcPct val="114700"/>
              </a:lnSpc>
              <a:spcBef>
                <a:spcPts val="5"/>
              </a:spcBef>
              <a:buClr>
                <a:srgbClr val="EF7E09"/>
              </a:buClr>
              <a:buSzPct val="79411"/>
              <a:buFont typeface="Wingdings 2"/>
              <a:buChar char=""/>
              <a:tabLst>
                <a:tab pos="277495" algn="l"/>
                <a:tab pos="278130" algn="l"/>
              </a:tabLst>
            </a:pPr>
            <a:r>
              <a:rPr sz="1700" dirty="0">
                <a:latin typeface="Verdana"/>
                <a:cs typeface="Verdana"/>
              </a:rPr>
              <a:t>From </a:t>
            </a:r>
            <a:r>
              <a:rPr sz="1700" spc="-5" dirty="0">
                <a:latin typeface="Verdana"/>
                <a:cs typeface="Verdana"/>
              </a:rPr>
              <a:t>the </a:t>
            </a:r>
            <a:r>
              <a:rPr sz="1700" dirty="0">
                <a:latin typeface="Verdana"/>
                <a:cs typeface="Verdana"/>
              </a:rPr>
              <a:t>maxillary sinus, abscess forms</a:t>
            </a:r>
            <a:r>
              <a:rPr sz="1700" spc="-85" dirty="0">
                <a:latin typeface="Verdana"/>
                <a:cs typeface="Verdana"/>
              </a:rPr>
              <a:t> </a:t>
            </a:r>
            <a:r>
              <a:rPr sz="1700" spc="-5" dirty="0">
                <a:latin typeface="Verdana"/>
                <a:cs typeface="Verdana"/>
              </a:rPr>
              <a:t>in  </a:t>
            </a:r>
            <a:r>
              <a:rPr sz="1700" dirty="0">
                <a:latin typeface="Verdana"/>
                <a:cs typeface="Verdana"/>
              </a:rPr>
              <a:t>the floor of the orbit and displaces the  </a:t>
            </a:r>
            <a:r>
              <a:rPr sz="1700" spc="-5" dirty="0">
                <a:latin typeface="Verdana"/>
                <a:cs typeface="Verdana"/>
              </a:rPr>
              <a:t>eyeball </a:t>
            </a:r>
            <a:r>
              <a:rPr sz="1700" dirty="0">
                <a:latin typeface="Verdana"/>
                <a:cs typeface="Verdana"/>
              </a:rPr>
              <a:t>upwards and</a:t>
            </a:r>
            <a:r>
              <a:rPr sz="1700" spc="-15" dirty="0">
                <a:latin typeface="Verdana"/>
                <a:cs typeface="Verdana"/>
              </a:rPr>
              <a:t> </a:t>
            </a:r>
            <a:r>
              <a:rPr sz="1700" dirty="0">
                <a:latin typeface="Verdana"/>
                <a:cs typeface="Verdana"/>
              </a:rPr>
              <a:t>forwards.</a:t>
            </a:r>
            <a:endParaRPr sz="1700">
              <a:latin typeface="Verdana"/>
              <a:cs typeface="Verdan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533400"/>
            <a:ext cx="8122920" cy="594360"/>
          </a:xfrm>
          <a:custGeom>
            <a:avLst/>
            <a:gdLst/>
            <a:ahLst/>
            <a:cxnLst/>
            <a:rect l="l" t="t" r="r" b="b"/>
            <a:pathLst>
              <a:path w="8122920" h="594360">
                <a:moveTo>
                  <a:pt x="8023859" y="0"/>
                </a:moveTo>
                <a:lnTo>
                  <a:pt x="99059" y="0"/>
                </a:lnTo>
                <a:lnTo>
                  <a:pt x="60500" y="7780"/>
                </a:lnTo>
                <a:lnTo>
                  <a:pt x="29013" y="29003"/>
                </a:lnTo>
                <a:lnTo>
                  <a:pt x="7784" y="60489"/>
                </a:lnTo>
                <a:lnTo>
                  <a:pt x="0" y="99060"/>
                </a:lnTo>
                <a:lnTo>
                  <a:pt x="0" y="495300"/>
                </a:lnTo>
                <a:lnTo>
                  <a:pt x="7784" y="533870"/>
                </a:lnTo>
                <a:lnTo>
                  <a:pt x="29013" y="565356"/>
                </a:lnTo>
                <a:lnTo>
                  <a:pt x="60500" y="586579"/>
                </a:lnTo>
                <a:lnTo>
                  <a:pt x="99059" y="594360"/>
                </a:lnTo>
                <a:lnTo>
                  <a:pt x="8023859" y="594360"/>
                </a:lnTo>
                <a:lnTo>
                  <a:pt x="8062430" y="586579"/>
                </a:lnTo>
                <a:lnTo>
                  <a:pt x="8093916" y="565356"/>
                </a:lnTo>
                <a:lnTo>
                  <a:pt x="8115139" y="533870"/>
                </a:lnTo>
                <a:lnTo>
                  <a:pt x="8122920" y="495300"/>
                </a:lnTo>
                <a:lnTo>
                  <a:pt x="8122920" y="99060"/>
                </a:lnTo>
                <a:lnTo>
                  <a:pt x="8115139" y="60489"/>
                </a:lnTo>
                <a:lnTo>
                  <a:pt x="8093916" y="29003"/>
                </a:lnTo>
                <a:lnTo>
                  <a:pt x="8062430" y="7780"/>
                </a:lnTo>
                <a:lnTo>
                  <a:pt x="8023859" y="0"/>
                </a:lnTo>
                <a:close/>
              </a:path>
            </a:pathLst>
          </a:custGeom>
          <a:solidFill>
            <a:srgbClr val="EF7E0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57200" y="533400"/>
            <a:ext cx="8122920" cy="594360"/>
          </a:xfrm>
          <a:custGeom>
            <a:avLst/>
            <a:gdLst/>
            <a:ahLst/>
            <a:cxnLst/>
            <a:rect l="l" t="t" r="r" b="b"/>
            <a:pathLst>
              <a:path w="8122920" h="594360">
                <a:moveTo>
                  <a:pt x="0" y="99060"/>
                </a:moveTo>
                <a:lnTo>
                  <a:pt x="7784" y="60489"/>
                </a:lnTo>
                <a:lnTo>
                  <a:pt x="29013" y="29003"/>
                </a:lnTo>
                <a:lnTo>
                  <a:pt x="60500" y="7780"/>
                </a:lnTo>
                <a:lnTo>
                  <a:pt x="99059" y="0"/>
                </a:lnTo>
                <a:lnTo>
                  <a:pt x="8023859" y="0"/>
                </a:lnTo>
                <a:lnTo>
                  <a:pt x="8062430" y="7780"/>
                </a:lnTo>
                <a:lnTo>
                  <a:pt x="8093916" y="29003"/>
                </a:lnTo>
                <a:lnTo>
                  <a:pt x="8115139" y="60489"/>
                </a:lnTo>
                <a:lnTo>
                  <a:pt x="8122920" y="99060"/>
                </a:lnTo>
                <a:lnTo>
                  <a:pt x="8122920" y="495300"/>
                </a:lnTo>
                <a:lnTo>
                  <a:pt x="8115139" y="533870"/>
                </a:lnTo>
                <a:lnTo>
                  <a:pt x="8093916" y="565356"/>
                </a:lnTo>
                <a:lnTo>
                  <a:pt x="8062430" y="586579"/>
                </a:lnTo>
                <a:lnTo>
                  <a:pt x="8023859" y="594360"/>
                </a:lnTo>
                <a:lnTo>
                  <a:pt x="99059" y="594360"/>
                </a:lnTo>
                <a:lnTo>
                  <a:pt x="60500" y="586579"/>
                </a:lnTo>
                <a:lnTo>
                  <a:pt x="29013" y="565356"/>
                </a:lnTo>
                <a:lnTo>
                  <a:pt x="7784" y="533870"/>
                </a:lnTo>
                <a:lnTo>
                  <a:pt x="0" y="495300"/>
                </a:lnTo>
                <a:lnTo>
                  <a:pt x="0" y="99060"/>
                </a:lnTo>
                <a:close/>
              </a:path>
            </a:pathLst>
          </a:custGeom>
          <a:ln w="4267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564895" y="615188"/>
            <a:ext cx="382777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FFFFFF"/>
                </a:solidFill>
              </a:rPr>
              <a:t>2. </a:t>
            </a:r>
            <a:r>
              <a:rPr sz="2400" spc="-5" dirty="0">
                <a:solidFill>
                  <a:srgbClr val="FFFFFF"/>
                </a:solidFill>
              </a:rPr>
              <a:t>Subperiosteal</a:t>
            </a:r>
            <a:r>
              <a:rPr sz="2400" spc="5" dirty="0">
                <a:solidFill>
                  <a:srgbClr val="FFFFFF"/>
                </a:solidFill>
              </a:rPr>
              <a:t> </a:t>
            </a:r>
            <a:r>
              <a:rPr sz="2400" spc="-5" dirty="0">
                <a:solidFill>
                  <a:srgbClr val="FFFFFF"/>
                </a:solidFill>
              </a:rPr>
              <a:t>abscess</a:t>
            </a:r>
            <a:endParaRPr sz="2400"/>
          </a:p>
        </p:txBody>
      </p:sp>
      <p:sp>
        <p:nvSpPr>
          <p:cNvPr id="7" name="object 7"/>
          <p:cNvSpPr/>
          <p:nvPr/>
        </p:nvSpPr>
        <p:spPr>
          <a:xfrm>
            <a:off x="6336791" y="2450592"/>
            <a:ext cx="1958339" cy="323088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400800" y="2514600"/>
            <a:ext cx="1775459" cy="3048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381750" y="2495550"/>
            <a:ext cx="1813560" cy="3086100"/>
          </a:xfrm>
          <a:custGeom>
            <a:avLst/>
            <a:gdLst/>
            <a:ahLst/>
            <a:cxnLst/>
            <a:rect l="l" t="t" r="r" b="b"/>
            <a:pathLst>
              <a:path w="1813559" h="3086100">
                <a:moveTo>
                  <a:pt x="0" y="3086100"/>
                </a:moveTo>
                <a:lnTo>
                  <a:pt x="1813559" y="3086100"/>
                </a:lnTo>
                <a:lnTo>
                  <a:pt x="1813559" y="0"/>
                </a:lnTo>
                <a:lnTo>
                  <a:pt x="0" y="0"/>
                </a:lnTo>
                <a:lnTo>
                  <a:pt x="0" y="3086100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19100" y="434340"/>
            <a:ext cx="8305800" cy="5486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7200" y="533400"/>
            <a:ext cx="8229600" cy="563880"/>
          </a:xfrm>
          <a:custGeom>
            <a:avLst/>
            <a:gdLst/>
            <a:ahLst/>
            <a:cxnLst/>
            <a:rect l="l" t="t" r="r" b="b"/>
            <a:pathLst>
              <a:path w="8229600" h="563880">
                <a:moveTo>
                  <a:pt x="8135620" y="0"/>
                </a:moveTo>
                <a:lnTo>
                  <a:pt x="93979" y="0"/>
                </a:lnTo>
                <a:lnTo>
                  <a:pt x="57398" y="7379"/>
                </a:lnTo>
                <a:lnTo>
                  <a:pt x="27525" y="27511"/>
                </a:lnTo>
                <a:lnTo>
                  <a:pt x="7385" y="57382"/>
                </a:lnTo>
                <a:lnTo>
                  <a:pt x="0" y="93979"/>
                </a:lnTo>
                <a:lnTo>
                  <a:pt x="0" y="469900"/>
                </a:lnTo>
                <a:lnTo>
                  <a:pt x="7385" y="506497"/>
                </a:lnTo>
                <a:lnTo>
                  <a:pt x="27525" y="536368"/>
                </a:lnTo>
                <a:lnTo>
                  <a:pt x="57398" y="556500"/>
                </a:lnTo>
                <a:lnTo>
                  <a:pt x="93979" y="563879"/>
                </a:lnTo>
                <a:lnTo>
                  <a:pt x="8135620" y="563879"/>
                </a:lnTo>
                <a:lnTo>
                  <a:pt x="8172217" y="556500"/>
                </a:lnTo>
                <a:lnTo>
                  <a:pt x="8202088" y="536368"/>
                </a:lnTo>
                <a:lnTo>
                  <a:pt x="8222220" y="506497"/>
                </a:lnTo>
                <a:lnTo>
                  <a:pt x="8229600" y="469900"/>
                </a:lnTo>
                <a:lnTo>
                  <a:pt x="8229600" y="93979"/>
                </a:lnTo>
                <a:lnTo>
                  <a:pt x="8222220" y="57382"/>
                </a:lnTo>
                <a:lnTo>
                  <a:pt x="8202088" y="27511"/>
                </a:lnTo>
                <a:lnTo>
                  <a:pt x="8172217" y="7379"/>
                </a:lnTo>
                <a:lnTo>
                  <a:pt x="8135620" y="0"/>
                </a:lnTo>
                <a:close/>
              </a:path>
            </a:pathLst>
          </a:custGeom>
          <a:solidFill>
            <a:srgbClr val="EF7E0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57200" y="533400"/>
            <a:ext cx="8229600" cy="563880"/>
          </a:xfrm>
          <a:custGeom>
            <a:avLst/>
            <a:gdLst/>
            <a:ahLst/>
            <a:cxnLst/>
            <a:rect l="l" t="t" r="r" b="b"/>
            <a:pathLst>
              <a:path w="8229600" h="563880">
                <a:moveTo>
                  <a:pt x="0" y="93979"/>
                </a:moveTo>
                <a:lnTo>
                  <a:pt x="7385" y="57382"/>
                </a:lnTo>
                <a:lnTo>
                  <a:pt x="27525" y="27511"/>
                </a:lnTo>
                <a:lnTo>
                  <a:pt x="57398" y="7379"/>
                </a:lnTo>
                <a:lnTo>
                  <a:pt x="93979" y="0"/>
                </a:lnTo>
                <a:lnTo>
                  <a:pt x="8135620" y="0"/>
                </a:lnTo>
                <a:lnTo>
                  <a:pt x="8172217" y="7379"/>
                </a:lnTo>
                <a:lnTo>
                  <a:pt x="8202088" y="27511"/>
                </a:lnTo>
                <a:lnTo>
                  <a:pt x="8222220" y="57382"/>
                </a:lnTo>
                <a:lnTo>
                  <a:pt x="8229600" y="93979"/>
                </a:lnTo>
                <a:lnTo>
                  <a:pt x="8229600" y="469900"/>
                </a:lnTo>
                <a:lnTo>
                  <a:pt x="8222220" y="506497"/>
                </a:lnTo>
                <a:lnTo>
                  <a:pt x="8202088" y="536368"/>
                </a:lnTo>
                <a:lnTo>
                  <a:pt x="8172217" y="556500"/>
                </a:lnTo>
                <a:lnTo>
                  <a:pt x="8135620" y="563879"/>
                </a:lnTo>
                <a:lnTo>
                  <a:pt x="93979" y="563879"/>
                </a:lnTo>
                <a:lnTo>
                  <a:pt x="57398" y="556500"/>
                </a:lnTo>
                <a:lnTo>
                  <a:pt x="27525" y="536368"/>
                </a:lnTo>
                <a:lnTo>
                  <a:pt x="7385" y="506497"/>
                </a:lnTo>
                <a:lnTo>
                  <a:pt x="0" y="469900"/>
                </a:lnTo>
                <a:lnTo>
                  <a:pt x="0" y="93979"/>
                </a:lnTo>
                <a:close/>
              </a:path>
            </a:pathLst>
          </a:custGeom>
          <a:ln w="4267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59714" y="607821"/>
            <a:ext cx="2685415" cy="3765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dirty="0">
                <a:solidFill>
                  <a:srgbClr val="FFFFFF"/>
                </a:solidFill>
              </a:rPr>
              <a:t>3. </a:t>
            </a:r>
            <a:r>
              <a:rPr sz="2300" spc="-5" dirty="0">
                <a:solidFill>
                  <a:srgbClr val="FFFFFF"/>
                </a:solidFill>
              </a:rPr>
              <a:t>Orbital</a:t>
            </a:r>
            <a:r>
              <a:rPr sz="2300" spc="-60" dirty="0">
                <a:solidFill>
                  <a:srgbClr val="FFFFFF"/>
                </a:solidFill>
              </a:rPr>
              <a:t> </a:t>
            </a:r>
            <a:r>
              <a:rPr sz="2300" spc="-10" dirty="0">
                <a:solidFill>
                  <a:srgbClr val="FFFFFF"/>
                </a:solidFill>
              </a:rPr>
              <a:t>cellulitis</a:t>
            </a:r>
            <a:endParaRPr sz="2300"/>
          </a:p>
        </p:txBody>
      </p:sp>
      <p:sp>
        <p:nvSpPr>
          <p:cNvPr id="6" name="object 6"/>
          <p:cNvSpPr txBox="1"/>
          <p:nvPr/>
        </p:nvSpPr>
        <p:spPr>
          <a:xfrm>
            <a:off x="558190" y="1304035"/>
            <a:ext cx="7721600" cy="2467610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184785" marR="5080" indent="-172720">
              <a:lnSpc>
                <a:spcPct val="91200"/>
              </a:lnSpc>
              <a:spcBef>
                <a:spcPts val="290"/>
              </a:spcBef>
              <a:buChar char="•"/>
              <a:tabLst>
                <a:tab pos="185420" algn="l"/>
              </a:tabLst>
            </a:pPr>
            <a:r>
              <a:rPr sz="1800" spc="-5" dirty="0">
                <a:latin typeface="Verdana"/>
                <a:cs typeface="Verdana"/>
              </a:rPr>
              <a:t>When pus breaks through the periosteum </a:t>
            </a:r>
            <a:r>
              <a:rPr sz="1800" dirty="0">
                <a:latin typeface="Verdana"/>
                <a:cs typeface="Verdana"/>
              </a:rPr>
              <a:t>and finds its </a:t>
            </a:r>
            <a:r>
              <a:rPr sz="1800" spc="-10" dirty="0">
                <a:latin typeface="Verdana"/>
                <a:cs typeface="Verdana"/>
              </a:rPr>
              <a:t>way </a:t>
            </a:r>
            <a:r>
              <a:rPr sz="1800" dirty="0">
                <a:latin typeface="Verdana"/>
                <a:cs typeface="Verdana"/>
              </a:rPr>
              <a:t>into  </a:t>
            </a:r>
            <a:r>
              <a:rPr sz="1800" spc="-5" dirty="0">
                <a:latin typeface="Verdana"/>
                <a:cs typeface="Verdana"/>
              </a:rPr>
              <a:t>the </a:t>
            </a:r>
            <a:r>
              <a:rPr sz="1800" dirty="0">
                <a:latin typeface="Verdana"/>
                <a:cs typeface="Verdana"/>
              </a:rPr>
              <a:t>orbit, it </a:t>
            </a:r>
            <a:r>
              <a:rPr sz="1800" spc="-5" dirty="0">
                <a:latin typeface="Verdana"/>
                <a:cs typeface="Verdana"/>
              </a:rPr>
              <a:t>spreads between the orbital </a:t>
            </a:r>
            <a:r>
              <a:rPr sz="1800" dirty="0">
                <a:latin typeface="Verdana"/>
                <a:cs typeface="Verdana"/>
              </a:rPr>
              <a:t>fat, </a:t>
            </a:r>
            <a:r>
              <a:rPr sz="1800" spc="-5" dirty="0">
                <a:latin typeface="Verdana"/>
                <a:cs typeface="Verdana"/>
              </a:rPr>
              <a:t>extraocular </a:t>
            </a:r>
            <a:r>
              <a:rPr sz="1800" dirty="0">
                <a:latin typeface="Verdana"/>
                <a:cs typeface="Verdana"/>
              </a:rPr>
              <a:t>muscles,  </a:t>
            </a:r>
            <a:r>
              <a:rPr sz="1800" spc="-5" dirty="0">
                <a:latin typeface="Verdana"/>
                <a:cs typeface="Verdana"/>
              </a:rPr>
              <a:t>vessels </a:t>
            </a:r>
            <a:r>
              <a:rPr sz="1800" dirty="0">
                <a:latin typeface="Verdana"/>
                <a:cs typeface="Verdana"/>
              </a:rPr>
              <a:t>and</a:t>
            </a:r>
            <a:r>
              <a:rPr sz="1800" spc="-5" dirty="0">
                <a:latin typeface="Verdana"/>
                <a:cs typeface="Verdana"/>
              </a:rPr>
              <a:t> nerves.</a:t>
            </a:r>
            <a:endParaRPr sz="1800">
              <a:latin typeface="Verdana"/>
              <a:cs typeface="Verdana"/>
            </a:endParaRPr>
          </a:p>
          <a:p>
            <a:pPr marL="184785" marR="234315" indent="-172720">
              <a:lnSpc>
                <a:spcPts val="1970"/>
              </a:lnSpc>
              <a:spcBef>
                <a:spcPts val="464"/>
              </a:spcBef>
              <a:buChar char="•"/>
              <a:tabLst>
                <a:tab pos="185420" algn="l"/>
              </a:tabLst>
            </a:pPr>
            <a:r>
              <a:rPr sz="1800" dirty="0">
                <a:latin typeface="Verdana"/>
                <a:cs typeface="Verdana"/>
              </a:rPr>
              <a:t>Clinical </a:t>
            </a:r>
            <a:r>
              <a:rPr sz="1800" spc="-5" dirty="0">
                <a:latin typeface="Verdana"/>
                <a:cs typeface="Verdana"/>
              </a:rPr>
              <a:t>features: </a:t>
            </a:r>
            <a:r>
              <a:rPr sz="1800" dirty="0">
                <a:latin typeface="Verdana"/>
                <a:cs typeface="Verdana"/>
              </a:rPr>
              <a:t>lid </a:t>
            </a:r>
            <a:r>
              <a:rPr sz="1800" spc="-5" dirty="0">
                <a:latin typeface="Verdana"/>
                <a:cs typeface="Verdana"/>
              </a:rPr>
              <a:t>oedema, exophtalmos, </a:t>
            </a:r>
            <a:r>
              <a:rPr sz="1800" dirty="0">
                <a:latin typeface="Verdana"/>
                <a:cs typeface="Verdana"/>
              </a:rPr>
              <a:t>chemosis of  </a:t>
            </a:r>
            <a:r>
              <a:rPr sz="1800" spc="-5" dirty="0">
                <a:latin typeface="Verdana"/>
                <a:cs typeface="Verdana"/>
              </a:rPr>
              <a:t>conjunctiva </a:t>
            </a:r>
            <a:r>
              <a:rPr sz="1800" dirty="0">
                <a:latin typeface="Verdana"/>
                <a:cs typeface="Verdana"/>
              </a:rPr>
              <a:t>and </a:t>
            </a:r>
            <a:r>
              <a:rPr sz="1800" spc="-5" dirty="0">
                <a:latin typeface="Verdana"/>
                <a:cs typeface="Verdana"/>
              </a:rPr>
              <a:t>restricted movements </a:t>
            </a:r>
            <a:r>
              <a:rPr sz="1800" dirty="0">
                <a:latin typeface="Verdana"/>
                <a:cs typeface="Verdana"/>
              </a:rPr>
              <a:t>of </a:t>
            </a:r>
            <a:r>
              <a:rPr sz="1800" spc="-5" dirty="0">
                <a:latin typeface="Verdana"/>
                <a:cs typeface="Verdana"/>
              </a:rPr>
              <a:t>eyeball </a:t>
            </a:r>
            <a:r>
              <a:rPr sz="1800" dirty="0">
                <a:latin typeface="Verdana"/>
                <a:cs typeface="Verdana"/>
              </a:rPr>
              <a:t>with </a:t>
            </a:r>
            <a:r>
              <a:rPr sz="1800" spc="-5" dirty="0">
                <a:latin typeface="Verdana"/>
                <a:cs typeface="Verdana"/>
              </a:rPr>
              <a:t>partial </a:t>
            </a:r>
            <a:r>
              <a:rPr sz="1800" dirty="0">
                <a:latin typeface="Verdana"/>
                <a:cs typeface="Verdana"/>
              </a:rPr>
              <a:t>or  </a:t>
            </a:r>
            <a:r>
              <a:rPr sz="1800" spc="-5" dirty="0">
                <a:latin typeface="Verdana"/>
                <a:cs typeface="Verdana"/>
              </a:rPr>
              <a:t>total </a:t>
            </a:r>
            <a:r>
              <a:rPr sz="1800" dirty="0">
                <a:latin typeface="Verdana"/>
                <a:cs typeface="Verdana"/>
              </a:rPr>
              <a:t>loss of </a:t>
            </a:r>
            <a:r>
              <a:rPr sz="1800" spc="-5" dirty="0">
                <a:latin typeface="Verdana"/>
                <a:cs typeface="Verdana"/>
              </a:rPr>
              <a:t>vision.Patient may </a:t>
            </a:r>
            <a:r>
              <a:rPr sz="1800" dirty="0">
                <a:latin typeface="Verdana"/>
                <a:cs typeface="Verdana"/>
              </a:rPr>
              <a:t>run </a:t>
            </a:r>
            <a:r>
              <a:rPr sz="1800" spc="-5" dirty="0">
                <a:latin typeface="Verdana"/>
                <a:cs typeface="Verdana"/>
              </a:rPr>
              <a:t>high</a:t>
            </a:r>
            <a:r>
              <a:rPr sz="1800" spc="-50" dirty="0">
                <a:latin typeface="Verdana"/>
                <a:cs typeface="Verdana"/>
              </a:rPr>
              <a:t> fever.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Verdana"/>
              <a:buChar char="•"/>
            </a:pPr>
            <a:endParaRPr sz="2450">
              <a:latin typeface="Times New Roman"/>
              <a:cs typeface="Times New Roman"/>
            </a:endParaRPr>
          </a:p>
          <a:p>
            <a:pPr marL="184785" marR="2684145" indent="-172720">
              <a:lnSpc>
                <a:spcPts val="1970"/>
              </a:lnSpc>
              <a:spcBef>
                <a:spcPts val="5"/>
              </a:spcBef>
              <a:buChar char="•"/>
              <a:tabLst>
                <a:tab pos="185420" algn="l"/>
              </a:tabLst>
            </a:pPr>
            <a:r>
              <a:rPr sz="1800" spc="-5" dirty="0">
                <a:latin typeface="Verdana"/>
                <a:cs typeface="Verdana"/>
              </a:rPr>
              <a:t>Orbital </a:t>
            </a:r>
            <a:r>
              <a:rPr sz="1800" dirty="0">
                <a:latin typeface="Verdana"/>
                <a:cs typeface="Verdana"/>
              </a:rPr>
              <a:t>cellulitis is potentially </a:t>
            </a:r>
            <a:r>
              <a:rPr sz="1800" spc="-5" dirty="0">
                <a:latin typeface="Verdana"/>
                <a:cs typeface="Verdana"/>
              </a:rPr>
              <a:t>dangerous  because </a:t>
            </a:r>
            <a:r>
              <a:rPr sz="1800" dirty="0">
                <a:latin typeface="Verdana"/>
                <a:cs typeface="Verdana"/>
              </a:rPr>
              <a:t>of </a:t>
            </a:r>
            <a:r>
              <a:rPr sz="1800" spc="-5" dirty="0">
                <a:latin typeface="Verdana"/>
                <a:cs typeface="Verdana"/>
              </a:rPr>
              <a:t>the </a:t>
            </a:r>
            <a:r>
              <a:rPr sz="1800" dirty="0">
                <a:latin typeface="Verdana"/>
                <a:cs typeface="Verdana"/>
              </a:rPr>
              <a:t>risk of meningitis and</a:t>
            </a:r>
            <a:r>
              <a:rPr sz="1800" spc="-75" dirty="0">
                <a:latin typeface="Verdana"/>
                <a:cs typeface="Verdana"/>
              </a:rPr>
              <a:t> </a:t>
            </a:r>
            <a:r>
              <a:rPr sz="1800" spc="-65" dirty="0">
                <a:latin typeface="Verdana"/>
                <a:cs typeface="Verdana"/>
              </a:rPr>
              <a:t>CST.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336791" y="2679192"/>
            <a:ext cx="1935480" cy="317144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400800" y="2743200"/>
            <a:ext cx="1752600" cy="298856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381750" y="2724150"/>
            <a:ext cx="1790700" cy="3027045"/>
          </a:xfrm>
          <a:custGeom>
            <a:avLst/>
            <a:gdLst/>
            <a:ahLst/>
            <a:cxnLst/>
            <a:rect l="l" t="t" r="r" b="b"/>
            <a:pathLst>
              <a:path w="1790700" h="3027045">
                <a:moveTo>
                  <a:pt x="0" y="3026664"/>
                </a:moveTo>
                <a:lnTo>
                  <a:pt x="1790700" y="3026664"/>
                </a:lnTo>
                <a:lnTo>
                  <a:pt x="1790700" y="0"/>
                </a:lnTo>
                <a:lnTo>
                  <a:pt x="0" y="0"/>
                </a:lnTo>
                <a:lnTo>
                  <a:pt x="0" y="3026664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19100" y="434340"/>
            <a:ext cx="8305800" cy="5486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627380" y="1372870"/>
            <a:ext cx="7764780" cy="21367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7495" marR="5080" indent="-265430">
              <a:lnSpc>
                <a:spcPct val="100000"/>
              </a:lnSpc>
              <a:spcBef>
                <a:spcPts val="100"/>
              </a:spcBef>
              <a:buClr>
                <a:srgbClr val="EF7E09"/>
              </a:buClr>
              <a:buSzPct val="80555"/>
              <a:buFont typeface="Wingdings 2"/>
              <a:buChar char=""/>
              <a:tabLst>
                <a:tab pos="277495" algn="l"/>
                <a:tab pos="278130" algn="l"/>
              </a:tabLst>
            </a:pPr>
            <a:r>
              <a:rPr sz="1800" spc="-5" dirty="0">
                <a:latin typeface="Verdana"/>
                <a:cs typeface="Verdana"/>
              </a:rPr>
              <a:t>Intraorbital abscess </a:t>
            </a:r>
            <a:r>
              <a:rPr sz="1800" dirty="0">
                <a:latin typeface="Verdana"/>
                <a:cs typeface="Verdana"/>
              </a:rPr>
              <a:t>usually forms along lamina </a:t>
            </a:r>
            <a:r>
              <a:rPr sz="1800" spc="-10" dirty="0">
                <a:latin typeface="Verdana"/>
                <a:cs typeface="Verdana"/>
              </a:rPr>
              <a:t>papyracea </a:t>
            </a:r>
            <a:r>
              <a:rPr sz="1800" dirty="0">
                <a:latin typeface="Verdana"/>
                <a:cs typeface="Verdana"/>
              </a:rPr>
              <a:t>or </a:t>
            </a:r>
            <a:r>
              <a:rPr sz="1800" spc="-5" dirty="0">
                <a:latin typeface="Verdana"/>
                <a:cs typeface="Verdana"/>
              </a:rPr>
              <a:t>the  </a:t>
            </a:r>
            <a:r>
              <a:rPr sz="1800" dirty="0">
                <a:latin typeface="Verdana"/>
                <a:cs typeface="Verdana"/>
              </a:rPr>
              <a:t>floor of </a:t>
            </a:r>
            <a:r>
              <a:rPr sz="1800" spc="-5" dirty="0">
                <a:latin typeface="Verdana"/>
                <a:cs typeface="Verdana"/>
              </a:rPr>
              <a:t>the </a:t>
            </a:r>
            <a:r>
              <a:rPr sz="1800" dirty="0">
                <a:latin typeface="Verdana"/>
                <a:cs typeface="Verdana"/>
              </a:rPr>
              <a:t>frontal</a:t>
            </a:r>
            <a:r>
              <a:rPr sz="1800" spc="1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sinus.</a:t>
            </a:r>
            <a:endParaRPr sz="1800">
              <a:latin typeface="Verdana"/>
              <a:cs typeface="Verdana"/>
            </a:endParaRPr>
          </a:p>
          <a:p>
            <a:pPr marL="277495" indent="-265430">
              <a:lnSpc>
                <a:spcPct val="100000"/>
              </a:lnSpc>
              <a:spcBef>
                <a:spcPts val="300"/>
              </a:spcBef>
              <a:buClr>
                <a:srgbClr val="EF7E09"/>
              </a:buClr>
              <a:buSzPct val="80555"/>
              <a:buFont typeface="Wingdings 2"/>
              <a:buChar char=""/>
              <a:tabLst>
                <a:tab pos="277495" algn="l"/>
                <a:tab pos="278130" algn="l"/>
              </a:tabLst>
            </a:pPr>
            <a:r>
              <a:rPr sz="1800" dirty="0">
                <a:latin typeface="Verdana"/>
                <a:cs typeface="Verdana"/>
              </a:rPr>
              <a:t>Clinical features: same as</a:t>
            </a:r>
            <a:r>
              <a:rPr sz="1800" spc="-5" dirty="0">
                <a:latin typeface="Verdana"/>
                <a:cs typeface="Verdana"/>
              </a:rPr>
              <a:t> above.</a:t>
            </a:r>
            <a:endParaRPr sz="1800">
              <a:latin typeface="Verdana"/>
              <a:cs typeface="Verdana"/>
            </a:endParaRPr>
          </a:p>
          <a:p>
            <a:pPr marL="277495" indent="-265430">
              <a:lnSpc>
                <a:spcPct val="100000"/>
              </a:lnSpc>
              <a:spcBef>
                <a:spcPts val="300"/>
              </a:spcBef>
              <a:buClr>
                <a:srgbClr val="EF7E09"/>
              </a:buClr>
              <a:buSzPct val="80555"/>
              <a:buFont typeface="Wingdings 2"/>
              <a:buChar char=""/>
              <a:tabLst>
                <a:tab pos="277495" algn="l"/>
                <a:tab pos="278130" algn="l"/>
              </a:tabLst>
            </a:pPr>
            <a:r>
              <a:rPr sz="1800" dirty="0">
                <a:latin typeface="Verdana"/>
                <a:cs typeface="Verdana"/>
              </a:rPr>
              <a:t>Diagnosis: CT scan or </a:t>
            </a:r>
            <a:r>
              <a:rPr sz="1800" spc="-5" dirty="0">
                <a:latin typeface="Verdana"/>
                <a:cs typeface="Verdana"/>
              </a:rPr>
              <a:t>ultrasound </a:t>
            </a:r>
            <a:r>
              <a:rPr sz="1800" dirty="0">
                <a:latin typeface="Verdana"/>
                <a:cs typeface="Verdana"/>
              </a:rPr>
              <a:t>of the</a:t>
            </a:r>
            <a:r>
              <a:rPr sz="1800" spc="1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orbit.</a:t>
            </a:r>
            <a:endParaRPr sz="1800">
              <a:latin typeface="Verdana"/>
              <a:cs typeface="Verdana"/>
            </a:endParaRPr>
          </a:p>
          <a:p>
            <a:pPr marL="277495" marR="2093595" indent="-277495">
              <a:lnSpc>
                <a:spcPct val="113900"/>
              </a:lnSpc>
              <a:buClr>
                <a:srgbClr val="EF7E09"/>
              </a:buClr>
              <a:buSzPct val="80555"/>
              <a:buFont typeface="Wingdings 2"/>
              <a:buChar char=""/>
              <a:tabLst>
                <a:tab pos="277495" algn="l"/>
                <a:tab pos="278130" algn="l"/>
              </a:tabLst>
            </a:pPr>
            <a:r>
              <a:rPr sz="1800" spc="-20" dirty="0">
                <a:latin typeface="Verdana"/>
                <a:cs typeface="Verdana"/>
              </a:rPr>
              <a:t>Treatment: </a:t>
            </a:r>
            <a:r>
              <a:rPr sz="1800" spc="-40" dirty="0">
                <a:latin typeface="Verdana"/>
                <a:cs typeface="Verdana"/>
              </a:rPr>
              <a:t>i.v. </a:t>
            </a:r>
            <a:r>
              <a:rPr sz="1800" dirty="0">
                <a:latin typeface="Verdana"/>
                <a:cs typeface="Verdana"/>
              </a:rPr>
              <a:t>antibiotics and </a:t>
            </a:r>
            <a:r>
              <a:rPr sz="1800" spc="-10" dirty="0">
                <a:latin typeface="Verdana"/>
                <a:cs typeface="Verdana"/>
              </a:rPr>
              <a:t>drainage </a:t>
            </a:r>
            <a:r>
              <a:rPr sz="1800" dirty="0">
                <a:latin typeface="Verdana"/>
                <a:cs typeface="Verdana"/>
              </a:rPr>
              <a:t>of </a:t>
            </a:r>
            <a:r>
              <a:rPr sz="1800" spc="-5" dirty="0">
                <a:latin typeface="Verdana"/>
                <a:cs typeface="Verdana"/>
              </a:rPr>
              <a:t>the  </a:t>
            </a:r>
            <a:r>
              <a:rPr sz="1800" dirty="0">
                <a:latin typeface="Verdana"/>
                <a:cs typeface="Verdana"/>
              </a:rPr>
              <a:t>abscess and </a:t>
            </a:r>
            <a:r>
              <a:rPr sz="1800" spc="-5" dirty="0">
                <a:latin typeface="Verdana"/>
                <a:cs typeface="Verdana"/>
              </a:rPr>
              <a:t>that </a:t>
            </a:r>
            <a:r>
              <a:rPr sz="1800" dirty="0">
                <a:latin typeface="Verdana"/>
                <a:cs typeface="Verdana"/>
              </a:rPr>
              <a:t>of </a:t>
            </a:r>
            <a:r>
              <a:rPr sz="1800" spc="-5" dirty="0">
                <a:latin typeface="Verdana"/>
                <a:cs typeface="Verdana"/>
              </a:rPr>
              <a:t>the </a:t>
            </a:r>
            <a:r>
              <a:rPr sz="1800" dirty="0">
                <a:latin typeface="Verdana"/>
                <a:cs typeface="Verdana"/>
              </a:rPr>
              <a:t>sinus </a:t>
            </a:r>
            <a:r>
              <a:rPr sz="1800" spc="-10" dirty="0">
                <a:latin typeface="Verdana"/>
                <a:cs typeface="Verdana"/>
              </a:rPr>
              <a:t>(ethmoidectomy  </a:t>
            </a:r>
            <a:r>
              <a:rPr sz="1800" dirty="0">
                <a:latin typeface="Verdana"/>
                <a:cs typeface="Verdana"/>
              </a:rPr>
              <a:t>or trephination of frontal sinus).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544068"/>
            <a:ext cx="8229600" cy="599440"/>
          </a:xfrm>
          <a:custGeom>
            <a:avLst/>
            <a:gdLst/>
            <a:ahLst/>
            <a:cxnLst/>
            <a:rect l="l" t="t" r="r" b="b"/>
            <a:pathLst>
              <a:path w="8229600" h="599440">
                <a:moveTo>
                  <a:pt x="8129778" y="0"/>
                </a:moveTo>
                <a:lnTo>
                  <a:pt x="99822" y="0"/>
                </a:lnTo>
                <a:lnTo>
                  <a:pt x="60966" y="7846"/>
                </a:lnTo>
                <a:lnTo>
                  <a:pt x="29236" y="29241"/>
                </a:lnTo>
                <a:lnTo>
                  <a:pt x="7844" y="60971"/>
                </a:lnTo>
                <a:lnTo>
                  <a:pt x="0" y="99822"/>
                </a:lnTo>
                <a:lnTo>
                  <a:pt x="0" y="499110"/>
                </a:lnTo>
                <a:lnTo>
                  <a:pt x="7844" y="537960"/>
                </a:lnTo>
                <a:lnTo>
                  <a:pt x="29236" y="569690"/>
                </a:lnTo>
                <a:lnTo>
                  <a:pt x="60966" y="591085"/>
                </a:lnTo>
                <a:lnTo>
                  <a:pt x="99822" y="598932"/>
                </a:lnTo>
                <a:lnTo>
                  <a:pt x="8129778" y="598932"/>
                </a:lnTo>
                <a:lnTo>
                  <a:pt x="8168628" y="591085"/>
                </a:lnTo>
                <a:lnTo>
                  <a:pt x="8200358" y="569690"/>
                </a:lnTo>
                <a:lnTo>
                  <a:pt x="8221753" y="537960"/>
                </a:lnTo>
                <a:lnTo>
                  <a:pt x="8229600" y="499110"/>
                </a:lnTo>
                <a:lnTo>
                  <a:pt x="8229600" y="99822"/>
                </a:lnTo>
                <a:lnTo>
                  <a:pt x="8221753" y="60971"/>
                </a:lnTo>
                <a:lnTo>
                  <a:pt x="8200358" y="29241"/>
                </a:lnTo>
                <a:lnTo>
                  <a:pt x="8168628" y="7846"/>
                </a:lnTo>
                <a:lnTo>
                  <a:pt x="8129778" y="0"/>
                </a:lnTo>
                <a:close/>
              </a:path>
            </a:pathLst>
          </a:custGeom>
          <a:solidFill>
            <a:srgbClr val="EF7E0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57200" y="544068"/>
            <a:ext cx="8229600" cy="599440"/>
          </a:xfrm>
          <a:custGeom>
            <a:avLst/>
            <a:gdLst/>
            <a:ahLst/>
            <a:cxnLst/>
            <a:rect l="l" t="t" r="r" b="b"/>
            <a:pathLst>
              <a:path w="8229600" h="599440">
                <a:moveTo>
                  <a:pt x="0" y="99822"/>
                </a:moveTo>
                <a:lnTo>
                  <a:pt x="7844" y="60971"/>
                </a:lnTo>
                <a:lnTo>
                  <a:pt x="29236" y="29241"/>
                </a:lnTo>
                <a:lnTo>
                  <a:pt x="60966" y="7846"/>
                </a:lnTo>
                <a:lnTo>
                  <a:pt x="99822" y="0"/>
                </a:lnTo>
                <a:lnTo>
                  <a:pt x="8129778" y="0"/>
                </a:lnTo>
                <a:lnTo>
                  <a:pt x="8168628" y="7846"/>
                </a:lnTo>
                <a:lnTo>
                  <a:pt x="8200358" y="29241"/>
                </a:lnTo>
                <a:lnTo>
                  <a:pt x="8221753" y="60971"/>
                </a:lnTo>
                <a:lnTo>
                  <a:pt x="8229600" y="99822"/>
                </a:lnTo>
                <a:lnTo>
                  <a:pt x="8229600" y="499110"/>
                </a:lnTo>
                <a:lnTo>
                  <a:pt x="8221753" y="537960"/>
                </a:lnTo>
                <a:lnTo>
                  <a:pt x="8200358" y="569690"/>
                </a:lnTo>
                <a:lnTo>
                  <a:pt x="8168628" y="591085"/>
                </a:lnTo>
                <a:lnTo>
                  <a:pt x="8129778" y="598932"/>
                </a:lnTo>
                <a:lnTo>
                  <a:pt x="99822" y="598932"/>
                </a:lnTo>
                <a:lnTo>
                  <a:pt x="60966" y="591085"/>
                </a:lnTo>
                <a:lnTo>
                  <a:pt x="29236" y="569690"/>
                </a:lnTo>
                <a:lnTo>
                  <a:pt x="7844" y="537960"/>
                </a:lnTo>
                <a:lnTo>
                  <a:pt x="0" y="499110"/>
                </a:lnTo>
                <a:lnTo>
                  <a:pt x="0" y="99822"/>
                </a:lnTo>
                <a:close/>
              </a:path>
            </a:pathLst>
          </a:custGeom>
          <a:ln w="4267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561543" y="634949"/>
            <a:ext cx="2654935" cy="3771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dirty="0">
                <a:solidFill>
                  <a:srgbClr val="FFFFFF"/>
                </a:solidFill>
              </a:rPr>
              <a:t>4. </a:t>
            </a:r>
            <a:r>
              <a:rPr sz="2300" spc="-5" dirty="0">
                <a:solidFill>
                  <a:srgbClr val="FFFFFF"/>
                </a:solidFill>
              </a:rPr>
              <a:t>Orbital</a:t>
            </a:r>
            <a:r>
              <a:rPr sz="2300" spc="-65" dirty="0">
                <a:solidFill>
                  <a:srgbClr val="FFFFFF"/>
                </a:solidFill>
              </a:rPr>
              <a:t> </a:t>
            </a:r>
            <a:r>
              <a:rPr sz="2300" dirty="0">
                <a:solidFill>
                  <a:srgbClr val="FFFFFF"/>
                </a:solidFill>
              </a:rPr>
              <a:t>abscess</a:t>
            </a:r>
            <a:endParaRPr sz="2300"/>
          </a:p>
        </p:txBody>
      </p:sp>
      <p:sp>
        <p:nvSpPr>
          <p:cNvPr id="7" name="object 7"/>
          <p:cNvSpPr/>
          <p:nvPr/>
        </p:nvSpPr>
        <p:spPr>
          <a:xfrm>
            <a:off x="6565392" y="2679192"/>
            <a:ext cx="1912620" cy="31988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629400" y="2743200"/>
            <a:ext cx="1729740" cy="301599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610350" y="2724150"/>
            <a:ext cx="1767839" cy="3054350"/>
          </a:xfrm>
          <a:custGeom>
            <a:avLst/>
            <a:gdLst/>
            <a:ahLst/>
            <a:cxnLst/>
            <a:rect l="l" t="t" r="r" b="b"/>
            <a:pathLst>
              <a:path w="1767840" h="3054350">
                <a:moveTo>
                  <a:pt x="0" y="3054096"/>
                </a:moveTo>
                <a:lnTo>
                  <a:pt x="1767840" y="3054096"/>
                </a:lnTo>
                <a:lnTo>
                  <a:pt x="1767840" y="0"/>
                </a:lnTo>
                <a:lnTo>
                  <a:pt x="0" y="0"/>
                </a:lnTo>
                <a:lnTo>
                  <a:pt x="0" y="3054096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19100" y="434340"/>
            <a:ext cx="8305800" cy="5486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02919" y="609600"/>
            <a:ext cx="8183880" cy="619125"/>
          </a:xfrm>
          <a:custGeom>
            <a:avLst/>
            <a:gdLst/>
            <a:ahLst/>
            <a:cxnLst/>
            <a:rect l="l" t="t" r="r" b="b"/>
            <a:pathLst>
              <a:path w="8183880" h="619125">
                <a:moveTo>
                  <a:pt x="8080756" y="0"/>
                </a:moveTo>
                <a:lnTo>
                  <a:pt x="103123" y="0"/>
                </a:lnTo>
                <a:lnTo>
                  <a:pt x="62981" y="8112"/>
                </a:lnTo>
                <a:lnTo>
                  <a:pt x="30202" y="30225"/>
                </a:lnTo>
                <a:lnTo>
                  <a:pt x="8103" y="63007"/>
                </a:lnTo>
                <a:lnTo>
                  <a:pt x="0" y="103124"/>
                </a:lnTo>
                <a:lnTo>
                  <a:pt x="0" y="515620"/>
                </a:lnTo>
                <a:lnTo>
                  <a:pt x="8103" y="555736"/>
                </a:lnTo>
                <a:lnTo>
                  <a:pt x="30202" y="588518"/>
                </a:lnTo>
                <a:lnTo>
                  <a:pt x="62981" y="610631"/>
                </a:lnTo>
                <a:lnTo>
                  <a:pt x="103123" y="618744"/>
                </a:lnTo>
                <a:lnTo>
                  <a:pt x="8080756" y="618744"/>
                </a:lnTo>
                <a:lnTo>
                  <a:pt x="8120872" y="610631"/>
                </a:lnTo>
                <a:lnTo>
                  <a:pt x="8153654" y="588518"/>
                </a:lnTo>
                <a:lnTo>
                  <a:pt x="8175767" y="555736"/>
                </a:lnTo>
                <a:lnTo>
                  <a:pt x="8183880" y="515620"/>
                </a:lnTo>
                <a:lnTo>
                  <a:pt x="8183880" y="103124"/>
                </a:lnTo>
                <a:lnTo>
                  <a:pt x="8175767" y="63007"/>
                </a:lnTo>
                <a:lnTo>
                  <a:pt x="8153654" y="30225"/>
                </a:lnTo>
                <a:lnTo>
                  <a:pt x="8120872" y="8112"/>
                </a:lnTo>
                <a:lnTo>
                  <a:pt x="8080756" y="0"/>
                </a:lnTo>
                <a:close/>
              </a:path>
            </a:pathLst>
          </a:custGeom>
          <a:solidFill>
            <a:srgbClr val="EF7E0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02919" y="609600"/>
            <a:ext cx="8183880" cy="619125"/>
          </a:xfrm>
          <a:custGeom>
            <a:avLst/>
            <a:gdLst/>
            <a:ahLst/>
            <a:cxnLst/>
            <a:rect l="l" t="t" r="r" b="b"/>
            <a:pathLst>
              <a:path w="8183880" h="619125">
                <a:moveTo>
                  <a:pt x="0" y="103124"/>
                </a:moveTo>
                <a:lnTo>
                  <a:pt x="8103" y="63007"/>
                </a:lnTo>
                <a:lnTo>
                  <a:pt x="30202" y="30225"/>
                </a:lnTo>
                <a:lnTo>
                  <a:pt x="62981" y="8112"/>
                </a:lnTo>
                <a:lnTo>
                  <a:pt x="103123" y="0"/>
                </a:lnTo>
                <a:lnTo>
                  <a:pt x="8080756" y="0"/>
                </a:lnTo>
                <a:lnTo>
                  <a:pt x="8120872" y="8112"/>
                </a:lnTo>
                <a:lnTo>
                  <a:pt x="8153654" y="30225"/>
                </a:lnTo>
                <a:lnTo>
                  <a:pt x="8175767" y="63007"/>
                </a:lnTo>
                <a:lnTo>
                  <a:pt x="8183880" y="103124"/>
                </a:lnTo>
                <a:lnTo>
                  <a:pt x="8183880" y="515620"/>
                </a:lnTo>
                <a:lnTo>
                  <a:pt x="8175767" y="555736"/>
                </a:lnTo>
                <a:lnTo>
                  <a:pt x="8153654" y="588518"/>
                </a:lnTo>
                <a:lnTo>
                  <a:pt x="8120872" y="610631"/>
                </a:lnTo>
                <a:lnTo>
                  <a:pt x="8080756" y="618744"/>
                </a:lnTo>
                <a:lnTo>
                  <a:pt x="103123" y="618744"/>
                </a:lnTo>
                <a:lnTo>
                  <a:pt x="62981" y="610631"/>
                </a:lnTo>
                <a:lnTo>
                  <a:pt x="30202" y="588517"/>
                </a:lnTo>
                <a:lnTo>
                  <a:pt x="8103" y="555736"/>
                </a:lnTo>
                <a:lnTo>
                  <a:pt x="0" y="515620"/>
                </a:lnTo>
                <a:lnTo>
                  <a:pt x="0" y="103124"/>
                </a:lnTo>
                <a:close/>
              </a:path>
            </a:pathLst>
          </a:custGeom>
          <a:ln w="4267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12140" y="704469"/>
            <a:ext cx="55670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FFFFFF"/>
                </a:solidFill>
              </a:rPr>
              <a:t>5. </a:t>
            </a:r>
            <a:r>
              <a:rPr sz="2400" spc="-5" dirty="0">
                <a:solidFill>
                  <a:srgbClr val="FFFFFF"/>
                </a:solidFill>
              </a:rPr>
              <a:t>Superior orbital fissure</a:t>
            </a:r>
            <a:r>
              <a:rPr sz="2400" spc="20" dirty="0">
                <a:solidFill>
                  <a:srgbClr val="FFFFFF"/>
                </a:solidFill>
              </a:rPr>
              <a:t> </a:t>
            </a:r>
            <a:r>
              <a:rPr sz="2400" spc="-5" dirty="0">
                <a:solidFill>
                  <a:srgbClr val="FFFFFF"/>
                </a:solidFill>
              </a:rPr>
              <a:t>syndrome</a:t>
            </a:r>
            <a:endParaRPr sz="2400"/>
          </a:p>
        </p:txBody>
      </p:sp>
      <p:sp>
        <p:nvSpPr>
          <p:cNvPr id="6" name="object 6"/>
          <p:cNvSpPr/>
          <p:nvPr/>
        </p:nvSpPr>
        <p:spPr>
          <a:xfrm>
            <a:off x="502919" y="2743200"/>
            <a:ext cx="8183880" cy="581025"/>
          </a:xfrm>
          <a:custGeom>
            <a:avLst/>
            <a:gdLst/>
            <a:ahLst/>
            <a:cxnLst/>
            <a:rect l="l" t="t" r="r" b="b"/>
            <a:pathLst>
              <a:path w="8183880" h="581025">
                <a:moveTo>
                  <a:pt x="8087106" y="0"/>
                </a:moveTo>
                <a:lnTo>
                  <a:pt x="96773" y="0"/>
                </a:lnTo>
                <a:lnTo>
                  <a:pt x="59107" y="7602"/>
                </a:lnTo>
                <a:lnTo>
                  <a:pt x="28346" y="28336"/>
                </a:lnTo>
                <a:lnTo>
                  <a:pt x="7605" y="59096"/>
                </a:lnTo>
                <a:lnTo>
                  <a:pt x="0" y="96774"/>
                </a:lnTo>
                <a:lnTo>
                  <a:pt x="0" y="483870"/>
                </a:lnTo>
                <a:lnTo>
                  <a:pt x="7605" y="521547"/>
                </a:lnTo>
                <a:lnTo>
                  <a:pt x="28346" y="552307"/>
                </a:lnTo>
                <a:lnTo>
                  <a:pt x="59107" y="573041"/>
                </a:lnTo>
                <a:lnTo>
                  <a:pt x="96773" y="580644"/>
                </a:lnTo>
                <a:lnTo>
                  <a:pt x="8087106" y="580644"/>
                </a:lnTo>
                <a:lnTo>
                  <a:pt x="8124783" y="573041"/>
                </a:lnTo>
                <a:lnTo>
                  <a:pt x="8155543" y="552307"/>
                </a:lnTo>
                <a:lnTo>
                  <a:pt x="8176277" y="521547"/>
                </a:lnTo>
                <a:lnTo>
                  <a:pt x="8183880" y="483870"/>
                </a:lnTo>
                <a:lnTo>
                  <a:pt x="8183880" y="96774"/>
                </a:lnTo>
                <a:lnTo>
                  <a:pt x="8176277" y="59096"/>
                </a:lnTo>
                <a:lnTo>
                  <a:pt x="8155543" y="28336"/>
                </a:lnTo>
                <a:lnTo>
                  <a:pt x="8124783" y="7602"/>
                </a:lnTo>
                <a:lnTo>
                  <a:pt x="8087106" y="0"/>
                </a:lnTo>
                <a:close/>
              </a:path>
            </a:pathLst>
          </a:custGeom>
          <a:solidFill>
            <a:srgbClr val="EF7E0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02919" y="2743200"/>
            <a:ext cx="8183880" cy="581025"/>
          </a:xfrm>
          <a:custGeom>
            <a:avLst/>
            <a:gdLst/>
            <a:ahLst/>
            <a:cxnLst/>
            <a:rect l="l" t="t" r="r" b="b"/>
            <a:pathLst>
              <a:path w="8183880" h="581025">
                <a:moveTo>
                  <a:pt x="0" y="96774"/>
                </a:moveTo>
                <a:lnTo>
                  <a:pt x="7605" y="59096"/>
                </a:lnTo>
                <a:lnTo>
                  <a:pt x="28346" y="28336"/>
                </a:lnTo>
                <a:lnTo>
                  <a:pt x="59107" y="7602"/>
                </a:lnTo>
                <a:lnTo>
                  <a:pt x="96773" y="0"/>
                </a:lnTo>
                <a:lnTo>
                  <a:pt x="8087106" y="0"/>
                </a:lnTo>
                <a:lnTo>
                  <a:pt x="8124783" y="7602"/>
                </a:lnTo>
                <a:lnTo>
                  <a:pt x="8155543" y="28336"/>
                </a:lnTo>
                <a:lnTo>
                  <a:pt x="8176277" y="59096"/>
                </a:lnTo>
                <a:lnTo>
                  <a:pt x="8183880" y="96774"/>
                </a:lnTo>
                <a:lnTo>
                  <a:pt x="8183880" y="483870"/>
                </a:lnTo>
                <a:lnTo>
                  <a:pt x="8176277" y="521547"/>
                </a:lnTo>
                <a:lnTo>
                  <a:pt x="8155543" y="552307"/>
                </a:lnTo>
                <a:lnTo>
                  <a:pt x="8124783" y="573041"/>
                </a:lnTo>
                <a:lnTo>
                  <a:pt x="8087106" y="580644"/>
                </a:lnTo>
                <a:lnTo>
                  <a:pt x="96773" y="580644"/>
                </a:lnTo>
                <a:lnTo>
                  <a:pt x="59107" y="573041"/>
                </a:lnTo>
                <a:lnTo>
                  <a:pt x="28346" y="552307"/>
                </a:lnTo>
                <a:lnTo>
                  <a:pt x="7605" y="521547"/>
                </a:lnTo>
                <a:lnTo>
                  <a:pt x="0" y="483870"/>
                </a:lnTo>
                <a:lnTo>
                  <a:pt x="0" y="96774"/>
                </a:lnTo>
                <a:close/>
              </a:path>
            </a:pathLst>
          </a:custGeom>
          <a:ln w="4267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97611" y="1362583"/>
            <a:ext cx="7618095" cy="2975610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337820" marR="327025" indent="-172720">
              <a:lnSpc>
                <a:spcPts val="2080"/>
              </a:lnSpc>
              <a:spcBef>
                <a:spcPts val="330"/>
              </a:spcBef>
              <a:buChar char="•"/>
              <a:tabLst>
                <a:tab pos="337820" algn="l"/>
              </a:tabLst>
            </a:pPr>
            <a:r>
              <a:rPr sz="1900" spc="-5" dirty="0">
                <a:latin typeface="Verdana"/>
                <a:cs typeface="Verdana"/>
              </a:rPr>
              <a:t>Infection of sphenoid sinus can </a:t>
            </a:r>
            <a:r>
              <a:rPr sz="1900" spc="-15" dirty="0">
                <a:latin typeface="Verdana"/>
                <a:cs typeface="Verdana"/>
              </a:rPr>
              <a:t>rarely </a:t>
            </a:r>
            <a:r>
              <a:rPr sz="1900" spc="-5" dirty="0">
                <a:latin typeface="Verdana"/>
                <a:cs typeface="Verdana"/>
              </a:rPr>
              <a:t>affect </a:t>
            </a:r>
            <a:r>
              <a:rPr sz="1900" spc="-10" dirty="0">
                <a:latin typeface="Verdana"/>
                <a:cs typeface="Verdana"/>
              </a:rPr>
              <a:t>structures </a:t>
            </a:r>
            <a:r>
              <a:rPr sz="1900" spc="-5" dirty="0">
                <a:latin typeface="Verdana"/>
                <a:cs typeface="Verdana"/>
              </a:rPr>
              <a:t>of  </a:t>
            </a:r>
            <a:r>
              <a:rPr sz="1900" spc="-10" dirty="0">
                <a:latin typeface="Verdana"/>
                <a:cs typeface="Verdana"/>
              </a:rPr>
              <a:t>superior orbital</a:t>
            </a:r>
            <a:r>
              <a:rPr sz="1900" spc="35" dirty="0">
                <a:latin typeface="Verdana"/>
                <a:cs typeface="Verdana"/>
              </a:rPr>
              <a:t> </a:t>
            </a:r>
            <a:r>
              <a:rPr sz="1900" spc="-5" dirty="0">
                <a:latin typeface="Verdana"/>
                <a:cs typeface="Verdana"/>
              </a:rPr>
              <a:t>fissure.</a:t>
            </a:r>
            <a:endParaRPr sz="1900">
              <a:latin typeface="Verdana"/>
              <a:cs typeface="Verdana"/>
            </a:endParaRPr>
          </a:p>
          <a:p>
            <a:pPr marL="337820" marR="549275" indent="-172720">
              <a:lnSpc>
                <a:spcPts val="2080"/>
              </a:lnSpc>
              <a:spcBef>
                <a:spcPts val="459"/>
              </a:spcBef>
              <a:buChar char="•"/>
              <a:tabLst>
                <a:tab pos="337820" algn="l"/>
              </a:tabLst>
            </a:pPr>
            <a:r>
              <a:rPr sz="1900" spc="-10" dirty="0">
                <a:latin typeface="Verdana"/>
                <a:cs typeface="Verdana"/>
              </a:rPr>
              <a:t>Symptoms: </a:t>
            </a:r>
            <a:r>
              <a:rPr sz="1900" spc="-5" dirty="0">
                <a:latin typeface="Verdana"/>
                <a:cs typeface="Verdana"/>
              </a:rPr>
              <a:t>Deep </a:t>
            </a:r>
            <a:r>
              <a:rPr sz="1900" spc="-10" dirty="0">
                <a:latin typeface="Verdana"/>
                <a:cs typeface="Verdana"/>
              </a:rPr>
              <a:t>orbital pain, </a:t>
            </a:r>
            <a:r>
              <a:rPr sz="1900" spc="-5" dirty="0">
                <a:latin typeface="Verdana"/>
                <a:cs typeface="Verdana"/>
              </a:rPr>
              <a:t>frontal headache and  </a:t>
            </a:r>
            <a:r>
              <a:rPr sz="1900" spc="-10" dirty="0">
                <a:latin typeface="Verdana"/>
                <a:cs typeface="Verdana"/>
              </a:rPr>
              <a:t>progressive paralysis </a:t>
            </a:r>
            <a:r>
              <a:rPr sz="1900" spc="-5" dirty="0">
                <a:latin typeface="Verdana"/>
                <a:cs typeface="Verdana"/>
              </a:rPr>
              <a:t>of </a:t>
            </a:r>
            <a:r>
              <a:rPr sz="1900" spc="-10" dirty="0">
                <a:latin typeface="Verdana"/>
                <a:cs typeface="Verdana"/>
              </a:rPr>
              <a:t>CN </a:t>
            </a:r>
            <a:r>
              <a:rPr sz="1900" spc="-5" dirty="0">
                <a:latin typeface="Verdana"/>
                <a:cs typeface="Verdana"/>
              </a:rPr>
              <a:t>VI, </a:t>
            </a:r>
            <a:r>
              <a:rPr sz="1900" dirty="0">
                <a:latin typeface="Verdana"/>
                <a:cs typeface="Verdana"/>
              </a:rPr>
              <a:t>III </a:t>
            </a:r>
            <a:r>
              <a:rPr sz="1900" spc="-5" dirty="0">
                <a:latin typeface="Verdana"/>
                <a:cs typeface="Verdana"/>
              </a:rPr>
              <a:t>and </a:t>
            </a:r>
            <a:r>
              <a:rPr sz="1900" spc="-95" dirty="0">
                <a:latin typeface="Verdana"/>
                <a:cs typeface="Verdana"/>
              </a:rPr>
              <a:t>IV, </a:t>
            </a:r>
            <a:r>
              <a:rPr sz="1900" spc="-10" dirty="0">
                <a:latin typeface="Verdana"/>
                <a:cs typeface="Verdana"/>
              </a:rPr>
              <a:t>in that</a:t>
            </a:r>
            <a:r>
              <a:rPr sz="1900" spc="220" dirty="0">
                <a:latin typeface="Verdana"/>
                <a:cs typeface="Verdana"/>
              </a:rPr>
              <a:t> </a:t>
            </a:r>
            <a:r>
              <a:rPr sz="1900" spc="-50" dirty="0">
                <a:latin typeface="Verdana"/>
                <a:cs typeface="Verdana"/>
              </a:rPr>
              <a:t>order.</a:t>
            </a:r>
            <a:endParaRPr sz="19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100">
              <a:latin typeface="Times New Roman"/>
              <a:cs typeface="Times New Roman"/>
            </a:endParaRPr>
          </a:p>
          <a:p>
            <a:pPr marL="436880" indent="-412115">
              <a:lnSpc>
                <a:spcPct val="100000"/>
              </a:lnSpc>
              <a:buAutoNum type="arabicPeriod" startAt="6"/>
              <a:tabLst>
                <a:tab pos="437515" algn="l"/>
              </a:tabLst>
            </a:pPr>
            <a:r>
              <a:rPr sz="2400" spc="-5" dirty="0">
                <a:solidFill>
                  <a:srgbClr val="FFFFFF"/>
                </a:solidFill>
                <a:latin typeface="Verdana"/>
                <a:cs typeface="Verdana"/>
              </a:rPr>
              <a:t>Orbital </a:t>
            </a:r>
            <a:r>
              <a:rPr sz="2400" dirty="0">
                <a:solidFill>
                  <a:srgbClr val="FFFFFF"/>
                </a:solidFill>
                <a:latin typeface="Verdana"/>
                <a:cs typeface="Verdana"/>
              </a:rPr>
              <a:t>apex</a:t>
            </a:r>
            <a:r>
              <a:rPr sz="2400" spc="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Verdana"/>
                <a:cs typeface="Verdana"/>
              </a:rPr>
              <a:t>syndrome</a:t>
            </a:r>
            <a:endParaRPr sz="2400">
              <a:latin typeface="Verdana"/>
              <a:cs typeface="Verdana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Verdana"/>
              <a:buAutoNum type="arabicPeriod" startAt="6"/>
            </a:pPr>
            <a:endParaRPr sz="2300">
              <a:latin typeface="Times New Roman"/>
              <a:cs typeface="Times New Roman"/>
            </a:endParaRPr>
          </a:p>
          <a:p>
            <a:pPr marL="337820" marR="43180" lvl="1" indent="-172720">
              <a:lnSpc>
                <a:spcPct val="91100"/>
              </a:lnSpc>
              <a:spcBef>
                <a:spcPts val="5"/>
              </a:spcBef>
              <a:buChar char="•"/>
              <a:tabLst>
                <a:tab pos="337820" algn="l"/>
              </a:tabLst>
            </a:pPr>
            <a:r>
              <a:rPr sz="1900" spc="-5" dirty="0">
                <a:latin typeface="Verdana"/>
                <a:cs typeface="Verdana"/>
              </a:rPr>
              <a:t>It </a:t>
            </a:r>
            <a:r>
              <a:rPr sz="1900" spc="-10" dirty="0">
                <a:latin typeface="Verdana"/>
                <a:cs typeface="Verdana"/>
              </a:rPr>
              <a:t>is superior orbital </a:t>
            </a:r>
            <a:r>
              <a:rPr sz="1900" spc="-5" dirty="0">
                <a:latin typeface="Verdana"/>
                <a:cs typeface="Verdana"/>
              </a:rPr>
              <a:t>fissure syndrome </a:t>
            </a:r>
            <a:r>
              <a:rPr sz="1900" spc="-10" dirty="0">
                <a:latin typeface="Verdana"/>
                <a:cs typeface="Verdana"/>
              </a:rPr>
              <a:t>with additional  involvement </a:t>
            </a:r>
            <a:r>
              <a:rPr sz="1900" spc="-5" dirty="0">
                <a:latin typeface="Verdana"/>
                <a:cs typeface="Verdana"/>
              </a:rPr>
              <a:t>of </a:t>
            </a:r>
            <a:r>
              <a:rPr sz="1900" spc="-10" dirty="0">
                <a:latin typeface="Verdana"/>
                <a:cs typeface="Verdana"/>
              </a:rPr>
              <a:t>the </a:t>
            </a:r>
            <a:r>
              <a:rPr sz="1900" spc="-5" dirty="0">
                <a:latin typeface="Verdana"/>
                <a:cs typeface="Verdana"/>
              </a:rPr>
              <a:t>optic </a:t>
            </a:r>
            <a:r>
              <a:rPr sz="1900" spc="-10" dirty="0">
                <a:latin typeface="Verdana"/>
                <a:cs typeface="Verdana"/>
              </a:rPr>
              <a:t>nerve </a:t>
            </a:r>
            <a:r>
              <a:rPr sz="1900" spc="-5" dirty="0">
                <a:latin typeface="Verdana"/>
                <a:cs typeface="Verdana"/>
              </a:rPr>
              <a:t>and </a:t>
            </a:r>
            <a:r>
              <a:rPr sz="1900" spc="-10" dirty="0">
                <a:latin typeface="Verdana"/>
                <a:cs typeface="Verdana"/>
              </a:rPr>
              <a:t>maxillary division </a:t>
            </a:r>
            <a:r>
              <a:rPr sz="1900" spc="-5" dirty="0">
                <a:latin typeface="Verdana"/>
                <a:cs typeface="Verdana"/>
              </a:rPr>
              <a:t>of </a:t>
            </a:r>
            <a:r>
              <a:rPr sz="1900" spc="-10" dirty="0">
                <a:latin typeface="Verdana"/>
                <a:cs typeface="Verdana"/>
              </a:rPr>
              <a:t>the  </a:t>
            </a:r>
            <a:r>
              <a:rPr sz="1900" spc="-5" dirty="0">
                <a:latin typeface="Verdana"/>
                <a:cs typeface="Verdana"/>
              </a:rPr>
              <a:t>tigeminal</a:t>
            </a:r>
            <a:r>
              <a:rPr sz="1900" spc="25" dirty="0">
                <a:latin typeface="Verdana"/>
                <a:cs typeface="Verdana"/>
              </a:rPr>
              <a:t> </a:t>
            </a:r>
            <a:r>
              <a:rPr sz="1900" spc="-50" dirty="0">
                <a:latin typeface="Verdana"/>
                <a:cs typeface="Verdana"/>
              </a:rPr>
              <a:t>(V</a:t>
            </a:r>
            <a:r>
              <a:rPr sz="2100" spc="-75" baseline="-19841" dirty="0">
                <a:latin typeface="Verdana"/>
                <a:cs typeface="Verdana"/>
              </a:rPr>
              <a:t>2</a:t>
            </a:r>
            <a:r>
              <a:rPr sz="1900" spc="-50" dirty="0">
                <a:latin typeface="Verdana"/>
                <a:cs typeface="Verdana"/>
              </a:rPr>
              <a:t>).</a:t>
            </a:r>
            <a:endParaRPr sz="19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19100" y="434340"/>
            <a:ext cx="8305800" cy="5486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03681" y="531113"/>
            <a:ext cx="7345680" cy="536575"/>
          </a:xfrm>
          <a:prstGeom prst="rect">
            <a:avLst/>
          </a:prstGeom>
          <a:ln w="38100">
            <a:solidFill>
              <a:srgbClr val="001F5F"/>
            </a:solidFill>
          </a:ln>
        </p:spPr>
        <p:txBody>
          <a:bodyPr vert="horz" wrap="square" lIns="0" tIns="45720" rIns="0" bIns="0" rtlCol="0">
            <a:spAutoFit/>
          </a:bodyPr>
          <a:lstStyle/>
          <a:p>
            <a:pPr marL="181610">
              <a:lnSpc>
                <a:spcPct val="100000"/>
              </a:lnSpc>
              <a:spcBef>
                <a:spcPts val="360"/>
              </a:spcBef>
            </a:pPr>
            <a:r>
              <a:rPr b="1" spc="-5" dirty="0">
                <a:solidFill>
                  <a:srgbClr val="DF5603"/>
                </a:solidFill>
                <a:latin typeface="Verdana"/>
                <a:cs typeface="Verdana"/>
              </a:rPr>
              <a:t>lll. INTRACRANIAL</a:t>
            </a:r>
            <a:r>
              <a:rPr b="1" spc="35" dirty="0">
                <a:solidFill>
                  <a:srgbClr val="DF5603"/>
                </a:solidFill>
                <a:latin typeface="Verdana"/>
                <a:cs typeface="Verdana"/>
              </a:rPr>
              <a:t> </a:t>
            </a:r>
            <a:r>
              <a:rPr b="1" spc="-5" dirty="0">
                <a:solidFill>
                  <a:srgbClr val="DF5603"/>
                </a:solidFill>
                <a:latin typeface="Verdana"/>
                <a:cs typeface="Verdana"/>
              </a:rPr>
              <a:t>COMPICATIONS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64540" y="1327150"/>
            <a:ext cx="7660005" cy="23120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Verdana"/>
                <a:cs typeface="Verdana"/>
              </a:rPr>
              <a:t>Frontal, </a:t>
            </a:r>
            <a:r>
              <a:rPr sz="1800" dirty="0">
                <a:latin typeface="Verdana"/>
                <a:cs typeface="Verdana"/>
              </a:rPr>
              <a:t>ethmoid and sphenoid sinuses are closely </a:t>
            </a:r>
            <a:r>
              <a:rPr sz="1800" spc="-5" dirty="0">
                <a:latin typeface="Verdana"/>
                <a:cs typeface="Verdana"/>
              </a:rPr>
              <a:t>related to  </a:t>
            </a:r>
            <a:r>
              <a:rPr sz="1800" dirty="0">
                <a:latin typeface="Verdana"/>
                <a:cs typeface="Verdana"/>
              </a:rPr>
              <a:t>anterior </a:t>
            </a:r>
            <a:r>
              <a:rPr sz="1800" spc="-5" dirty="0">
                <a:latin typeface="Verdana"/>
                <a:cs typeface="Verdana"/>
              </a:rPr>
              <a:t>cranial </a:t>
            </a:r>
            <a:r>
              <a:rPr sz="1800" dirty="0">
                <a:latin typeface="Verdana"/>
                <a:cs typeface="Verdana"/>
              </a:rPr>
              <a:t>fossa and infection from </a:t>
            </a:r>
            <a:r>
              <a:rPr sz="1800" spc="-5" dirty="0">
                <a:latin typeface="Verdana"/>
                <a:cs typeface="Verdana"/>
              </a:rPr>
              <a:t>these </a:t>
            </a:r>
            <a:r>
              <a:rPr sz="1800" dirty="0">
                <a:latin typeface="Verdana"/>
                <a:cs typeface="Verdana"/>
              </a:rPr>
              <a:t>can </a:t>
            </a:r>
            <a:r>
              <a:rPr sz="1800" spc="-5" dirty="0">
                <a:latin typeface="Verdana"/>
                <a:cs typeface="Verdana"/>
              </a:rPr>
              <a:t>cause </a:t>
            </a:r>
            <a:r>
              <a:rPr sz="1800" dirty="0">
                <a:latin typeface="Verdana"/>
                <a:cs typeface="Verdana"/>
              </a:rPr>
              <a:t>following  </a:t>
            </a:r>
            <a:r>
              <a:rPr sz="1800" spc="-5" dirty="0">
                <a:latin typeface="Verdana"/>
                <a:cs typeface="Verdana"/>
              </a:rPr>
              <a:t>complications:</a:t>
            </a:r>
            <a:endParaRPr sz="1800">
              <a:latin typeface="Verdana"/>
              <a:cs typeface="Verdana"/>
            </a:endParaRPr>
          </a:p>
          <a:p>
            <a:pPr marL="431800" indent="-343535">
              <a:lnSpc>
                <a:spcPct val="100000"/>
              </a:lnSpc>
              <a:spcBef>
                <a:spcPts val="720"/>
              </a:spcBef>
              <a:buAutoNum type="arabicParenR"/>
              <a:tabLst>
                <a:tab pos="432434" algn="l"/>
              </a:tabLst>
            </a:pPr>
            <a:r>
              <a:rPr sz="1800" dirty="0">
                <a:latin typeface="Verdana"/>
                <a:cs typeface="Verdana"/>
              </a:rPr>
              <a:t>Meningitis and</a:t>
            </a:r>
            <a:r>
              <a:rPr sz="1800" spc="-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encephalitis</a:t>
            </a:r>
            <a:endParaRPr sz="1800">
              <a:latin typeface="Verdana"/>
              <a:cs typeface="Verdana"/>
            </a:endParaRPr>
          </a:p>
          <a:p>
            <a:pPr marL="431800" indent="-343535">
              <a:lnSpc>
                <a:spcPct val="100000"/>
              </a:lnSpc>
              <a:buAutoNum type="arabicParenR"/>
              <a:tabLst>
                <a:tab pos="432434" algn="l"/>
              </a:tabLst>
            </a:pPr>
            <a:r>
              <a:rPr sz="1800" spc="-10" dirty="0">
                <a:latin typeface="Verdana"/>
                <a:cs typeface="Verdana"/>
              </a:rPr>
              <a:t>Extradural</a:t>
            </a:r>
            <a:r>
              <a:rPr sz="1800" spc="-5" dirty="0">
                <a:latin typeface="Verdana"/>
                <a:cs typeface="Verdana"/>
              </a:rPr>
              <a:t> abscess</a:t>
            </a:r>
            <a:endParaRPr sz="1800">
              <a:latin typeface="Verdana"/>
              <a:cs typeface="Verdana"/>
            </a:endParaRPr>
          </a:p>
          <a:p>
            <a:pPr marL="431800" indent="-343535">
              <a:lnSpc>
                <a:spcPct val="100000"/>
              </a:lnSpc>
              <a:buAutoNum type="arabicParenR"/>
              <a:tabLst>
                <a:tab pos="432434" algn="l"/>
              </a:tabLst>
            </a:pPr>
            <a:r>
              <a:rPr sz="1800" spc="-10" dirty="0">
                <a:latin typeface="Verdana"/>
                <a:cs typeface="Verdana"/>
              </a:rPr>
              <a:t>Subdural</a:t>
            </a:r>
            <a:r>
              <a:rPr sz="1800" spc="-5" dirty="0">
                <a:latin typeface="Verdana"/>
                <a:cs typeface="Verdana"/>
              </a:rPr>
              <a:t> abscess</a:t>
            </a:r>
            <a:endParaRPr sz="1800">
              <a:latin typeface="Verdana"/>
              <a:cs typeface="Verdana"/>
            </a:endParaRPr>
          </a:p>
          <a:p>
            <a:pPr marL="431800" indent="-343535">
              <a:lnSpc>
                <a:spcPct val="100000"/>
              </a:lnSpc>
              <a:buAutoNum type="arabicParenR"/>
              <a:tabLst>
                <a:tab pos="432434" algn="l"/>
              </a:tabLst>
            </a:pPr>
            <a:r>
              <a:rPr sz="1800" spc="-10" dirty="0">
                <a:latin typeface="Verdana"/>
                <a:cs typeface="Verdana"/>
              </a:rPr>
              <a:t>Brai </a:t>
            </a:r>
            <a:r>
              <a:rPr sz="1800" spc="-5" dirty="0">
                <a:latin typeface="Verdana"/>
                <a:cs typeface="Verdana"/>
              </a:rPr>
              <a:t>abscess</a:t>
            </a:r>
            <a:endParaRPr sz="1800">
              <a:latin typeface="Verdana"/>
              <a:cs typeface="Verdana"/>
            </a:endParaRPr>
          </a:p>
          <a:p>
            <a:pPr marL="431800" indent="-343535">
              <a:lnSpc>
                <a:spcPct val="100000"/>
              </a:lnSpc>
              <a:buAutoNum type="arabicParenR"/>
              <a:tabLst>
                <a:tab pos="432434" algn="l"/>
              </a:tabLst>
            </a:pPr>
            <a:r>
              <a:rPr sz="1800" spc="-5" dirty="0">
                <a:latin typeface="Verdana"/>
                <a:cs typeface="Verdana"/>
              </a:rPr>
              <a:t>Cavernous </a:t>
            </a:r>
            <a:r>
              <a:rPr sz="1800" dirty="0">
                <a:latin typeface="Verdana"/>
                <a:cs typeface="Verdana"/>
              </a:rPr>
              <a:t>sinus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thrombosis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7700" y="601725"/>
            <a:ext cx="7720965" cy="48806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02895" indent="-265430">
              <a:lnSpc>
                <a:spcPct val="100000"/>
              </a:lnSpc>
              <a:spcBef>
                <a:spcPts val="95"/>
              </a:spcBef>
              <a:buClr>
                <a:srgbClr val="EF7E09"/>
              </a:buClr>
              <a:buSzPct val="80357"/>
              <a:buFont typeface="Wingdings 2"/>
              <a:buChar char=""/>
              <a:tabLst>
                <a:tab pos="303530" algn="l"/>
              </a:tabLst>
            </a:pPr>
            <a:r>
              <a:rPr sz="2800" b="1" i="1" dirty="0">
                <a:latin typeface="Gabriola"/>
                <a:cs typeface="Gabriola"/>
              </a:rPr>
              <a:t>Cavernous </a:t>
            </a:r>
            <a:r>
              <a:rPr sz="2800" b="1" i="1" spc="10" dirty="0">
                <a:latin typeface="Gabriola"/>
                <a:cs typeface="Gabriola"/>
              </a:rPr>
              <a:t>sinus </a:t>
            </a:r>
            <a:r>
              <a:rPr sz="2800" b="1" i="1" spc="5" dirty="0">
                <a:latin typeface="Gabriola"/>
                <a:cs typeface="Gabriola"/>
              </a:rPr>
              <a:t>thrombosis</a:t>
            </a:r>
            <a:r>
              <a:rPr sz="2800" b="1" i="1" spc="-175" dirty="0">
                <a:latin typeface="Gabriola"/>
                <a:cs typeface="Gabriola"/>
              </a:rPr>
              <a:t> </a:t>
            </a:r>
            <a:r>
              <a:rPr sz="2800" b="1" i="1" spc="5" dirty="0">
                <a:latin typeface="Gabriola"/>
                <a:cs typeface="Gabriola"/>
              </a:rPr>
              <a:t>:</a:t>
            </a:r>
            <a:endParaRPr sz="2800">
              <a:latin typeface="Gabriola"/>
              <a:cs typeface="Gabriola"/>
            </a:endParaRPr>
          </a:p>
          <a:p>
            <a:pPr marL="1414145" marR="1075055" indent="-1315720">
              <a:lnSpc>
                <a:spcPts val="2940"/>
              </a:lnSpc>
              <a:spcBef>
                <a:spcPts val="520"/>
              </a:spcBef>
            </a:pPr>
            <a:r>
              <a:rPr sz="2800" b="1" i="1" dirty="0">
                <a:latin typeface="Monotype Corsiva"/>
                <a:cs typeface="Monotype Corsiva"/>
              </a:rPr>
              <a:t>Aetiology</a:t>
            </a:r>
            <a:r>
              <a:rPr sz="2400" b="1" i="1" dirty="0">
                <a:latin typeface="Monotype Corsiva"/>
                <a:cs typeface="Monotype Corsiva"/>
              </a:rPr>
              <a:t>: </a:t>
            </a:r>
            <a:r>
              <a:rPr sz="1800" spc="-5" dirty="0">
                <a:latin typeface="Verdana"/>
                <a:cs typeface="Verdana"/>
              </a:rPr>
              <a:t>Infection </a:t>
            </a:r>
            <a:r>
              <a:rPr sz="1800" dirty="0">
                <a:latin typeface="Verdana"/>
                <a:cs typeface="Verdana"/>
              </a:rPr>
              <a:t>of </a:t>
            </a:r>
            <a:r>
              <a:rPr sz="1800" spc="-10" dirty="0">
                <a:latin typeface="Verdana"/>
                <a:cs typeface="Verdana"/>
              </a:rPr>
              <a:t>paranasal </a:t>
            </a:r>
            <a:r>
              <a:rPr sz="1800" dirty="0">
                <a:latin typeface="Verdana"/>
                <a:cs typeface="Verdana"/>
              </a:rPr>
              <a:t>sinuses and </a:t>
            </a:r>
            <a:r>
              <a:rPr sz="1800" spc="-5" dirty="0">
                <a:latin typeface="Verdana"/>
                <a:cs typeface="Verdana"/>
              </a:rPr>
              <a:t>orbital  </a:t>
            </a:r>
            <a:r>
              <a:rPr sz="1800" dirty="0">
                <a:latin typeface="Verdana"/>
                <a:cs typeface="Verdana"/>
              </a:rPr>
              <a:t>complications from </a:t>
            </a:r>
            <a:r>
              <a:rPr sz="1800" spc="-5" dirty="0">
                <a:latin typeface="Verdana"/>
                <a:cs typeface="Verdana"/>
              </a:rPr>
              <a:t>these </a:t>
            </a:r>
            <a:r>
              <a:rPr sz="1800" dirty="0">
                <a:latin typeface="Verdana"/>
                <a:cs typeface="Verdana"/>
              </a:rPr>
              <a:t>sinus infections</a:t>
            </a:r>
            <a:r>
              <a:rPr sz="1800" spc="-6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can</a:t>
            </a:r>
            <a:endParaRPr sz="1800">
              <a:latin typeface="Verdana"/>
              <a:cs typeface="Verdana"/>
            </a:endParaRPr>
          </a:p>
          <a:p>
            <a:pPr marL="1414145">
              <a:lnSpc>
                <a:spcPts val="2130"/>
              </a:lnSpc>
              <a:spcBef>
                <a:spcPts val="70"/>
              </a:spcBef>
            </a:pPr>
            <a:r>
              <a:rPr sz="1800" spc="-5" dirty="0">
                <a:latin typeface="Verdana"/>
                <a:cs typeface="Verdana"/>
              </a:rPr>
              <a:t>cause thrombophlebitis </a:t>
            </a:r>
            <a:r>
              <a:rPr sz="1800" dirty="0">
                <a:latin typeface="Verdana"/>
                <a:cs typeface="Verdana"/>
              </a:rPr>
              <a:t>of </a:t>
            </a:r>
            <a:r>
              <a:rPr sz="1800" spc="-5" dirty="0">
                <a:latin typeface="Verdana"/>
                <a:cs typeface="Verdana"/>
              </a:rPr>
              <a:t>the cavernous</a:t>
            </a:r>
            <a:r>
              <a:rPr sz="1800" spc="1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sinus.</a:t>
            </a:r>
            <a:endParaRPr sz="1800">
              <a:latin typeface="Verdana"/>
              <a:cs typeface="Verdana"/>
            </a:endParaRPr>
          </a:p>
          <a:p>
            <a:pPr marL="115570">
              <a:lnSpc>
                <a:spcPts val="3329"/>
              </a:lnSpc>
            </a:pPr>
            <a:r>
              <a:rPr sz="2800" b="1" i="1" dirty="0">
                <a:latin typeface="Monotype Corsiva"/>
                <a:cs typeface="Monotype Corsiva"/>
              </a:rPr>
              <a:t>Clinical</a:t>
            </a:r>
            <a:r>
              <a:rPr sz="2800" b="1" i="1" spc="-45" dirty="0">
                <a:latin typeface="Monotype Corsiva"/>
                <a:cs typeface="Monotype Corsiva"/>
              </a:rPr>
              <a:t> </a:t>
            </a:r>
            <a:r>
              <a:rPr sz="2800" b="1" i="1" dirty="0">
                <a:latin typeface="Monotype Corsiva"/>
                <a:cs typeface="Monotype Corsiva"/>
              </a:rPr>
              <a:t>features:</a:t>
            </a:r>
            <a:endParaRPr sz="2800">
              <a:latin typeface="Monotype Corsiva"/>
              <a:cs typeface="Monotype Corsiva"/>
            </a:endParaRPr>
          </a:p>
          <a:p>
            <a:pPr marL="302895" indent="-265430">
              <a:lnSpc>
                <a:spcPct val="100000"/>
              </a:lnSpc>
              <a:spcBef>
                <a:spcPts val="665"/>
              </a:spcBef>
              <a:buClr>
                <a:srgbClr val="EF7E09"/>
              </a:buClr>
              <a:buSzPct val="80555"/>
              <a:buFont typeface="Wingdings 2"/>
              <a:buChar char=""/>
              <a:tabLst>
                <a:tab pos="302895" algn="l"/>
                <a:tab pos="303530" algn="l"/>
              </a:tabLst>
            </a:pPr>
            <a:r>
              <a:rPr sz="1800" spc="-5" dirty="0">
                <a:latin typeface="Verdana"/>
                <a:cs typeface="Verdana"/>
              </a:rPr>
              <a:t>Abrupt </a:t>
            </a:r>
            <a:r>
              <a:rPr sz="1800" dirty="0">
                <a:latin typeface="Verdana"/>
                <a:cs typeface="Verdana"/>
              </a:rPr>
              <a:t>onset with chills and</a:t>
            </a:r>
            <a:r>
              <a:rPr sz="1800" spc="15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rigors.</a:t>
            </a:r>
            <a:endParaRPr sz="1800">
              <a:latin typeface="Verdana"/>
              <a:cs typeface="Verdana"/>
            </a:endParaRPr>
          </a:p>
          <a:p>
            <a:pPr marL="302895" indent="-265430">
              <a:lnSpc>
                <a:spcPct val="100000"/>
              </a:lnSpc>
              <a:spcBef>
                <a:spcPts val="300"/>
              </a:spcBef>
              <a:buClr>
                <a:srgbClr val="EF7E09"/>
              </a:buClr>
              <a:buSzPct val="80555"/>
              <a:buFont typeface="Wingdings 2"/>
              <a:buChar char=""/>
              <a:tabLst>
                <a:tab pos="302895" algn="l"/>
                <a:tab pos="303530" algn="l"/>
              </a:tabLst>
            </a:pPr>
            <a:r>
              <a:rPr sz="1800" dirty="0">
                <a:latin typeface="Verdana"/>
                <a:cs typeface="Verdana"/>
              </a:rPr>
              <a:t>Swollen eyelids with chemosis and </a:t>
            </a:r>
            <a:r>
              <a:rPr sz="1800" spc="-5" dirty="0">
                <a:latin typeface="Verdana"/>
                <a:cs typeface="Verdana"/>
              </a:rPr>
              <a:t>proptosis </a:t>
            </a:r>
            <a:r>
              <a:rPr sz="1800" dirty="0">
                <a:latin typeface="Verdana"/>
                <a:cs typeface="Verdana"/>
              </a:rPr>
              <a:t>of</a:t>
            </a:r>
            <a:r>
              <a:rPr sz="1800" spc="-75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eyeball.</a:t>
            </a:r>
            <a:endParaRPr sz="1800">
              <a:latin typeface="Verdana"/>
              <a:cs typeface="Verdana"/>
            </a:endParaRPr>
          </a:p>
          <a:p>
            <a:pPr marL="302895" indent="-265430">
              <a:lnSpc>
                <a:spcPct val="100000"/>
              </a:lnSpc>
              <a:spcBef>
                <a:spcPts val="300"/>
              </a:spcBef>
              <a:buClr>
                <a:srgbClr val="EF7E09"/>
              </a:buClr>
              <a:buSzPct val="80555"/>
              <a:buFont typeface="Wingdings 2"/>
              <a:buChar char=""/>
              <a:tabLst>
                <a:tab pos="302895" algn="l"/>
                <a:tab pos="303530" algn="l"/>
              </a:tabLst>
            </a:pPr>
            <a:r>
              <a:rPr sz="1800" dirty="0">
                <a:latin typeface="Verdana"/>
                <a:cs typeface="Verdana"/>
              </a:rPr>
              <a:t>CN III, IV and VI </a:t>
            </a:r>
            <a:r>
              <a:rPr sz="1800" spc="-5" dirty="0">
                <a:latin typeface="Verdana"/>
                <a:cs typeface="Verdana"/>
              </a:rPr>
              <a:t>get involved </a:t>
            </a:r>
            <a:r>
              <a:rPr sz="1800" dirty="0">
                <a:latin typeface="Verdana"/>
                <a:cs typeface="Verdana"/>
              </a:rPr>
              <a:t>individually and</a:t>
            </a:r>
            <a:r>
              <a:rPr sz="1800" spc="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sequentially</a:t>
            </a:r>
            <a:endParaRPr sz="1800">
              <a:latin typeface="Verdana"/>
              <a:cs typeface="Verdana"/>
            </a:endParaRPr>
          </a:p>
          <a:p>
            <a:pPr marL="302895">
              <a:lnSpc>
                <a:spcPct val="100000"/>
              </a:lnSpc>
            </a:pPr>
            <a:r>
              <a:rPr sz="1800" dirty="0">
                <a:latin typeface="Verdana"/>
                <a:cs typeface="Verdana"/>
              </a:rPr>
              <a:t>causing </a:t>
            </a:r>
            <a:r>
              <a:rPr sz="1800" spc="-5" dirty="0">
                <a:latin typeface="Verdana"/>
                <a:cs typeface="Verdana"/>
              </a:rPr>
              <a:t>total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ophthalmoplegia.</a:t>
            </a:r>
            <a:endParaRPr sz="1800">
              <a:latin typeface="Verdana"/>
              <a:cs typeface="Verdana"/>
            </a:endParaRPr>
          </a:p>
          <a:p>
            <a:pPr marL="302895" indent="-265430">
              <a:lnSpc>
                <a:spcPct val="100000"/>
              </a:lnSpc>
              <a:spcBef>
                <a:spcPts val="305"/>
              </a:spcBef>
              <a:buClr>
                <a:srgbClr val="EF7E09"/>
              </a:buClr>
              <a:buSzPct val="80555"/>
              <a:buFont typeface="Wingdings 2"/>
              <a:buChar char=""/>
              <a:tabLst>
                <a:tab pos="302895" algn="l"/>
                <a:tab pos="303530" algn="l"/>
              </a:tabLst>
            </a:pPr>
            <a:r>
              <a:rPr sz="1800" dirty="0">
                <a:latin typeface="Verdana"/>
                <a:cs typeface="Verdana"/>
              </a:rPr>
              <a:t>Pupil </a:t>
            </a:r>
            <a:r>
              <a:rPr sz="1800" spc="-5" dirty="0">
                <a:latin typeface="Verdana"/>
                <a:cs typeface="Verdana"/>
              </a:rPr>
              <a:t>becomes </a:t>
            </a:r>
            <a:r>
              <a:rPr sz="1800" dirty="0">
                <a:latin typeface="Verdana"/>
                <a:cs typeface="Verdana"/>
              </a:rPr>
              <a:t>dilated and</a:t>
            </a:r>
            <a:r>
              <a:rPr sz="1800" spc="6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fixed.</a:t>
            </a:r>
            <a:endParaRPr sz="1800">
              <a:latin typeface="Verdana"/>
              <a:cs typeface="Verdana"/>
            </a:endParaRPr>
          </a:p>
          <a:p>
            <a:pPr marL="302895" indent="-265430">
              <a:lnSpc>
                <a:spcPct val="100000"/>
              </a:lnSpc>
              <a:spcBef>
                <a:spcPts val="300"/>
              </a:spcBef>
              <a:buClr>
                <a:srgbClr val="EF7E09"/>
              </a:buClr>
              <a:buSzPct val="80555"/>
              <a:buFont typeface="Wingdings 2"/>
              <a:buChar char=""/>
              <a:tabLst>
                <a:tab pos="302895" algn="l"/>
                <a:tab pos="303530" algn="l"/>
              </a:tabLst>
            </a:pPr>
            <a:r>
              <a:rPr sz="1800" dirty="0">
                <a:latin typeface="Verdana"/>
                <a:cs typeface="Verdana"/>
              </a:rPr>
              <a:t>Congestion of optic disc with diminution of</a:t>
            </a:r>
            <a:r>
              <a:rPr sz="1800" spc="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vision.</a:t>
            </a:r>
            <a:endParaRPr sz="1800">
              <a:latin typeface="Verdana"/>
              <a:cs typeface="Verdana"/>
            </a:endParaRPr>
          </a:p>
          <a:p>
            <a:pPr marL="302895" indent="-265430">
              <a:lnSpc>
                <a:spcPts val="2130"/>
              </a:lnSpc>
              <a:spcBef>
                <a:spcPts val="300"/>
              </a:spcBef>
              <a:buClr>
                <a:srgbClr val="EF7E09"/>
              </a:buClr>
              <a:buSzPct val="80555"/>
              <a:buFont typeface="Wingdings 2"/>
              <a:buChar char=""/>
              <a:tabLst>
                <a:tab pos="302895" algn="l"/>
                <a:tab pos="303530" algn="l"/>
              </a:tabLst>
            </a:pPr>
            <a:r>
              <a:rPr sz="1800" dirty="0">
                <a:latin typeface="Verdana"/>
                <a:cs typeface="Verdana"/>
              </a:rPr>
              <a:t>Sensation in </a:t>
            </a:r>
            <a:r>
              <a:rPr sz="1800" spc="-5" dirty="0">
                <a:latin typeface="Verdana"/>
                <a:cs typeface="Verdana"/>
              </a:rPr>
              <a:t>the </a:t>
            </a:r>
            <a:r>
              <a:rPr sz="1800" dirty="0">
                <a:latin typeface="Verdana"/>
                <a:cs typeface="Verdana"/>
              </a:rPr>
              <a:t>distribution of </a:t>
            </a:r>
            <a:r>
              <a:rPr sz="1800" spc="-145" dirty="0">
                <a:latin typeface="Verdana"/>
                <a:cs typeface="Verdana"/>
              </a:rPr>
              <a:t>V</a:t>
            </a:r>
            <a:r>
              <a:rPr sz="2700" spc="-217" baseline="-18518" dirty="0">
                <a:latin typeface="Verdana"/>
                <a:cs typeface="Verdana"/>
              </a:rPr>
              <a:t>1 </a:t>
            </a:r>
            <a:r>
              <a:rPr sz="1800" dirty="0">
                <a:latin typeface="Verdana"/>
                <a:cs typeface="Verdana"/>
              </a:rPr>
              <a:t>is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diminished.</a:t>
            </a:r>
            <a:endParaRPr sz="1800">
              <a:latin typeface="Verdana"/>
              <a:cs typeface="Verdana"/>
            </a:endParaRPr>
          </a:p>
          <a:p>
            <a:pPr marL="38100">
              <a:lnSpc>
                <a:spcPts val="3329"/>
              </a:lnSpc>
              <a:tabLst>
                <a:tab pos="1574165" algn="l"/>
              </a:tabLst>
            </a:pPr>
            <a:r>
              <a:rPr sz="2800" b="1" i="1" dirty="0">
                <a:latin typeface="Monotype Corsiva"/>
                <a:cs typeface="Monotype Corsiva"/>
              </a:rPr>
              <a:t>Treatment:	</a:t>
            </a:r>
            <a:r>
              <a:rPr sz="1800" spc="-40" dirty="0">
                <a:latin typeface="Verdana"/>
                <a:cs typeface="Verdana"/>
              </a:rPr>
              <a:t>i.v. </a:t>
            </a:r>
            <a:r>
              <a:rPr sz="1800" dirty="0">
                <a:latin typeface="Verdana"/>
                <a:cs typeface="Verdana"/>
              </a:rPr>
              <a:t>antibiotics and attention </a:t>
            </a:r>
            <a:r>
              <a:rPr sz="1800" spc="-5" dirty="0">
                <a:latin typeface="Verdana"/>
                <a:cs typeface="Verdana"/>
              </a:rPr>
              <a:t>to the </a:t>
            </a:r>
            <a:r>
              <a:rPr sz="1800" dirty="0">
                <a:latin typeface="Verdana"/>
                <a:cs typeface="Verdana"/>
              </a:rPr>
              <a:t>focus of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infection,</a:t>
            </a:r>
            <a:endParaRPr sz="1800">
              <a:latin typeface="Verdana"/>
              <a:cs typeface="Verdana"/>
            </a:endParaRPr>
          </a:p>
          <a:p>
            <a:pPr marL="302895">
              <a:lnSpc>
                <a:spcPct val="100000"/>
              </a:lnSpc>
              <a:spcBef>
                <a:spcPts val="195"/>
              </a:spcBef>
            </a:pPr>
            <a:r>
              <a:rPr sz="1800" spc="-5" dirty="0">
                <a:latin typeface="Verdana"/>
                <a:cs typeface="Verdana"/>
              </a:rPr>
              <a:t>drainage </a:t>
            </a:r>
            <a:r>
              <a:rPr sz="1800" dirty="0">
                <a:latin typeface="Verdana"/>
                <a:cs typeface="Verdana"/>
              </a:rPr>
              <a:t>of infected ethmoid or </a:t>
            </a:r>
            <a:r>
              <a:rPr sz="1800" spc="-5" dirty="0">
                <a:latin typeface="Verdana"/>
                <a:cs typeface="Verdana"/>
              </a:rPr>
              <a:t>sphenoid </a:t>
            </a:r>
            <a:r>
              <a:rPr sz="1800" dirty="0">
                <a:latin typeface="Verdana"/>
                <a:cs typeface="Verdana"/>
              </a:rPr>
              <a:t>sinus.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19100" y="434340"/>
            <a:ext cx="8305800" cy="5486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185032" y="2745104"/>
            <a:ext cx="2727960" cy="1554480"/>
          </a:xfrm>
          <a:custGeom>
            <a:avLst/>
            <a:gdLst/>
            <a:ahLst/>
            <a:cxnLst/>
            <a:rect l="l" t="t" r="r" b="b"/>
            <a:pathLst>
              <a:path w="2727960" h="1554479">
                <a:moveTo>
                  <a:pt x="0" y="1554226"/>
                </a:moveTo>
                <a:lnTo>
                  <a:pt x="2727833" y="1554226"/>
                </a:lnTo>
                <a:lnTo>
                  <a:pt x="2727833" y="0"/>
                </a:lnTo>
                <a:lnTo>
                  <a:pt x="0" y="0"/>
                </a:lnTo>
                <a:lnTo>
                  <a:pt x="0" y="1554226"/>
                </a:lnTo>
                <a:close/>
              </a:path>
            </a:pathLst>
          </a:custGeom>
          <a:solidFill>
            <a:srgbClr val="FBEBE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450850" y="1365250"/>
          <a:ext cx="8202930" cy="43561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27960"/>
                <a:gridCol w="2727960"/>
                <a:gridCol w="2727960"/>
              </a:tblGrid>
              <a:tr h="6866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F7E09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600" b="1" spc="-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ORBITAL</a:t>
                      </a:r>
                      <a:r>
                        <a:rPr sz="1600" b="1" spc="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CELLULITIS</a:t>
                      </a:r>
                      <a:endParaRPr sz="1600">
                        <a:latin typeface="Verdana"/>
                        <a:cs typeface="Verdana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F7E09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55626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600" b="1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CAVERNOU 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SINUS  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THROMBOSIS</a:t>
                      </a:r>
                      <a:endParaRPr sz="1600">
                        <a:latin typeface="Verdana"/>
                        <a:cs typeface="Verdana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F7E09"/>
                    </a:solidFill>
                  </a:tcPr>
                </a:tc>
              </a:tr>
              <a:tr h="68681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600" b="1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SOURCE</a:t>
                      </a:r>
                      <a:endParaRPr sz="1600">
                        <a:latin typeface="Verdana"/>
                        <a:cs typeface="Verdana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7E09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63690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600" spc="-5" dirty="0">
                          <a:latin typeface="Verdana"/>
                          <a:cs typeface="Verdana"/>
                        </a:rPr>
                        <a:t>Commonly </a:t>
                      </a:r>
                      <a:r>
                        <a:rPr sz="1600" spc="-10" dirty="0">
                          <a:latin typeface="Verdana"/>
                          <a:cs typeface="Verdana"/>
                        </a:rPr>
                        <a:t>ethmoid  </a:t>
                      </a:r>
                      <a:r>
                        <a:rPr sz="1600" spc="-5" dirty="0">
                          <a:latin typeface="Verdana"/>
                          <a:cs typeface="Verdana"/>
                        </a:rPr>
                        <a:t>sinuses</a:t>
                      </a:r>
                      <a:endParaRPr sz="1600">
                        <a:latin typeface="Verdana"/>
                        <a:cs typeface="Verdana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8D7CC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13081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600" spc="-5" dirty="0">
                          <a:latin typeface="Verdana"/>
                          <a:cs typeface="Verdana"/>
                        </a:rPr>
                        <a:t>Nose, </a:t>
                      </a:r>
                      <a:r>
                        <a:rPr sz="1600" spc="-10" dirty="0">
                          <a:latin typeface="Verdana"/>
                          <a:cs typeface="Verdana"/>
                        </a:rPr>
                        <a:t>sinuses, </a:t>
                      </a:r>
                      <a:r>
                        <a:rPr sz="1600" spc="-5" dirty="0">
                          <a:latin typeface="Verdana"/>
                          <a:cs typeface="Verdana"/>
                        </a:rPr>
                        <a:t>orbit, ear  or pharynx</a:t>
                      </a:r>
                      <a:endParaRPr sz="1600">
                        <a:latin typeface="Verdana"/>
                        <a:cs typeface="Verdana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8D7CC"/>
                    </a:solidFill>
                  </a:tcPr>
                </a:tc>
              </a:tr>
              <a:tr h="1554226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600" b="1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ONSET</a:t>
                      </a:r>
                      <a:endParaRPr sz="1600">
                        <a:latin typeface="Verdana"/>
                        <a:cs typeface="Verdana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7E09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375285">
                        <a:lnSpc>
                          <a:spcPct val="100000"/>
                        </a:lnSpc>
                        <a:spcBef>
                          <a:spcPts val="345"/>
                        </a:spcBef>
                        <a:tabLst>
                          <a:tab pos="1395095" algn="l"/>
                        </a:tabLst>
                      </a:pPr>
                      <a:r>
                        <a:rPr sz="1600" spc="-5" dirty="0">
                          <a:latin typeface="Verdana"/>
                          <a:cs typeface="Verdana"/>
                        </a:rPr>
                        <a:t>Slow; starts </a:t>
                      </a:r>
                      <a:r>
                        <a:rPr sz="1600" spc="-10" dirty="0">
                          <a:latin typeface="Verdana"/>
                          <a:cs typeface="Verdana"/>
                        </a:rPr>
                        <a:t>with  </a:t>
                      </a:r>
                      <a:r>
                        <a:rPr sz="1600" spc="-5" dirty="0">
                          <a:latin typeface="Verdana"/>
                          <a:cs typeface="Verdana"/>
                        </a:rPr>
                        <a:t>oedema of </a:t>
                      </a:r>
                      <a:r>
                        <a:rPr sz="1600" spc="-10" dirty="0">
                          <a:latin typeface="Verdana"/>
                          <a:cs typeface="Verdana"/>
                        </a:rPr>
                        <a:t>eyelids </a:t>
                      </a:r>
                      <a:r>
                        <a:rPr sz="1600" spc="-5" dirty="0">
                          <a:latin typeface="Verdana"/>
                          <a:cs typeface="Verdana"/>
                        </a:rPr>
                        <a:t>the  </a:t>
                      </a:r>
                      <a:r>
                        <a:rPr sz="1600" spc="-10" dirty="0">
                          <a:latin typeface="Verdana"/>
                          <a:cs typeface="Verdana"/>
                        </a:rPr>
                        <a:t>inner </a:t>
                      </a:r>
                      <a:r>
                        <a:rPr sz="1600" spc="-5" dirty="0">
                          <a:latin typeface="Verdana"/>
                          <a:cs typeface="Verdana"/>
                        </a:rPr>
                        <a:t>canthus  chemosis	</a:t>
                      </a:r>
                      <a:r>
                        <a:rPr sz="1600" spc="-10" dirty="0">
                          <a:latin typeface="Verdana"/>
                          <a:cs typeface="Verdana"/>
                        </a:rPr>
                        <a:t>proptosis</a:t>
                      </a:r>
                      <a:endParaRPr sz="1600">
                        <a:latin typeface="Verdana"/>
                        <a:cs typeface="Verdana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 marR="262255">
                        <a:lnSpc>
                          <a:spcPct val="100000"/>
                        </a:lnSpc>
                        <a:spcBef>
                          <a:spcPts val="345"/>
                        </a:spcBef>
                        <a:buSzPct val="93750"/>
                        <a:buFont typeface="Arial"/>
                        <a:buChar char="•"/>
                        <a:tabLst>
                          <a:tab pos="164465" algn="l"/>
                        </a:tabLst>
                      </a:pPr>
                      <a:r>
                        <a:rPr sz="1600" spc="-5" dirty="0">
                          <a:latin typeface="Verdana"/>
                          <a:cs typeface="Verdana"/>
                        </a:rPr>
                        <a:t>Abrupt </a:t>
                      </a:r>
                      <a:r>
                        <a:rPr sz="1600" spc="-10" dirty="0">
                          <a:latin typeface="Verdana"/>
                          <a:cs typeface="Verdana"/>
                        </a:rPr>
                        <a:t>with </a:t>
                      </a:r>
                      <a:r>
                        <a:rPr sz="1600" spc="-5" dirty="0">
                          <a:latin typeface="Verdana"/>
                          <a:cs typeface="Verdana"/>
                        </a:rPr>
                        <a:t>high fever  and </a:t>
                      </a:r>
                      <a:r>
                        <a:rPr sz="1600" spc="-10" dirty="0">
                          <a:latin typeface="Verdana"/>
                          <a:cs typeface="Verdana"/>
                        </a:rPr>
                        <a:t>chills with </a:t>
                      </a:r>
                      <a:r>
                        <a:rPr sz="1600" spc="-5" dirty="0">
                          <a:latin typeface="Verdana"/>
                          <a:cs typeface="Verdana"/>
                        </a:rPr>
                        <a:t>near  </a:t>
                      </a:r>
                      <a:r>
                        <a:rPr sz="1600" spc="-10" dirty="0">
                          <a:latin typeface="Verdana"/>
                          <a:cs typeface="Verdana"/>
                        </a:rPr>
                        <a:t>signs </a:t>
                      </a:r>
                      <a:r>
                        <a:rPr sz="1600" spc="-5" dirty="0">
                          <a:latin typeface="Verdana"/>
                          <a:cs typeface="Verdana"/>
                        </a:rPr>
                        <a:t>of</a:t>
                      </a:r>
                      <a:r>
                        <a:rPr sz="1600" spc="3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600" spc="-10" dirty="0">
                          <a:latin typeface="Verdana"/>
                          <a:cs typeface="Verdana"/>
                        </a:rPr>
                        <a:t>toxaemia</a:t>
                      </a:r>
                      <a:endParaRPr sz="1600">
                        <a:latin typeface="Verdana"/>
                        <a:cs typeface="Verdana"/>
                      </a:endParaRPr>
                    </a:p>
                    <a:p>
                      <a:pPr marL="92075" marR="229235">
                        <a:lnSpc>
                          <a:spcPct val="100000"/>
                        </a:lnSpc>
                        <a:spcBef>
                          <a:spcPts val="5"/>
                        </a:spcBef>
                        <a:buSzPct val="93750"/>
                        <a:buFont typeface="Arial"/>
                        <a:buChar char="•"/>
                        <a:tabLst>
                          <a:tab pos="164465" algn="l"/>
                        </a:tabLst>
                      </a:pPr>
                      <a:r>
                        <a:rPr sz="1600" spc="-10" dirty="0">
                          <a:latin typeface="Verdana"/>
                          <a:cs typeface="Verdana"/>
                        </a:rPr>
                        <a:t>Oedema </a:t>
                      </a:r>
                      <a:r>
                        <a:rPr sz="1600" spc="-5" dirty="0">
                          <a:latin typeface="Verdana"/>
                          <a:cs typeface="Verdana"/>
                        </a:rPr>
                        <a:t>of </a:t>
                      </a:r>
                      <a:r>
                        <a:rPr sz="1600" spc="-10" dirty="0">
                          <a:latin typeface="Verdana"/>
                          <a:cs typeface="Verdana"/>
                        </a:rPr>
                        <a:t>eyelids,  </a:t>
                      </a:r>
                      <a:r>
                        <a:rPr sz="1600" spc="-5" dirty="0">
                          <a:latin typeface="Verdana"/>
                          <a:cs typeface="Verdana"/>
                        </a:rPr>
                        <a:t>chemosis and</a:t>
                      </a:r>
                      <a:r>
                        <a:rPr sz="1600" spc="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600" spc="-10" dirty="0">
                          <a:latin typeface="Verdana"/>
                          <a:cs typeface="Verdana"/>
                        </a:rPr>
                        <a:t>proptosis</a:t>
                      </a:r>
                      <a:endParaRPr sz="1600">
                        <a:latin typeface="Verdana"/>
                        <a:cs typeface="Verdana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EBE7"/>
                    </a:solidFill>
                  </a:tcPr>
                </a:tc>
              </a:tr>
              <a:tr h="975868">
                <a:tc>
                  <a:txBody>
                    <a:bodyPr/>
                    <a:lstStyle/>
                    <a:p>
                      <a:pPr marL="91440" marR="76327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600" b="1" spc="-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CRANIAL</a:t>
                      </a:r>
                      <a:r>
                        <a:rPr sz="1600" b="1" spc="-7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NERVE  INVOLVEMENT</a:t>
                      </a:r>
                      <a:endParaRPr sz="16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7E09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41465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600" spc="-10" dirty="0">
                          <a:latin typeface="Verdana"/>
                          <a:cs typeface="Verdana"/>
                        </a:rPr>
                        <a:t>Involved</a:t>
                      </a:r>
                      <a:r>
                        <a:rPr sz="1600" spc="-6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600" spc="-5" dirty="0">
                          <a:latin typeface="Verdana"/>
                          <a:cs typeface="Verdana"/>
                        </a:rPr>
                        <a:t>concurrently  </a:t>
                      </a:r>
                      <a:r>
                        <a:rPr sz="1600" spc="-10" dirty="0">
                          <a:latin typeface="Verdana"/>
                          <a:cs typeface="Verdana"/>
                        </a:rPr>
                        <a:t>with complete  </a:t>
                      </a:r>
                      <a:r>
                        <a:rPr sz="1600" spc="-5" dirty="0">
                          <a:latin typeface="Verdana"/>
                          <a:cs typeface="Verdana"/>
                        </a:rPr>
                        <a:t>ophthalmoplegia</a:t>
                      </a:r>
                      <a:endParaRPr sz="16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8D7CC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53721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600" spc="-10" dirty="0">
                          <a:latin typeface="Verdana"/>
                          <a:cs typeface="Verdana"/>
                        </a:rPr>
                        <a:t>Involved individually  </a:t>
                      </a:r>
                      <a:r>
                        <a:rPr sz="1600" spc="-5" dirty="0">
                          <a:latin typeface="Verdana"/>
                          <a:cs typeface="Verdana"/>
                        </a:rPr>
                        <a:t>and</a:t>
                      </a:r>
                      <a:r>
                        <a:rPr sz="160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600" spc="-10" dirty="0">
                          <a:latin typeface="Verdana"/>
                          <a:cs typeface="Verdana"/>
                        </a:rPr>
                        <a:t>sequentially</a:t>
                      </a:r>
                      <a:endParaRPr sz="16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8D7CC"/>
                    </a:solidFill>
                  </a:tcPr>
                </a:tc>
              </a:tr>
              <a:tr h="4398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600" b="1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LATERALITY</a:t>
                      </a:r>
                      <a:endParaRPr sz="16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7E09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600" spc="-5" dirty="0">
                          <a:latin typeface="Verdana"/>
                          <a:cs typeface="Verdana"/>
                        </a:rPr>
                        <a:t>Often </a:t>
                      </a:r>
                      <a:r>
                        <a:rPr sz="1600" spc="-10" dirty="0">
                          <a:latin typeface="Verdana"/>
                          <a:cs typeface="Verdana"/>
                        </a:rPr>
                        <a:t>involves </a:t>
                      </a:r>
                      <a:r>
                        <a:rPr sz="1600" spc="-5" dirty="0">
                          <a:latin typeface="Verdana"/>
                          <a:cs typeface="Verdana"/>
                        </a:rPr>
                        <a:t>one</a:t>
                      </a:r>
                      <a:r>
                        <a:rPr sz="160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600" spc="-10" dirty="0">
                          <a:latin typeface="Verdana"/>
                          <a:cs typeface="Verdana"/>
                        </a:rPr>
                        <a:t>eye</a:t>
                      </a:r>
                      <a:endParaRPr sz="16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EBE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600" spc="-10" dirty="0">
                          <a:latin typeface="Verdana"/>
                          <a:cs typeface="Verdana"/>
                        </a:rPr>
                        <a:t>Involves </a:t>
                      </a:r>
                      <a:r>
                        <a:rPr sz="1600" spc="-5" dirty="0">
                          <a:latin typeface="Verdana"/>
                          <a:cs typeface="Verdana"/>
                        </a:rPr>
                        <a:t>both</a:t>
                      </a:r>
                      <a:r>
                        <a:rPr sz="1600" spc="1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600" spc="-10" dirty="0">
                          <a:latin typeface="Verdana"/>
                          <a:cs typeface="Verdana"/>
                        </a:rPr>
                        <a:t>eyes</a:t>
                      </a:r>
                      <a:endParaRPr sz="16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EBE7"/>
                    </a:solidFill>
                  </a:tcPr>
                </a:tc>
              </a:tr>
            </a:tbl>
          </a:graphicData>
        </a:graphic>
      </p:graphicFrame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35940" y="488950"/>
            <a:ext cx="792924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DF5603"/>
                </a:solidFill>
                <a:latin typeface="Verdana"/>
                <a:cs typeface="Verdana"/>
              </a:rPr>
              <a:t>DIFFERENCES </a:t>
            </a:r>
            <a:r>
              <a:rPr sz="2400" b="1" dirty="0">
                <a:solidFill>
                  <a:srgbClr val="DF5603"/>
                </a:solidFill>
                <a:latin typeface="Verdana"/>
                <a:cs typeface="Verdana"/>
              </a:rPr>
              <a:t>BETWEEN </a:t>
            </a:r>
            <a:r>
              <a:rPr sz="2400" b="1" spc="-5" dirty="0">
                <a:solidFill>
                  <a:srgbClr val="DF5603"/>
                </a:solidFill>
                <a:latin typeface="Verdana"/>
                <a:cs typeface="Verdana"/>
              </a:rPr>
              <a:t>ORBITAL CELLULITIS  AND CAVERNOUS SINUS</a:t>
            </a:r>
            <a:r>
              <a:rPr sz="2400" b="1" spc="10" dirty="0">
                <a:solidFill>
                  <a:srgbClr val="DF5603"/>
                </a:solidFill>
                <a:latin typeface="Verdana"/>
                <a:cs typeface="Verdana"/>
              </a:rPr>
              <a:t> </a:t>
            </a:r>
            <a:r>
              <a:rPr sz="2400" b="1" spc="-5" dirty="0">
                <a:solidFill>
                  <a:srgbClr val="DF5603"/>
                </a:solidFill>
                <a:latin typeface="Verdana"/>
                <a:cs typeface="Verdana"/>
              </a:rPr>
              <a:t>THROMBOSIS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724400" y="3377310"/>
            <a:ext cx="228600" cy="10337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267200" y="3605910"/>
            <a:ext cx="228600" cy="10337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474976" y="5865876"/>
            <a:ext cx="4299204" cy="6949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672842" y="5961075"/>
            <a:ext cx="39014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Verdana"/>
                <a:cs typeface="Verdana"/>
              </a:rPr>
              <a:t>Complications </a:t>
            </a:r>
            <a:r>
              <a:rPr sz="2400" dirty="0">
                <a:latin typeface="Verdana"/>
                <a:cs typeface="Verdana"/>
              </a:rPr>
              <a:t>of</a:t>
            </a:r>
            <a:r>
              <a:rPr sz="2400" spc="1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sinusitis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3100" y="607822"/>
            <a:ext cx="7868284" cy="2159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77495" marR="5080" indent="-265430">
              <a:lnSpc>
                <a:spcPct val="100000"/>
              </a:lnSpc>
              <a:spcBef>
                <a:spcPts val="95"/>
              </a:spcBef>
              <a:buClr>
                <a:srgbClr val="EF7E09"/>
              </a:buClr>
              <a:buSzPct val="80357"/>
              <a:buFont typeface="Wingdings 2"/>
              <a:buChar char=""/>
              <a:tabLst>
                <a:tab pos="278130" algn="l"/>
              </a:tabLst>
            </a:pPr>
            <a:r>
              <a:rPr sz="2800" spc="-5" dirty="0">
                <a:latin typeface="Verdana"/>
                <a:cs typeface="Verdana"/>
              </a:rPr>
              <a:t>As </a:t>
            </a:r>
            <a:r>
              <a:rPr sz="2800" spc="-15" dirty="0">
                <a:latin typeface="Verdana"/>
                <a:cs typeface="Verdana"/>
              </a:rPr>
              <a:t>long </a:t>
            </a:r>
            <a:r>
              <a:rPr sz="2800" spc="-5" dirty="0">
                <a:latin typeface="Verdana"/>
                <a:cs typeface="Verdana"/>
              </a:rPr>
              <a:t>as </a:t>
            </a:r>
            <a:r>
              <a:rPr sz="2800" spc="-20" dirty="0">
                <a:latin typeface="Verdana"/>
                <a:cs typeface="Verdana"/>
              </a:rPr>
              <a:t>infection </a:t>
            </a:r>
            <a:r>
              <a:rPr sz="2800" spc="-10" dirty="0">
                <a:latin typeface="Verdana"/>
                <a:cs typeface="Verdana"/>
              </a:rPr>
              <a:t>is </a:t>
            </a:r>
            <a:r>
              <a:rPr sz="2800" spc="-5" dirty="0">
                <a:latin typeface="Verdana"/>
                <a:cs typeface="Verdana"/>
              </a:rPr>
              <a:t>confined only to </a:t>
            </a:r>
            <a:r>
              <a:rPr sz="2800" spc="-10" dirty="0">
                <a:latin typeface="Verdana"/>
                <a:cs typeface="Verdana"/>
              </a:rPr>
              <a:t>the  sinus </a:t>
            </a:r>
            <a:r>
              <a:rPr sz="2800" spc="-5" dirty="0">
                <a:latin typeface="Verdana"/>
                <a:cs typeface="Verdana"/>
              </a:rPr>
              <a:t>mucosa,it </a:t>
            </a:r>
            <a:r>
              <a:rPr sz="2800" spc="-10" dirty="0">
                <a:latin typeface="Verdana"/>
                <a:cs typeface="Verdana"/>
              </a:rPr>
              <a:t>is called sinusitis.  Complications </a:t>
            </a:r>
            <a:r>
              <a:rPr sz="2800" spc="-5" dirty="0">
                <a:latin typeface="Verdana"/>
                <a:cs typeface="Verdana"/>
              </a:rPr>
              <a:t>are said to arise </a:t>
            </a:r>
            <a:r>
              <a:rPr sz="2800" spc="-10" dirty="0">
                <a:latin typeface="Verdana"/>
                <a:cs typeface="Verdana"/>
              </a:rPr>
              <a:t>when  </a:t>
            </a:r>
            <a:r>
              <a:rPr sz="2800" spc="-15" dirty="0">
                <a:latin typeface="Verdana"/>
                <a:cs typeface="Verdana"/>
              </a:rPr>
              <a:t>infection </a:t>
            </a:r>
            <a:r>
              <a:rPr sz="2800" spc="-5" dirty="0">
                <a:latin typeface="Verdana"/>
                <a:cs typeface="Verdana"/>
              </a:rPr>
              <a:t>spreads </a:t>
            </a:r>
            <a:r>
              <a:rPr sz="2800" spc="-15" dirty="0">
                <a:latin typeface="Verdana"/>
                <a:cs typeface="Verdana"/>
              </a:rPr>
              <a:t>into </a:t>
            </a:r>
            <a:r>
              <a:rPr sz="2800" spc="-5" dirty="0">
                <a:latin typeface="Verdana"/>
                <a:cs typeface="Verdana"/>
              </a:rPr>
              <a:t>or </a:t>
            </a:r>
            <a:r>
              <a:rPr sz="2800" spc="-10" dirty="0">
                <a:latin typeface="Verdana"/>
                <a:cs typeface="Verdana"/>
              </a:rPr>
              <a:t>beyond </a:t>
            </a:r>
            <a:r>
              <a:rPr sz="2800" spc="-5" dirty="0">
                <a:latin typeface="Verdana"/>
                <a:cs typeface="Verdana"/>
              </a:rPr>
              <a:t>the </a:t>
            </a:r>
            <a:r>
              <a:rPr sz="2800" spc="-15" dirty="0">
                <a:latin typeface="Verdana"/>
                <a:cs typeface="Verdana"/>
              </a:rPr>
              <a:t>bony  </a:t>
            </a:r>
            <a:r>
              <a:rPr sz="2800" spc="-10" dirty="0">
                <a:latin typeface="Verdana"/>
                <a:cs typeface="Verdana"/>
              </a:rPr>
              <a:t>wall </a:t>
            </a:r>
            <a:r>
              <a:rPr sz="2800" spc="-5" dirty="0">
                <a:latin typeface="Verdana"/>
                <a:cs typeface="Verdana"/>
              </a:rPr>
              <a:t>of </a:t>
            </a:r>
            <a:r>
              <a:rPr sz="2800" spc="-10" dirty="0">
                <a:latin typeface="Verdana"/>
                <a:cs typeface="Verdana"/>
              </a:rPr>
              <a:t>the</a:t>
            </a:r>
            <a:r>
              <a:rPr sz="2800" spc="35" dirty="0">
                <a:latin typeface="Verdana"/>
                <a:cs typeface="Verdana"/>
              </a:rPr>
              <a:t> </a:t>
            </a:r>
            <a:r>
              <a:rPr sz="2800" spc="-5" dirty="0">
                <a:latin typeface="Verdana"/>
                <a:cs typeface="Verdana"/>
              </a:rPr>
              <a:t>sinus.</a:t>
            </a:r>
            <a:endParaRPr sz="2800">
              <a:latin typeface="Verdana"/>
              <a:cs typeface="Verdan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438400" y="2819400"/>
            <a:ext cx="4213859" cy="29839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19100" y="434340"/>
            <a:ext cx="8305800" cy="5486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962" y="457962"/>
            <a:ext cx="5341620" cy="462280"/>
          </a:xfrm>
          <a:prstGeom prst="rect">
            <a:avLst/>
          </a:prstGeom>
          <a:ln w="38100">
            <a:solidFill>
              <a:srgbClr val="001F5F"/>
            </a:solidFill>
          </a:ln>
        </p:spPr>
        <p:txBody>
          <a:bodyPr vert="horz" wrap="square" lIns="0" tIns="43180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340"/>
              </a:spcBef>
            </a:pPr>
            <a:r>
              <a:rPr sz="2400" b="1" dirty="0">
                <a:solidFill>
                  <a:srgbClr val="DF5603"/>
                </a:solidFill>
                <a:latin typeface="Verdana"/>
                <a:cs typeface="Verdana"/>
              </a:rPr>
              <a:t>lV. </a:t>
            </a:r>
            <a:r>
              <a:rPr sz="2400" b="1" spc="-5" dirty="0">
                <a:solidFill>
                  <a:srgbClr val="DF5603"/>
                </a:solidFill>
                <a:latin typeface="Verdana"/>
                <a:cs typeface="Verdana"/>
              </a:rPr>
              <a:t>DESCENDING</a:t>
            </a:r>
            <a:r>
              <a:rPr sz="2400" b="1" spc="-55" dirty="0">
                <a:solidFill>
                  <a:srgbClr val="DF5603"/>
                </a:solidFill>
                <a:latin typeface="Verdana"/>
                <a:cs typeface="Verdana"/>
              </a:rPr>
              <a:t> </a:t>
            </a:r>
            <a:r>
              <a:rPr sz="2400" b="1" dirty="0">
                <a:solidFill>
                  <a:srgbClr val="DF5603"/>
                </a:solidFill>
                <a:latin typeface="Verdana"/>
                <a:cs typeface="Verdana"/>
              </a:rPr>
              <a:t>INFECTIONS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8340" y="1098550"/>
            <a:ext cx="7477125" cy="2220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287020" indent="-2032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Verdana"/>
                <a:cs typeface="Verdana"/>
              </a:rPr>
              <a:t>In </a:t>
            </a:r>
            <a:r>
              <a:rPr sz="1800" spc="-10" dirty="0">
                <a:latin typeface="Verdana"/>
                <a:cs typeface="Verdana"/>
              </a:rPr>
              <a:t>suppurative </a:t>
            </a:r>
            <a:r>
              <a:rPr sz="1800" dirty="0">
                <a:latin typeface="Verdana"/>
                <a:cs typeface="Verdana"/>
              </a:rPr>
              <a:t>sinusitis, </a:t>
            </a:r>
            <a:r>
              <a:rPr sz="1800" spc="-5" dirty="0">
                <a:latin typeface="Verdana"/>
                <a:cs typeface="Verdana"/>
              </a:rPr>
              <a:t>discharge </a:t>
            </a:r>
            <a:r>
              <a:rPr sz="1800" dirty="0">
                <a:latin typeface="Verdana"/>
                <a:cs typeface="Verdana"/>
              </a:rPr>
              <a:t>constantly flows into </a:t>
            </a:r>
            <a:r>
              <a:rPr sz="1800" spc="-5" dirty="0">
                <a:latin typeface="Verdana"/>
                <a:cs typeface="Verdana"/>
              </a:rPr>
              <a:t>the  pharynx </a:t>
            </a:r>
            <a:r>
              <a:rPr sz="1800" dirty="0">
                <a:latin typeface="Verdana"/>
                <a:cs typeface="Verdana"/>
              </a:rPr>
              <a:t>and can cause or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spc="-15" dirty="0">
                <a:latin typeface="Verdana"/>
                <a:cs typeface="Verdana"/>
              </a:rPr>
              <a:t>aggravate: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buAutoNum type="arabicParenR"/>
              <a:tabLst>
                <a:tab pos="356235" algn="l"/>
              </a:tabLst>
            </a:pPr>
            <a:r>
              <a:rPr sz="1800" b="1" spc="-5" dirty="0">
                <a:latin typeface="Verdana"/>
                <a:cs typeface="Verdana"/>
              </a:rPr>
              <a:t>Otitis</a:t>
            </a:r>
            <a:r>
              <a:rPr sz="1800" b="1" spc="-15" dirty="0">
                <a:latin typeface="Verdana"/>
                <a:cs typeface="Verdana"/>
              </a:rPr>
              <a:t> </a:t>
            </a:r>
            <a:r>
              <a:rPr sz="1800" b="1" spc="-5" dirty="0">
                <a:latin typeface="Verdana"/>
                <a:cs typeface="Verdana"/>
              </a:rPr>
              <a:t>media</a:t>
            </a:r>
            <a:endParaRPr sz="1800">
              <a:latin typeface="Verdana"/>
              <a:cs typeface="Verdana"/>
            </a:endParaRPr>
          </a:p>
          <a:p>
            <a:pPr marL="355600" marR="5080" indent="-343535">
              <a:lnSpc>
                <a:spcPct val="100000"/>
              </a:lnSpc>
              <a:spcBef>
                <a:spcPts val="5"/>
              </a:spcBef>
              <a:buAutoNum type="arabicParenR"/>
              <a:tabLst>
                <a:tab pos="356235" algn="l"/>
              </a:tabLst>
            </a:pPr>
            <a:r>
              <a:rPr sz="1800" b="1" spc="-5" dirty="0">
                <a:latin typeface="Verdana"/>
                <a:cs typeface="Verdana"/>
              </a:rPr>
              <a:t>Pharyngitis </a:t>
            </a:r>
            <a:r>
              <a:rPr sz="1800" b="1" dirty="0">
                <a:latin typeface="Verdana"/>
                <a:cs typeface="Verdana"/>
              </a:rPr>
              <a:t>and </a:t>
            </a:r>
            <a:r>
              <a:rPr sz="1800" b="1" spc="-5" dirty="0">
                <a:latin typeface="Verdana"/>
                <a:cs typeface="Verdana"/>
              </a:rPr>
              <a:t>tonsillitis</a:t>
            </a:r>
            <a:r>
              <a:rPr sz="1800" spc="-5" dirty="0">
                <a:latin typeface="Verdana"/>
                <a:cs typeface="Verdana"/>
              </a:rPr>
              <a:t>: hypertrophy </a:t>
            </a:r>
            <a:r>
              <a:rPr sz="1800" dirty="0">
                <a:latin typeface="Verdana"/>
                <a:cs typeface="Verdana"/>
              </a:rPr>
              <a:t>of </a:t>
            </a:r>
            <a:r>
              <a:rPr sz="1800" spc="-10" dirty="0">
                <a:latin typeface="Verdana"/>
                <a:cs typeface="Verdana"/>
              </a:rPr>
              <a:t>lateral </a:t>
            </a:r>
            <a:r>
              <a:rPr sz="1800" dirty="0">
                <a:latin typeface="Verdana"/>
                <a:cs typeface="Verdana"/>
              </a:rPr>
              <a:t>lymphoid  </a:t>
            </a:r>
            <a:r>
              <a:rPr sz="1800" spc="-5" dirty="0">
                <a:latin typeface="Verdana"/>
                <a:cs typeface="Verdana"/>
              </a:rPr>
              <a:t>bands behind the posterior </a:t>
            </a:r>
            <a:r>
              <a:rPr sz="1800" dirty="0">
                <a:latin typeface="Verdana"/>
                <a:cs typeface="Verdana"/>
              </a:rPr>
              <a:t>pillars </a:t>
            </a:r>
            <a:r>
              <a:rPr sz="1800" spc="-10" dirty="0">
                <a:latin typeface="Verdana"/>
                <a:cs typeface="Verdana"/>
              </a:rPr>
              <a:t>(lateral </a:t>
            </a:r>
            <a:r>
              <a:rPr sz="1800" spc="-5" dirty="0">
                <a:latin typeface="Verdana"/>
                <a:cs typeface="Verdana"/>
              </a:rPr>
              <a:t>pharyngitis) </a:t>
            </a:r>
            <a:r>
              <a:rPr sz="1800" dirty="0">
                <a:latin typeface="Verdana"/>
                <a:cs typeface="Verdana"/>
              </a:rPr>
              <a:t>is  indicative of chronic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sinusitis.</a:t>
            </a:r>
            <a:endParaRPr sz="1800">
              <a:latin typeface="Verdana"/>
              <a:cs typeface="Verdana"/>
            </a:endParaRPr>
          </a:p>
          <a:p>
            <a:pPr marL="355600" indent="-343535">
              <a:lnSpc>
                <a:spcPct val="100000"/>
              </a:lnSpc>
              <a:buAutoNum type="arabicParenR"/>
              <a:tabLst>
                <a:tab pos="356235" algn="l"/>
              </a:tabLst>
            </a:pPr>
            <a:r>
              <a:rPr sz="1800" b="1" spc="-5" dirty="0">
                <a:latin typeface="Verdana"/>
                <a:cs typeface="Verdana"/>
              </a:rPr>
              <a:t>Persistent laryngitis </a:t>
            </a:r>
            <a:r>
              <a:rPr sz="1800" b="1" dirty="0">
                <a:latin typeface="Verdana"/>
                <a:cs typeface="Verdana"/>
              </a:rPr>
              <a:t>and</a:t>
            </a:r>
            <a:r>
              <a:rPr sz="1800" b="1" spc="40" dirty="0">
                <a:latin typeface="Verdana"/>
                <a:cs typeface="Verdana"/>
              </a:rPr>
              <a:t> </a:t>
            </a:r>
            <a:r>
              <a:rPr sz="1800" b="1" spc="-5" dirty="0">
                <a:latin typeface="Verdana"/>
                <a:cs typeface="Verdana"/>
              </a:rPr>
              <a:t>tracheobronchitis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57962" y="3658361"/>
            <a:ext cx="4043679" cy="462280"/>
          </a:xfrm>
          <a:prstGeom prst="rect">
            <a:avLst/>
          </a:prstGeom>
          <a:ln w="38100">
            <a:solidFill>
              <a:srgbClr val="001F5F"/>
            </a:solidFill>
          </a:ln>
        </p:spPr>
        <p:txBody>
          <a:bodyPr vert="horz" wrap="square" lIns="0" tIns="44450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350"/>
              </a:spcBef>
            </a:pPr>
            <a:r>
              <a:rPr sz="2400" b="1" dirty="0">
                <a:solidFill>
                  <a:srgbClr val="DF5603"/>
                </a:solidFill>
                <a:latin typeface="Verdana"/>
                <a:cs typeface="Verdana"/>
              </a:rPr>
              <a:t>V. </a:t>
            </a:r>
            <a:r>
              <a:rPr sz="2400" b="1" spc="-5" dirty="0">
                <a:solidFill>
                  <a:srgbClr val="DF5603"/>
                </a:solidFill>
                <a:latin typeface="Verdana"/>
                <a:cs typeface="Verdana"/>
              </a:rPr>
              <a:t>FOCAL</a:t>
            </a:r>
            <a:r>
              <a:rPr sz="2400" b="1" spc="-35" dirty="0">
                <a:solidFill>
                  <a:srgbClr val="DF5603"/>
                </a:solidFill>
                <a:latin typeface="Verdana"/>
                <a:cs typeface="Verdana"/>
              </a:rPr>
              <a:t> </a:t>
            </a:r>
            <a:r>
              <a:rPr sz="2400" b="1" spc="-5" dirty="0">
                <a:solidFill>
                  <a:srgbClr val="DF5603"/>
                </a:solidFill>
                <a:latin typeface="Verdana"/>
                <a:cs typeface="Verdana"/>
              </a:rPr>
              <a:t>INFECTIONS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64540" y="4299584"/>
            <a:ext cx="727138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Verdana"/>
                <a:cs typeface="Verdana"/>
              </a:rPr>
              <a:t>Sinusitis </a:t>
            </a:r>
            <a:r>
              <a:rPr sz="1800" spc="-5" dirty="0">
                <a:latin typeface="Verdana"/>
                <a:cs typeface="Verdana"/>
              </a:rPr>
              <a:t>may </a:t>
            </a:r>
            <a:r>
              <a:rPr sz="1800" dirty="0">
                <a:latin typeface="Verdana"/>
                <a:cs typeface="Verdana"/>
              </a:rPr>
              <a:t>act as focus of infection </a:t>
            </a:r>
            <a:r>
              <a:rPr sz="1800" spc="5" dirty="0">
                <a:latin typeface="Verdana"/>
                <a:cs typeface="Verdana"/>
              </a:rPr>
              <a:t>is </a:t>
            </a:r>
            <a:r>
              <a:rPr sz="1800" dirty="0">
                <a:latin typeface="Verdana"/>
                <a:cs typeface="Verdana"/>
              </a:rPr>
              <a:t>conditions like:  </a:t>
            </a:r>
            <a:r>
              <a:rPr sz="1800" spc="-10" dirty="0">
                <a:latin typeface="Verdana"/>
                <a:cs typeface="Verdana"/>
              </a:rPr>
              <a:t>Polyarthritis, </a:t>
            </a:r>
            <a:r>
              <a:rPr sz="1800" spc="-5" dirty="0">
                <a:latin typeface="Verdana"/>
                <a:cs typeface="Verdana"/>
              </a:rPr>
              <a:t>tenosynovitis, </a:t>
            </a:r>
            <a:r>
              <a:rPr sz="1800" dirty="0">
                <a:latin typeface="Verdana"/>
                <a:cs typeface="Verdana"/>
              </a:rPr>
              <a:t>fibrositis and certain skin</a:t>
            </a:r>
            <a:r>
              <a:rPr sz="1800" spc="6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diseases.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34153" y="1985899"/>
            <a:ext cx="324548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>
                <a:solidFill>
                  <a:srgbClr val="DF5603"/>
                </a:solidFill>
                <a:latin typeface="Comic Sans MS"/>
                <a:cs typeface="Comic Sans MS"/>
              </a:rPr>
              <a:t>THA</a:t>
            </a:r>
            <a:r>
              <a:rPr sz="4400" spc="-15" dirty="0">
                <a:solidFill>
                  <a:srgbClr val="DF5603"/>
                </a:solidFill>
                <a:latin typeface="Comic Sans MS"/>
                <a:cs typeface="Comic Sans MS"/>
              </a:rPr>
              <a:t>N</a:t>
            </a:r>
            <a:r>
              <a:rPr sz="4400" dirty="0">
                <a:solidFill>
                  <a:srgbClr val="DF5603"/>
                </a:solidFill>
                <a:latin typeface="Comic Sans MS"/>
                <a:cs typeface="Comic Sans MS"/>
              </a:rPr>
              <a:t>KYOU</a:t>
            </a:r>
            <a:endParaRPr sz="440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435768" y="843914"/>
          <a:ext cx="8168640" cy="53981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82240"/>
                <a:gridCol w="76200"/>
                <a:gridCol w="76200"/>
                <a:gridCol w="5334000"/>
              </a:tblGrid>
              <a:tr h="1222375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350"/>
                        </a:spcBef>
                        <a:tabLst>
                          <a:tab pos="520065" algn="l"/>
                        </a:tabLst>
                      </a:pPr>
                      <a:r>
                        <a:rPr sz="1800" b="1" spc="-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A-	Local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F7E0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92075" marR="254571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800" b="1" spc="-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Mucocele/Pyocele 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Mucous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retention</a:t>
                      </a:r>
                      <a:r>
                        <a:rPr sz="1800" b="1" spc="-3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cyst</a:t>
                      </a:r>
                      <a:endParaRPr sz="1800">
                        <a:latin typeface="Verdana"/>
                        <a:cs typeface="Verdana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800" b="1" spc="-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Osteomyelitis- frontal bone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and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maxila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F7E0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737360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800" spc="5" dirty="0">
                          <a:latin typeface="Verdana"/>
                          <a:cs typeface="Verdana"/>
                        </a:rPr>
                        <a:t>B-</a:t>
                      </a:r>
                      <a:r>
                        <a:rPr sz="1800" spc="-5" dirty="0">
                          <a:latin typeface="Verdana"/>
                          <a:cs typeface="Verdana"/>
                        </a:rPr>
                        <a:t> Orbital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EBE7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92075" marR="95186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800" spc="-5" dirty="0">
                          <a:latin typeface="Verdana"/>
                          <a:cs typeface="Verdana"/>
                        </a:rPr>
                        <a:t>Preseptal </a:t>
                      </a:r>
                      <a:r>
                        <a:rPr sz="1800" dirty="0">
                          <a:latin typeface="Verdana"/>
                          <a:cs typeface="Verdana"/>
                        </a:rPr>
                        <a:t>inflammatory </a:t>
                      </a:r>
                      <a:r>
                        <a:rPr sz="1800" spc="-5" dirty="0">
                          <a:latin typeface="Verdana"/>
                          <a:cs typeface="Verdana"/>
                        </a:rPr>
                        <a:t>oedema </a:t>
                      </a:r>
                      <a:r>
                        <a:rPr sz="1800" dirty="0">
                          <a:latin typeface="Verdana"/>
                          <a:cs typeface="Verdana"/>
                        </a:rPr>
                        <a:t>of lids  </a:t>
                      </a:r>
                      <a:r>
                        <a:rPr sz="1800" spc="-5" dirty="0">
                          <a:latin typeface="Verdana"/>
                          <a:cs typeface="Verdana"/>
                        </a:rPr>
                        <a:t>Subperiosteal</a:t>
                      </a:r>
                      <a:r>
                        <a:rPr sz="1800" spc="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800" spc="-5" dirty="0">
                          <a:latin typeface="Verdana"/>
                          <a:cs typeface="Verdana"/>
                        </a:rPr>
                        <a:t>abscess</a:t>
                      </a:r>
                      <a:endParaRPr sz="1800">
                        <a:latin typeface="Verdana"/>
                        <a:cs typeface="Verdana"/>
                      </a:endParaRPr>
                    </a:p>
                    <a:p>
                      <a:pPr marL="92075" marR="3604895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Verdana"/>
                          <a:cs typeface="Verdana"/>
                        </a:rPr>
                        <a:t>Orbital</a:t>
                      </a:r>
                      <a:r>
                        <a:rPr sz="1800" spc="-6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800" dirty="0">
                          <a:latin typeface="Verdana"/>
                          <a:cs typeface="Verdana"/>
                        </a:rPr>
                        <a:t>cellulitis  </a:t>
                      </a:r>
                      <a:r>
                        <a:rPr sz="1800" spc="-5" dirty="0">
                          <a:latin typeface="Verdana"/>
                          <a:cs typeface="Verdana"/>
                        </a:rPr>
                        <a:t>Orbital</a:t>
                      </a:r>
                      <a:r>
                        <a:rPr sz="1800" spc="-5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800" spc="-5" dirty="0">
                          <a:latin typeface="Verdana"/>
                          <a:cs typeface="Verdana"/>
                        </a:rPr>
                        <a:t>abscess</a:t>
                      </a:r>
                      <a:endParaRPr sz="1800">
                        <a:latin typeface="Verdana"/>
                        <a:cs typeface="Verdana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Verdana"/>
                          <a:cs typeface="Verdana"/>
                        </a:rPr>
                        <a:t>Superior </a:t>
                      </a:r>
                      <a:r>
                        <a:rPr sz="1800" spc="-5" dirty="0">
                          <a:latin typeface="Verdana"/>
                          <a:cs typeface="Verdana"/>
                        </a:rPr>
                        <a:t>orbital </a:t>
                      </a:r>
                      <a:r>
                        <a:rPr sz="1800" dirty="0">
                          <a:latin typeface="Verdana"/>
                          <a:cs typeface="Verdana"/>
                        </a:rPr>
                        <a:t>fissure</a:t>
                      </a:r>
                      <a:r>
                        <a:rPr sz="1800" spc="-2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800" dirty="0">
                          <a:latin typeface="Verdana"/>
                          <a:cs typeface="Verdana"/>
                        </a:rPr>
                        <a:t>syndrome</a:t>
                      </a:r>
                      <a:endParaRPr sz="1800">
                        <a:latin typeface="Verdana"/>
                        <a:cs typeface="Verdana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Verdana"/>
                          <a:cs typeface="Verdana"/>
                        </a:rPr>
                        <a:t>Orbital apex</a:t>
                      </a:r>
                      <a:r>
                        <a:rPr sz="1800" spc="1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800" spc="-5" dirty="0">
                          <a:latin typeface="Verdana"/>
                          <a:cs typeface="Verdana"/>
                        </a:rPr>
                        <a:t>syndrome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E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463040">
                <a:tc gridSpan="2"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C-</a:t>
                      </a:r>
                      <a:r>
                        <a:rPr sz="1800" b="1" spc="-3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Intacranial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F7E0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92075" marR="287972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800" b="1" spc="-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Meningitis  Extradural</a:t>
                      </a:r>
                      <a:r>
                        <a:rPr sz="1800" b="1" spc="-7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abscess 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Subdural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abscess 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Brain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abscess</a:t>
                      </a:r>
                      <a:endParaRPr sz="1800">
                        <a:latin typeface="Verdana"/>
                        <a:cs typeface="Verdana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800" b="1" spc="-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Cavernous sinus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thrombosis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F7E0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624840">
                <a:tc gridSpan="2">
                  <a:txBody>
                    <a:bodyPr/>
                    <a:lstStyle/>
                    <a:p>
                      <a:pPr marL="106045" marR="95821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800" dirty="0">
                          <a:latin typeface="Verdana"/>
                          <a:cs typeface="Verdana"/>
                        </a:rPr>
                        <a:t>D-</a:t>
                      </a:r>
                      <a:r>
                        <a:rPr sz="1800" spc="-10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800" dirty="0">
                          <a:latin typeface="Verdana"/>
                          <a:cs typeface="Verdana"/>
                        </a:rPr>
                        <a:t>Descending  infections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8D7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8D7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50519">
                <a:tc gridSpan="3"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800" b="1" spc="-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E-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Focal</a:t>
                      </a:r>
                      <a:r>
                        <a:rPr sz="1800" b="1" spc="-1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infections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F7E0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F7E09"/>
                    </a:solidFill>
                  </a:tcPr>
                </a:tc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26186" y="331978"/>
            <a:ext cx="12312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000000"/>
                </a:solidFill>
              </a:rPr>
              <a:t>TYPES</a:t>
            </a:r>
            <a:r>
              <a:rPr sz="2400" spc="-85" dirty="0">
                <a:solidFill>
                  <a:srgbClr val="000000"/>
                </a:solidFill>
              </a:rPr>
              <a:t> </a:t>
            </a:r>
            <a:r>
              <a:rPr sz="2400" dirty="0">
                <a:solidFill>
                  <a:srgbClr val="000000"/>
                </a:solidFill>
              </a:rPr>
              <a:t>:</a:t>
            </a:r>
            <a:endParaRPr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19200" y="5561076"/>
            <a:ext cx="6553200" cy="916305"/>
          </a:xfrm>
          <a:custGeom>
            <a:avLst/>
            <a:gdLst/>
            <a:ahLst/>
            <a:cxnLst/>
            <a:rect l="l" t="t" r="r" b="b"/>
            <a:pathLst>
              <a:path w="6553200" h="916304">
                <a:moveTo>
                  <a:pt x="0" y="915924"/>
                </a:moveTo>
                <a:lnTo>
                  <a:pt x="6553200" y="915924"/>
                </a:lnTo>
                <a:lnTo>
                  <a:pt x="6553200" y="0"/>
                </a:lnTo>
                <a:lnTo>
                  <a:pt x="0" y="0"/>
                </a:lnTo>
                <a:lnTo>
                  <a:pt x="0" y="915924"/>
                </a:lnTo>
                <a:close/>
              </a:path>
            </a:pathLst>
          </a:custGeom>
          <a:solidFill>
            <a:srgbClr val="FFFFFF">
              <a:alpha val="9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219200" y="5561076"/>
            <a:ext cx="6553200" cy="916305"/>
          </a:xfrm>
          <a:custGeom>
            <a:avLst/>
            <a:gdLst/>
            <a:ahLst/>
            <a:cxnLst/>
            <a:rect l="l" t="t" r="r" b="b"/>
            <a:pathLst>
              <a:path w="6553200" h="916304">
                <a:moveTo>
                  <a:pt x="0" y="915924"/>
                </a:moveTo>
                <a:lnTo>
                  <a:pt x="6553200" y="915924"/>
                </a:lnTo>
                <a:lnTo>
                  <a:pt x="6553200" y="0"/>
                </a:lnTo>
                <a:lnTo>
                  <a:pt x="0" y="0"/>
                </a:lnTo>
                <a:lnTo>
                  <a:pt x="0" y="915924"/>
                </a:lnTo>
                <a:close/>
              </a:path>
            </a:pathLst>
          </a:custGeom>
          <a:ln w="42672">
            <a:solidFill>
              <a:srgbClr val="EF7E0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85800" y="5472684"/>
            <a:ext cx="3855720" cy="547370"/>
          </a:xfrm>
          <a:custGeom>
            <a:avLst/>
            <a:gdLst/>
            <a:ahLst/>
            <a:cxnLst/>
            <a:rect l="l" t="t" r="r" b="b"/>
            <a:pathLst>
              <a:path w="3855720" h="547370">
                <a:moveTo>
                  <a:pt x="3764534" y="0"/>
                </a:moveTo>
                <a:lnTo>
                  <a:pt x="91186" y="0"/>
                </a:lnTo>
                <a:lnTo>
                  <a:pt x="55694" y="7157"/>
                </a:lnTo>
                <a:lnTo>
                  <a:pt x="26709" y="26685"/>
                </a:lnTo>
                <a:lnTo>
                  <a:pt x="7166" y="55667"/>
                </a:lnTo>
                <a:lnTo>
                  <a:pt x="0" y="91185"/>
                </a:lnTo>
                <a:lnTo>
                  <a:pt x="0" y="455929"/>
                </a:lnTo>
                <a:lnTo>
                  <a:pt x="7166" y="491421"/>
                </a:lnTo>
                <a:lnTo>
                  <a:pt x="26709" y="520406"/>
                </a:lnTo>
                <a:lnTo>
                  <a:pt x="55694" y="539949"/>
                </a:lnTo>
                <a:lnTo>
                  <a:pt x="91186" y="547115"/>
                </a:lnTo>
                <a:lnTo>
                  <a:pt x="3764534" y="547115"/>
                </a:lnTo>
                <a:lnTo>
                  <a:pt x="3800052" y="539949"/>
                </a:lnTo>
                <a:lnTo>
                  <a:pt x="3829034" y="520406"/>
                </a:lnTo>
                <a:lnTo>
                  <a:pt x="3848562" y="491421"/>
                </a:lnTo>
                <a:lnTo>
                  <a:pt x="3855720" y="455929"/>
                </a:lnTo>
                <a:lnTo>
                  <a:pt x="3855720" y="91185"/>
                </a:lnTo>
                <a:lnTo>
                  <a:pt x="3848562" y="55667"/>
                </a:lnTo>
                <a:lnTo>
                  <a:pt x="3829034" y="26685"/>
                </a:lnTo>
                <a:lnTo>
                  <a:pt x="3800052" y="7157"/>
                </a:lnTo>
                <a:lnTo>
                  <a:pt x="3764534" y="0"/>
                </a:lnTo>
                <a:close/>
              </a:path>
            </a:pathLst>
          </a:custGeom>
          <a:solidFill>
            <a:srgbClr val="EF7E0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85800" y="5472684"/>
            <a:ext cx="3855720" cy="547370"/>
          </a:xfrm>
          <a:custGeom>
            <a:avLst/>
            <a:gdLst/>
            <a:ahLst/>
            <a:cxnLst/>
            <a:rect l="l" t="t" r="r" b="b"/>
            <a:pathLst>
              <a:path w="3855720" h="547370">
                <a:moveTo>
                  <a:pt x="0" y="91185"/>
                </a:moveTo>
                <a:lnTo>
                  <a:pt x="7166" y="55667"/>
                </a:lnTo>
                <a:lnTo>
                  <a:pt x="26709" y="26685"/>
                </a:lnTo>
                <a:lnTo>
                  <a:pt x="55694" y="7157"/>
                </a:lnTo>
                <a:lnTo>
                  <a:pt x="91186" y="0"/>
                </a:lnTo>
                <a:lnTo>
                  <a:pt x="3764534" y="0"/>
                </a:lnTo>
                <a:lnTo>
                  <a:pt x="3800052" y="7157"/>
                </a:lnTo>
                <a:lnTo>
                  <a:pt x="3829034" y="26685"/>
                </a:lnTo>
                <a:lnTo>
                  <a:pt x="3848562" y="55667"/>
                </a:lnTo>
                <a:lnTo>
                  <a:pt x="3855720" y="91185"/>
                </a:lnTo>
                <a:lnTo>
                  <a:pt x="3855720" y="455929"/>
                </a:lnTo>
                <a:lnTo>
                  <a:pt x="3848562" y="491421"/>
                </a:lnTo>
                <a:lnTo>
                  <a:pt x="3829034" y="520406"/>
                </a:lnTo>
                <a:lnTo>
                  <a:pt x="3800052" y="539949"/>
                </a:lnTo>
                <a:lnTo>
                  <a:pt x="3764534" y="547115"/>
                </a:lnTo>
                <a:lnTo>
                  <a:pt x="91186" y="547115"/>
                </a:lnTo>
                <a:lnTo>
                  <a:pt x="55694" y="539949"/>
                </a:lnTo>
                <a:lnTo>
                  <a:pt x="26709" y="520406"/>
                </a:lnTo>
                <a:lnTo>
                  <a:pt x="7166" y="491421"/>
                </a:lnTo>
                <a:lnTo>
                  <a:pt x="0" y="455929"/>
                </a:lnTo>
                <a:lnTo>
                  <a:pt x="0" y="91185"/>
                </a:lnTo>
                <a:close/>
              </a:path>
            </a:pathLst>
          </a:custGeom>
          <a:ln w="4267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897432" y="5436726"/>
            <a:ext cx="5579745" cy="892810"/>
          </a:xfrm>
          <a:prstGeom prst="rect">
            <a:avLst/>
          </a:prstGeom>
        </p:spPr>
        <p:txBody>
          <a:bodyPr vert="horz" wrap="square" lIns="0" tIns="141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15"/>
              </a:spcBef>
            </a:pPr>
            <a:r>
              <a:rPr sz="2000" spc="-10" dirty="0">
                <a:solidFill>
                  <a:srgbClr val="FFFFFF"/>
                </a:solidFill>
                <a:latin typeface="Verdana"/>
                <a:cs typeface="Verdana"/>
              </a:rPr>
              <a:t>Perineural</a:t>
            </a:r>
            <a:r>
              <a:rPr sz="2000" spc="-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FFFFFF"/>
                </a:solidFill>
                <a:latin typeface="Verdana"/>
                <a:cs typeface="Verdana"/>
              </a:rPr>
              <a:t>spread</a:t>
            </a:r>
            <a:endParaRPr sz="2000">
              <a:latin typeface="Verdana"/>
              <a:cs typeface="Verdana"/>
            </a:endParaRPr>
          </a:p>
          <a:p>
            <a:pPr marL="1129665" indent="-229235">
              <a:lnSpc>
                <a:spcPct val="100000"/>
              </a:lnSpc>
              <a:spcBef>
                <a:spcPts val="1010"/>
              </a:spcBef>
              <a:buChar char="•"/>
              <a:tabLst>
                <a:tab pos="1130300" algn="l"/>
              </a:tabLst>
            </a:pPr>
            <a:r>
              <a:rPr sz="2000" spc="-10" dirty="0">
                <a:latin typeface="Verdana"/>
                <a:cs typeface="Verdana"/>
              </a:rPr>
              <a:t>Perineural </a:t>
            </a:r>
            <a:r>
              <a:rPr sz="2000" dirty="0">
                <a:latin typeface="Verdana"/>
                <a:cs typeface="Verdana"/>
              </a:rPr>
              <a:t>space of </a:t>
            </a:r>
            <a:r>
              <a:rPr sz="2000" spc="-5" dirty="0">
                <a:latin typeface="Verdana"/>
                <a:cs typeface="Verdana"/>
              </a:rPr>
              <a:t>olfactory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nerve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898652" y="421386"/>
            <a:ext cx="363664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dirty="0">
                <a:solidFill>
                  <a:srgbClr val="001F5F"/>
                </a:solidFill>
                <a:latin typeface="Verdana"/>
                <a:cs typeface="Verdana"/>
              </a:rPr>
              <a:t>PATHOGENESIS</a:t>
            </a:r>
            <a:endParaRPr sz="3200">
              <a:latin typeface="Verdana"/>
              <a:cs typeface="Verdana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219200" y="1143000"/>
            <a:ext cx="6324600" cy="1047115"/>
          </a:xfrm>
          <a:custGeom>
            <a:avLst/>
            <a:gdLst/>
            <a:ahLst/>
            <a:cxnLst/>
            <a:rect l="l" t="t" r="r" b="b"/>
            <a:pathLst>
              <a:path w="6324600" h="1047114">
                <a:moveTo>
                  <a:pt x="0" y="1046988"/>
                </a:moveTo>
                <a:lnTo>
                  <a:pt x="6324600" y="1046988"/>
                </a:lnTo>
                <a:lnTo>
                  <a:pt x="6324600" y="0"/>
                </a:lnTo>
                <a:lnTo>
                  <a:pt x="0" y="0"/>
                </a:lnTo>
                <a:lnTo>
                  <a:pt x="0" y="1046988"/>
                </a:lnTo>
                <a:close/>
              </a:path>
            </a:pathLst>
          </a:custGeom>
          <a:solidFill>
            <a:srgbClr val="FFFFFF">
              <a:alpha val="9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219200" y="1143000"/>
            <a:ext cx="6324600" cy="1047115"/>
          </a:xfrm>
          <a:custGeom>
            <a:avLst/>
            <a:gdLst/>
            <a:ahLst/>
            <a:cxnLst/>
            <a:rect l="l" t="t" r="r" b="b"/>
            <a:pathLst>
              <a:path w="6324600" h="1047114">
                <a:moveTo>
                  <a:pt x="0" y="1046988"/>
                </a:moveTo>
                <a:lnTo>
                  <a:pt x="6324600" y="1046988"/>
                </a:lnTo>
                <a:lnTo>
                  <a:pt x="6324600" y="0"/>
                </a:lnTo>
                <a:lnTo>
                  <a:pt x="0" y="0"/>
                </a:lnTo>
                <a:lnTo>
                  <a:pt x="0" y="1046988"/>
                </a:lnTo>
                <a:close/>
              </a:path>
            </a:pathLst>
          </a:custGeom>
          <a:ln w="42672">
            <a:solidFill>
              <a:srgbClr val="EF7E0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09600" y="914400"/>
            <a:ext cx="3892550" cy="619125"/>
          </a:xfrm>
          <a:custGeom>
            <a:avLst/>
            <a:gdLst/>
            <a:ahLst/>
            <a:cxnLst/>
            <a:rect l="l" t="t" r="r" b="b"/>
            <a:pathLst>
              <a:path w="3892550" h="619125">
                <a:moveTo>
                  <a:pt x="3789172" y="0"/>
                </a:moveTo>
                <a:lnTo>
                  <a:pt x="103123" y="0"/>
                </a:lnTo>
                <a:lnTo>
                  <a:pt x="62986" y="8112"/>
                </a:lnTo>
                <a:lnTo>
                  <a:pt x="30206" y="30225"/>
                </a:lnTo>
                <a:lnTo>
                  <a:pt x="8104" y="63007"/>
                </a:lnTo>
                <a:lnTo>
                  <a:pt x="0" y="103124"/>
                </a:lnTo>
                <a:lnTo>
                  <a:pt x="0" y="515620"/>
                </a:lnTo>
                <a:lnTo>
                  <a:pt x="8104" y="555736"/>
                </a:lnTo>
                <a:lnTo>
                  <a:pt x="30206" y="588518"/>
                </a:lnTo>
                <a:lnTo>
                  <a:pt x="62986" y="610631"/>
                </a:lnTo>
                <a:lnTo>
                  <a:pt x="103123" y="618744"/>
                </a:lnTo>
                <a:lnTo>
                  <a:pt x="3789172" y="618744"/>
                </a:lnTo>
                <a:lnTo>
                  <a:pt x="3829288" y="610631"/>
                </a:lnTo>
                <a:lnTo>
                  <a:pt x="3862069" y="588518"/>
                </a:lnTo>
                <a:lnTo>
                  <a:pt x="3884183" y="555736"/>
                </a:lnTo>
                <a:lnTo>
                  <a:pt x="3892296" y="515620"/>
                </a:lnTo>
                <a:lnTo>
                  <a:pt x="3892296" y="103124"/>
                </a:lnTo>
                <a:lnTo>
                  <a:pt x="3884183" y="63007"/>
                </a:lnTo>
                <a:lnTo>
                  <a:pt x="3862070" y="30225"/>
                </a:lnTo>
                <a:lnTo>
                  <a:pt x="3829288" y="8112"/>
                </a:lnTo>
                <a:lnTo>
                  <a:pt x="3789172" y="0"/>
                </a:lnTo>
                <a:close/>
              </a:path>
            </a:pathLst>
          </a:custGeom>
          <a:solidFill>
            <a:srgbClr val="EF7E0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09600" y="914400"/>
            <a:ext cx="3892550" cy="619125"/>
          </a:xfrm>
          <a:custGeom>
            <a:avLst/>
            <a:gdLst/>
            <a:ahLst/>
            <a:cxnLst/>
            <a:rect l="l" t="t" r="r" b="b"/>
            <a:pathLst>
              <a:path w="3892550" h="619125">
                <a:moveTo>
                  <a:pt x="0" y="103124"/>
                </a:moveTo>
                <a:lnTo>
                  <a:pt x="8104" y="63007"/>
                </a:lnTo>
                <a:lnTo>
                  <a:pt x="30206" y="30225"/>
                </a:lnTo>
                <a:lnTo>
                  <a:pt x="62986" y="8112"/>
                </a:lnTo>
                <a:lnTo>
                  <a:pt x="103123" y="0"/>
                </a:lnTo>
                <a:lnTo>
                  <a:pt x="3789172" y="0"/>
                </a:lnTo>
                <a:lnTo>
                  <a:pt x="3829288" y="8112"/>
                </a:lnTo>
                <a:lnTo>
                  <a:pt x="3862070" y="30225"/>
                </a:lnTo>
                <a:lnTo>
                  <a:pt x="3884183" y="63007"/>
                </a:lnTo>
                <a:lnTo>
                  <a:pt x="3892296" y="103124"/>
                </a:lnTo>
                <a:lnTo>
                  <a:pt x="3892296" y="515620"/>
                </a:lnTo>
                <a:lnTo>
                  <a:pt x="3884183" y="555736"/>
                </a:lnTo>
                <a:lnTo>
                  <a:pt x="3862069" y="588518"/>
                </a:lnTo>
                <a:lnTo>
                  <a:pt x="3829288" y="610631"/>
                </a:lnTo>
                <a:lnTo>
                  <a:pt x="3789172" y="618744"/>
                </a:lnTo>
                <a:lnTo>
                  <a:pt x="103123" y="618744"/>
                </a:lnTo>
                <a:lnTo>
                  <a:pt x="62986" y="610631"/>
                </a:lnTo>
                <a:lnTo>
                  <a:pt x="30206" y="588517"/>
                </a:lnTo>
                <a:lnTo>
                  <a:pt x="8104" y="555736"/>
                </a:lnTo>
                <a:lnTo>
                  <a:pt x="0" y="515620"/>
                </a:lnTo>
                <a:lnTo>
                  <a:pt x="0" y="103124"/>
                </a:lnTo>
                <a:close/>
              </a:path>
            </a:pathLst>
          </a:custGeom>
          <a:ln w="4267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826719" y="852423"/>
            <a:ext cx="4472940" cy="1030605"/>
          </a:xfrm>
          <a:prstGeom prst="rect">
            <a:avLst/>
          </a:prstGeom>
        </p:spPr>
        <p:txBody>
          <a:bodyPr vert="horz" wrap="square" lIns="0" tIns="1949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35"/>
              </a:spcBef>
            </a:pPr>
            <a:r>
              <a:rPr sz="2100" dirty="0">
                <a:solidFill>
                  <a:srgbClr val="FFFFFF"/>
                </a:solidFill>
                <a:latin typeface="Verdana"/>
                <a:cs typeface="Verdana"/>
              </a:rPr>
              <a:t>Direct</a:t>
            </a:r>
            <a:r>
              <a:rPr sz="2100" spc="-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100" dirty="0">
                <a:solidFill>
                  <a:srgbClr val="FFFFFF"/>
                </a:solidFill>
                <a:latin typeface="Verdana"/>
                <a:cs typeface="Verdana"/>
              </a:rPr>
              <a:t>spread</a:t>
            </a:r>
            <a:endParaRPr sz="2100">
              <a:latin typeface="Verdana"/>
              <a:cs typeface="Verdana"/>
            </a:endParaRPr>
          </a:p>
          <a:p>
            <a:pPr marL="1206500" indent="-229235">
              <a:lnSpc>
                <a:spcPct val="100000"/>
              </a:lnSpc>
              <a:spcBef>
                <a:spcPts val="1440"/>
              </a:spcBef>
              <a:buChar char="•"/>
              <a:tabLst>
                <a:tab pos="1207135" algn="l"/>
              </a:tabLst>
            </a:pPr>
            <a:r>
              <a:rPr sz="2100" spc="-5" dirty="0">
                <a:latin typeface="Verdana"/>
                <a:cs typeface="Verdana"/>
              </a:rPr>
              <a:t>Through </a:t>
            </a:r>
            <a:r>
              <a:rPr sz="2100" spc="-10" dirty="0">
                <a:latin typeface="Verdana"/>
                <a:cs typeface="Verdana"/>
              </a:rPr>
              <a:t>wall </a:t>
            </a:r>
            <a:r>
              <a:rPr sz="2100" dirty="0">
                <a:latin typeface="Verdana"/>
                <a:cs typeface="Verdana"/>
              </a:rPr>
              <a:t>of</a:t>
            </a:r>
            <a:r>
              <a:rPr sz="2100" spc="-4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sinusitis</a:t>
            </a:r>
            <a:endParaRPr sz="2100">
              <a:latin typeface="Verdana"/>
              <a:cs typeface="Verdana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219200" y="2514600"/>
            <a:ext cx="6324600" cy="1091565"/>
          </a:xfrm>
          <a:custGeom>
            <a:avLst/>
            <a:gdLst/>
            <a:ahLst/>
            <a:cxnLst/>
            <a:rect l="l" t="t" r="r" b="b"/>
            <a:pathLst>
              <a:path w="6324600" h="1091564">
                <a:moveTo>
                  <a:pt x="0" y="1091184"/>
                </a:moveTo>
                <a:lnTo>
                  <a:pt x="6324600" y="1091184"/>
                </a:lnTo>
                <a:lnTo>
                  <a:pt x="6324600" y="0"/>
                </a:lnTo>
                <a:lnTo>
                  <a:pt x="0" y="0"/>
                </a:lnTo>
                <a:lnTo>
                  <a:pt x="0" y="1091184"/>
                </a:lnTo>
                <a:close/>
              </a:path>
            </a:pathLst>
          </a:custGeom>
          <a:solidFill>
            <a:srgbClr val="FFFFFF">
              <a:alpha val="9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219200" y="2514600"/>
            <a:ext cx="6324600" cy="1091565"/>
          </a:xfrm>
          <a:custGeom>
            <a:avLst/>
            <a:gdLst/>
            <a:ahLst/>
            <a:cxnLst/>
            <a:rect l="l" t="t" r="r" b="b"/>
            <a:pathLst>
              <a:path w="6324600" h="1091564">
                <a:moveTo>
                  <a:pt x="0" y="1091184"/>
                </a:moveTo>
                <a:lnTo>
                  <a:pt x="6324600" y="1091184"/>
                </a:lnTo>
                <a:lnTo>
                  <a:pt x="6324600" y="0"/>
                </a:lnTo>
                <a:lnTo>
                  <a:pt x="0" y="0"/>
                </a:lnTo>
                <a:lnTo>
                  <a:pt x="0" y="1091184"/>
                </a:lnTo>
                <a:close/>
              </a:path>
            </a:pathLst>
          </a:custGeom>
          <a:ln w="42672">
            <a:solidFill>
              <a:srgbClr val="EF7E0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09600" y="2286000"/>
            <a:ext cx="3961129" cy="631190"/>
          </a:xfrm>
          <a:custGeom>
            <a:avLst/>
            <a:gdLst/>
            <a:ahLst/>
            <a:cxnLst/>
            <a:rect l="l" t="t" r="r" b="b"/>
            <a:pathLst>
              <a:path w="3961129" h="631189">
                <a:moveTo>
                  <a:pt x="3855720" y="0"/>
                </a:moveTo>
                <a:lnTo>
                  <a:pt x="105156" y="0"/>
                </a:lnTo>
                <a:lnTo>
                  <a:pt x="64224" y="8268"/>
                </a:lnTo>
                <a:lnTo>
                  <a:pt x="30799" y="30813"/>
                </a:lnTo>
                <a:lnTo>
                  <a:pt x="8263" y="64240"/>
                </a:lnTo>
                <a:lnTo>
                  <a:pt x="0" y="105155"/>
                </a:lnTo>
                <a:lnTo>
                  <a:pt x="0" y="525779"/>
                </a:lnTo>
                <a:lnTo>
                  <a:pt x="8263" y="566695"/>
                </a:lnTo>
                <a:lnTo>
                  <a:pt x="30799" y="600122"/>
                </a:lnTo>
                <a:lnTo>
                  <a:pt x="64224" y="622667"/>
                </a:lnTo>
                <a:lnTo>
                  <a:pt x="105156" y="630936"/>
                </a:lnTo>
                <a:lnTo>
                  <a:pt x="3855720" y="630936"/>
                </a:lnTo>
                <a:lnTo>
                  <a:pt x="3896635" y="622667"/>
                </a:lnTo>
                <a:lnTo>
                  <a:pt x="3930062" y="600122"/>
                </a:lnTo>
                <a:lnTo>
                  <a:pt x="3952607" y="566695"/>
                </a:lnTo>
                <a:lnTo>
                  <a:pt x="3960876" y="525779"/>
                </a:lnTo>
                <a:lnTo>
                  <a:pt x="3960876" y="105155"/>
                </a:lnTo>
                <a:lnTo>
                  <a:pt x="3952607" y="64240"/>
                </a:lnTo>
                <a:lnTo>
                  <a:pt x="3930062" y="30813"/>
                </a:lnTo>
                <a:lnTo>
                  <a:pt x="3896635" y="8268"/>
                </a:lnTo>
                <a:lnTo>
                  <a:pt x="3855720" y="0"/>
                </a:lnTo>
                <a:close/>
              </a:path>
            </a:pathLst>
          </a:custGeom>
          <a:solidFill>
            <a:srgbClr val="EF7E0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09600" y="2286000"/>
            <a:ext cx="3961129" cy="631190"/>
          </a:xfrm>
          <a:custGeom>
            <a:avLst/>
            <a:gdLst/>
            <a:ahLst/>
            <a:cxnLst/>
            <a:rect l="l" t="t" r="r" b="b"/>
            <a:pathLst>
              <a:path w="3961129" h="631189">
                <a:moveTo>
                  <a:pt x="0" y="105155"/>
                </a:moveTo>
                <a:lnTo>
                  <a:pt x="8263" y="64240"/>
                </a:lnTo>
                <a:lnTo>
                  <a:pt x="30799" y="30813"/>
                </a:lnTo>
                <a:lnTo>
                  <a:pt x="64224" y="8268"/>
                </a:lnTo>
                <a:lnTo>
                  <a:pt x="105156" y="0"/>
                </a:lnTo>
                <a:lnTo>
                  <a:pt x="3855720" y="0"/>
                </a:lnTo>
                <a:lnTo>
                  <a:pt x="3896635" y="8268"/>
                </a:lnTo>
                <a:lnTo>
                  <a:pt x="3930062" y="30813"/>
                </a:lnTo>
                <a:lnTo>
                  <a:pt x="3952607" y="64240"/>
                </a:lnTo>
                <a:lnTo>
                  <a:pt x="3960876" y="105155"/>
                </a:lnTo>
                <a:lnTo>
                  <a:pt x="3960876" y="525779"/>
                </a:lnTo>
                <a:lnTo>
                  <a:pt x="3952607" y="566695"/>
                </a:lnTo>
                <a:lnTo>
                  <a:pt x="3930062" y="600122"/>
                </a:lnTo>
                <a:lnTo>
                  <a:pt x="3896635" y="622667"/>
                </a:lnTo>
                <a:lnTo>
                  <a:pt x="3855720" y="630936"/>
                </a:lnTo>
                <a:lnTo>
                  <a:pt x="105156" y="630936"/>
                </a:lnTo>
                <a:lnTo>
                  <a:pt x="64224" y="622667"/>
                </a:lnTo>
                <a:lnTo>
                  <a:pt x="30799" y="600122"/>
                </a:lnTo>
                <a:lnTo>
                  <a:pt x="8263" y="566695"/>
                </a:lnTo>
                <a:lnTo>
                  <a:pt x="0" y="525779"/>
                </a:lnTo>
                <a:lnTo>
                  <a:pt x="0" y="105155"/>
                </a:lnTo>
                <a:close/>
              </a:path>
            </a:pathLst>
          </a:custGeom>
          <a:ln w="4267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827328" y="2237104"/>
            <a:ext cx="6115685" cy="1017905"/>
          </a:xfrm>
          <a:prstGeom prst="rect">
            <a:avLst/>
          </a:prstGeom>
        </p:spPr>
        <p:txBody>
          <a:bodyPr vert="horz" wrap="square" lIns="0" tIns="1885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85"/>
              </a:spcBef>
            </a:pPr>
            <a:r>
              <a:rPr sz="2100" spc="-20" dirty="0">
                <a:solidFill>
                  <a:srgbClr val="FFFFFF"/>
                </a:solidFill>
                <a:latin typeface="Verdana"/>
                <a:cs typeface="Verdana"/>
              </a:rPr>
              <a:t>Venous</a:t>
            </a:r>
            <a:r>
              <a:rPr sz="2100" spc="-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100" dirty="0">
                <a:solidFill>
                  <a:srgbClr val="FFFFFF"/>
                </a:solidFill>
                <a:latin typeface="Verdana"/>
                <a:cs typeface="Verdana"/>
              </a:rPr>
              <a:t>spread</a:t>
            </a:r>
            <a:endParaRPr sz="2100">
              <a:latin typeface="Verdana"/>
              <a:cs typeface="Verdana"/>
            </a:endParaRPr>
          </a:p>
          <a:p>
            <a:pPr marL="1205865" indent="-229235">
              <a:lnSpc>
                <a:spcPct val="100000"/>
              </a:lnSpc>
              <a:spcBef>
                <a:spcPts val="1390"/>
              </a:spcBef>
              <a:buChar char="•"/>
              <a:tabLst>
                <a:tab pos="1206500" algn="l"/>
              </a:tabLst>
            </a:pPr>
            <a:r>
              <a:rPr sz="2100" spc="-5" dirty="0">
                <a:latin typeface="Verdana"/>
                <a:cs typeface="Verdana"/>
              </a:rPr>
              <a:t>Through </a:t>
            </a:r>
            <a:r>
              <a:rPr sz="2100" dirty="0">
                <a:latin typeface="Verdana"/>
                <a:cs typeface="Verdana"/>
              </a:rPr>
              <a:t>subepithelial </a:t>
            </a:r>
            <a:r>
              <a:rPr sz="2100" spc="-5" dirty="0">
                <a:latin typeface="Verdana"/>
                <a:cs typeface="Verdana"/>
              </a:rPr>
              <a:t>venous</a:t>
            </a:r>
            <a:r>
              <a:rPr sz="2100" spc="-55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plexus</a:t>
            </a:r>
            <a:endParaRPr sz="2100">
              <a:latin typeface="Verdana"/>
              <a:cs typeface="Verdana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219200" y="3886200"/>
            <a:ext cx="6477000" cy="1485900"/>
          </a:xfrm>
          <a:custGeom>
            <a:avLst/>
            <a:gdLst/>
            <a:ahLst/>
            <a:cxnLst/>
            <a:rect l="l" t="t" r="r" b="b"/>
            <a:pathLst>
              <a:path w="6477000" h="1485900">
                <a:moveTo>
                  <a:pt x="0" y="1485900"/>
                </a:moveTo>
                <a:lnTo>
                  <a:pt x="6477000" y="1485900"/>
                </a:lnTo>
                <a:lnTo>
                  <a:pt x="6477000" y="0"/>
                </a:lnTo>
                <a:lnTo>
                  <a:pt x="0" y="0"/>
                </a:lnTo>
                <a:lnTo>
                  <a:pt x="0" y="1485900"/>
                </a:lnTo>
                <a:close/>
              </a:path>
            </a:pathLst>
          </a:custGeom>
          <a:solidFill>
            <a:srgbClr val="FFFFFF">
              <a:alpha val="9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219200" y="3886200"/>
            <a:ext cx="6477000" cy="1485900"/>
          </a:xfrm>
          <a:custGeom>
            <a:avLst/>
            <a:gdLst/>
            <a:ahLst/>
            <a:cxnLst/>
            <a:rect l="l" t="t" r="r" b="b"/>
            <a:pathLst>
              <a:path w="6477000" h="1485900">
                <a:moveTo>
                  <a:pt x="0" y="1485900"/>
                </a:moveTo>
                <a:lnTo>
                  <a:pt x="6477000" y="1485900"/>
                </a:lnTo>
                <a:lnTo>
                  <a:pt x="6477000" y="0"/>
                </a:lnTo>
                <a:lnTo>
                  <a:pt x="0" y="0"/>
                </a:lnTo>
                <a:lnTo>
                  <a:pt x="0" y="1485900"/>
                </a:lnTo>
                <a:close/>
              </a:path>
            </a:pathLst>
          </a:custGeom>
          <a:ln w="42672">
            <a:solidFill>
              <a:srgbClr val="EF7E0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1792351" y="4281296"/>
            <a:ext cx="3757295" cy="636905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241300" marR="5080" indent="-228600">
              <a:lnSpc>
                <a:spcPts val="2290"/>
              </a:lnSpc>
              <a:spcBef>
                <a:spcPts val="365"/>
              </a:spcBef>
              <a:buChar char="•"/>
              <a:tabLst>
                <a:tab pos="241300" algn="l"/>
              </a:tabLst>
            </a:pPr>
            <a:r>
              <a:rPr sz="2100" spc="-10" dirty="0">
                <a:latin typeface="Verdana"/>
                <a:cs typeface="Verdana"/>
              </a:rPr>
              <a:t>Perivascular </a:t>
            </a:r>
            <a:r>
              <a:rPr sz="2100" spc="-5" dirty="0">
                <a:latin typeface="Verdana"/>
                <a:cs typeface="Verdana"/>
              </a:rPr>
              <a:t>lymphatics to  </a:t>
            </a:r>
            <a:r>
              <a:rPr sz="2100" dirty="0">
                <a:latin typeface="Verdana"/>
                <a:cs typeface="Verdana"/>
              </a:rPr>
              <a:t>subperiosteal</a:t>
            </a:r>
            <a:r>
              <a:rPr sz="2100" spc="-15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plane</a:t>
            </a:r>
            <a:endParaRPr sz="2100">
              <a:latin typeface="Verdana"/>
              <a:cs typeface="Verdana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609600" y="3718559"/>
            <a:ext cx="4076700" cy="624840"/>
          </a:xfrm>
          <a:custGeom>
            <a:avLst/>
            <a:gdLst/>
            <a:ahLst/>
            <a:cxnLst/>
            <a:rect l="l" t="t" r="r" b="b"/>
            <a:pathLst>
              <a:path w="4076700" h="624839">
                <a:moveTo>
                  <a:pt x="3972560" y="0"/>
                </a:moveTo>
                <a:lnTo>
                  <a:pt x="104140" y="0"/>
                </a:lnTo>
                <a:lnTo>
                  <a:pt x="63602" y="8181"/>
                </a:lnTo>
                <a:lnTo>
                  <a:pt x="30500" y="30495"/>
                </a:lnTo>
                <a:lnTo>
                  <a:pt x="8183" y="63597"/>
                </a:lnTo>
                <a:lnTo>
                  <a:pt x="0" y="104139"/>
                </a:lnTo>
                <a:lnTo>
                  <a:pt x="0" y="520700"/>
                </a:lnTo>
                <a:lnTo>
                  <a:pt x="8183" y="561242"/>
                </a:lnTo>
                <a:lnTo>
                  <a:pt x="30500" y="594344"/>
                </a:lnTo>
                <a:lnTo>
                  <a:pt x="63602" y="616658"/>
                </a:lnTo>
                <a:lnTo>
                  <a:pt x="104140" y="624839"/>
                </a:lnTo>
                <a:lnTo>
                  <a:pt x="3972560" y="624839"/>
                </a:lnTo>
                <a:lnTo>
                  <a:pt x="4013102" y="616658"/>
                </a:lnTo>
                <a:lnTo>
                  <a:pt x="4046204" y="594344"/>
                </a:lnTo>
                <a:lnTo>
                  <a:pt x="4068518" y="561242"/>
                </a:lnTo>
                <a:lnTo>
                  <a:pt x="4076700" y="520700"/>
                </a:lnTo>
                <a:lnTo>
                  <a:pt x="4076700" y="104139"/>
                </a:lnTo>
                <a:lnTo>
                  <a:pt x="4068518" y="63597"/>
                </a:lnTo>
                <a:lnTo>
                  <a:pt x="4046204" y="30495"/>
                </a:lnTo>
                <a:lnTo>
                  <a:pt x="4013102" y="8181"/>
                </a:lnTo>
                <a:lnTo>
                  <a:pt x="3972560" y="0"/>
                </a:lnTo>
                <a:close/>
              </a:path>
            </a:pathLst>
          </a:custGeom>
          <a:solidFill>
            <a:srgbClr val="EF7E0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09600" y="3718559"/>
            <a:ext cx="4076700" cy="624840"/>
          </a:xfrm>
          <a:custGeom>
            <a:avLst/>
            <a:gdLst/>
            <a:ahLst/>
            <a:cxnLst/>
            <a:rect l="l" t="t" r="r" b="b"/>
            <a:pathLst>
              <a:path w="4076700" h="624839">
                <a:moveTo>
                  <a:pt x="0" y="104139"/>
                </a:moveTo>
                <a:lnTo>
                  <a:pt x="8183" y="63597"/>
                </a:lnTo>
                <a:lnTo>
                  <a:pt x="30500" y="30495"/>
                </a:lnTo>
                <a:lnTo>
                  <a:pt x="63602" y="8181"/>
                </a:lnTo>
                <a:lnTo>
                  <a:pt x="104140" y="0"/>
                </a:lnTo>
                <a:lnTo>
                  <a:pt x="3972560" y="0"/>
                </a:lnTo>
                <a:lnTo>
                  <a:pt x="4013102" y="8181"/>
                </a:lnTo>
                <a:lnTo>
                  <a:pt x="4046204" y="30495"/>
                </a:lnTo>
                <a:lnTo>
                  <a:pt x="4068518" y="63597"/>
                </a:lnTo>
                <a:lnTo>
                  <a:pt x="4076700" y="104139"/>
                </a:lnTo>
                <a:lnTo>
                  <a:pt x="4076700" y="520700"/>
                </a:lnTo>
                <a:lnTo>
                  <a:pt x="4068518" y="561242"/>
                </a:lnTo>
                <a:lnTo>
                  <a:pt x="4046204" y="594344"/>
                </a:lnTo>
                <a:lnTo>
                  <a:pt x="4013102" y="616658"/>
                </a:lnTo>
                <a:lnTo>
                  <a:pt x="3972560" y="624839"/>
                </a:lnTo>
                <a:lnTo>
                  <a:pt x="104140" y="624839"/>
                </a:lnTo>
                <a:lnTo>
                  <a:pt x="63602" y="616658"/>
                </a:lnTo>
                <a:lnTo>
                  <a:pt x="30500" y="594344"/>
                </a:lnTo>
                <a:lnTo>
                  <a:pt x="8183" y="561242"/>
                </a:lnTo>
                <a:lnTo>
                  <a:pt x="0" y="520700"/>
                </a:lnTo>
                <a:lnTo>
                  <a:pt x="0" y="104139"/>
                </a:lnTo>
                <a:close/>
              </a:path>
            </a:pathLst>
          </a:custGeom>
          <a:ln w="4267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827024" y="3842461"/>
            <a:ext cx="317500" cy="346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spc="-114" dirty="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sz="2100" dirty="0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endParaRPr sz="2100">
              <a:latin typeface="Verdana"/>
              <a:cs typeface="Verdan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240536" y="3907535"/>
            <a:ext cx="3409315" cy="410209"/>
          </a:xfrm>
          <a:prstGeom prst="rect">
            <a:avLst/>
          </a:prstGeom>
          <a:solidFill>
            <a:srgbClr val="FFFFFF">
              <a:alpha val="90194"/>
            </a:srgbClr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110"/>
              </a:lnSpc>
            </a:pPr>
            <a:r>
              <a:rPr sz="2100" spc="-5" dirty="0">
                <a:solidFill>
                  <a:srgbClr val="FFFFFF"/>
                </a:solidFill>
                <a:latin typeface="Verdana"/>
                <a:cs typeface="Verdana"/>
              </a:rPr>
              <a:t>mphatic</a:t>
            </a:r>
            <a:r>
              <a:rPr sz="2100" spc="-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100" spc="-5" dirty="0">
                <a:solidFill>
                  <a:srgbClr val="FFFFFF"/>
                </a:solidFill>
                <a:latin typeface="Verdana"/>
                <a:cs typeface="Verdana"/>
              </a:rPr>
              <a:t>spread</a:t>
            </a:r>
            <a:endParaRPr sz="21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19100" y="434340"/>
            <a:ext cx="8305800" cy="5486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200" y="533400"/>
            <a:ext cx="5486400" cy="533400"/>
          </a:xfrm>
          <a:prstGeom prst="rect">
            <a:avLst/>
          </a:prstGeom>
          <a:ln w="42672">
            <a:solidFill>
              <a:srgbClr val="001F5F"/>
            </a:solidFill>
          </a:ln>
        </p:spPr>
        <p:txBody>
          <a:bodyPr vert="horz" wrap="square" lIns="0" tIns="4381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45"/>
              </a:spcBef>
            </a:pPr>
            <a:r>
              <a:rPr b="1" spc="-5" dirty="0">
                <a:solidFill>
                  <a:srgbClr val="DF5603"/>
                </a:solidFill>
                <a:latin typeface="Verdana"/>
                <a:cs typeface="Verdana"/>
              </a:rPr>
              <a:t>l. </a:t>
            </a:r>
            <a:r>
              <a:rPr b="1" spc="-10" dirty="0">
                <a:solidFill>
                  <a:srgbClr val="DF5603"/>
                </a:solidFill>
                <a:latin typeface="Verdana"/>
                <a:cs typeface="Verdana"/>
              </a:rPr>
              <a:t>LOCAL</a:t>
            </a:r>
            <a:r>
              <a:rPr b="1" spc="5" dirty="0">
                <a:solidFill>
                  <a:srgbClr val="DF5603"/>
                </a:solidFill>
                <a:latin typeface="Verdana"/>
                <a:cs typeface="Verdana"/>
              </a:rPr>
              <a:t> </a:t>
            </a:r>
            <a:r>
              <a:rPr b="1" spc="-5" dirty="0">
                <a:solidFill>
                  <a:srgbClr val="DF5603"/>
                </a:solidFill>
                <a:latin typeface="Verdana"/>
                <a:cs typeface="Verdana"/>
              </a:rPr>
              <a:t>COMPLICATIONS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35940" y="1327150"/>
            <a:ext cx="7870190" cy="3606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37210" marR="318770" indent="-525145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Verdana"/>
                <a:cs typeface="Verdana"/>
              </a:rPr>
              <a:t>A. </a:t>
            </a:r>
            <a:r>
              <a:rPr sz="2400" b="1" dirty="0">
                <a:latin typeface="Verdana"/>
                <a:cs typeface="Verdana"/>
              </a:rPr>
              <a:t>MUCOCELE </a:t>
            </a:r>
            <a:r>
              <a:rPr sz="2400" b="1" spc="-5" dirty="0">
                <a:latin typeface="Verdana"/>
                <a:cs typeface="Verdana"/>
              </a:rPr>
              <a:t>OF PARANASAL SINUSES AND  MUCOUS RETENTION</a:t>
            </a:r>
            <a:r>
              <a:rPr sz="2400" b="1" spc="5" dirty="0">
                <a:latin typeface="Verdana"/>
                <a:cs typeface="Verdana"/>
              </a:rPr>
              <a:t> </a:t>
            </a:r>
            <a:r>
              <a:rPr sz="2400" b="1" spc="-5" dirty="0">
                <a:latin typeface="Verdana"/>
                <a:cs typeface="Verdana"/>
              </a:rPr>
              <a:t>CYSTS</a:t>
            </a:r>
            <a:endParaRPr sz="2400">
              <a:latin typeface="Verdana"/>
              <a:cs typeface="Verdana"/>
            </a:endParaRPr>
          </a:p>
          <a:p>
            <a:pPr marL="368935" indent="-204470" algn="just">
              <a:lnSpc>
                <a:spcPct val="100000"/>
              </a:lnSpc>
              <a:spcBef>
                <a:spcPts val="835"/>
              </a:spcBef>
              <a:buFont typeface="Wingdings"/>
              <a:buChar char=""/>
              <a:tabLst>
                <a:tab pos="369570" algn="l"/>
              </a:tabLst>
            </a:pPr>
            <a:r>
              <a:rPr sz="2000" spc="-5" dirty="0">
                <a:latin typeface="Verdana"/>
                <a:cs typeface="Verdana"/>
              </a:rPr>
              <a:t>This is </a:t>
            </a:r>
            <a:r>
              <a:rPr sz="2000" dirty="0">
                <a:latin typeface="Verdana"/>
                <a:cs typeface="Verdana"/>
              </a:rPr>
              <a:t>a cystic </a:t>
            </a:r>
            <a:r>
              <a:rPr sz="2000" spc="-5" dirty="0">
                <a:latin typeface="Verdana"/>
                <a:cs typeface="Verdana"/>
              </a:rPr>
              <a:t>swelling </a:t>
            </a:r>
            <a:r>
              <a:rPr sz="2000" dirty="0">
                <a:latin typeface="Verdana"/>
                <a:cs typeface="Verdana"/>
              </a:rPr>
              <a:t>of the sinus </a:t>
            </a:r>
            <a:r>
              <a:rPr sz="2000" spc="-10" dirty="0">
                <a:latin typeface="Verdana"/>
                <a:cs typeface="Verdana"/>
              </a:rPr>
              <a:t>lined </a:t>
            </a:r>
            <a:r>
              <a:rPr sz="2000" spc="-5" dirty="0">
                <a:latin typeface="Verdana"/>
                <a:cs typeface="Verdana"/>
              </a:rPr>
              <a:t>by</a:t>
            </a:r>
            <a:r>
              <a:rPr sz="2000" spc="-7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mucosa</a:t>
            </a:r>
            <a:endParaRPr sz="2000">
              <a:latin typeface="Verdana"/>
              <a:cs typeface="Verdana"/>
            </a:endParaRPr>
          </a:p>
          <a:p>
            <a:pPr marL="342900" marR="5080" algn="just">
              <a:lnSpc>
                <a:spcPct val="100000"/>
              </a:lnSpc>
            </a:pPr>
            <a:r>
              <a:rPr sz="2000" dirty="0">
                <a:latin typeface="Verdana"/>
                <a:cs typeface="Verdana"/>
              </a:rPr>
              <a:t>and occurs as a result of </a:t>
            </a:r>
            <a:r>
              <a:rPr sz="2000" spc="-5" dirty="0">
                <a:latin typeface="Verdana"/>
                <a:cs typeface="Verdana"/>
              </a:rPr>
              <a:t>permanent </a:t>
            </a:r>
            <a:r>
              <a:rPr sz="2000" dirty="0">
                <a:latin typeface="Verdana"/>
                <a:cs typeface="Verdana"/>
              </a:rPr>
              <a:t>or chronic obstruction  of the sinus </a:t>
            </a:r>
            <a:r>
              <a:rPr sz="2000" b="1" dirty="0">
                <a:latin typeface="Verdana"/>
                <a:cs typeface="Verdana"/>
              </a:rPr>
              <a:t>ostium </a:t>
            </a:r>
            <a:r>
              <a:rPr sz="2000" dirty="0">
                <a:latin typeface="Verdana"/>
                <a:cs typeface="Verdana"/>
              </a:rPr>
              <a:t>or </a:t>
            </a:r>
            <a:r>
              <a:rPr sz="2000" spc="-5" dirty="0">
                <a:latin typeface="Verdana"/>
                <a:cs typeface="Verdana"/>
              </a:rPr>
              <a:t>the </a:t>
            </a:r>
            <a:r>
              <a:rPr sz="2000" b="1" spc="-5" dirty="0">
                <a:latin typeface="Verdana"/>
                <a:cs typeface="Verdana"/>
              </a:rPr>
              <a:t>duct </a:t>
            </a:r>
            <a:r>
              <a:rPr sz="2000" dirty="0">
                <a:latin typeface="Verdana"/>
                <a:cs typeface="Verdana"/>
              </a:rPr>
              <a:t>of </a:t>
            </a:r>
            <a:r>
              <a:rPr sz="2000" spc="-5" dirty="0">
                <a:latin typeface="Verdana"/>
                <a:cs typeface="Verdana"/>
              </a:rPr>
              <a:t>the </a:t>
            </a:r>
            <a:r>
              <a:rPr sz="2000" dirty="0">
                <a:latin typeface="Verdana"/>
                <a:cs typeface="Verdana"/>
              </a:rPr>
              <a:t>mucuos </a:t>
            </a:r>
            <a:r>
              <a:rPr sz="2000" spc="-5" dirty="0">
                <a:latin typeface="Verdana"/>
                <a:cs typeface="Verdana"/>
              </a:rPr>
              <a:t>gland.</a:t>
            </a:r>
            <a:r>
              <a:rPr sz="2000" spc="-13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This  leads to </a:t>
            </a:r>
            <a:r>
              <a:rPr sz="2000" dirty="0">
                <a:latin typeface="Verdana"/>
                <a:cs typeface="Verdana"/>
              </a:rPr>
              <a:t>the </a:t>
            </a:r>
            <a:r>
              <a:rPr sz="2000" spc="-5" dirty="0">
                <a:latin typeface="Verdana"/>
                <a:cs typeface="Verdana"/>
              </a:rPr>
              <a:t>collection</a:t>
            </a:r>
            <a:r>
              <a:rPr sz="2000" spc="-2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of</a:t>
            </a:r>
            <a:endParaRPr sz="2000">
              <a:latin typeface="Verdana"/>
              <a:cs typeface="Verdana"/>
            </a:endParaRPr>
          </a:p>
          <a:p>
            <a:pPr marL="342900" algn="just">
              <a:lnSpc>
                <a:spcPct val="100000"/>
              </a:lnSpc>
            </a:pPr>
            <a:r>
              <a:rPr sz="2000" dirty="0">
                <a:latin typeface="Verdana"/>
                <a:cs typeface="Verdana"/>
              </a:rPr>
              <a:t>secretions of the</a:t>
            </a:r>
            <a:r>
              <a:rPr sz="2000" spc="-6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gland/sinuses</a:t>
            </a:r>
            <a:endParaRPr sz="2000">
              <a:latin typeface="Verdana"/>
              <a:cs typeface="Verdana"/>
            </a:endParaRPr>
          </a:p>
          <a:p>
            <a:pPr marL="342900" algn="just">
              <a:lnSpc>
                <a:spcPct val="100000"/>
              </a:lnSpc>
            </a:pPr>
            <a:r>
              <a:rPr sz="2000" dirty="0">
                <a:latin typeface="Verdana"/>
                <a:cs typeface="Verdana"/>
              </a:rPr>
              <a:t>resulting </a:t>
            </a:r>
            <a:r>
              <a:rPr sz="2000" spc="-5" dirty="0">
                <a:latin typeface="Verdana"/>
                <a:cs typeface="Verdana"/>
              </a:rPr>
              <a:t>in retention</a:t>
            </a:r>
            <a:r>
              <a:rPr sz="2000" spc="-6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cyst.</a:t>
            </a:r>
            <a:endParaRPr sz="2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342900" marR="3933825" indent="-178435">
              <a:lnSpc>
                <a:spcPct val="100000"/>
              </a:lnSpc>
              <a:spcBef>
                <a:spcPts val="5"/>
              </a:spcBef>
              <a:buFont typeface="Wingdings"/>
              <a:buChar char=""/>
              <a:tabLst>
                <a:tab pos="369570" algn="l"/>
              </a:tabLst>
            </a:pPr>
            <a:r>
              <a:rPr dirty="0"/>
              <a:t>	</a:t>
            </a:r>
            <a:r>
              <a:rPr sz="2000" dirty="0">
                <a:latin typeface="Verdana"/>
                <a:cs typeface="Verdana"/>
              </a:rPr>
              <a:t>More commonly seen </a:t>
            </a:r>
            <a:r>
              <a:rPr sz="2000" spc="-5" dirty="0">
                <a:latin typeface="Verdana"/>
                <a:cs typeface="Verdana"/>
              </a:rPr>
              <a:t>in </a:t>
            </a:r>
            <a:r>
              <a:rPr sz="2000" dirty="0">
                <a:latin typeface="Verdana"/>
                <a:cs typeface="Verdana"/>
              </a:rPr>
              <a:t>the  frontal and </a:t>
            </a:r>
            <a:r>
              <a:rPr sz="2000" spc="-5" dirty="0">
                <a:latin typeface="Verdana"/>
                <a:cs typeface="Verdana"/>
              </a:rPr>
              <a:t>ethmoidal</a:t>
            </a:r>
            <a:r>
              <a:rPr sz="2000" spc="-13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sinus.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953000" y="3352800"/>
            <a:ext cx="3302507" cy="24765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3100" y="214262"/>
            <a:ext cx="8032750" cy="5467985"/>
          </a:xfrm>
          <a:prstGeom prst="rect">
            <a:avLst/>
          </a:prstGeom>
        </p:spPr>
        <p:txBody>
          <a:bodyPr vert="horz" wrap="square" lIns="0" tIns="255905" rIns="0" bIns="0" rtlCol="0">
            <a:spAutoFit/>
          </a:bodyPr>
          <a:lstStyle/>
          <a:p>
            <a:pPr marL="277495" indent="-265430">
              <a:lnSpc>
                <a:spcPct val="100000"/>
              </a:lnSpc>
              <a:spcBef>
                <a:spcPts val="2015"/>
              </a:spcBef>
              <a:buClr>
                <a:srgbClr val="EF7E09"/>
              </a:buClr>
              <a:buSzPct val="79687"/>
              <a:buFont typeface="Wingdings 2"/>
              <a:buChar char=""/>
              <a:tabLst>
                <a:tab pos="278130" algn="l"/>
              </a:tabLst>
            </a:pPr>
            <a:r>
              <a:rPr sz="3200" dirty="0">
                <a:latin typeface="Verdana"/>
                <a:cs typeface="Verdana"/>
              </a:rPr>
              <a:t>Frontal sinus</a:t>
            </a:r>
            <a:r>
              <a:rPr sz="3200" spc="-75" dirty="0">
                <a:latin typeface="Verdana"/>
                <a:cs typeface="Verdana"/>
              </a:rPr>
              <a:t> </a:t>
            </a:r>
            <a:r>
              <a:rPr sz="3200" dirty="0">
                <a:latin typeface="Verdana"/>
                <a:cs typeface="Verdana"/>
              </a:rPr>
              <a:t>mucocele:</a:t>
            </a:r>
            <a:endParaRPr sz="3200">
              <a:latin typeface="Verdana"/>
              <a:cs typeface="Verdana"/>
            </a:endParaRPr>
          </a:p>
          <a:p>
            <a:pPr marL="535305" lvl="1" indent="-203200">
              <a:lnSpc>
                <a:spcPct val="100000"/>
              </a:lnSpc>
              <a:spcBef>
                <a:spcPts val="1200"/>
              </a:spcBef>
              <a:buSzPct val="95000"/>
              <a:buFont typeface="Wingdings"/>
              <a:buChar char=""/>
              <a:tabLst>
                <a:tab pos="535940" algn="l"/>
              </a:tabLst>
            </a:pPr>
            <a:r>
              <a:rPr sz="2000" spc="-5" dirty="0">
                <a:latin typeface="Verdana"/>
                <a:cs typeface="Verdana"/>
              </a:rPr>
              <a:t>Usually presents in the superomedial </a:t>
            </a:r>
            <a:r>
              <a:rPr sz="2000" spc="-10" dirty="0">
                <a:latin typeface="Verdana"/>
                <a:cs typeface="Verdana"/>
              </a:rPr>
              <a:t>quadrant </a:t>
            </a:r>
            <a:r>
              <a:rPr sz="2000" dirty="0">
                <a:latin typeface="Verdana"/>
                <a:cs typeface="Verdana"/>
              </a:rPr>
              <a:t>of </a:t>
            </a:r>
            <a:r>
              <a:rPr sz="2000" spc="-5" dirty="0">
                <a:latin typeface="Verdana"/>
                <a:cs typeface="Verdana"/>
              </a:rPr>
              <a:t>the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orbit</a:t>
            </a:r>
            <a:endParaRPr sz="2000">
              <a:latin typeface="Verdana"/>
              <a:cs typeface="Verdana"/>
            </a:endParaRPr>
          </a:p>
          <a:p>
            <a:pPr marL="599440" marR="59690" lvl="1" indent="-266700">
              <a:lnSpc>
                <a:spcPct val="100000"/>
              </a:lnSpc>
              <a:buSzPct val="95000"/>
              <a:buFont typeface="Wingdings"/>
              <a:buChar char=""/>
              <a:tabLst>
                <a:tab pos="535940" algn="l"/>
              </a:tabLst>
            </a:pPr>
            <a:r>
              <a:rPr sz="2000" spc="-5" dirty="0">
                <a:latin typeface="Verdana"/>
                <a:cs typeface="Verdana"/>
              </a:rPr>
              <a:t>Commonly </a:t>
            </a:r>
            <a:r>
              <a:rPr sz="2000" dirty="0">
                <a:latin typeface="Verdana"/>
                <a:cs typeface="Verdana"/>
              </a:rPr>
              <a:t>occurs as a result of obstruction </a:t>
            </a:r>
            <a:r>
              <a:rPr sz="2000" spc="-5" dirty="0">
                <a:latin typeface="Verdana"/>
                <a:cs typeface="Verdana"/>
              </a:rPr>
              <a:t>to the </a:t>
            </a:r>
            <a:r>
              <a:rPr sz="2000" dirty="0">
                <a:latin typeface="Verdana"/>
                <a:cs typeface="Verdana"/>
              </a:rPr>
              <a:t>frontal  ostium </a:t>
            </a:r>
            <a:r>
              <a:rPr sz="2000" spc="-5" dirty="0">
                <a:latin typeface="Verdana"/>
                <a:cs typeface="Verdana"/>
              </a:rPr>
              <a:t>due to </a:t>
            </a:r>
            <a:r>
              <a:rPr sz="2000" dirty="0">
                <a:latin typeface="Verdana"/>
                <a:cs typeface="Verdana"/>
              </a:rPr>
              <a:t>chronic </a:t>
            </a:r>
            <a:r>
              <a:rPr sz="2000" spc="-5" dirty="0">
                <a:latin typeface="Verdana"/>
                <a:cs typeface="Verdana"/>
              </a:rPr>
              <a:t>disease </a:t>
            </a:r>
            <a:r>
              <a:rPr sz="2000" dirty="0">
                <a:latin typeface="Verdana"/>
                <a:cs typeface="Verdana"/>
              </a:rPr>
              <a:t>of </a:t>
            </a:r>
            <a:r>
              <a:rPr sz="2000" spc="-5" dirty="0">
                <a:latin typeface="Verdana"/>
                <a:cs typeface="Verdana"/>
              </a:rPr>
              <a:t>the </a:t>
            </a:r>
            <a:r>
              <a:rPr sz="2000" dirty="0">
                <a:latin typeface="Verdana"/>
                <a:cs typeface="Verdana"/>
              </a:rPr>
              <a:t>frontal </a:t>
            </a:r>
            <a:r>
              <a:rPr sz="2000" spc="-5" dirty="0">
                <a:latin typeface="Verdana"/>
                <a:cs typeface="Verdana"/>
              </a:rPr>
              <a:t>recess </a:t>
            </a:r>
            <a:r>
              <a:rPr sz="2000" dirty="0">
                <a:latin typeface="Verdana"/>
                <a:cs typeface="Verdana"/>
              </a:rPr>
              <a:t>or</a:t>
            </a:r>
            <a:r>
              <a:rPr sz="2000" spc="-15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due  </a:t>
            </a:r>
            <a:r>
              <a:rPr sz="2000" dirty="0">
                <a:latin typeface="Verdana"/>
                <a:cs typeface="Verdana"/>
              </a:rPr>
              <a:t>to </a:t>
            </a:r>
            <a:r>
              <a:rPr sz="2000" spc="-5" dirty="0">
                <a:latin typeface="Verdana"/>
                <a:cs typeface="Verdana"/>
              </a:rPr>
              <a:t>postsurgical/traumatic fibrosis </a:t>
            </a:r>
            <a:r>
              <a:rPr sz="2000" dirty="0">
                <a:latin typeface="Verdana"/>
                <a:cs typeface="Verdana"/>
              </a:rPr>
              <a:t>causing</a:t>
            </a:r>
            <a:r>
              <a:rPr sz="2000" spc="-6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blockage.</a:t>
            </a:r>
            <a:endParaRPr sz="2000">
              <a:latin typeface="Verdana"/>
              <a:cs typeface="Verdana"/>
            </a:endParaRPr>
          </a:p>
          <a:p>
            <a:pPr marL="256540">
              <a:lnSpc>
                <a:spcPct val="100000"/>
              </a:lnSpc>
              <a:spcBef>
                <a:spcPts val="1810"/>
              </a:spcBef>
            </a:pPr>
            <a:r>
              <a:rPr sz="2400" spc="-15" dirty="0">
                <a:solidFill>
                  <a:srgbClr val="6F2F9F"/>
                </a:solidFill>
                <a:latin typeface="Verdana"/>
                <a:cs typeface="Verdana"/>
              </a:rPr>
              <a:t>Clinical</a:t>
            </a:r>
            <a:r>
              <a:rPr sz="2400" spc="35" dirty="0">
                <a:solidFill>
                  <a:srgbClr val="6F2F9F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6F2F9F"/>
                </a:solidFill>
                <a:latin typeface="Verdana"/>
                <a:cs typeface="Verdana"/>
              </a:rPr>
              <a:t>Features:</a:t>
            </a:r>
            <a:endParaRPr sz="2400">
              <a:latin typeface="Verdana"/>
              <a:cs typeface="Verdana"/>
            </a:endParaRPr>
          </a:p>
          <a:p>
            <a:pPr marL="713740">
              <a:lnSpc>
                <a:spcPct val="100000"/>
              </a:lnSpc>
              <a:spcBef>
                <a:spcPts val="1019"/>
              </a:spcBef>
            </a:pPr>
            <a:r>
              <a:rPr sz="2400" i="1" dirty="0">
                <a:latin typeface="Monotype Corsiva"/>
                <a:cs typeface="Monotype Corsiva"/>
              </a:rPr>
              <a:t>Symptoms:</a:t>
            </a:r>
            <a:endParaRPr sz="2400">
              <a:latin typeface="Monotype Corsiva"/>
              <a:cs typeface="Monotype Corsiva"/>
            </a:endParaRPr>
          </a:p>
          <a:p>
            <a:pPr marL="413384" indent="-81280">
              <a:lnSpc>
                <a:spcPct val="100000"/>
              </a:lnSpc>
              <a:spcBef>
                <a:spcPts val="420"/>
              </a:spcBef>
              <a:buSzPct val="94444"/>
              <a:buFont typeface="Arial"/>
              <a:buChar char="•"/>
              <a:tabLst>
                <a:tab pos="414020" algn="l"/>
              </a:tabLst>
            </a:pPr>
            <a:r>
              <a:rPr sz="1800" spc="-5" dirty="0">
                <a:latin typeface="Verdana"/>
                <a:cs typeface="Verdana"/>
              </a:rPr>
              <a:t>Supraorbital </a:t>
            </a:r>
            <a:r>
              <a:rPr sz="1800" dirty="0">
                <a:latin typeface="Verdana"/>
                <a:cs typeface="Verdana"/>
              </a:rPr>
              <a:t>swelling usually </a:t>
            </a:r>
            <a:r>
              <a:rPr sz="1800" spc="-10" dirty="0">
                <a:latin typeface="Verdana"/>
                <a:cs typeface="Verdana"/>
              </a:rPr>
              <a:t>above </a:t>
            </a:r>
            <a:r>
              <a:rPr sz="1800" dirty="0">
                <a:latin typeface="Verdana"/>
                <a:cs typeface="Verdana"/>
              </a:rPr>
              <a:t>and </a:t>
            </a:r>
            <a:r>
              <a:rPr sz="1800" spc="-10" dirty="0">
                <a:latin typeface="Verdana"/>
                <a:cs typeface="Verdana"/>
              </a:rPr>
              <a:t>lateral </a:t>
            </a:r>
            <a:r>
              <a:rPr sz="1800" spc="-5" dirty="0">
                <a:latin typeface="Verdana"/>
                <a:cs typeface="Verdana"/>
              </a:rPr>
              <a:t>to medial</a:t>
            </a:r>
            <a:r>
              <a:rPr sz="1800" spc="35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canthus.</a:t>
            </a:r>
            <a:endParaRPr sz="1800">
              <a:latin typeface="Verdana"/>
              <a:cs typeface="Verdana"/>
            </a:endParaRPr>
          </a:p>
          <a:p>
            <a:pPr marL="413384" indent="-81280">
              <a:lnSpc>
                <a:spcPct val="100000"/>
              </a:lnSpc>
              <a:buSzPct val="94444"/>
              <a:buFont typeface="Arial"/>
              <a:buChar char="•"/>
              <a:tabLst>
                <a:tab pos="414020" algn="l"/>
              </a:tabLst>
            </a:pPr>
            <a:r>
              <a:rPr sz="1800" dirty="0">
                <a:latin typeface="Verdana"/>
                <a:cs typeface="Verdana"/>
              </a:rPr>
              <a:t>Diplopia </a:t>
            </a:r>
            <a:r>
              <a:rPr sz="1800" spc="-5" dirty="0">
                <a:latin typeface="Verdana"/>
                <a:cs typeface="Verdana"/>
              </a:rPr>
              <a:t>may be present due to</a:t>
            </a:r>
            <a:r>
              <a:rPr sz="1800" spc="4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proptosis.</a:t>
            </a:r>
            <a:endParaRPr sz="1800">
              <a:latin typeface="Verdana"/>
              <a:cs typeface="Verdana"/>
            </a:endParaRPr>
          </a:p>
          <a:p>
            <a:pPr marL="413384" indent="-81280">
              <a:lnSpc>
                <a:spcPct val="100000"/>
              </a:lnSpc>
              <a:buSzPct val="94444"/>
              <a:buFont typeface="Arial"/>
              <a:buChar char="•"/>
              <a:tabLst>
                <a:tab pos="414020" algn="l"/>
              </a:tabLst>
            </a:pPr>
            <a:r>
              <a:rPr sz="1800" spc="-5" dirty="0">
                <a:latin typeface="Verdana"/>
                <a:cs typeface="Verdana"/>
              </a:rPr>
              <a:t>Headache </a:t>
            </a:r>
            <a:r>
              <a:rPr sz="1800" dirty="0">
                <a:latin typeface="Verdana"/>
                <a:cs typeface="Verdana"/>
              </a:rPr>
              <a:t>is usually confined </a:t>
            </a:r>
            <a:r>
              <a:rPr sz="1800" spc="-5" dirty="0">
                <a:latin typeface="Verdana"/>
                <a:cs typeface="Verdana"/>
              </a:rPr>
              <a:t>to the </a:t>
            </a:r>
            <a:r>
              <a:rPr sz="1800" dirty="0">
                <a:latin typeface="Verdana"/>
                <a:cs typeface="Verdana"/>
              </a:rPr>
              <a:t>frontal </a:t>
            </a:r>
            <a:r>
              <a:rPr sz="1800" spc="-5" dirty="0">
                <a:latin typeface="Verdana"/>
                <a:cs typeface="Verdana"/>
              </a:rPr>
              <a:t>region, </a:t>
            </a:r>
            <a:r>
              <a:rPr sz="1800" dirty="0">
                <a:latin typeface="Verdana"/>
                <a:cs typeface="Verdana"/>
              </a:rPr>
              <a:t>mild </a:t>
            </a:r>
            <a:r>
              <a:rPr sz="1800" spc="-5" dirty="0">
                <a:latin typeface="Verdana"/>
                <a:cs typeface="Verdana"/>
              </a:rPr>
              <a:t>type.</a:t>
            </a:r>
            <a:endParaRPr sz="1800">
              <a:latin typeface="Verdana"/>
              <a:cs typeface="Verdana"/>
            </a:endParaRPr>
          </a:p>
          <a:p>
            <a:pPr marL="789940">
              <a:lnSpc>
                <a:spcPct val="100000"/>
              </a:lnSpc>
              <a:spcBef>
                <a:spcPts val="1019"/>
              </a:spcBef>
            </a:pPr>
            <a:r>
              <a:rPr sz="2400" i="1" dirty="0">
                <a:latin typeface="Monotype Corsiva"/>
                <a:cs typeface="Monotype Corsiva"/>
              </a:rPr>
              <a:t>Signs</a:t>
            </a:r>
            <a:r>
              <a:rPr sz="2400" i="1" spc="-20" dirty="0">
                <a:latin typeface="Monotype Corsiva"/>
                <a:cs typeface="Monotype Corsiva"/>
              </a:rPr>
              <a:t> </a:t>
            </a:r>
            <a:r>
              <a:rPr sz="2400" i="1" dirty="0">
                <a:latin typeface="Monotype Corsiva"/>
                <a:cs typeface="Monotype Corsiva"/>
              </a:rPr>
              <a:t>:</a:t>
            </a:r>
            <a:endParaRPr sz="2400">
              <a:latin typeface="Monotype Corsiva"/>
              <a:cs typeface="Monotype Corsiva"/>
            </a:endParaRPr>
          </a:p>
          <a:p>
            <a:pPr marL="413384" indent="-81280">
              <a:lnSpc>
                <a:spcPct val="100000"/>
              </a:lnSpc>
              <a:spcBef>
                <a:spcPts val="420"/>
              </a:spcBef>
              <a:buSzPct val="94444"/>
              <a:buFont typeface="Arial"/>
              <a:buChar char="•"/>
              <a:tabLst>
                <a:tab pos="414020" algn="l"/>
              </a:tabLst>
            </a:pPr>
            <a:r>
              <a:rPr sz="1800" spc="-5" dirty="0">
                <a:latin typeface="Verdana"/>
                <a:cs typeface="Verdana"/>
              </a:rPr>
              <a:t>Proptosis</a:t>
            </a:r>
            <a:endParaRPr sz="1800">
              <a:latin typeface="Verdana"/>
              <a:cs typeface="Verdana"/>
            </a:endParaRPr>
          </a:p>
          <a:p>
            <a:pPr marL="413384" indent="-81280">
              <a:lnSpc>
                <a:spcPct val="100000"/>
              </a:lnSpc>
              <a:buSzPct val="94444"/>
              <a:buFont typeface="Arial"/>
              <a:buChar char="•"/>
              <a:tabLst>
                <a:tab pos="414020" algn="l"/>
              </a:tabLst>
            </a:pPr>
            <a:r>
              <a:rPr sz="1800" dirty="0">
                <a:latin typeface="Verdana"/>
                <a:cs typeface="Verdana"/>
              </a:rPr>
              <a:t>Swelling is usually cystic </a:t>
            </a:r>
            <a:r>
              <a:rPr sz="1800" spc="-5" dirty="0">
                <a:latin typeface="Verdana"/>
                <a:cs typeface="Verdana"/>
              </a:rPr>
              <a:t>and non-tender </a:t>
            </a:r>
            <a:r>
              <a:rPr sz="1800" dirty="0">
                <a:latin typeface="Verdana"/>
                <a:cs typeface="Verdana"/>
              </a:rPr>
              <a:t>and </a:t>
            </a:r>
            <a:r>
              <a:rPr sz="1800" b="1" spc="-5" dirty="0">
                <a:latin typeface="Verdana"/>
                <a:cs typeface="Verdana"/>
              </a:rPr>
              <a:t>egg shell</a:t>
            </a:r>
            <a:r>
              <a:rPr sz="1800" b="1" spc="-50" dirty="0">
                <a:latin typeface="Verdana"/>
                <a:cs typeface="Verdana"/>
              </a:rPr>
              <a:t> </a:t>
            </a:r>
            <a:r>
              <a:rPr sz="1800" b="1" spc="-5" dirty="0">
                <a:latin typeface="Verdana"/>
                <a:cs typeface="Verdana"/>
              </a:rPr>
              <a:t>cracking</a:t>
            </a:r>
            <a:endParaRPr sz="1800">
              <a:latin typeface="Verdana"/>
              <a:cs typeface="Verdana"/>
            </a:endParaRPr>
          </a:p>
          <a:p>
            <a:pPr marL="494030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latin typeface="Verdana"/>
                <a:cs typeface="Verdana"/>
              </a:rPr>
              <a:t>may be</a:t>
            </a:r>
            <a:r>
              <a:rPr sz="1800" spc="1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elicited.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19100" y="434340"/>
            <a:ext cx="8305800" cy="5486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Investigations: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02870" marR="226060" indent="-102870">
              <a:lnSpc>
                <a:spcPct val="100000"/>
              </a:lnSpc>
              <a:spcBef>
                <a:spcPts val="105"/>
              </a:spcBef>
              <a:buSzPct val="95000"/>
              <a:buFont typeface="Arial"/>
              <a:buChar char="•"/>
              <a:tabLst>
                <a:tab pos="102870" algn="l"/>
              </a:tabLst>
            </a:pPr>
            <a:r>
              <a:rPr spc="-30" dirty="0"/>
              <a:t>X-ray </a:t>
            </a:r>
            <a:r>
              <a:rPr dirty="0"/>
              <a:t>PNS- show cloudiness of </a:t>
            </a:r>
            <a:r>
              <a:rPr spc="-5" dirty="0"/>
              <a:t>the </a:t>
            </a:r>
            <a:r>
              <a:rPr dirty="0"/>
              <a:t>affected</a:t>
            </a:r>
            <a:r>
              <a:rPr spc="-135" dirty="0"/>
              <a:t> </a:t>
            </a:r>
            <a:r>
              <a:rPr dirty="0"/>
              <a:t>frontal  sinus </a:t>
            </a:r>
            <a:r>
              <a:rPr spc="-5" dirty="0"/>
              <a:t>with </a:t>
            </a:r>
            <a:r>
              <a:rPr b="1" dirty="0">
                <a:latin typeface="Verdana"/>
                <a:cs typeface="Verdana"/>
              </a:rPr>
              <a:t>loss of</a:t>
            </a:r>
            <a:r>
              <a:rPr b="1" spc="-45" dirty="0">
                <a:latin typeface="Verdana"/>
                <a:cs typeface="Verdana"/>
              </a:rPr>
              <a:t> </a:t>
            </a:r>
            <a:r>
              <a:rPr b="1" spc="-5" dirty="0">
                <a:latin typeface="Verdana"/>
                <a:cs typeface="Verdana"/>
              </a:rPr>
              <a:t>scalloping</a:t>
            </a:r>
            <a:r>
              <a:rPr spc="-5" dirty="0"/>
              <a:t>.</a:t>
            </a:r>
          </a:p>
          <a:p>
            <a:pPr marL="102235" indent="-90170">
              <a:lnSpc>
                <a:spcPct val="100000"/>
              </a:lnSpc>
              <a:buSzPct val="95000"/>
              <a:buFont typeface="Arial"/>
              <a:buChar char="•"/>
              <a:tabLst>
                <a:tab pos="102870" algn="l"/>
              </a:tabLst>
            </a:pPr>
            <a:r>
              <a:rPr dirty="0"/>
              <a:t>CT scan of the osteomeatal </a:t>
            </a:r>
            <a:r>
              <a:rPr spc="-5" dirty="0"/>
              <a:t>complex </a:t>
            </a:r>
            <a:r>
              <a:rPr dirty="0"/>
              <a:t>and</a:t>
            </a:r>
            <a:r>
              <a:rPr spc="-125" dirty="0"/>
              <a:t> </a:t>
            </a:r>
            <a:r>
              <a:rPr spc="-10" dirty="0"/>
              <a:t>PNS.</a:t>
            </a:r>
          </a:p>
          <a:p>
            <a:pPr marL="102235" indent="-90170">
              <a:lnSpc>
                <a:spcPct val="100000"/>
              </a:lnSpc>
              <a:buSzPct val="95000"/>
              <a:buFont typeface="Arial"/>
              <a:buChar char="•"/>
              <a:tabLst>
                <a:tab pos="102870" algn="l"/>
              </a:tabLst>
            </a:pPr>
            <a:r>
              <a:rPr spc="-5" dirty="0"/>
              <a:t>Diagnostic </a:t>
            </a:r>
            <a:r>
              <a:rPr dirty="0"/>
              <a:t>nasal</a:t>
            </a:r>
            <a:r>
              <a:rPr spc="-45" dirty="0"/>
              <a:t> </a:t>
            </a:r>
            <a:r>
              <a:rPr spc="-20" dirty="0"/>
              <a:t>endoscopy.</a:t>
            </a:r>
          </a:p>
          <a:p>
            <a:pPr marL="12700">
              <a:lnSpc>
                <a:spcPts val="3360"/>
              </a:lnSpc>
              <a:spcBef>
                <a:spcPts val="2045"/>
              </a:spcBef>
            </a:pPr>
            <a:r>
              <a:rPr sz="2800" spc="-35" dirty="0">
                <a:solidFill>
                  <a:srgbClr val="6F2F9F"/>
                </a:solidFill>
              </a:rPr>
              <a:t>Treatment</a:t>
            </a:r>
            <a:r>
              <a:rPr sz="2400" spc="-35" dirty="0">
                <a:solidFill>
                  <a:srgbClr val="6F2F9F"/>
                </a:solidFill>
              </a:rPr>
              <a:t>:</a:t>
            </a:r>
            <a:endParaRPr sz="2400"/>
          </a:p>
          <a:p>
            <a:pPr marL="12700" marR="666750">
              <a:lnSpc>
                <a:spcPts val="2400"/>
              </a:lnSpc>
              <a:spcBef>
                <a:spcPts val="80"/>
              </a:spcBef>
              <a:buSzPct val="95000"/>
              <a:buFont typeface="Arial"/>
              <a:buChar char="•"/>
              <a:tabLst>
                <a:tab pos="102870" algn="l"/>
              </a:tabLst>
            </a:pPr>
            <a:r>
              <a:rPr spc="-5" dirty="0"/>
              <a:t>Endoscopic </a:t>
            </a:r>
            <a:r>
              <a:rPr dirty="0"/>
              <a:t>sinus surgery </a:t>
            </a:r>
            <a:r>
              <a:rPr spc="-5" dirty="0"/>
              <a:t>with </a:t>
            </a:r>
            <a:r>
              <a:rPr dirty="0"/>
              <a:t>frontal </a:t>
            </a:r>
            <a:r>
              <a:rPr spc="-5" dirty="0"/>
              <a:t>recess  clearance </a:t>
            </a:r>
            <a:r>
              <a:rPr dirty="0"/>
              <a:t>and uncapping of the </a:t>
            </a:r>
            <a:r>
              <a:rPr spc="-5" dirty="0"/>
              <a:t>mucocele </a:t>
            </a:r>
            <a:r>
              <a:rPr dirty="0"/>
              <a:t>is</a:t>
            </a:r>
            <a:r>
              <a:rPr spc="-170" dirty="0"/>
              <a:t> </a:t>
            </a:r>
            <a:r>
              <a:rPr spc="-5" dirty="0"/>
              <a:t>the  treatment </a:t>
            </a:r>
            <a:r>
              <a:rPr dirty="0"/>
              <a:t>of</a:t>
            </a:r>
            <a:r>
              <a:rPr spc="-40" dirty="0"/>
              <a:t> </a:t>
            </a:r>
            <a:r>
              <a:rPr spc="-5" dirty="0"/>
              <a:t>choice.</a:t>
            </a:r>
          </a:p>
          <a:p>
            <a:pPr marL="12700" marR="5080" algn="just">
              <a:lnSpc>
                <a:spcPts val="2400"/>
              </a:lnSpc>
              <a:buSzPct val="95000"/>
              <a:buFont typeface="Arial"/>
              <a:buChar char="•"/>
              <a:tabLst>
                <a:tab pos="102870" algn="l"/>
              </a:tabLst>
            </a:pPr>
            <a:r>
              <a:rPr spc="-5" dirty="0"/>
              <a:t>Alternatively external </a:t>
            </a:r>
            <a:r>
              <a:rPr spc="-10" dirty="0"/>
              <a:t>frontoethmo-diectomy(Lynch-  </a:t>
            </a:r>
            <a:r>
              <a:rPr spc="-5" dirty="0"/>
              <a:t>Howarth operation) </a:t>
            </a:r>
            <a:r>
              <a:rPr dirty="0"/>
              <a:t>or </a:t>
            </a:r>
            <a:r>
              <a:rPr spc="-5" dirty="0"/>
              <a:t>osteoplastic flap operation by  bicoronal incision </a:t>
            </a:r>
            <a:r>
              <a:rPr spc="-10" dirty="0"/>
              <a:t>may </a:t>
            </a:r>
            <a:r>
              <a:rPr spc="-5" dirty="0"/>
              <a:t>be</a:t>
            </a:r>
            <a:r>
              <a:rPr spc="-10" dirty="0"/>
              <a:t> </a:t>
            </a:r>
            <a:r>
              <a:rPr spc="-5" dirty="0"/>
              <a:t>done.</a:t>
            </a:r>
          </a:p>
          <a:p>
            <a:pPr marL="102235" indent="-90170" algn="just">
              <a:lnSpc>
                <a:spcPts val="2320"/>
              </a:lnSpc>
              <a:buSzPct val="95000"/>
              <a:buFont typeface="Arial"/>
              <a:buChar char="•"/>
              <a:tabLst>
                <a:tab pos="102870" algn="l"/>
              </a:tabLst>
            </a:pPr>
            <a:r>
              <a:rPr dirty="0"/>
              <a:t>In case of </a:t>
            </a:r>
            <a:r>
              <a:rPr spc="-5" dirty="0"/>
              <a:t>pyocele </a:t>
            </a:r>
            <a:r>
              <a:rPr dirty="0"/>
              <a:t>a course of </a:t>
            </a:r>
            <a:r>
              <a:rPr spc="-5" dirty="0"/>
              <a:t>antibiotics </a:t>
            </a:r>
            <a:r>
              <a:rPr dirty="0"/>
              <a:t>should</a:t>
            </a:r>
            <a:r>
              <a:rPr spc="-160" dirty="0"/>
              <a:t> </a:t>
            </a:r>
            <a:r>
              <a:rPr spc="-5" dirty="0"/>
              <a:t>be</a:t>
            </a: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pc="-10" dirty="0"/>
              <a:t>given </a:t>
            </a:r>
            <a:r>
              <a:rPr spc="-5" dirty="0"/>
              <a:t>prior to</a:t>
            </a:r>
            <a:r>
              <a:rPr spc="-10" dirty="0"/>
              <a:t> </a:t>
            </a:r>
            <a:r>
              <a:rPr spc="-25" dirty="0"/>
              <a:t>surgery.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19100" y="434340"/>
            <a:ext cx="8305800" cy="5486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35940" y="641350"/>
            <a:ext cx="32956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000000"/>
                </a:solidFill>
                <a:latin typeface="Verdana"/>
                <a:cs typeface="Verdana"/>
              </a:rPr>
              <a:t>B.</a:t>
            </a:r>
            <a:r>
              <a:rPr sz="2400" b="1" spc="-55" dirty="0">
                <a:solidFill>
                  <a:srgbClr val="000000"/>
                </a:solidFill>
                <a:latin typeface="Verdana"/>
                <a:cs typeface="Verdana"/>
              </a:rPr>
              <a:t> </a:t>
            </a:r>
            <a:r>
              <a:rPr sz="2400" b="1" spc="-5" dirty="0">
                <a:solidFill>
                  <a:srgbClr val="000000"/>
                </a:solidFill>
                <a:latin typeface="Verdana"/>
                <a:cs typeface="Verdana"/>
              </a:rPr>
              <a:t>OSTEOMYELITIS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1310386"/>
            <a:ext cx="7880350" cy="94106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69900" marR="5080" indent="-457834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469900" algn="l"/>
                <a:tab pos="470534" algn="l"/>
              </a:tabLst>
            </a:pPr>
            <a:r>
              <a:rPr sz="2000" spc="-10" dirty="0">
                <a:latin typeface="Verdana"/>
                <a:cs typeface="Verdana"/>
              </a:rPr>
              <a:t>Osteomyelitis </a:t>
            </a:r>
            <a:r>
              <a:rPr sz="2000" spc="-5" dirty="0">
                <a:latin typeface="Verdana"/>
                <a:cs typeface="Verdana"/>
              </a:rPr>
              <a:t>is infection </a:t>
            </a:r>
            <a:r>
              <a:rPr sz="2000" dirty="0">
                <a:latin typeface="Verdana"/>
                <a:cs typeface="Verdana"/>
              </a:rPr>
              <a:t>of </a:t>
            </a:r>
            <a:r>
              <a:rPr sz="2000" b="1" i="1" spc="-5" dirty="0">
                <a:latin typeface="Verdana"/>
                <a:cs typeface="Verdana"/>
              </a:rPr>
              <a:t>bone marrow </a:t>
            </a:r>
            <a:r>
              <a:rPr sz="2000" dirty="0">
                <a:latin typeface="Verdana"/>
                <a:cs typeface="Verdana"/>
              </a:rPr>
              <a:t>and should </a:t>
            </a:r>
            <a:r>
              <a:rPr sz="2000" spc="-5" dirty="0">
                <a:latin typeface="Verdana"/>
                <a:cs typeface="Verdana"/>
              </a:rPr>
              <a:t>be  differentiated </a:t>
            </a:r>
            <a:r>
              <a:rPr sz="2000" dirty="0">
                <a:latin typeface="Verdana"/>
                <a:cs typeface="Verdana"/>
              </a:rPr>
              <a:t>from </a:t>
            </a:r>
            <a:r>
              <a:rPr sz="2000" spc="-5" dirty="0">
                <a:latin typeface="Verdana"/>
                <a:cs typeface="Verdana"/>
              </a:rPr>
              <a:t>osteitis which is infection </a:t>
            </a:r>
            <a:r>
              <a:rPr sz="2000" dirty="0">
                <a:latin typeface="Verdana"/>
                <a:cs typeface="Verdana"/>
              </a:rPr>
              <a:t>of </a:t>
            </a:r>
            <a:r>
              <a:rPr sz="2000" i="1" dirty="0">
                <a:latin typeface="Verdana"/>
                <a:cs typeface="Verdana"/>
              </a:rPr>
              <a:t>compact  </a:t>
            </a:r>
            <a:r>
              <a:rPr sz="2000" i="1" spc="-5" dirty="0">
                <a:latin typeface="Verdana"/>
                <a:cs typeface="Verdana"/>
              </a:rPr>
              <a:t>bone</a:t>
            </a:r>
            <a:r>
              <a:rPr sz="2000" spc="-5" dirty="0">
                <a:latin typeface="Verdana"/>
                <a:cs typeface="Verdana"/>
              </a:rPr>
              <a:t>. </a:t>
            </a:r>
            <a:r>
              <a:rPr sz="2000" dirty="0">
                <a:latin typeface="Verdana"/>
                <a:cs typeface="Verdana"/>
              </a:rPr>
              <a:t>It </a:t>
            </a:r>
            <a:r>
              <a:rPr sz="2000" spc="-10" dirty="0">
                <a:latin typeface="Verdana"/>
                <a:cs typeface="Verdana"/>
              </a:rPr>
              <a:t>involves </a:t>
            </a:r>
            <a:r>
              <a:rPr sz="2000" spc="-5" dirty="0">
                <a:latin typeface="Verdana"/>
                <a:cs typeface="Verdana"/>
              </a:rPr>
              <a:t>either maxilla </a:t>
            </a:r>
            <a:r>
              <a:rPr sz="2000" dirty="0">
                <a:latin typeface="Verdana"/>
                <a:cs typeface="Verdana"/>
              </a:rPr>
              <a:t>or frontal</a:t>
            </a:r>
            <a:r>
              <a:rPr sz="2000" spc="-7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bone.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04800" y="2567939"/>
            <a:ext cx="5066030" cy="524510"/>
          </a:xfrm>
          <a:custGeom>
            <a:avLst/>
            <a:gdLst/>
            <a:ahLst/>
            <a:cxnLst/>
            <a:rect l="l" t="t" r="r" b="b"/>
            <a:pathLst>
              <a:path w="5066030" h="524510">
                <a:moveTo>
                  <a:pt x="4978400" y="0"/>
                </a:moveTo>
                <a:lnTo>
                  <a:pt x="87375" y="0"/>
                </a:lnTo>
                <a:lnTo>
                  <a:pt x="53363" y="6865"/>
                </a:lnTo>
                <a:lnTo>
                  <a:pt x="25590" y="25590"/>
                </a:lnTo>
                <a:lnTo>
                  <a:pt x="6865" y="53363"/>
                </a:lnTo>
                <a:lnTo>
                  <a:pt x="0" y="87375"/>
                </a:lnTo>
                <a:lnTo>
                  <a:pt x="0" y="436880"/>
                </a:lnTo>
                <a:lnTo>
                  <a:pt x="6865" y="470892"/>
                </a:lnTo>
                <a:lnTo>
                  <a:pt x="25590" y="498665"/>
                </a:lnTo>
                <a:lnTo>
                  <a:pt x="53363" y="517390"/>
                </a:lnTo>
                <a:lnTo>
                  <a:pt x="87375" y="524256"/>
                </a:lnTo>
                <a:lnTo>
                  <a:pt x="4978400" y="524256"/>
                </a:lnTo>
                <a:lnTo>
                  <a:pt x="5012412" y="517390"/>
                </a:lnTo>
                <a:lnTo>
                  <a:pt x="5040185" y="498665"/>
                </a:lnTo>
                <a:lnTo>
                  <a:pt x="5058910" y="470892"/>
                </a:lnTo>
                <a:lnTo>
                  <a:pt x="5065776" y="436880"/>
                </a:lnTo>
                <a:lnTo>
                  <a:pt x="5065776" y="87375"/>
                </a:lnTo>
                <a:lnTo>
                  <a:pt x="5058910" y="53363"/>
                </a:lnTo>
                <a:lnTo>
                  <a:pt x="5040185" y="25590"/>
                </a:lnTo>
                <a:lnTo>
                  <a:pt x="5012412" y="6865"/>
                </a:lnTo>
                <a:lnTo>
                  <a:pt x="4978400" y="0"/>
                </a:lnTo>
                <a:close/>
              </a:path>
            </a:pathLst>
          </a:custGeom>
          <a:solidFill>
            <a:srgbClr val="EF7E0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04800" y="2567939"/>
            <a:ext cx="5066030" cy="524510"/>
          </a:xfrm>
          <a:custGeom>
            <a:avLst/>
            <a:gdLst/>
            <a:ahLst/>
            <a:cxnLst/>
            <a:rect l="l" t="t" r="r" b="b"/>
            <a:pathLst>
              <a:path w="5066030" h="524510">
                <a:moveTo>
                  <a:pt x="0" y="87375"/>
                </a:moveTo>
                <a:lnTo>
                  <a:pt x="6865" y="53363"/>
                </a:lnTo>
                <a:lnTo>
                  <a:pt x="25590" y="25590"/>
                </a:lnTo>
                <a:lnTo>
                  <a:pt x="53363" y="6865"/>
                </a:lnTo>
                <a:lnTo>
                  <a:pt x="87375" y="0"/>
                </a:lnTo>
                <a:lnTo>
                  <a:pt x="4978400" y="0"/>
                </a:lnTo>
                <a:lnTo>
                  <a:pt x="5012412" y="6865"/>
                </a:lnTo>
                <a:lnTo>
                  <a:pt x="5040185" y="25590"/>
                </a:lnTo>
                <a:lnTo>
                  <a:pt x="5058910" y="53363"/>
                </a:lnTo>
                <a:lnTo>
                  <a:pt x="5065776" y="87375"/>
                </a:lnTo>
                <a:lnTo>
                  <a:pt x="5065776" y="436880"/>
                </a:lnTo>
                <a:lnTo>
                  <a:pt x="5058910" y="470892"/>
                </a:lnTo>
                <a:lnTo>
                  <a:pt x="5040185" y="498665"/>
                </a:lnTo>
                <a:lnTo>
                  <a:pt x="5012412" y="517390"/>
                </a:lnTo>
                <a:lnTo>
                  <a:pt x="4978400" y="524256"/>
                </a:lnTo>
                <a:lnTo>
                  <a:pt x="87375" y="524256"/>
                </a:lnTo>
                <a:lnTo>
                  <a:pt x="53363" y="517390"/>
                </a:lnTo>
                <a:lnTo>
                  <a:pt x="25590" y="498665"/>
                </a:lnTo>
                <a:lnTo>
                  <a:pt x="6865" y="470892"/>
                </a:lnTo>
                <a:lnTo>
                  <a:pt x="0" y="436880"/>
                </a:lnTo>
                <a:lnTo>
                  <a:pt x="0" y="87375"/>
                </a:lnTo>
                <a:close/>
              </a:path>
            </a:pathLst>
          </a:custGeom>
          <a:ln w="4267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09143" y="2616200"/>
            <a:ext cx="8065134" cy="3091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4180" indent="-41148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424180" algn="l"/>
              </a:tabLst>
            </a:pPr>
            <a:r>
              <a:rPr sz="2400" spc="-10" dirty="0">
                <a:solidFill>
                  <a:srgbClr val="FFFFFF"/>
                </a:solidFill>
                <a:latin typeface="Verdana"/>
                <a:cs typeface="Verdana"/>
              </a:rPr>
              <a:t>Osteomyelitis </a:t>
            </a:r>
            <a:r>
              <a:rPr sz="2400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2400" spc="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Verdana"/>
                <a:cs typeface="Verdana"/>
              </a:rPr>
              <a:t>maxilla</a:t>
            </a:r>
            <a:endParaRPr sz="2400">
              <a:latin typeface="Verdana"/>
              <a:cs typeface="Verdana"/>
            </a:endParaRPr>
          </a:p>
          <a:p>
            <a:pPr marL="334010" marR="502920" lvl="1" indent="-172720">
              <a:lnSpc>
                <a:spcPts val="1970"/>
              </a:lnSpc>
              <a:spcBef>
                <a:spcPts val="1810"/>
              </a:spcBef>
              <a:buChar char="•"/>
              <a:tabLst>
                <a:tab pos="334645" algn="l"/>
              </a:tabLst>
            </a:pPr>
            <a:r>
              <a:rPr sz="1800" spc="-5" dirty="0">
                <a:latin typeface="Verdana"/>
                <a:cs typeface="Verdana"/>
              </a:rPr>
              <a:t>More </a:t>
            </a:r>
            <a:r>
              <a:rPr sz="1800" dirty="0">
                <a:latin typeface="Verdana"/>
                <a:cs typeface="Verdana"/>
              </a:rPr>
              <a:t>often </a:t>
            </a:r>
            <a:r>
              <a:rPr sz="1800" spc="-5" dirty="0">
                <a:latin typeface="Verdana"/>
                <a:cs typeface="Verdana"/>
              </a:rPr>
              <a:t>seen </a:t>
            </a:r>
            <a:r>
              <a:rPr sz="1800" dirty="0">
                <a:latin typeface="Verdana"/>
                <a:cs typeface="Verdana"/>
              </a:rPr>
              <a:t>in infants and children </a:t>
            </a:r>
            <a:r>
              <a:rPr sz="1800" spc="-5" dirty="0">
                <a:latin typeface="Verdana"/>
                <a:cs typeface="Verdana"/>
              </a:rPr>
              <a:t>because </a:t>
            </a:r>
            <a:r>
              <a:rPr sz="1800" dirty="0">
                <a:latin typeface="Verdana"/>
                <a:cs typeface="Verdana"/>
              </a:rPr>
              <a:t>of </a:t>
            </a:r>
            <a:r>
              <a:rPr sz="1800" spc="-5" dirty="0">
                <a:latin typeface="Verdana"/>
                <a:cs typeface="Verdana"/>
              </a:rPr>
              <a:t>presence </a:t>
            </a:r>
            <a:r>
              <a:rPr sz="1800" dirty="0">
                <a:latin typeface="Verdana"/>
                <a:cs typeface="Verdana"/>
              </a:rPr>
              <a:t>of  </a:t>
            </a:r>
            <a:r>
              <a:rPr sz="1800" spc="-5" dirty="0">
                <a:latin typeface="Verdana"/>
                <a:cs typeface="Verdana"/>
              </a:rPr>
              <a:t>spongy bone </a:t>
            </a:r>
            <a:r>
              <a:rPr sz="1800" dirty="0">
                <a:latin typeface="Verdana"/>
                <a:cs typeface="Verdana"/>
              </a:rPr>
              <a:t>in </a:t>
            </a:r>
            <a:r>
              <a:rPr sz="1800" spc="-5" dirty="0">
                <a:latin typeface="Verdana"/>
                <a:cs typeface="Verdana"/>
              </a:rPr>
              <a:t>the </a:t>
            </a:r>
            <a:r>
              <a:rPr sz="1800" dirty="0">
                <a:latin typeface="Verdana"/>
                <a:cs typeface="Verdana"/>
              </a:rPr>
              <a:t>anterior wall of </a:t>
            </a:r>
            <a:r>
              <a:rPr sz="1800" spc="-5" dirty="0">
                <a:latin typeface="Verdana"/>
                <a:cs typeface="Verdana"/>
              </a:rPr>
              <a:t>the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maxilla.</a:t>
            </a:r>
            <a:endParaRPr sz="1800">
              <a:latin typeface="Verdana"/>
              <a:cs typeface="Verdana"/>
            </a:endParaRPr>
          </a:p>
          <a:p>
            <a:pPr marL="334010" marR="173990" lvl="1" indent="-172720">
              <a:lnSpc>
                <a:spcPts val="1970"/>
              </a:lnSpc>
              <a:spcBef>
                <a:spcPts val="445"/>
              </a:spcBef>
              <a:buChar char="•"/>
              <a:tabLst>
                <a:tab pos="334645" algn="l"/>
                <a:tab pos="2432685" algn="l"/>
              </a:tabLst>
            </a:pPr>
            <a:r>
              <a:rPr sz="1800" dirty="0">
                <a:latin typeface="Verdana"/>
                <a:cs typeface="Verdana"/>
              </a:rPr>
              <a:t>Clinical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features:	Erythema, </a:t>
            </a:r>
            <a:r>
              <a:rPr sz="1800" dirty="0">
                <a:latin typeface="Verdana"/>
                <a:cs typeface="Verdana"/>
              </a:rPr>
              <a:t>swelling of </a:t>
            </a:r>
            <a:r>
              <a:rPr sz="1800" spc="-5" dirty="0">
                <a:latin typeface="Verdana"/>
                <a:cs typeface="Verdana"/>
              </a:rPr>
              <a:t>cheek, </a:t>
            </a:r>
            <a:r>
              <a:rPr sz="1800" dirty="0">
                <a:latin typeface="Verdana"/>
                <a:cs typeface="Verdana"/>
              </a:rPr>
              <a:t>lower lid </a:t>
            </a:r>
            <a:r>
              <a:rPr sz="1800" spc="-5" dirty="0">
                <a:latin typeface="Verdana"/>
                <a:cs typeface="Verdana"/>
              </a:rPr>
              <a:t>oedema,  </a:t>
            </a:r>
            <a:r>
              <a:rPr sz="1800" dirty="0">
                <a:latin typeface="Verdana"/>
                <a:cs typeface="Verdana"/>
              </a:rPr>
              <a:t>purulent nasal </a:t>
            </a:r>
            <a:r>
              <a:rPr sz="1800" spc="-5" dirty="0">
                <a:latin typeface="Verdana"/>
                <a:cs typeface="Verdana"/>
              </a:rPr>
              <a:t>discharge </a:t>
            </a:r>
            <a:r>
              <a:rPr sz="1800" dirty="0">
                <a:latin typeface="Verdana"/>
                <a:cs typeface="Verdana"/>
              </a:rPr>
              <a:t>and </a:t>
            </a:r>
            <a:r>
              <a:rPr sz="1800" spc="-50" dirty="0">
                <a:latin typeface="Verdana"/>
                <a:cs typeface="Verdana"/>
              </a:rPr>
              <a:t>fever.</a:t>
            </a:r>
            <a:endParaRPr sz="1800">
              <a:latin typeface="Verdana"/>
              <a:cs typeface="Verdana"/>
            </a:endParaRPr>
          </a:p>
          <a:p>
            <a:pPr marL="334010" marR="69850" lvl="1" indent="-172720">
              <a:lnSpc>
                <a:spcPts val="1970"/>
              </a:lnSpc>
              <a:spcBef>
                <a:spcPts val="425"/>
              </a:spcBef>
              <a:buChar char="•"/>
              <a:tabLst>
                <a:tab pos="334645" algn="l"/>
              </a:tabLst>
            </a:pPr>
            <a:r>
              <a:rPr sz="1800" spc="-5" dirty="0">
                <a:latin typeface="Verdana"/>
                <a:cs typeface="Verdana"/>
              </a:rPr>
              <a:t>Subperiosteal abscess </a:t>
            </a:r>
            <a:r>
              <a:rPr sz="1800" dirty="0">
                <a:latin typeface="Verdana"/>
                <a:cs typeface="Verdana"/>
              </a:rPr>
              <a:t>followed </a:t>
            </a:r>
            <a:r>
              <a:rPr sz="1800" spc="-5" dirty="0">
                <a:latin typeface="Verdana"/>
                <a:cs typeface="Verdana"/>
              </a:rPr>
              <a:t>by </a:t>
            </a:r>
            <a:r>
              <a:rPr sz="1800" dirty="0">
                <a:latin typeface="Verdana"/>
                <a:cs typeface="Verdana"/>
              </a:rPr>
              <a:t>fistulae </a:t>
            </a:r>
            <a:r>
              <a:rPr sz="1800" spc="-5" dirty="0">
                <a:latin typeface="Verdana"/>
                <a:cs typeface="Verdana"/>
              </a:rPr>
              <a:t>may </a:t>
            </a:r>
            <a:r>
              <a:rPr sz="1800" dirty="0">
                <a:latin typeface="Verdana"/>
                <a:cs typeface="Verdana"/>
              </a:rPr>
              <a:t>form in </a:t>
            </a:r>
            <a:r>
              <a:rPr sz="1800" spc="-5" dirty="0">
                <a:latin typeface="Verdana"/>
                <a:cs typeface="Verdana"/>
              </a:rPr>
              <a:t>infraorbital  region,alveolus, </a:t>
            </a:r>
            <a:r>
              <a:rPr sz="1800" dirty="0">
                <a:latin typeface="Verdana"/>
                <a:cs typeface="Verdana"/>
              </a:rPr>
              <a:t>or </a:t>
            </a:r>
            <a:r>
              <a:rPr sz="1800" spc="5" dirty="0">
                <a:latin typeface="Verdana"/>
                <a:cs typeface="Verdana"/>
              </a:rPr>
              <a:t>in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zygoma.</a:t>
            </a:r>
            <a:endParaRPr sz="1800">
              <a:latin typeface="Verdana"/>
              <a:cs typeface="Verdana"/>
            </a:endParaRPr>
          </a:p>
          <a:p>
            <a:pPr marL="334010" lvl="1" indent="-172720">
              <a:lnSpc>
                <a:spcPct val="100000"/>
              </a:lnSpc>
              <a:spcBef>
                <a:spcPts val="219"/>
              </a:spcBef>
              <a:buChar char="•"/>
              <a:tabLst>
                <a:tab pos="334645" algn="l"/>
              </a:tabLst>
            </a:pPr>
            <a:r>
              <a:rPr sz="1800" spc="-5" dirty="0">
                <a:latin typeface="Verdana"/>
                <a:cs typeface="Verdana"/>
              </a:rPr>
              <a:t>Sequestration </a:t>
            </a:r>
            <a:r>
              <a:rPr sz="1800" dirty="0">
                <a:latin typeface="Verdana"/>
                <a:cs typeface="Verdana"/>
              </a:rPr>
              <a:t>of </a:t>
            </a:r>
            <a:r>
              <a:rPr sz="1800" spc="-5" dirty="0">
                <a:latin typeface="Verdana"/>
                <a:cs typeface="Verdana"/>
              </a:rPr>
              <a:t>bone may</a:t>
            </a:r>
            <a:r>
              <a:rPr sz="1800" dirty="0">
                <a:latin typeface="Verdana"/>
                <a:cs typeface="Verdana"/>
              </a:rPr>
              <a:t> </a:t>
            </a:r>
            <a:r>
              <a:rPr sz="1800" spc="-45" dirty="0">
                <a:latin typeface="Verdana"/>
                <a:cs typeface="Verdana"/>
              </a:rPr>
              <a:t>occur.</a:t>
            </a:r>
            <a:endParaRPr sz="1800">
              <a:latin typeface="Verdana"/>
              <a:cs typeface="Verdana"/>
            </a:endParaRPr>
          </a:p>
          <a:p>
            <a:pPr marL="334010" marR="5080" lvl="1" indent="-172720">
              <a:lnSpc>
                <a:spcPts val="1970"/>
              </a:lnSpc>
              <a:spcBef>
                <a:spcPts val="475"/>
              </a:spcBef>
              <a:buChar char="•"/>
              <a:tabLst>
                <a:tab pos="334645" algn="l"/>
              </a:tabLst>
            </a:pPr>
            <a:r>
              <a:rPr sz="1800" spc="-25" dirty="0">
                <a:latin typeface="Verdana"/>
                <a:cs typeface="Verdana"/>
              </a:rPr>
              <a:t>Treatment: </a:t>
            </a:r>
            <a:r>
              <a:rPr sz="1800" spc="-5" dirty="0">
                <a:latin typeface="Verdana"/>
                <a:cs typeface="Verdana"/>
              </a:rPr>
              <a:t>Large doses </a:t>
            </a:r>
            <a:r>
              <a:rPr sz="1800" dirty="0">
                <a:latin typeface="Verdana"/>
                <a:cs typeface="Verdana"/>
              </a:rPr>
              <a:t>of antibiotics, </a:t>
            </a:r>
            <a:r>
              <a:rPr sz="1800" spc="-10" dirty="0">
                <a:latin typeface="Verdana"/>
                <a:cs typeface="Verdana"/>
              </a:rPr>
              <a:t>drainage </a:t>
            </a:r>
            <a:r>
              <a:rPr sz="1800" dirty="0">
                <a:latin typeface="Verdana"/>
                <a:cs typeface="Verdana"/>
              </a:rPr>
              <a:t>of </a:t>
            </a:r>
            <a:r>
              <a:rPr sz="1800" spc="-5" dirty="0">
                <a:latin typeface="Verdana"/>
                <a:cs typeface="Verdana"/>
              </a:rPr>
              <a:t>any abscess </a:t>
            </a:r>
            <a:r>
              <a:rPr sz="1800" dirty="0">
                <a:latin typeface="Verdana"/>
                <a:cs typeface="Verdana"/>
              </a:rPr>
              <a:t>and  </a:t>
            </a:r>
            <a:r>
              <a:rPr sz="1800" spc="-10" dirty="0">
                <a:latin typeface="Verdana"/>
                <a:cs typeface="Verdana"/>
              </a:rPr>
              <a:t>sequestra</a:t>
            </a:r>
            <a:r>
              <a:rPr sz="1800" spc="2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removal.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19100" y="434340"/>
            <a:ext cx="8305800" cy="5486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04800" y="536448"/>
            <a:ext cx="6355080" cy="683260"/>
          </a:xfrm>
          <a:custGeom>
            <a:avLst/>
            <a:gdLst/>
            <a:ahLst/>
            <a:cxnLst/>
            <a:rect l="l" t="t" r="r" b="b"/>
            <a:pathLst>
              <a:path w="6355080" h="683260">
                <a:moveTo>
                  <a:pt x="6241288" y="0"/>
                </a:moveTo>
                <a:lnTo>
                  <a:pt x="113792" y="0"/>
                </a:lnTo>
                <a:lnTo>
                  <a:pt x="69501" y="8939"/>
                </a:lnTo>
                <a:lnTo>
                  <a:pt x="33331" y="33321"/>
                </a:lnTo>
                <a:lnTo>
                  <a:pt x="8943" y="69490"/>
                </a:lnTo>
                <a:lnTo>
                  <a:pt x="0" y="113791"/>
                </a:lnTo>
                <a:lnTo>
                  <a:pt x="0" y="568960"/>
                </a:lnTo>
                <a:lnTo>
                  <a:pt x="8943" y="613261"/>
                </a:lnTo>
                <a:lnTo>
                  <a:pt x="33331" y="649430"/>
                </a:lnTo>
                <a:lnTo>
                  <a:pt x="69501" y="673812"/>
                </a:lnTo>
                <a:lnTo>
                  <a:pt x="113792" y="682751"/>
                </a:lnTo>
                <a:lnTo>
                  <a:pt x="6241288" y="682751"/>
                </a:lnTo>
                <a:lnTo>
                  <a:pt x="6285589" y="673812"/>
                </a:lnTo>
                <a:lnTo>
                  <a:pt x="6321758" y="649430"/>
                </a:lnTo>
                <a:lnTo>
                  <a:pt x="6346140" y="613261"/>
                </a:lnTo>
                <a:lnTo>
                  <a:pt x="6355080" y="568960"/>
                </a:lnTo>
                <a:lnTo>
                  <a:pt x="6355080" y="113791"/>
                </a:lnTo>
                <a:lnTo>
                  <a:pt x="6346140" y="69490"/>
                </a:lnTo>
                <a:lnTo>
                  <a:pt x="6321758" y="33321"/>
                </a:lnTo>
                <a:lnTo>
                  <a:pt x="6285589" y="8939"/>
                </a:lnTo>
                <a:lnTo>
                  <a:pt x="6241288" y="0"/>
                </a:lnTo>
                <a:close/>
              </a:path>
            </a:pathLst>
          </a:custGeom>
          <a:solidFill>
            <a:srgbClr val="EF7E0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4800" y="536448"/>
            <a:ext cx="6355080" cy="683260"/>
          </a:xfrm>
          <a:custGeom>
            <a:avLst/>
            <a:gdLst/>
            <a:ahLst/>
            <a:cxnLst/>
            <a:rect l="l" t="t" r="r" b="b"/>
            <a:pathLst>
              <a:path w="6355080" h="683260">
                <a:moveTo>
                  <a:pt x="0" y="113791"/>
                </a:moveTo>
                <a:lnTo>
                  <a:pt x="8943" y="69490"/>
                </a:lnTo>
                <a:lnTo>
                  <a:pt x="33331" y="33321"/>
                </a:lnTo>
                <a:lnTo>
                  <a:pt x="69501" y="8939"/>
                </a:lnTo>
                <a:lnTo>
                  <a:pt x="113792" y="0"/>
                </a:lnTo>
                <a:lnTo>
                  <a:pt x="6241288" y="0"/>
                </a:lnTo>
                <a:lnTo>
                  <a:pt x="6285589" y="8939"/>
                </a:lnTo>
                <a:lnTo>
                  <a:pt x="6321758" y="33321"/>
                </a:lnTo>
                <a:lnTo>
                  <a:pt x="6346140" y="69490"/>
                </a:lnTo>
                <a:lnTo>
                  <a:pt x="6355080" y="113791"/>
                </a:lnTo>
                <a:lnTo>
                  <a:pt x="6355080" y="568960"/>
                </a:lnTo>
                <a:lnTo>
                  <a:pt x="6346140" y="613261"/>
                </a:lnTo>
                <a:lnTo>
                  <a:pt x="6321758" y="649430"/>
                </a:lnTo>
                <a:lnTo>
                  <a:pt x="6285589" y="673812"/>
                </a:lnTo>
                <a:lnTo>
                  <a:pt x="6241288" y="682751"/>
                </a:lnTo>
                <a:lnTo>
                  <a:pt x="113792" y="682751"/>
                </a:lnTo>
                <a:lnTo>
                  <a:pt x="69501" y="673812"/>
                </a:lnTo>
                <a:lnTo>
                  <a:pt x="33331" y="649430"/>
                </a:lnTo>
                <a:lnTo>
                  <a:pt x="8943" y="613261"/>
                </a:lnTo>
                <a:lnTo>
                  <a:pt x="0" y="568960"/>
                </a:lnTo>
                <a:lnTo>
                  <a:pt x="0" y="113791"/>
                </a:lnTo>
                <a:close/>
              </a:path>
            </a:pathLst>
          </a:custGeom>
          <a:ln w="4267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32308" y="630173"/>
            <a:ext cx="567499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>
                <a:solidFill>
                  <a:srgbClr val="FFFFFF"/>
                </a:solidFill>
              </a:rPr>
              <a:t>2. </a:t>
            </a:r>
            <a:r>
              <a:rPr spc="-10" dirty="0">
                <a:solidFill>
                  <a:srgbClr val="FFFFFF"/>
                </a:solidFill>
              </a:rPr>
              <a:t>Osteomyelitis </a:t>
            </a:r>
            <a:r>
              <a:rPr spc="-5" dirty="0">
                <a:solidFill>
                  <a:srgbClr val="FFFFFF"/>
                </a:solidFill>
              </a:rPr>
              <a:t>of </a:t>
            </a:r>
            <a:r>
              <a:rPr spc="-10" dirty="0">
                <a:solidFill>
                  <a:srgbClr val="FFFFFF"/>
                </a:solidFill>
              </a:rPr>
              <a:t>frontal</a:t>
            </a:r>
            <a:r>
              <a:rPr spc="40" dirty="0">
                <a:solidFill>
                  <a:srgbClr val="FFFFFF"/>
                </a:solidFill>
              </a:rPr>
              <a:t> </a:t>
            </a:r>
            <a:r>
              <a:rPr spc="-10" dirty="0">
                <a:solidFill>
                  <a:srgbClr val="FFFFFF"/>
                </a:solidFill>
              </a:rPr>
              <a:t>bone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52094" y="1750313"/>
            <a:ext cx="7724775" cy="3330575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241300" marR="5080" indent="-228600">
              <a:lnSpc>
                <a:spcPts val="2200"/>
              </a:lnSpc>
              <a:spcBef>
                <a:spcPts val="340"/>
              </a:spcBef>
              <a:buChar char="•"/>
              <a:tabLst>
                <a:tab pos="241300" algn="l"/>
              </a:tabLst>
            </a:pPr>
            <a:r>
              <a:rPr sz="2000" dirty="0">
                <a:latin typeface="Verdana"/>
                <a:cs typeface="Verdana"/>
              </a:rPr>
              <a:t>More often </a:t>
            </a:r>
            <a:r>
              <a:rPr sz="2000" spc="-5" dirty="0">
                <a:latin typeface="Verdana"/>
                <a:cs typeface="Verdana"/>
              </a:rPr>
              <a:t>seen in </a:t>
            </a:r>
            <a:r>
              <a:rPr sz="2000" dirty="0">
                <a:latin typeface="Verdana"/>
                <a:cs typeface="Verdana"/>
              </a:rPr>
              <a:t>adults as frontal sinus </a:t>
            </a:r>
            <a:r>
              <a:rPr sz="2000" spc="-10" dirty="0">
                <a:latin typeface="Verdana"/>
                <a:cs typeface="Verdana"/>
              </a:rPr>
              <a:t>is </a:t>
            </a:r>
            <a:r>
              <a:rPr sz="2000" dirty="0">
                <a:latin typeface="Verdana"/>
                <a:cs typeface="Verdana"/>
              </a:rPr>
              <a:t>not </a:t>
            </a:r>
            <a:r>
              <a:rPr sz="2000" spc="-10" dirty="0">
                <a:latin typeface="Verdana"/>
                <a:cs typeface="Verdana"/>
              </a:rPr>
              <a:t>developed  </a:t>
            </a:r>
            <a:r>
              <a:rPr sz="2000" spc="-5" dirty="0">
                <a:latin typeface="Verdana"/>
                <a:cs typeface="Verdana"/>
              </a:rPr>
              <a:t>in </a:t>
            </a:r>
            <a:r>
              <a:rPr sz="2000" spc="-10" dirty="0">
                <a:latin typeface="Verdana"/>
                <a:cs typeface="Verdana"/>
              </a:rPr>
              <a:t>infants </a:t>
            </a:r>
            <a:r>
              <a:rPr sz="2000" dirty="0">
                <a:latin typeface="Verdana"/>
                <a:cs typeface="Verdana"/>
              </a:rPr>
              <a:t>and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children.</a:t>
            </a:r>
            <a:endParaRPr sz="2000">
              <a:latin typeface="Verdana"/>
              <a:cs typeface="Verdana"/>
            </a:endParaRPr>
          </a:p>
          <a:p>
            <a:pPr marL="241300" marR="336550" indent="-228600">
              <a:lnSpc>
                <a:spcPts val="2200"/>
              </a:lnSpc>
              <a:spcBef>
                <a:spcPts val="465"/>
              </a:spcBef>
              <a:buChar char="•"/>
              <a:tabLst>
                <a:tab pos="241300" algn="l"/>
              </a:tabLst>
            </a:pPr>
            <a:r>
              <a:rPr sz="2000" dirty="0">
                <a:latin typeface="Verdana"/>
                <a:cs typeface="Verdana"/>
              </a:rPr>
              <a:t>It </a:t>
            </a:r>
            <a:r>
              <a:rPr sz="2000" spc="-10" dirty="0">
                <a:latin typeface="Verdana"/>
                <a:cs typeface="Verdana"/>
              </a:rPr>
              <a:t>may </a:t>
            </a:r>
            <a:r>
              <a:rPr sz="2000" dirty="0">
                <a:latin typeface="Verdana"/>
                <a:cs typeface="Verdana"/>
              </a:rPr>
              <a:t>result from acute </a:t>
            </a:r>
            <a:r>
              <a:rPr sz="2000" spc="-5" dirty="0">
                <a:latin typeface="Verdana"/>
                <a:cs typeface="Verdana"/>
              </a:rPr>
              <a:t>infection </a:t>
            </a:r>
            <a:r>
              <a:rPr sz="2000" dirty="0">
                <a:latin typeface="Verdana"/>
                <a:cs typeface="Verdana"/>
              </a:rPr>
              <a:t>of frontal sinus</a:t>
            </a:r>
            <a:r>
              <a:rPr sz="2000" spc="-7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either  directly </a:t>
            </a:r>
            <a:r>
              <a:rPr sz="2000" dirty="0">
                <a:latin typeface="Verdana"/>
                <a:cs typeface="Verdana"/>
              </a:rPr>
              <a:t>or through </a:t>
            </a:r>
            <a:r>
              <a:rPr sz="2000" spc="-5" dirty="0">
                <a:latin typeface="Verdana"/>
                <a:cs typeface="Verdana"/>
              </a:rPr>
              <a:t>the venous</a:t>
            </a:r>
            <a:r>
              <a:rPr sz="2000" spc="-4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spread.</a:t>
            </a:r>
            <a:endParaRPr sz="2000">
              <a:latin typeface="Verdana"/>
              <a:cs typeface="Verdana"/>
            </a:endParaRPr>
          </a:p>
          <a:p>
            <a:pPr marL="241300" marR="487045" indent="-228600" algn="just">
              <a:lnSpc>
                <a:spcPct val="88200"/>
              </a:lnSpc>
              <a:spcBef>
                <a:spcPts val="505"/>
              </a:spcBef>
              <a:buChar char="•"/>
              <a:tabLst>
                <a:tab pos="241300" algn="l"/>
              </a:tabLst>
            </a:pPr>
            <a:r>
              <a:rPr sz="2000" dirty="0">
                <a:latin typeface="Verdana"/>
                <a:cs typeface="Verdana"/>
              </a:rPr>
              <a:t>Pus </a:t>
            </a:r>
            <a:r>
              <a:rPr sz="2000" spc="-10" dirty="0">
                <a:latin typeface="Verdana"/>
                <a:cs typeface="Verdana"/>
              </a:rPr>
              <a:t>may </a:t>
            </a:r>
            <a:r>
              <a:rPr sz="2000" dirty="0">
                <a:latin typeface="Verdana"/>
                <a:cs typeface="Verdana"/>
              </a:rPr>
              <a:t>form </a:t>
            </a:r>
            <a:r>
              <a:rPr sz="2000" spc="-5" dirty="0">
                <a:latin typeface="Verdana"/>
                <a:cs typeface="Verdana"/>
              </a:rPr>
              <a:t>externally under the periosteum </a:t>
            </a:r>
            <a:r>
              <a:rPr sz="2000" dirty="0">
                <a:latin typeface="Verdana"/>
                <a:cs typeface="Verdana"/>
              </a:rPr>
              <a:t>as </a:t>
            </a:r>
            <a:r>
              <a:rPr sz="2000" spc="-5" dirty="0">
                <a:latin typeface="Verdana"/>
                <a:cs typeface="Verdana"/>
              </a:rPr>
              <a:t>soft  doughy swelling </a:t>
            </a:r>
            <a:r>
              <a:rPr sz="2400" b="1" i="1" dirty="0">
                <a:latin typeface="Monotype Corsiva"/>
                <a:cs typeface="Monotype Corsiva"/>
              </a:rPr>
              <a:t>(Pott’s puffy tumour), </a:t>
            </a:r>
            <a:r>
              <a:rPr sz="2000" dirty="0">
                <a:latin typeface="Verdana"/>
                <a:cs typeface="Verdana"/>
              </a:rPr>
              <a:t>or </a:t>
            </a:r>
            <a:r>
              <a:rPr sz="2000" spc="-5" dirty="0">
                <a:latin typeface="Verdana"/>
                <a:cs typeface="Verdana"/>
              </a:rPr>
              <a:t>internally </a:t>
            </a:r>
            <a:r>
              <a:rPr sz="2000" dirty="0">
                <a:latin typeface="Verdana"/>
                <a:cs typeface="Verdana"/>
              </a:rPr>
              <a:t>as an  </a:t>
            </a:r>
            <a:r>
              <a:rPr sz="2000" spc="-10" dirty="0">
                <a:latin typeface="Verdana"/>
                <a:cs typeface="Verdana"/>
              </a:rPr>
              <a:t>extradural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abscess.</a:t>
            </a:r>
            <a:endParaRPr sz="2000">
              <a:latin typeface="Verdana"/>
              <a:cs typeface="Verdana"/>
            </a:endParaRPr>
          </a:p>
          <a:p>
            <a:pPr marL="241300" marR="10795" indent="-228600">
              <a:lnSpc>
                <a:spcPct val="91200"/>
              </a:lnSpc>
              <a:spcBef>
                <a:spcPts val="484"/>
              </a:spcBef>
              <a:buChar char="•"/>
              <a:tabLst>
                <a:tab pos="241300" algn="l"/>
              </a:tabLst>
            </a:pPr>
            <a:r>
              <a:rPr sz="2000" spc="-25" dirty="0">
                <a:latin typeface="Verdana"/>
                <a:cs typeface="Verdana"/>
              </a:rPr>
              <a:t>Treatment: </a:t>
            </a:r>
            <a:r>
              <a:rPr sz="2000" spc="-5" dirty="0">
                <a:latin typeface="Verdana"/>
                <a:cs typeface="Verdana"/>
              </a:rPr>
              <a:t>Large doses </a:t>
            </a:r>
            <a:r>
              <a:rPr sz="2000" dirty="0">
                <a:latin typeface="Verdana"/>
                <a:cs typeface="Verdana"/>
              </a:rPr>
              <a:t>of antibiotics, </a:t>
            </a:r>
            <a:r>
              <a:rPr sz="2000" spc="-5" dirty="0">
                <a:latin typeface="Verdana"/>
                <a:cs typeface="Verdana"/>
              </a:rPr>
              <a:t>drainage </a:t>
            </a:r>
            <a:r>
              <a:rPr sz="2000" dirty="0">
                <a:latin typeface="Verdana"/>
                <a:cs typeface="Verdana"/>
              </a:rPr>
              <a:t>of abscess  and </a:t>
            </a:r>
            <a:r>
              <a:rPr sz="2000" spc="-5" dirty="0">
                <a:latin typeface="Verdana"/>
                <a:cs typeface="Verdana"/>
              </a:rPr>
              <a:t>trephining </a:t>
            </a:r>
            <a:r>
              <a:rPr sz="2000" dirty="0">
                <a:latin typeface="Verdana"/>
                <a:cs typeface="Verdana"/>
              </a:rPr>
              <a:t>of frontal sinus </a:t>
            </a:r>
            <a:r>
              <a:rPr sz="2000" spc="-5" dirty="0">
                <a:latin typeface="Verdana"/>
                <a:cs typeface="Verdana"/>
              </a:rPr>
              <a:t>through </a:t>
            </a:r>
            <a:r>
              <a:rPr sz="2000" spc="-10" dirty="0">
                <a:latin typeface="Verdana"/>
                <a:cs typeface="Verdana"/>
              </a:rPr>
              <a:t>its </a:t>
            </a:r>
            <a:r>
              <a:rPr sz="2000" spc="-50" dirty="0">
                <a:latin typeface="Verdana"/>
                <a:cs typeface="Verdana"/>
              </a:rPr>
              <a:t>floor.  </a:t>
            </a:r>
            <a:r>
              <a:rPr sz="2000" spc="-5" dirty="0">
                <a:latin typeface="Verdana"/>
                <a:cs typeface="Verdana"/>
              </a:rPr>
              <a:t>Sometimes, it requires </a:t>
            </a:r>
            <a:r>
              <a:rPr sz="2000" spc="-10" dirty="0">
                <a:latin typeface="Verdana"/>
                <a:cs typeface="Verdana"/>
              </a:rPr>
              <a:t>removal </a:t>
            </a:r>
            <a:r>
              <a:rPr sz="2000" dirty="0">
                <a:latin typeface="Verdana"/>
                <a:cs typeface="Verdana"/>
              </a:rPr>
              <a:t>of </a:t>
            </a:r>
            <a:r>
              <a:rPr sz="2000" spc="-10" dirty="0">
                <a:latin typeface="Verdana"/>
                <a:cs typeface="Verdana"/>
              </a:rPr>
              <a:t>sequestra </a:t>
            </a:r>
            <a:r>
              <a:rPr sz="2000" dirty="0">
                <a:latin typeface="Verdana"/>
                <a:cs typeface="Verdana"/>
              </a:rPr>
              <a:t>and </a:t>
            </a:r>
            <a:r>
              <a:rPr sz="2000" spc="-5" dirty="0">
                <a:latin typeface="Verdana"/>
                <a:cs typeface="Verdana"/>
              </a:rPr>
              <a:t>necrotic  bone by </a:t>
            </a:r>
            <a:r>
              <a:rPr sz="2000" spc="-10" dirty="0">
                <a:latin typeface="Verdana"/>
                <a:cs typeface="Verdana"/>
              </a:rPr>
              <a:t>raising </a:t>
            </a:r>
            <a:r>
              <a:rPr sz="2000" dirty="0">
                <a:latin typeface="Verdana"/>
                <a:cs typeface="Verdana"/>
              </a:rPr>
              <a:t>a </a:t>
            </a:r>
            <a:r>
              <a:rPr sz="2000" spc="-5" dirty="0">
                <a:latin typeface="Verdana"/>
                <a:cs typeface="Verdana"/>
              </a:rPr>
              <a:t>scalp </a:t>
            </a:r>
            <a:r>
              <a:rPr sz="2000" dirty="0">
                <a:latin typeface="Verdana"/>
                <a:cs typeface="Verdana"/>
              </a:rPr>
              <a:t>flap </a:t>
            </a:r>
            <a:r>
              <a:rPr sz="2000" spc="-5" dirty="0">
                <a:latin typeface="Verdana"/>
                <a:cs typeface="Verdana"/>
              </a:rPr>
              <a:t>through </a:t>
            </a:r>
            <a:r>
              <a:rPr sz="2000" dirty="0">
                <a:latin typeface="Verdana"/>
                <a:cs typeface="Verdana"/>
              </a:rPr>
              <a:t>a coronal</a:t>
            </a:r>
            <a:r>
              <a:rPr sz="2000" spc="-2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incision.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1255</Words>
  <Application>Microsoft Office PowerPoint</Application>
  <PresentationFormat>On-screen Show (4:3)</PresentationFormat>
  <Paragraphs>162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COMPLICATIONS OF  SINUSITIS</vt:lpstr>
      <vt:lpstr>Slide 2</vt:lpstr>
      <vt:lpstr>TYPES :</vt:lpstr>
      <vt:lpstr>PATHOGENESIS</vt:lpstr>
      <vt:lpstr>l. LOCAL COMPLICATIONS</vt:lpstr>
      <vt:lpstr>Slide 6</vt:lpstr>
      <vt:lpstr>Investigations:</vt:lpstr>
      <vt:lpstr>B. OSTEOMYELITIS</vt:lpstr>
      <vt:lpstr>2. Osteomyelitis of frontal bone</vt:lpstr>
      <vt:lpstr>ll. ORBITAL COMPLICATIONS</vt:lpstr>
      <vt:lpstr>Slide 11</vt:lpstr>
      <vt:lpstr>1. Preseptal inflammatory oedema of lids</vt:lpstr>
      <vt:lpstr>2. Subperiosteal abscess</vt:lpstr>
      <vt:lpstr>3. Orbital cellulitis</vt:lpstr>
      <vt:lpstr>4. Orbital abscess</vt:lpstr>
      <vt:lpstr>5. Superior orbital fissure syndrome</vt:lpstr>
      <vt:lpstr>lll. INTRACRANIAL COMPICATIONS</vt:lpstr>
      <vt:lpstr>Slide 18</vt:lpstr>
      <vt:lpstr>DIFFERENCES BETWEEN ORBITAL CELLULITIS  AND CAVERNOUS SINUS THROMBOSIS</vt:lpstr>
      <vt:lpstr>lV. DESCENDING INFECTIONS</vt:lpstr>
      <vt:lpstr>THANKYOU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COMPLICATIONS OF  SINUSITIS</dc:title>
  <cp:lastModifiedBy>gayatri chekuri</cp:lastModifiedBy>
  <cp:revision>1</cp:revision>
  <dcterms:created xsi:type="dcterms:W3CDTF">2020-01-06T05:20:18Z</dcterms:created>
  <dcterms:modified xsi:type="dcterms:W3CDTF">2020-01-06T05:21:01Z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2015-04-06T00:00:00Z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2020-01-06T00:00:00Z</vt:filetime>
  </property>
</Properties>
</file>