
<file path=[Content_Types].xml><?xml version="1.0" encoding="utf-8"?>
<Types xmlns="http://schemas.openxmlformats.org/package/2006/content-types">
  <Default Extension="gif" ContentType="image/gi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86A4B-40A2-4A46-A1F2-E4637F950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C264C0-FD7D-448F-923F-CF0DDCA8AD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D44B2-E9BE-42EB-832F-B5627998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80389-2BC8-4290-8D71-952AF3880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A40CC-1315-4235-B078-4EBCD0CAE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118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2569C-7D34-4F4E-A526-F0C3C4A71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CD79B-2CBE-41EF-83D2-64B545469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2E0DF-8B19-423A-BA7A-ED74B43CE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3C98E-2EA7-4B03-B333-3AA61A748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5DB50-0A3F-434C-AD10-D3952EA06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009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5DA1DE-5C4F-48AA-94EA-A6D6F45799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A52DDA-C282-4661-B4CF-5CF3AD6F9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D8807-A642-412E-89BC-E665A305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4916E-C3A7-4D30-BD1A-7D6631B8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2CB59-A785-427A-AEC8-776F7E370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1196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216325"/>
            <a:ext cx="3164840" cy="4798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04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86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99185-0271-4B59-A825-3EE074085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01383-7A3C-435B-A1BF-7A771D4D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D2FA3-A4EB-44B9-8ACE-40FCE8DEB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B7CD5-1183-47F6-8511-2265C53D5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F1303-95BB-4681-938D-EFCD0CCF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295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22D60-3D80-4560-90D1-85CE30B2A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F36C2-4EC4-4C9E-8239-219043296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D58B3-F981-404F-AF47-E14B4DD22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C574A-5AF0-4CE2-AD24-5256383FC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4BA6F-E986-4DCA-80F0-6F1ED104B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273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7D3C3-5D00-4247-AF56-ABF7B8C1A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3CBCB-144D-4B89-B2A5-F41D87A69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CC081-3A13-4FD4-BBC4-81B71EA8C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1C9B3-A466-49D1-9E4C-2A4779D5E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6FDF4-6749-4487-8DA5-D38BD2260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C2ED8-ED11-4ACE-9220-B7E3B51BF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288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68B58-C8D8-435B-AB06-D100093FE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E5D48-BA73-4665-B477-454247066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99C70-F90B-47B7-B46C-2841D8B26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CEE1E2-1E21-49BA-9625-44D13D377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48AC0D-3D27-4184-ADAE-F6D87865A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1CAF3E-FFA3-4BCB-8CE4-62CF6332A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174CC4-BCE6-4785-AF65-6568D7E4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858771-D82A-4A45-9D36-2074AEF9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3162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5FDC7-B4BC-4A45-8FC7-0D402612B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2E5FB8-78BA-4CDC-81E7-36201D41A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16221-3A36-458C-B7D1-2D2EE5C2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D76FB-02E2-4733-90A3-5B3836C1D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8978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E5148A-46DD-46C7-B7EB-6BBA5BB0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4973F0-1421-49E0-B445-E8C8DCB8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FF970-3B22-434D-B0F3-BD95DD240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026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C98DD-7BBC-40D9-87CB-D6EFF2709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E481E-38A5-428B-A3CC-FB384CE67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B66A5-2B8C-465D-834A-BB9449501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565D0-32AE-4E5C-A19E-F99BBD70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1A81E-CE98-4943-89F5-5F977CF3E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40F47-0868-4CAF-A787-F58CECA24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721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FF14D-E692-470C-A01F-0CF939FE2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7F32EB-8D57-490B-9A10-F2530CAD9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B62513-76F2-4EDE-B7AD-99CC7D830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C0185-5861-459C-ABA5-E13EDDC9A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08D6D-1146-407B-8D0F-F7CC1FB6A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69264-730C-4210-85B7-798C37144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024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A0AF0F-56CC-46BF-BC6B-A8B60B244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09384-E4D4-4470-83DD-8277E1BC7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0C630-A37E-4BE3-AE56-9226998887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1EEC-93E9-4F58-AA58-49CB01C73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E3ADD-3264-4C3A-B8BD-244D4A398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49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reater_cornu" TargetMode="External"/><Relationship Id="rId2" Type="http://schemas.openxmlformats.org/officeDocument/2006/relationships/hyperlink" Target="http://en.wikipedia.org/wiki/Thyroid_cartil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hyperlink" Target="http://en.wikipedia.org/wiki/Hyoid_bone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3302" y="574294"/>
            <a:ext cx="6997700" cy="20447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63980" marR="1355090" algn="ctr">
              <a:lnSpc>
                <a:spcPct val="100000"/>
              </a:lnSpc>
              <a:spcBef>
                <a:spcPts val="105"/>
              </a:spcBef>
            </a:pPr>
            <a:endParaRPr sz="4400" dirty="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4400" b="0" spc="-55" dirty="0">
                <a:solidFill>
                  <a:srgbClr val="4E75A2"/>
                </a:solidFill>
                <a:latin typeface="Arial"/>
                <a:cs typeface="Arial"/>
              </a:rPr>
              <a:t>ANATOMY </a:t>
            </a:r>
            <a:r>
              <a:rPr sz="4400" b="0" dirty="0">
                <a:solidFill>
                  <a:srgbClr val="4E75A2"/>
                </a:solidFill>
                <a:latin typeface="Arial"/>
                <a:cs typeface="Arial"/>
              </a:rPr>
              <a:t>AND  PHYSIOLOGY OF</a:t>
            </a:r>
            <a:r>
              <a:rPr sz="4400" b="0" spc="-140" dirty="0">
                <a:solidFill>
                  <a:srgbClr val="4E75A2"/>
                </a:solidFill>
                <a:latin typeface="Arial"/>
                <a:cs typeface="Arial"/>
              </a:rPr>
              <a:t> </a:t>
            </a:r>
            <a:r>
              <a:rPr sz="4400" b="0" spc="-15" dirty="0">
                <a:solidFill>
                  <a:srgbClr val="4E75A2"/>
                </a:solidFill>
                <a:latin typeface="Arial"/>
                <a:cs typeface="Arial"/>
              </a:rPr>
              <a:t>LARYNX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2BCD8E-7774-41F5-93FF-34DBD6DED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656599"/>
            <a:ext cx="51435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2501" y="246633"/>
            <a:ext cx="57003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latin typeface="Arial"/>
                <a:cs typeface="Arial"/>
              </a:rPr>
              <a:t>CRICOID</a:t>
            </a:r>
            <a:r>
              <a:rPr sz="4400" b="0" spc="-70" dirty="0">
                <a:latin typeface="Arial"/>
                <a:cs typeface="Arial"/>
              </a:rPr>
              <a:t> </a:t>
            </a:r>
            <a:r>
              <a:rPr sz="4400" b="0" spc="-10" dirty="0">
                <a:latin typeface="Arial"/>
                <a:cs typeface="Arial"/>
              </a:rPr>
              <a:t>CARTILAGE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981198"/>
            <a:ext cx="24384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93594" y="1167129"/>
            <a:ext cx="6243955" cy="51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79095">
              <a:lnSpc>
                <a:spcPct val="100000"/>
              </a:lnSpc>
              <a:spcBef>
                <a:spcPts val="95"/>
              </a:spcBef>
              <a:buSzPct val="96428"/>
              <a:buFont typeface="Wingdings"/>
              <a:buChar char=""/>
              <a:tabLst>
                <a:tab pos="175895" algn="l"/>
                <a:tab pos="588010" algn="l"/>
              </a:tabLst>
            </a:pPr>
            <a:r>
              <a:rPr sz="2800" spc="-5" dirty="0">
                <a:latin typeface="Arial"/>
                <a:cs typeface="Arial"/>
              </a:rPr>
              <a:t>A	ring of </a:t>
            </a:r>
            <a:r>
              <a:rPr sz="2800" dirty="0">
                <a:latin typeface="Arial"/>
                <a:cs typeface="Arial"/>
              </a:rPr>
              <a:t>hyaline cartilage known </a:t>
            </a:r>
            <a:r>
              <a:rPr sz="2800" spc="-5" dirty="0">
                <a:latin typeface="Arial"/>
                <a:cs typeface="Arial"/>
              </a:rPr>
              <a:t>as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 SIGNET</a:t>
            </a:r>
            <a:r>
              <a:rPr sz="28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RING.</a:t>
            </a:r>
            <a:endParaRPr sz="2800">
              <a:latin typeface="Arial"/>
              <a:cs typeface="Arial"/>
            </a:endParaRPr>
          </a:p>
          <a:p>
            <a:pPr marL="12700" marR="109855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"/>
              <a:tabLst>
                <a:tab pos="273685" algn="l"/>
                <a:tab pos="2959735" algn="l"/>
              </a:tabLst>
            </a:pPr>
            <a:r>
              <a:rPr sz="2800" spc="-5" dirty="0">
                <a:latin typeface="Arial"/>
                <a:cs typeface="Arial"/>
              </a:rPr>
              <a:t>form the </a:t>
            </a:r>
            <a:r>
              <a:rPr sz="2800" dirty="0">
                <a:latin typeface="Arial"/>
                <a:cs typeface="Arial"/>
              </a:rPr>
              <a:t>inferior </a:t>
            </a:r>
            <a:r>
              <a:rPr sz="2800" spc="-5" dirty="0">
                <a:latin typeface="Arial"/>
                <a:cs typeface="Arial"/>
              </a:rPr>
              <a:t>wall </a:t>
            </a:r>
            <a:r>
              <a:rPr sz="2800" dirty="0">
                <a:latin typeface="Arial"/>
                <a:cs typeface="Arial"/>
              </a:rPr>
              <a:t>of the larynx.  </a:t>
            </a:r>
            <a:r>
              <a:rPr sz="2800" spc="-20" dirty="0">
                <a:latin typeface="Arial"/>
                <a:cs typeface="Arial"/>
              </a:rPr>
              <a:t>smaller, </a:t>
            </a:r>
            <a:r>
              <a:rPr sz="2800" dirty="0">
                <a:latin typeface="Arial"/>
                <a:cs typeface="Arial"/>
              </a:rPr>
              <a:t>thicker and </a:t>
            </a:r>
            <a:r>
              <a:rPr sz="2800" spc="-5" dirty="0">
                <a:latin typeface="Arial"/>
                <a:cs typeface="Arial"/>
              </a:rPr>
              <a:t>smaller </a:t>
            </a:r>
            <a:r>
              <a:rPr sz="2800" dirty="0">
                <a:latin typeface="Arial"/>
                <a:cs typeface="Arial"/>
              </a:rPr>
              <a:t>than </a:t>
            </a:r>
            <a:r>
              <a:rPr sz="2800" spc="-5" dirty="0">
                <a:latin typeface="Arial"/>
                <a:cs typeface="Arial"/>
              </a:rPr>
              <a:t>the  </a:t>
            </a:r>
            <a:r>
              <a:rPr sz="2800" dirty="0">
                <a:latin typeface="Arial"/>
                <a:cs typeface="Arial"/>
              </a:rPr>
              <a:t>thyroid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forms	</a:t>
            </a:r>
            <a:r>
              <a:rPr sz="2800" spc="-5" dirty="0">
                <a:latin typeface="Arial"/>
                <a:cs typeface="Arial"/>
              </a:rPr>
              <a:t>the lower and  </a:t>
            </a:r>
            <a:r>
              <a:rPr sz="2800" dirty="0">
                <a:latin typeface="Arial"/>
                <a:cs typeface="Arial"/>
              </a:rPr>
              <a:t>posterior parts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wall of the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larynx.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SzPct val="96428"/>
              <a:buFont typeface="Wingdings"/>
              <a:buChar char=""/>
              <a:tabLst>
                <a:tab pos="273685" algn="l"/>
              </a:tabLst>
            </a:pPr>
            <a:r>
              <a:rPr sz="2800" dirty="0">
                <a:latin typeface="Arial"/>
                <a:cs typeface="Arial"/>
              </a:rPr>
              <a:t>attached </a:t>
            </a:r>
            <a:r>
              <a:rPr sz="2800" spc="-5" dirty="0">
                <a:latin typeface="Arial"/>
                <a:cs typeface="Arial"/>
              </a:rPr>
              <a:t>to the first </a:t>
            </a:r>
            <a:r>
              <a:rPr sz="2800" dirty="0">
                <a:latin typeface="Arial"/>
                <a:cs typeface="Arial"/>
              </a:rPr>
              <a:t>ring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cartilage of 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trachea </a:t>
            </a:r>
            <a:r>
              <a:rPr sz="2800" spc="-5" dirty="0">
                <a:latin typeface="Arial"/>
                <a:cs typeface="Arial"/>
              </a:rPr>
              <a:t>by the </a:t>
            </a:r>
            <a:r>
              <a:rPr sz="2800" b="1" spc="-5" dirty="0">
                <a:latin typeface="Arial"/>
                <a:cs typeface="Arial"/>
              </a:rPr>
              <a:t>cricotracheal  ligament</a:t>
            </a:r>
            <a:endParaRPr sz="2800">
              <a:latin typeface="Arial"/>
              <a:cs typeface="Arial"/>
            </a:endParaRPr>
          </a:p>
          <a:p>
            <a:pPr marL="12700" marR="260985">
              <a:lnSpc>
                <a:spcPct val="100000"/>
              </a:lnSpc>
              <a:buSzPct val="96428"/>
              <a:buFont typeface="Wingdings"/>
              <a:buChar char=""/>
              <a:tabLst>
                <a:tab pos="176530" algn="l"/>
              </a:tabLst>
            </a:pPr>
            <a:r>
              <a:rPr sz="2800" dirty="0">
                <a:latin typeface="Arial"/>
                <a:cs typeface="Arial"/>
              </a:rPr>
              <a:t>.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thyroid cartilage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connected </a:t>
            </a:r>
            <a:r>
              <a:rPr sz="2800" spc="-5" dirty="0">
                <a:latin typeface="Arial"/>
                <a:cs typeface="Arial"/>
              </a:rPr>
              <a:t>to  the </a:t>
            </a:r>
            <a:r>
              <a:rPr sz="2800" dirty="0">
                <a:latin typeface="Arial"/>
                <a:cs typeface="Arial"/>
              </a:rPr>
              <a:t>cricoid </a:t>
            </a:r>
            <a:r>
              <a:rPr sz="2800" spc="-5" dirty="0">
                <a:latin typeface="Arial"/>
                <a:cs typeface="Arial"/>
              </a:rPr>
              <a:t>cartilage </a:t>
            </a:r>
            <a:r>
              <a:rPr sz="2800" dirty="0">
                <a:latin typeface="Arial"/>
                <a:cs typeface="Arial"/>
              </a:rPr>
              <a:t>by </a:t>
            </a:r>
            <a:r>
              <a:rPr sz="2800" b="1" spc="-5" dirty="0">
                <a:latin typeface="Arial"/>
                <a:cs typeface="Arial"/>
              </a:rPr>
              <a:t>the  cricothyroid ligament </a:t>
            </a:r>
            <a:r>
              <a:rPr sz="2800" spc="-5" dirty="0">
                <a:latin typeface="Arial"/>
                <a:cs typeface="Arial"/>
              </a:rPr>
              <a:t>. It is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3594" y="6288430"/>
            <a:ext cx="1587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la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dma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k.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22385" y="6431076"/>
            <a:ext cx="17526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solidFill>
                  <a:srgbClr val="888888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2501" y="246633"/>
            <a:ext cx="57003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latin typeface="Arial"/>
                <a:cs typeface="Arial"/>
              </a:rPr>
              <a:t>CRICOID</a:t>
            </a:r>
            <a:r>
              <a:rPr sz="4400" b="0" spc="-70" dirty="0">
                <a:latin typeface="Arial"/>
                <a:cs typeface="Arial"/>
              </a:rPr>
              <a:t> </a:t>
            </a:r>
            <a:r>
              <a:rPr sz="4400" b="0" spc="-10" dirty="0">
                <a:latin typeface="Arial"/>
                <a:cs typeface="Arial"/>
              </a:rPr>
              <a:t>CARTILAGE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981198"/>
            <a:ext cx="24384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93594" y="1167129"/>
            <a:ext cx="6097905" cy="51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8415">
              <a:lnSpc>
                <a:spcPct val="100000"/>
              </a:lnSpc>
              <a:spcBef>
                <a:spcPts val="95"/>
              </a:spcBef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It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consist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of two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parts: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posterior  quadrate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lamina and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anterior quadrate  lamina.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lamina (posterior portion) </a:t>
            </a:r>
            <a:r>
              <a:rPr sz="2800" spc="-5" dirty="0">
                <a:latin typeface="Arial"/>
                <a:cs typeface="Arial"/>
              </a:rPr>
              <a:t>is  deep, and </a:t>
            </a:r>
            <a:r>
              <a:rPr sz="2800" dirty="0">
                <a:latin typeface="Arial"/>
                <a:cs typeface="Arial"/>
              </a:rPr>
              <a:t>broad </a:t>
            </a:r>
            <a:r>
              <a:rPr sz="2800" spc="-5" dirty="0">
                <a:latin typeface="Arial"/>
                <a:cs typeface="Arial"/>
              </a:rPr>
              <a:t>and measure </a:t>
            </a:r>
            <a:r>
              <a:rPr sz="2800" dirty="0">
                <a:latin typeface="Arial"/>
                <a:cs typeface="Arial"/>
              </a:rPr>
              <a:t>from  </a:t>
            </a:r>
            <a:r>
              <a:rPr sz="2800" spc="-5" dirty="0">
                <a:latin typeface="Arial"/>
                <a:cs typeface="Arial"/>
              </a:rPr>
              <a:t>above downward about 2 or 3 </a:t>
            </a:r>
            <a:r>
              <a:rPr sz="2800" dirty="0">
                <a:latin typeface="Arial"/>
                <a:cs typeface="Arial"/>
              </a:rPr>
              <a:t>cm, </a:t>
            </a:r>
            <a:r>
              <a:rPr sz="2800" spc="-5" dirty="0">
                <a:latin typeface="Arial"/>
                <a:cs typeface="Arial"/>
              </a:rPr>
              <a:t>on  its </a:t>
            </a:r>
            <a:r>
              <a:rPr sz="2800" dirty="0">
                <a:latin typeface="Arial"/>
                <a:cs typeface="Arial"/>
              </a:rPr>
              <a:t>posterior surface, </a:t>
            </a:r>
            <a:r>
              <a:rPr sz="2800" spc="-5" dirty="0">
                <a:latin typeface="Arial"/>
                <a:cs typeface="Arial"/>
              </a:rPr>
              <a:t>in the middle line,  is the </a:t>
            </a:r>
            <a:r>
              <a:rPr sz="2800" dirty="0">
                <a:latin typeface="Arial"/>
                <a:cs typeface="Arial"/>
              </a:rPr>
              <a:t>vertical </a:t>
            </a:r>
            <a:r>
              <a:rPr sz="2800" spc="-5" dirty="0">
                <a:latin typeface="Arial"/>
                <a:cs typeface="Arial"/>
              </a:rPr>
              <a:t>ridge to the lower part of  which </a:t>
            </a:r>
            <a:r>
              <a:rPr sz="2800" dirty="0">
                <a:latin typeface="Arial"/>
                <a:cs typeface="Arial"/>
              </a:rPr>
              <a:t>are </a:t>
            </a:r>
            <a:r>
              <a:rPr sz="2800" spc="-5" dirty="0">
                <a:latin typeface="Arial"/>
                <a:cs typeface="Arial"/>
              </a:rPr>
              <a:t>attached to the </a:t>
            </a:r>
            <a:r>
              <a:rPr sz="2800" dirty="0">
                <a:latin typeface="Arial"/>
                <a:cs typeface="Arial"/>
              </a:rPr>
              <a:t>longitudinal  fibres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oesophagus.</a:t>
            </a:r>
            <a:endParaRPr sz="2800">
              <a:latin typeface="Arial"/>
              <a:cs typeface="Arial"/>
            </a:endParaRPr>
          </a:p>
          <a:p>
            <a:pPr marL="12700" marR="70485">
              <a:lnSpc>
                <a:spcPct val="100000"/>
              </a:lnSpc>
              <a:buSzPct val="96428"/>
              <a:buFont typeface="Wingdings"/>
              <a:buChar char=""/>
              <a:tabLst>
                <a:tab pos="330200" algn="l"/>
                <a:tab pos="1141730" algn="l"/>
              </a:tabLst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The	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arch(anterior portion) is narrow 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convex,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and measures</a:t>
            </a:r>
            <a:r>
              <a:rPr sz="28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vertically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3594" y="6288430"/>
            <a:ext cx="25146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from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5 to 7</a:t>
            </a:r>
            <a:r>
              <a:rPr sz="28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mm.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1718" y="6431076"/>
            <a:ext cx="196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6" y="437133"/>
            <a:ext cx="33191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EPIGLOT</a:t>
            </a:r>
            <a:r>
              <a:rPr sz="4400" b="0" spc="-15" dirty="0">
                <a:latin typeface="Arial"/>
                <a:cs typeface="Arial"/>
              </a:rPr>
              <a:t>T</a:t>
            </a:r>
            <a:r>
              <a:rPr sz="4400" b="0" dirty="0">
                <a:latin typeface="Arial"/>
                <a:cs typeface="Arial"/>
              </a:rPr>
              <a:t>IS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91200" y="2133599"/>
            <a:ext cx="3124200" cy="4724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9740" y="1243329"/>
            <a:ext cx="5071110" cy="5573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74955">
              <a:lnSpc>
                <a:spcPct val="100000"/>
              </a:lnSpc>
              <a:spcBef>
                <a:spcPts val="95"/>
              </a:spcBef>
              <a:buSzPct val="96428"/>
              <a:buChar char="•"/>
              <a:tabLst>
                <a:tab pos="137795" algn="l"/>
              </a:tabLst>
            </a:pPr>
            <a:r>
              <a:rPr sz="2800" spc="-5" dirty="0">
                <a:solidFill>
                  <a:srgbClr val="DD7D0D"/>
                </a:solidFill>
                <a:latin typeface="Arial"/>
                <a:cs typeface="Arial"/>
              </a:rPr>
              <a:t>It is a </a:t>
            </a:r>
            <a:r>
              <a:rPr sz="2800" dirty="0">
                <a:solidFill>
                  <a:srgbClr val="DD7D0D"/>
                </a:solidFill>
                <a:latin typeface="Arial"/>
                <a:cs typeface="Arial"/>
              </a:rPr>
              <a:t>large leaf-shaped </a:t>
            </a:r>
            <a:r>
              <a:rPr sz="2800" spc="-5" dirty="0">
                <a:solidFill>
                  <a:srgbClr val="DD7D0D"/>
                </a:solidFill>
                <a:latin typeface="Arial"/>
                <a:cs typeface="Arial"/>
              </a:rPr>
              <a:t>piece  of elastic </a:t>
            </a:r>
            <a:r>
              <a:rPr sz="2800" dirty="0">
                <a:solidFill>
                  <a:srgbClr val="DD7D0D"/>
                </a:solidFill>
                <a:latin typeface="Arial"/>
                <a:cs typeface="Arial"/>
              </a:rPr>
              <a:t>cartilage that is  </a:t>
            </a:r>
            <a:r>
              <a:rPr sz="2800" spc="-5" dirty="0">
                <a:solidFill>
                  <a:srgbClr val="DD7D0D"/>
                </a:solidFill>
                <a:latin typeface="Arial"/>
                <a:cs typeface="Arial"/>
              </a:rPr>
              <a:t>covered with</a:t>
            </a:r>
            <a:r>
              <a:rPr sz="2800" spc="5" dirty="0">
                <a:solidFill>
                  <a:srgbClr val="DD7D0D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DD7D0D"/>
                </a:solidFill>
                <a:latin typeface="Arial"/>
                <a:cs typeface="Arial"/>
              </a:rPr>
              <a:t>epithelium.</a:t>
            </a:r>
            <a:endParaRPr sz="2800">
              <a:latin typeface="Arial"/>
              <a:cs typeface="Arial"/>
            </a:endParaRPr>
          </a:p>
          <a:p>
            <a:pPr marL="12700" marR="300990">
              <a:lnSpc>
                <a:spcPct val="100000"/>
              </a:lnSpc>
              <a:spcBef>
                <a:spcPts val="5"/>
              </a:spcBef>
              <a:buChar char="•"/>
              <a:tabLst>
                <a:tab pos="235585" algn="l"/>
              </a:tabLst>
            </a:pPr>
            <a:r>
              <a:rPr sz="2800" spc="-5" dirty="0">
                <a:latin typeface="Arial"/>
                <a:cs typeface="Arial"/>
              </a:rPr>
              <a:t>stem of the </a:t>
            </a:r>
            <a:r>
              <a:rPr sz="2800" dirty="0">
                <a:latin typeface="Arial"/>
                <a:cs typeface="Arial"/>
              </a:rPr>
              <a:t>epiglottis </a:t>
            </a:r>
            <a:r>
              <a:rPr sz="2800" spc="-5" dirty="0">
                <a:latin typeface="Arial"/>
                <a:cs typeface="Arial"/>
              </a:rPr>
              <a:t>is  attached to the </a:t>
            </a:r>
            <a:r>
              <a:rPr sz="2800" dirty="0">
                <a:latin typeface="Arial"/>
                <a:cs typeface="Arial"/>
              </a:rPr>
              <a:t>anterior </a:t>
            </a:r>
            <a:r>
              <a:rPr sz="2800" spc="-5" dirty="0">
                <a:latin typeface="Arial"/>
                <a:cs typeface="Arial"/>
              </a:rPr>
              <a:t>rim of  the </a:t>
            </a:r>
            <a:r>
              <a:rPr sz="2800" dirty="0">
                <a:latin typeface="Arial"/>
                <a:cs typeface="Arial"/>
              </a:rPr>
              <a:t>thyroid cartilage </a:t>
            </a:r>
            <a:r>
              <a:rPr sz="2800" spc="-5" dirty="0">
                <a:latin typeface="Arial"/>
                <a:cs typeface="Arial"/>
              </a:rPr>
              <a:t>and hyoid  bone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Clr>
                <a:srgbClr val="000000"/>
              </a:buClr>
              <a:buChar char="•"/>
              <a:tabLst>
                <a:tab pos="235585" algn="l"/>
              </a:tabLst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the broad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superior leaf portion 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epiglottis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is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unattached and  free to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move up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down like a 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trap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FF0000"/>
                </a:solidFill>
                <a:latin typeface="Arial"/>
                <a:cs typeface="Arial"/>
              </a:rPr>
              <a:t>door.</a:t>
            </a:r>
            <a:endParaRPr sz="2800">
              <a:latin typeface="Arial"/>
              <a:cs typeface="Arial"/>
            </a:endParaRPr>
          </a:p>
          <a:p>
            <a:pPr marL="12700" marR="41275">
              <a:lnSpc>
                <a:spcPct val="100000"/>
              </a:lnSpc>
              <a:buChar char="•"/>
              <a:tabLst>
                <a:tab pos="227965" algn="l"/>
              </a:tabLst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free extremity </a:t>
            </a:r>
            <a:r>
              <a:rPr sz="2800" spc="-5" dirty="0">
                <a:latin typeface="Arial"/>
                <a:cs typeface="Arial"/>
              </a:rPr>
              <a:t>is  </a:t>
            </a:r>
            <a:r>
              <a:rPr sz="2800" dirty="0">
                <a:latin typeface="Arial"/>
                <a:cs typeface="Arial"/>
              </a:rPr>
              <a:t>connected by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thyroepiglottic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5969" y="246633"/>
            <a:ext cx="659193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10" dirty="0">
                <a:latin typeface="Arial"/>
                <a:cs typeface="Arial"/>
              </a:rPr>
              <a:t>ARYTENOID</a:t>
            </a:r>
            <a:r>
              <a:rPr sz="4400" b="0" spc="-55" dirty="0">
                <a:latin typeface="Arial"/>
                <a:cs typeface="Arial"/>
              </a:rPr>
              <a:t> </a:t>
            </a:r>
            <a:r>
              <a:rPr sz="4400" b="0" spc="-10" dirty="0">
                <a:latin typeface="Arial"/>
                <a:cs typeface="Arial"/>
              </a:rPr>
              <a:t>CARTILAGE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19600" y="4038599"/>
            <a:ext cx="4724399" cy="2819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001013"/>
            <a:ext cx="7461884" cy="5495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8419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217170" algn="l"/>
              </a:tabLst>
            </a:pPr>
            <a:r>
              <a:rPr sz="2800" spc="-25" dirty="0">
                <a:solidFill>
                  <a:srgbClr val="001F5F"/>
                </a:solidFill>
                <a:latin typeface="Calibri"/>
                <a:cs typeface="Calibri"/>
              </a:rPr>
              <a:t>Tringular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pieces,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hyaline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cartilage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located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at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the  </a:t>
            </a:r>
            <a:r>
              <a:rPr sz="2800" spc="-40" dirty="0">
                <a:solidFill>
                  <a:srgbClr val="001F5F"/>
                </a:solidFill>
                <a:latin typeface="Calibri"/>
                <a:cs typeface="Calibri"/>
              </a:rPr>
              <a:t>posterior,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superior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border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of the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cricoid cartilage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at 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the back of the</a:t>
            </a:r>
            <a:r>
              <a:rPr sz="2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larynx.</a:t>
            </a:r>
            <a:endParaRPr sz="2800">
              <a:latin typeface="Calibri"/>
              <a:cs typeface="Calibri"/>
            </a:endParaRPr>
          </a:p>
          <a:p>
            <a:pPr marL="12700" marR="168910">
              <a:lnSpc>
                <a:spcPct val="100000"/>
              </a:lnSpc>
              <a:buSzPct val="96428"/>
              <a:buFont typeface="Arial"/>
              <a:buChar char="•"/>
              <a:tabLst>
                <a:tab pos="137795" algn="l"/>
              </a:tabLst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Each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is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pyramidal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in 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form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has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three surface,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a 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base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and a</a:t>
            </a:r>
            <a:r>
              <a:rPr sz="28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apex.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SzPct val="96428"/>
              <a:buFont typeface="Arial"/>
              <a:buChar char="•"/>
              <a:tabLst>
                <a:tab pos="137795" algn="l"/>
              </a:tabLst>
            </a:pP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Posterior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surface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in </a:t>
            </a:r>
            <a:r>
              <a:rPr sz="2800" spc="-35" dirty="0">
                <a:solidFill>
                  <a:srgbClr val="C00000"/>
                </a:solidFill>
                <a:latin typeface="Calibri"/>
                <a:cs typeface="Calibri"/>
              </a:rPr>
              <a:t>tringular,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smooth and </a:t>
            </a: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concave.  </a:t>
            </a:r>
            <a:r>
              <a:rPr sz="2800" spc="-25" dirty="0">
                <a:solidFill>
                  <a:srgbClr val="C00000"/>
                </a:solidFill>
                <a:latin typeface="Calibri"/>
                <a:cs typeface="Calibri"/>
              </a:rPr>
              <a:t>Anterolateral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surface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is </a:t>
            </a:r>
            <a:r>
              <a:rPr sz="2800" spc="-30" dirty="0">
                <a:solidFill>
                  <a:srgbClr val="C00000"/>
                </a:solidFill>
                <a:latin typeface="Calibri"/>
                <a:cs typeface="Calibri"/>
              </a:rPr>
              <a:t>convex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2800" spc="1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C00000"/>
                </a:solidFill>
                <a:latin typeface="Calibri"/>
                <a:cs typeface="Calibri"/>
              </a:rPr>
              <a:t>rough.</a:t>
            </a:r>
            <a:endParaRPr sz="2800">
              <a:latin typeface="Calibri"/>
              <a:cs typeface="Calibri"/>
            </a:endParaRPr>
          </a:p>
          <a:p>
            <a:pPr marL="215265" indent="-203200">
              <a:lnSpc>
                <a:spcPts val="2750"/>
              </a:lnSpc>
              <a:buClr>
                <a:srgbClr val="000000"/>
              </a:buClr>
              <a:buChar char="•"/>
              <a:tabLst>
                <a:tab pos="215900" algn="l"/>
              </a:tabLst>
            </a:pPr>
            <a:r>
              <a:rPr sz="2800" spc="-5" dirty="0">
                <a:solidFill>
                  <a:srgbClr val="33391D"/>
                </a:solidFill>
                <a:latin typeface="Arial"/>
                <a:cs typeface="Arial"/>
              </a:rPr>
              <a:t>Attached to</a:t>
            </a:r>
            <a:r>
              <a:rPr sz="2800" spc="10" dirty="0">
                <a:solidFill>
                  <a:srgbClr val="33391D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91D"/>
                </a:solidFill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  <a:p>
            <a:pPr marL="12700" marR="4297680">
              <a:lnSpc>
                <a:spcPct val="100000"/>
              </a:lnSpc>
            </a:pPr>
            <a:r>
              <a:rPr sz="2800" spc="-5" dirty="0">
                <a:solidFill>
                  <a:srgbClr val="33391D"/>
                </a:solidFill>
                <a:latin typeface="Arial"/>
                <a:cs typeface="Arial"/>
              </a:rPr>
              <a:t>vocal folds and  </a:t>
            </a:r>
            <a:r>
              <a:rPr sz="2800" dirty="0">
                <a:solidFill>
                  <a:srgbClr val="33391D"/>
                </a:solidFill>
                <a:latin typeface="Arial"/>
                <a:cs typeface="Arial"/>
              </a:rPr>
              <a:t>intrinsic pharyngeal  </a:t>
            </a:r>
            <a:r>
              <a:rPr sz="2800" spc="-5" dirty="0">
                <a:solidFill>
                  <a:srgbClr val="33391D"/>
                </a:solidFill>
                <a:latin typeface="Arial"/>
                <a:cs typeface="Arial"/>
              </a:rPr>
              <a:t>muscles.</a:t>
            </a:r>
            <a:r>
              <a:rPr sz="2800" spc="-40" dirty="0">
                <a:solidFill>
                  <a:srgbClr val="33391D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91D"/>
                </a:solidFill>
                <a:latin typeface="Arial"/>
                <a:cs typeface="Arial"/>
              </a:rPr>
              <a:t>Supported  by the </a:t>
            </a:r>
            <a:r>
              <a:rPr sz="2800" dirty="0">
                <a:solidFill>
                  <a:srgbClr val="33391D"/>
                </a:solidFill>
                <a:latin typeface="Arial"/>
                <a:cs typeface="Arial"/>
              </a:rPr>
              <a:t>arytenoid  cartilage,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3145" y="246633"/>
            <a:ext cx="76822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30" dirty="0">
                <a:latin typeface="Arial"/>
                <a:cs typeface="Arial"/>
              </a:rPr>
              <a:t>CORNICULATE</a:t>
            </a:r>
            <a:r>
              <a:rPr sz="4400" b="0" spc="-75" dirty="0">
                <a:latin typeface="Arial"/>
                <a:cs typeface="Arial"/>
              </a:rPr>
              <a:t> </a:t>
            </a:r>
            <a:r>
              <a:rPr sz="4400" b="0" spc="-5" dirty="0">
                <a:latin typeface="Arial"/>
                <a:cs typeface="Arial"/>
              </a:rPr>
              <a:t>CARTILAGES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915133"/>
            <a:ext cx="7688580" cy="275653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60" dirty="0">
                <a:latin typeface="Arial"/>
                <a:cs typeface="Arial"/>
              </a:rPr>
              <a:t>Two </a:t>
            </a:r>
            <a:r>
              <a:rPr sz="3200" dirty="0">
                <a:latin typeface="Arial"/>
                <a:cs typeface="Arial"/>
              </a:rPr>
              <a:t>small conical</a:t>
            </a:r>
            <a:r>
              <a:rPr sz="3200" spc="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nodules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Shape-horn shaped </a:t>
            </a:r>
            <a:r>
              <a:rPr sz="3200" dirty="0">
                <a:latin typeface="Arial"/>
                <a:cs typeface="Arial"/>
              </a:rPr>
              <a:t>, </a:t>
            </a:r>
            <a:r>
              <a:rPr sz="3200" spc="-5" dirty="0">
                <a:latin typeface="Arial"/>
                <a:cs typeface="Arial"/>
              </a:rPr>
              <a:t>elastic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cartilage.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467995" algn="l"/>
                <a:tab pos="469265" algn="l"/>
              </a:tabLst>
            </a:pPr>
            <a:r>
              <a:rPr dirty="0"/>
              <a:t>	</a:t>
            </a:r>
            <a:r>
              <a:rPr sz="3200" dirty="0">
                <a:latin typeface="Arial"/>
                <a:cs typeface="Arial"/>
              </a:rPr>
              <a:t>Located </a:t>
            </a:r>
            <a:r>
              <a:rPr sz="3200" spc="-5" dirty="0">
                <a:latin typeface="Arial"/>
                <a:cs typeface="Arial"/>
              </a:rPr>
              <a:t>apex </a:t>
            </a:r>
            <a:r>
              <a:rPr sz="3200" dirty="0">
                <a:latin typeface="Arial"/>
                <a:cs typeface="Arial"/>
              </a:rPr>
              <a:t>of the </a:t>
            </a:r>
            <a:r>
              <a:rPr sz="3200" spc="-5" dirty="0">
                <a:latin typeface="Arial"/>
                <a:cs typeface="Arial"/>
              </a:rPr>
              <a:t>each arytenoid  </a:t>
            </a:r>
            <a:r>
              <a:rPr sz="3200" dirty="0">
                <a:latin typeface="Arial"/>
                <a:cs typeface="Arial"/>
              </a:rPr>
              <a:t>cartilage. Situated in the posterior part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  the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aryepiglottic.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3733799"/>
            <a:ext cx="8077200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11718" y="6431076"/>
            <a:ext cx="196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010" y="322833"/>
            <a:ext cx="70973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latin typeface="Arial"/>
                <a:cs typeface="Arial"/>
              </a:rPr>
              <a:t>CUNEIFORM</a:t>
            </a:r>
            <a:r>
              <a:rPr sz="4400" b="0" spc="-55" dirty="0">
                <a:latin typeface="Arial"/>
                <a:cs typeface="Arial"/>
              </a:rPr>
              <a:t> </a:t>
            </a:r>
            <a:r>
              <a:rPr sz="4400" b="0" spc="-10" dirty="0">
                <a:latin typeface="Arial"/>
                <a:cs typeface="Arial"/>
              </a:rPr>
              <a:t>CARTILAGES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67200" y="1973579"/>
            <a:ext cx="4876800" cy="4046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150365"/>
            <a:ext cx="3315335" cy="53949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5575" indent="-143510">
              <a:lnSpc>
                <a:spcPct val="100000"/>
              </a:lnSpc>
              <a:spcBef>
                <a:spcPts val="105"/>
              </a:spcBef>
              <a:buSzPct val="96875"/>
              <a:buFont typeface="Arial"/>
              <a:buChar char="•"/>
              <a:tabLst>
                <a:tab pos="156210" algn="l"/>
              </a:tabLst>
            </a:pPr>
            <a:r>
              <a:rPr sz="3200" dirty="0">
                <a:latin typeface="Calibri"/>
                <a:cs typeface="Calibri"/>
              </a:rPr>
              <a:t>club </a:t>
            </a:r>
            <a:r>
              <a:rPr sz="3200" spc="-5" dirty="0">
                <a:latin typeface="Calibri"/>
                <a:cs typeface="Calibri"/>
              </a:rPr>
              <a:t>shaped</a:t>
            </a:r>
            <a:endParaRPr sz="3200">
              <a:latin typeface="Calibri"/>
              <a:cs typeface="Calibri"/>
            </a:endParaRPr>
          </a:p>
          <a:p>
            <a:pPr marL="12700" marR="306070">
              <a:lnSpc>
                <a:spcPct val="100000"/>
              </a:lnSpc>
              <a:buSzPct val="96875"/>
              <a:buFont typeface="Arial"/>
              <a:buChar char="•"/>
              <a:tabLst>
                <a:tab pos="247650" algn="l"/>
              </a:tabLst>
            </a:pPr>
            <a:r>
              <a:rPr sz="3200" spc="-5" dirty="0">
                <a:latin typeface="Calibri"/>
                <a:cs typeface="Calibri"/>
              </a:rPr>
              <a:t>placed </a:t>
            </a:r>
            <a:r>
              <a:rPr sz="3200" dirty="0">
                <a:latin typeface="Calibri"/>
                <a:cs typeface="Calibri"/>
              </a:rPr>
              <a:t>one </a:t>
            </a:r>
            <a:r>
              <a:rPr sz="3200" spc="-5" dirty="0">
                <a:latin typeface="Calibri"/>
                <a:cs typeface="Calibri"/>
              </a:rPr>
              <a:t>on  either side </a:t>
            </a:r>
            <a:r>
              <a:rPr sz="3200" dirty="0">
                <a:latin typeface="Calibri"/>
                <a:cs typeface="Calibri"/>
              </a:rPr>
              <a:t>, in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10" dirty="0">
                <a:latin typeface="Calibri"/>
                <a:cs typeface="Calibri"/>
              </a:rPr>
              <a:t>aryepiglottic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fold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99"/>
              </a:lnSpc>
              <a:buSzPct val="96875"/>
              <a:buFont typeface="Arial"/>
              <a:buChar char="•"/>
              <a:tabLst>
                <a:tab pos="247650" algn="l"/>
              </a:tabLst>
            </a:pPr>
            <a:r>
              <a:rPr sz="3200" spc="-15" dirty="0">
                <a:latin typeface="Calibri"/>
                <a:cs typeface="Calibri"/>
              </a:rPr>
              <a:t>just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20" dirty="0">
                <a:latin typeface="Calibri"/>
                <a:cs typeface="Calibri"/>
              </a:rPr>
              <a:t>front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the  arytenoids </a:t>
            </a:r>
            <a:r>
              <a:rPr sz="3200" spc="-15" dirty="0">
                <a:latin typeface="Calibri"/>
                <a:cs typeface="Calibri"/>
              </a:rPr>
              <a:t>ligament 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gives the  </a:t>
            </a:r>
            <a:r>
              <a:rPr sz="3200" spc="-5" dirty="0">
                <a:latin typeface="Calibri"/>
                <a:cs typeface="Calibri"/>
              </a:rPr>
              <a:t>support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vocal  </a:t>
            </a:r>
            <a:r>
              <a:rPr sz="3200" spc="-20" dirty="0">
                <a:latin typeface="Calibri"/>
                <a:cs typeface="Calibri"/>
              </a:rPr>
              <a:t>folds </a:t>
            </a:r>
            <a:r>
              <a:rPr sz="3200" dirty="0">
                <a:latin typeface="Calibri"/>
                <a:cs typeface="Calibri"/>
              </a:rPr>
              <a:t>and the </a:t>
            </a:r>
            <a:r>
              <a:rPr sz="3200" spc="-20" dirty="0">
                <a:latin typeface="Calibri"/>
                <a:cs typeface="Calibri"/>
              </a:rPr>
              <a:t>lateral  </a:t>
            </a:r>
            <a:r>
              <a:rPr sz="3200" dirty="0">
                <a:latin typeface="Calibri"/>
                <a:cs typeface="Calibri"/>
              </a:rPr>
              <a:t>aspects </a:t>
            </a:r>
            <a:r>
              <a:rPr sz="3200" spc="-5" dirty="0">
                <a:latin typeface="Calibri"/>
                <a:cs typeface="Calibri"/>
              </a:rPr>
              <a:t>of the  </a:t>
            </a:r>
            <a:r>
              <a:rPr sz="3200" spc="-10" dirty="0">
                <a:latin typeface="Calibri"/>
                <a:cs typeface="Calibri"/>
              </a:rPr>
              <a:t>epiglottis</a:t>
            </a:r>
            <a:r>
              <a:rPr sz="3200" spc="-10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1718" y="6431076"/>
            <a:ext cx="196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2842" y="246633"/>
            <a:ext cx="67386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10" dirty="0">
                <a:latin typeface="Arial"/>
                <a:cs typeface="Arial"/>
              </a:rPr>
              <a:t>LARYNGEAL</a:t>
            </a:r>
            <a:r>
              <a:rPr sz="4400" b="0" spc="-215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LIGAMENTS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/>
              <a:t>EXTRINSIC</a:t>
            </a:r>
          </a:p>
          <a:p>
            <a:pPr marL="756285" marR="5080" lvl="1" indent="-287020">
              <a:lnSpc>
                <a:spcPct val="10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sz="2800" dirty="0">
                <a:latin typeface="Arial"/>
                <a:cs typeface="Arial"/>
              </a:rPr>
              <a:t>Thyrohyoid  </a:t>
            </a:r>
            <a:r>
              <a:rPr sz="2800" spc="-5" dirty="0">
                <a:latin typeface="Arial"/>
                <a:cs typeface="Arial"/>
              </a:rPr>
              <a:t>membrane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  ligaments</a:t>
            </a:r>
            <a:endParaRPr sz="2800">
              <a:latin typeface="Arial"/>
              <a:cs typeface="Arial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dirty="0">
                <a:latin typeface="Arial"/>
                <a:cs typeface="Arial"/>
              </a:rPr>
              <a:t>Cricothyroid  </a:t>
            </a:r>
            <a:r>
              <a:rPr sz="2800" spc="-5" dirty="0">
                <a:latin typeface="Arial"/>
                <a:cs typeface="Arial"/>
              </a:rPr>
              <a:t>membrane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  ligaments</a:t>
            </a:r>
            <a:endParaRPr sz="2800">
              <a:latin typeface="Arial"/>
              <a:cs typeface="Arial"/>
            </a:endParaRPr>
          </a:p>
          <a:p>
            <a:pPr marL="756285" marR="303530" lvl="1" indent="-287020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Cri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ot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al  ligament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Epiglottis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7575" y="1063925"/>
            <a:ext cx="3856354" cy="539623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9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INTRINSIC</a:t>
            </a:r>
            <a:endParaRPr sz="32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Elastic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membrane</a:t>
            </a:r>
            <a:endParaRPr sz="2800">
              <a:latin typeface="Arial"/>
              <a:cs typeface="Arial"/>
            </a:endParaRPr>
          </a:p>
          <a:p>
            <a:pPr marL="756285" marR="916305" lvl="1" indent="-287020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Qua</a:t>
            </a:r>
            <a:r>
              <a:rPr sz="2800" spc="5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u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ar  membrane</a:t>
            </a:r>
            <a:endParaRPr sz="2800">
              <a:latin typeface="Arial"/>
              <a:cs typeface="Arial"/>
            </a:endParaRPr>
          </a:p>
          <a:p>
            <a:pPr marL="756285" marR="577215" lvl="1" indent="-287020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Conus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elasticus  </a:t>
            </a:r>
            <a:r>
              <a:rPr sz="2800" spc="-5" dirty="0">
                <a:latin typeface="Arial"/>
                <a:cs typeface="Arial"/>
              </a:rPr>
              <a:t>(cricovocal  membrane)</a:t>
            </a:r>
            <a:endParaRPr sz="2800">
              <a:latin typeface="Arial"/>
              <a:cs typeface="Arial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Median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cricothyroid  ligament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35" dirty="0">
                <a:latin typeface="Arial"/>
                <a:cs typeface="Arial"/>
              </a:rPr>
              <a:t>Vocal</a:t>
            </a:r>
            <a:r>
              <a:rPr sz="2800" spc="-5" dirty="0">
                <a:latin typeface="Arial"/>
                <a:cs typeface="Arial"/>
              </a:rPr>
              <a:t> Ligament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Thyroepiglottic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1540" y="6434734"/>
            <a:ext cx="13703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li</a:t>
            </a:r>
            <a:r>
              <a:rPr sz="280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ame</a:t>
            </a:r>
            <a:r>
              <a:rPr sz="2800" dirty="0">
                <a:latin typeface="Arial"/>
                <a:cs typeface="Arial"/>
              </a:rPr>
              <a:t>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1718" y="6431076"/>
            <a:ext cx="196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17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1401738"/>
            <a:ext cx="8368665" cy="217233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869"/>
              </a:spcBef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The thyroid</a:t>
            </a:r>
            <a:r>
              <a:rPr sz="32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membrane-</a:t>
            </a:r>
            <a:r>
              <a:rPr sz="3200" spc="-5" dirty="0">
                <a:latin typeface="Arial"/>
                <a:cs typeface="Arial"/>
              </a:rPr>
              <a:t>--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70"/>
              </a:spcBef>
              <a:tabLst>
                <a:tab pos="6530340" algn="l"/>
              </a:tabLst>
            </a:pP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broad, fibroelastic</a:t>
            </a:r>
            <a:r>
              <a:rPr sz="3200" spc="30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layer,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attached	below </a:t>
            </a:r>
            <a:r>
              <a:rPr sz="3200" spc="-10" dirty="0">
                <a:latin typeface="Arial"/>
                <a:cs typeface="Arial"/>
              </a:rPr>
              <a:t>to 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upper border </a:t>
            </a:r>
            <a:r>
              <a:rPr sz="3200" dirty="0">
                <a:latin typeface="Arial"/>
                <a:cs typeface="Arial"/>
              </a:rPr>
              <a:t>of the thyroid </a:t>
            </a:r>
            <a:r>
              <a:rPr sz="3200" spc="-5" dirty="0">
                <a:latin typeface="Arial"/>
                <a:cs typeface="Arial"/>
              </a:rPr>
              <a:t>cartilage and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to  the </a:t>
            </a:r>
            <a:r>
              <a:rPr sz="3200" dirty="0">
                <a:latin typeface="Arial"/>
                <a:cs typeface="Arial"/>
              </a:rPr>
              <a:t>front of </a:t>
            </a:r>
            <a:r>
              <a:rPr sz="3200" spc="-5" dirty="0">
                <a:latin typeface="Arial"/>
                <a:cs typeface="Arial"/>
              </a:rPr>
              <a:t>its superior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cornu.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dirty="0"/>
              <a:t>EXTRINSIC</a:t>
            </a:r>
            <a:r>
              <a:rPr spc="-70" dirty="0"/>
              <a:t> </a:t>
            </a:r>
            <a:r>
              <a:rPr dirty="0"/>
              <a:t>LIGAMENTS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1596593"/>
            <a:ext cx="4472305" cy="5392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The thyrohyoid  ligament </a:t>
            </a:r>
            <a:r>
              <a:rPr sz="3200" dirty="0">
                <a:latin typeface="Arial"/>
                <a:cs typeface="Arial"/>
              </a:rPr>
              <a:t>– is the </a:t>
            </a:r>
            <a:r>
              <a:rPr sz="3200" spc="-5" dirty="0">
                <a:latin typeface="Arial"/>
                <a:cs typeface="Arial"/>
              </a:rPr>
              <a:t>round  elastic cord, </a:t>
            </a:r>
            <a:r>
              <a:rPr sz="3200" dirty="0">
                <a:latin typeface="Arial"/>
                <a:cs typeface="Arial"/>
              </a:rPr>
              <a:t>which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forms  </a:t>
            </a:r>
            <a:r>
              <a:rPr sz="3200" spc="-5" dirty="0">
                <a:latin typeface="Arial"/>
                <a:cs typeface="Arial"/>
              </a:rPr>
              <a:t>the posterior border </a:t>
            </a:r>
            <a:r>
              <a:rPr sz="3200" dirty="0">
                <a:latin typeface="Arial"/>
                <a:cs typeface="Arial"/>
              </a:rPr>
              <a:t>of  the hyothyroid  </a:t>
            </a:r>
            <a:r>
              <a:rPr sz="3200" spc="-5" dirty="0">
                <a:latin typeface="Arial"/>
                <a:cs typeface="Arial"/>
              </a:rPr>
              <a:t>membrane and passes  between </a:t>
            </a:r>
            <a:r>
              <a:rPr sz="3200" dirty="0">
                <a:latin typeface="Arial"/>
                <a:cs typeface="Arial"/>
              </a:rPr>
              <a:t>the tip of thr  superior cornu of the  thyroid </a:t>
            </a:r>
            <a:r>
              <a:rPr sz="3200" spc="-5" dirty="0">
                <a:latin typeface="Arial"/>
                <a:cs typeface="Arial"/>
              </a:rPr>
              <a:t>cartilage and the  </a:t>
            </a:r>
            <a:r>
              <a:rPr sz="3200" dirty="0">
                <a:latin typeface="Arial"/>
                <a:cs typeface="Arial"/>
              </a:rPr>
              <a:t>extremity of the </a:t>
            </a:r>
            <a:r>
              <a:rPr sz="3200" spc="-5" dirty="0">
                <a:latin typeface="Arial"/>
                <a:cs typeface="Arial"/>
              </a:rPr>
              <a:t>greater  </a:t>
            </a:r>
            <a:r>
              <a:rPr sz="3200" dirty="0">
                <a:latin typeface="Arial"/>
                <a:cs typeface="Arial"/>
              </a:rPr>
              <a:t>cornu of </a:t>
            </a:r>
            <a:r>
              <a:rPr sz="3200" spc="-5" dirty="0">
                <a:latin typeface="Arial"/>
                <a:cs typeface="Arial"/>
              </a:rPr>
              <a:t>the hyoid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bone.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dirty="0"/>
              <a:t>EXTRINSIC</a:t>
            </a:r>
            <a:r>
              <a:rPr spc="-70" dirty="0"/>
              <a:t> </a:t>
            </a:r>
            <a:r>
              <a:rPr dirty="0"/>
              <a:t>LIGAMENTS</a:t>
            </a:r>
          </a:p>
        </p:txBody>
      </p:sp>
      <p:sp>
        <p:nvSpPr>
          <p:cNvPr id="4" name="object 4"/>
          <p:cNvSpPr/>
          <p:nvPr/>
        </p:nvSpPr>
        <p:spPr>
          <a:xfrm>
            <a:off x="4876800" y="990600"/>
            <a:ext cx="4267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5028" y="284733"/>
            <a:ext cx="63944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latin typeface="Arial"/>
                <a:cs typeface="Arial"/>
              </a:rPr>
              <a:t>EXTRINSIC</a:t>
            </a:r>
            <a:r>
              <a:rPr sz="4400" b="0" spc="-75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LIGAMENTS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240282"/>
            <a:ext cx="8417560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6355">
              <a:lnSpc>
                <a:spcPct val="100000"/>
              </a:lnSpc>
              <a:spcBef>
                <a:spcPts val="105"/>
              </a:spcBef>
              <a:tabLst>
                <a:tab pos="2467610" algn="l"/>
              </a:tabLst>
            </a:pPr>
            <a:r>
              <a:rPr sz="3200" b="1" dirty="0">
                <a:latin typeface="Arial"/>
                <a:cs typeface="Arial"/>
              </a:rPr>
              <a:t>Epiglottis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--	</a:t>
            </a:r>
            <a:r>
              <a:rPr sz="3200" dirty="0">
                <a:latin typeface="Arial"/>
                <a:cs typeface="Arial"/>
              </a:rPr>
              <a:t>is connected with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hyoid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bone  by an </a:t>
            </a:r>
            <a:r>
              <a:rPr sz="3200" spc="-5" dirty="0">
                <a:latin typeface="Arial"/>
                <a:cs typeface="Arial"/>
              </a:rPr>
              <a:t>elastic hand the hyoepiglotic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ligament.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b="1" spc="-5" dirty="0">
                <a:latin typeface="Arial"/>
                <a:cs typeface="Arial"/>
              </a:rPr>
              <a:t>Cricotracheal ligament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–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latin typeface="Arial"/>
                <a:cs typeface="Arial"/>
              </a:rPr>
              <a:t>Connects the cricoid </a:t>
            </a:r>
            <a:r>
              <a:rPr sz="3200" spc="-5" dirty="0">
                <a:latin typeface="Arial"/>
                <a:cs typeface="Arial"/>
              </a:rPr>
              <a:t>cartilage </a:t>
            </a:r>
            <a:r>
              <a:rPr sz="3200" dirty="0">
                <a:latin typeface="Arial"/>
                <a:cs typeface="Arial"/>
              </a:rPr>
              <a:t>with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first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ring  of </a:t>
            </a:r>
            <a:r>
              <a:rPr sz="3200" spc="-5" dirty="0">
                <a:latin typeface="Arial"/>
                <a:cs typeface="Arial"/>
              </a:rPr>
              <a:t>the trachea. </a:t>
            </a:r>
            <a:r>
              <a:rPr sz="3200" dirty="0">
                <a:latin typeface="Arial"/>
                <a:cs typeface="Arial"/>
              </a:rPr>
              <a:t>It </a:t>
            </a:r>
            <a:r>
              <a:rPr sz="3200" spc="-5" dirty="0">
                <a:latin typeface="Arial"/>
                <a:cs typeface="Arial"/>
              </a:rPr>
              <a:t>resembles the fibrous  membrane </a:t>
            </a:r>
            <a:r>
              <a:rPr sz="3200" dirty="0">
                <a:latin typeface="Arial"/>
                <a:cs typeface="Arial"/>
              </a:rPr>
              <a:t>which connects the </a:t>
            </a:r>
            <a:r>
              <a:rPr sz="3200" spc="-5" dirty="0">
                <a:latin typeface="Arial"/>
                <a:cs typeface="Arial"/>
              </a:rPr>
              <a:t>cartilaginous  rings </a:t>
            </a:r>
            <a:r>
              <a:rPr sz="3200" spc="-1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trachea to the </a:t>
            </a:r>
            <a:r>
              <a:rPr sz="3200" spc="-5" dirty="0">
                <a:latin typeface="Arial"/>
                <a:cs typeface="Arial"/>
              </a:rPr>
              <a:t>each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other.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57702" y="312315"/>
            <a:ext cx="2227580" cy="625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65"/>
              </a:lnSpc>
            </a:pPr>
            <a:r>
              <a:rPr sz="4400" dirty="0">
                <a:latin typeface="Arial"/>
                <a:cs typeface="Arial"/>
              </a:rPr>
              <a:t>LA</a:t>
            </a:r>
            <a:r>
              <a:rPr sz="4400" spc="-85" dirty="0">
                <a:latin typeface="Arial"/>
                <a:cs typeface="Arial"/>
              </a:rPr>
              <a:t>R</a:t>
            </a:r>
            <a:r>
              <a:rPr sz="4400" dirty="0">
                <a:latin typeface="Arial"/>
                <a:cs typeface="Arial"/>
              </a:rPr>
              <a:t>YNX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7061" y="6431076"/>
            <a:ext cx="1104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990598"/>
            <a:ext cx="7543800" cy="5867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11718" y="6431076"/>
            <a:ext cx="196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1718" y="6431076"/>
            <a:ext cx="196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5394" y="630682"/>
            <a:ext cx="5130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INTRINSIC</a:t>
            </a:r>
            <a:r>
              <a:rPr sz="3600" spc="-25" dirty="0"/>
              <a:t> </a:t>
            </a:r>
            <a:r>
              <a:rPr sz="3600" spc="-5" dirty="0"/>
              <a:t>LIGAMENTS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374394" y="1544777"/>
            <a:ext cx="6996430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612130" algn="l"/>
              </a:tabLst>
            </a:pPr>
            <a:r>
              <a:rPr sz="3200" b="1" dirty="0">
                <a:latin typeface="Arial"/>
                <a:cs typeface="Arial"/>
              </a:rPr>
              <a:t>THE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CORNUS ELASTICUS--	</a:t>
            </a:r>
            <a:r>
              <a:rPr sz="3200" dirty="0">
                <a:latin typeface="Arial"/>
                <a:cs typeface="Arial"/>
              </a:rPr>
              <a:t>is</a:t>
            </a:r>
            <a:endParaRPr sz="3200">
              <a:latin typeface="Arial"/>
              <a:cs typeface="Arial"/>
            </a:endParaRPr>
          </a:p>
          <a:p>
            <a:pPr marL="12700" marR="20701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Arial"/>
                <a:cs typeface="Arial"/>
              </a:rPr>
              <a:t>composed </a:t>
            </a:r>
            <a:r>
              <a:rPr sz="3200" spc="-5" dirty="0">
                <a:latin typeface="Arial"/>
                <a:cs typeface="Arial"/>
              </a:rPr>
              <a:t>mainly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yellow elastic  </a:t>
            </a:r>
            <a:r>
              <a:rPr sz="3200" dirty="0">
                <a:latin typeface="Arial"/>
                <a:cs typeface="Arial"/>
              </a:rPr>
              <a:t>tissue. It </a:t>
            </a:r>
            <a:r>
              <a:rPr sz="3200" spc="-5" dirty="0">
                <a:latin typeface="Arial"/>
                <a:cs typeface="Arial"/>
              </a:rPr>
              <a:t>connects </a:t>
            </a:r>
            <a:r>
              <a:rPr sz="3200" dirty="0">
                <a:latin typeface="Arial"/>
                <a:cs typeface="Arial"/>
              </a:rPr>
              <a:t>the thyroid,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cricoid,  </a:t>
            </a:r>
            <a:r>
              <a:rPr sz="3200" spc="-5" dirty="0">
                <a:latin typeface="Arial"/>
                <a:cs typeface="Arial"/>
              </a:rPr>
              <a:t>arytenoid cartilage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one another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097020" algn="l"/>
              </a:tabLst>
            </a:pPr>
            <a:r>
              <a:rPr sz="3200" b="1" dirty="0">
                <a:latin typeface="Arial"/>
                <a:cs typeface="Arial"/>
              </a:rPr>
              <a:t>THYROEPIGLOTTIC	LIGAMENT</a:t>
            </a:r>
            <a:r>
              <a:rPr sz="3200" dirty="0">
                <a:latin typeface="Arial"/>
                <a:cs typeface="Arial"/>
              </a:rPr>
              <a:t>----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is a </a:t>
            </a:r>
            <a:r>
              <a:rPr sz="3200" spc="-5" dirty="0">
                <a:latin typeface="Arial"/>
                <a:cs typeface="Arial"/>
              </a:rPr>
              <a:t>long, </a:t>
            </a:r>
            <a:r>
              <a:rPr sz="3200" spc="-25" dirty="0">
                <a:latin typeface="Arial"/>
                <a:cs typeface="Arial"/>
              </a:rPr>
              <a:t>slender, </a:t>
            </a:r>
            <a:r>
              <a:rPr sz="3200" spc="-5" dirty="0">
                <a:latin typeface="Arial"/>
                <a:cs typeface="Arial"/>
              </a:rPr>
              <a:t>elastic </a:t>
            </a:r>
            <a:r>
              <a:rPr sz="3200" dirty="0">
                <a:latin typeface="Arial"/>
                <a:cs typeface="Arial"/>
              </a:rPr>
              <a:t>cordwhich  connects the stem of the </a:t>
            </a:r>
            <a:r>
              <a:rPr sz="3200" spc="-5" dirty="0">
                <a:latin typeface="Arial"/>
                <a:cs typeface="Arial"/>
              </a:rPr>
              <a:t>epiglottis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with  </a:t>
            </a:r>
            <a:r>
              <a:rPr sz="3200" spc="-5" dirty="0">
                <a:latin typeface="Arial"/>
                <a:cs typeface="Arial"/>
              </a:rPr>
              <a:t>the angle </a:t>
            </a:r>
            <a:r>
              <a:rPr sz="3200" dirty="0">
                <a:latin typeface="Arial"/>
                <a:cs typeface="Arial"/>
              </a:rPr>
              <a:t>of thyroid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cartilage.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0288" y="475233"/>
            <a:ext cx="60413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MUSCLES OF</a:t>
            </a:r>
            <a:r>
              <a:rPr sz="4400" b="0" spc="-80" dirty="0">
                <a:latin typeface="Arial"/>
                <a:cs typeface="Arial"/>
              </a:rPr>
              <a:t> </a:t>
            </a:r>
            <a:r>
              <a:rPr sz="4400" b="0" spc="-15" dirty="0">
                <a:latin typeface="Arial"/>
                <a:cs typeface="Arial"/>
              </a:rPr>
              <a:t>LARYNX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371574"/>
            <a:ext cx="4566285" cy="295275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3200" b="1" dirty="0">
                <a:latin typeface="Arial"/>
                <a:cs typeface="Arial"/>
              </a:rPr>
              <a:t>Extrinsic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muscles</a:t>
            </a:r>
            <a:endParaRPr sz="3200">
              <a:latin typeface="Arial"/>
              <a:cs typeface="Arial"/>
            </a:endParaRPr>
          </a:p>
          <a:p>
            <a:pPr marL="155575" indent="-143510">
              <a:lnSpc>
                <a:spcPct val="100000"/>
              </a:lnSpc>
              <a:spcBef>
                <a:spcPts val="770"/>
              </a:spcBef>
              <a:buSzPct val="96875"/>
              <a:buFont typeface="Arial"/>
              <a:buChar char="•"/>
              <a:tabLst>
                <a:tab pos="156210" algn="l"/>
              </a:tabLst>
            </a:pPr>
            <a:r>
              <a:rPr sz="3200" b="1" dirty="0">
                <a:latin typeface="Arial"/>
                <a:cs typeface="Arial"/>
              </a:rPr>
              <a:t>The </a:t>
            </a:r>
            <a:r>
              <a:rPr sz="3200" b="1" spc="-5" dirty="0">
                <a:latin typeface="Arial"/>
                <a:cs typeface="Arial"/>
              </a:rPr>
              <a:t>Mylohyoid</a:t>
            </a:r>
            <a:r>
              <a:rPr sz="3200" b="1" spc="-8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Muscle</a:t>
            </a:r>
            <a:endParaRPr sz="3200">
              <a:latin typeface="Arial"/>
              <a:cs typeface="Arial"/>
            </a:endParaRPr>
          </a:p>
          <a:p>
            <a:pPr marL="155575" indent="-143510">
              <a:lnSpc>
                <a:spcPct val="100000"/>
              </a:lnSpc>
              <a:spcBef>
                <a:spcPts val="770"/>
              </a:spcBef>
              <a:buSzPct val="96875"/>
              <a:buFont typeface="Arial"/>
              <a:buChar char="•"/>
              <a:tabLst>
                <a:tab pos="156210" algn="l"/>
              </a:tabLst>
            </a:pPr>
            <a:r>
              <a:rPr sz="3200" b="1" dirty="0">
                <a:latin typeface="Arial"/>
                <a:cs typeface="Arial"/>
              </a:rPr>
              <a:t>Geniohyoid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Muscle</a:t>
            </a:r>
            <a:endParaRPr sz="3200">
              <a:latin typeface="Arial"/>
              <a:cs typeface="Arial"/>
            </a:endParaRPr>
          </a:p>
          <a:p>
            <a:pPr marL="155575" indent="-143510">
              <a:lnSpc>
                <a:spcPct val="100000"/>
              </a:lnSpc>
              <a:spcBef>
                <a:spcPts val="765"/>
              </a:spcBef>
              <a:buSzPct val="96875"/>
              <a:buFont typeface="Arial"/>
              <a:buChar char="•"/>
              <a:tabLst>
                <a:tab pos="156210" algn="l"/>
              </a:tabLst>
            </a:pPr>
            <a:r>
              <a:rPr sz="3200" b="1" dirty="0">
                <a:latin typeface="Arial"/>
                <a:cs typeface="Arial"/>
              </a:rPr>
              <a:t>The Stylohyoid</a:t>
            </a:r>
            <a:r>
              <a:rPr sz="3200" b="1" spc="-1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Muscle</a:t>
            </a:r>
            <a:endParaRPr sz="3200">
              <a:latin typeface="Arial"/>
              <a:cs typeface="Arial"/>
            </a:endParaRPr>
          </a:p>
          <a:p>
            <a:pPr marL="155575" indent="-143510">
              <a:lnSpc>
                <a:spcPct val="100000"/>
              </a:lnSpc>
              <a:spcBef>
                <a:spcPts val="770"/>
              </a:spcBef>
              <a:buSzPct val="96875"/>
              <a:buFont typeface="Arial"/>
              <a:buChar char="•"/>
              <a:tabLst>
                <a:tab pos="156210" algn="l"/>
              </a:tabLst>
            </a:pPr>
            <a:r>
              <a:rPr sz="3200" b="1" dirty="0">
                <a:latin typeface="Arial"/>
                <a:cs typeface="Arial"/>
              </a:rPr>
              <a:t>Cricothyroid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57800" y="1447800"/>
            <a:ext cx="358140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437133"/>
            <a:ext cx="58680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EXTRINSIC</a:t>
            </a:r>
            <a:r>
              <a:rPr sz="4400" b="0" spc="-70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MUSCLES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420113"/>
            <a:ext cx="3432175" cy="475805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341630">
              <a:lnSpc>
                <a:spcPts val="3460"/>
              </a:lnSpc>
              <a:spcBef>
                <a:spcPts val="535"/>
              </a:spcBef>
            </a:pPr>
            <a:r>
              <a:rPr sz="3200" b="1" dirty="0">
                <a:latin typeface="Arial"/>
                <a:cs typeface="Arial"/>
              </a:rPr>
              <a:t>The</a:t>
            </a:r>
            <a:r>
              <a:rPr sz="3200" b="1" spc="-114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Geniohyoid  </a:t>
            </a:r>
            <a:r>
              <a:rPr sz="3200" b="1" spc="-5" dirty="0">
                <a:latin typeface="Arial"/>
                <a:cs typeface="Arial"/>
              </a:rPr>
              <a:t>Muscle</a:t>
            </a:r>
            <a:endParaRPr sz="3200">
              <a:latin typeface="Arial"/>
              <a:cs typeface="Arial"/>
            </a:endParaRPr>
          </a:p>
          <a:p>
            <a:pPr marL="12700" marR="5080" indent="104775">
              <a:lnSpc>
                <a:spcPct val="90000"/>
              </a:lnSpc>
              <a:spcBef>
                <a:spcPts val="715"/>
              </a:spcBef>
              <a:tabLst>
                <a:tab pos="1524635" algn="l"/>
                <a:tab pos="2086610" algn="l"/>
              </a:tabLst>
            </a:pPr>
            <a:r>
              <a:rPr sz="3200" spc="-5" dirty="0">
                <a:latin typeface="Arial"/>
                <a:cs typeface="Arial"/>
              </a:rPr>
              <a:t>They lie </a:t>
            </a:r>
            <a:r>
              <a:rPr sz="3200" dirty="0">
                <a:latin typeface="Arial"/>
                <a:cs typeface="Arial"/>
              </a:rPr>
              <a:t>superior  to the mylohyoid  muscle	to	</a:t>
            </a:r>
            <a:r>
              <a:rPr sz="3200" spc="-5" dirty="0">
                <a:latin typeface="Arial"/>
                <a:cs typeface="Arial"/>
              </a:rPr>
              <a:t>body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of 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hyoid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bone</a:t>
            </a:r>
            <a:endParaRPr sz="3200">
              <a:latin typeface="Arial"/>
              <a:cs typeface="Arial"/>
            </a:endParaRPr>
          </a:p>
          <a:p>
            <a:pPr marL="12700" marR="500380">
              <a:lnSpc>
                <a:spcPts val="3460"/>
              </a:lnSpc>
              <a:spcBef>
                <a:spcPts val="815"/>
              </a:spcBef>
            </a:pPr>
            <a:r>
              <a:rPr sz="3200" b="1" dirty="0">
                <a:latin typeface="Arial"/>
                <a:cs typeface="Arial"/>
              </a:rPr>
              <a:t>The</a:t>
            </a:r>
            <a:r>
              <a:rPr sz="3200" b="1" spc="-7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Stylohyoid  Muscle</a:t>
            </a:r>
            <a:endParaRPr sz="3200">
              <a:latin typeface="Arial"/>
              <a:cs typeface="Arial"/>
            </a:endParaRPr>
          </a:p>
          <a:p>
            <a:pPr marL="12700" marR="71755">
              <a:lnSpc>
                <a:spcPts val="3460"/>
              </a:lnSpc>
              <a:spcBef>
                <a:spcPts val="765"/>
              </a:spcBef>
            </a:pPr>
            <a:r>
              <a:rPr sz="3200" spc="-5" dirty="0">
                <a:latin typeface="Arial"/>
                <a:cs typeface="Arial"/>
              </a:rPr>
              <a:t>Insertion: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body  </a:t>
            </a:r>
            <a:r>
              <a:rPr sz="3200" dirty="0">
                <a:latin typeface="Arial"/>
                <a:cs typeface="Arial"/>
              </a:rPr>
              <a:t>of the </a:t>
            </a:r>
            <a:r>
              <a:rPr sz="3200" spc="-5" dirty="0">
                <a:latin typeface="Arial"/>
                <a:cs typeface="Arial"/>
              </a:rPr>
              <a:t>hyoid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bone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62600" y="1371600"/>
            <a:ext cx="3581400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24855" y="4038599"/>
            <a:ext cx="3819143" cy="2819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3394" y="437133"/>
            <a:ext cx="20770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" dirty="0">
                <a:latin typeface="Arial"/>
                <a:cs typeface="Arial"/>
              </a:rPr>
              <a:t>Cont…..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468882"/>
            <a:ext cx="4357370" cy="3440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637030" algn="l"/>
                <a:tab pos="1997075" algn="l"/>
              </a:tabLst>
            </a:pPr>
            <a:r>
              <a:rPr sz="3200" b="1" spc="-5" dirty="0">
                <a:latin typeface="Arial"/>
                <a:cs typeface="Arial"/>
              </a:rPr>
              <a:t>The </a:t>
            </a:r>
            <a:r>
              <a:rPr sz="3200" b="1" dirty="0">
                <a:latin typeface="Arial"/>
                <a:cs typeface="Arial"/>
              </a:rPr>
              <a:t>thyrohyoid  </a:t>
            </a:r>
            <a:r>
              <a:rPr sz="3200" b="1" spc="-5" dirty="0">
                <a:latin typeface="Arial"/>
                <a:cs typeface="Arial"/>
              </a:rPr>
              <a:t>muscle	</a:t>
            </a:r>
            <a:r>
              <a:rPr sz="3200" b="1" dirty="0">
                <a:latin typeface="Arial"/>
                <a:cs typeface="Arial"/>
              </a:rPr>
              <a:t>-	</a:t>
            </a:r>
            <a:r>
              <a:rPr sz="3200" dirty="0">
                <a:latin typeface="Arial"/>
                <a:cs typeface="Arial"/>
              </a:rPr>
              <a:t>It </a:t>
            </a:r>
            <a:r>
              <a:rPr sz="3200" spc="-5" dirty="0">
                <a:latin typeface="Arial"/>
                <a:cs typeface="Arial"/>
              </a:rPr>
              <a:t>arises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from  the </a:t>
            </a:r>
            <a:r>
              <a:rPr sz="3200" spc="-5" dirty="0">
                <a:latin typeface="Arial"/>
                <a:cs typeface="Arial"/>
              </a:rPr>
              <a:t>oblique line </a:t>
            </a:r>
            <a:r>
              <a:rPr sz="3200" dirty="0">
                <a:latin typeface="Arial"/>
                <a:cs typeface="Arial"/>
              </a:rPr>
              <a:t>on the  </a:t>
            </a:r>
            <a:r>
              <a:rPr sz="3200" spc="-5" dirty="0">
                <a:latin typeface="Arial"/>
                <a:cs typeface="Arial"/>
                <a:hlinkClick r:id="rId2"/>
              </a:rPr>
              <a:t>lamina </a:t>
            </a:r>
            <a:r>
              <a:rPr sz="3200" dirty="0">
                <a:latin typeface="Arial"/>
                <a:cs typeface="Arial"/>
                <a:hlinkClick r:id="rId2"/>
              </a:rPr>
              <a:t>of </a:t>
            </a:r>
            <a:r>
              <a:rPr sz="3200" spc="-5" dirty="0">
                <a:latin typeface="Arial"/>
                <a:cs typeface="Arial"/>
                <a:hlinkClick r:id="rId2"/>
              </a:rPr>
              <a:t>the </a:t>
            </a:r>
            <a:r>
              <a:rPr sz="3200" u="heavy" dirty="0">
                <a:solidFill>
                  <a:srgbClr val="8E57B6"/>
                </a:solidFill>
                <a:uFill>
                  <a:solidFill>
                    <a:srgbClr val="8E57B6"/>
                  </a:solidFill>
                </a:uFill>
                <a:latin typeface="Arial"/>
                <a:cs typeface="Arial"/>
                <a:hlinkClick r:id="rId2"/>
              </a:rPr>
              <a:t>thyroid </a:t>
            </a:r>
            <a:r>
              <a:rPr sz="3200" dirty="0">
                <a:solidFill>
                  <a:srgbClr val="8E57B6"/>
                </a:solidFill>
                <a:latin typeface="Arial"/>
                <a:cs typeface="Arial"/>
                <a:hlinkClick r:id="rId2"/>
              </a:rPr>
              <a:t> </a:t>
            </a:r>
            <a:r>
              <a:rPr sz="3200" u="heavy" spc="-5" dirty="0">
                <a:solidFill>
                  <a:srgbClr val="8E57B6"/>
                </a:solidFill>
                <a:uFill>
                  <a:solidFill>
                    <a:srgbClr val="8E57B6"/>
                  </a:solidFill>
                </a:uFill>
                <a:latin typeface="Arial"/>
                <a:cs typeface="Arial"/>
                <a:hlinkClick r:id="rId2"/>
              </a:rPr>
              <a:t>cartilage</a:t>
            </a:r>
            <a:r>
              <a:rPr sz="3200" spc="-5" dirty="0">
                <a:latin typeface="Arial"/>
                <a:cs typeface="Arial"/>
                <a:hlinkClick r:id="rId2"/>
              </a:rPr>
              <a:t>, and </a:t>
            </a:r>
            <a:r>
              <a:rPr sz="3200" dirty="0">
                <a:latin typeface="Arial"/>
                <a:cs typeface="Arial"/>
                <a:hlinkClick r:id="rId2"/>
              </a:rPr>
              <a:t>to </a:t>
            </a:r>
            <a:r>
              <a:rPr sz="3200" spc="-5" dirty="0">
                <a:latin typeface="Arial"/>
                <a:cs typeface="Arial"/>
                <a:hlinkClick r:id="rId2"/>
              </a:rPr>
              <a:t>the 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u="heavy" spc="-5" dirty="0">
                <a:solidFill>
                  <a:srgbClr val="8E57B6"/>
                </a:solidFill>
                <a:uFill>
                  <a:solidFill>
                    <a:srgbClr val="8E57B6"/>
                  </a:solidFill>
                </a:uFill>
                <a:latin typeface="Arial"/>
                <a:cs typeface="Arial"/>
                <a:hlinkClick r:id="rId3"/>
              </a:rPr>
              <a:t>greater </a:t>
            </a:r>
            <a:r>
              <a:rPr sz="3200" u="heavy" dirty="0">
                <a:solidFill>
                  <a:srgbClr val="8E57B6"/>
                </a:solidFill>
                <a:uFill>
                  <a:solidFill>
                    <a:srgbClr val="8E57B6"/>
                  </a:solidFill>
                </a:uFill>
                <a:latin typeface="Arial"/>
                <a:cs typeface="Arial"/>
                <a:hlinkClick r:id="rId3"/>
              </a:rPr>
              <a:t>cornu</a:t>
            </a:r>
            <a:r>
              <a:rPr sz="3200" dirty="0">
                <a:solidFill>
                  <a:srgbClr val="8E57B6"/>
                </a:solidFill>
                <a:latin typeface="Arial"/>
                <a:cs typeface="Arial"/>
                <a:hlinkClick r:id="rId3"/>
              </a:rPr>
              <a:t> </a:t>
            </a:r>
            <a:r>
              <a:rPr sz="3200" spc="-5" dirty="0">
                <a:latin typeface="Arial"/>
                <a:cs typeface="Arial"/>
              </a:rPr>
              <a:t>of the  </a:t>
            </a:r>
            <a:r>
              <a:rPr sz="3200" u="heavy" dirty="0">
                <a:solidFill>
                  <a:srgbClr val="8E57B6"/>
                </a:solidFill>
                <a:uFill>
                  <a:solidFill>
                    <a:srgbClr val="8E57B6"/>
                  </a:solidFill>
                </a:uFill>
                <a:latin typeface="Arial"/>
                <a:cs typeface="Arial"/>
                <a:hlinkClick r:id="rId4"/>
              </a:rPr>
              <a:t>hyoid</a:t>
            </a:r>
            <a:r>
              <a:rPr sz="3200" u="heavy" spc="-35" dirty="0">
                <a:solidFill>
                  <a:srgbClr val="8E57B6"/>
                </a:solidFill>
                <a:uFill>
                  <a:solidFill>
                    <a:srgbClr val="8E57B6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3200" u="heavy" spc="-5" dirty="0">
                <a:solidFill>
                  <a:srgbClr val="8E57B6"/>
                </a:solidFill>
                <a:uFill>
                  <a:solidFill>
                    <a:srgbClr val="8E57B6"/>
                  </a:solidFill>
                </a:uFill>
                <a:latin typeface="Arial"/>
                <a:cs typeface="Arial"/>
                <a:hlinkClick r:id="rId4"/>
              </a:rPr>
              <a:t>bone</a:t>
            </a:r>
            <a:r>
              <a:rPr sz="3200" spc="-5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4400" y="1524000"/>
            <a:ext cx="4419600" cy="518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9600" y="49479"/>
            <a:ext cx="600519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92630" marR="5080" indent="-1980564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latin typeface="Arial"/>
                <a:cs typeface="Arial"/>
              </a:rPr>
              <a:t>INTRINSIC MUSCLES</a:t>
            </a:r>
            <a:r>
              <a:rPr sz="4000" b="0" spc="-50" dirty="0">
                <a:latin typeface="Arial"/>
                <a:cs typeface="Arial"/>
              </a:rPr>
              <a:t> </a:t>
            </a:r>
            <a:r>
              <a:rPr sz="4000" b="0" spc="-5" dirty="0">
                <a:latin typeface="Arial"/>
                <a:cs typeface="Arial"/>
              </a:rPr>
              <a:t>OF  </a:t>
            </a:r>
            <a:r>
              <a:rPr sz="4000" b="0" spc="-20" dirty="0">
                <a:latin typeface="Arial"/>
                <a:cs typeface="Arial"/>
              </a:rPr>
              <a:t>LARYNX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55575" indent="-143510">
              <a:lnSpc>
                <a:spcPct val="100000"/>
              </a:lnSpc>
              <a:spcBef>
                <a:spcPts val="865"/>
              </a:spcBef>
              <a:buSzPct val="96875"/>
              <a:buFont typeface="Arial"/>
              <a:buChar char="•"/>
              <a:tabLst>
                <a:tab pos="156210" algn="l"/>
              </a:tabLst>
            </a:pPr>
            <a:r>
              <a:rPr spc="-5" dirty="0"/>
              <a:t>Thyroaryatenoid</a:t>
            </a:r>
          </a:p>
          <a:p>
            <a:pPr marL="155575" indent="-143510">
              <a:lnSpc>
                <a:spcPct val="100000"/>
              </a:lnSpc>
              <a:spcBef>
                <a:spcPts val="765"/>
              </a:spcBef>
              <a:buSzPct val="96875"/>
              <a:buFont typeface="Arial"/>
              <a:buChar char="•"/>
              <a:tabLst>
                <a:tab pos="156210" algn="l"/>
              </a:tabLst>
            </a:pPr>
            <a:r>
              <a:rPr dirty="0"/>
              <a:t>Oblique</a:t>
            </a:r>
            <a:r>
              <a:rPr spc="-114" dirty="0"/>
              <a:t> </a:t>
            </a:r>
            <a:r>
              <a:rPr dirty="0"/>
              <a:t>Arytaenoid</a:t>
            </a:r>
          </a:p>
          <a:p>
            <a:pPr marL="12700" marR="1606550">
              <a:lnSpc>
                <a:spcPct val="100000"/>
              </a:lnSpc>
              <a:spcBef>
                <a:spcPts val="770"/>
              </a:spcBef>
              <a:buSzPct val="96875"/>
              <a:buFont typeface="Arial"/>
              <a:buChar char="•"/>
              <a:tabLst>
                <a:tab pos="156210" algn="l"/>
              </a:tabLst>
            </a:pPr>
            <a:r>
              <a:rPr spc="-185" dirty="0"/>
              <a:t>T</a:t>
            </a:r>
            <a:r>
              <a:rPr dirty="0"/>
              <a:t>ran</a:t>
            </a:r>
            <a:r>
              <a:rPr spc="-10" dirty="0"/>
              <a:t>s</a:t>
            </a:r>
            <a:r>
              <a:rPr dirty="0"/>
              <a:t>v</a:t>
            </a:r>
            <a:r>
              <a:rPr spc="-10" dirty="0"/>
              <a:t>e</a:t>
            </a:r>
            <a:r>
              <a:rPr dirty="0"/>
              <a:t>rse  Arytaenoid</a:t>
            </a:r>
          </a:p>
          <a:p>
            <a:pPr marL="12700" marR="1026160">
              <a:lnSpc>
                <a:spcPct val="100000"/>
              </a:lnSpc>
              <a:spcBef>
                <a:spcPts val="770"/>
              </a:spcBef>
              <a:buSzPct val="96875"/>
              <a:buFont typeface="Arial"/>
              <a:buChar char="•"/>
              <a:tabLst>
                <a:tab pos="156210" algn="l"/>
              </a:tabLst>
            </a:pPr>
            <a:r>
              <a:rPr spc="-5" dirty="0"/>
              <a:t>Posterior  </a:t>
            </a:r>
            <a:r>
              <a:rPr dirty="0"/>
              <a:t>Crico</a:t>
            </a:r>
            <a:r>
              <a:rPr spc="-10" dirty="0"/>
              <a:t>a</a:t>
            </a:r>
            <a:r>
              <a:rPr dirty="0"/>
              <a:t>ryte</a:t>
            </a:r>
            <a:r>
              <a:rPr spc="-10" dirty="0"/>
              <a:t>n</a:t>
            </a:r>
            <a:r>
              <a:rPr dirty="0"/>
              <a:t>oid</a:t>
            </a:r>
          </a:p>
          <a:p>
            <a:pPr marL="12700" marR="1026794">
              <a:lnSpc>
                <a:spcPct val="100000"/>
              </a:lnSpc>
              <a:spcBef>
                <a:spcPts val="770"/>
              </a:spcBef>
              <a:buSzPct val="96875"/>
              <a:buFont typeface="Arial"/>
              <a:buChar char="•"/>
              <a:tabLst>
                <a:tab pos="156210" algn="l"/>
              </a:tabLst>
            </a:pPr>
            <a:r>
              <a:rPr spc="-5" dirty="0"/>
              <a:t>Lateral  </a:t>
            </a:r>
            <a:r>
              <a:rPr dirty="0"/>
              <a:t>Cric</a:t>
            </a:r>
            <a:r>
              <a:rPr spc="-15" dirty="0"/>
              <a:t>o</a:t>
            </a:r>
            <a:r>
              <a:rPr dirty="0"/>
              <a:t>ar</a:t>
            </a:r>
            <a:r>
              <a:rPr spc="-15" dirty="0"/>
              <a:t>y</a:t>
            </a:r>
            <a:r>
              <a:rPr dirty="0"/>
              <a:t>ten</a:t>
            </a:r>
            <a:r>
              <a:rPr spc="-15" dirty="0"/>
              <a:t>o</a:t>
            </a:r>
            <a:r>
              <a:rPr dirty="0"/>
              <a:t>id</a:t>
            </a:r>
          </a:p>
        </p:txBody>
      </p:sp>
      <p:sp>
        <p:nvSpPr>
          <p:cNvPr id="4" name="object 4"/>
          <p:cNvSpPr/>
          <p:nvPr/>
        </p:nvSpPr>
        <p:spPr>
          <a:xfrm>
            <a:off x="5029200" y="1295399"/>
            <a:ext cx="3886200" cy="5562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8744" y="1447800"/>
            <a:ext cx="7906511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5380" y="325882"/>
            <a:ext cx="563689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9330" marR="5080" indent="-977265">
              <a:lnSpc>
                <a:spcPct val="100000"/>
              </a:lnSpc>
              <a:spcBef>
                <a:spcPts val="100"/>
              </a:spcBef>
            </a:pPr>
            <a:r>
              <a:rPr dirty="0"/>
              <a:t>ANTERIOR AND</a:t>
            </a:r>
            <a:r>
              <a:rPr spc="-195" dirty="0"/>
              <a:t> </a:t>
            </a:r>
            <a:r>
              <a:rPr dirty="0"/>
              <a:t>POSTERIOR  </a:t>
            </a:r>
            <a:r>
              <a:rPr spc="-15" dirty="0"/>
              <a:t>LARYNGEAL</a:t>
            </a:r>
            <a:r>
              <a:rPr spc="-85" dirty="0"/>
              <a:t> </a:t>
            </a:r>
            <a:r>
              <a:rPr dirty="0"/>
              <a:t>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11718" y="6431076"/>
            <a:ext cx="196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27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5113" y="322833"/>
            <a:ext cx="65716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5" dirty="0">
                <a:latin typeface="Arial"/>
                <a:cs typeface="Arial"/>
              </a:rPr>
              <a:t>CAVITY </a:t>
            </a:r>
            <a:r>
              <a:rPr sz="4400" b="0" spc="-10" dirty="0">
                <a:latin typeface="Arial"/>
                <a:cs typeface="Arial"/>
              </a:rPr>
              <a:t>OF </a:t>
            </a:r>
            <a:r>
              <a:rPr sz="4400" b="0" dirty="0">
                <a:latin typeface="Arial"/>
                <a:cs typeface="Arial"/>
              </a:rPr>
              <a:t>THE</a:t>
            </a:r>
            <a:r>
              <a:rPr sz="4400" b="0" spc="-145" dirty="0">
                <a:latin typeface="Arial"/>
                <a:cs typeface="Arial"/>
              </a:rPr>
              <a:t> </a:t>
            </a:r>
            <a:r>
              <a:rPr sz="4400" b="0" spc="-15" dirty="0">
                <a:latin typeface="Arial"/>
                <a:cs typeface="Arial"/>
              </a:rPr>
              <a:t>LARYNX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596143"/>
            <a:ext cx="3960495" cy="215392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Divided </a:t>
            </a:r>
            <a:r>
              <a:rPr sz="3200" spc="-5" dirty="0">
                <a:latin typeface="Arial"/>
                <a:cs typeface="Arial"/>
              </a:rPr>
              <a:t>into </a:t>
            </a:r>
            <a:r>
              <a:rPr sz="3200" dirty="0">
                <a:latin typeface="Arial"/>
                <a:cs typeface="Arial"/>
              </a:rPr>
              <a:t>3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parts:</a:t>
            </a:r>
            <a:endParaRPr sz="32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sz="2800" spc="-20" dirty="0">
                <a:latin typeface="Arial"/>
                <a:cs typeface="Arial"/>
              </a:rPr>
              <a:t>Vestibule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20" dirty="0">
                <a:latin typeface="Arial"/>
                <a:cs typeface="Arial"/>
              </a:rPr>
              <a:t>Ventricle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dirty="0">
                <a:latin typeface="Arial"/>
                <a:cs typeface="Arial"/>
              </a:rPr>
              <a:t>Subglottic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space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81400" y="2057400"/>
            <a:ext cx="5003292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11718" y="6431076"/>
            <a:ext cx="196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28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0" y="1295398"/>
            <a:ext cx="3810000" cy="5562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7938" y="322833"/>
            <a:ext cx="65716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5" dirty="0">
                <a:latin typeface="Arial"/>
                <a:cs typeface="Arial"/>
              </a:rPr>
              <a:t>CAVITY </a:t>
            </a:r>
            <a:r>
              <a:rPr sz="4400" b="0" spc="-10" dirty="0">
                <a:latin typeface="Arial"/>
                <a:cs typeface="Arial"/>
              </a:rPr>
              <a:t>OF </a:t>
            </a:r>
            <a:r>
              <a:rPr sz="4400" b="0" dirty="0">
                <a:latin typeface="Arial"/>
                <a:cs typeface="Arial"/>
              </a:rPr>
              <a:t>THE</a:t>
            </a:r>
            <a:r>
              <a:rPr sz="4400" b="0" spc="-145" dirty="0">
                <a:latin typeface="Arial"/>
                <a:cs typeface="Arial"/>
              </a:rPr>
              <a:t> </a:t>
            </a:r>
            <a:r>
              <a:rPr sz="4400" b="0" spc="-15" dirty="0">
                <a:latin typeface="Arial"/>
                <a:cs typeface="Arial"/>
              </a:rPr>
              <a:t>LARYNX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39" y="1735277"/>
            <a:ext cx="6277610" cy="4933274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312420" marR="2316480" indent="-274320">
              <a:lnSpc>
                <a:spcPts val="2920"/>
              </a:lnSpc>
              <a:spcBef>
                <a:spcPts val="465"/>
              </a:spcBef>
              <a:buClr>
                <a:srgbClr val="E7BB29"/>
              </a:buClr>
              <a:buFont typeface="Wingdings 2"/>
              <a:buChar char=""/>
              <a:tabLst>
                <a:tab pos="312420" algn="l"/>
              </a:tabLst>
            </a:pPr>
            <a:r>
              <a:rPr sz="2700" spc="-5" dirty="0">
                <a:latin typeface="Arial"/>
                <a:cs typeface="Arial"/>
              </a:rPr>
              <a:t>False Cords</a:t>
            </a:r>
            <a:r>
              <a:rPr sz="2700" spc="-5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(ventricular  </a:t>
            </a:r>
            <a:r>
              <a:rPr sz="2700" spc="-5" dirty="0">
                <a:latin typeface="Arial"/>
                <a:cs typeface="Arial"/>
              </a:rPr>
              <a:t>bands)</a:t>
            </a:r>
            <a:endParaRPr sz="2700" dirty="0">
              <a:latin typeface="Arial"/>
              <a:cs typeface="Arial"/>
            </a:endParaRPr>
          </a:p>
          <a:p>
            <a:pPr marL="678180" marR="1372235" lvl="1" indent="-247015">
              <a:lnSpc>
                <a:spcPts val="2590"/>
              </a:lnSpc>
              <a:spcBef>
                <a:spcPts val="585"/>
              </a:spcBef>
              <a:buFont typeface="Wingdings 2"/>
              <a:buChar char=""/>
              <a:tabLst>
                <a:tab pos="678180" algn="l"/>
                <a:tab pos="2219325" algn="l"/>
                <a:tab pos="3982085" algn="l"/>
              </a:tabLst>
            </a:pPr>
            <a:r>
              <a:rPr sz="2400" spc="-5" dirty="0">
                <a:latin typeface="Arial"/>
                <a:cs typeface="Arial"/>
              </a:rPr>
              <a:t>Anteriorl</a:t>
            </a:r>
            <a:r>
              <a:rPr sz="2400" spc="-15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:	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ng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the	</a:t>
            </a:r>
            <a:r>
              <a:rPr sz="2400" spc="-5" dirty="0">
                <a:latin typeface="Arial"/>
                <a:cs typeface="Arial"/>
              </a:rPr>
              <a:t>thyroid  cartilage</a:t>
            </a:r>
            <a:endParaRPr sz="2400" dirty="0">
              <a:latin typeface="Arial"/>
              <a:cs typeface="Arial"/>
            </a:endParaRPr>
          </a:p>
          <a:p>
            <a:pPr marL="678180" lvl="1" indent="-247015">
              <a:lnSpc>
                <a:spcPts val="2685"/>
              </a:lnSpc>
              <a:spcBef>
                <a:spcPts val="250"/>
              </a:spcBef>
              <a:buFont typeface="Wingdings 2"/>
              <a:buChar char=""/>
              <a:tabLst>
                <a:tab pos="678180" algn="l"/>
              </a:tabLst>
            </a:pPr>
            <a:r>
              <a:rPr sz="2400" spc="-5" dirty="0">
                <a:latin typeface="Arial"/>
                <a:cs typeface="Arial"/>
              </a:rPr>
              <a:t>Posteriorly: bodies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endParaRPr lang="en-IN" sz="2400" dirty="0">
              <a:latin typeface="Arial"/>
              <a:cs typeface="Arial"/>
            </a:endParaRPr>
          </a:p>
          <a:p>
            <a:pPr marL="431165" lvl="1">
              <a:lnSpc>
                <a:spcPts val="2685"/>
              </a:lnSpc>
              <a:spcBef>
                <a:spcPts val="250"/>
              </a:spcBef>
              <a:tabLst>
                <a:tab pos="678180" algn="l"/>
              </a:tabLst>
            </a:pPr>
            <a:r>
              <a:rPr lang="en-IN" sz="2400" dirty="0">
                <a:latin typeface="Arial"/>
                <a:cs typeface="Arial"/>
              </a:rPr>
              <a:t>Arytenoid cartilage</a:t>
            </a:r>
            <a:endParaRPr sz="2400" dirty="0">
              <a:latin typeface="Arial"/>
              <a:cs typeface="Arial"/>
            </a:endParaRPr>
          </a:p>
          <a:p>
            <a:pPr marL="38100">
              <a:lnSpc>
                <a:spcPts val="2805"/>
              </a:lnSpc>
              <a:buClr>
                <a:srgbClr val="E7BB29"/>
              </a:buClr>
              <a:tabLst>
                <a:tab pos="312420" algn="l"/>
              </a:tabLst>
            </a:pPr>
            <a:endParaRPr lang="en-IN" sz="2400" spc="-5" dirty="0">
              <a:latin typeface="Arial"/>
              <a:cs typeface="Arial"/>
            </a:endParaRPr>
          </a:p>
          <a:p>
            <a:pPr marL="312420" indent="-274320">
              <a:lnSpc>
                <a:spcPts val="2805"/>
              </a:lnSpc>
              <a:buClr>
                <a:srgbClr val="E7BB29"/>
              </a:buClr>
              <a:buFont typeface="Wingdings 2"/>
              <a:buChar char=""/>
              <a:tabLst>
                <a:tab pos="312420" algn="l"/>
              </a:tabLst>
            </a:pPr>
            <a:r>
              <a:rPr lang="en-IN" sz="2400" spc="-5" dirty="0">
                <a:latin typeface="Arial"/>
                <a:cs typeface="Arial"/>
              </a:rPr>
              <a:t>True Cords:-</a:t>
            </a:r>
            <a:r>
              <a:rPr sz="2200" spc="-30" dirty="0">
                <a:latin typeface="Arial"/>
                <a:cs typeface="Arial"/>
              </a:rPr>
              <a:t>Voice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production</a:t>
            </a:r>
            <a:endParaRPr sz="2200" dirty="0">
              <a:latin typeface="Arial"/>
              <a:cs typeface="Arial"/>
            </a:endParaRPr>
          </a:p>
          <a:p>
            <a:pPr marL="678180" lvl="1" indent="-247015">
              <a:lnSpc>
                <a:spcPct val="100000"/>
              </a:lnSpc>
              <a:buFont typeface="Wingdings 2"/>
              <a:buChar char=""/>
              <a:tabLst>
                <a:tab pos="678180" algn="l"/>
              </a:tabLst>
            </a:pPr>
            <a:r>
              <a:rPr sz="2200" spc="-5" dirty="0">
                <a:latin typeface="Arial"/>
                <a:cs typeface="Arial"/>
              </a:rPr>
              <a:t>Protection of lower respiratory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tract</a:t>
            </a:r>
            <a:endParaRPr sz="2200" dirty="0">
              <a:latin typeface="Arial"/>
              <a:cs typeface="Arial"/>
            </a:endParaRPr>
          </a:p>
          <a:p>
            <a:pPr marL="678180" lvl="1" indent="-247015">
              <a:lnSpc>
                <a:spcPct val="100000"/>
              </a:lnSpc>
              <a:buFont typeface="Wingdings 2"/>
              <a:buChar char=""/>
              <a:tabLst>
                <a:tab pos="678180" algn="l"/>
                <a:tab pos="2149475" algn="l"/>
              </a:tabLst>
            </a:pPr>
            <a:r>
              <a:rPr sz="2200" spc="-15" dirty="0">
                <a:latin typeface="Arial"/>
                <a:cs typeface="Arial"/>
              </a:rPr>
              <a:t>Anteriorly,:	</a:t>
            </a:r>
            <a:r>
              <a:rPr sz="2200" spc="-5" dirty="0">
                <a:latin typeface="Arial"/>
                <a:cs typeface="Arial"/>
              </a:rPr>
              <a:t>angle of thyroid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cartilage</a:t>
            </a:r>
            <a:endParaRPr sz="2200" dirty="0">
              <a:latin typeface="Arial"/>
              <a:cs typeface="Arial"/>
            </a:endParaRPr>
          </a:p>
          <a:p>
            <a:pPr marL="678180" lvl="1" indent="-247015">
              <a:lnSpc>
                <a:spcPts val="2375"/>
              </a:lnSpc>
              <a:buFont typeface="Wingdings 2"/>
              <a:buChar char=""/>
              <a:tabLst>
                <a:tab pos="678180" algn="l"/>
                <a:tab pos="2231390" algn="l"/>
              </a:tabLst>
            </a:pPr>
            <a:r>
              <a:rPr sz="2200" spc="-5" dirty="0">
                <a:latin typeface="Arial"/>
                <a:cs typeface="Arial"/>
              </a:rPr>
              <a:t>Posteriorly:	vocal </a:t>
            </a:r>
            <a:r>
              <a:rPr sz="2200" dirty="0">
                <a:latin typeface="Arial"/>
                <a:cs typeface="Arial"/>
              </a:rPr>
              <a:t>processes </a:t>
            </a:r>
            <a:r>
              <a:rPr sz="2200" spc="-5" dirty="0">
                <a:latin typeface="Arial"/>
                <a:cs typeface="Arial"/>
              </a:rPr>
              <a:t>of the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arytenoid</a:t>
            </a:r>
            <a:endParaRPr sz="2200" dirty="0">
              <a:latin typeface="Arial"/>
              <a:cs typeface="Arial"/>
            </a:endParaRPr>
          </a:p>
          <a:p>
            <a:pPr marL="678180">
              <a:lnSpc>
                <a:spcPts val="2375"/>
              </a:lnSpc>
            </a:pPr>
            <a:r>
              <a:rPr sz="2200" spc="-5" dirty="0">
                <a:latin typeface="Arial"/>
                <a:cs typeface="Arial"/>
              </a:rPr>
              <a:t>cartilages</a:t>
            </a:r>
            <a:endParaRPr sz="2200" dirty="0">
              <a:latin typeface="Arial"/>
              <a:cs typeface="Arial"/>
            </a:endParaRPr>
          </a:p>
          <a:p>
            <a:pPr marL="678180" marR="308610" lvl="1" indent="-247015">
              <a:lnSpc>
                <a:spcPct val="80000"/>
              </a:lnSpc>
              <a:spcBef>
                <a:spcPts val="525"/>
              </a:spcBef>
              <a:buFont typeface="Wingdings 2"/>
              <a:buChar char=""/>
              <a:tabLst>
                <a:tab pos="678180" algn="l"/>
              </a:tabLst>
            </a:pPr>
            <a:r>
              <a:rPr sz="2200" spc="-5" dirty="0">
                <a:latin typeface="Arial"/>
                <a:cs typeface="Arial"/>
              </a:rPr>
              <a:t>Enclose vocal ligament and a major part of  the vocalis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muscle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1718" y="6431076"/>
            <a:ext cx="196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29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0"/>
            <a:ext cx="8060435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11718" y="6431076"/>
            <a:ext cx="196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5002" y="437133"/>
            <a:ext cx="22529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LA</a:t>
            </a:r>
            <a:r>
              <a:rPr sz="4400" b="0" spc="-85" dirty="0">
                <a:latin typeface="Arial"/>
                <a:cs typeface="Arial"/>
              </a:rPr>
              <a:t>R</a:t>
            </a:r>
            <a:r>
              <a:rPr sz="4400" b="0" dirty="0">
                <a:latin typeface="Arial"/>
                <a:cs typeface="Arial"/>
              </a:rPr>
              <a:t>YNX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05497" y="4501705"/>
            <a:ext cx="339725" cy="45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40"/>
              </a:lnSpc>
            </a:pPr>
            <a:r>
              <a:rPr sz="3200" dirty="0">
                <a:latin typeface="Arial"/>
                <a:cs typeface="Arial"/>
              </a:rPr>
              <a:t>a.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1523658"/>
            <a:ext cx="7857490" cy="402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59710">
              <a:lnSpc>
                <a:spcPct val="120100"/>
              </a:lnSpc>
              <a:spcBef>
                <a:spcPts val="100"/>
              </a:spcBef>
            </a:pPr>
            <a:r>
              <a:rPr sz="3200" spc="-5" dirty="0">
                <a:solidFill>
                  <a:srgbClr val="006FC0"/>
                </a:solidFill>
                <a:latin typeface="Arial"/>
                <a:cs typeface="Arial"/>
              </a:rPr>
              <a:t>Commonly called- </a:t>
            </a:r>
            <a:r>
              <a:rPr sz="3200" dirty="0">
                <a:latin typeface="Arial"/>
                <a:cs typeface="Arial"/>
              </a:rPr>
              <a:t>voice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box  </a:t>
            </a:r>
            <a:r>
              <a:rPr sz="3200" spc="-5" dirty="0">
                <a:solidFill>
                  <a:srgbClr val="006FC0"/>
                </a:solidFill>
                <a:latin typeface="Arial"/>
                <a:cs typeface="Arial"/>
              </a:rPr>
              <a:t>Shape</a:t>
            </a:r>
            <a:r>
              <a:rPr sz="3200" spc="-5" dirty="0">
                <a:latin typeface="Arial"/>
                <a:cs typeface="Arial"/>
              </a:rPr>
              <a:t>- tube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shaped.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65"/>
              </a:spcBef>
            </a:pPr>
            <a:r>
              <a:rPr sz="3200" spc="-5" dirty="0">
                <a:solidFill>
                  <a:srgbClr val="006FC0"/>
                </a:solidFill>
                <a:latin typeface="Arial"/>
                <a:cs typeface="Arial"/>
              </a:rPr>
              <a:t>Composed</a:t>
            </a:r>
            <a:r>
              <a:rPr sz="3200" spc="-5" dirty="0">
                <a:latin typeface="Arial"/>
                <a:cs typeface="Arial"/>
              </a:rPr>
              <a:t>- </a:t>
            </a:r>
            <a:r>
              <a:rPr sz="3200" dirty="0">
                <a:latin typeface="Arial"/>
                <a:cs typeface="Arial"/>
              </a:rPr>
              <a:t>muscles, </a:t>
            </a:r>
            <a:r>
              <a:rPr sz="3200" spc="-5" dirty="0">
                <a:latin typeface="Arial"/>
                <a:cs typeface="Arial"/>
              </a:rPr>
              <a:t>cartilages,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connective  tissue.</a:t>
            </a:r>
            <a:endParaRPr sz="3200">
              <a:latin typeface="Arial"/>
              <a:cs typeface="Arial"/>
            </a:endParaRPr>
          </a:p>
          <a:p>
            <a:pPr marL="12700" marR="2603500">
              <a:lnSpc>
                <a:spcPct val="120000"/>
              </a:lnSpc>
              <a:spcBef>
                <a:spcPts val="5"/>
              </a:spcBef>
            </a:pPr>
            <a:r>
              <a:rPr sz="3200" spc="-5" dirty="0">
                <a:solidFill>
                  <a:srgbClr val="006FC0"/>
                </a:solidFill>
                <a:latin typeface="Arial"/>
                <a:cs typeface="Arial"/>
              </a:rPr>
              <a:t>Bony part- </a:t>
            </a:r>
            <a:r>
              <a:rPr sz="3200" dirty="0">
                <a:latin typeface="Arial"/>
                <a:cs typeface="Arial"/>
              </a:rPr>
              <a:t>hyoid </a:t>
            </a:r>
            <a:r>
              <a:rPr sz="3200" spc="-5" dirty="0">
                <a:latin typeface="Arial"/>
                <a:cs typeface="Arial"/>
              </a:rPr>
              <a:t>bone.  </a:t>
            </a:r>
            <a:r>
              <a:rPr sz="3200" spc="-5" dirty="0">
                <a:solidFill>
                  <a:srgbClr val="006FC0"/>
                </a:solidFill>
                <a:latin typeface="Arial"/>
                <a:cs typeface="Arial"/>
              </a:rPr>
              <a:t>Location</a:t>
            </a:r>
            <a:r>
              <a:rPr sz="3200" spc="-5" dirty="0">
                <a:latin typeface="Arial"/>
                <a:cs typeface="Arial"/>
              </a:rPr>
              <a:t>- 4-6 </a:t>
            </a:r>
            <a:r>
              <a:rPr sz="3200" dirty="0">
                <a:latin typeface="Arial"/>
                <a:cs typeface="Arial"/>
              </a:rPr>
              <a:t>cervical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vertebr  </a:t>
            </a:r>
            <a:r>
              <a:rPr sz="3200" spc="-5" dirty="0">
                <a:solidFill>
                  <a:srgbClr val="006FC0"/>
                </a:solidFill>
                <a:latin typeface="Arial"/>
                <a:cs typeface="Arial"/>
              </a:rPr>
              <a:t>Lies</a:t>
            </a:r>
            <a:r>
              <a:rPr sz="3200" spc="-5" dirty="0">
                <a:latin typeface="Arial"/>
                <a:cs typeface="Arial"/>
              </a:rPr>
              <a:t>- midline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the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neck.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2940" y="0"/>
            <a:ext cx="779525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11718" y="6431076"/>
            <a:ext cx="196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31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838200"/>
            <a:ext cx="7153656" cy="5722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11718" y="6431076"/>
            <a:ext cx="196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32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8969" y="246633"/>
            <a:ext cx="43046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latin typeface="Arial"/>
                <a:cs typeface="Arial"/>
              </a:rPr>
              <a:t>BLOOD</a:t>
            </a:r>
            <a:r>
              <a:rPr sz="4400" b="0" spc="-70" dirty="0">
                <a:latin typeface="Arial"/>
                <a:cs typeface="Arial"/>
              </a:rPr>
              <a:t> </a:t>
            </a:r>
            <a:r>
              <a:rPr sz="4400" b="0" spc="-55" dirty="0">
                <a:latin typeface="Arial"/>
                <a:cs typeface="Arial"/>
              </a:rPr>
              <a:t>SUPPLY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76120"/>
            <a:ext cx="3787775" cy="47085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Upper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Larynx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External carotid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artery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Superior thyroid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artery</a:t>
            </a:r>
            <a:endParaRPr sz="2400">
              <a:latin typeface="Arial"/>
              <a:cs typeface="Arial"/>
            </a:endParaRPr>
          </a:p>
          <a:p>
            <a:pPr marL="756285" marR="549910" lvl="1" indent="-287020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Superior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laryngeal  </a:t>
            </a:r>
            <a:r>
              <a:rPr sz="2400" dirty="0">
                <a:latin typeface="Arial"/>
                <a:cs typeface="Arial"/>
              </a:rPr>
              <a:t>artery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Arial"/>
                <a:cs typeface="Arial"/>
              </a:rPr>
              <a:t>Lower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Larynx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Subclavian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artery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Thyrocervical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artery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Inferior thyroid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artery</a:t>
            </a:r>
            <a:endParaRPr sz="2400">
              <a:latin typeface="Arial"/>
              <a:cs typeface="Arial"/>
            </a:endParaRPr>
          </a:p>
          <a:p>
            <a:pPr marL="756285" marR="753745" lvl="1" indent="-287020">
              <a:lnSpc>
                <a:spcPct val="10000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Inferior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laryngeal  </a:t>
            </a:r>
            <a:r>
              <a:rPr sz="2400" dirty="0">
                <a:latin typeface="Arial"/>
                <a:cs typeface="Arial"/>
              </a:rPr>
              <a:t>artery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1718" y="6431076"/>
            <a:ext cx="196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33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11718" y="6431076"/>
            <a:ext cx="196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34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4594" y="2651886"/>
            <a:ext cx="3048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7052A0"/>
                </a:solidFill>
              </a:rPr>
              <a:t>PHYSIOLOGY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8411718" y="6431076"/>
            <a:ext cx="196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35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6613" y="399033"/>
            <a:ext cx="170433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BASIC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01559" y="399033"/>
            <a:ext cx="32861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FUNCTI</a:t>
            </a:r>
            <a:r>
              <a:rPr sz="4400" spc="-20" dirty="0">
                <a:latin typeface="Arial"/>
                <a:cs typeface="Arial"/>
              </a:rPr>
              <a:t>O</a:t>
            </a:r>
            <a:r>
              <a:rPr sz="4400" dirty="0">
                <a:latin typeface="Arial"/>
                <a:cs typeface="Arial"/>
              </a:rPr>
              <a:t>NS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845411"/>
            <a:ext cx="3396615" cy="295211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Protection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Respiration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Phonation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Fixation of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chest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Closure of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glottis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86200" y="1143000"/>
            <a:ext cx="5105400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11718" y="6431076"/>
            <a:ext cx="196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36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8117EA-617C-4AA4-91CA-A4BA6613E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492443"/>
          </a:xfrm>
        </p:spPr>
        <p:txBody>
          <a:bodyPr/>
          <a:lstStyle/>
          <a:p>
            <a:pPr algn="ctr"/>
            <a:r>
              <a:rPr lang="en-IN" dirty="0"/>
              <a:t>THANK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D832D65-7126-4F30-AE89-6799C85D3D96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85073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97061" y="6431076"/>
            <a:ext cx="1104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3345" y="547242"/>
            <a:ext cx="378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0000"/>
                </a:solidFill>
                <a:latin typeface="Times New Roman"/>
                <a:cs typeface="Times New Roman"/>
              </a:rPr>
              <a:t>SHAPE AND</a:t>
            </a:r>
            <a:r>
              <a:rPr sz="3600" spc="-2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FF0000"/>
                </a:solidFill>
                <a:latin typeface="Times New Roman"/>
                <a:cs typeface="Times New Roman"/>
              </a:rPr>
              <a:t>SIZE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1525904"/>
            <a:ext cx="7408545" cy="2160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SzPct val="96428"/>
              <a:buFont typeface="Arial"/>
              <a:buChar char="•"/>
              <a:tabLst>
                <a:tab pos="137795" algn="l"/>
              </a:tabLst>
            </a:pPr>
            <a:r>
              <a:rPr sz="2800" dirty="0">
                <a:solidFill>
                  <a:srgbClr val="7052A0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7052A0"/>
                </a:solidFill>
                <a:latin typeface="Times New Roman"/>
                <a:cs typeface="Times New Roman"/>
              </a:rPr>
              <a:t>shape of the larynx in lower side is circular </a:t>
            </a:r>
            <a:r>
              <a:rPr sz="2800" spc="-10" dirty="0">
                <a:solidFill>
                  <a:srgbClr val="7052A0"/>
                </a:solidFill>
                <a:latin typeface="Times New Roman"/>
                <a:cs typeface="Times New Roman"/>
              </a:rPr>
              <a:t>and  </a:t>
            </a:r>
            <a:r>
              <a:rPr sz="2800" spc="-5" dirty="0">
                <a:solidFill>
                  <a:srgbClr val="7052A0"/>
                </a:solidFill>
                <a:latin typeface="Times New Roman"/>
                <a:cs typeface="Times New Roman"/>
              </a:rPr>
              <a:t>from </a:t>
            </a:r>
            <a:r>
              <a:rPr sz="2800" dirty="0">
                <a:solidFill>
                  <a:srgbClr val="7052A0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7052A0"/>
                </a:solidFill>
                <a:latin typeface="Times New Roman"/>
                <a:cs typeface="Times New Roman"/>
              </a:rPr>
              <a:t>upper it is </a:t>
            </a:r>
            <a:r>
              <a:rPr sz="2800" dirty="0">
                <a:solidFill>
                  <a:srgbClr val="7052A0"/>
                </a:solidFill>
                <a:latin typeface="Times New Roman"/>
                <a:cs typeface="Times New Roman"/>
              </a:rPr>
              <a:t>tringular </a:t>
            </a:r>
            <a:r>
              <a:rPr sz="2800" spc="-5" dirty="0">
                <a:solidFill>
                  <a:srgbClr val="7052A0"/>
                </a:solidFill>
                <a:latin typeface="Times New Roman"/>
                <a:cs typeface="Times New Roman"/>
              </a:rPr>
              <a:t>in</a:t>
            </a:r>
            <a:r>
              <a:rPr sz="2800" spc="-45" dirty="0">
                <a:solidFill>
                  <a:srgbClr val="7052A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7052A0"/>
                </a:solidFill>
                <a:latin typeface="Times New Roman"/>
                <a:cs typeface="Times New Roman"/>
              </a:rPr>
              <a:t>shape.</a:t>
            </a:r>
            <a:endParaRPr sz="2800">
              <a:latin typeface="Times New Roman"/>
              <a:cs typeface="Times New Roman"/>
            </a:endParaRPr>
          </a:p>
          <a:p>
            <a:pPr marL="137160" indent="-125095">
              <a:lnSpc>
                <a:spcPct val="100000"/>
              </a:lnSpc>
              <a:buSzPct val="96428"/>
              <a:buFont typeface="Arial"/>
              <a:buChar char="•"/>
              <a:tabLst>
                <a:tab pos="137795" algn="l"/>
              </a:tabLst>
            </a:pPr>
            <a:r>
              <a:rPr sz="2800" spc="-5" dirty="0">
                <a:latin typeface="Times New Roman"/>
                <a:cs typeface="Times New Roman"/>
              </a:rPr>
              <a:t>Its length is </a:t>
            </a:r>
            <a:r>
              <a:rPr sz="2800" dirty="0">
                <a:latin typeface="Times New Roman"/>
                <a:cs typeface="Times New Roman"/>
              </a:rPr>
              <a:t>4.3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cm,</a:t>
            </a:r>
            <a:endParaRPr sz="2800">
              <a:latin typeface="Times New Roman"/>
              <a:cs typeface="Times New Roman"/>
            </a:endParaRPr>
          </a:p>
          <a:p>
            <a:pPr marL="12700" marR="1052830">
              <a:lnSpc>
                <a:spcPts val="3379"/>
              </a:lnSpc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224790" algn="l"/>
                <a:tab pos="3496945" algn="l"/>
                <a:tab pos="4641215" algn="l"/>
              </a:tabLst>
            </a:pPr>
            <a:r>
              <a:rPr sz="2800" dirty="0">
                <a:solidFill>
                  <a:srgbClr val="925309"/>
                </a:solidFill>
                <a:latin typeface="Times New Roman"/>
                <a:cs typeface="Times New Roman"/>
              </a:rPr>
              <a:t>transverse</a:t>
            </a:r>
            <a:r>
              <a:rPr sz="2800" spc="-5" dirty="0">
                <a:solidFill>
                  <a:srgbClr val="92530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925309"/>
                </a:solidFill>
                <a:latin typeface="Times New Roman"/>
                <a:cs typeface="Times New Roman"/>
              </a:rPr>
              <a:t>diameter</a:t>
            </a:r>
            <a:r>
              <a:rPr sz="2800" spc="25" dirty="0">
                <a:solidFill>
                  <a:srgbClr val="92530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925309"/>
                </a:solidFill>
                <a:latin typeface="Times New Roman"/>
                <a:cs typeface="Times New Roman"/>
              </a:rPr>
              <a:t>is	4.2</a:t>
            </a:r>
            <a:r>
              <a:rPr sz="2800" spc="5" dirty="0">
                <a:solidFill>
                  <a:srgbClr val="92530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925309"/>
                </a:solidFill>
                <a:latin typeface="Times New Roman"/>
                <a:cs typeface="Times New Roman"/>
              </a:rPr>
              <a:t>cm	</a:t>
            </a:r>
            <a:r>
              <a:rPr sz="2800" spc="-10" dirty="0">
                <a:solidFill>
                  <a:srgbClr val="925309"/>
                </a:solidFill>
                <a:latin typeface="Times New Roman"/>
                <a:cs typeface="Times New Roman"/>
              </a:rPr>
              <a:t>and</a:t>
            </a:r>
            <a:r>
              <a:rPr sz="2800" spc="-55" dirty="0">
                <a:solidFill>
                  <a:srgbClr val="92530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925309"/>
                </a:solidFill>
                <a:latin typeface="Times New Roman"/>
                <a:cs typeface="Times New Roman"/>
              </a:rPr>
              <a:t>anterior  posterior diameter </a:t>
            </a:r>
            <a:r>
              <a:rPr sz="2800" dirty="0">
                <a:solidFill>
                  <a:srgbClr val="925309"/>
                </a:solidFill>
                <a:latin typeface="Times New Roman"/>
                <a:cs typeface="Times New Roman"/>
              </a:rPr>
              <a:t>3.6</a:t>
            </a:r>
            <a:r>
              <a:rPr sz="2800" spc="-15" dirty="0">
                <a:solidFill>
                  <a:srgbClr val="92530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925309"/>
                </a:solidFill>
                <a:latin typeface="Times New Roman"/>
                <a:cs typeface="Times New Roman"/>
              </a:rPr>
              <a:t>cm.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5002" y="513333"/>
            <a:ext cx="22529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LA</a:t>
            </a:r>
            <a:r>
              <a:rPr sz="4400" b="0" spc="-85" dirty="0">
                <a:latin typeface="Arial"/>
                <a:cs typeface="Arial"/>
              </a:rPr>
              <a:t>R</a:t>
            </a:r>
            <a:r>
              <a:rPr sz="4400" b="0" dirty="0">
                <a:latin typeface="Arial"/>
                <a:cs typeface="Arial"/>
              </a:rPr>
              <a:t>YNX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240282"/>
            <a:ext cx="7379334" cy="312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The larynx is composed of </a:t>
            </a:r>
            <a:r>
              <a:rPr sz="3200" spc="-5" dirty="0">
                <a:latin typeface="Arial"/>
                <a:cs typeface="Arial"/>
              </a:rPr>
              <a:t>nine pieces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  </a:t>
            </a:r>
            <a:r>
              <a:rPr sz="3200" spc="-5" dirty="0">
                <a:latin typeface="Arial"/>
                <a:cs typeface="Arial"/>
              </a:rPr>
              <a:t>cartilage.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spc="-40" dirty="0">
                <a:solidFill>
                  <a:srgbClr val="B55375"/>
                </a:solidFill>
                <a:latin typeface="Arial"/>
                <a:cs typeface="Arial"/>
              </a:rPr>
              <a:t>PAIRED</a:t>
            </a:r>
            <a:endParaRPr sz="3200">
              <a:latin typeface="Arial"/>
              <a:cs typeface="Arial"/>
            </a:endParaRPr>
          </a:p>
          <a:p>
            <a:pPr marL="469900" marR="3649979">
              <a:lnSpc>
                <a:spcPct val="120000"/>
              </a:lnSpc>
              <a:spcBef>
                <a:spcPts val="15"/>
              </a:spcBef>
            </a:pPr>
            <a:r>
              <a:rPr sz="2800" dirty="0">
                <a:solidFill>
                  <a:srgbClr val="B55375"/>
                </a:solidFill>
                <a:latin typeface="Arial"/>
                <a:cs typeface="Arial"/>
              </a:rPr>
              <a:t>Arytenoid cartilage  Corniculate</a:t>
            </a:r>
            <a:r>
              <a:rPr sz="2800" spc="-45" dirty="0">
                <a:solidFill>
                  <a:srgbClr val="B5537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B55375"/>
                </a:solidFill>
                <a:latin typeface="Arial"/>
                <a:cs typeface="Arial"/>
              </a:rPr>
              <a:t>cartilage  Cuneiform</a:t>
            </a:r>
            <a:r>
              <a:rPr sz="2800" spc="-5" dirty="0">
                <a:solidFill>
                  <a:srgbClr val="B5537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B55375"/>
                </a:solidFill>
                <a:latin typeface="Arial"/>
                <a:cs typeface="Arial"/>
              </a:rPr>
              <a:t>cartilage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62429" y="4435221"/>
            <a:ext cx="1390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,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86654" y="4335064"/>
            <a:ext cx="2762250" cy="215265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95910">
              <a:lnSpc>
                <a:spcPct val="100000"/>
              </a:lnSpc>
              <a:spcBef>
                <a:spcPts val="890"/>
              </a:spcBef>
            </a:pPr>
            <a:r>
              <a:rPr sz="3200" spc="-25" dirty="0">
                <a:solidFill>
                  <a:srgbClr val="FF0000"/>
                </a:solidFill>
                <a:latin typeface="Arial"/>
                <a:cs typeface="Arial"/>
              </a:rPr>
              <a:t>UNPAIRED:</a:t>
            </a:r>
            <a:endParaRPr sz="3200">
              <a:latin typeface="Arial"/>
              <a:cs typeface="Arial"/>
            </a:endParaRPr>
          </a:p>
          <a:p>
            <a:pPr marL="12700" marR="5080" indent="103505">
              <a:lnSpc>
                <a:spcPct val="120100"/>
              </a:lnSpc>
              <a:spcBef>
                <a:spcPts val="15"/>
              </a:spcBef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Thyroid</a:t>
            </a:r>
            <a:r>
              <a:rPr sz="28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cartilage  Cricoid</a:t>
            </a:r>
            <a:r>
              <a:rPr sz="2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cartilage</a:t>
            </a:r>
            <a:endParaRPr sz="2800">
              <a:latin typeface="Arial"/>
              <a:cs typeface="Arial"/>
            </a:endParaRPr>
          </a:p>
          <a:p>
            <a:pPr marL="37084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Epiglottis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4776" y="170433"/>
            <a:ext cx="58559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latin typeface="Arial"/>
                <a:cs typeface="Arial"/>
              </a:rPr>
              <a:t>THYROID</a:t>
            </a:r>
            <a:r>
              <a:rPr sz="4400" b="0" spc="-70" dirty="0">
                <a:latin typeface="Arial"/>
                <a:cs typeface="Arial"/>
              </a:rPr>
              <a:t> </a:t>
            </a:r>
            <a:r>
              <a:rPr sz="4400" b="0" spc="-10" dirty="0">
                <a:latin typeface="Arial"/>
                <a:cs typeface="Arial"/>
              </a:rPr>
              <a:t>CARTILAGE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838933"/>
            <a:ext cx="4924425" cy="509841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spc="-5" dirty="0">
                <a:latin typeface="Arial"/>
                <a:cs typeface="Arial"/>
              </a:rPr>
              <a:t>Largest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cartilage.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latin typeface="Arial"/>
                <a:cs typeface="Arial"/>
              </a:rPr>
              <a:t>consist of two </a:t>
            </a:r>
            <a:r>
              <a:rPr sz="3200" spc="-5" dirty="0">
                <a:latin typeface="Arial"/>
                <a:cs typeface="Arial"/>
              </a:rPr>
              <a:t>laminae the  anterior border </a:t>
            </a:r>
            <a:r>
              <a:rPr sz="3200" dirty="0">
                <a:latin typeface="Arial"/>
                <a:cs typeface="Arial"/>
              </a:rPr>
              <a:t>of which  are fused with </a:t>
            </a:r>
            <a:r>
              <a:rPr sz="3200" spc="-5" dirty="0">
                <a:latin typeface="Arial"/>
                <a:cs typeface="Arial"/>
              </a:rPr>
              <a:t>each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other  </a:t>
            </a:r>
            <a:r>
              <a:rPr sz="3200" dirty="0">
                <a:latin typeface="Arial"/>
                <a:cs typeface="Arial"/>
              </a:rPr>
              <a:t>at an </a:t>
            </a:r>
            <a:r>
              <a:rPr sz="3200" spc="-5" dirty="0">
                <a:latin typeface="Arial"/>
                <a:cs typeface="Arial"/>
              </a:rPr>
              <a:t>angle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the middle  line </a:t>
            </a:r>
            <a:r>
              <a:rPr sz="3200" dirty="0">
                <a:latin typeface="Arial"/>
                <a:cs typeface="Arial"/>
              </a:rPr>
              <a:t>of the </a:t>
            </a:r>
            <a:r>
              <a:rPr sz="3200" spc="-5" dirty="0">
                <a:latin typeface="Arial"/>
                <a:cs typeface="Arial"/>
              </a:rPr>
              <a:t>neck and </a:t>
            </a:r>
            <a:r>
              <a:rPr sz="3200" dirty="0">
                <a:latin typeface="Arial"/>
                <a:cs typeface="Arial"/>
              </a:rPr>
              <a:t>form  a </a:t>
            </a:r>
            <a:r>
              <a:rPr sz="3200" spc="-5" dirty="0">
                <a:latin typeface="Arial"/>
                <a:cs typeface="Arial"/>
              </a:rPr>
              <a:t>subcutaneous  projection </a:t>
            </a:r>
            <a:r>
              <a:rPr sz="3200" dirty="0">
                <a:latin typeface="Arial"/>
                <a:cs typeface="Arial"/>
              </a:rPr>
              <a:t>named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Arial"/>
                <a:cs typeface="Arial"/>
              </a:rPr>
              <a:t>ADAM’S APPLE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OR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latin typeface="Arial"/>
                <a:cs typeface="Arial"/>
              </a:rPr>
              <a:t>laryngeal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prominence.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6400" y="1623060"/>
            <a:ext cx="3505200" cy="4290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97061" y="6431076"/>
            <a:ext cx="1104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4925" y="389890"/>
            <a:ext cx="65354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Times New Roman"/>
                <a:cs typeface="Times New Roman"/>
              </a:rPr>
              <a:t>LINNING OF THE</a:t>
            </a:r>
            <a:r>
              <a:rPr sz="4000" spc="-275" dirty="0">
                <a:latin typeface="Times New Roman"/>
                <a:cs typeface="Times New Roman"/>
              </a:rPr>
              <a:t> </a:t>
            </a:r>
            <a:r>
              <a:rPr sz="4000" spc="-30" dirty="0">
                <a:latin typeface="Times New Roman"/>
                <a:cs typeface="Times New Roman"/>
              </a:rPr>
              <a:t>LARYNX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2537206"/>
            <a:ext cx="844677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superior of the vocal fold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</a:t>
            </a:r>
            <a:endParaRPr sz="3200">
              <a:latin typeface="Times New Roman"/>
              <a:cs typeface="Times New Roman"/>
            </a:endParaRPr>
          </a:p>
          <a:p>
            <a:pPr marL="12700" marR="5080" indent="101600">
              <a:lnSpc>
                <a:spcPct val="100000"/>
              </a:lnSpc>
            </a:pPr>
            <a:r>
              <a:rPr sz="3200" b="1" dirty="0">
                <a:latin typeface="Times New Roman"/>
                <a:cs typeface="Times New Roman"/>
              </a:rPr>
              <a:t>non karatinized stratified squamous</a:t>
            </a:r>
            <a:r>
              <a:rPr sz="3200" b="1" spc="-14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epithelium</a:t>
            </a:r>
            <a:r>
              <a:rPr sz="3200" dirty="0">
                <a:latin typeface="Times New Roman"/>
                <a:cs typeface="Times New Roman"/>
              </a:rPr>
              <a:t>,  inferior to the vocal fold is </a:t>
            </a:r>
            <a:r>
              <a:rPr sz="3200" b="1" dirty="0">
                <a:latin typeface="Times New Roman"/>
                <a:cs typeface="Times New Roman"/>
              </a:rPr>
              <a:t>pseudo stratified  columnar</a:t>
            </a:r>
            <a:r>
              <a:rPr sz="3200" b="1" spc="-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epithelium.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3001" y="201879"/>
            <a:ext cx="53187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latin typeface="Arial"/>
                <a:cs typeface="Arial"/>
              </a:rPr>
              <a:t>THYROID </a:t>
            </a:r>
            <a:r>
              <a:rPr sz="4000" b="0" spc="-15" dirty="0">
                <a:latin typeface="Arial"/>
                <a:cs typeface="Arial"/>
              </a:rPr>
              <a:t>CARTILAGE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901416"/>
            <a:ext cx="5541645" cy="4707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8430" indent="91440">
              <a:lnSpc>
                <a:spcPct val="120000"/>
              </a:lnSpc>
              <a:spcBef>
                <a:spcPts val="95"/>
              </a:spcBef>
            </a:pPr>
            <a:r>
              <a:rPr sz="3200" spc="-15" dirty="0">
                <a:latin typeface="Calibri"/>
                <a:cs typeface="Calibri"/>
              </a:rPr>
              <a:t>larger </a:t>
            </a:r>
            <a:r>
              <a:rPr sz="3200" spc="-5" dirty="0">
                <a:latin typeface="Calibri"/>
                <a:cs typeface="Calibri"/>
              </a:rPr>
              <a:t>in </a:t>
            </a:r>
            <a:r>
              <a:rPr sz="3200" dirty="0">
                <a:latin typeface="Calibri"/>
                <a:cs typeface="Calibri"/>
              </a:rPr>
              <a:t>males than </a:t>
            </a:r>
            <a:r>
              <a:rPr sz="3200" spc="-15" dirty="0">
                <a:latin typeface="Calibri"/>
                <a:cs typeface="Calibri"/>
              </a:rPr>
              <a:t>females  </a:t>
            </a:r>
            <a:r>
              <a:rPr sz="3200" dirty="0">
                <a:latin typeface="Calibri"/>
                <a:cs typeface="Calibri"/>
              </a:rPr>
              <a:t>due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influence </a:t>
            </a:r>
            <a:r>
              <a:rPr sz="3200" dirty="0">
                <a:latin typeface="Calibri"/>
                <a:cs typeface="Calibri"/>
              </a:rPr>
              <a:t>of male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sex</a:t>
            </a:r>
            <a:endParaRPr sz="3200">
              <a:latin typeface="Calibri"/>
              <a:cs typeface="Calibri"/>
            </a:endParaRPr>
          </a:p>
          <a:p>
            <a:pPr marL="12700" marR="403225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latin typeface="Calibri"/>
                <a:cs typeface="Calibri"/>
              </a:rPr>
              <a:t>hormones on its </a:t>
            </a:r>
            <a:r>
              <a:rPr sz="3200" spc="-10" dirty="0">
                <a:latin typeface="Calibri"/>
                <a:cs typeface="Calibri"/>
              </a:rPr>
              <a:t>growth </a:t>
            </a:r>
            <a:r>
              <a:rPr sz="3200" spc="-5" dirty="0">
                <a:latin typeface="Calibri"/>
                <a:cs typeface="Calibri"/>
              </a:rPr>
              <a:t>during  </a:t>
            </a:r>
            <a:r>
              <a:rPr sz="3200" spc="-35" dirty="0">
                <a:latin typeface="Calibri"/>
                <a:cs typeface="Calibri"/>
              </a:rPr>
              <a:t>puberty.</a:t>
            </a:r>
            <a:endParaRPr sz="3200">
              <a:latin typeface="Calibri"/>
              <a:cs typeface="Calibri"/>
            </a:endParaRPr>
          </a:p>
          <a:p>
            <a:pPr marL="12700" marR="5080" indent="91440">
              <a:lnSpc>
                <a:spcPct val="100000"/>
              </a:lnSpc>
              <a:spcBef>
                <a:spcPts val="765"/>
              </a:spcBef>
              <a:tabLst>
                <a:tab pos="3764915" algn="l"/>
              </a:tabLst>
            </a:pPr>
            <a:r>
              <a:rPr sz="3200" spc="-10" dirty="0">
                <a:latin typeface="Calibri"/>
                <a:cs typeface="Calibri"/>
              </a:rPr>
              <a:t>Immediately above </a:t>
            </a:r>
            <a:r>
              <a:rPr sz="3200" spc="-5" dirty="0">
                <a:latin typeface="Calibri"/>
                <a:cs typeface="Calibri"/>
              </a:rPr>
              <a:t>it </a:t>
            </a:r>
            <a:r>
              <a:rPr sz="3200" dirty="0">
                <a:latin typeface="Calibri"/>
                <a:cs typeface="Calibri"/>
              </a:rPr>
              <a:t>is the  </a:t>
            </a:r>
            <a:r>
              <a:rPr sz="3200" spc="-5" dirty="0">
                <a:latin typeface="Calibri"/>
                <a:cs typeface="Calibri"/>
              </a:rPr>
              <a:t>lamina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are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separated	</a:t>
            </a:r>
            <a:r>
              <a:rPr sz="3200" spc="-5" dirty="0">
                <a:latin typeface="Calibri"/>
                <a:cs typeface="Calibri"/>
              </a:rPr>
              <a:t>by </a:t>
            </a:r>
            <a:r>
              <a:rPr sz="3200" dirty="0">
                <a:latin typeface="Calibri"/>
                <a:cs typeface="Calibri"/>
              </a:rPr>
              <a:t>a V  </a:t>
            </a:r>
            <a:r>
              <a:rPr sz="3200" spc="-5" dirty="0">
                <a:latin typeface="Calibri"/>
                <a:cs typeface="Calibri"/>
              </a:rPr>
              <a:t>shape </a:t>
            </a:r>
            <a:r>
              <a:rPr sz="3200" spc="-10" dirty="0">
                <a:latin typeface="Calibri"/>
                <a:cs typeface="Calibri"/>
              </a:rPr>
              <a:t>notch,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superior </a:t>
            </a:r>
            <a:r>
              <a:rPr sz="3200" spc="-20" dirty="0">
                <a:latin typeface="Calibri"/>
                <a:cs typeface="Calibri"/>
              </a:rPr>
              <a:t>thyroid  </a:t>
            </a:r>
            <a:r>
              <a:rPr sz="3200" spc="-10" dirty="0">
                <a:latin typeface="Calibri"/>
                <a:cs typeface="Calibri"/>
              </a:rPr>
              <a:t>notch.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dirty="0">
                <a:latin typeface="Calibri"/>
                <a:cs typeface="Calibri"/>
              </a:rPr>
              <a:t>laminae </a:t>
            </a:r>
            <a:r>
              <a:rPr sz="3200" spc="-15" dirty="0">
                <a:latin typeface="Calibri"/>
                <a:cs typeface="Calibri"/>
              </a:rPr>
              <a:t>are  </a:t>
            </a:r>
            <a:r>
              <a:rPr sz="3200" spc="-5" dirty="0">
                <a:latin typeface="Calibri"/>
                <a:cs typeface="Calibri"/>
              </a:rPr>
              <a:t>irregularly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2AF0A1-DDDF-40D5-88F7-602CA5ADC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108" y="1600200"/>
            <a:ext cx="3130892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3001" y="0"/>
            <a:ext cx="53187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latin typeface="Arial"/>
                <a:cs typeface="Arial"/>
              </a:rPr>
              <a:t>THYROID </a:t>
            </a:r>
            <a:r>
              <a:rPr sz="4000" b="0" spc="-15" dirty="0">
                <a:latin typeface="Arial"/>
                <a:cs typeface="Arial"/>
              </a:rPr>
              <a:t>CARTILAGE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633729"/>
            <a:ext cx="6305550" cy="6170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77875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The laminae are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irregularly  quadrilateral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in the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shape and their  posterior angles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are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prolonged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into  processes termed the superior and 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inferior</a:t>
            </a:r>
            <a:r>
              <a:rPr sz="28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cornu.</a:t>
            </a:r>
            <a:endParaRPr sz="2800">
              <a:latin typeface="Arial"/>
              <a:cs typeface="Arial"/>
            </a:endParaRPr>
          </a:p>
          <a:p>
            <a:pPr marL="12700" marR="66675">
              <a:lnSpc>
                <a:spcPct val="100000"/>
              </a:lnSpc>
              <a:spcBef>
                <a:spcPts val="675"/>
              </a:spcBef>
              <a:buSzPct val="96428"/>
              <a:buChar char="•"/>
              <a:tabLst>
                <a:tab pos="137795" algn="l"/>
              </a:tabLst>
            </a:pPr>
            <a:r>
              <a:rPr sz="2800" spc="-5" dirty="0">
                <a:solidFill>
                  <a:srgbClr val="7B354D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7B354D"/>
                </a:solidFill>
                <a:latin typeface="Arial"/>
                <a:cs typeface="Arial"/>
              </a:rPr>
              <a:t>superior </a:t>
            </a:r>
            <a:r>
              <a:rPr sz="2800" spc="-5" dirty="0">
                <a:solidFill>
                  <a:srgbClr val="7B354D"/>
                </a:solidFill>
                <a:latin typeface="Arial"/>
                <a:cs typeface="Arial"/>
              </a:rPr>
              <a:t>cornu is </a:t>
            </a:r>
            <a:r>
              <a:rPr sz="2800" dirty="0">
                <a:solidFill>
                  <a:srgbClr val="7B354D"/>
                </a:solidFill>
                <a:latin typeface="Arial"/>
                <a:cs typeface="Arial"/>
              </a:rPr>
              <a:t>long, </a:t>
            </a:r>
            <a:r>
              <a:rPr sz="2800" spc="-5" dirty="0">
                <a:solidFill>
                  <a:srgbClr val="7B354D"/>
                </a:solidFill>
                <a:latin typeface="Arial"/>
                <a:cs typeface="Arial"/>
              </a:rPr>
              <a:t>and  </a:t>
            </a:r>
            <a:r>
              <a:rPr sz="2800" spc="-25" dirty="0">
                <a:solidFill>
                  <a:srgbClr val="7B354D"/>
                </a:solidFill>
                <a:latin typeface="Arial"/>
                <a:cs typeface="Arial"/>
              </a:rPr>
              <a:t>narrow, </a:t>
            </a:r>
            <a:r>
              <a:rPr sz="2800" dirty="0">
                <a:solidFill>
                  <a:srgbClr val="7B354D"/>
                </a:solidFill>
                <a:latin typeface="Arial"/>
                <a:cs typeface="Arial"/>
              </a:rPr>
              <a:t>directed </a:t>
            </a:r>
            <a:r>
              <a:rPr sz="2800" spc="-5" dirty="0">
                <a:solidFill>
                  <a:srgbClr val="7B354D"/>
                </a:solidFill>
                <a:latin typeface="Arial"/>
                <a:cs typeface="Arial"/>
              </a:rPr>
              <a:t>upward, </a:t>
            </a:r>
            <a:r>
              <a:rPr sz="2800" dirty="0">
                <a:solidFill>
                  <a:srgbClr val="7B354D"/>
                </a:solidFill>
                <a:latin typeface="Arial"/>
                <a:cs typeface="Arial"/>
              </a:rPr>
              <a:t>backward,and  </a:t>
            </a:r>
            <a:r>
              <a:rPr sz="2800" spc="-5" dirty="0">
                <a:solidFill>
                  <a:srgbClr val="7B354D"/>
                </a:solidFill>
                <a:latin typeface="Arial"/>
                <a:cs typeface="Arial"/>
              </a:rPr>
              <a:t>medialword which gives attachmentto  the </a:t>
            </a:r>
            <a:r>
              <a:rPr sz="2800" dirty="0">
                <a:solidFill>
                  <a:srgbClr val="7B354D"/>
                </a:solidFill>
                <a:latin typeface="Arial"/>
                <a:cs typeface="Arial"/>
              </a:rPr>
              <a:t>lateral hypothyroid</a:t>
            </a:r>
            <a:r>
              <a:rPr sz="2800" spc="15" dirty="0">
                <a:solidFill>
                  <a:srgbClr val="7B354D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B354D"/>
                </a:solidFill>
                <a:latin typeface="Arial"/>
                <a:cs typeface="Arial"/>
              </a:rPr>
              <a:t>ligament.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75"/>
              </a:spcBef>
              <a:buSzPct val="96428"/>
              <a:buChar char="•"/>
              <a:tabLst>
                <a:tab pos="137795" algn="l"/>
              </a:tabLst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inferior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cornu is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short and thick,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it  is directed downward with a slight  inclination forward and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medialward,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and 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present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on the medial side of its tip, a 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small oval articular facet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8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articulation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4200" y="1066800"/>
            <a:ext cx="2209800" cy="556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1124</Words>
  <Application>Microsoft Office PowerPoint</Application>
  <PresentationFormat>On-screen Show (4:3)</PresentationFormat>
  <Paragraphs>170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Wingdings</vt:lpstr>
      <vt:lpstr>Wingdings 2</vt:lpstr>
      <vt:lpstr>Office Theme</vt:lpstr>
      <vt:lpstr> ANATOMY AND  PHYSIOLOGY OF LARYNX</vt:lpstr>
      <vt:lpstr>PowerPoint Presentation</vt:lpstr>
      <vt:lpstr>LARYNX</vt:lpstr>
      <vt:lpstr>SHAPE AND SIZE</vt:lpstr>
      <vt:lpstr>LARYNX</vt:lpstr>
      <vt:lpstr>THYROID CARTILAGE</vt:lpstr>
      <vt:lpstr>LINNING OF THE LARYNX</vt:lpstr>
      <vt:lpstr>THYROID CARTILAGE</vt:lpstr>
      <vt:lpstr>THYROID CARTILAGE</vt:lpstr>
      <vt:lpstr>CRICOID CARTILAGE</vt:lpstr>
      <vt:lpstr>CRICOID CARTILAGE</vt:lpstr>
      <vt:lpstr>EPIGLOTTIS</vt:lpstr>
      <vt:lpstr>ARYTENOID CARTILAGE</vt:lpstr>
      <vt:lpstr>CORNICULATE CARTILAGES</vt:lpstr>
      <vt:lpstr>CUNEIFORM CARTILAGES</vt:lpstr>
      <vt:lpstr>LARYNGEAL LIGAMENTS</vt:lpstr>
      <vt:lpstr>EXTRINSIC LIGAMENTS</vt:lpstr>
      <vt:lpstr>EXTRINSIC LIGAMENTS</vt:lpstr>
      <vt:lpstr>EXTRINSIC LIGAMENTS</vt:lpstr>
      <vt:lpstr>PowerPoint Presentation</vt:lpstr>
      <vt:lpstr>INTRINSIC LIGAMENTS</vt:lpstr>
      <vt:lpstr>MUSCLES OF LARYNX</vt:lpstr>
      <vt:lpstr>EXTRINSIC MUSCLES</vt:lpstr>
      <vt:lpstr>Cont…..</vt:lpstr>
      <vt:lpstr>INTRINSIC MUSCLES OF  LARYNX</vt:lpstr>
      <vt:lpstr>ANTERIOR AND POSTERIOR  LARYNGEAL VIEW</vt:lpstr>
      <vt:lpstr>CAVITY OF THE LARYNX</vt:lpstr>
      <vt:lpstr>CAVITY OF THE LARYNX</vt:lpstr>
      <vt:lpstr>PowerPoint Presentation</vt:lpstr>
      <vt:lpstr>PowerPoint Presentation</vt:lpstr>
      <vt:lpstr>PowerPoint Presentation</vt:lpstr>
      <vt:lpstr>BLOOD SUPPLY</vt:lpstr>
      <vt:lpstr>PowerPoint Presentation</vt:lpstr>
      <vt:lpstr>PHYSIOLOGY</vt:lpstr>
      <vt:lpstr>BASIC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AND  PHYSIOLOGY OF LARYNX</dc:title>
  <dc:creator>Arpitha</dc:creator>
  <cp:lastModifiedBy>Arpitha</cp:lastModifiedBy>
  <cp:revision>2</cp:revision>
  <dcterms:created xsi:type="dcterms:W3CDTF">2020-01-05T10:09:40Z</dcterms:created>
  <dcterms:modified xsi:type="dcterms:W3CDTF">2020-01-05T13:37:40Z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2016-07-18T00:00:00Z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2020-01-05T00:00:00Z</vt:filetime>
  </property>
</Properties>
</file>