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016" y="5615940"/>
            <a:ext cx="7386828" cy="54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6967" y="963167"/>
            <a:ext cx="7386828" cy="503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1016508"/>
            <a:ext cx="7179945" cy="4832985"/>
          </a:xfrm>
          <a:custGeom>
            <a:avLst/>
            <a:gdLst/>
            <a:ahLst/>
            <a:cxnLst/>
            <a:rect l="l" t="t" r="r" b="b"/>
            <a:pathLst>
              <a:path w="7179945" h="4832985">
                <a:moveTo>
                  <a:pt x="0" y="4832604"/>
                </a:moveTo>
                <a:lnTo>
                  <a:pt x="7179564" y="4832604"/>
                </a:lnTo>
                <a:lnTo>
                  <a:pt x="7179564" y="0"/>
                </a:lnTo>
                <a:lnTo>
                  <a:pt x="0" y="0"/>
                </a:lnTo>
                <a:lnTo>
                  <a:pt x="0" y="4832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967" y="957072"/>
            <a:ext cx="7386828" cy="5038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1010411"/>
            <a:ext cx="7179564" cy="4831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764" y="611276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0621" y="664883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76069" y="2062048"/>
            <a:ext cx="502285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1585" marR="5080" indent="-123952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latin typeface="Constantia"/>
                <a:cs typeface="Constantia"/>
              </a:rPr>
              <a:t>REHABILI</a:t>
            </a:r>
            <a:r>
              <a:rPr sz="4800" spc="-275" dirty="0">
                <a:latin typeface="Constantia"/>
                <a:cs typeface="Constantia"/>
              </a:rPr>
              <a:t>T</a:t>
            </a:r>
            <a:r>
              <a:rPr sz="4800" spc="-240" dirty="0">
                <a:latin typeface="Constantia"/>
                <a:cs typeface="Constantia"/>
              </a:rPr>
              <a:t>A</a:t>
            </a:r>
            <a:r>
              <a:rPr sz="4800" spc="-5" dirty="0">
                <a:latin typeface="Constantia"/>
                <a:cs typeface="Constantia"/>
              </a:rPr>
              <a:t>TION  OF</a:t>
            </a:r>
            <a:r>
              <a:rPr sz="4800" spc="-15" dirty="0">
                <a:latin typeface="Constantia"/>
                <a:cs typeface="Constantia"/>
              </a:rPr>
              <a:t> </a:t>
            </a:r>
            <a:r>
              <a:rPr sz="4800" spc="-10" dirty="0">
                <a:latin typeface="Constantia"/>
                <a:cs typeface="Constantia"/>
              </a:rPr>
              <a:t>DEAF</a:t>
            </a:r>
            <a:endParaRPr sz="4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698" rIns="0" bIns="0" rtlCol="0">
            <a:spAutoFit/>
          </a:bodyPr>
          <a:lstStyle/>
          <a:p>
            <a:pPr marL="169545" marR="5080" indent="972185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ACQUIRED </a:t>
            </a:r>
            <a:r>
              <a:rPr sz="3200" spc="-15" dirty="0"/>
              <a:t>CAUSES </a:t>
            </a:r>
            <a:r>
              <a:rPr sz="3200" spc="-5" dirty="0"/>
              <a:t>OF  </a:t>
            </a:r>
            <a:r>
              <a:rPr sz="3200" dirty="0"/>
              <a:t>SENSORINEURAL </a:t>
            </a:r>
            <a:r>
              <a:rPr sz="3200" spc="-5" dirty="0"/>
              <a:t>HEARING</a:t>
            </a:r>
            <a:r>
              <a:rPr sz="3200" spc="-95" dirty="0"/>
              <a:t> </a:t>
            </a:r>
            <a:r>
              <a:rPr sz="3200" spc="-20" dirty="0"/>
              <a:t>LOSS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42033" y="1579626"/>
            <a:ext cx="5723890" cy="463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20065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Infections of labyrinth – </a:t>
            </a:r>
            <a:r>
              <a:rPr sz="2400" spc="-25" dirty="0">
                <a:latin typeface="Times New Roman"/>
                <a:cs typeface="Times New Roman"/>
              </a:rPr>
              <a:t>Viral,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bacterial,  spirochaetal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20" dirty="0">
                <a:latin typeface="Times New Roman"/>
                <a:cs typeface="Times New Roman"/>
              </a:rPr>
              <a:t>Trauma </a:t>
            </a:r>
            <a:r>
              <a:rPr sz="2400" dirty="0">
                <a:latin typeface="Times New Roman"/>
                <a:cs typeface="Times New Roman"/>
              </a:rPr>
              <a:t>to labyrinth or VIII nerve –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Fracture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temporal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Noise </a:t>
            </a:r>
            <a:r>
              <a:rPr sz="2400" dirty="0">
                <a:latin typeface="Times New Roman"/>
                <a:cs typeface="Times New Roman"/>
              </a:rPr>
              <a:t>induced hearing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Ototoxic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Presbycusis</a:t>
            </a:r>
            <a:endParaRPr sz="2400">
              <a:latin typeface="Times New Roman"/>
              <a:cs typeface="Times New Roman"/>
            </a:endParaRPr>
          </a:p>
          <a:p>
            <a:pPr marL="12700" marR="2974975">
              <a:lnSpc>
                <a:spcPct val="120000"/>
              </a:lnSpc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15" dirty="0">
                <a:latin typeface="Times New Roman"/>
                <a:cs typeface="Times New Roman"/>
              </a:rPr>
              <a:t>Meniere’s </a:t>
            </a:r>
            <a:r>
              <a:rPr sz="2400" dirty="0">
                <a:latin typeface="Times New Roman"/>
                <a:cs typeface="Times New Roman"/>
              </a:rPr>
              <a:t>disease </a:t>
            </a:r>
            <a:r>
              <a:rPr sz="2400" dirty="0">
                <a:solidFill>
                  <a:srgbClr val="AA2B1E"/>
                </a:solidFill>
                <a:latin typeface="Times New Roman"/>
                <a:cs typeface="Times New Roman"/>
              </a:rPr>
              <a:t> </a:t>
            </a: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Acoustic </a:t>
            </a:r>
            <a:r>
              <a:rPr sz="2400" spc="-5" dirty="0">
                <a:latin typeface="Times New Roman"/>
                <a:cs typeface="Times New Roman"/>
              </a:rPr>
              <a:t>neuroma  </a:t>
            </a: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Sudden hearing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  </a:t>
            </a: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Systemic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disorders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5848" y="1034541"/>
            <a:ext cx="49860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Indication </a:t>
            </a:r>
            <a:r>
              <a:rPr sz="4400" spc="-10" dirty="0"/>
              <a:t>for</a:t>
            </a:r>
            <a:r>
              <a:rPr sz="4400" spc="-335" dirty="0"/>
              <a:t> </a:t>
            </a:r>
            <a:r>
              <a:rPr sz="4400" spc="-15" dirty="0"/>
              <a:t>BAHA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542033" y="2069084"/>
            <a:ext cx="563689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230504" indent="-8255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air conduction hearing aid cannot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  used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A2B1E"/>
              </a:buClr>
              <a:buSzPct val="85416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Canal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atresia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A2B1E"/>
              </a:buClr>
              <a:buSzPct val="85416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Chronic ear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discharge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A2B1E"/>
              </a:buClr>
              <a:buSzPct val="85416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Excessive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discomfort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300"/>
              </a:lnSpc>
              <a:spcBef>
                <a:spcPts val="560"/>
              </a:spcBef>
              <a:buClr>
                <a:srgbClr val="AA2B1E"/>
              </a:buClr>
              <a:buSzPct val="85416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Otosclerosis and </a:t>
            </a:r>
            <a:r>
              <a:rPr sz="2400" spc="-5" dirty="0">
                <a:latin typeface="Times New Roman"/>
                <a:cs typeface="Times New Roman"/>
              </a:rPr>
              <a:t>tympanosclerosis </a:t>
            </a:r>
            <a:r>
              <a:rPr sz="2400" dirty="0">
                <a:latin typeface="Times New Roman"/>
                <a:cs typeface="Times New Roman"/>
              </a:rPr>
              <a:t>when  </a:t>
            </a:r>
            <a:r>
              <a:rPr sz="2400" spc="-10" dirty="0">
                <a:latin typeface="Times New Roman"/>
                <a:cs typeface="Times New Roman"/>
              </a:rPr>
              <a:t>surgery </a:t>
            </a:r>
            <a:r>
              <a:rPr sz="2400" dirty="0">
                <a:latin typeface="Times New Roman"/>
                <a:cs typeface="Times New Roman"/>
              </a:rPr>
              <a:t>contraindicated or pt not willing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 </a:t>
            </a:r>
            <a:r>
              <a:rPr sz="2400" spc="-10" dirty="0"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Mixed hearing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Single sided hearing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3339" y="764793"/>
            <a:ext cx="3978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Contraindications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6019800" cy="20739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Age&lt;5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yrs</a:t>
            </a:r>
            <a:endParaRPr sz="2400">
              <a:latin typeface="Times New Roman"/>
              <a:cs typeface="Times New Roman"/>
            </a:endParaRPr>
          </a:p>
          <a:p>
            <a:pPr marL="287020" marR="1628775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Emotional </a:t>
            </a:r>
            <a:r>
              <a:rPr sz="2400" spc="-15" dirty="0">
                <a:latin typeface="Times New Roman"/>
                <a:cs typeface="Times New Roman"/>
              </a:rPr>
              <a:t>instability, </a:t>
            </a:r>
            <a:r>
              <a:rPr sz="2400" dirty="0">
                <a:latin typeface="Times New Roman"/>
                <a:cs typeface="Times New Roman"/>
              </a:rPr>
              <a:t>drug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abuse,  </a:t>
            </a:r>
            <a:r>
              <a:rPr sz="2400" spc="-5" dirty="0">
                <a:latin typeface="Times New Roman"/>
                <a:cs typeface="Times New Roman"/>
              </a:rPr>
              <a:t>developmental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delay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30" dirty="0">
                <a:latin typeface="Times New Roman"/>
                <a:cs typeface="Times New Roman"/>
              </a:rPr>
              <a:t>PTA-bone </a:t>
            </a:r>
            <a:r>
              <a:rPr sz="2400" dirty="0">
                <a:latin typeface="Times New Roman"/>
                <a:cs typeface="Times New Roman"/>
              </a:rPr>
              <a:t>conduction threshold (0.5 to 3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kHZ)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worse </a:t>
            </a:r>
            <a:r>
              <a:rPr sz="2400" dirty="0">
                <a:latin typeface="Times New Roman"/>
                <a:cs typeface="Times New Roman"/>
              </a:rPr>
              <a:t>than </a:t>
            </a:r>
            <a:r>
              <a:rPr sz="2400" spc="-5" dirty="0">
                <a:latin typeface="Times New Roman"/>
                <a:cs typeface="Times New Roman"/>
              </a:rPr>
              <a:t>65dBHL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,SDS&gt;60%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5972175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3component-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15" dirty="0">
                <a:latin typeface="Times New Roman"/>
                <a:cs typeface="Times New Roman"/>
              </a:rPr>
              <a:t>Titanium </a:t>
            </a:r>
            <a:r>
              <a:rPr sz="2400" dirty="0">
                <a:latin typeface="Times New Roman"/>
                <a:cs typeface="Times New Roman"/>
              </a:rPr>
              <a:t>fixture- </a:t>
            </a:r>
            <a:r>
              <a:rPr sz="2400" spc="-5" dirty="0">
                <a:latin typeface="Times New Roman"/>
                <a:cs typeface="Times New Roman"/>
              </a:rPr>
              <a:t>surgically embedded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skull  </a:t>
            </a:r>
            <a:r>
              <a:rPr sz="2400" spc="-5" dirty="0">
                <a:latin typeface="Times New Roman"/>
                <a:cs typeface="Times New Roman"/>
              </a:rPr>
              <a:t>bone.process </a:t>
            </a:r>
            <a:r>
              <a:rPr sz="2400" dirty="0">
                <a:latin typeface="Times New Roman"/>
                <a:cs typeface="Times New Roman"/>
              </a:rPr>
              <a:t>of osseointegration takes 2-  </a:t>
            </a:r>
            <a:r>
              <a:rPr sz="2400" spc="-5" dirty="0">
                <a:latin typeface="Times New Roman"/>
                <a:cs typeface="Times New Roman"/>
              </a:rPr>
              <a:t>6mths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Abutment-attached </a:t>
            </a:r>
            <a:r>
              <a:rPr sz="2400" dirty="0">
                <a:latin typeface="Times New Roman"/>
                <a:cs typeface="Times New Roman"/>
              </a:rPr>
              <a:t>to titanium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fixture.</a:t>
            </a:r>
            <a:endParaRPr sz="2400">
              <a:latin typeface="Times New Roman"/>
              <a:cs typeface="Times New Roman"/>
            </a:endParaRPr>
          </a:p>
          <a:p>
            <a:pPr marL="287020" marR="991869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Sound </a:t>
            </a:r>
            <a:r>
              <a:rPr sz="2400" spc="-5" dirty="0">
                <a:latin typeface="Times New Roman"/>
                <a:cs typeface="Times New Roman"/>
              </a:rPr>
              <a:t>processor-after completion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osseointegration,attached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abutment.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Osseointegrated </a:t>
            </a:r>
            <a:r>
              <a:rPr spc="-10" dirty="0"/>
              <a:t>bone  conduction </a:t>
            </a:r>
            <a:r>
              <a:rPr spc="-5" dirty="0"/>
              <a:t>hearing</a:t>
            </a:r>
            <a:r>
              <a:rPr spc="-160" dirty="0"/>
              <a:t> </a:t>
            </a:r>
            <a:r>
              <a:rPr spc="-10" dirty="0"/>
              <a:t>prosthesis  </a:t>
            </a:r>
            <a:r>
              <a:rPr spc="-15" dirty="0"/>
              <a:t>for unilateral</a:t>
            </a:r>
            <a:r>
              <a:rPr spc="-204" dirty="0"/>
              <a:t> </a:t>
            </a:r>
            <a:r>
              <a:rPr spc="-5" dirty="0"/>
              <a:t>SNHL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3020059"/>
            <a:ext cx="59994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of devices on the deafened ear can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expand  the sound </a:t>
            </a:r>
            <a:r>
              <a:rPr sz="2400" spc="-5" dirty="0">
                <a:latin typeface="Times New Roman"/>
                <a:cs typeface="Times New Roman"/>
              </a:rPr>
              <a:t>fields for </a:t>
            </a:r>
            <a:r>
              <a:rPr sz="2400" dirty="0">
                <a:latin typeface="Times New Roman"/>
                <a:cs typeface="Times New Roman"/>
              </a:rPr>
              <a:t>the patient and </a:t>
            </a:r>
            <a:r>
              <a:rPr sz="2400" spc="-5" dirty="0">
                <a:latin typeface="Times New Roman"/>
                <a:cs typeface="Times New Roman"/>
              </a:rPr>
              <a:t>improve  </a:t>
            </a:r>
            <a:r>
              <a:rPr sz="2400" dirty="0">
                <a:latin typeface="Times New Roman"/>
                <a:cs typeface="Times New Roman"/>
              </a:rPr>
              <a:t>the patients speech understanding in noise,like  </a:t>
            </a:r>
            <a:r>
              <a:rPr sz="2400" spc="-5" dirty="0">
                <a:latin typeface="Times New Roman"/>
                <a:cs typeface="Times New Roman"/>
              </a:rPr>
              <a:t>contralateral </a:t>
            </a:r>
            <a:r>
              <a:rPr sz="2400" dirty="0">
                <a:latin typeface="Times New Roman"/>
                <a:cs typeface="Times New Roman"/>
              </a:rPr>
              <a:t>routing of </a:t>
            </a:r>
            <a:r>
              <a:rPr sz="2400" spc="-10" dirty="0">
                <a:latin typeface="Times New Roman"/>
                <a:cs typeface="Times New Roman"/>
              </a:rPr>
              <a:t>offside </a:t>
            </a:r>
            <a:r>
              <a:rPr sz="2400" dirty="0">
                <a:latin typeface="Times New Roman"/>
                <a:cs typeface="Times New Roman"/>
              </a:rPr>
              <a:t>signals hearing  aids.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6444" y="2276855"/>
            <a:ext cx="3048000" cy="3023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9783" y="1917192"/>
            <a:ext cx="3456432" cy="3590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" y="291084"/>
            <a:ext cx="9067800" cy="6275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64332" y="2901772"/>
            <a:ext cx="3815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Cochlear</a:t>
            </a:r>
            <a:r>
              <a:rPr spc="-180" dirty="0"/>
              <a:t> </a:t>
            </a:r>
            <a:r>
              <a:rPr spc="-10" dirty="0"/>
              <a:t>implant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14776" y="1051306"/>
            <a:ext cx="2324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Definition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601345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4224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Cochlear </a:t>
            </a:r>
            <a:r>
              <a:rPr sz="2400" spc="-5" dirty="0">
                <a:latin typeface="Times New Roman"/>
                <a:cs typeface="Times New Roman"/>
              </a:rPr>
              <a:t>implants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surgically </a:t>
            </a:r>
            <a:r>
              <a:rPr sz="2400" dirty="0">
                <a:latin typeface="Times New Roman"/>
                <a:cs typeface="Times New Roman"/>
              </a:rPr>
              <a:t>placed  </a:t>
            </a:r>
            <a:r>
              <a:rPr sz="2400" spc="-5" dirty="0">
                <a:latin typeface="Times New Roman"/>
                <a:cs typeface="Times New Roman"/>
              </a:rPr>
              <a:t>electrical </a:t>
            </a:r>
            <a:r>
              <a:rPr sz="2400" dirty="0">
                <a:latin typeface="Times New Roman"/>
                <a:cs typeface="Times New Roman"/>
              </a:rPr>
              <a:t>device that receive sound and  </a:t>
            </a:r>
            <a:r>
              <a:rPr sz="2400" spc="-5" dirty="0">
                <a:latin typeface="Times New Roman"/>
                <a:cs typeface="Times New Roman"/>
              </a:rPr>
              <a:t>transmit </a:t>
            </a:r>
            <a:r>
              <a:rPr sz="2400" dirty="0">
                <a:latin typeface="Times New Roman"/>
                <a:cs typeface="Times New Roman"/>
              </a:rPr>
              <a:t>the resulting </a:t>
            </a:r>
            <a:r>
              <a:rPr sz="2400" spc="-5" dirty="0">
                <a:latin typeface="Times New Roman"/>
                <a:cs typeface="Times New Roman"/>
              </a:rPr>
              <a:t>electrical </a:t>
            </a:r>
            <a:r>
              <a:rPr sz="2400" dirty="0">
                <a:latin typeface="Times New Roman"/>
                <a:cs typeface="Times New Roman"/>
              </a:rPr>
              <a:t>signals to  electrodes </a:t>
            </a:r>
            <a:r>
              <a:rPr sz="2400" spc="-5" dirty="0">
                <a:latin typeface="Times New Roman"/>
                <a:cs typeface="Times New Roman"/>
              </a:rPr>
              <a:t>implanted </a:t>
            </a:r>
            <a:r>
              <a:rPr sz="2400" dirty="0">
                <a:latin typeface="Times New Roman"/>
                <a:cs typeface="Times New Roman"/>
              </a:rPr>
              <a:t>in the cochlea of the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ear.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The signals </a:t>
            </a:r>
            <a:r>
              <a:rPr sz="2400" spc="-5" dirty="0">
                <a:latin typeface="Times New Roman"/>
                <a:cs typeface="Times New Roman"/>
              </a:rPr>
              <a:t>stimulate </a:t>
            </a:r>
            <a:r>
              <a:rPr sz="2400" dirty="0">
                <a:latin typeface="Times New Roman"/>
                <a:cs typeface="Times New Roman"/>
              </a:rPr>
              <a:t>cochlea, allowing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  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hear.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also known as Bionic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ear.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4029" y="1051306"/>
            <a:ext cx="5628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Parts of cochlear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implant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4457065" cy="30981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External</a:t>
            </a:r>
            <a:endParaRPr sz="240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Microphone</a:t>
            </a:r>
            <a:endParaRPr sz="240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Speech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processor</a:t>
            </a:r>
            <a:endParaRPr sz="240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Transmitter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Internal</a:t>
            </a:r>
            <a:endParaRPr sz="240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Receiver and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stimulator</a:t>
            </a:r>
            <a:endParaRPr sz="2400">
              <a:latin typeface="Times New Roman"/>
              <a:cs typeface="Times New Roman"/>
            </a:endParaRPr>
          </a:p>
          <a:p>
            <a:pPr marL="377825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An </a:t>
            </a:r>
            <a:r>
              <a:rPr sz="2400" dirty="0">
                <a:latin typeface="Times New Roman"/>
                <a:cs typeface="Times New Roman"/>
              </a:rPr>
              <a:t>array of up to 22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electrodes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567" y="1196339"/>
            <a:ext cx="6841235" cy="4224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609600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914400" y="609600"/>
            <a:ext cx="7772400" cy="1470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Rehabilitation</a:t>
            </a:r>
            <a:r>
              <a:rPr spc="-145" dirty="0"/>
              <a:t> </a:t>
            </a:r>
            <a:r>
              <a:rPr spc="-10" dirty="0"/>
              <a:t>means…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42033" y="2142235"/>
            <a:ext cx="46932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tabLst>
                <a:tab pos="251396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The </a:t>
            </a:r>
            <a:r>
              <a:rPr sz="2400" b="1" dirty="0">
                <a:latin typeface="Times New Roman"/>
                <a:cs typeface="Times New Roman"/>
              </a:rPr>
              <a:t>assessment, intervention,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  </a:t>
            </a:r>
            <a:r>
              <a:rPr sz="2400" b="1" dirty="0">
                <a:latin typeface="Times New Roman"/>
                <a:cs typeface="Times New Roman"/>
              </a:rPr>
              <a:t>management </a:t>
            </a:r>
            <a:r>
              <a:rPr sz="2400" b="1" spc="-5" dirty="0">
                <a:latin typeface="Times New Roman"/>
                <a:cs typeface="Times New Roman"/>
              </a:rPr>
              <a:t>of </a:t>
            </a:r>
            <a:r>
              <a:rPr sz="2400" b="1" dirty="0">
                <a:latin typeface="Times New Roman"/>
                <a:cs typeface="Times New Roman"/>
              </a:rPr>
              <a:t>communicative  </a:t>
            </a:r>
            <a:r>
              <a:rPr sz="2400" b="1" spc="-5" dirty="0">
                <a:latin typeface="Times New Roman"/>
                <a:cs typeface="Times New Roman"/>
              </a:rPr>
              <a:t>consequences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	</a:t>
            </a:r>
            <a:r>
              <a:rPr sz="2400" b="1" spc="-5" dirty="0">
                <a:latin typeface="Times New Roman"/>
                <a:cs typeface="Times New Roman"/>
              </a:rPr>
              <a:t>hearing loss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3603" y="1341119"/>
            <a:ext cx="6408420" cy="4463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7686" y="1034541"/>
            <a:ext cx="65589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Selection </a:t>
            </a:r>
            <a:r>
              <a:rPr sz="4400" spc="-10" dirty="0"/>
              <a:t>criteria </a:t>
            </a:r>
            <a:r>
              <a:rPr sz="4400" dirty="0"/>
              <a:t>-</a:t>
            </a:r>
            <a:r>
              <a:rPr sz="4400" spc="-480" dirty="0"/>
              <a:t> </a:t>
            </a:r>
            <a:r>
              <a:rPr sz="4400" spc="-10" dirty="0"/>
              <a:t>children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542033" y="2105659"/>
            <a:ext cx="5881370" cy="35375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122555" indent="-274320">
              <a:lnSpc>
                <a:spcPts val="2590"/>
              </a:lnSpc>
              <a:spcBef>
                <a:spcPts val="42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child above </a:t>
            </a:r>
            <a:r>
              <a:rPr sz="2400" spc="-5" dirty="0">
                <a:latin typeface="Times New Roman"/>
                <a:cs typeface="Times New Roman"/>
              </a:rPr>
              <a:t>12months </a:t>
            </a:r>
            <a:r>
              <a:rPr sz="2400" dirty="0">
                <a:latin typeface="Times New Roman"/>
                <a:cs typeface="Times New Roman"/>
              </a:rPr>
              <a:t>below 7 years in pre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 lingually deaf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children.</a:t>
            </a:r>
            <a:endParaRPr sz="2400">
              <a:latin typeface="Times New Roman"/>
              <a:cs typeface="Times New Roman"/>
            </a:endParaRPr>
          </a:p>
          <a:p>
            <a:pPr marL="88265" marR="295275" indent="-17145">
              <a:lnSpc>
                <a:spcPts val="3170"/>
              </a:lnSpc>
              <a:spcBef>
                <a:spcPts val="120"/>
              </a:spcBef>
            </a:pPr>
            <a:r>
              <a:rPr sz="2400" spc="-5" dirty="0">
                <a:latin typeface="Times New Roman"/>
                <a:cs typeface="Times New Roman"/>
              </a:rPr>
              <a:t>At </a:t>
            </a:r>
            <a:r>
              <a:rPr sz="2400" dirty="0">
                <a:latin typeface="Times New Roman"/>
                <a:cs typeface="Times New Roman"/>
              </a:rPr>
              <a:t>birth the cochlea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fully </a:t>
            </a:r>
            <a:r>
              <a:rPr sz="2400" spc="-5" dirty="0">
                <a:latin typeface="Times New Roman"/>
                <a:cs typeface="Times New Roman"/>
              </a:rPr>
              <a:t>formed </a:t>
            </a:r>
            <a:r>
              <a:rPr sz="2400" dirty="0">
                <a:latin typeface="Times New Roman"/>
                <a:cs typeface="Times New Roman"/>
              </a:rPr>
              <a:t>but the  auditory pathway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not. Auditory pathway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latin typeface="Times New Roman"/>
                <a:cs typeface="Times New Roman"/>
              </a:rPr>
              <a:t>dependent on </a:t>
            </a:r>
            <a:r>
              <a:rPr sz="2400" spc="-5" dirty="0">
                <a:latin typeface="Times New Roman"/>
                <a:cs typeface="Times New Roman"/>
              </a:rPr>
              <a:t>stimulation </a:t>
            </a:r>
            <a:r>
              <a:rPr sz="2400" dirty="0">
                <a:latin typeface="Times New Roman"/>
                <a:cs typeface="Times New Roman"/>
              </a:rPr>
              <a:t>for its </a:t>
            </a:r>
            <a:r>
              <a:rPr sz="2400" spc="-5" dirty="0">
                <a:latin typeface="Times New Roman"/>
                <a:cs typeface="Times New Roman"/>
              </a:rPr>
              <a:t>maturation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12700" marR="47625">
              <a:lnSpc>
                <a:spcPct val="110000"/>
              </a:lnSpc>
              <a:tabLst>
                <a:tab pos="605155" algn="l"/>
                <a:tab pos="2942590" algn="l"/>
              </a:tabLst>
            </a:pPr>
            <a:r>
              <a:rPr sz="2400" dirty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stimulation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vital	to acquisition of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speech  </a:t>
            </a:r>
            <a:r>
              <a:rPr sz="2400" dirty="0">
                <a:latin typeface="Times New Roman"/>
                <a:cs typeface="Times New Roman"/>
              </a:rPr>
              <a:t>and	language skill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well </a:t>
            </a:r>
            <a:r>
              <a:rPr sz="2400" spc="-5" dirty="0">
                <a:latin typeface="Times New Roman"/>
                <a:cs typeface="Times New Roman"/>
              </a:rPr>
              <a:t>as amount </a:t>
            </a:r>
            <a:r>
              <a:rPr sz="2400" dirty="0">
                <a:latin typeface="Times New Roman"/>
                <a:cs typeface="Times New Roman"/>
              </a:rPr>
              <a:t>of  cognitive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development.</a:t>
            </a:r>
            <a:endParaRPr sz="2400">
              <a:latin typeface="Times New Roman"/>
              <a:cs typeface="Times New Roman"/>
            </a:endParaRPr>
          </a:p>
          <a:p>
            <a:pPr marL="363220" indent="-350520">
              <a:lnSpc>
                <a:spcPct val="100000"/>
              </a:lnSpc>
              <a:spcBef>
                <a:spcPts val="295"/>
              </a:spcBef>
              <a:buClr>
                <a:srgbClr val="AA2B1E"/>
              </a:buClr>
              <a:buSzPct val="85416"/>
              <a:buFont typeface="Wingdings"/>
              <a:buChar char=""/>
              <a:tabLst>
                <a:tab pos="362585" algn="l"/>
                <a:tab pos="363220" algn="l"/>
              </a:tabLst>
            </a:pPr>
            <a:r>
              <a:rPr sz="2400" spc="-5" dirty="0">
                <a:latin typeface="Times New Roman"/>
                <a:cs typeface="Times New Roman"/>
              </a:rPr>
              <a:t>Post </a:t>
            </a:r>
            <a:r>
              <a:rPr sz="2400" dirty="0">
                <a:latin typeface="Times New Roman"/>
                <a:cs typeface="Times New Roman"/>
              </a:rPr>
              <a:t>lingual deaf no age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limit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5982970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88265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degree of deafness- profound &gt;90dB beyond  1000HZ with poor </a:t>
            </a:r>
            <a:r>
              <a:rPr sz="2400" spc="-5" dirty="0">
                <a:latin typeface="Times New Roman"/>
                <a:cs typeface="Times New Roman"/>
              </a:rPr>
              <a:t>discrimination </a:t>
            </a:r>
            <a:r>
              <a:rPr sz="2400" dirty="0">
                <a:latin typeface="Times New Roman"/>
                <a:cs typeface="Times New Roman"/>
              </a:rPr>
              <a:t>in both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ears 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cochlear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nerve.</a:t>
            </a:r>
            <a:endParaRPr sz="2400">
              <a:latin typeface="Times New Roman"/>
              <a:cs typeface="Times New Roman"/>
            </a:endParaRPr>
          </a:p>
          <a:p>
            <a:pPr marL="287020" marR="28956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Respond to hearing aid- in those who do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  benefit from a hearing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aid.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Absence of </a:t>
            </a:r>
            <a:r>
              <a:rPr sz="2400" spc="-5" dirty="0">
                <a:latin typeface="Times New Roman"/>
                <a:cs typeface="Times New Roman"/>
              </a:rPr>
              <a:t>contraindications- </a:t>
            </a:r>
            <a:r>
              <a:rPr sz="2400" dirty="0">
                <a:latin typeface="Times New Roman"/>
                <a:cs typeface="Times New Roman"/>
              </a:rPr>
              <a:t>cochlear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aplasia  or absent cochlear </a:t>
            </a:r>
            <a:r>
              <a:rPr sz="2400" spc="-5" dirty="0">
                <a:latin typeface="Times New Roman"/>
                <a:cs typeface="Times New Roman"/>
              </a:rPr>
              <a:t>nerves </a:t>
            </a:r>
            <a:r>
              <a:rPr sz="2400" dirty="0">
                <a:latin typeface="Times New Roman"/>
                <a:cs typeface="Times New Roman"/>
              </a:rPr>
              <a:t>are absolute  </a:t>
            </a:r>
            <a:r>
              <a:rPr sz="2400" spc="-5" dirty="0">
                <a:latin typeface="Times New Roman"/>
                <a:cs typeface="Times New Roman"/>
              </a:rPr>
              <a:t>contraindications </a:t>
            </a:r>
            <a:r>
              <a:rPr sz="2400" dirty="0">
                <a:latin typeface="Times New Roman"/>
                <a:cs typeface="Times New Roman"/>
              </a:rPr>
              <a:t>to cochlear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implantation.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42592" y="1051306"/>
            <a:ext cx="52705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Selection criteria-</a:t>
            </a:r>
            <a:r>
              <a:rPr sz="4400" spc="-10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adult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5744845" cy="295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18 years of age or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older</a:t>
            </a:r>
            <a:endParaRPr sz="2400">
              <a:latin typeface="Times New Roman"/>
              <a:cs typeface="Times New Roman"/>
            </a:endParaRPr>
          </a:p>
          <a:p>
            <a:pPr marL="287020" marR="93599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Profound, severe- profound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,bilateral  sensorineural hearing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Post lingual onset of </a:t>
            </a:r>
            <a:r>
              <a:rPr sz="2400" spc="-5" dirty="0">
                <a:latin typeface="Times New Roman"/>
                <a:cs typeface="Times New Roman"/>
              </a:rPr>
              <a:t>profound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deafness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Little or no benefit from hearing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aids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No medical </a:t>
            </a:r>
            <a:r>
              <a:rPr sz="2400" dirty="0">
                <a:latin typeface="Times New Roman"/>
                <a:cs typeface="Times New Roman"/>
              </a:rPr>
              <a:t>or radiological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contraindications 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surgery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8916" y="1136650"/>
            <a:ext cx="46558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CT </a:t>
            </a:r>
            <a:r>
              <a:rPr sz="3200" spc="5" dirty="0"/>
              <a:t>&amp;MRI</a:t>
            </a:r>
            <a:r>
              <a:rPr sz="3200" spc="-175" dirty="0"/>
              <a:t> </a:t>
            </a:r>
            <a:r>
              <a:rPr sz="3200" spc="-20" dirty="0"/>
              <a:t>INFORMATION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3572510" cy="30981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Inner ear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morphology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Cochlear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patency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Position o fallopian canal  </a:t>
            </a: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Presence of cochlear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nerve  </a:t>
            </a: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Size of facial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recess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Height of jugular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Thickness of parietal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42" rIns="0" bIns="0" rtlCol="0">
            <a:spAutoFit/>
          </a:bodyPr>
          <a:lstStyle/>
          <a:p>
            <a:pPr marL="540385" marR="5080" indent="-38290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Three modes of stimulation of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auditory  system involving cochlear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implant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02539" rIns="0" bIns="0" rtlCol="0">
            <a:spAutoFit/>
          </a:bodyPr>
          <a:lstStyle/>
          <a:p>
            <a:pPr marL="287020" marR="123189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5" dirty="0"/>
              <a:t>Electrical stimulation-complete </a:t>
            </a:r>
            <a:r>
              <a:rPr dirty="0"/>
              <a:t>electric  </a:t>
            </a:r>
            <a:r>
              <a:rPr spc="-5" dirty="0"/>
              <a:t>stimulation </a:t>
            </a:r>
            <a:r>
              <a:rPr dirty="0"/>
              <a:t>when there </a:t>
            </a:r>
            <a:r>
              <a:rPr spc="-5" dirty="0"/>
              <a:t>is </a:t>
            </a:r>
            <a:r>
              <a:rPr dirty="0"/>
              <a:t>no residual</a:t>
            </a:r>
            <a:r>
              <a:rPr spc="-114" dirty="0"/>
              <a:t> </a:t>
            </a:r>
            <a:r>
              <a:rPr dirty="0"/>
              <a:t>hearing  in both</a:t>
            </a:r>
            <a:r>
              <a:rPr spc="-25" dirty="0"/>
              <a:t> </a:t>
            </a:r>
            <a:r>
              <a:rPr dirty="0"/>
              <a:t>ear</a:t>
            </a:r>
            <a:endParaRPr sz="2050">
              <a:latin typeface="Comic Sans MS"/>
              <a:cs typeface="Comic Sans MS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5" dirty="0"/>
              <a:t>Electroacoustic </a:t>
            </a:r>
            <a:r>
              <a:rPr dirty="0"/>
              <a:t>stimulation-lower</a:t>
            </a:r>
            <a:r>
              <a:rPr spc="-180" dirty="0"/>
              <a:t> </a:t>
            </a:r>
            <a:r>
              <a:rPr dirty="0"/>
              <a:t>frequencies  </a:t>
            </a:r>
            <a:r>
              <a:rPr spc="-5" dirty="0"/>
              <a:t>stimulated acoustically </a:t>
            </a:r>
            <a:r>
              <a:rPr dirty="0"/>
              <a:t>via hearing aid </a:t>
            </a:r>
            <a:r>
              <a:rPr spc="-5" dirty="0"/>
              <a:t>while  </a:t>
            </a:r>
            <a:r>
              <a:rPr dirty="0"/>
              <a:t>higher frequencies </a:t>
            </a:r>
            <a:r>
              <a:rPr spc="-5" dirty="0"/>
              <a:t>electrically </a:t>
            </a:r>
            <a:r>
              <a:rPr dirty="0"/>
              <a:t>via cochlear  </a:t>
            </a:r>
            <a:r>
              <a:rPr spc="-5" dirty="0"/>
              <a:t>implant.</a:t>
            </a:r>
            <a:endParaRPr sz="2050">
              <a:latin typeface="Comic Sans MS"/>
              <a:cs typeface="Comic Sans MS"/>
            </a:endParaRPr>
          </a:p>
          <a:p>
            <a:pPr marL="287020" marR="47625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5" dirty="0"/>
              <a:t>Bimodal </a:t>
            </a:r>
            <a:r>
              <a:rPr dirty="0"/>
              <a:t>stimulation-one ear </a:t>
            </a:r>
            <a:r>
              <a:rPr spc="-5" dirty="0"/>
              <a:t>uses implant  </a:t>
            </a:r>
            <a:r>
              <a:rPr dirty="0"/>
              <a:t>while </a:t>
            </a:r>
            <a:r>
              <a:rPr spc="-5" dirty="0"/>
              <a:t>use </a:t>
            </a:r>
            <a:r>
              <a:rPr dirty="0"/>
              <a:t>a high gain hearing aid on other</a:t>
            </a:r>
            <a:r>
              <a:rPr spc="-140" dirty="0"/>
              <a:t> </a:t>
            </a:r>
            <a:r>
              <a:rPr dirty="0"/>
              <a:t>ear</a:t>
            </a:r>
            <a:endParaRPr sz="20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74011" y="1034541"/>
            <a:ext cx="54057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Implantation of</a:t>
            </a:r>
            <a:r>
              <a:rPr sz="4400" spc="-170" dirty="0"/>
              <a:t> </a:t>
            </a:r>
            <a:r>
              <a:rPr sz="4400" spc="-5" dirty="0"/>
              <a:t>infant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02539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Children who </a:t>
            </a:r>
            <a:r>
              <a:rPr spc="-10" dirty="0"/>
              <a:t>undergo </a:t>
            </a:r>
            <a:r>
              <a:rPr spc="-5" dirty="0"/>
              <a:t>implantation </a:t>
            </a:r>
            <a:r>
              <a:rPr dirty="0"/>
              <a:t>at</a:t>
            </a:r>
            <a:r>
              <a:rPr spc="-175" dirty="0"/>
              <a:t> </a:t>
            </a:r>
            <a:r>
              <a:rPr dirty="0"/>
              <a:t>younger  ages achieve greater progress in speech  perception skill than children </a:t>
            </a:r>
            <a:r>
              <a:rPr spc="-5" dirty="0"/>
              <a:t>implanted </a:t>
            </a:r>
            <a:r>
              <a:rPr dirty="0"/>
              <a:t>at  older</a:t>
            </a:r>
            <a:r>
              <a:rPr spc="-20" dirty="0"/>
              <a:t> </a:t>
            </a:r>
            <a:r>
              <a:rPr dirty="0"/>
              <a:t>ages.</a:t>
            </a:r>
            <a:endParaRPr sz="2050">
              <a:latin typeface="Comic Sans MS"/>
              <a:cs typeface="Comic Sans MS"/>
            </a:endParaRPr>
          </a:p>
          <a:p>
            <a:pPr marL="287020" marR="354965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Cochlear </a:t>
            </a:r>
            <a:r>
              <a:rPr spc="-5" dirty="0"/>
              <a:t>implant </a:t>
            </a:r>
            <a:r>
              <a:rPr dirty="0"/>
              <a:t>in children </a:t>
            </a:r>
            <a:r>
              <a:rPr spc="-5" dirty="0"/>
              <a:t>as </a:t>
            </a:r>
            <a:r>
              <a:rPr dirty="0"/>
              <a:t>young </a:t>
            </a:r>
            <a:r>
              <a:rPr spc="-5" dirty="0"/>
              <a:t>as</a:t>
            </a:r>
            <a:r>
              <a:rPr spc="-195" dirty="0"/>
              <a:t> </a:t>
            </a:r>
            <a:r>
              <a:rPr dirty="0"/>
              <a:t>12  </a:t>
            </a:r>
            <a:r>
              <a:rPr spc="-5" dirty="0"/>
              <a:t>months </a:t>
            </a:r>
            <a:r>
              <a:rPr dirty="0"/>
              <a:t>old </a:t>
            </a:r>
            <a:r>
              <a:rPr spc="-5" dirty="0"/>
              <a:t>has </a:t>
            </a:r>
            <a:r>
              <a:rPr dirty="0"/>
              <a:t>been approved by </a:t>
            </a:r>
            <a:r>
              <a:rPr spc="-5" dirty="0"/>
              <a:t>food </a:t>
            </a:r>
            <a:r>
              <a:rPr dirty="0"/>
              <a:t>and  drug</a:t>
            </a:r>
            <a:r>
              <a:rPr spc="-5" dirty="0"/>
              <a:t> administration.</a:t>
            </a:r>
            <a:endParaRPr sz="20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8374" y="1034541"/>
            <a:ext cx="62185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Bilateral </a:t>
            </a:r>
            <a:r>
              <a:rPr sz="4400" spc="-10" dirty="0"/>
              <a:t>cochlear</a:t>
            </a:r>
            <a:r>
              <a:rPr sz="4400" spc="-325" dirty="0"/>
              <a:t> </a:t>
            </a:r>
            <a:r>
              <a:rPr sz="4400" spc="-5" dirty="0"/>
              <a:t>implant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1950085" cy="17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Localisation  </a:t>
            </a: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Head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shadow  </a:t>
            </a: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Squelch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10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Summation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955675" marR="5080" indent="-76073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Auditory training </a:t>
            </a:r>
            <a:r>
              <a:rPr spc="-5" dirty="0"/>
              <a:t>in</a:t>
            </a:r>
            <a:r>
              <a:rPr spc="-290" dirty="0"/>
              <a:t> </a:t>
            </a:r>
            <a:r>
              <a:rPr spc="-15" dirty="0"/>
              <a:t>children  </a:t>
            </a:r>
            <a:r>
              <a:rPr spc="-5" dirty="0"/>
              <a:t>with </a:t>
            </a:r>
            <a:r>
              <a:rPr spc="-10" dirty="0"/>
              <a:t>cochlear</a:t>
            </a:r>
            <a:r>
              <a:rPr spc="-300" dirty="0"/>
              <a:t> </a:t>
            </a:r>
            <a:r>
              <a:rPr spc="-10" dirty="0"/>
              <a:t>implant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4795520" cy="25863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Detection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Discrimination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Identification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Comprehension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Auditory feedback loop </a:t>
            </a:r>
            <a:r>
              <a:rPr sz="2400" spc="-5" dirty="0">
                <a:latin typeface="Times New Roman"/>
                <a:cs typeface="Times New Roman"/>
              </a:rPr>
              <a:t>(imitation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approximation </a:t>
            </a:r>
            <a:r>
              <a:rPr sz="2400" dirty="0">
                <a:latin typeface="Times New Roman"/>
                <a:cs typeface="Times New Roman"/>
              </a:rPr>
              <a:t>of speech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sound)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86077" y="1069593"/>
            <a:ext cx="6381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Auditory </a:t>
            </a:r>
            <a:r>
              <a:rPr spc="-20" dirty="0"/>
              <a:t>Brainstem</a:t>
            </a:r>
            <a:r>
              <a:rPr spc="-170" dirty="0"/>
              <a:t> </a:t>
            </a:r>
            <a:r>
              <a:rPr spc="-5" dirty="0"/>
              <a:t>implants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5993765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Stimulates </a:t>
            </a:r>
            <a:r>
              <a:rPr sz="2400" dirty="0">
                <a:latin typeface="Times New Roman"/>
                <a:cs typeface="Times New Roman"/>
              </a:rPr>
              <a:t>the cochlear nuclear </a:t>
            </a:r>
            <a:r>
              <a:rPr sz="2400" spc="-5" dirty="0">
                <a:latin typeface="Times New Roman"/>
                <a:cs typeface="Times New Roman"/>
              </a:rPr>
              <a:t>complex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brainstem directly by placing the </a:t>
            </a:r>
            <a:r>
              <a:rPr sz="2400" spc="-5" dirty="0">
                <a:latin typeface="Times New Roman"/>
                <a:cs typeface="Times New Roman"/>
              </a:rPr>
              <a:t>implant </a:t>
            </a:r>
            <a:r>
              <a:rPr sz="2400" dirty="0">
                <a:latin typeface="Times New Roman"/>
                <a:cs typeface="Times New Roman"/>
              </a:rPr>
              <a:t>in  the lateral recess of the fourth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ventricle.</a:t>
            </a:r>
            <a:endParaRPr sz="2400">
              <a:latin typeface="Times New Roman"/>
              <a:cs typeface="Times New Roman"/>
            </a:endParaRPr>
          </a:p>
          <a:p>
            <a:pPr marL="287020" marR="1143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Used </a:t>
            </a:r>
            <a:r>
              <a:rPr sz="2400" dirty="0">
                <a:latin typeface="Times New Roman"/>
                <a:cs typeface="Times New Roman"/>
              </a:rPr>
              <a:t>when </a:t>
            </a:r>
            <a:r>
              <a:rPr sz="2400" spc="-5" dirty="0">
                <a:latin typeface="Times New Roman"/>
                <a:cs typeface="Times New Roman"/>
              </a:rPr>
              <a:t>CN VIII is </a:t>
            </a:r>
            <a:r>
              <a:rPr sz="2400" dirty="0">
                <a:latin typeface="Times New Roman"/>
                <a:cs typeface="Times New Roman"/>
              </a:rPr>
              <a:t>severd in the </a:t>
            </a:r>
            <a:r>
              <a:rPr sz="2400" spc="-10" dirty="0">
                <a:latin typeface="Times New Roman"/>
                <a:cs typeface="Times New Roman"/>
              </a:rPr>
              <a:t>surgery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vestibular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schwannoma</a:t>
            </a:r>
            <a:endParaRPr sz="2400">
              <a:latin typeface="Times New Roman"/>
              <a:cs typeface="Times New Roman"/>
            </a:endParaRPr>
          </a:p>
          <a:p>
            <a:pPr marL="287020" marR="330835" indent="-274320">
              <a:lnSpc>
                <a:spcPct val="100000"/>
              </a:lnSpc>
              <a:spcBef>
                <a:spcPts val="580"/>
              </a:spcBef>
              <a:tabLst>
                <a:tab pos="1082040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Multi electrode array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attached to a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decron  </a:t>
            </a:r>
            <a:r>
              <a:rPr sz="2400" spc="-10" dirty="0">
                <a:latin typeface="Times New Roman"/>
                <a:cs typeface="Times New Roman"/>
              </a:rPr>
              <a:t>mesh	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placed on 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brainstem.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2602" y="939800"/>
            <a:ext cx="6149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ASSESSMENT </a:t>
            </a:r>
            <a:r>
              <a:rPr sz="3200" dirty="0"/>
              <a:t>OF </a:t>
            </a:r>
            <a:r>
              <a:rPr sz="3200" spc="-5" dirty="0"/>
              <a:t>HEARING</a:t>
            </a:r>
            <a:r>
              <a:rPr sz="3200" spc="-90" dirty="0"/>
              <a:t> </a:t>
            </a:r>
            <a:r>
              <a:rPr sz="3200" spc="-15" dirty="0"/>
              <a:t>LOSS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42033" y="1592681"/>
            <a:ext cx="5836285" cy="39274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700" i="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000" b="1" spc="-15" dirty="0">
                <a:latin typeface="Times New Roman"/>
                <a:cs typeface="Times New Roman"/>
              </a:rPr>
              <a:t>HISTORY</a:t>
            </a:r>
            <a:r>
              <a:rPr sz="2000" b="1" spc="-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Otalgia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Ear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discharge</a:t>
            </a:r>
            <a:endParaRPr sz="2000">
              <a:latin typeface="Times New Roman"/>
              <a:cs typeface="Times New Roman"/>
            </a:endParaRPr>
          </a:p>
          <a:p>
            <a:pPr marL="287020" marR="297180" indent="-274320">
              <a:lnSpc>
                <a:spcPct val="10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Hearing </a:t>
            </a:r>
            <a:r>
              <a:rPr sz="2000" spc="-5" dirty="0">
                <a:latin typeface="Times New Roman"/>
                <a:cs typeface="Times New Roman"/>
              </a:rPr>
              <a:t>impairment </a:t>
            </a:r>
            <a:r>
              <a:rPr sz="2000" dirty="0">
                <a:latin typeface="Times New Roman"/>
                <a:cs typeface="Times New Roman"/>
              </a:rPr>
              <a:t>– Onset, duration,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progression,  </a:t>
            </a:r>
            <a:r>
              <a:rPr sz="2000" spc="-5" dirty="0">
                <a:latin typeface="Times New Roman"/>
                <a:cs typeface="Times New Roman"/>
              </a:rPr>
              <a:t>unilateral/bilateral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10" dirty="0">
                <a:latin typeface="Times New Roman"/>
                <a:cs typeface="Times New Roman"/>
              </a:rPr>
              <a:t>Tinnitus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spc="-30" dirty="0">
                <a:latin typeface="Times New Roman"/>
                <a:cs typeface="Times New Roman"/>
              </a:rPr>
              <a:t>Vertigo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Blocked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sensation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Feeling 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fullness</a:t>
            </a:r>
            <a:endParaRPr sz="20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Neuro-otological </a:t>
            </a:r>
            <a:r>
              <a:rPr sz="2000" spc="-5" dirty="0">
                <a:latin typeface="Times New Roman"/>
                <a:cs typeface="Times New Roman"/>
              </a:rPr>
              <a:t>symptoms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15" dirty="0">
                <a:latin typeface="Times New Roman"/>
                <a:cs typeface="Times New Roman"/>
              </a:rPr>
              <a:t>Fever, </a:t>
            </a:r>
            <a:r>
              <a:rPr sz="2000" dirty="0">
                <a:latin typeface="Times New Roman"/>
                <a:cs typeface="Times New Roman"/>
              </a:rPr>
              <a:t>Headache,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Facial  </a:t>
            </a:r>
            <a:r>
              <a:rPr sz="2000" dirty="0">
                <a:latin typeface="Times New Roman"/>
                <a:cs typeface="Times New Roman"/>
              </a:rPr>
              <a:t>nerve </a:t>
            </a:r>
            <a:r>
              <a:rPr sz="2000" spc="-25" dirty="0">
                <a:latin typeface="Times New Roman"/>
                <a:cs typeface="Times New Roman"/>
              </a:rPr>
              <a:t>palsy, </a:t>
            </a:r>
            <a:r>
              <a:rPr sz="2000" spc="-30" dirty="0">
                <a:latin typeface="Times New Roman"/>
                <a:cs typeface="Times New Roman"/>
              </a:rPr>
              <a:t>Vomiting,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diplopia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42033" y="2142235"/>
            <a:ext cx="56521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tabLst>
                <a:tab pos="2030730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Most </a:t>
            </a:r>
            <a:r>
              <a:rPr sz="2400" spc="-10" dirty="0">
                <a:latin typeface="Times New Roman"/>
                <a:cs typeface="Times New Roman"/>
              </a:rPr>
              <a:t>common </a:t>
            </a:r>
            <a:r>
              <a:rPr sz="2400" dirty="0">
                <a:latin typeface="Times New Roman"/>
                <a:cs typeface="Times New Roman"/>
              </a:rPr>
              <a:t>indication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neurofibromatosis  </a:t>
            </a:r>
            <a:r>
              <a:rPr sz="2400" dirty="0">
                <a:latin typeface="Times New Roman"/>
                <a:cs typeface="Times New Roman"/>
              </a:rPr>
              <a:t>type2 in which </a:t>
            </a:r>
            <a:r>
              <a:rPr sz="2400" spc="-5" dirty="0">
                <a:latin typeface="Times New Roman"/>
                <a:cs typeface="Times New Roman"/>
              </a:rPr>
              <a:t>bilateral </a:t>
            </a:r>
            <a:r>
              <a:rPr sz="2400" dirty="0">
                <a:latin typeface="Times New Roman"/>
                <a:cs typeface="Times New Roman"/>
              </a:rPr>
              <a:t>vestibular  </a:t>
            </a:r>
            <a:r>
              <a:rPr sz="2400" spc="-5" dirty="0">
                <a:latin typeface="Times New Roman"/>
                <a:cs typeface="Times New Roman"/>
              </a:rPr>
              <a:t>schwannoma	</a:t>
            </a:r>
            <a:r>
              <a:rPr sz="2400" dirty="0">
                <a:latin typeface="Times New Roman"/>
                <a:cs typeface="Times New Roman"/>
              </a:rPr>
              <a:t>present.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0" y="1167383"/>
            <a:ext cx="5715000" cy="4523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567" y="836675"/>
            <a:ext cx="7056120" cy="5544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6863" y="1051306"/>
            <a:ext cx="67195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Communication</a:t>
            </a:r>
            <a:r>
              <a:rPr sz="4400" spc="-7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methodology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5497195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65785" indent="-274320" algn="just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Oral approach- encourages to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develop  vocabulary and training and it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more  </a:t>
            </a:r>
            <a:r>
              <a:rPr sz="2400" dirty="0">
                <a:latin typeface="Times New Roman"/>
                <a:cs typeface="Times New Roman"/>
              </a:rPr>
              <a:t>preferred.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tabLst>
                <a:tab pos="264477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8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Manual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approach:	</a:t>
            </a:r>
            <a:r>
              <a:rPr sz="2400" spc="-5" dirty="0">
                <a:latin typeface="Times New Roman"/>
                <a:cs typeface="Times New Roman"/>
              </a:rPr>
              <a:t>communicate with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  language.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Educational </a:t>
            </a:r>
            <a:r>
              <a:rPr sz="2400" spc="-5" dirty="0">
                <a:latin typeface="Times New Roman"/>
                <a:cs typeface="Times New Roman"/>
              </a:rPr>
              <a:t>placement </a:t>
            </a:r>
            <a:r>
              <a:rPr sz="2400" dirty="0">
                <a:latin typeface="Times New Roman"/>
                <a:cs typeface="Times New Roman"/>
              </a:rPr>
              <a:t>of the deaf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5988050" cy="361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usually the </a:t>
            </a:r>
            <a:r>
              <a:rPr sz="2400" spc="-5" dirty="0">
                <a:latin typeface="Times New Roman"/>
                <a:cs typeface="Times New Roman"/>
              </a:rPr>
              <a:t>schools has </a:t>
            </a:r>
            <a:r>
              <a:rPr sz="2400" dirty="0">
                <a:latin typeface="Times New Roman"/>
                <a:cs typeface="Times New Roman"/>
              </a:rPr>
              <a:t>been classified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as:</a:t>
            </a:r>
            <a:endParaRPr sz="2400">
              <a:latin typeface="Times New Roman"/>
              <a:cs typeface="Times New Roman"/>
            </a:endParaRPr>
          </a:p>
          <a:p>
            <a:pPr marL="469900" marR="303530" indent="-45720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Special school for deaf child where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mostly  </a:t>
            </a:r>
            <a:r>
              <a:rPr sz="2400" dirty="0">
                <a:latin typeface="Times New Roman"/>
                <a:cs typeface="Times New Roman"/>
              </a:rPr>
              <a:t>sign languages are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taught.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Special class in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school, </a:t>
            </a:r>
            <a:r>
              <a:rPr sz="2400" spc="-5" dirty="0">
                <a:latin typeface="Times New Roman"/>
                <a:cs typeface="Times New Roman"/>
              </a:rPr>
              <a:t>where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special  </a:t>
            </a:r>
            <a:r>
              <a:rPr sz="2400" spc="-5" dirty="0">
                <a:latin typeface="Times New Roman"/>
                <a:cs typeface="Times New Roman"/>
              </a:rPr>
              <a:t>instruments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5" dirty="0">
                <a:latin typeface="Times New Roman"/>
                <a:cs typeface="Times New Roman"/>
              </a:rPr>
              <a:t>amplification </a:t>
            </a:r>
            <a:r>
              <a:rPr sz="2400" dirty="0">
                <a:latin typeface="Times New Roman"/>
                <a:cs typeface="Times New Roman"/>
              </a:rPr>
              <a:t>are used in  group or individual from where a specially  trained teacher </a:t>
            </a:r>
            <a:r>
              <a:rPr sz="2400" spc="-5" dirty="0">
                <a:latin typeface="Times New Roman"/>
                <a:cs typeface="Times New Roman"/>
              </a:rPr>
              <a:t>will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teach.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AA2B1E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school-children </a:t>
            </a:r>
            <a:r>
              <a:rPr sz="2400" spc="-5" dirty="0">
                <a:latin typeface="Times New Roman"/>
                <a:cs typeface="Times New Roman"/>
              </a:rPr>
              <a:t>moderate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deafness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hearing </a:t>
            </a:r>
            <a:r>
              <a:rPr sz="2400" spc="-5" dirty="0">
                <a:latin typeface="Times New Roman"/>
                <a:cs typeface="Times New Roman"/>
              </a:rPr>
              <a:t>aid are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selected.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958339" marR="5080" indent="-58102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Hearing</a:t>
            </a:r>
            <a:r>
              <a:rPr spc="-65" dirty="0"/>
              <a:t> </a:t>
            </a:r>
            <a:r>
              <a:rPr spc="-15" dirty="0"/>
              <a:t>–assistive  </a:t>
            </a:r>
            <a:r>
              <a:rPr spc="-10" dirty="0"/>
              <a:t>technologies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4174490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5080" indent="-304800">
              <a:lnSpc>
                <a:spcPct val="12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ALD-assistive </a:t>
            </a:r>
            <a:r>
              <a:rPr sz="2400" dirty="0">
                <a:latin typeface="Times New Roman"/>
                <a:cs typeface="Times New Roman"/>
              </a:rPr>
              <a:t>listening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devices  </a:t>
            </a:r>
            <a:r>
              <a:rPr sz="2400" spc="-5" dirty="0">
                <a:latin typeface="Times New Roman"/>
                <a:cs typeface="Times New Roman"/>
              </a:rPr>
              <a:t>Personal amplifiers</a:t>
            </a:r>
            <a:endParaRPr sz="2400">
              <a:latin typeface="Times New Roman"/>
              <a:cs typeface="Times New Roman"/>
            </a:endParaRPr>
          </a:p>
          <a:p>
            <a:pPr marL="311150" marR="1497330" indent="5715">
              <a:lnSpc>
                <a:spcPct val="120000"/>
              </a:lnSpc>
            </a:pPr>
            <a:r>
              <a:rPr sz="2400" spc="-5" dirty="0">
                <a:latin typeface="Times New Roman"/>
                <a:cs typeface="Times New Roman"/>
              </a:rPr>
              <a:t>FM systems  </a:t>
            </a:r>
            <a:r>
              <a:rPr sz="2400" spc="-20" dirty="0">
                <a:latin typeface="Times New Roman"/>
                <a:cs typeface="Times New Roman"/>
              </a:rPr>
              <a:t>Television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listeners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Alerting and signal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devices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20" dirty="0">
                <a:latin typeface="Times New Roman"/>
                <a:cs typeface="Times New Roman"/>
              </a:rPr>
              <a:t>Telephone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amplifiers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4339" y="1219022"/>
            <a:ext cx="6789420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59385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Devices are designed to enhance an acoustic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signals  over background noise by the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remote  microphone.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Hearing aid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20" dirty="0">
                <a:latin typeface="Times New Roman"/>
                <a:cs typeface="Times New Roman"/>
              </a:rPr>
              <a:t>Telephone </a:t>
            </a:r>
            <a:r>
              <a:rPr sz="2400" spc="-5" dirty="0">
                <a:latin typeface="Times New Roman"/>
                <a:cs typeface="Times New Roman"/>
              </a:rPr>
              <a:t>amplifiers </a:t>
            </a:r>
            <a:r>
              <a:rPr sz="2400" dirty="0">
                <a:latin typeface="Times New Roman"/>
                <a:cs typeface="Times New Roman"/>
              </a:rPr>
              <a:t>increases ability to hear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telephone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20" dirty="0">
                <a:latin typeface="Times New Roman"/>
                <a:cs typeface="Times New Roman"/>
              </a:rPr>
              <a:t>Television </a:t>
            </a:r>
            <a:r>
              <a:rPr sz="2400" spc="-5" dirty="0">
                <a:latin typeface="Times New Roman"/>
                <a:cs typeface="Times New Roman"/>
              </a:rPr>
              <a:t>shows </a:t>
            </a:r>
            <a:r>
              <a:rPr sz="2400" dirty="0">
                <a:latin typeface="Times New Roman"/>
                <a:cs typeface="Times New Roman"/>
              </a:rPr>
              <a:t>allows the viewer to </a:t>
            </a:r>
            <a:r>
              <a:rPr sz="2400" spc="-5" dirty="0">
                <a:latin typeface="Times New Roman"/>
                <a:cs typeface="Times New Roman"/>
              </a:rPr>
              <a:t>see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spoken  dialogue in printed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form.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Alerting devices such as alarm clocks, </a:t>
            </a:r>
            <a:r>
              <a:rPr sz="2400" spc="-5" dirty="0">
                <a:latin typeface="Times New Roman"/>
                <a:cs typeface="Times New Roman"/>
              </a:rPr>
              <a:t>fire alarms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23" y="405384"/>
            <a:ext cx="7781544" cy="6120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67888" y="764793"/>
            <a:ext cx="2819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</a:t>
            </a:r>
            <a:r>
              <a:rPr spc="-35" dirty="0"/>
              <a:t>x</a:t>
            </a:r>
            <a:r>
              <a:rPr spc="-5" dirty="0"/>
              <a:t>amination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5979795" cy="34639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assess </a:t>
            </a:r>
            <a:r>
              <a:rPr sz="2400" spc="-5" dirty="0">
                <a:latin typeface="Times New Roman"/>
                <a:cs typeface="Times New Roman"/>
              </a:rPr>
              <a:t>for syndrome </a:t>
            </a:r>
            <a:r>
              <a:rPr sz="2400" dirty="0">
                <a:latin typeface="Times New Roman"/>
                <a:cs typeface="Times New Roman"/>
              </a:rPr>
              <a:t>related to hearing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loss.</a:t>
            </a:r>
            <a:endParaRPr sz="2400">
              <a:latin typeface="Times New Roman"/>
              <a:cs typeface="Times New Roman"/>
            </a:endParaRPr>
          </a:p>
          <a:p>
            <a:pPr marL="287020" marR="56515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Endocrine </a:t>
            </a:r>
            <a:r>
              <a:rPr sz="2400" spc="-5" dirty="0">
                <a:latin typeface="Times New Roman"/>
                <a:cs typeface="Times New Roman"/>
              </a:rPr>
              <a:t>abnormalities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(diabetes,thyroid  nodule)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Pigment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abnormalities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25" dirty="0">
                <a:latin typeface="Times New Roman"/>
                <a:cs typeface="Times New Roman"/>
              </a:rPr>
              <a:t>Visual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abnormalities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Craniofacial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abnormalities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Cardiac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abnormalities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Renal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anomalies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32835" y="1136650"/>
            <a:ext cx="28917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EXAMINATION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5116830" cy="339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Pinna , Pre-auricular and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Post-auricular  regions</a:t>
            </a:r>
            <a:endParaRPr sz="2400">
              <a:latin typeface="Times New Roman"/>
              <a:cs typeface="Times New Roman"/>
            </a:endParaRPr>
          </a:p>
          <a:p>
            <a:pPr marL="12700" marR="1981200">
              <a:lnSpc>
                <a:spcPct val="120000"/>
              </a:lnSpc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External auditory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canal  </a:t>
            </a: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25" dirty="0">
                <a:latin typeface="Times New Roman"/>
                <a:cs typeface="Times New Roman"/>
              </a:rPr>
              <a:t>Tympanic </a:t>
            </a:r>
            <a:r>
              <a:rPr sz="2400" spc="-5" dirty="0">
                <a:latin typeface="Times New Roman"/>
                <a:cs typeface="Times New Roman"/>
              </a:rPr>
              <a:t>membrane  </a:t>
            </a: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Middle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Mastoid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Eustachian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tube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Facial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nerve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66442" y="867918"/>
            <a:ext cx="5662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CLINICAL </a:t>
            </a:r>
            <a:r>
              <a:rPr sz="3200" spc="-10" dirty="0"/>
              <a:t>TESTS </a:t>
            </a:r>
            <a:r>
              <a:rPr sz="3200" dirty="0"/>
              <a:t>OF</a:t>
            </a:r>
            <a:r>
              <a:rPr sz="3200" spc="-170" dirty="0"/>
              <a:t> </a:t>
            </a:r>
            <a:r>
              <a:rPr sz="3200" spc="-5" dirty="0"/>
              <a:t>HEARING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42033" y="1663865"/>
            <a:ext cx="5809615" cy="24657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700" i="1" spc="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000" dirty="0">
                <a:latin typeface="Times New Roman"/>
                <a:cs typeface="Times New Roman"/>
              </a:rPr>
              <a:t>FINGER FRICTION TEST</a:t>
            </a:r>
            <a:r>
              <a:rPr sz="2000" spc="-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700" i="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000" spc="-85" dirty="0">
                <a:latin typeface="Times New Roman"/>
                <a:cs typeface="Times New Roman"/>
              </a:rPr>
              <a:t>WATCH </a:t>
            </a:r>
            <a:r>
              <a:rPr sz="2000" dirty="0">
                <a:latin typeface="Times New Roman"/>
                <a:cs typeface="Times New Roman"/>
              </a:rPr>
              <a:t>TEST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700" i="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000" dirty="0">
                <a:latin typeface="Times New Roman"/>
                <a:cs typeface="Times New Roman"/>
              </a:rPr>
              <a:t>SPEECH / VOICE TESTS</a:t>
            </a:r>
            <a:r>
              <a:rPr sz="2000" spc="-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87020" marR="582930" indent="-274320">
              <a:lnSpc>
                <a:spcPct val="10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Normal person hears conversational voice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-12m,  </a:t>
            </a:r>
            <a:r>
              <a:rPr sz="2000" dirty="0">
                <a:latin typeface="Times New Roman"/>
                <a:cs typeface="Times New Roman"/>
              </a:rPr>
              <a:t>whisper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-6m</a:t>
            </a:r>
            <a:endParaRPr sz="20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484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Distance at which </a:t>
            </a:r>
            <a:r>
              <a:rPr sz="2000" spc="-5" dirty="0">
                <a:latin typeface="Times New Roman"/>
                <a:cs typeface="Times New Roman"/>
              </a:rPr>
              <a:t>conversational </a:t>
            </a:r>
            <a:r>
              <a:rPr sz="2000" dirty="0">
                <a:latin typeface="Times New Roman"/>
                <a:cs typeface="Times New Roman"/>
              </a:rPr>
              <a:t>and whispered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voice  are heard 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measured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73527" y="1136650"/>
            <a:ext cx="4004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TUNING </a:t>
            </a:r>
            <a:r>
              <a:rPr sz="3200" spc="-20" dirty="0"/>
              <a:t>FORK</a:t>
            </a:r>
            <a:r>
              <a:rPr sz="3200" spc="-225" dirty="0"/>
              <a:t> </a:t>
            </a:r>
            <a:r>
              <a:rPr sz="3200" spc="-10" dirty="0"/>
              <a:t>TESTS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42033" y="2072132"/>
            <a:ext cx="5880735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Arial"/>
                <a:cs typeface="Arial"/>
              </a:rPr>
              <a:t>RINNE’S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Arial"/>
                <a:cs typeface="Arial"/>
              </a:rPr>
              <a:t>WEBER’S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Arial"/>
                <a:cs typeface="Arial"/>
              </a:rPr>
              <a:t>ABSOLUTE </a:t>
            </a:r>
            <a:r>
              <a:rPr sz="2400" dirty="0">
                <a:latin typeface="Arial"/>
                <a:cs typeface="Arial"/>
              </a:rPr>
              <a:t>BONE </a:t>
            </a:r>
            <a:r>
              <a:rPr sz="2400" spc="-5" dirty="0">
                <a:latin typeface="Arial"/>
                <a:cs typeface="Arial"/>
              </a:rPr>
              <a:t>CONDUCTION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15" dirty="0">
                <a:latin typeface="Arial"/>
                <a:cs typeface="Arial"/>
              </a:rPr>
              <a:t>SCHWABACH’S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Arial"/>
                <a:cs typeface="Arial"/>
              </a:rPr>
              <a:t>BING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Arial"/>
                <a:cs typeface="Arial"/>
              </a:rPr>
              <a:t>GELLE’S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3720" y="615822"/>
            <a:ext cx="4109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AUDIOMETRIC</a:t>
            </a:r>
            <a:r>
              <a:rPr sz="3200" spc="-175" dirty="0"/>
              <a:t> </a:t>
            </a:r>
            <a:r>
              <a:rPr sz="3200" spc="-10" dirty="0"/>
              <a:t>TESTS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0" cy="4217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85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OBJECTIVE</a:t>
            </a:r>
          </a:p>
          <a:p>
            <a:pPr marL="12700" marR="5080" algn="just">
              <a:lnSpc>
                <a:spcPct val="120000"/>
              </a:lnSpc>
            </a:pPr>
            <a:r>
              <a:rPr sz="2050" b="0" i="1" spc="-10" dirty="0" smtClean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b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b="0" spc="-1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 err="1">
                <a:solidFill>
                  <a:srgbClr val="000000"/>
                </a:solidFill>
                <a:latin typeface="Times New Roman"/>
                <a:cs typeface="Times New Roman"/>
              </a:rPr>
              <a:t>audiometry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lang="en-US" sz="2050" b="0" i="1" spc="-10" dirty="0" smtClean="0">
              <a:solidFill>
                <a:srgbClr val="AA2B1E"/>
              </a:solidFill>
              <a:latin typeface="Comic Sans MS"/>
              <a:cs typeface="Comic Sans MS"/>
            </a:endParaRPr>
          </a:p>
          <a:p>
            <a:pPr marL="12700" marR="5080" algn="just">
              <a:lnSpc>
                <a:spcPct val="120000"/>
              </a:lnSpc>
            </a:pPr>
            <a:r>
              <a:rPr b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Otoacoustic</a:t>
            </a:r>
            <a:r>
              <a:rPr b="0" spc="-15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Emissions  </a:t>
            </a:r>
            <a:r>
              <a:rPr sz="2050" b="0" i="1" spc="-10" dirty="0" smtClean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endParaRPr lang="en-US" sz="2050" b="0" i="1" spc="-10" dirty="0" smtClean="0">
              <a:solidFill>
                <a:srgbClr val="AA2B1E"/>
              </a:solidFill>
              <a:latin typeface="Comic Sans MS"/>
              <a:cs typeface="Comic Sans MS"/>
            </a:endParaRPr>
          </a:p>
          <a:p>
            <a:pPr marL="12700" marR="5080" algn="just">
              <a:lnSpc>
                <a:spcPct val="120000"/>
              </a:lnSpc>
            </a:pPr>
            <a:r>
              <a:rPr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Brainstem</a:t>
            </a:r>
            <a:r>
              <a:rPr b="0" spc="-12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Evoked</a:t>
            </a:r>
            <a:endParaRPr sz="205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b="0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Audiometry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b="0" i="1" spc="-95" dirty="0" smtClean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Electrocochleography</a:t>
            </a:r>
            <a:endParaRPr sz="2050" dirty="0">
              <a:latin typeface="Times New Roman"/>
              <a:cs typeface="Times New Roman"/>
            </a:endParaRPr>
          </a:p>
          <a:p>
            <a:pPr marL="287020" marR="111760" indent="-274320">
              <a:lnSpc>
                <a:spcPct val="100000"/>
              </a:lnSpc>
              <a:spcBef>
                <a:spcPts val="580"/>
              </a:spcBef>
            </a:pPr>
            <a:r>
              <a:rPr sz="2050" b="0" i="1" spc="-10" dirty="0" smtClean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Auditory Steady</a:t>
            </a:r>
            <a:r>
              <a:rPr b="0" spc="-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State 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8200" y="1219200"/>
            <a:ext cx="3599815" cy="3103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0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65E9C"/>
                </a:solidFill>
                <a:latin typeface="Times New Roman"/>
                <a:cs typeface="Times New Roman"/>
              </a:rPr>
              <a:t>SUBJECTIVE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  <a:buFont typeface="Arial" pitchFamily="34" charset="0"/>
              <a:buChar char="•"/>
            </a:pPr>
            <a:r>
              <a:rPr sz="2050" i="1" spc="-10" dirty="0" smtClean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Pure tone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audiometry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Sp</a:t>
            </a:r>
            <a:r>
              <a:rPr sz="2400" dirty="0" smtClean="0">
                <a:latin typeface="Times New Roman"/>
                <a:cs typeface="Times New Roman"/>
              </a:rPr>
              <a:t>eech</a:t>
            </a:r>
            <a:r>
              <a:rPr sz="2400" spc="-9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audiometry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Speech reception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threshold</a:t>
            </a:r>
          </a:p>
          <a:p>
            <a:pPr marL="287020" marR="588010" indent="-274320">
              <a:lnSpc>
                <a:spcPct val="100000"/>
              </a:lnSpc>
              <a:spcBef>
                <a:spcPts val="580"/>
              </a:spcBef>
              <a:buClr>
                <a:srgbClr val="AA2B1E"/>
              </a:buClr>
              <a:buSzPct val="85416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Speech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discrimination  </a:t>
            </a:r>
            <a:r>
              <a:rPr sz="2400" dirty="0">
                <a:latin typeface="Times New Roman"/>
                <a:cs typeface="Times New Roman"/>
              </a:rPr>
              <a:t>score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9939" y="1136650"/>
            <a:ext cx="50450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PURE </a:t>
            </a:r>
            <a:r>
              <a:rPr sz="3200" spc="-15" dirty="0"/>
              <a:t>TONE</a:t>
            </a:r>
            <a:r>
              <a:rPr sz="3200" spc="-210" dirty="0"/>
              <a:t> </a:t>
            </a:r>
            <a:r>
              <a:rPr sz="3200" spc="-5" dirty="0"/>
              <a:t>AUDIOMERTY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410716" y="1979802"/>
            <a:ext cx="5590540" cy="39477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marR="184785" indent="-274320">
              <a:lnSpc>
                <a:spcPts val="2380"/>
              </a:lnSpc>
              <a:spcBef>
                <a:spcPts val="39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WHO classification on the basis of pure tone  average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thresholds for frequencies 500,  </a:t>
            </a:r>
            <a:r>
              <a:rPr sz="2200" dirty="0">
                <a:latin typeface="Times New Roman"/>
                <a:cs typeface="Times New Roman"/>
              </a:rPr>
              <a:t>1000, </a:t>
            </a:r>
            <a:r>
              <a:rPr sz="2200" spc="-5" dirty="0">
                <a:latin typeface="Times New Roman"/>
                <a:cs typeface="Times New Roman"/>
              </a:rPr>
              <a:t>2000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Hz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DEGREE OF HEARING LOSS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AA2B1E"/>
              </a:buClr>
              <a:buSzPct val="84090"/>
              <a:buFont typeface="Arial"/>
              <a:buChar char="•"/>
              <a:tabLst>
                <a:tab pos="286385" algn="l"/>
                <a:tab pos="287020" algn="l"/>
                <a:tab pos="1736089" algn="l"/>
              </a:tabLst>
            </a:pPr>
            <a:r>
              <a:rPr sz="2200" spc="-5" dirty="0">
                <a:latin typeface="Times New Roman"/>
                <a:cs typeface="Times New Roman"/>
              </a:rPr>
              <a:t>0 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25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dB	: </a:t>
            </a:r>
            <a:r>
              <a:rPr sz="2200" spc="-10" dirty="0">
                <a:latin typeface="Times New Roman"/>
                <a:cs typeface="Times New Roman"/>
              </a:rPr>
              <a:t>Normal </a:t>
            </a:r>
            <a:r>
              <a:rPr sz="2200" spc="-5" dirty="0">
                <a:latin typeface="Times New Roman"/>
                <a:cs typeface="Times New Roman"/>
              </a:rPr>
              <a:t>for all practical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purposes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AA2B1E"/>
              </a:buClr>
              <a:buSzPct val="84090"/>
              <a:buFont typeface="Arial"/>
              <a:buChar char="•"/>
              <a:tabLst>
                <a:tab pos="286385" algn="l"/>
                <a:tab pos="287020" algn="l"/>
                <a:tab pos="1736089" algn="l"/>
              </a:tabLst>
            </a:pPr>
            <a:r>
              <a:rPr sz="2200" spc="-5" dirty="0">
                <a:latin typeface="Times New Roman"/>
                <a:cs typeface="Times New Roman"/>
              </a:rPr>
              <a:t>26 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40 </a:t>
            </a:r>
            <a:r>
              <a:rPr sz="2200" spc="-5" dirty="0">
                <a:latin typeface="Times New Roman"/>
                <a:cs typeface="Times New Roman"/>
              </a:rPr>
              <a:t>dB	: Mild deafness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AA2B1E"/>
              </a:buClr>
              <a:buSzPct val="84090"/>
              <a:buFont typeface="Arial"/>
              <a:buChar char="•"/>
              <a:tabLst>
                <a:tab pos="286385" algn="l"/>
                <a:tab pos="287020" algn="l"/>
                <a:tab pos="1736089" algn="l"/>
              </a:tabLst>
            </a:pPr>
            <a:r>
              <a:rPr sz="2200" spc="-5" dirty="0">
                <a:latin typeface="Times New Roman"/>
                <a:cs typeface="Times New Roman"/>
              </a:rPr>
              <a:t>41 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55 </a:t>
            </a:r>
            <a:r>
              <a:rPr sz="2200" spc="-5" dirty="0">
                <a:latin typeface="Times New Roman"/>
                <a:cs typeface="Times New Roman"/>
              </a:rPr>
              <a:t>dB	: Moderate deafness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AA2B1E"/>
              </a:buClr>
              <a:buSzPct val="84090"/>
              <a:buFont typeface="Arial"/>
              <a:buChar char="•"/>
              <a:tabLst>
                <a:tab pos="286385" algn="l"/>
                <a:tab pos="287020" algn="l"/>
                <a:tab pos="1736089" algn="l"/>
              </a:tabLst>
            </a:pPr>
            <a:r>
              <a:rPr sz="2200" spc="-5" dirty="0">
                <a:latin typeface="Times New Roman"/>
                <a:cs typeface="Times New Roman"/>
              </a:rPr>
              <a:t>56 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70 </a:t>
            </a:r>
            <a:r>
              <a:rPr sz="2200" spc="-5" dirty="0">
                <a:latin typeface="Times New Roman"/>
                <a:cs typeface="Times New Roman"/>
              </a:rPr>
              <a:t>dB	: Moderately severe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deafness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AA2B1E"/>
              </a:buClr>
              <a:buSzPct val="84090"/>
              <a:buFont typeface="Arial"/>
              <a:buChar char="•"/>
              <a:tabLst>
                <a:tab pos="286385" algn="l"/>
                <a:tab pos="287020" algn="l"/>
                <a:tab pos="1736089" algn="l"/>
              </a:tabLst>
            </a:pPr>
            <a:r>
              <a:rPr sz="2200" spc="-5" dirty="0">
                <a:latin typeface="Times New Roman"/>
                <a:cs typeface="Times New Roman"/>
              </a:rPr>
              <a:t>71 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90 </a:t>
            </a:r>
            <a:r>
              <a:rPr sz="2200" spc="-5" dirty="0">
                <a:latin typeface="Times New Roman"/>
                <a:cs typeface="Times New Roman"/>
              </a:rPr>
              <a:t>dB	: Severe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deafness</a:t>
            </a:r>
            <a:endParaRPr sz="2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80"/>
              </a:spcBef>
              <a:buClr>
                <a:srgbClr val="AA2B1E"/>
              </a:buClr>
              <a:buSzPct val="85416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Above 90 </a:t>
            </a:r>
            <a:r>
              <a:rPr sz="2400" spc="-5" dirty="0">
                <a:latin typeface="Times New Roman"/>
                <a:cs typeface="Times New Roman"/>
              </a:rPr>
              <a:t>dB: Profound </a:t>
            </a:r>
            <a:r>
              <a:rPr sz="2400" dirty="0">
                <a:latin typeface="Times New Roman"/>
                <a:cs typeface="Times New Roman"/>
              </a:rPr>
              <a:t>deafness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34844" y="1136650"/>
            <a:ext cx="42856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SPEECH</a:t>
            </a:r>
            <a:r>
              <a:rPr sz="3200" spc="-95" dirty="0"/>
              <a:t> </a:t>
            </a:r>
            <a:r>
              <a:rPr sz="3200" spc="-20" dirty="0"/>
              <a:t>AUDIOMETRY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42033" y="2110231"/>
            <a:ext cx="5998210" cy="334454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marR="749935" indent="-274320">
              <a:lnSpc>
                <a:spcPts val="2380"/>
              </a:lnSpc>
              <a:spcBef>
                <a:spcPts val="39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Hearing sensitivity of a subject for speech is  </a:t>
            </a:r>
            <a:r>
              <a:rPr sz="2200" spc="-10" dirty="0">
                <a:latin typeface="Times New Roman"/>
                <a:cs typeface="Times New Roman"/>
              </a:rPr>
              <a:t>assessed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90000"/>
              </a:lnSpc>
              <a:spcBef>
                <a:spcPts val="49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Main use is in the identification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neural </a:t>
            </a:r>
            <a:r>
              <a:rPr sz="2200" dirty="0">
                <a:latin typeface="Times New Roman"/>
                <a:cs typeface="Times New Roman"/>
              </a:rPr>
              <a:t>types </a:t>
            </a:r>
            <a:r>
              <a:rPr sz="2200" spc="-5" dirty="0">
                <a:latin typeface="Times New Roman"/>
                <a:cs typeface="Times New Roman"/>
              </a:rPr>
              <a:t>of  hearing loss – reception and discrimination of  speech is impaired </a:t>
            </a:r>
            <a:r>
              <a:rPr sz="2200" spc="-10" dirty="0">
                <a:latin typeface="Times New Roman"/>
                <a:cs typeface="Times New Roman"/>
              </a:rPr>
              <a:t>more </a:t>
            </a:r>
            <a:r>
              <a:rPr sz="2200" spc="-5" dirty="0">
                <a:latin typeface="Times New Roman"/>
                <a:cs typeface="Times New Roman"/>
              </a:rPr>
              <a:t>markedly than in cochlear  or conductive hearing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loss</a:t>
            </a:r>
            <a:endParaRPr sz="2200">
              <a:latin typeface="Times New Roman"/>
              <a:cs typeface="Times New Roman"/>
            </a:endParaRPr>
          </a:p>
          <a:p>
            <a:pPr marL="287020" marR="269240" indent="-274320">
              <a:lnSpc>
                <a:spcPts val="2380"/>
              </a:lnSpc>
              <a:spcBef>
                <a:spcPts val="56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20" dirty="0">
                <a:latin typeface="Times New Roman"/>
                <a:cs typeface="Times New Roman"/>
              </a:rPr>
              <a:t>Patient’s </a:t>
            </a:r>
            <a:r>
              <a:rPr sz="2200" spc="-5" dirty="0">
                <a:latin typeface="Times New Roman"/>
                <a:cs typeface="Times New Roman"/>
              </a:rPr>
              <a:t>ability to hear and understand </a:t>
            </a:r>
            <a:r>
              <a:rPr sz="2200" spc="-10" dirty="0">
                <a:latin typeface="Times New Roman"/>
                <a:cs typeface="Times New Roman"/>
              </a:rPr>
              <a:t>speech </a:t>
            </a:r>
            <a:r>
              <a:rPr sz="2200" spc="-5" dirty="0">
                <a:latin typeface="Times New Roman"/>
                <a:cs typeface="Times New Roman"/>
              </a:rPr>
              <a:t>is  </a:t>
            </a:r>
            <a:r>
              <a:rPr sz="2200" spc="-10" dirty="0">
                <a:latin typeface="Times New Roman"/>
                <a:cs typeface="Times New Roman"/>
              </a:rPr>
              <a:t>measured </a:t>
            </a:r>
            <a:r>
              <a:rPr sz="2200" spc="-5" dirty="0">
                <a:latin typeface="Times New Roman"/>
                <a:cs typeface="Times New Roman"/>
              </a:rPr>
              <a:t>by two parameters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25"/>
              </a:spcBef>
              <a:buClr>
                <a:srgbClr val="AA2B1E"/>
              </a:buClr>
              <a:buSzPct val="8409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Times New Roman"/>
                <a:cs typeface="Times New Roman"/>
              </a:rPr>
              <a:t>Speech reception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threshold</a:t>
            </a:r>
            <a:endParaRPr sz="22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60"/>
              </a:spcBef>
              <a:buClr>
                <a:srgbClr val="AA2B1E"/>
              </a:buClr>
              <a:buSzPct val="8409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Times New Roman"/>
                <a:cs typeface="Times New Roman"/>
              </a:rPr>
              <a:t>Speech discrimination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score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3760" y="1051306"/>
            <a:ext cx="4869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WH</a:t>
            </a:r>
            <a:r>
              <a:rPr sz="4400" spc="-5" dirty="0">
                <a:latin typeface="Times New Roman"/>
                <a:cs typeface="Times New Roman"/>
              </a:rPr>
              <a:t>O-</a:t>
            </a:r>
            <a:r>
              <a:rPr sz="4400" dirty="0">
                <a:latin typeface="Times New Roman"/>
                <a:cs typeface="Times New Roman"/>
              </a:rPr>
              <a:t>DEFIN</a:t>
            </a:r>
            <a:r>
              <a:rPr sz="4400" spc="-495" dirty="0">
                <a:latin typeface="Times New Roman"/>
                <a:cs typeface="Times New Roman"/>
              </a:rPr>
              <a:t>A</a:t>
            </a:r>
            <a:r>
              <a:rPr sz="4400" dirty="0">
                <a:latin typeface="Times New Roman"/>
                <a:cs typeface="Times New Roman"/>
              </a:rPr>
              <a:t>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7794" y="2642108"/>
            <a:ext cx="541274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Hearing impairment :</a:t>
            </a:r>
            <a:r>
              <a:rPr sz="2400" dirty="0">
                <a:latin typeface="Times New Roman"/>
                <a:cs typeface="Times New Roman"/>
              </a:rPr>
              <a:t>refers to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complete</a:t>
            </a:r>
            <a:r>
              <a:rPr sz="2400" u="heavy" spc="-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partial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loss </a:t>
            </a:r>
            <a:r>
              <a:rPr sz="2400" dirty="0">
                <a:latin typeface="Times New Roman"/>
                <a:cs typeface="Times New Roman"/>
              </a:rPr>
              <a:t>of the ability to hear from one  or both ears. The level of </a:t>
            </a:r>
            <a:r>
              <a:rPr sz="2400" spc="-5" dirty="0">
                <a:latin typeface="Times New Roman"/>
                <a:cs typeface="Times New Roman"/>
              </a:rPr>
              <a:t>impairment </a:t>
            </a:r>
            <a:r>
              <a:rPr sz="2400" dirty="0">
                <a:latin typeface="Times New Roman"/>
                <a:cs typeface="Times New Roman"/>
              </a:rPr>
              <a:t>can  be </a:t>
            </a:r>
            <a:r>
              <a:rPr sz="2400" spc="-5" dirty="0">
                <a:latin typeface="Times New Roman"/>
                <a:cs typeface="Times New Roman"/>
              </a:rPr>
              <a:t>mild, moderate, </a:t>
            </a:r>
            <a:r>
              <a:rPr sz="2400" dirty="0">
                <a:latin typeface="Times New Roman"/>
                <a:cs typeface="Times New Roman"/>
              </a:rPr>
              <a:t>severe or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profound;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286385" marR="460375" indent="-27432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Deafness </a:t>
            </a:r>
            <a:r>
              <a:rPr sz="2400" b="1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refers to the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complete loss</a:t>
            </a:r>
            <a:r>
              <a:rPr sz="240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ability to hear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from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one or both</a:t>
            </a:r>
            <a:r>
              <a:rPr sz="2400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1321714"/>
            <a:ext cx="6040755" cy="4083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30000"/>
              </a:lnSpc>
              <a:spcBef>
                <a:spcPts val="10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Normal </a:t>
            </a:r>
            <a:r>
              <a:rPr sz="2200" dirty="0">
                <a:latin typeface="Times New Roman"/>
                <a:cs typeface="Times New Roman"/>
              </a:rPr>
              <a:t>persons </a:t>
            </a:r>
            <a:r>
              <a:rPr sz="2200" spc="-5" dirty="0">
                <a:latin typeface="Times New Roman"/>
                <a:cs typeface="Times New Roman"/>
              </a:rPr>
              <a:t>and conductive hearing loss – high  score </a:t>
            </a:r>
            <a:r>
              <a:rPr sz="2200" dirty="0">
                <a:latin typeface="Times New Roman"/>
                <a:cs typeface="Times New Roman"/>
              </a:rPr>
              <a:t>of 90-100%</a:t>
            </a:r>
            <a:endParaRPr sz="2200">
              <a:latin typeface="Times New Roman"/>
              <a:cs typeface="Times New Roman"/>
            </a:endParaRPr>
          </a:p>
          <a:p>
            <a:pPr marL="287020" marR="6985" indent="-274320" algn="just">
              <a:lnSpc>
                <a:spcPct val="13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Conductive deafness – graph is parallel to the  normal </a:t>
            </a:r>
            <a:r>
              <a:rPr sz="2200" dirty="0">
                <a:latin typeface="Times New Roman"/>
                <a:cs typeface="Times New Roman"/>
              </a:rPr>
              <a:t>curve </a:t>
            </a:r>
            <a:r>
              <a:rPr sz="2200" spc="-5" dirty="0">
                <a:latin typeface="Times New Roman"/>
                <a:cs typeface="Times New Roman"/>
              </a:rPr>
              <a:t>, amount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displacement  corresponding to amount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hearing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loss</a:t>
            </a:r>
            <a:endParaRPr sz="2200">
              <a:latin typeface="Times New Roman"/>
              <a:cs typeface="Times New Roman"/>
            </a:endParaRPr>
          </a:p>
          <a:p>
            <a:pPr marL="287020" marR="5715" indent="-274320" algn="just">
              <a:lnSpc>
                <a:spcPct val="130000"/>
              </a:lnSpc>
              <a:spcBef>
                <a:spcPts val="525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Cochlear </a:t>
            </a:r>
            <a:r>
              <a:rPr sz="2200" dirty="0">
                <a:latin typeface="Times New Roman"/>
                <a:cs typeface="Times New Roman"/>
              </a:rPr>
              <a:t>lesions </a:t>
            </a:r>
            <a:r>
              <a:rPr sz="2200" spc="-5" dirty="0">
                <a:latin typeface="Times New Roman"/>
                <a:cs typeface="Times New Roman"/>
              </a:rPr>
              <a:t>– Curve is nearly parallel to  normal </a:t>
            </a:r>
            <a:r>
              <a:rPr sz="2200" dirty="0">
                <a:latin typeface="Times New Roman"/>
                <a:cs typeface="Times New Roman"/>
              </a:rPr>
              <a:t>curve </a:t>
            </a:r>
            <a:r>
              <a:rPr sz="2200" spc="-5" dirty="0">
                <a:latin typeface="Times New Roman"/>
                <a:cs typeface="Times New Roman"/>
              </a:rPr>
              <a:t>at low intensity but at very high  intensities starts descending gradually </a:t>
            </a:r>
            <a:r>
              <a:rPr sz="2200" spc="-10" dirty="0">
                <a:latin typeface="Times New Roman"/>
                <a:cs typeface="Times New Roman"/>
              </a:rPr>
              <a:t>and </a:t>
            </a:r>
            <a:r>
              <a:rPr sz="2200" spc="-5" dirty="0">
                <a:latin typeface="Times New Roman"/>
                <a:cs typeface="Times New Roman"/>
              </a:rPr>
              <a:t>does not  reach </a:t>
            </a:r>
            <a:r>
              <a:rPr sz="2200" dirty="0">
                <a:latin typeface="Times New Roman"/>
                <a:cs typeface="Times New Roman"/>
              </a:rPr>
              <a:t>100%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level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1310741"/>
            <a:ext cx="6042660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6985" indent="-274320" algn="just">
              <a:lnSpc>
                <a:spcPct val="150000"/>
              </a:lnSpc>
              <a:spcBef>
                <a:spcPts val="100"/>
              </a:spcBef>
            </a:pPr>
            <a:r>
              <a:rPr sz="1700" i="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retrocochlear lesions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graph rises </a:t>
            </a:r>
            <a:r>
              <a:rPr sz="2000" dirty="0">
                <a:latin typeface="Times New Roman"/>
                <a:cs typeface="Times New Roman"/>
              </a:rPr>
              <a:t>slowly </a:t>
            </a:r>
            <a:r>
              <a:rPr sz="2000" spc="-5" dirty="0">
                <a:latin typeface="Times New Roman"/>
                <a:cs typeface="Times New Roman"/>
              </a:rPr>
              <a:t>as intensity  is increased and after reaching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10" dirty="0">
                <a:latin typeface="Times New Roman"/>
                <a:cs typeface="Times New Roman"/>
              </a:rPr>
              <a:t>maximum, </a:t>
            </a:r>
            <a:r>
              <a:rPr sz="2000" spc="-5" dirty="0">
                <a:latin typeface="Times New Roman"/>
                <a:cs typeface="Times New Roman"/>
              </a:rPr>
              <a:t>which </a:t>
            </a:r>
            <a:r>
              <a:rPr sz="2000" spc="-20" dirty="0">
                <a:latin typeface="Times New Roman"/>
                <a:cs typeface="Times New Roman"/>
              </a:rPr>
              <a:t>is  </a:t>
            </a:r>
            <a:r>
              <a:rPr sz="2000" spc="-5" dirty="0">
                <a:latin typeface="Times New Roman"/>
                <a:cs typeface="Times New Roman"/>
              </a:rPr>
              <a:t>much below 100%, </a:t>
            </a:r>
            <a:r>
              <a:rPr sz="2000" dirty="0">
                <a:latin typeface="Times New Roman"/>
                <a:cs typeface="Times New Roman"/>
              </a:rPr>
              <a:t>descends </a:t>
            </a:r>
            <a:r>
              <a:rPr sz="2000" spc="-5" dirty="0">
                <a:latin typeface="Times New Roman"/>
                <a:cs typeface="Times New Roman"/>
              </a:rPr>
              <a:t>rapidly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Rollover  </a:t>
            </a:r>
            <a:r>
              <a:rPr sz="2000" dirty="0">
                <a:latin typeface="Times New Roman"/>
                <a:cs typeface="Times New Roman"/>
              </a:rPr>
              <a:t>Phenomenon</a:t>
            </a:r>
            <a:endParaRPr sz="20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50100"/>
              </a:lnSpc>
              <a:spcBef>
                <a:spcPts val="475"/>
              </a:spcBef>
            </a:pPr>
            <a:r>
              <a:rPr sz="1700" i="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000" dirty="0">
                <a:latin typeface="Times New Roman"/>
                <a:cs typeface="Times New Roman"/>
              </a:rPr>
              <a:t>PB </a:t>
            </a:r>
            <a:r>
              <a:rPr sz="2000" spc="-5" dirty="0">
                <a:latin typeface="Times New Roman"/>
                <a:cs typeface="Times New Roman"/>
              </a:rPr>
              <a:t>max. </a:t>
            </a:r>
            <a:r>
              <a:rPr sz="2000" dirty="0">
                <a:latin typeface="Times New Roman"/>
                <a:cs typeface="Times New Roman"/>
              </a:rPr>
              <a:t>: As the </a:t>
            </a:r>
            <a:r>
              <a:rPr sz="2000" spc="-5" dirty="0">
                <a:latin typeface="Times New Roman"/>
                <a:cs typeface="Times New Roman"/>
              </a:rPr>
              <a:t>intensity is </a:t>
            </a:r>
            <a:r>
              <a:rPr sz="2000" dirty="0">
                <a:latin typeface="Times New Roman"/>
                <a:cs typeface="Times New Roman"/>
              </a:rPr>
              <a:t>gradually </a:t>
            </a:r>
            <a:r>
              <a:rPr sz="2000" spc="-5" dirty="0">
                <a:latin typeface="Times New Roman"/>
                <a:cs typeface="Times New Roman"/>
              </a:rPr>
              <a:t>increased, the  percentage of correctly identified words increases </a:t>
            </a:r>
            <a:r>
              <a:rPr sz="2000" dirty="0">
                <a:latin typeface="Times New Roman"/>
                <a:cs typeface="Times New Roman"/>
              </a:rPr>
              <a:t>until  a </a:t>
            </a:r>
            <a:r>
              <a:rPr sz="2000" spc="-5" dirty="0">
                <a:latin typeface="Times New Roman"/>
                <a:cs typeface="Times New Roman"/>
              </a:rPr>
              <a:t>maximum is </a:t>
            </a:r>
            <a:r>
              <a:rPr sz="2000" dirty="0">
                <a:latin typeface="Times New Roman"/>
                <a:cs typeface="Times New Roman"/>
              </a:rPr>
              <a:t>reached </a:t>
            </a:r>
            <a:r>
              <a:rPr sz="2000" spc="5" dirty="0">
                <a:latin typeface="Times New Roman"/>
                <a:cs typeface="Times New Roman"/>
              </a:rPr>
              <a:t>known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dirty="0">
                <a:latin typeface="Times New Roman"/>
                <a:cs typeface="Times New Roman"/>
              </a:rPr>
              <a:t>PB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max.</a:t>
            </a:r>
            <a:endParaRPr sz="2000">
              <a:latin typeface="Times New Roman"/>
              <a:cs typeface="Times New Roman"/>
            </a:endParaRPr>
          </a:p>
          <a:p>
            <a:pPr marL="287020" marR="6350" indent="-274320" algn="just">
              <a:lnSpc>
                <a:spcPct val="150000"/>
              </a:lnSpc>
              <a:spcBef>
                <a:spcPts val="480"/>
              </a:spcBef>
            </a:pPr>
            <a:r>
              <a:rPr sz="1700" i="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000" dirty="0">
                <a:latin typeface="Times New Roman"/>
                <a:cs typeface="Times New Roman"/>
              </a:rPr>
              <a:t>PB </a:t>
            </a:r>
            <a:r>
              <a:rPr sz="2000" spc="-10" dirty="0">
                <a:latin typeface="Times New Roman"/>
                <a:cs typeface="Times New Roman"/>
              </a:rPr>
              <a:t>max </a:t>
            </a:r>
            <a:r>
              <a:rPr sz="2000" spc="-5" dirty="0">
                <a:latin typeface="Times New Roman"/>
                <a:cs typeface="Times New Roman"/>
              </a:rPr>
              <a:t>is clinically useful to </a:t>
            </a:r>
            <a:r>
              <a:rPr sz="2000" dirty="0">
                <a:latin typeface="Times New Roman"/>
                <a:cs typeface="Times New Roman"/>
              </a:rPr>
              <a:t>set </a:t>
            </a:r>
            <a:r>
              <a:rPr sz="2000" spc="-5" dirty="0">
                <a:latin typeface="Times New Roman"/>
                <a:cs typeface="Times New Roman"/>
              </a:rPr>
              <a:t>the volume of </a:t>
            </a:r>
            <a:r>
              <a:rPr sz="2000" dirty="0">
                <a:latin typeface="Times New Roman"/>
                <a:cs typeface="Times New Roman"/>
              </a:rPr>
              <a:t>hearing  </a:t>
            </a:r>
            <a:r>
              <a:rPr sz="2000" spc="-5" dirty="0">
                <a:latin typeface="Times New Roman"/>
                <a:cs typeface="Times New Roman"/>
              </a:rPr>
              <a:t>aid. Maximum </a:t>
            </a:r>
            <a:r>
              <a:rPr sz="2000" spc="-10" dirty="0">
                <a:latin typeface="Times New Roman"/>
                <a:cs typeface="Times New Roman"/>
              </a:rPr>
              <a:t>volume </a:t>
            </a:r>
            <a:r>
              <a:rPr sz="2000" spc="-5" dirty="0">
                <a:latin typeface="Times New Roman"/>
                <a:cs typeface="Times New Roman"/>
              </a:rPr>
              <a:t>should not </a:t>
            </a:r>
            <a:r>
              <a:rPr sz="2000" dirty="0">
                <a:latin typeface="Times New Roman"/>
                <a:cs typeface="Times New Roman"/>
              </a:rPr>
              <a:t>be set above the PB  </a:t>
            </a:r>
            <a:r>
              <a:rPr sz="2000" spc="-10" dirty="0">
                <a:latin typeface="Times New Roman"/>
                <a:cs typeface="Times New Roman"/>
              </a:rPr>
              <a:t>max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5176" y="1136650"/>
            <a:ext cx="3544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TONE </a:t>
            </a:r>
            <a:r>
              <a:rPr sz="3200" spc="-60" dirty="0"/>
              <a:t>DECAY</a:t>
            </a:r>
            <a:r>
              <a:rPr sz="3200" spc="-210" dirty="0"/>
              <a:t> </a:t>
            </a:r>
            <a:r>
              <a:rPr sz="3200" spc="-15" dirty="0"/>
              <a:t>TEST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02539" rIns="0" bIns="0" rtlCol="0">
            <a:spAutoFit/>
          </a:bodyPr>
          <a:lstStyle/>
          <a:p>
            <a:pPr marL="287020" marR="26797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5" dirty="0"/>
              <a:t>Helps </a:t>
            </a:r>
            <a:r>
              <a:rPr dirty="0"/>
              <a:t>in the detection of site of pathology</a:t>
            </a:r>
            <a:r>
              <a:rPr spc="-235" dirty="0"/>
              <a:t> </a:t>
            </a:r>
            <a:r>
              <a:rPr dirty="0"/>
              <a:t>in  the sensorineural</a:t>
            </a:r>
            <a:r>
              <a:rPr spc="-45" dirty="0"/>
              <a:t> </a:t>
            </a:r>
            <a:r>
              <a:rPr dirty="0"/>
              <a:t>pathway</a:t>
            </a:r>
            <a:endParaRPr sz="2050">
              <a:latin typeface="Comic Sans MS"/>
              <a:cs typeface="Comic Sans MS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Pathology in the auditory nerve causes an  </a:t>
            </a:r>
            <a:r>
              <a:rPr spc="-5" dirty="0"/>
              <a:t>abnormally </a:t>
            </a:r>
            <a:r>
              <a:rPr dirty="0"/>
              <a:t>rapid </a:t>
            </a:r>
            <a:r>
              <a:rPr spc="-5" dirty="0"/>
              <a:t>deterioration </a:t>
            </a:r>
            <a:r>
              <a:rPr dirty="0"/>
              <a:t>in the</a:t>
            </a:r>
            <a:r>
              <a:rPr spc="-70" dirty="0"/>
              <a:t> </a:t>
            </a:r>
            <a:r>
              <a:rPr dirty="0"/>
              <a:t>threshold  of hearing of a tone if that tone </a:t>
            </a:r>
            <a:r>
              <a:rPr spc="-5" dirty="0"/>
              <a:t>is </a:t>
            </a:r>
            <a:r>
              <a:rPr dirty="0"/>
              <a:t>presented  continuously </a:t>
            </a:r>
            <a:r>
              <a:rPr spc="-5" dirty="0"/>
              <a:t>(as </a:t>
            </a:r>
            <a:r>
              <a:rPr dirty="0"/>
              <a:t>a sustained signal) to the</a:t>
            </a:r>
            <a:r>
              <a:rPr spc="-150" dirty="0"/>
              <a:t> </a:t>
            </a:r>
            <a:r>
              <a:rPr dirty="0"/>
              <a:t>ear</a:t>
            </a:r>
            <a:endParaRPr sz="2050">
              <a:latin typeface="Comic Sans MS"/>
              <a:cs typeface="Comic Sans MS"/>
            </a:endParaRPr>
          </a:p>
          <a:p>
            <a:pPr marL="287020" marR="50038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In </a:t>
            </a:r>
            <a:r>
              <a:rPr spc="-50" dirty="0"/>
              <a:t>TDT, </a:t>
            </a:r>
            <a:r>
              <a:rPr dirty="0"/>
              <a:t>the rapidity of this </a:t>
            </a:r>
            <a:r>
              <a:rPr spc="-5" dirty="0"/>
              <a:t>deterioration</a:t>
            </a:r>
            <a:r>
              <a:rPr spc="-185" dirty="0"/>
              <a:t> </a:t>
            </a:r>
            <a:r>
              <a:rPr spc="-5" dirty="0"/>
              <a:t>is  measured</a:t>
            </a:r>
            <a:endParaRPr sz="20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8102" y="1051940"/>
            <a:ext cx="60001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latin typeface="Trebuchet MS"/>
                <a:cs typeface="Trebuchet MS"/>
              </a:rPr>
              <a:t>INTERPRETATION </a:t>
            </a:r>
            <a:r>
              <a:rPr sz="3200" dirty="0">
                <a:latin typeface="Trebuchet MS"/>
                <a:cs typeface="Trebuchet MS"/>
              </a:rPr>
              <a:t>OF </a:t>
            </a:r>
            <a:r>
              <a:rPr sz="3200" spc="-45" dirty="0">
                <a:latin typeface="Trebuchet MS"/>
                <a:cs typeface="Trebuchet MS"/>
              </a:rPr>
              <a:t>TONE</a:t>
            </a:r>
            <a:r>
              <a:rPr sz="3200" spc="-50" dirty="0">
                <a:latin typeface="Trebuchet MS"/>
                <a:cs typeface="Trebuchet MS"/>
              </a:rPr>
              <a:t> </a:t>
            </a:r>
            <a:r>
              <a:rPr sz="3200" spc="-75" dirty="0">
                <a:latin typeface="Trebuchet MS"/>
                <a:cs typeface="Trebuchet MS"/>
              </a:rPr>
              <a:t>DECAY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597" y="1578733"/>
            <a:ext cx="5987415" cy="30251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– if decay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0 – 5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Mild – if decay is 10 – </a:t>
            </a:r>
            <a:r>
              <a:rPr sz="2400" spc="-5" dirty="0">
                <a:latin typeface="Times New Roman"/>
                <a:cs typeface="Times New Roman"/>
              </a:rPr>
              <a:t>15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Moderate – if decay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20 -25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Severe – if decay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30 dB and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above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45" dirty="0">
                <a:latin typeface="Times New Roman"/>
                <a:cs typeface="Times New Roman"/>
              </a:rPr>
              <a:t>Tone </a:t>
            </a:r>
            <a:r>
              <a:rPr sz="2400" dirty="0">
                <a:latin typeface="Times New Roman"/>
                <a:cs typeface="Times New Roman"/>
              </a:rPr>
              <a:t>decay in excess of 30 dB should arouse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suspicion of a retrocochlear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lesion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69411" y="1148841"/>
            <a:ext cx="29190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RECRUITMENT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0716" y="1956942"/>
            <a:ext cx="5988685" cy="31769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87020" marR="85090" indent="-274320">
              <a:lnSpc>
                <a:spcPts val="2110"/>
              </a:lnSpc>
              <a:spcBef>
                <a:spcPts val="605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Defined as : Abnormally steep growth of loudness  with increasing intensity and is usually associated  with a sensorineural deafness due to a cochlear  pathology</a:t>
            </a:r>
            <a:endParaRPr sz="2200">
              <a:latin typeface="Times New Roman"/>
              <a:cs typeface="Times New Roman"/>
            </a:endParaRPr>
          </a:p>
          <a:p>
            <a:pPr marL="287020" marR="234315" indent="-274320">
              <a:lnSpc>
                <a:spcPct val="80000"/>
              </a:lnSpc>
              <a:spcBef>
                <a:spcPts val="555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Recruitment is a normal phenomenon in high  intensities of </a:t>
            </a:r>
            <a:r>
              <a:rPr sz="2200" dirty="0">
                <a:latin typeface="Times New Roman"/>
                <a:cs typeface="Times New Roman"/>
              </a:rPr>
              <a:t>sound. </a:t>
            </a:r>
            <a:r>
              <a:rPr sz="2200" spc="-5" dirty="0">
                <a:latin typeface="Times New Roman"/>
                <a:cs typeface="Times New Roman"/>
              </a:rPr>
              <a:t>Recruitment is present in all  ears when sounds of high intensity are used –  normal ear or with cochlear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pathology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110"/>
              </a:lnSpc>
              <a:spcBef>
                <a:spcPts val="509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Recruitment is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present in a case </a:t>
            </a:r>
            <a:r>
              <a:rPr sz="2200" dirty="0">
                <a:latin typeface="Times New Roman"/>
                <a:cs typeface="Times New Roman"/>
              </a:rPr>
              <a:t>of  </a:t>
            </a:r>
            <a:r>
              <a:rPr sz="2200" spc="-5" dirty="0">
                <a:latin typeface="Times New Roman"/>
                <a:cs typeface="Times New Roman"/>
              </a:rPr>
              <a:t>retrocochlear pathology – accounted for </a:t>
            </a:r>
            <a:r>
              <a:rPr sz="2200" dirty="0">
                <a:latin typeface="Times New Roman"/>
                <a:cs typeface="Times New Roman"/>
              </a:rPr>
              <a:t>by </a:t>
            </a:r>
            <a:r>
              <a:rPr sz="2200" spc="-5" dirty="0">
                <a:latin typeface="Times New Roman"/>
                <a:cs typeface="Times New Roman"/>
              </a:rPr>
              <a:t>the  defective transmission in a diseased auditory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nerve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3655" y="1180846"/>
            <a:ext cx="5092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Short </a:t>
            </a:r>
            <a:r>
              <a:rPr sz="2800" spc="-5" dirty="0">
                <a:latin typeface="Times New Roman"/>
                <a:cs typeface="Times New Roman"/>
              </a:rPr>
              <a:t>increment </a:t>
            </a:r>
            <a:r>
              <a:rPr sz="2800" dirty="0">
                <a:latin typeface="Times New Roman"/>
                <a:cs typeface="Times New Roman"/>
              </a:rPr>
              <a:t>sensitive </a:t>
            </a:r>
            <a:r>
              <a:rPr sz="2800" spc="-5" dirty="0">
                <a:latin typeface="Times New Roman"/>
                <a:cs typeface="Times New Roman"/>
              </a:rPr>
              <a:t>index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16001" rIns="0" bIns="0" rtlCol="0">
            <a:spAutoFit/>
          </a:bodyPr>
          <a:lstStyle/>
          <a:p>
            <a:pPr marL="29845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5" dirty="0"/>
              <a:t>Scores </a:t>
            </a:r>
            <a:r>
              <a:rPr dirty="0"/>
              <a:t>between 70% to 100% - Positive </a:t>
            </a:r>
            <a:r>
              <a:rPr spc="-5" dirty="0"/>
              <a:t>SISI</a:t>
            </a:r>
            <a:r>
              <a:rPr spc="-145" dirty="0"/>
              <a:t> </a:t>
            </a:r>
            <a:r>
              <a:rPr dirty="0"/>
              <a:t>–  Indicates a cochlear</a:t>
            </a:r>
            <a:r>
              <a:rPr spc="-85" dirty="0"/>
              <a:t> </a:t>
            </a:r>
            <a:r>
              <a:rPr dirty="0"/>
              <a:t>lesion</a:t>
            </a:r>
            <a:endParaRPr sz="2050">
              <a:latin typeface="Comic Sans MS"/>
              <a:cs typeface="Comic Sans MS"/>
            </a:endParaRPr>
          </a:p>
          <a:p>
            <a:pPr marL="298450" marR="192405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5" dirty="0"/>
              <a:t>Scores </a:t>
            </a:r>
            <a:r>
              <a:rPr dirty="0"/>
              <a:t>between 0% to 20% - Negative </a:t>
            </a:r>
            <a:r>
              <a:rPr spc="-5" dirty="0"/>
              <a:t>SISI</a:t>
            </a:r>
            <a:r>
              <a:rPr spc="-145" dirty="0"/>
              <a:t> </a:t>
            </a:r>
            <a:r>
              <a:rPr dirty="0"/>
              <a:t>–  Suggests a </a:t>
            </a:r>
            <a:r>
              <a:rPr spc="-5" dirty="0"/>
              <a:t>retrocochlear </a:t>
            </a:r>
            <a:r>
              <a:rPr spc="-20" dirty="0"/>
              <a:t>pathology. </a:t>
            </a:r>
            <a:r>
              <a:rPr dirty="0"/>
              <a:t>But </a:t>
            </a:r>
            <a:r>
              <a:rPr spc="-10" dirty="0"/>
              <a:t>may  </a:t>
            </a:r>
            <a:r>
              <a:rPr dirty="0"/>
              <a:t>also be seen in ears with </a:t>
            </a:r>
            <a:r>
              <a:rPr spc="-5" dirty="0"/>
              <a:t>normal </a:t>
            </a:r>
            <a:r>
              <a:rPr dirty="0"/>
              <a:t>hearing or  with conductive</a:t>
            </a:r>
            <a:r>
              <a:rPr spc="-55" dirty="0"/>
              <a:t> </a:t>
            </a:r>
            <a:r>
              <a:rPr spc="-5" dirty="0"/>
              <a:t>deafness</a:t>
            </a:r>
            <a:endParaRPr sz="20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2711" y="905001"/>
            <a:ext cx="3348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TYMPANOMETRY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482597" y="1506474"/>
            <a:ext cx="5950585" cy="44151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TYPE A </a:t>
            </a:r>
            <a:r>
              <a:rPr sz="2400" dirty="0">
                <a:latin typeface="Times New Roman"/>
                <a:cs typeface="Times New Roman"/>
              </a:rPr>
              <a:t>: Peak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near 0</a:t>
            </a:r>
            <a:r>
              <a:rPr sz="2400" spc="-3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pressure.</a:t>
            </a:r>
            <a:endParaRPr sz="2400">
              <a:latin typeface="Times New Roman"/>
              <a:cs typeface="Times New Roman"/>
            </a:endParaRPr>
          </a:p>
          <a:p>
            <a:pPr marL="287020" marR="222885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TYPE As </a:t>
            </a:r>
            <a:r>
              <a:rPr sz="2400" dirty="0">
                <a:latin typeface="Times New Roman"/>
                <a:cs typeface="Times New Roman"/>
              </a:rPr>
              <a:t>: Peak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at 0 but </a:t>
            </a:r>
            <a:r>
              <a:rPr sz="2400" spc="-5" dirty="0">
                <a:latin typeface="Times New Roman"/>
                <a:cs typeface="Times New Roman"/>
              </a:rPr>
              <a:t>amplitude </a:t>
            </a:r>
            <a:r>
              <a:rPr sz="2400" dirty="0">
                <a:latin typeface="Times New Roman"/>
                <a:cs typeface="Times New Roman"/>
              </a:rPr>
              <a:t>of the  peak is </a:t>
            </a:r>
            <a:r>
              <a:rPr sz="2400" spc="-45" dirty="0">
                <a:latin typeface="Times New Roman"/>
                <a:cs typeface="Times New Roman"/>
              </a:rPr>
              <a:t>low. </a:t>
            </a:r>
            <a:r>
              <a:rPr sz="2400" spc="-5" dirty="0">
                <a:latin typeface="Times New Roman"/>
                <a:cs typeface="Times New Roman"/>
              </a:rPr>
              <a:t>Due </a:t>
            </a:r>
            <a:r>
              <a:rPr sz="2400" dirty="0">
                <a:latin typeface="Times New Roman"/>
                <a:cs typeface="Times New Roman"/>
              </a:rPr>
              <a:t>to increased </a:t>
            </a:r>
            <a:r>
              <a:rPr sz="2400" spc="-10" dirty="0">
                <a:latin typeface="Times New Roman"/>
                <a:cs typeface="Times New Roman"/>
              </a:rPr>
              <a:t>stiffness </a:t>
            </a:r>
            <a:r>
              <a:rPr sz="2400" dirty="0">
                <a:latin typeface="Times New Roman"/>
                <a:cs typeface="Times New Roman"/>
              </a:rPr>
              <a:t>of the  system</a:t>
            </a:r>
            <a:endParaRPr sz="2400">
              <a:latin typeface="Times New Roman"/>
              <a:cs typeface="Times New Roman"/>
            </a:endParaRPr>
          </a:p>
          <a:p>
            <a:pPr marL="287020" marR="16637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TYPE Ad </a:t>
            </a:r>
            <a:r>
              <a:rPr sz="2400" dirty="0">
                <a:latin typeface="Times New Roman"/>
                <a:cs typeface="Times New Roman"/>
              </a:rPr>
              <a:t>: Peak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around 0 but </a:t>
            </a:r>
            <a:r>
              <a:rPr sz="2400" spc="-5" dirty="0">
                <a:latin typeface="Times New Roman"/>
                <a:cs typeface="Times New Roman"/>
              </a:rPr>
              <a:t>amplitude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  abnormally </a:t>
            </a:r>
            <a:r>
              <a:rPr sz="2400" dirty="0">
                <a:latin typeface="Times New Roman"/>
                <a:cs typeface="Times New Roman"/>
              </a:rPr>
              <a:t>high. System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spc="-10" dirty="0">
                <a:latin typeface="Times New Roman"/>
                <a:cs typeface="Times New Roman"/>
              </a:rPr>
              <a:t>more </a:t>
            </a:r>
            <a:r>
              <a:rPr sz="2400" spc="-5" dirty="0">
                <a:latin typeface="Times New Roman"/>
                <a:cs typeface="Times New Roman"/>
              </a:rPr>
              <a:t>compliant 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normal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TYPE </a:t>
            </a:r>
            <a:r>
              <a:rPr sz="2400" dirty="0">
                <a:latin typeface="Times New Roman"/>
                <a:cs typeface="Times New Roman"/>
              </a:rPr>
              <a:t>B : Flat or </a:t>
            </a:r>
            <a:r>
              <a:rPr sz="2400" spc="-5" dirty="0">
                <a:latin typeface="Times New Roman"/>
                <a:cs typeface="Times New Roman"/>
              </a:rPr>
              <a:t>dome shaped </a:t>
            </a:r>
            <a:r>
              <a:rPr sz="2400" dirty="0">
                <a:latin typeface="Times New Roman"/>
                <a:cs typeface="Times New Roman"/>
              </a:rPr>
              <a:t>curve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denoting  that pressure changes do not have </a:t>
            </a:r>
            <a:r>
              <a:rPr sz="2400" spc="-5" dirty="0">
                <a:latin typeface="Times New Roman"/>
                <a:cs typeface="Times New Roman"/>
              </a:rPr>
              <a:t>much </a:t>
            </a:r>
            <a:r>
              <a:rPr sz="2400" spc="-10" dirty="0">
                <a:latin typeface="Times New Roman"/>
                <a:cs typeface="Times New Roman"/>
              </a:rPr>
              <a:t>effect  </a:t>
            </a:r>
            <a:r>
              <a:rPr sz="2400" dirty="0">
                <a:latin typeface="Times New Roman"/>
                <a:cs typeface="Times New Roman"/>
              </a:rPr>
              <a:t>on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compliance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TYPE </a:t>
            </a:r>
            <a:r>
              <a:rPr sz="2400" dirty="0">
                <a:latin typeface="Times New Roman"/>
                <a:cs typeface="Times New Roman"/>
              </a:rPr>
              <a:t>C : Peak is </a:t>
            </a:r>
            <a:r>
              <a:rPr sz="2400" spc="-5" dirty="0">
                <a:latin typeface="Times New Roman"/>
                <a:cs typeface="Times New Roman"/>
              </a:rPr>
              <a:t>shifted </a:t>
            </a:r>
            <a:r>
              <a:rPr sz="2400" dirty="0">
                <a:latin typeface="Times New Roman"/>
                <a:cs typeface="Times New Roman"/>
              </a:rPr>
              <a:t>to the negative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342" rIns="0" bIns="0" rtlCol="0">
            <a:spAutoFit/>
          </a:bodyPr>
          <a:lstStyle/>
          <a:p>
            <a:pPr marL="1993264" marR="5080" indent="-177165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BRAINSTEM EVOKED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RESPONSE  </a:t>
            </a:r>
            <a:r>
              <a:rPr sz="3200" spc="-20" dirty="0">
                <a:latin typeface="Times New Roman"/>
                <a:cs typeface="Times New Roman"/>
              </a:rPr>
              <a:t>AUDIOMETRY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629920" rIns="0" bIns="0" rtlCol="0">
            <a:spAutoFit/>
          </a:bodyPr>
          <a:lstStyle/>
          <a:p>
            <a:pPr marL="287020" marR="161290" indent="-274320">
              <a:lnSpc>
                <a:spcPct val="90000"/>
              </a:lnSpc>
              <a:spcBef>
                <a:spcPts val="38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5" dirty="0"/>
              <a:t>PRINCIPLE </a:t>
            </a:r>
            <a:r>
              <a:rPr dirty="0"/>
              <a:t>: Sound </a:t>
            </a:r>
            <a:r>
              <a:rPr spc="-5" dirty="0"/>
              <a:t>waves </a:t>
            </a:r>
            <a:r>
              <a:rPr dirty="0"/>
              <a:t>entering</a:t>
            </a:r>
            <a:r>
              <a:rPr spc="-125" dirty="0"/>
              <a:t> </a:t>
            </a:r>
            <a:r>
              <a:rPr dirty="0"/>
              <a:t>cochlea  are transduced to electric potentials and  </a:t>
            </a:r>
            <a:r>
              <a:rPr spc="-5" dirty="0"/>
              <a:t>transmitted </a:t>
            </a:r>
            <a:r>
              <a:rPr dirty="0"/>
              <a:t>via </a:t>
            </a:r>
            <a:r>
              <a:rPr spc="-5" dirty="0"/>
              <a:t>VIII </a:t>
            </a:r>
            <a:r>
              <a:rPr dirty="0"/>
              <a:t>nerve through</a:t>
            </a:r>
            <a:r>
              <a:rPr spc="-130" dirty="0"/>
              <a:t> </a:t>
            </a:r>
            <a:r>
              <a:rPr dirty="0"/>
              <a:t>brainstem  and then to the auditory</a:t>
            </a:r>
            <a:r>
              <a:rPr spc="-70" dirty="0"/>
              <a:t> </a:t>
            </a:r>
            <a:r>
              <a:rPr dirty="0"/>
              <a:t>cortex</a:t>
            </a:r>
            <a:endParaRPr sz="2050">
              <a:latin typeface="Comic Sans MS"/>
              <a:cs typeface="Comic Sans MS"/>
            </a:endParaRPr>
          </a:p>
          <a:p>
            <a:pPr marL="287020" marR="289560" indent="-274320">
              <a:lnSpc>
                <a:spcPts val="2590"/>
              </a:lnSpc>
              <a:spcBef>
                <a:spcPts val="61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5" dirty="0"/>
              <a:t>Passage </a:t>
            </a:r>
            <a:r>
              <a:rPr dirty="0"/>
              <a:t>of the </a:t>
            </a:r>
            <a:r>
              <a:rPr spc="-5" dirty="0"/>
              <a:t>impulse </a:t>
            </a:r>
            <a:r>
              <a:rPr dirty="0"/>
              <a:t>through the</a:t>
            </a:r>
            <a:r>
              <a:rPr spc="-135" dirty="0"/>
              <a:t> </a:t>
            </a:r>
            <a:r>
              <a:rPr dirty="0"/>
              <a:t>auditory  pathway generates an </a:t>
            </a:r>
            <a:r>
              <a:rPr spc="-5" dirty="0"/>
              <a:t>electrical</a:t>
            </a:r>
            <a:r>
              <a:rPr spc="-110" dirty="0"/>
              <a:t> </a:t>
            </a:r>
            <a:r>
              <a:rPr dirty="0"/>
              <a:t>activity</a:t>
            </a:r>
            <a:endParaRPr sz="2050">
              <a:latin typeface="Comic Sans MS"/>
              <a:cs typeface="Comic Sans MS"/>
            </a:endParaRPr>
          </a:p>
          <a:p>
            <a:pPr marL="287020" marR="5080" indent="-274320">
              <a:lnSpc>
                <a:spcPts val="2590"/>
              </a:lnSpc>
              <a:spcBef>
                <a:spcPts val="58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These </a:t>
            </a:r>
            <a:r>
              <a:rPr spc="-5" dirty="0"/>
              <a:t>electrical </a:t>
            </a:r>
            <a:r>
              <a:rPr dirty="0"/>
              <a:t>responses are picked up by  </a:t>
            </a:r>
            <a:r>
              <a:rPr spc="-5" dirty="0"/>
              <a:t>surface </a:t>
            </a:r>
            <a:r>
              <a:rPr dirty="0"/>
              <a:t>electrodes and represented</a:t>
            </a:r>
            <a:r>
              <a:rPr spc="-130" dirty="0"/>
              <a:t> </a:t>
            </a:r>
            <a:r>
              <a:rPr dirty="0"/>
              <a:t>graphically</a:t>
            </a:r>
            <a:endParaRPr sz="2050">
              <a:latin typeface="Comic Sans MS"/>
              <a:cs typeface="Comic Sans MS"/>
            </a:endParaRPr>
          </a:p>
          <a:p>
            <a:pPr marL="287020" marR="75565" indent="-274320">
              <a:lnSpc>
                <a:spcPts val="259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Each wave in the graph </a:t>
            </a:r>
            <a:r>
              <a:rPr spc="-5" dirty="0"/>
              <a:t>is </a:t>
            </a:r>
            <a:r>
              <a:rPr dirty="0"/>
              <a:t>generated by</a:t>
            </a:r>
            <a:r>
              <a:rPr spc="-215" dirty="0"/>
              <a:t> </a:t>
            </a:r>
            <a:r>
              <a:rPr spc="-5" dirty="0"/>
              <a:t>major  </a:t>
            </a:r>
            <a:r>
              <a:rPr dirty="0"/>
              <a:t>processing centers of the auditory</a:t>
            </a:r>
            <a:r>
              <a:rPr spc="-114" dirty="0"/>
              <a:t> </a:t>
            </a:r>
            <a:r>
              <a:rPr dirty="0"/>
              <a:t>system</a:t>
            </a:r>
            <a:endParaRPr sz="20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76" y="548640"/>
            <a:ext cx="7775448" cy="5577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495" y="620268"/>
            <a:ext cx="7417308" cy="5617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7304" y="1136650"/>
            <a:ext cx="3021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5" dirty="0"/>
              <a:t>WAVES </a:t>
            </a:r>
            <a:r>
              <a:rPr sz="3200" dirty="0"/>
              <a:t>IN</a:t>
            </a:r>
            <a:r>
              <a:rPr sz="3200" spc="25" dirty="0"/>
              <a:t> </a:t>
            </a:r>
            <a:r>
              <a:rPr sz="3200" spc="-5" dirty="0"/>
              <a:t>BERA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698500" y="2247963"/>
            <a:ext cx="2361565" cy="621665"/>
          </a:xfrm>
          <a:custGeom>
            <a:avLst/>
            <a:gdLst/>
            <a:ahLst/>
            <a:cxnLst/>
            <a:rect l="l" t="t" r="r" b="b"/>
            <a:pathLst>
              <a:path w="2361565" h="621664">
                <a:moveTo>
                  <a:pt x="0" y="621347"/>
                </a:moveTo>
                <a:lnTo>
                  <a:pt x="2361311" y="621347"/>
                </a:lnTo>
                <a:lnTo>
                  <a:pt x="2361311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9810" y="2247963"/>
            <a:ext cx="5386070" cy="621665"/>
          </a:xfrm>
          <a:custGeom>
            <a:avLst/>
            <a:gdLst/>
            <a:ahLst/>
            <a:cxnLst/>
            <a:rect l="l" t="t" r="r" b="b"/>
            <a:pathLst>
              <a:path w="5386070" h="621664">
                <a:moveTo>
                  <a:pt x="0" y="621347"/>
                </a:moveTo>
                <a:lnTo>
                  <a:pt x="5385689" y="621347"/>
                </a:lnTo>
                <a:lnTo>
                  <a:pt x="5385689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500" y="2869247"/>
            <a:ext cx="2361565" cy="621665"/>
          </a:xfrm>
          <a:custGeom>
            <a:avLst/>
            <a:gdLst/>
            <a:ahLst/>
            <a:cxnLst/>
            <a:rect l="l" t="t" r="r" b="b"/>
            <a:pathLst>
              <a:path w="2361565" h="621664">
                <a:moveTo>
                  <a:pt x="0" y="621347"/>
                </a:moveTo>
                <a:lnTo>
                  <a:pt x="2361311" y="621347"/>
                </a:lnTo>
                <a:lnTo>
                  <a:pt x="2361311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DD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9810" y="2869247"/>
            <a:ext cx="5386070" cy="621665"/>
          </a:xfrm>
          <a:custGeom>
            <a:avLst/>
            <a:gdLst/>
            <a:ahLst/>
            <a:cxnLst/>
            <a:rect l="l" t="t" r="r" b="b"/>
            <a:pathLst>
              <a:path w="5386070" h="621664">
                <a:moveTo>
                  <a:pt x="0" y="621347"/>
                </a:moveTo>
                <a:lnTo>
                  <a:pt x="5385689" y="621347"/>
                </a:lnTo>
                <a:lnTo>
                  <a:pt x="5385689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DD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8500" y="3490658"/>
            <a:ext cx="2361565" cy="621665"/>
          </a:xfrm>
          <a:custGeom>
            <a:avLst/>
            <a:gdLst/>
            <a:ahLst/>
            <a:cxnLst/>
            <a:rect l="l" t="t" r="r" b="b"/>
            <a:pathLst>
              <a:path w="2361565" h="621664">
                <a:moveTo>
                  <a:pt x="0" y="621347"/>
                </a:moveTo>
                <a:lnTo>
                  <a:pt x="2361311" y="621347"/>
                </a:lnTo>
                <a:lnTo>
                  <a:pt x="2361311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FE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9810" y="3490658"/>
            <a:ext cx="5386070" cy="621665"/>
          </a:xfrm>
          <a:custGeom>
            <a:avLst/>
            <a:gdLst/>
            <a:ahLst/>
            <a:cxnLst/>
            <a:rect l="l" t="t" r="r" b="b"/>
            <a:pathLst>
              <a:path w="5386070" h="621664">
                <a:moveTo>
                  <a:pt x="0" y="621347"/>
                </a:moveTo>
                <a:lnTo>
                  <a:pt x="5385689" y="621347"/>
                </a:lnTo>
                <a:lnTo>
                  <a:pt x="5385689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FE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8500" y="4111942"/>
            <a:ext cx="2361565" cy="621665"/>
          </a:xfrm>
          <a:custGeom>
            <a:avLst/>
            <a:gdLst/>
            <a:ahLst/>
            <a:cxnLst/>
            <a:rect l="l" t="t" r="r" b="b"/>
            <a:pathLst>
              <a:path w="2361565" h="621664">
                <a:moveTo>
                  <a:pt x="0" y="621347"/>
                </a:moveTo>
                <a:lnTo>
                  <a:pt x="2361311" y="621347"/>
                </a:lnTo>
                <a:lnTo>
                  <a:pt x="2361311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DD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59810" y="4111942"/>
            <a:ext cx="5386070" cy="621665"/>
          </a:xfrm>
          <a:custGeom>
            <a:avLst/>
            <a:gdLst/>
            <a:ahLst/>
            <a:cxnLst/>
            <a:rect l="l" t="t" r="r" b="b"/>
            <a:pathLst>
              <a:path w="5386070" h="621664">
                <a:moveTo>
                  <a:pt x="0" y="621347"/>
                </a:moveTo>
                <a:lnTo>
                  <a:pt x="5385689" y="621347"/>
                </a:lnTo>
                <a:lnTo>
                  <a:pt x="5385689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DD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500" y="4733353"/>
            <a:ext cx="2361565" cy="621665"/>
          </a:xfrm>
          <a:custGeom>
            <a:avLst/>
            <a:gdLst/>
            <a:ahLst/>
            <a:cxnLst/>
            <a:rect l="l" t="t" r="r" b="b"/>
            <a:pathLst>
              <a:path w="2361565" h="621664">
                <a:moveTo>
                  <a:pt x="0" y="621347"/>
                </a:moveTo>
                <a:lnTo>
                  <a:pt x="2361311" y="621347"/>
                </a:lnTo>
                <a:lnTo>
                  <a:pt x="2361311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FE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59810" y="4733353"/>
            <a:ext cx="5386070" cy="621665"/>
          </a:xfrm>
          <a:custGeom>
            <a:avLst/>
            <a:gdLst/>
            <a:ahLst/>
            <a:cxnLst/>
            <a:rect l="l" t="t" r="r" b="b"/>
            <a:pathLst>
              <a:path w="5386070" h="621664">
                <a:moveTo>
                  <a:pt x="0" y="621347"/>
                </a:moveTo>
                <a:lnTo>
                  <a:pt x="5385689" y="621347"/>
                </a:lnTo>
                <a:lnTo>
                  <a:pt x="5385689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FE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8500" y="5354650"/>
            <a:ext cx="2361565" cy="621665"/>
          </a:xfrm>
          <a:custGeom>
            <a:avLst/>
            <a:gdLst/>
            <a:ahLst/>
            <a:cxnLst/>
            <a:rect l="l" t="t" r="r" b="b"/>
            <a:pathLst>
              <a:path w="2361565" h="621664">
                <a:moveTo>
                  <a:pt x="0" y="621347"/>
                </a:moveTo>
                <a:lnTo>
                  <a:pt x="2361311" y="621347"/>
                </a:lnTo>
                <a:lnTo>
                  <a:pt x="2361311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DD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9810" y="5354650"/>
            <a:ext cx="5386070" cy="621665"/>
          </a:xfrm>
          <a:custGeom>
            <a:avLst/>
            <a:gdLst/>
            <a:ahLst/>
            <a:cxnLst/>
            <a:rect l="l" t="t" r="r" b="b"/>
            <a:pathLst>
              <a:path w="5386070" h="621664">
                <a:moveTo>
                  <a:pt x="0" y="621347"/>
                </a:moveTo>
                <a:lnTo>
                  <a:pt x="5385689" y="621347"/>
                </a:lnTo>
                <a:lnTo>
                  <a:pt x="5385689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DD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8500" y="5975997"/>
            <a:ext cx="2361565" cy="621665"/>
          </a:xfrm>
          <a:custGeom>
            <a:avLst/>
            <a:gdLst/>
            <a:ahLst/>
            <a:cxnLst/>
            <a:rect l="l" t="t" r="r" b="b"/>
            <a:pathLst>
              <a:path w="2361565" h="621665">
                <a:moveTo>
                  <a:pt x="0" y="621347"/>
                </a:moveTo>
                <a:lnTo>
                  <a:pt x="2361311" y="621347"/>
                </a:lnTo>
                <a:lnTo>
                  <a:pt x="2361311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FE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9810" y="5975997"/>
            <a:ext cx="5386070" cy="621665"/>
          </a:xfrm>
          <a:custGeom>
            <a:avLst/>
            <a:gdLst/>
            <a:ahLst/>
            <a:cxnLst/>
            <a:rect l="l" t="t" r="r" b="b"/>
            <a:pathLst>
              <a:path w="5386070" h="621665">
                <a:moveTo>
                  <a:pt x="0" y="621347"/>
                </a:moveTo>
                <a:lnTo>
                  <a:pt x="5385689" y="621347"/>
                </a:lnTo>
                <a:lnTo>
                  <a:pt x="5385689" y="0"/>
                </a:lnTo>
                <a:lnTo>
                  <a:pt x="0" y="0"/>
                </a:lnTo>
                <a:lnTo>
                  <a:pt x="0" y="621347"/>
                </a:lnTo>
                <a:close/>
              </a:path>
            </a:pathLst>
          </a:custGeom>
          <a:solidFill>
            <a:srgbClr val="FFEF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9810" y="2241550"/>
            <a:ext cx="0" cy="4362450"/>
          </a:xfrm>
          <a:custGeom>
            <a:avLst/>
            <a:gdLst/>
            <a:ahLst/>
            <a:cxnLst/>
            <a:rect l="l" t="t" r="r" b="b"/>
            <a:pathLst>
              <a:path h="4362450">
                <a:moveTo>
                  <a:pt x="0" y="0"/>
                </a:moveTo>
                <a:lnTo>
                  <a:pt x="0" y="43621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150" y="2869310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150" y="3490595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150" y="4112005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2150" y="4733290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2150" y="5354701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150" y="5975997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500" y="2241550"/>
            <a:ext cx="0" cy="4362450"/>
          </a:xfrm>
          <a:custGeom>
            <a:avLst/>
            <a:gdLst/>
            <a:ahLst/>
            <a:cxnLst/>
            <a:rect l="l" t="t" r="r" b="b"/>
            <a:pathLst>
              <a:path h="4362450">
                <a:moveTo>
                  <a:pt x="0" y="0"/>
                </a:moveTo>
                <a:lnTo>
                  <a:pt x="0" y="43621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45500" y="2241550"/>
            <a:ext cx="0" cy="4362450"/>
          </a:xfrm>
          <a:custGeom>
            <a:avLst/>
            <a:gdLst/>
            <a:ahLst/>
            <a:cxnLst/>
            <a:rect l="l" t="t" r="r" b="b"/>
            <a:pathLst>
              <a:path h="4362450">
                <a:moveTo>
                  <a:pt x="0" y="0"/>
                </a:moveTo>
                <a:lnTo>
                  <a:pt x="0" y="43621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2150" y="2247900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2150" y="6597345"/>
            <a:ext cx="7759700" cy="0"/>
          </a:xfrm>
          <a:custGeom>
            <a:avLst/>
            <a:gdLst/>
            <a:ahLst/>
            <a:cxnLst/>
            <a:rect l="l" t="t" r="r" b="b"/>
            <a:pathLst>
              <a:path w="7759700">
                <a:moveTo>
                  <a:pt x="0" y="0"/>
                </a:moveTo>
                <a:lnTo>
                  <a:pt x="7759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31849" y="2275459"/>
            <a:ext cx="67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b="1" spc="-1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46678" y="2275459"/>
            <a:ext cx="3421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SITE OF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NEURAL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GENERATOR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7341" y="2896870"/>
            <a:ext cx="86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WAVE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38932" y="2896870"/>
            <a:ext cx="2767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Cochlear nerve (distal end)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77341" y="3518407"/>
            <a:ext cx="92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WAVE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38932" y="3518407"/>
            <a:ext cx="309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Cochlear nerve (proximal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7341" y="4139260"/>
            <a:ext cx="991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WAVE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38932" y="4139260"/>
            <a:ext cx="17894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Cochlear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nucleus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7341" y="4760798"/>
            <a:ext cx="1016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WAVE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IV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38932" y="4760798"/>
            <a:ext cx="2525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Superior olivary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complex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7341" y="5382259"/>
            <a:ext cx="9525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WAVE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38932" y="5382259"/>
            <a:ext cx="1801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Lateral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lemniscus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7341" y="6004052"/>
            <a:ext cx="1512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Arial"/>
                <a:cs typeface="Arial"/>
              </a:rPr>
              <a:t>WAVE </a:t>
            </a:r>
            <a:r>
              <a:rPr sz="1800" dirty="0">
                <a:latin typeface="Arial"/>
                <a:cs typeface="Arial"/>
              </a:rPr>
              <a:t>VI &amp;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38932" y="6004052"/>
            <a:ext cx="1724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Inferior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colliculus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2401" y="1051306"/>
            <a:ext cx="5770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Classification of</a:t>
            </a:r>
            <a:r>
              <a:rPr sz="4400" spc="-8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deafness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1825625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Clinical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13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Educational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16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Sociological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4239" y="638682"/>
            <a:ext cx="4807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CLINICAL USES OF</a:t>
            </a:r>
            <a:r>
              <a:rPr sz="3200" spc="-2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BERA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442" y="1408938"/>
            <a:ext cx="5352415" cy="225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Estimation </a:t>
            </a:r>
            <a:r>
              <a:rPr sz="2400" dirty="0">
                <a:latin typeface="Times New Roman"/>
                <a:cs typeface="Times New Roman"/>
              </a:rPr>
              <a:t>of hearing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threshold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Diagnosis of lesions of </a:t>
            </a:r>
            <a:r>
              <a:rPr sz="2400" spc="-5" dirty="0">
                <a:latin typeface="Times New Roman"/>
                <a:cs typeface="Times New Roman"/>
              </a:rPr>
              <a:t>VIII </a:t>
            </a:r>
            <a:r>
              <a:rPr sz="2400" dirty="0">
                <a:latin typeface="Times New Roman"/>
                <a:cs typeface="Times New Roman"/>
              </a:rPr>
              <a:t>cranial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nerve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Identification </a:t>
            </a:r>
            <a:r>
              <a:rPr sz="2400" dirty="0">
                <a:latin typeface="Times New Roman"/>
                <a:cs typeface="Times New Roman"/>
              </a:rPr>
              <a:t>of nature of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deafness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Screening procedure for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infants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76704"/>
            <a:ext cx="5991225" cy="284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5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diagnose brainstem </a:t>
            </a:r>
            <a:r>
              <a:rPr sz="2400" spc="-20" dirty="0">
                <a:latin typeface="Times New Roman"/>
                <a:cs typeface="Times New Roman"/>
              </a:rPr>
              <a:t>pathology. </a:t>
            </a:r>
            <a:r>
              <a:rPr sz="2400" dirty="0">
                <a:latin typeface="Times New Roman"/>
                <a:cs typeface="Times New Roman"/>
              </a:rPr>
              <a:t>Ex: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multiple  </a:t>
            </a:r>
            <a:r>
              <a:rPr sz="2400" dirty="0">
                <a:latin typeface="Times New Roman"/>
                <a:cs typeface="Times New Roman"/>
              </a:rPr>
              <a:t>sclerosis or pontine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tumours</a:t>
            </a:r>
            <a:endParaRPr sz="2400">
              <a:latin typeface="Times New Roman"/>
              <a:cs typeface="Times New Roman"/>
            </a:endParaRPr>
          </a:p>
          <a:p>
            <a:pPr marL="287020" marR="80645" indent="-274320">
              <a:lnSpc>
                <a:spcPct val="15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monitor </a:t>
            </a:r>
            <a:r>
              <a:rPr sz="2400" dirty="0">
                <a:latin typeface="Times New Roman"/>
                <a:cs typeface="Times New Roman"/>
              </a:rPr>
              <a:t>VIII cranial nerve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intraoperatively 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10" dirty="0">
                <a:latin typeface="Times New Roman"/>
                <a:cs typeface="Times New Roman"/>
              </a:rPr>
              <a:t>surgery </a:t>
            </a:r>
            <a:r>
              <a:rPr sz="2400" dirty="0">
                <a:latin typeface="Times New Roman"/>
                <a:cs typeface="Times New Roman"/>
              </a:rPr>
              <a:t>of acoustic </a:t>
            </a:r>
            <a:r>
              <a:rPr sz="2400" spc="-5" dirty="0">
                <a:latin typeface="Times New Roman"/>
                <a:cs typeface="Times New Roman"/>
              </a:rPr>
              <a:t>neuromas </a:t>
            </a:r>
            <a:r>
              <a:rPr sz="2400" dirty="0">
                <a:latin typeface="Times New Roman"/>
                <a:cs typeface="Times New Roman"/>
              </a:rPr>
              <a:t>to preserve  the </a:t>
            </a:r>
            <a:r>
              <a:rPr sz="2400" spc="-5" dirty="0">
                <a:latin typeface="Times New Roman"/>
                <a:cs typeface="Times New Roman"/>
              </a:rPr>
              <a:t>function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VIII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nerve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1172" y="881252"/>
            <a:ext cx="5132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imes New Roman"/>
                <a:cs typeface="Times New Roman"/>
              </a:rPr>
              <a:t>OTOACOUSTIC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EMISSIONS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0716" y="1226057"/>
            <a:ext cx="6684645" cy="511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5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They </a:t>
            </a:r>
            <a:r>
              <a:rPr sz="2400" spc="-5" dirty="0">
                <a:latin typeface="Times New Roman"/>
                <a:cs typeface="Times New Roman"/>
              </a:rPr>
              <a:t>are low intensity sounds </a:t>
            </a:r>
            <a:r>
              <a:rPr sz="2400" dirty="0">
                <a:latin typeface="Times New Roman"/>
                <a:cs typeface="Times New Roman"/>
              </a:rPr>
              <a:t>produced by </a:t>
            </a:r>
            <a:r>
              <a:rPr sz="2400" spc="-5" dirty="0">
                <a:latin typeface="Times New Roman"/>
                <a:cs typeface="Times New Roman"/>
              </a:rPr>
              <a:t>outer  </a:t>
            </a:r>
            <a:r>
              <a:rPr sz="2400" dirty="0">
                <a:latin typeface="Times New Roman"/>
                <a:cs typeface="Times New Roman"/>
              </a:rPr>
              <a:t>hair </a:t>
            </a:r>
            <a:r>
              <a:rPr sz="2400" spc="-5" dirty="0">
                <a:latin typeface="Times New Roman"/>
                <a:cs typeface="Times New Roman"/>
              </a:rPr>
              <a:t>cells </a:t>
            </a:r>
            <a:r>
              <a:rPr sz="2400" dirty="0">
                <a:latin typeface="Times New Roman"/>
                <a:cs typeface="Times New Roman"/>
              </a:rPr>
              <a:t>of a </a:t>
            </a:r>
            <a:r>
              <a:rPr sz="2400" spc="-5" dirty="0">
                <a:latin typeface="Times New Roman"/>
                <a:cs typeface="Times New Roman"/>
              </a:rPr>
              <a:t>normal cochlea due </a:t>
            </a:r>
            <a:r>
              <a:rPr sz="2400" dirty="0">
                <a:latin typeface="Times New Roman"/>
                <a:cs typeface="Times New Roman"/>
              </a:rPr>
              <a:t>to their </a:t>
            </a:r>
            <a:r>
              <a:rPr sz="2400" spc="-5" dirty="0">
                <a:latin typeface="Times New Roman"/>
                <a:cs typeface="Times New Roman"/>
              </a:rPr>
              <a:t>biological  </a:t>
            </a:r>
            <a:r>
              <a:rPr sz="2400" dirty="0">
                <a:latin typeface="Times New Roman"/>
                <a:cs typeface="Times New Roman"/>
              </a:rPr>
              <a:t>activity</a:t>
            </a:r>
            <a:endParaRPr sz="2400">
              <a:latin typeface="Times New Roman"/>
              <a:cs typeface="Times New Roman"/>
            </a:endParaRPr>
          </a:p>
          <a:p>
            <a:pPr marL="287020" marR="5715" indent="-274320" algn="just">
              <a:lnSpc>
                <a:spcPct val="15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Can be </a:t>
            </a:r>
            <a:r>
              <a:rPr sz="2400" spc="-10" dirty="0">
                <a:latin typeface="Times New Roman"/>
                <a:cs typeface="Times New Roman"/>
              </a:rPr>
              <a:t>picked </a:t>
            </a:r>
            <a:r>
              <a:rPr sz="2400" dirty="0">
                <a:latin typeface="Times New Roman"/>
                <a:cs typeface="Times New Roman"/>
              </a:rPr>
              <a:t>up, recorded and </a:t>
            </a:r>
            <a:r>
              <a:rPr sz="2400" spc="-5" dirty="0">
                <a:latin typeface="Times New Roman"/>
                <a:cs typeface="Times New Roman"/>
              </a:rPr>
              <a:t>measured </a:t>
            </a:r>
            <a:r>
              <a:rPr sz="2400" dirty="0">
                <a:latin typeface="Times New Roman"/>
                <a:cs typeface="Times New Roman"/>
              </a:rPr>
              <a:t>by  </a:t>
            </a:r>
            <a:r>
              <a:rPr sz="2400" spc="-5" dirty="0">
                <a:latin typeface="Times New Roman"/>
                <a:cs typeface="Times New Roman"/>
              </a:rPr>
              <a:t>placing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microphone </a:t>
            </a:r>
            <a:r>
              <a:rPr sz="2400" dirty="0">
                <a:latin typeface="Times New Roman"/>
                <a:cs typeface="Times New Roman"/>
              </a:rPr>
              <a:t>– receiver in </a:t>
            </a:r>
            <a:r>
              <a:rPr sz="2400" spc="-5" dirty="0">
                <a:latin typeface="Times New Roman"/>
                <a:cs typeface="Times New Roman"/>
              </a:rPr>
              <a:t>the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deep  external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meatus</a:t>
            </a:r>
            <a:endParaRPr sz="2400">
              <a:latin typeface="Times New Roman"/>
              <a:cs typeface="Times New Roman"/>
            </a:endParaRPr>
          </a:p>
          <a:p>
            <a:pPr marL="287020" marR="6350" indent="-274320" algn="just">
              <a:lnSpc>
                <a:spcPct val="15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Direction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travel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OAE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Outer hair cells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basilar membrane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Perilymph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Oval </a:t>
            </a:r>
            <a:r>
              <a:rPr sz="2400" spc="-5" dirty="0">
                <a:latin typeface="Times New Roman"/>
                <a:cs typeface="Times New Roman"/>
              </a:rPr>
              <a:t>window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Ossicles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Tympanic </a:t>
            </a:r>
            <a:r>
              <a:rPr sz="2400" spc="-5" dirty="0">
                <a:latin typeface="Times New Roman"/>
                <a:cs typeface="Times New Roman"/>
              </a:rPr>
              <a:t>membrane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Ear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259584"/>
            <a:ext cx="484886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60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types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14"/>
              </a:spcBef>
              <a:buClr>
                <a:srgbClr val="AA2B1E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Spontaneous Otoacoustic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emissions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14"/>
              </a:spcBef>
              <a:buClr>
                <a:srgbClr val="AA2B1E"/>
              </a:buClr>
              <a:buSzPct val="8541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Evoked </a:t>
            </a:r>
            <a:r>
              <a:rPr sz="2400" dirty="0">
                <a:latin typeface="Times New Roman"/>
                <a:cs typeface="Times New Roman"/>
              </a:rPr>
              <a:t>Otoacoustic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emissions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76145"/>
            <a:ext cx="5222240" cy="3513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20" dirty="0">
                <a:latin typeface="Times New Roman"/>
                <a:cs typeface="Times New Roman"/>
              </a:rPr>
              <a:t>SPONTANEOUS </a:t>
            </a:r>
            <a:r>
              <a:rPr sz="2200" spc="-5" dirty="0">
                <a:latin typeface="Times New Roman"/>
                <a:cs typeface="Times New Roman"/>
              </a:rPr>
              <a:t>OAE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Generated spontaneously and do </a:t>
            </a:r>
            <a:r>
              <a:rPr sz="2200" dirty="0">
                <a:latin typeface="Times New Roman"/>
                <a:cs typeface="Times New Roman"/>
              </a:rPr>
              <a:t>not </a:t>
            </a:r>
            <a:r>
              <a:rPr sz="2200" spc="-5" dirty="0">
                <a:latin typeface="Times New Roman"/>
                <a:cs typeface="Times New Roman"/>
              </a:rPr>
              <a:t>require  stimulation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Found in 50% of normal hearing</a:t>
            </a:r>
            <a:r>
              <a:rPr sz="2200" spc="1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subjects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Not </a:t>
            </a:r>
            <a:r>
              <a:rPr sz="2200" spc="-10" dirty="0">
                <a:latin typeface="Times New Roman"/>
                <a:cs typeface="Times New Roman"/>
              </a:rPr>
              <a:t>much </a:t>
            </a:r>
            <a:r>
              <a:rPr sz="2200" spc="-5" dirty="0">
                <a:latin typeface="Times New Roman"/>
                <a:cs typeface="Times New Roman"/>
              </a:rPr>
              <a:t>diagnostic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importance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EVOKED OAE : 2 </a:t>
            </a:r>
            <a:r>
              <a:rPr sz="2200" dirty="0">
                <a:latin typeface="Times New Roman"/>
                <a:cs typeface="Times New Roman"/>
              </a:rPr>
              <a:t>types</a:t>
            </a:r>
            <a:r>
              <a:rPr sz="2200" spc="1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–</a:t>
            </a:r>
            <a:endParaRPr sz="2200">
              <a:latin typeface="Times New Roman"/>
              <a:cs typeface="Times New Roman"/>
            </a:endParaRPr>
          </a:p>
          <a:p>
            <a:pPr marL="469900" marR="311785" indent="-457200">
              <a:lnSpc>
                <a:spcPct val="80000"/>
              </a:lnSpc>
              <a:spcBef>
                <a:spcPts val="525"/>
              </a:spcBef>
              <a:buClr>
                <a:srgbClr val="AA2B1E"/>
              </a:buClr>
              <a:buSzPct val="84090"/>
              <a:buAutoNum type="arabicPeriod"/>
              <a:tabLst>
                <a:tab pos="469265" algn="l"/>
                <a:tab pos="469900" algn="l"/>
              </a:tabLst>
            </a:pPr>
            <a:r>
              <a:rPr sz="2200" spc="-10" dirty="0">
                <a:latin typeface="Times New Roman"/>
                <a:cs typeface="Times New Roman"/>
              </a:rPr>
              <a:t>Transient </a:t>
            </a:r>
            <a:r>
              <a:rPr sz="2200" spc="-5" dirty="0">
                <a:latin typeface="Times New Roman"/>
                <a:cs typeface="Times New Roman"/>
              </a:rPr>
              <a:t>evoked otoacoustic emissions  (TEOAE)</a:t>
            </a:r>
            <a:endParaRPr sz="2200">
              <a:latin typeface="Times New Roman"/>
              <a:cs typeface="Times New Roman"/>
            </a:endParaRPr>
          </a:p>
          <a:p>
            <a:pPr marL="469900" marR="175895" indent="-457200">
              <a:lnSpc>
                <a:spcPts val="2120"/>
              </a:lnSpc>
              <a:spcBef>
                <a:spcPts val="505"/>
              </a:spcBef>
              <a:buClr>
                <a:srgbClr val="AA2B1E"/>
              </a:buClr>
              <a:buSzPct val="84090"/>
              <a:buAutoNum type="arabicPeriod"/>
              <a:tabLst>
                <a:tab pos="469265" algn="l"/>
                <a:tab pos="469900" algn="l"/>
              </a:tabLst>
            </a:pPr>
            <a:r>
              <a:rPr sz="2200" spc="-5" dirty="0">
                <a:latin typeface="Times New Roman"/>
                <a:cs typeface="Times New Roman"/>
              </a:rPr>
              <a:t>Distortion product otoacoustic emissions  (DPOAE</a:t>
            </a:r>
            <a:r>
              <a:rPr sz="1900" spc="-5" dirty="0">
                <a:latin typeface="Arial"/>
                <a:cs typeface="Arial"/>
              </a:rPr>
              <a:t>)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9586" y="941070"/>
            <a:ext cx="66351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USES OF </a:t>
            </a:r>
            <a:r>
              <a:rPr sz="3200" spc="-40" dirty="0"/>
              <a:t>OTOACOUSTIC</a:t>
            </a:r>
            <a:r>
              <a:rPr sz="3200" spc="-120" dirty="0"/>
              <a:t> </a:t>
            </a:r>
            <a:r>
              <a:rPr sz="3200" dirty="0"/>
              <a:t>EMISSION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42033" y="1768855"/>
            <a:ext cx="6042660" cy="445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Screening test of hearing in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neonates</a:t>
            </a:r>
            <a:endParaRPr sz="2400">
              <a:latin typeface="Times New Roman"/>
              <a:cs typeface="Times New Roman"/>
            </a:endParaRPr>
          </a:p>
          <a:p>
            <a:pPr marL="287020" marR="7620" indent="-274320" algn="just">
              <a:lnSpc>
                <a:spcPct val="15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8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test hearing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unco-operative and mentally  challenged individuals after sedation. </a:t>
            </a:r>
            <a:r>
              <a:rPr sz="2400" dirty="0">
                <a:latin typeface="Times New Roman"/>
                <a:cs typeface="Times New Roman"/>
              </a:rPr>
              <a:t>Sedation  does not interfere with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OAE</a:t>
            </a:r>
            <a:endParaRPr sz="2400">
              <a:latin typeface="Times New Roman"/>
              <a:cs typeface="Times New Roman"/>
            </a:endParaRPr>
          </a:p>
          <a:p>
            <a:pPr marL="287020" marR="8255" indent="-274320" algn="just">
              <a:lnSpc>
                <a:spcPct val="15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Distinguish cochlear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5" dirty="0">
                <a:latin typeface="Times New Roman"/>
                <a:cs typeface="Times New Roman"/>
              </a:rPr>
              <a:t>retrocochlear  </a:t>
            </a:r>
            <a:r>
              <a:rPr sz="2400" dirty="0">
                <a:latin typeface="Times New Roman"/>
                <a:cs typeface="Times New Roman"/>
              </a:rPr>
              <a:t>lesions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  <a:tabLst>
                <a:tab pos="1644650" algn="l"/>
                <a:tab pos="2070100" algn="l"/>
                <a:tab pos="2853690" algn="l"/>
                <a:tab pos="4058920" algn="l"/>
                <a:tab pos="5177790" algn="l"/>
                <a:tab pos="579056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8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Dete</a:t>
            </a:r>
            <a:r>
              <a:rPr sz="2400" spc="-10" dirty="0">
                <a:latin typeface="Times New Roman"/>
                <a:cs typeface="Times New Roman"/>
              </a:rPr>
              <a:t>ct</a:t>
            </a:r>
            <a:r>
              <a:rPr sz="2400" dirty="0">
                <a:latin typeface="Times New Roman"/>
                <a:cs typeface="Times New Roman"/>
              </a:rPr>
              <a:t>ion	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	ear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	co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hl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ar	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age	</a:t>
            </a:r>
            <a:r>
              <a:rPr sz="2400" spc="-5" dirty="0">
                <a:latin typeface="Times New Roman"/>
                <a:cs typeface="Times New Roman"/>
              </a:rPr>
              <a:t>du</a:t>
            </a:r>
            <a:r>
              <a:rPr sz="2400" dirty="0">
                <a:latin typeface="Times New Roman"/>
                <a:cs typeface="Times New Roman"/>
              </a:rPr>
              <a:t>e	to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latin typeface="Times New Roman"/>
                <a:cs typeface="Times New Roman"/>
              </a:rPr>
              <a:t>ototoxic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4200" y="953262"/>
            <a:ext cx="5448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ELECTROCOCHLEOGRAPHY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509" y="1514093"/>
            <a:ext cx="6972934" cy="339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5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Cochlea receives </a:t>
            </a:r>
            <a:r>
              <a:rPr sz="2400" dirty="0">
                <a:latin typeface="Times New Roman"/>
                <a:cs typeface="Times New Roman"/>
              </a:rPr>
              <a:t>sound from the </a:t>
            </a:r>
            <a:r>
              <a:rPr sz="2400" spc="-5" dirty="0">
                <a:latin typeface="Times New Roman"/>
                <a:cs typeface="Times New Roman"/>
              </a:rPr>
              <a:t>middle ear </a:t>
            </a:r>
            <a:r>
              <a:rPr sz="2400" dirty="0">
                <a:latin typeface="Times New Roman"/>
                <a:cs typeface="Times New Roman"/>
              </a:rPr>
              <a:t>and  converts it </a:t>
            </a:r>
            <a:r>
              <a:rPr sz="2400" spc="-5" dirty="0">
                <a:latin typeface="Times New Roman"/>
                <a:cs typeface="Times New Roman"/>
              </a:rPr>
              <a:t>into electrical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dirty="0">
                <a:latin typeface="Times New Roman"/>
                <a:cs typeface="Times New Roman"/>
              </a:rPr>
              <a:t>which then </a:t>
            </a:r>
            <a:r>
              <a:rPr sz="2400" spc="-5" dirty="0">
                <a:latin typeface="Times New Roman"/>
                <a:cs typeface="Times New Roman"/>
              </a:rPr>
              <a:t>passes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 </a:t>
            </a:r>
            <a:r>
              <a:rPr sz="2400" spc="-5" dirty="0">
                <a:latin typeface="Times New Roman"/>
                <a:cs typeface="Times New Roman"/>
              </a:rPr>
              <a:t>VIII </a:t>
            </a:r>
            <a:r>
              <a:rPr sz="2400" dirty="0">
                <a:latin typeface="Times New Roman"/>
                <a:cs typeface="Times New Roman"/>
              </a:rPr>
              <a:t>nerve to the higher centres in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brain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5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Electrical activity generated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the cochlea and </a:t>
            </a:r>
            <a:r>
              <a:rPr sz="2400" dirty="0">
                <a:latin typeface="Times New Roman"/>
                <a:cs typeface="Times New Roman"/>
              </a:rPr>
              <a:t>the  VIII nerve can </a:t>
            </a:r>
            <a:r>
              <a:rPr sz="2400" spc="-5" dirty="0">
                <a:latin typeface="Times New Roman"/>
                <a:cs typeface="Times New Roman"/>
              </a:rPr>
              <a:t>be measured by  ELECTROCOCHLEOGRAPHY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(ECochG)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0733" y="1012063"/>
            <a:ext cx="655193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5" dirty="0">
                <a:latin typeface="Times New Roman"/>
                <a:cs typeface="Times New Roman"/>
              </a:rPr>
              <a:t>AUDITORY </a:t>
            </a:r>
            <a:r>
              <a:rPr sz="2900" dirty="0">
                <a:latin typeface="Times New Roman"/>
                <a:cs typeface="Times New Roman"/>
              </a:rPr>
              <a:t>STEADY </a:t>
            </a:r>
            <a:r>
              <a:rPr sz="2900" spc="-110" dirty="0">
                <a:latin typeface="Times New Roman"/>
                <a:cs typeface="Times New Roman"/>
              </a:rPr>
              <a:t>STATE</a:t>
            </a:r>
            <a:r>
              <a:rPr sz="2900" spc="-2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RESPONSE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Auditory evoked </a:t>
            </a:r>
            <a:r>
              <a:rPr spc="-5" dirty="0"/>
              <a:t>potential test </a:t>
            </a:r>
            <a:r>
              <a:rPr dirty="0"/>
              <a:t>that </a:t>
            </a:r>
            <a:r>
              <a:rPr spc="-5" dirty="0"/>
              <a:t>can </a:t>
            </a:r>
            <a:r>
              <a:rPr dirty="0"/>
              <a:t>be</a:t>
            </a:r>
            <a:r>
              <a:rPr spc="-15" dirty="0"/>
              <a:t> </a:t>
            </a:r>
            <a:r>
              <a:rPr dirty="0"/>
              <a:t>used</a:t>
            </a:r>
            <a:endParaRPr sz="2050">
              <a:latin typeface="Comic Sans MS"/>
              <a:cs typeface="Comic Sans MS"/>
            </a:endParaRPr>
          </a:p>
          <a:p>
            <a:pPr marL="287020" marR="5080">
              <a:lnSpc>
                <a:spcPct val="160000"/>
              </a:lnSpc>
              <a:tabLst>
                <a:tab pos="810895" algn="l"/>
                <a:tab pos="2446655" algn="l"/>
                <a:tab pos="3576320" algn="l"/>
                <a:tab pos="5078730" algn="l"/>
              </a:tabLst>
            </a:pPr>
            <a:r>
              <a:rPr spc="5" dirty="0"/>
              <a:t>t</a:t>
            </a:r>
            <a:r>
              <a:rPr dirty="0"/>
              <a:t>o	o</a:t>
            </a:r>
            <a:r>
              <a:rPr spc="-15" dirty="0"/>
              <a:t>b</a:t>
            </a:r>
            <a:r>
              <a:rPr dirty="0"/>
              <a:t>je</a:t>
            </a:r>
            <a:r>
              <a:rPr spc="-15" dirty="0"/>
              <a:t>c</a:t>
            </a:r>
            <a:r>
              <a:rPr dirty="0"/>
              <a:t>ti</a:t>
            </a:r>
            <a:r>
              <a:rPr spc="-15" dirty="0"/>
              <a:t>v</a:t>
            </a:r>
            <a:r>
              <a:rPr dirty="0"/>
              <a:t>ely	pred</a:t>
            </a:r>
            <a:r>
              <a:rPr spc="-15" dirty="0"/>
              <a:t>i</a:t>
            </a:r>
            <a:r>
              <a:rPr spc="-10" dirty="0"/>
              <a:t>c</a:t>
            </a:r>
            <a:r>
              <a:rPr dirty="0"/>
              <a:t>t	freque</a:t>
            </a:r>
            <a:r>
              <a:rPr spc="-10" dirty="0"/>
              <a:t>n</a:t>
            </a:r>
            <a:r>
              <a:rPr dirty="0"/>
              <a:t>cy	speci</a:t>
            </a:r>
            <a:r>
              <a:rPr spc="-10" dirty="0"/>
              <a:t>f</a:t>
            </a:r>
            <a:r>
              <a:rPr dirty="0"/>
              <a:t>ic  hearing threshold in </a:t>
            </a:r>
            <a:r>
              <a:rPr spc="-10" dirty="0"/>
              <a:t>all </a:t>
            </a:r>
            <a:r>
              <a:rPr spc="-5" dirty="0"/>
              <a:t>patients irrespective</a:t>
            </a:r>
            <a:r>
              <a:rPr spc="570" dirty="0"/>
              <a:t> </a:t>
            </a:r>
            <a:r>
              <a:rPr spc="-5" dirty="0"/>
              <a:t>of</a:t>
            </a:r>
          </a:p>
          <a:p>
            <a:pPr marL="287020">
              <a:lnSpc>
                <a:spcPct val="100000"/>
              </a:lnSpc>
              <a:spcBef>
                <a:spcPts val="1730"/>
              </a:spcBef>
            </a:pPr>
            <a:r>
              <a:rPr dirty="0"/>
              <a:t>age, </a:t>
            </a:r>
            <a:r>
              <a:rPr spc="-5" dirty="0"/>
              <a:t>mental </a:t>
            </a:r>
            <a:r>
              <a:rPr dirty="0"/>
              <a:t>state and degree of hearing</a:t>
            </a:r>
            <a:r>
              <a:rPr spc="-110" dirty="0"/>
              <a:t> </a:t>
            </a:r>
            <a:r>
              <a:rPr spc="-5" dirty="0"/>
              <a:t>loss</a:t>
            </a:r>
          </a:p>
          <a:p>
            <a:pPr marL="287020" marR="5715" indent="-274320" algn="just">
              <a:lnSpc>
                <a:spcPct val="16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Pure </a:t>
            </a:r>
            <a:r>
              <a:rPr spc="-5" dirty="0"/>
              <a:t>tone sounds </a:t>
            </a:r>
            <a:r>
              <a:rPr dirty="0"/>
              <a:t>are used </a:t>
            </a:r>
            <a:r>
              <a:rPr spc="-5" dirty="0"/>
              <a:t>as the </a:t>
            </a:r>
            <a:r>
              <a:rPr dirty="0"/>
              <a:t>sound  </a:t>
            </a:r>
            <a:r>
              <a:rPr spc="-5" dirty="0"/>
              <a:t>stimulus </a:t>
            </a:r>
            <a:r>
              <a:rPr dirty="0"/>
              <a:t>and the sound is </a:t>
            </a:r>
            <a:r>
              <a:rPr spc="-5" dirty="0"/>
              <a:t>modulated </a:t>
            </a:r>
            <a:r>
              <a:rPr dirty="0"/>
              <a:t>in </a:t>
            </a:r>
            <a:r>
              <a:rPr spc="-5" dirty="0"/>
              <a:t>the  amplitude domain </a:t>
            </a:r>
            <a:r>
              <a:rPr dirty="0"/>
              <a:t>and in </a:t>
            </a:r>
            <a:r>
              <a:rPr spc="-5" dirty="0"/>
              <a:t>the </a:t>
            </a:r>
            <a:r>
              <a:rPr dirty="0"/>
              <a:t>frequency  </a:t>
            </a:r>
            <a:r>
              <a:rPr spc="-5" dirty="0"/>
              <a:t>domain</a:t>
            </a:r>
            <a:endParaRPr sz="20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76704"/>
            <a:ext cx="5953125" cy="394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5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Hearing threshold obtained by </a:t>
            </a:r>
            <a:r>
              <a:rPr sz="2400" spc="-5" dirty="0">
                <a:latin typeface="Times New Roman"/>
                <a:cs typeface="Times New Roman"/>
              </a:rPr>
              <a:t>ASSR is</a:t>
            </a:r>
            <a:r>
              <a:rPr sz="2400" spc="-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totally  objective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derived by </a:t>
            </a:r>
            <a:r>
              <a:rPr sz="2400" spc="-5" dirty="0">
                <a:latin typeface="Times New Roman"/>
                <a:cs typeface="Times New Roman"/>
              </a:rPr>
              <a:t>computing </a:t>
            </a:r>
            <a:r>
              <a:rPr sz="2400" dirty="0">
                <a:latin typeface="Times New Roman"/>
                <a:cs typeface="Times New Roman"/>
              </a:rPr>
              <a:t>from  set</a:t>
            </a:r>
            <a:r>
              <a:rPr sz="2400" spc="-5" dirty="0">
                <a:latin typeface="Times New Roman"/>
                <a:cs typeface="Times New Roman"/>
              </a:rPr>
              <a:t> algorithms</a:t>
            </a:r>
            <a:endParaRPr sz="2400">
              <a:latin typeface="Times New Roman"/>
              <a:cs typeface="Times New Roman"/>
            </a:endParaRPr>
          </a:p>
          <a:p>
            <a:pPr marL="287020" marR="26670" indent="-274320">
              <a:lnSpc>
                <a:spcPct val="15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ASSR is </a:t>
            </a:r>
            <a:r>
              <a:rPr sz="2400" dirty="0">
                <a:latin typeface="Times New Roman"/>
                <a:cs typeface="Times New Roman"/>
              </a:rPr>
              <a:t>possible in newborns and infants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a reasonably accurate, </a:t>
            </a:r>
            <a:r>
              <a:rPr sz="2400" spc="-5" dirty="0">
                <a:latin typeface="Times New Roman"/>
                <a:cs typeface="Times New Roman"/>
              </a:rPr>
              <a:t>clinically </a:t>
            </a:r>
            <a:r>
              <a:rPr sz="2400" dirty="0">
                <a:latin typeface="Times New Roman"/>
                <a:cs typeface="Times New Roman"/>
              </a:rPr>
              <a:t>acceptable,  </a:t>
            </a:r>
            <a:r>
              <a:rPr sz="2400" spc="-5" dirty="0">
                <a:latin typeface="Times New Roman"/>
                <a:cs typeface="Times New Roman"/>
              </a:rPr>
              <a:t>frequency </a:t>
            </a:r>
            <a:r>
              <a:rPr sz="2400" dirty="0">
                <a:latin typeface="Times New Roman"/>
                <a:cs typeface="Times New Roman"/>
              </a:rPr>
              <a:t>specific audiogram can be  objectively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obtained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1339" y="1136650"/>
            <a:ext cx="5489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ASSESSING THE </a:t>
            </a:r>
            <a:r>
              <a:rPr sz="3200" dirty="0"/>
              <a:t>DEAF</a:t>
            </a:r>
            <a:r>
              <a:rPr sz="3200" spc="-95" dirty="0"/>
              <a:t> </a:t>
            </a:r>
            <a:r>
              <a:rPr sz="3200" spc="-5" dirty="0"/>
              <a:t>CHILD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542033" y="2076145"/>
            <a:ext cx="5908675" cy="3446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The objectives are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80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ascertain whether the child has any deafness </a:t>
            </a:r>
            <a:r>
              <a:rPr sz="2200" dirty="0">
                <a:latin typeface="Times New Roman"/>
                <a:cs typeface="Times New Roman"/>
              </a:rPr>
              <a:t>or  not</a:t>
            </a:r>
            <a:endParaRPr sz="2200">
              <a:latin typeface="Times New Roman"/>
              <a:cs typeface="Times New Roman"/>
            </a:endParaRPr>
          </a:p>
          <a:p>
            <a:pPr marL="287020" marR="798830" indent="-274320">
              <a:lnSpc>
                <a:spcPct val="8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If deafness is present, whether unilateral or  bilateral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85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document the </a:t>
            </a:r>
            <a:r>
              <a:rPr sz="2200" dirty="0">
                <a:latin typeface="Times New Roman"/>
                <a:cs typeface="Times New Roman"/>
              </a:rPr>
              <a:t>degree </a:t>
            </a:r>
            <a:r>
              <a:rPr sz="2200" spc="-5" dirty="0">
                <a:latin typeface="Times New Roman"/>
                <a:cs typeface="Times New Roman"/>
              </a:rPr>
              <a:t>of functional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impairment</a:t>
            </a:r>
            <a:endParaRPr sz="2200">
              <a:latin typeface="Times New Roman"/>
              <a:cs typeface="Times New Roman"/>
            </a:endParaRPr>
          </a:p>
          <a:p>
            <a:pPr marL="287020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for each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ear</a:t>
            </a:r>
            <a:endParaRPr sz="2200">
              <a:latin typeface="Times New Roman"/>
              <a:cs typeface="Times New Roman"/>
            </a:endParaRPr>
          </a:p>
          <a:p>
            <a:pPr marL="287020" marR="406400" indent="-274320">
              <a:lnSpc>
                <a:spcPct val="8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80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establish a topographical localisation of </a:t>
            </a:r>
            <a:r>
              <a:rPr sz="220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lesion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80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establish an etiological</a:t>
            </a:r>
            <a:r>
              <a:rPr sz="2200" spc="1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diagnosis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85" dirty="0">
                <a:latin typeface="Times New Roman"/>
                <a:cs typeface="Times New Roman"/>
              </a:rPr>
              <a:t>To </a:t>
            </a:r>
            <a:r>
              <a:rPr sz="2200" spc="-5" dirty="0">
                <a:latin typeface="Times New Roman"/>
                <a:cs typeface="Times New Roman"/>
              </a:rPr>
              <a:t>establish </a:t>
            </a:r>
            <a:r>
              <a:rPr sz="2200" spc="-10" dirty="0">
                <a:latin typeface="Times New Roman"/>
                <a:cs typeface="Times New Roman"/>
              </a:rPr>
              <a:t>management</a:t>
            </a:r>
            <a:r>
              <a:rPr sz="2200" spc="2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protocols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84784" y="2663139"/>
            <a:ext cx="3053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for all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practical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4612" y="2297684"/>
            <a:ext cx="1410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clinical-</a:t>
            </a:r>
            <a:endParaRPr sz="24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Times New Roman"/>
                <a:cs typeface="Times New Roman"/>
              </a:rPr>
              <a:t>0 to 25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purposes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4612" y="3395217"/>
            <a:ext cx="52571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  <a:tab pos="1702435" algn="l"/>
              </a:tabLst>
            </a:pPr>
            <a:r>
              <a:rPr sz="2400" dirty="0">
                <a:latin typeface="Times New Roman"/>
                <a:cs typeface="Times New Roman"/>
              </a:rPr>
              <a:t>26 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40 dB	: Mild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deafness</a:t>
            </a:r>
            <a:endParaRPr sz="24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  <a:tab pos="1702435" algn="l"/>
              </a:tabLst>
            </a:pPr>
            <a:r>
              <a:rPr sz="2400" dirty="0">
                <a:latin typeface="Times New Roman"/>
                <a:cs typeface="Times New Roman"/>
              </a:rPr>
              <a:t>41 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55 dB	: Moderate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deafness</a:t>
            </a:r>
            <a:endParaRPr sz="24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  <a:tab pos="1702435" algn="l"/>
              </a:tabLst>
            </a:pPr>
            <a:r>
              <a:rPr sz="2400" dirty="0">
                <a:latin typeface="Times New Roman"/>
                <a:cs typeface="Times New Roman"/>
              </a:rPr>
              <a:t>56 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70 dB	: Moderately severe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deafness</a:t>
            </a:r>
            <a:endParaRPr sz="24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  <a:tab pos="1702435" algn="l"/>
              </a:tabLst>
            </a:pPr>
            <a:r>
              <a:rPr sz="2400" dirty="0">
                <a:latin typeface="Times New Roman"/>
                <a:cs typeface="Times New Roman"/>
              </a:rPr>
              <a:t>71 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90 dB	: Severe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deafness</a:t>
            </a:r>
            <a:endParaRPr sz="2400">
              <a:latin typeface="Times New Roman"/>
              <a:cs typeface="Times New Roman"/>
            </a:endParaRPr>
          </a:p>
          <a:p>
            <a:pPr marL="120014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dirty="0">
                <a:latin typeface="Times New Roman"/>
                <a:cs typeface="Times New Roman"/>
              </a:rPr>
              <a:t>Above 90 </a:t>
            </a:r>
            <a:r>
              <a:rPr sz="2400" spc="-5" dirty="0">
                <a:latin typeface="Times New Roman"/>
                <a:cs typeface="Times New Roman"/>
              </a:rPr>
              <a:t>dB: Profound </a:t>
            </a:r>
            <a:r>
              <a:rPr sz="2400" dirty="0">
                <a:latin typeface="Times New Roman"/>
                <a:cs typeface="Times New Roman"/>
              </a:rPr>
              <a:t>deafness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105" rIns="0" bIns="0" rtlCol="0">
            <a:spAutoFit/>
          </a:bodyPr>
          <a:lstStyle/>
          <a:p>
            <a:pPr marL="1927860" marR="5080" indent="-1104900">
              <a:lnSpc>
                <a:spcPct val="100000"/>
              </a:lnSpc>
              <a:spcBef>
                <a:spcPts val="95"/>
              </a:spcBef>
            </a:pPr>
            <a:r>
              <a:rPr spc="-105" dirty="0">
                <a:latin typeface="Times New Roman"/>
                <a:cs typeface="Times New Roman"/>
              </a:rPr>
              <a:t>NEONATAL</a:t>
            </a:r>
            <a:r>
              <a:rPr spc="-18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HEARING  SCREENING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547878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Performed as </a:t>
            </a:r>
            <a:r>
              <a:rPr sz="2400" dirty="0">
                <a:latin typeface="Times New Roman"/>
                <a:cs typeface="Times New Roman"/>
              </a:rPr>
              <a:t>soon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soon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child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born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60" dirty="0">
                <a:latin typeface="Times New Roman"/>
                <a:cs typeface="Times New Roman"/>
              </a:rPr>
              <a:t>Two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types-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533400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52400" y="1066800"/>
            <a:ext cx="9677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5155" marR="5080" indent="-1863089">
              <a:lnSpc>
                <a:spcPct val="100000"/>
              </a:lnSpc>
              <a:spcBef>
                <a:spcPts val="95"/>
              </a:spcBef>
              <a:tabLst>
                <a:tab pos="2244090" algn="l"/>
              </a:tabLst>
            </a:pPr>
            <a:r>
              <a:rPr dirty="0" smtClean="0">
                <a:latin typeface="Times New Roman"/>
                <a:cs typeface="Times New Roman"/>
              </a:rPr>
              <a:t>Uni</a:t>
            </a:r>
            <a:r>
              <a:rPr lang="en-US" dirty="0" smtClean="0">
                <a:latin typeface="Times New Roman"/>
                <a:cs typeface="Times New Roman"/>
              </a:rPr>
              <a:t>v</a:t>
            </a:r>
            <a:r>
              <a:rPr dirty="0" smtClean="0">
                <a:latin typeface="Times New Roman"/>
                <a:cs typeface="Times New Roman"/>
              </a:rPr>
              <a:t>ersal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5" dirty="0">
                <a:latin typeface="Times New Roman"/>
                <a:cs typeface="Times New Roman"/>
              </a:rPr>
              <a:t>Newborn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lang="en-US" spc="-45" dirty="0" smtClean="0">
                <a:latin typeface="Times New Roman"/>
                <a:cs typeface="Times New Roman"/>
              </a:rPr>
              <a:t>h</a:t>
            </a:r>
            <a:r>
              <a:rPr spc="-5" dirty="0" smtClean="0">
                <a:latin typeface="Times New Roman"/>
                <a:cs typeface="Times New Roman"/>
              </a:rPr>
              <a:t>earing  </a:t>
            </a:r>
            <a:r>
              <a:rPr spc="-5" dirty="0">
                <a:latin typeface="Times New Roman"/>
                <a:cs typeface="Times New Roman"/>
              </a:rPr>
              <a:t>Screening.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5629910" cy="34639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30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in 48hrs of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birth.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100%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specificity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Evoked </a:t>
            </a:r>
            <a:r>
              <a:rPr sz="2400" dirty="0">
                <a:latin typeface="Times New Roman"/>
                <a:cs typeface="Times New Roman"/>
              </a:rPr>
              <a:t>otoacoustic </a:t>
            </a:r>
            <a:r>
              <a:rPr sz="2400" spc="-5" dirty="0">
                <a:latin typeface="Times New Roman"/>
                <a:cs typeface="Times New Roman"/>
              </a:rPr>
              <a:t>emission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(EOAE)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A2B1E"/>
              </a:buClr>
              <a:buSzPct val="85416"/>
              <a:buFont typeface="Wingdings"/>
              <a:buChar char=""/>
              <a:tabLst>
                <a:tab pos="287020" algn="l"/>
              </a:tabLst>
            </a:pPr>
            <a:r>
              <a:rPr sz="2400" spc="-35" dirty="0">
                <a:latin typeface="Times New Roman"/>
                <a:cs typeface="Times New Roman"/>
              </a:rPr>
              <a:t>INTERPRETATION-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dirty="0"/>
              <a:t>	</a:t>
            </a:r>
            <a:r>
              <a:rPr sz="2400" b="1" spc="-5" dirty="0">
                <a:latin typeface="Times New Roman"/>
                <a:cs typeface="Times New Roman"/>
              </a:rPr>
              <a:t>pass </a:t>
            </a:r>
            <a:r>
              <a:rPr sz="2400" b="1" dirty="0">
                <a:latin typeface="Times New Roman"/>
                <a:cs typeface="Times New Roman"/>
              </a:rPr>
              <a:t>infant- </a:t>
            </a:r>
            <a:r>
              <a:rPr sz="2400" dirty="0">
                <a:latin typeface="Times New Roman"/>
                <a:cs typeface="Times New Roman"/>
              </a:rPr>
              <a:t>needs no </a:t>
            </a:r>
            <a:r>
              <a:rPr sz="2400" spc="-5" dirty="0">
                <a:latin typeface="Times New Roman"/>
                <a:cs typeface="Times New Roman"/>
              </a:rPr>
              <a:t>further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testing.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10000"/>
              </a:lnSpc>
              <a:spcBef>
                <a:spcPts val="290"/>
              </a:spcBef>
              <a:buClr>
                <a:srgbClr val="AA2B1E"/>
              </a:buClr>
              <a:buSzPct val="85416"/>
              <a:buFont typeface="Wingdings"/>
              <a:buChar char=""/>
              <a:tabLst>
                <a:tab pos="362585" algn="l"/>
                <a:tab pos="363220" algn="l"/>
              </a:tabLst>
            </a:pPr>
            <a:r>
              <a:rPr dirty="0"/>
              <a:t>	</a:t>
            </a:r>
            <a:r>
              <a:rPr sz="2400" b="1" dirty="0">
                <a:latin typeface="Times New Roman"/>
                <a:cs typeface="Times New Roman"/>
              </a:rPr>
              <a:t>Refer infant- </a:t>
            </a:r>
            <a:r>
              <a:rPr sz="2400" dirty="0">
                <a:latin typeface="Times New Roman"/>
                <a:cs typeface="Times New Roman"/>
              </a:rPr>
              <a:t>needs diagnostic hearing  evaluation . </a:t>
            </a:r>
            <a:r>
              <a:rPr sz="2400" b="1" spc="-5" dirty="0">
                <a:latin typeface="Times New Roman"/>
                <a:cs typeface="Times New Roman"/>
              </a:rPr>
              <a:t>Electrochocleography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,BERA  ASSR.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6024245" cy="17811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However </a:t>
            </a:r>
            <a:r>
              <a:rPr sz="2400" dirty="0">
                <a:latin typeface="Times New Roman"/>
                <a:cs typeface="Times New Roman"/>
              </a:rPr>
              <a:t>even if </a:t>
            </a:r>
            <a:r>
              <a:rPr sz="2400" spc="-5" dirty="0">
                <a:latin typeface="Times New Roman"/>
                <a:cs typeface="Times New Roman"/>
              </a:rPr>
              <a:t>passed EOAE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test</a:t>
            </a:r>
            <a:endParaRPr sz="2400">
              <a:latin typeface="Times New Roman"/>
              <a:cs typeface="Times New Roman"/>
            </a:endParaRPr>
          </a:p>
          <a:p>
            <a:pPr marL="316865" marR="5080" indent="-304800">
              <a:lnSpc>
                <a:spcPct val="120000"/>
              </a:lnSpc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Behavioural observation </a:t>
            </a:r>
            <a:r>
              <a:rPr sz="2400" spc="-5" dirty="0">
                <a:latin typeface="Times New Roman"/>
                <a:cs typeface="Times New Roman"/>
              </a:rPr>
              <a:t>audiometry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suggested 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spc="-5" dirty="0">
                <a:latin typeface="Times New Roman"/>
                <a:cs typeface="Times New Roman"/>
              </a:rPr>
              <a:t>8</a:t>
            </a:r>
            <a:r>
              <a:rPr sz="2400" spc="-7" baseline="24305" dirty="0">
                <a:latin typeface="Times New Roman"/>
                <a:cs typeface="Times New Roman"/>
              </a:rPr>
              <a:t>th</a:t>
            </a:r>
            <a:r>
              <a:rPr sz="2400" spc="-5" dirty="0">
                <a:latin typeface="Times New Roman"/>
                <a:cs typeface="Times New Roman"/>
              </a:rPr>
              <a:t>, 12</a:t>
            </a:r>
            <a:r>
              <a:rPr sz="2400" spc="-7" baseline="24305" dirty="0">
                <a:latin typeface="Times New Roman"/>
                <a:cs typeface="Times New Roman"/>
              </a:rPr>
              <a:t>th </a:t>
            </a:r>
            <a:r>
              <a:rPr sz="2400" dirty="0">
                <a:latin typeface="Times New Roman"/>
                <a:cs typeface="Times New Roman"/>
              </a:rPr>
              <a:t>, 24</a:t>
            </a:r>
            <a:r>
              <a:rPr sz="2400" baseline="24305" dirty="0">
                <a:latin typeface="Times New Roman"/>
                <a:cs typeface="Times New Roman"/>
              </a:rPr>
              <a:t>th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5" dirty="0">
                <a:latin typeface="Times New Roman"/>
                <a:cs typeface="Times New Roman"/>
              </a:rPr>
              <a:t>36</a:t>
            </a:r>
            <a:r>
              <a:rPr sz="2400" spc="-7" baseline="24305" dirty="0">
                <a:latin typeface="Times New Roman"/>
                <a:cs typeface="Times New Roman"/>
              </a:rPr>
              <a:t>th </a:t>
            </a:r>
            <a:r>
              <a:rPr sz="2400" spc="-5" dirty="0">
                <a:latin typeface="Times New Roman"/>
                <a:cs typeface="Times New Roman"/>
              </a:rPr>
              <a:t>months </a:t>
            </a:r>
            <a:r>
              <a:rPr sz="2400" dirty="0">
                <a:latin typeface="Times New Roman"/>
                <a:cs typeface="Times New Roman"/>
              </a:rPr>
              <a:t>if born out of  high risk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pregnancy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5224" rIns="0" bIns="0" rtlCol="0">
            <a:spAutoFit/>
          </a:bodyPr>
          <a:lstStyle/>
          <a:p>
            <a:pPr marL="979805" marR="5080" indent="-304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HIGH </a:t>
            </a:r>
            <a:r>
              <a:rPr sz="3600" spc="-5" dirty="0">
                <a:latin typeface="Times New Roman"/>
                <a:cs typeface="Times New Roman"/>
              </a:rPr>
              <a:t>RISK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90" dirty="0">
                <a:latin typeface="Times New Roman"/>
                <a:cs typeface="Times New Roman"/>
              </a:rPr>
              <a:t>NEONATAL  </a:t>
            </a:r>
            <a:r>
              <a:rPr sz="3600" dirty="0">
                <a:latin typeface="Times New Roman"/>
                <a:cs typeface="Times New Roman"/>
              </a:rPr>
              <a:t>HEARING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SCREENING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5433060" cy="34639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Baby born out of high </a:t>
            </a:r>
            <a:r>
              <a:rPr sz="2400" spc="-5" dirty="0">
                <a:latin typeface="Times New Roman"/>
                <a:cs typeface="Times New Roman"/>
              </a:rPr>
              <a:t>risk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pregnancies.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Specificity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50%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Done in cases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of-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AA2B1E"/>
              </a:buClr>
              <a:buSzPct val="85416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History of in utero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infections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Intake of ototoxic drugs during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pregnancy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Excessive alcohol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intake</a:t>
            </a:r>
            <a:endParaRPr sz="2400">
              <a:latin typeface="Times New Roman"/>
              <a:cs typeface="Times New Roman"/>
            </a:endParaRPr>
          </a:p>
          <a:p>
            <a:pPr marL="287020" marR="58419" indent="-274320">
              <a:lnSpc>
                <a:spcPct val="100000"/>
              </a:lnSpc>
              <a:spcBef>
                <a:spcPts val="580"/>
              </a:spcBef>
              <a:buClr>
                <a:srgbClr val="AA2B1E"/>
              </a:buClr>
              <a:buSzPct val="85416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Any illness that necessitated </a:t>
            </a:r>
            <a:r>
              <a:rPr sz="2400" spc="-5" dirty="0">
                <a:latin typeface="Times New Roman"/>
                <a:cs typeface="Times New Roman"/>
              </a:rPr>
              <a:t>admission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neonatal intensive care unit </a:t>
            </a:r>
            <a:r>
              <a:rPr sz="2400" spc="-5" dirty="0">
                <a:latin typeface="Times New Roman"/>
                <a:cs typeface="Times New Roman"/>
              </a:rPr>
              <a:t>after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birth.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5631180" cy="30251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Birth weight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&lt;1500g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Apgar </a:t>
            </a:r>
            <a:r>
              <a:rPr sz="2400" spc="-5" dirty="0">
                <a:latin typeface="Times New Roman"/>
                <a:cs typeface="Times New Roman"/>
              </a:rPr>
              <a:t>score </a:t>
            </a:r>
            <a:r>
              <a:rPr sz="2400" dirty="0">
                <a:latin typeface="Times New Roman"/>
                <a:cs typeface="Times New Roman"/>
              </a:rPr>
              <a:t>below 4 at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1minute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Any recognizable </a:t>
            </a:r>
            <a:r>
              <a:rPr sz="2400" spc="-5" dirty="0">
                <a:latin typeface="Times New Roman"/>
                <a:cs typeface="Times New Roman"/>
              </a:rPr>
              <a:t>syndrome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birth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Family </a:t>
            </a:r>
            <a:r>
              <a:rPr sz="2400" dirty="0">
                <a:latin typeface="Times New Roman"/>
                <a:cs typeface="Times New Roman"/>
              </a:rPr>
              <a:t>history of </a:t>
            </a:r>
            <a:r>
              <a:rPr sz="2400" spc="-5" dirty="0">
                <a:latin typeface="Times New Roman"/>
                <a:cs typeface="Times New Roman"/>
              </a:rPr>
              <a:t>marked </a:t>
            </a:r>
            <a:r>
              <a:rPr sz="2400" dirty="0">
                <a:latin typeface="Times New Roman"/>
                <a:cs typeface="Times New Roman"/>
              </a:rPr>
              <a:t>sensory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neural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hearing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Presence </a:t>
            </a:r>
            <a:r>
              <a:rPr sz="2400" dirty="0">
                <a:latin typeface="Times New Roman"/>
                <a:cs typeface="Times New Roman"/>
              </a:rPr>
              <a:t>of any craniofacial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abnormalities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Baby born out of consanguineous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marriage.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5791835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1590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dirty="0">
                <a:latin typeface="Times New Roman"/>
                <a:cs typeface="Times New Roman"/>
              </a:rPr>
              <a:t>International joint committee </a:t>
            </a:r>
            <a:r>
              <a:rPr sz="2400" b="1" spc="-5" dirty="0">
                <a:latin typeface="Times New Roman"/>
                <a:cs typeface="Times New Roman"/>
              </a:rPr>
              <a:t>on infant  hearing </a:t>
            </a:r>
            <a:r>
              <a:rPr sz="2400" b="1" spc="-10" dirty="0">
                <a:latin typeface="Times New Roman"/>
                <a:cs typeface="Times New Roman"/>
              </a:rPr>
              <a:t>screening </a:t>
            </a:r>
            <a:r>
              <a:rPr sz="2400" b="1" spc="-5" dirty="0">
                <a:latin typeface="Times New Roman"/>
                <a:cs typeface="Times New Roman"/>
              </a:rPr>
              <a:t>recommends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screening</a:t>
            </a:r>
            <a:endParaRPr sz="2400">
              <a:latin typeface="Times New Roman"/>
              <a:cs typeface="Times New Roman"/>
            </a:endParaRPr>
          </a:p>
          <a:p>
            <a:pPr marL="287020" marR="927100" indent="-274320">
              <a:lnSpc>
                <a:spcPct val="100000"/>
              </a:lnSpc>
              <a:spcBef>
                <a:spcPts val="575"/>
              </a:spcBef>
              <a:tabLst>
                <a:tab pos="36258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		</a:t>
            </a:r>
            <a:r>
              <a:rPr sz="2400" dirty="0">
                <a:latin typeface="Times New Roman"/>
                <a:cs typeface="Times New Roman"/>
              </a:rPr>
              <a:t>between </a:t>
            </a:r>
            <a:r>
              <a:rPr sz="2400" spc="-5" dirty="0">
                <a:latin typeface="Times New Roman"/>
                <a:cs typeface="Times New Roman"/>
              </a:rPr>
              <a:t>4wks </a:t>
            </a:r>
            <a:r>
              <a:rPr sz="2400" dirty="0">
                <a:latin typeface="Times New Roman"/>
                <a:cs typeface="Times New Roman"/>
              </a:rPr>
              <a:t>to 2years in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following  conditions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parental concern regarding speech language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  hearing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Delayed </a:t>
            </a:r>
            <a:r>
              <a:rPr sz="2400" spc="-5" dirty="0">
                <a:latin typeface="Times New Roman"/>
                <a:cs typeface="Times New Roman"/>
              </a:rPr>
              <a:t>developmental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milestones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h/o postnatal infections like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meningitis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5821045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78105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Identification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syndromes </a:t>
            </a:r>
            <a:r>
              <a:rPr sz="2400" dirty="0">
                <a:latin typeface="Times New Roman"/>
                <a:cs typeface="Times New Roman"/>
              </a:rPr>
              <a:t>like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usher’  </a:t>
            </a:r>
            <a:r>
              <a:rPr sz="2400" spc="-5" dirty="0"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h/o head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trauma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Recurrent otitis </a:t>
            </a:r>
            <a:r>
              <a:rPr sz="2400" spc="-5" dirty="0">
                <a:latin typeface="Times New Roman"/>
                <a:cs typeface="Times New Roman"/>
              </a:rPr>
              <a:t>media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10" dirty="0">
                <a:latin typeface="Times New Roman"/>
                <a:cs typeface="Times New Roman"/>
              </a:rPr>
              <a:t>effusion </a:t>
            </a: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more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5" dirty="0">
                <a:latin typeface="Times New Roman"/>
                <a:cs typeface="Times New Roman"/>
              </a:rPr>
              <a:t> 3months.</a:t>
            </a:r>
            <a:endParaRPr sz="2400">
              <a:latin typeface="Times New Roman"/>
              <a:cs typeface="Times New Roman"/>
            </a:endParaRPr>
          </a:p>
          <a:p>
            <a:pPr marL="287020" marR="64135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Presence </a:t>
            </a:r>
            <a:r>
              <a:rPr sz="2400" dirty="0">
                <a:latin typeface="Times New Roman"/>
                <a:cs typeface="Times New Roman"/>
              </a:rPr>
              <a:t>of neurodegenerative disorders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like  hunters </a:t>
            </a:r>
            <a:r>
              <a:rPr sz="2400" spc="-5" dirty="0">
                <a:latin typeface="Times New Roman"/>
                <a:cs typeface="Times New Roman"/>
              </a:rPr>
              <a:t>syndrome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598995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25425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if child fails the </a:t>
            </a:r>
            <a:r>
              <a:rPr sz="2400" spc="-5" dirty="0">
                <a:latin typeface="Times New Roman"/>
                <a:cs typeface="Times New Roman"/>
              </a:rPr>
              <a:t>EOAE </a:t>
            </a:r>
            <a:r>
              <a:rPr sz="2400" dirty="0">
                <a:latin typeface="Times New Roman"/>
                <a:cs typeface="Times New Roman"/>
              </a:rPr>
              <a:t>test,then the child </a:t>
            </a:r>
            <a:r>
              <a:rPr sz="2400" spc="-5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retested 7-10 days later after cleaning the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ear 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EAC blocked due to </a:t>
            </a:r>
            <a:r>
              <a:rPr sz="2400" spc="-5" dirty="0">
                <a:latin typeface="Times New Roman"/>
                <a:cs typeface="Times New Roman"/>
              </a:rPr>
              <a:t>meconium </a:t>
            </a:r>
            <a:r>
              <a:rPr sz="2400" dirty="0">
                <a:latin typeface="Times New Roman"/>
                <a:cs typeface="Times New Roman"/>
              </a:rPr>
              <a:t>or vernix  caseosa.</a:t>
            </a:r>
            <a:endParaRPr sz="2400">
              <a:latin typeface="Times New Roman"/>
              <a:cs typeface="Times New Roman"/>
            </a:endParaRPr>
          </a:p>
          <a:p>
            <a:pPr marL="287020" marR="38100" indent="-274320" algn="just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If not passed test in </a:t>
            </a:r>
            <a:r>
              <a:rPr sz="2400" spc="-5" dirty="0">
                <a:latin typeface="Times New Roman"/>
                <a:cs typeface="Times New Roman"/>
              </a:rPr>
              <a:t>first attempt </a:t>
            </a:r>
            <a:r>
              <a:rPr sz="2400" dirty="0">
                <a:latin typeface="Times New Roman"/>
                <a:cs typeface="Times New Roman"/>
              </a:rPr>
              <a:t>but </a:t>
            </a:r>
            <a:r>
              <a:rPr sz="2400" spc="-5" dirty="0">
                <a:latin typeface="Times New Roman"/>
                <a:cs typeface="Times New Roman"/>
              </a:rPr>
              <a:t>passed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 second </a:t>
            </a:r>
            <a:r>
              <a:rPr sz="2400" spc="-5" dirty="0">
                <a:latin typeface="Times New Roman"/>
                <a:cs typeface="Times New Roman"/>
              </a:rPr>
              <a:t>attempt </a:t>
            </a:r>
            <a:r>
              <a:rPr sz="2400" dirty="0">
                <a:latin typeface="Times New Roman"/>
                <a:cs typeface="Times New Roman"/>
              </a:rPr>
              <a:t>i.e </a:t>
            </a:r>
            <a:r>
              <a:rPr sz="2400" spc="-5" dirty="0">
                <a:latin typeface="Times New Roman"/>
                <a:cs typeface="Times New Roman"/>
              </a:rPr>
              <a:t>7</a:t>
            </a:r>
            <a:r>
              <a:rPr sz="2400" spc="-7" baseline="24305" dirty="0">
                <a:latin typeface="Times New Roman"/>
                <a:cs typeface="Times New Roman"/>
              </a:rPr>
              <a:t>th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r>
              <a:rPr sz="2400" spc="-7" baseline="24305" dirty="0">
                <a:latin typeface="Times New Roman"/>
                <a:cs typeface="Times New Roman"/>
              </a:rPr>
              <a:t>th </a:t>
            </a:r>
            <a:r>
              <a:rPr sz="2400" dirty="0">
                <a:latin typeface="Times New Roman"/>
                <a:cs typeface="Times New Roman"/>
              </a:rPr>
              <a:t>day then </a:t>
            </a:r>
            <a:r>
              <a:rPr sz="2400" spc="-5" dirty="0">
                <a:latin typeface="Times New Roman"/>
                <a:cs typeface="Times New Roman"/>
              </a:rPr>
              <a:t>manage  </a:t>
            </a:r>
            <a:r>
              <a:rPr sz="2400" spc="-15" dirty="0">
                <a:latin typeface="Times New Roman"/>
                <a:cs typeface="Times New Roman"/>
              </a:rPr>
              <a:t>accordingly.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If child fails second test then there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definite  </a:t>
            </a:r>
            <a:r>
              <a:rPr sz="2400" dirty="0">
                <a:latin typeface="Times New Roman"/>
                <a:cs typeface="Times New Roman"/>
              </a:rPr>
              <a:t>possibility that child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hearing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6017260" cy="2805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069975" indent="-274320">
              <a:lnSpc>
                <a:spcPct val="100000"/>
              </a:lnSpc>
              <a:spcBef>
                <a:spcPts val="100"/>
              </a:spcBef>
              <a:tabLst>
                <a:tab pos="302577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Next go for </a:t>
            </a:r>
            <a:r>
              <a:rPr sz="2400" spc="-5" dirty="0">
                <a:latin typeface="Times New Roman"/>
                <a:cs typeface="Times New Roman"/>
              </a:rPr>
              <a:t>more </a:t>
            </a:r>
            <a:r>
              <a:rPr sz="2400" dirty="0">
                <a:latin typeface="Times New Roman"/>
                <a:cs typeface="Times New Roman"/>
              </a:rPr>
              <a:t>precise and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accurate  evaluation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hearing	i.e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BERA</a:t>
            </a:r>
            <a:endParaRPr sz="2400">
              <a:latin typeface="Times New Roman"/>
              <a:cs typeface="Times New Roman"/>
            </a:endParaRPr>
          </a:p>
          <a:p>
            <a:pPr marL="287020" marR="680085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If </a:t>
            </a:r>
            <a:r>
              <a:rPr sz="2400" spc="-5" dirty="0">
                <a:latin typeface="Times New Roman"/>
                <a:cs typeface="Times New Roman"/>
              </a:rPr>
              <a:t>BERA shows </a:t>
            </a:r>
            <a:r>
              <a:rPr sz="2400" dirty="0">
                <a:latin typeface="Times New Roman"/>
                <a:cs typeface="Times New Roman"/>
              </a:rPr>
              <a:t>near </a:t>
            </a:r>
            <a:r>
              <a:rPr sz="2400" spc="-5" dirty="0">
                <a:latin typeface="Times New Roman"/>
                <a:cs typeface="Times New Roman"/>
              </a:rPr>
              <a:t>normal </a:t>
            </a:r>
            <a:r>
              <a:rPr sz="2400" dirty="0">
                <a:latin typeface="Times New Roman"/>
                <a:cs typeface="Times New Roman"/>
              </a:rPr>
              <a:t>hearing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then  </a:t>
            </a:r>
            <a:r>
              <a:rPr sz="2400" spc="-5" dirty="0">
                <a:latin typeface="Times New Roman"/>
                <a:cs typeface="Times New Roman"/>
              </a:rPr>
              <a:t>middle </a:t>
            </a:r>
            <a:r>
              <a:rPr sz="2400" dirty="0">
                <a:latin typeface="Times New Roman"/>
                <a:cs typeface="Times New Roman"/>
              </a:rPr>
              <a:t>ear pathology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suspected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20" dirty="0">
                <a:latin typeface="Times New Roman"/>
                <a:cs typeface="Times New Roman"/>
              </a:rPr>
              <a:t>Tympanometry </a:t>
            </a:r>
            <a:r>
              <a:rPr sz="2400" dirty="0">
                <a:latin typeface="Times New Roman"/>
                <a:cs typeface="Times New Roman"/>
              </a:rPr>
              <a:t>test done to rule out </a:t>
            </a:r>
            <a:r>
              <a:rPr sz="2400" spc="-5" dirty="0">
                <a:latin typeface="Times New Roman"/>
                <a:cs typeface="Times New Roman"/>
              </a:rPr>
              <a:t>middle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ear  </a:t>
            </a:r>
            <a:r>
              <a:rPr sz="2400" spc="-20" dirty="0">
                <a:latin typeface="Times New Roman"/>
                <a:cs typeface="Times New Roman"/>
              </a:rPr>
              <a:t>pathology.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Medical/ </a:t>
            </a:r>
            <a:r>
              <a:rPr sz="2400" spc="-10" dirty="0">
                <a:latin typeface="Times New Roman"/>
                <a:cs typeface="Times New Roman"/>
              </a:rPr>
              <a:t>surgical </a:t>
            </a:r>
            <a:r>
              <a:rPr sz="2400" dirty="0">
                <a:latin typeface="Times New Roman"/>
                <a:cs typeface="Times New Roman"/>
              </a:rPr>
              <a:t>, hearing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aids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42033" y="2142235"/>
            <a:ext cx="556831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if in spite of </a:t>
            </a:r>
            <a:r>
              <a:rPr sz="2400" spc="-5" dirty="0">
                <a:latin typeface="Times New Roman"/>
                <a:cs typeface="Times New Roman"/>
              </a:rPr>
              <a:t>using </a:t>
            </a:r>
            <a:r>
              <a:rPr sz="2400" dirty="0">
                <a:latin typeface="Times New Roman"/>
                <a:cs typeface="Times New Roman"/>
              </a:rPr>
              <a:t>hearing aid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atleast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3-  </a:t>
            </a:r>
            <a:r>
              <a:rPr sz="2400" spc="-5" dirty="0">
                <a:latin typeface="Times New Roman"/>
                <a:cs typeface="Times New Roman"/>
              </a:rPr>
              <a:t>4mths </a:t>
            </a:r>
            <a:r>
              <a:rPr sz="2400" dirty="0">
                <a:latin typeface="Times New Roman"/>
                <a:cs typeface="Times New Roman"/>
              </a:rPr>
              <a:t>it appears that child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not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hearing</a:t>
            </a:r>
            <a:endParaRPr sz="2400">
              <a:latin typeface="Times New Roman"/>
              <a:cs typeface="Times New Roman"/>
            </a:endParaRPr>
          </a:p>
          <a:p>
            <a:pPr marL="12700" marR="133985" indent="3810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then consider the child for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COCHLEAR  </a:t>
            </a:r>
            <a:r>
              <a:rPr sz="2400" b="1" dirty="0">
                <a:latin typeface="Times New Roman"/>
                <a:cs typeface="Times New Roman"/>
              </a:rPr>
              <a:t>implant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5654040" cy="32448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9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Educational</a:t>
            </a:r>
            <a:endParaRPr sz="2400">
              <a:latin typeface="Times New Roman"/>
              <a:cs typeface="Times New Roman"/>
            </a:endParaRPr>
          </a:p>
          <a:p>
            <a:pPr marL="287020" marR="64262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Grade </a:t>
            </a:r>
            <a:r>
              <a:rPr sz="2400" spc="5" dirty="0">
                <a:latin typeface="Times New Roman"/>
                <a:cs typeface="Times New Roman"/>
              </a:rPr>
              <a:t>I- </a:t>
            </a:r>
            <a:r>
              <a:rPr sz="2400" dirty="0">
                <a:latin typeface="Times New Roman"/>
                <a:cs typeface="Times New Roman"/>
              </a:rPr>
              <a:t>obtain benefit from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education  provided in ordinary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school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Grade II-requires special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educational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arrangements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Grade III- educational </a:t>
            </a:r>
            <a:r>
              <a:rPr sz="2400" spc="-5" dirty="0">
                <a:latin typeface="Times New Roman"/>
                <a:cs typeface="Times New Roman"/>
              </a:rPr>
              <a:t>methods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required  for deaf children without naturally acquired  speech.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6008370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0513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detailed history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essential – Prenatal,  perinatal or postnatal causes, </a:t>
            </a:r>
            <a:r>
              <a:rPr sz="2400" spc="-5" dirty="0">
                <a:latin typeface="Times New Roman"/>
                <a:cs typeface="Times New Roman"/>
              </a:rPr>
              <a:t>family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history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detailed physical and otologic</a:t>
            </a:r>
            <a:r>
              <a:rPr sz="2400" spc="-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examination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6258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	</a:t>
            </a:r>
            <a:r>
              <a:rPr sz="2400" dirty="0">
                <a:latin typeface="Times New Roman"/>
                <a:cs typeface="Times New Roman"/>
              </a:rPr>
              <a:t>Investigations depending on 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suspected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Suspicion </a:t>
            </a:r>
            <a:r>
              <a:rPr sz="2400" dirty="0">
                <a:latin typeface="Times New Roman"/>
                <a:cs typeface="Times New Roman"/>
              </a:rPr>
              <a:t>of hearing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AutoNum type="alphaL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Child sleeps through loud noises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unperturbed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AutoNum type="alphaL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Fails to startle to loud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sounds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AA2B1E"/>
              </a:buClr>
              <a:buSzPct val="85416"/>
              <a:buAutoNum type="alphaL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Fails to develop speech at 1 – 2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6008370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0513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detailed history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essential – Prenatal,  perinatal or postnatal causes, </a:t>
            </a:r>
            <a:r>
              <a:rPr sz="2400" spc="-5" dirty="0">
                <a:latin typeface="Times New Roman"/>
                <a:cs typeface="Times New Roman"/>
              </a:rPr>
              <a:t>family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history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detailed physical and otologic</a:t>
            </a:r>
            <a:r>
              <a:rPr sz="2400" spc="-3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examination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6258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	</a:t>
            </a:r>
            <a:r>
              <a:rPr sz="2400" dirty="0">
                <a:latin typeface="Times New Roman"/>
                <a:cs typeface="Times New Roman"/>
              </a:rPr>
              <a:t>Investigations depending on 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suspected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Suspicion </a:t>
            </a:r>
            <a:r>
              <a:rPr sz="2400" dirty="0">
                <a:latin typeface="Times New Roman"/>
                <a:cs typeface="Times New Roman"/>
              </a:rPr>
              <a:t>of hearing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AutoNum type="alphaL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Child sleeps through loud noises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unperturbed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AutoNum type="alphaL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Fails to startle to loud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sounds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Clr>
                <a:srgbClr val="AA2B1E"/>
              </a:buClr>
              <a:buSzPct val="85416"/>
              <a:buAutoNum type="alphaLcPeriod"/>
              <a:tabLst>
                <a:tab pos="469265" algn="l"/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Fails to develop speech at 1 – 2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32835" y="1034541"/>
            <a:ext cx="2886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Clinical</a:t>
            </a:r>
            <a:r>
              <a:rPr sz="4400" spc="-120" dirty="0"/>
              <a:t> </a:t>
            </a:r>
            <a:r>
              <a:rPr sz="4400" spc="-15" dirty="0"/>
              <a:t>test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4417695" cy="17811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Neonates –reflexes (0 to </a:t>
            </a:r>
            <a:r>
              <a:rPr sz="2400" spc="-5" dirty="0">
                <a:latin typeface="Times New Roman"/>
                <a:cs typeface="Times New Roman"/>
              </a:rPr>
              <a:t>4mnths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Auropalpebral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reflex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Startle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reflex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36258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	</a:t>
            </a:r>
            <a:r>
              <a:rPr sz="2400" dirty="0">
                <a:latin typeface="Times New Roman"/>
                <a:cs typeface="Times New Roman"/>
              </a:rPr>
              <a:t>arousal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reflex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565023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marR="336550" indent="-152400">
              <a:lnSpc>
                <a:spcPct val="12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(5-6months) </a:t>
            </a:r>
            <a:r>
              <a:rPr sz="2400" dirty="0">
                <a:latin typeface="Times New Roman"/>
                <a:cs typeface="Times New Roman"/>
              </a:rPr>
              <a:t>–Distraction techniques  child turns head to locate source of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sound.</a:t>
            </a:r>
            <a:endParaRPr sz="2400">
              <a:latin typeface="Times New Roman"/>
              <a:cs typeface="Times New Roman"/>
            </a:endParaRPr>
          </a:p>
          <a:p>
            <a:pPr marL="164465" marR="5080">
              <a:lnSpc>
                <a:spcPct val="120000"/>
              </a:lnSpc>
            </a:pPr>
            <a:r>
              <a:rPr sz="2400" spc="-5" dirty="0">
                <a:latin typeface="Times New Roman"/>
                <a:cs typeface="Times New Roman"/>
              </a:rPr>
              <a:t>sound of approximately 50dB </a:t>
            </a:r>
            <a:r>
              <a:rPr sz="2400" dirty="0">
                <a:latin typeface="Times New Roman"/>
                <a:cs typeface="Times New Roman"/>
              </a:rPr>
              <a:t>,if </a:t>
            </a:r>
            <a:r>
              <a:rPr sz="2400" spc="-5" dirty="0">
                <a:latin typeface="Times New Roman"/>
                <a:cs typeface="Times New Roman"/>
              </a:rPr>
              <a:t>speech then  25dB.</a:t>
            </a:r>
            <a:endParaRPr sz="2400">
              <a:latin typeface="Times New Roman"/>
              <a:cs typeface="Times New Roman"/>
            </a:endParaRPr>
          </a:p>
          <a:p>
            <a:pPr marL="287020" marR="222250" indent="-274320">
              <a:lnSpc>
                <a:spcPct val="100000"/>
              </a:lnSpc>
              <a:spcBef>
                <a:spcPts val="575"/>
              </a:spcBef>
              <a:tabLst>
                <a:tab pos="36258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		</a:t>
            </a:r>
            <a:r>
              <a:rPr sz="2400" spc="-5" dirty="0">
                <a:latin typeface="Times New Roman"/>
                <a:cs typeface="Times New Roman"/>
              </a:rPr>
              <a:t>Free </a:t>
            </a:r>
            <a:r>
              <a:rPr sz="2400" dirty="0">
                <a:latin typeface="Times New Roman"/>
                <a:cs typeface="Times New Roman"/>
              </a:rPr>
              <a:t>field </a:t>
            </a:r>
            <a:r>
              <a:rPr sz="2400" spc="-5" dirty="0">
                <a:latin typeface="Times New Roman"/>
                <a:cs typeface="Times New Roman"/>
              </a:rPr>
              <a:t>Audiometry- </a:t>
            </a:r>
            <a:r>
              <a:rPr sz="2400" dirty="0">
                <a:latin typeface="Times New Roman"/>
                <a:cs typeface="Times New Roman"/>
              </a:rPr>
              <a:t>2 calibrated  loudspeaker in a sound- treated room and  finding out whether the child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turning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its  head to the direction of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loudspeaker.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76120" y="1034541"/>
            <a:ext cx="52025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Free </a:t>
            </a:r>
            <a:r>
              <a:rPr sz="4400" spc="15" dirty="0"/>
              <a:t>field</a:t>
            </a:r>
            <a:r>
              <a:rPr sz="4400" spc="-235" dirty="0"/>
              <a:t> </a:t>
            </a:r>
            <a:r>
              <a:rPr sz="4400" spc="5" dirty="0"/>
              <a:t>audiometry</a:t>
            </a:r>
            <a:endParaRPr sz="4400"/>
          </a:p>
        </p:txBody>
      </p:sp>
      <p:sp>
        <p:nvSpPr>
          <p:cNvPr id="10" name="object 10"/>
          <p:cNvSpPr/>
          <p:nvPr/>
        </p:nvSpPr>
        <p:spPr>
          <a:xfrm>
            <a:off x="2051304" y="1845564"/>
            <a:ext cx="5544312" cy="3742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5374640" cy="2952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30" dirty="0">
                <a:latin typeface="Times New Roman"/>
                <a:cs typeface="Times New Roman"/>
              </a:rPr>
              <a:t>COOPERATIVE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TEST-(18mths-2yrs)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PERFORMNCE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TEST-(2-5yrs)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CONDITIONING TECHNIQUE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PLAY  </a:t>
            </a:r>
            <a:r>
              <a:rPr sz="2400" spc="-10" dirty="0">
                <a:latin typeface="Times New Roman"/>
                <a:cs typeface="Times New Roman"/>
              </a:rPr>
              <a:t>AUDIOMETRY)2-4yrs</a:t>
            </a:r>
            <a:endParaRPr sz="2400">
              <a:latin typeface="Times New Roman"/>
              <a:cs typeface="Times New Roman"/>
            </a:endParaRPr>
          </a:p>
          <a:p>
            <a:pPr marL="287020" marR="1343025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VISUAL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REINFORCEMENT  </a:t>
            </a:r>
            <a:r>
              <a:rPr sz="2400" spc="-25" dirty="0">
                <a:latin typeface="Times New Roman"/>
                <a:cs typeface="Times New Roman"/>
              </a:rPr>
              <a:t>AUDIOMETRY.(6-24mnths)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dirty="0">
                <a:latin typeface="Times New Roman"/>
                <a:cs typeface="Times New Roman"/>
              </a:rPr>
              <a:t>Objective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test-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0960" y="1034541"/>
            <a:ext cx="3953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Play</a:t>
            </a:r>
            <a:r>
              <a:rPr sz="4400" spc="-280" dirty="0"/>
              <a:t> </a:t>
            </a:r>
            <a:r>
              <a:rPr sz="4400" spc="5" dirty="0"/>
              <a:t>audiometry</a:t>
            </a:r>
            <a:endParaRPr sz="4400"/>
          </a:p>
        </p:txBody>
      </p:sp>
      <p:sp>
        <p:nvSpPr>
          <p:cNvPr id="10" name="object 10"/>
          <p:cNvSpPr/>
          <p:nvPr/>
        </p:nvSpPr>
        <p:spPr>
          <a:xfrm>
            <a:off x="2124455" y="2857500"/>
            <a:ext cx="4895088" cy="2659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016" y="5615940"/>
            <a:ext cx="7386828" cy="54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6967" y="963167"/>
            <a:ext cx="7386828" cy="5039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1016508"/>
            <a:ext cx="7179945" cy="4832985"/>
          </a:xfrm>
          <a:custGeom>
            <a:avLst/>
            <a:gdLst/>
            <a:ahLst/>
            <a:cxnLst/>
            <a:rect l="l" t="t" r="r" b="b"/>
            <a:pathLst>
              <a:path w="7179945" h="4832985">
                <a:moveTo>
                  <a:pt x="0" y="4832604"/>
                </a:moveTo>
                <a:lnTo>
                  <a:pt x="7179564" y="4832604"/>
                </a:lnTo>
                <a:lnTo>
                  <a:pt x="7179564" y="0"/>
                </a:lnTo>
                <a:lnTo>
                  <a:pt x="0" y="0"/>
                </a:lnTo>
                <a:lnTo>
                  <a:pt x="0" y="4832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967" y="957072"/>
            <a:ext cx="7386828" cy="5038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600" y="1010411"/>
            <a:ext cx="7179564" cy="4831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764" y="611276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0621" y="664883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74060" y="2794253"/>
            <a:ext cx="3629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TRE</a:t>
            </a:r>
            <a:r>
              <a:rPr sz="4800" spc="-229" dirty="0"/>
              <a:t>A</a:t>
            </a:r>
            <a:r>
              <a:rPr sz="4800" spc="-5" dirty="0"/>
              <a:t>TMENT</a:t>
            </a:r>
            <a:endParaRPr sz="4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2882" y="1051306"/>
            <a:ext cx="5711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Methods of</a:t>
            </a:r>
            <a:r>
              <a:rPr sz="4400" spc="-7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rehabilitation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3657600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Parental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guidance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Hearing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Speech &amp; language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therapy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Education of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deaf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35" dirty="0">
                <a:latin typeface="Times New Roman"/>
                <a:cs typeface="Times New Roman"/>
              </a:rPr>
              <a:t>Vocational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guidance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4774565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CONDUCTIVE HEARING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LOSS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6258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	</a:t>
            </a:r>
            <a:r>
              <a:rPr sz="2400" dirty="0">
                <a:latin typeface="Times New Roman"/>
                <a:cs typeface="Times New Roman"/>
              </a:rPr>
              <a:t>Medical or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surgical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Removal </a:t>
            </a:r>
            <a:r>
              <a:rPr sz="2400" dirty="0">
                <a:latin typeface="Times New Roman"/>
                <a:cs typeface="Times New Roman"/>
              </a:rPr>
              <a:t>of obstructive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pathology</a:t>
            </a:r>
            <a:endParaRPr sz="2400">
              <a:latin typeface="Times New Roman"/>
              <a:cs typeface="Times New Roman"/>
            </a:endParaRPr>
          </a:p>
          <a:p>
            <a:pPr marL="363220" indent="-350520">
              <a:lnSpc>
                <a:spcPct val="100000"/>
              </a:lnSpc>
              <a:spcBef>
                <a:spcPts val="580"/>
              </a:spcBef>
              <a:buClr>
                <a:srgbClr val="AA2B1E"/>
              </a:buClr>
              <a:buSzPct val="85416"/>
              <a:buFont typeface="Wingdings"/>
              <a:buChar char=""/>
              <a:tabLst>
                <a:tab pos="363220" algn="l"/>
              </a:tabLst>
            </a:pPr>
            <a:r>
              <a:rPr sz="2400" spc="-5" dirty="0">
                <a:latin typeface="Times New Roman"/>
                <a:cs typeface="Times New Roman"/>
              </a:rPr>
              <a:t>Stapedectomy-otosclerosis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"/>
              <a:tabLst>
                <a:tab pos="357505" algn="l"/>
              </a:tabLst>
            </a:pPr>
            <a:r>
              <a:rPr sz="2400" spc="-15" dirty="0">
                <a:latin typeface="Times New Roman"/>
                <a:cs typeface="Times New Roman"/>
              </a:rPr>
              <a:t>Tympanoplasty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Hearing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aids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22983" y="2153299"/>
          <a:ext cx="5239384" cy="3259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6365"/>
                <a:gridCol w="1803400"/>
                <a:gridCol w="2039619"/>
              </a:tblGrid>
              <a:tr h="338829">
                <a:tc>
                  <a:txBody>
                    <a:bodyPr/>
                    <a:lstStyle/>
                    <a:p>
                      <a:pPr marL="31750">
                        <a:lnSpc>
                          <a:spcPts val="239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Category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395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dB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level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239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% of</a:t>
                      </a:r>
                      <a:r>
                        <a:rPr sz="2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impairment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8807">
                <a:tc>
                  <a:txBody>
                    <a:bodyPr/>
                    <a:lstStyle/>
                    <a:p>
                      <a:pPr marL="31750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Mild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26 to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40dB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&lt;40%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8807">
                <a:tc>
                  <a:txBody>
                    <a:bodyPr/>
                    <a:lstStyle/>
                    <a:p>
                      <a:pPr marL="31750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Moderate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ts val="2635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41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55dB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2635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40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50%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8672">
                <a:tc>
                  <a:txBody>
                    <a:bodyPr/>
                    <a:lstStyle/>
                    <a:p>
                      <a:pPr marL="31750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Severe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56 to</a:t>
                      </a:r>
                      <a:r>
                        <a:rPr sz="2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75dB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215">
                        <a:lnSpc>
                          <a:spcPts val="2635"/>
                        </a:lnSpc>
                      </a:pPr>
                      <a:r>
                        <a:rPr sz="2200" spc="5" dirty="0">
                          <a:latin typeface="Times New Roman"/>
                          <a:cs typeface="Times New Roman"/>
                        </a:rPr>
                        <a:t>50-75%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9103">
                <a:tc>
                  <a:txBody>
                    <a:bodyPr/>
                    <a:lstStyle/>
                    <a:p>
                      <a:pPr marL="31750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Profoud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71-90dB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ts val="2635"/>
                        </a:lnSpc>
                      </a:pPr>
                      <a:r>
                        <a:rPr sz="2200" dirty="0">
                          <a:latin typeface="Times New Roman"/>
                          <a:cs typeface="Times New Roman"/>
                        </a:rPr>
                        <a:t>100%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8902">
                <a:tc>
                  <a:txBody>
                    <a:bodyPr/>
                    <a:lstStyle/>
                    <a:p>
                      <a:pPr marL="31750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Cat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8807">
                <a:tc>
                  <a:txBody>
                    <a:bodyPr/>
                    <a:lstStyle/>
                    <a:p>
                      <a:pPr marL="31750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Cat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II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8672">
                <a:tc>
                  <a:txBody>
                    <a:bodyPr/>
                    <a:lstStyle/>
                    <a:p>
                      <a:pPr marL="31750">
                        <a:lnSpc>
                          <a:spcPts val="2635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Cat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III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9031">
                <a:tc>
                  <a:txBody>
                    <a:bodyPr/>
                    <a:lstStyle/>
                    <a:p>
                      <a:pPr marL="31750">
                        <a:lnSpc>
                          <a:spcPts val="2570"/>
                        </a:lnSpc>
                      </a:pPr>
                      <a:r>
                        <a:rPr sz="2200" spc="-5" dirty="0">
                          <a:latin typeface="Times New Roman"/>
                          <a:cs typeface="Times New Roman"/>
                        </a:rPr>
                        <a:t>Cat</a:t>
                      </a:r>
                      <a:r>
                        <a:rPr sz="2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spc="-5" dirty="0">
                          <a:latin typeface="Times New Roman"/>
                          <a:cs typeface="Times New Roman"/>
                        </a:rPr>
                        <a:t>IV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54758"/>
            <a:ext cx="5603240" cy="30981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350" i="1" spc="2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800" b="1" spc="-5" dirty="0">
                <a:latin typeface="Times New Roman"/>
                <a:cs typeface="Times New Roman"/>
              </a:rPr>
              <a:t>Sensorineural hearing</a:t>
            </a:r>
            <a:r>
              <a:rPr sz="2800" b="1" spc="-4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loss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350" i="1" spc="2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800" spc="-5" dirty="0">
                <a:latin typeface="Times New Roman"/>
                <a:cs typeface="Times New Roman"/>
              </a:rPr>
              <a:t>Medical</a:t>
            </a:r>
            <a:r>
              <a:rPr sz="2800" spc="-4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treatment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350" i="1" spc="2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800" spc="-15" dirty="0">
                <a:latin typeface="Times New Roman"/>
                <a:cs typeface="Times New Roman"/>
              </a:rPr>
              <a:t>Treating </a:t>
            </a:r>
            <a:r>
              <a:rPr sz="2800" dirty="0">
                <a:latin typeface="Times New Roman"/>
                <a:cs typeface="Times New Roman"/>
              </a:rPr>
              <a:t>underlying</a:t>
            </a:r>
            <a:r>
              <a:rPr sz="2800" spc="-4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cause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350" i="1" spc="2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800" spc="-5" dirty="0">
                <a:latin typeface="Times New Roman"/>
                <a:cs typeface="Times New Roman"/>
              </a:rPr>
              <a:t>Hearing</a:t>
            </a:r>
            <a:r>
              <a:rPr sz="2800" spc="-4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aids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350" i="1" spc="2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800" spc="-5" dirty="0">
                <a:latin typeface="Times New Roman"/>
                <a:cs typeface="Times New Roman"/>
              </a:rPr>
              <a:t>Cochlear</a:t>
            </a:r>
            <a:r>
              <a:rPr sz="2800" spc="-4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implant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350" i="1" spc="2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800" spc="-10" dirty="0">
                <a:latin typeface="Times New Roman"/>
                <a:cs typeface="Times New Roman"/>
              </a:rPr>
              <a:t>Surgical- </a:t>
            </a:r>
            <a:r>
              <a:rPr sz="2800" spc="-5" dirty="0">
                <a:latin typeface="Times New Roman"/>
                <a:cs typeface="Times New Roman"/>
              </a:rPr>
              <a:t>sealing of perilymph</a:t>
            </a:r>
            <a:r>
              <a:rPr sz="2800" spc="-43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fistula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1422" y="1148841"/>
            <a:ext cx="6211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MICROTIA</a:t>
            </a:r>
            <a:r>
              <a:rPr sz="3200" spc="-3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9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ATRESIA</a:t>
            </a:r>
            <a:r>
              <a:rPr sz="3200" spc="-19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REPAIR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5965190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External ear reconstruction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usually delayed  until child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about 6 to 7 years of age , with  atresia repair (canalplasty ) following series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operations required for rib graft </a:t>
            </a:r>
            <a:r>
              <a:rPr sz="2400" spc="-5" dirty="0">
                <a:latin typeface="Times New Roman"/>
                <a:cs typeface="Times New Roman"/>
              </a:rPr>
              <a:t>microtia  </a:t>
            </a:r>
            <a:r>
              <a:rPr sz="2400" spc="-20" dirty="0">
                <a:latin typeface="Times New Roman"/>
                <a:cs typeface="Times New Roman"/>
              </a:rPr>
              <a:t>repair.</a:t>
            </a:r>
            <a:endParaRPr sz="2400">
              <a:latin typeface="Times New Roman"/>
              <a:cs typeface="Times New Roman"/>
            </a:endParaRPr>
          </a:p>
          <a:p>
            <a:pPr marL="287020" marR="53975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30" dirty="0">
                <a:latin typeface="Times New Roman"/>
                <a:cs typeface="Times New Roman"/>
              </a:rPr>
              <a:t>Waiting </a:t>
            </a:r>
            <a:r>
              <a:rPr sz="2400" dirty="0">
                <a:latin typeface="Times New Roman"/>
                <a:cs typeface="Times New Roman"/>
              </a:rPr>
              <a:t>until child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6 or 7allows child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attain </a:t>
            </a:r>
            <a:r>
              <a:rPr sz="2400" spc="-5" dirty="0">
                <a:latin typeface="Times New Roman"/>
                <a:cs typeface="Times New Roman"/>
              </a:rPr>
              <a:t>maturity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cooperation.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1667" y="1034541"/>
            <a:ext cx="32912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Stapes</a:t>
            </a:r>
            <a:r>
              <a:rPr sz="4400" spc="-190" dirty="0"/>
              <a:t> </a:t>
            </a:r>
            <a:r>
              <a:rPr sz="4400" spc="-5" dirty="0"/>
              <a:t>Defect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599249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03225" indent="-274320">
              <a:lnSpc>
                <a:spcPct val="100000"/>
              </a:lnSpc>
              <a:spcBef>
                <a:spcPts val="100"/>
              </a:spcBef>
              <a:tabLst>
                <a:tab pos="216471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Stapedectomy—removal </a:t>
            </a:r>
            <a:r>
              <a:rPr sz="2400" dirty="0">
                <a:latin typeface="Times New Roman"/>
                <a:cs typeface="Times New Roman"/>
              </a:rPr>
              <a:t>of stapes  suprastructure	and all or </a:t>
            </a:r>
            <a:r>
              <a:rPr sz="2400" spc="-10" dirty="0">
                <a:latin typeface="Times New Roman"/>
                <a:cs typeface="Times New Roman"/>
              </a:rPr>
              <a:t>most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stapes  footplate•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tabLst>
                <a:tab pos="92646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Stapedotomy—removal </a:t>
            </a:r>
            <a:r>
              <a:rPr sz="2400" dirty="0">
                <a:latin typeface="Times New Roman"/>
                <a:cs typeface="Times New Roman"/>
              </a:rPr>
              <a:t>of stapes  suprastructure and fenestration of the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footplate  to	</a:t>
            </a:r>
            <a:r>
              <a:rPr sz="2400" spc="-5" dirty="0">
                <a:latin typeface="Times New Roman"/>
                <a:cs typeface="Times New Roman"/>
              </a:rPr>
              <a:t>accommodate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prosthesis.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8911" y="1051306"/>
            <a:ext cx="3196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ossiculoplasty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618359"/>
            <a:ext cx="6042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Malleus-Incus </a:t>
            </a:r>
            <a:r>
              <a:rPr sz="2400" spc="-5" dirty="0">
                <a:latin typeface="Times New Roman"/>
                <a:cs typeface="Times New Roman"/>
              </a:rPr>
              <a:t>Defect.A </a:t>
            </a:r>
            <a:r>
              <a:rPr sz="2400" dirty="0">
                <a:latin typeface="Times New Roman"/>
                <a:cs typeface="Times New Roman"/>
              </a:rPr>
              <a:t>prosthesis </a:t>
            </a:r>
            <a:r>
              <a:rPr sz="2400" spc="-5" dirty="0">
                <a:latin typeface="Times New Roman"/>
                <a:cs typeface="Times New Roman"/>
              </a:rPr>
              <a:t>designed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6354" y="2984119"/>
            <a:ext cx="4528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replace the </a:t>
            </a:r>
            <a:r>
              <a:rPr sz="2400" spc="-5" dirty="0">
                <a:latin typeface="Times New Roman"/>
                <a:cs typeface="Times New Roman"/>
              </a:rPr>
              <a:t>malleus-incus complex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6354" y="3349879"/>
            <a:ext cx="424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6010" algn="l"/>
                <a:tab pos="2486025" algn="l"/>
              </a:tabLst>
            </a:pPr>
            <a:r>
              <a:rPr sz="2400" spc="-5" dirty="0">
                <a:latin typeface="Times New Roman"/>
                <a:cs typeface="Times New Roman"/>
              </a:rPr>
              <a:t>partial	</a:t>
            </a:r>
            <a:r>
              <a:rPr sz="2400" dirty="0">
                <a:latin typeface="Times New Roman"/>
                <a:cs typeface="Times New Roman"/>
              </a:rPr>
              <a:t>ossicular	</a:t>
            </a:r>
            <a:r>
              <a:rPr sz="2400" spc="-5" dirty="0">
                <a:latin typeface="Times New Roman"/>
                <a:cs typeface="Times New Roman"/>
              </a:rPr>
              <a:t>reconstruction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7172" y="2984119"/>
            <a:ext cx="12452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46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ed  pros</a:t>
            </a:r>
            <a:r>
              <a:rPr sz="2400" spc="-5" dirty="0">
                <a:latin typeface="Times New Roman"/>
                <a:cs typeface="Times New Roman"/>
              </a:rPr>
              <a:t>thesis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6354" y="3715334"/>
            <a:ext cx="57670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14295" algn="l"/>
                <a:tab pos="4310380" algn="l"/>
                <a:tab pos="4639945" algn="l"/>
                <a:tab pos="5380990" algn="l"/>
                <a:tab pos="5499735" algn="l"/>
              </a:tabLst>
            </a:pPr>
            <a:r>
              <a:rPr sz="2400" spc="-5" dirty="0">
                <a:latin typeface="Times New Roman"/>
                <a:cs typeface="Times New Roman"/>
              </a:rPr>
              <a:t>(PORP). </a:t>
            </a:r>
            <a:r>
              <a:rPr sz="2400" dirty="0">
                <a:latin typeface="Times New Roman"/>
                <a:cs typeface="Times New Roman"/>
              </a:rPr>
              <a:t>This prosthesis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spans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	</a:t>
            </a:r>
            <a:r>
              <a:rPr sz="2400" spc="-5" dirty="0">
                <a:latin typeface="Times New Roman"/>
                <a:cs typeface="Times New Roman"/>
              </a:rPr>
              <a:t>distance  between 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</a:t>
            </a:r>
            <a:r>
              <a:rPr sz="2400" spc="-20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su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ra</a:t>
            </a:r>
            <a:r>
              <a:rPr sz="2400" dirty="0">
                <a:latin typeface="Times New Roman"/>
                <a:cs typeface="Times New Roman"/>
              </a:rPr>
              <a:t>stru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ture	and	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 ty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panic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bran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chance		of  prosthesis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extrusion.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5639435" cy="27324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35" dirty="0">
                <a:latin typeface="Times New Roman"/>
                <a:cs typeface="Times New Roman"/>
              </a:rPr>
              <a:t>Total </a:t>
            </a:r>
            <a:r>
              <a:rPr sz="2400" dirty="0">
                <a:latin typeface="Times New Roman"/>
                <a:cs typeface="Times New Roman"/>
              </a:rPr>
              <a:t>Ossicular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Defect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tabLst>
                <a:tab pos="1841500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prosthesis	designed to replace the entire  ossicular chain </a:t>
            </a:r>
            <a:r>
              <a:rPr sz="2400" spc="-5" dirty="0">
                <a:latin typeface="Times New Roman"/>
                <a:cs typeface="Times New Roman"/>
              </a:rPr>
              <a:t>is termed </a:t>
            </a:r>
            <a:r>
              <a:rPr sz="2400" dirty="0">
                <a:latin typeface="Times New Roman"/>
                <a:cs typeface="Times New Roman"/>
              </a:rPr>
              <a:t>total ossicular  reconstruction prosthesis </a:t>
            </a:r>
            <a:r>
              <a:rPr sz="2400" spc="-10" dirty="0">
                <a:latin typeface="Times New Roman"/>
                <a:cs typeface="Times New Roman"/>
              </a:rPr>
              <a:t>(TORP). </a:t>
            </a:r>
            <a:r>
              <a:rPr sz="2400" dirty="0">
                <a:latin typeface="Times New Roman"/>
                <a:cs typeface="Times New Roman"/>
              </a:rPr>
              <a:t>This  prosthesis </a:t>
            </a:r>
            <a:r>
              <a:rPr sz="2400" spc="-5" dirty="0">
                <a:latin typeface="Times New Roman"/>
                <a:cs typeface="Times New Roman"/>
              </a:rPr>
              <a:t>spans </a:t>
            </a:r>
            <a:r>
              <a:rPr sz="2400" dirty="0">
                <a:latin typeface="Times New Roman"/>
                <a:cs typeface="Times New Roman"/>
              </a:rPr>
              <a:t>the entire </a:t>
            </a:r>
            <a:r>
              <a:rPr sz="2400" spc="-5" dirty="0">
                <a:latin typeface="Times New Roman"/>
                <a:cs typeface="Times New Roman"/>
              </a:rPr>
              <a:t>middle </a:t>
            </a:r>
            <a:r>
              <a:rPr sz="2400" dirty="0">
                <a:latin typeface="Times New Roman"/>
                <a:cs typeface="Times New Roman"/>
              </a:rPr>
              <a:t>ear cleft  between the stapes footplate and the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tympanic  membrane.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2375" y="570443"/>
            <a:ext cx="6037580" cy="56591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3845" indent="-271145">
              <a:lnSpc>
                <a:spcPct val="100000"/>
              </a:lnSpc>
              <a:spcBef>
                <a:spcPts val="385"/>
              </a:spcBef>
              <a:buClr>
                <a:srgbClr val="133C68"/>
              </a:buClr>
              <a:buAutoNum type="romanUcPeriod"/>
              <a:tabLst>
                <a:tab pos="284480" algn="l"/>
              </a:tabLst>
            </a:pPr>
            <a:r>
              <a:rPr sz="2400" b="1" dirty="0">
                <a:latin typeface="Times New Roman"/>
                <a:cs typeface="Times New Roman"/>
              </a:rPr>
              <a:t>Instrumental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devices</a:t>
            </a:r>
            <a:endParaRPr sz="2400">
              <a:latin typeface="Times New Roman"/>
              <a:cs typeface="Times New Roman"/>
            </a:endParaRPr>
          </a:p>
          <a:p>
            <a:pPr marL="1111250" lvl="1" indent="-354965">
              <a:lnSpc>
                <a:spcPct val="100000"/>
              </a:lnSpc>
              <a:spcBef>
                <a:spcPts val="285"/>
              </a:spcBef>
              <a:buFont typeface="Times New Roman"/>
              <a:buAutoNum type="alphaUcPeriod"/>
              <a:tabLst>
                <a:tab pos="1111885" algn="l"/>
              </a:tabLst>
            </a:pPr>
            <a:r>
              <a:rPr sz="2400" b="1" dirty="0">
                <a:latin typeface="Times New Roman"/>
                <a:cs typeface="Times New Roman"/>
              </a:rPr>
              <a:t>Hearing</a:t>
            </a:r>
            <a:r>
              <a:rPr sz="2400" b="1" spc="-1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Aids</a:t>
            </a:r>
            <a:endParaRPr sz="2400">
              <a:latin typeface="Times New Roman"/>
              <a:cs typeface="Times New Roman"/>
            </a:endParaRPr>
          </a:p>
          <a:p>
            <a:pPr marL="2248535" lvl="2" indent="-178435">
              <a:lnSpc>
                <a:spcPct val="100000"/>
              </a:lnSpc>
              <a:spcBef>
                <a:spcPts val="290"/>
              </a:spcBef>
              <a:buChar char="-"/>
              <a:tabLst>
                <a:tab pos="2249170" algn="l"/>
              </a:tabLst>
            </a:pPr>
            <a:r>
              <a:rPr sz="2400" b="1" dirty="0">
                <a:latin typeface="Times New Roman"/>
                <a:cs typeface="Times New Roman"/>
              </a:rPr>
              <a:t>Conventional </a:t>
            </a:r>
            <a:r>
              <a:rPr sz="2400" b="1" spc="-5" dirty="0">
                <a:latin typeface="Times New Roman"/>
                <a:cs typeface="Times New Roman"/>
              </a:rPr>
              <a:t>hearing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aids</a:t>
            </a:r>
            <a:endParaRPr sz="2400">
              <a:latin typeface="Times New Roman"/>
              <a:cs typeface="Times New Roman"/>
            </a:endParaRPr>
          </a:p>
          <a:p>
            <a:pPr marL="2248535" lvl="2" indent="-178435">
              <a:lnSpc>
                <a:spcPct val="100000"/>
              </a:lnSpc>
              <a:spcBef>
                <a:spcPts val="290"/>
              </a:spcBef>
              <a:buChar char="-"/>
              <a:tabLst>
                <a:tab pos="224917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Bone </a:t>
            </a:r>
            <a:r>
              <a:rPr sz="2400" b="1" spc="-10" dirty="0">
                <a:latin typeface="Times New Roman"/>
                <a:cs typeface="Times New Roman"/>
              </a:rPr>
              <a:t>anchored </a:t>
            </a:r>
            <a:r>
              <a:rPr sz="2400" b="1" dirty="0">
                <a:latin typeface="Times New Roman"/>
                <a:cs typeface="Times New Roman"/>
              </a:rPr>
              <a:t>hearing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aids</a:t>
            </a:r>
            <a:endParaRPr sz="2400">
              <a:latin typeface="Times New Roman"/>
              <a:cs typeface="Times New Roman"/>
            </a:endParaRPr>
          </a:p>
          <a:p>
            <a:pPr marL="2248535" lvl="2" indent="-178435">
              <a:lnSpc>
                <a:spcPct val="100000"/>
              </a:lnSpc>
              <a:spcBef>
                <a:spcPts val="290"/>
              </a:spcBef>
              <a:buChar char="-"/>
              <a:tabLst>
                <a:tab pos="224917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Implantable </a:t>
            </a:r>
            <a:r>
              <a:rPr sz="2400" b="1" dirty="0">
                <a:latin typeface="Times New Roman"/>
                <a:cs typeface="Times New Roman"/>
              </a:rPr>
              <a:t>hearing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aids</a:t>
            </a:r>
            <a:endParaRPr sz="2400">
              <a:latin typeface="Times New Roman"/>
              <a:cs typeface="Times New Roman"/>
            </a:endParaRPr>
          </a:p>
          <a:p>
            <a:pPr marL="1188085" lvl="1" indent="-431800">
              <a:lnSpc>
                <a:spcPct val="100000"/>
              </a:lnSpc>
              <a:spcBef>
                <a:spcPts val="285"/>
              </a:spcBef>
              <a:buAutoNum type="alphaUcPeriod"/>
              <a:tabLst>
                <a:tab pos="1187450" algn="l"/>
                <a:tab pos="1188720" algn="l"/>
              </a:tabLst>
            </a:pPr>
            <a:r>
              <a:rPr sz="2400" b="1" dirty="0">
                <a:latin typeface="Times New Roman"/>
                <a:cs typeface="Times New Roman"/>
              </a:rPr>
              <a:t>Implants</a:t>
            </a:r>
            <a:endParaRPr sz="2400">
              <a:latin typeface="Times New Roman"/>
              <a:cs typeface="Times New Roman"/>
            </a:endParaRPr>
          </a:p>
          <a:p>
            <a:pPr marL="2248535" lvl="2" indent="-178435">
              <a:lnSpc>
                <a:spcPct val="100000"/>
              </a:lnSpc>
              <a:spcBef>
                <a:spcPts val="290"/>
              </a:spcBef>
              <a:buChar char="-"/>
              <a:tabLst>
                <a:tab pos="2249170" algn="l"/>
              </a:tabLst>
            </a:pPr>
            <a:r>
              <a:rPr sz="2400" b="1" dirty="0">
                <a:latin typeface="Times New Roman"/>
                <a:cs typeface="Times New Roman"/>
              </a:rPr>
              <a:t>Cochlear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implants</a:t>
            </a:r>
            <a:endParaRPr sz="2400">
              <a:latin typeface="Times New Roman"/>
              <a:cs typeface="Times New Roman"/>
            </a:endParaRPr>
          </a:p>
          <a:p>
            <a:pPr marL="2232025" lvl="2" indent="-161925">
              <a:lnSpc>
                <a:spcPct val="100000"/>
              </a:lnSpc>
              <a:spcBef>
                <a:spcPts val="290"/>
              </a:spcBef>
              <a:buChar char="-"/>
              <a:tabLst>
                <a:tab pos="223266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Auditory </a:t>
            </a:r>
            <a:r>
              <a:rPr sz="2400" b="1" dirty="0">
                <a:latin typeface="Times New Roman"/>
                <a:cs typeface="Times New Roman"/>
              </a:rPr>
              <a:t>brainstem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implants</a:t>
            </a:r>
            <a:endParaRPr sz="2400">
              <a:latin typeface="Times New Roman"/>
              <a:cs typeface="Times New Roman"/>
            </a:endParaRPr>
          </a:p>
          <a:p>
            <a:pPr marL="1055370" lvl="1" indent="-35687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1056005" algn="l"/>
              </a:tabLst>
            </a:pPr>
            <a:r>
              <a:rPr sz="2400" b="1" dirty="0">
                <a:latin typeface="Times New Roman"/>
                <a:cs typeface="Times New Roman"/>
              </a:rPr>
              <a:t>Assistive </a:t>
            </a:r>
            <a:r>
              <a:rPr sz="2400" b="1" spc="-5" dirty="0">
                <a:latin typeface="Times New Roman"/>
                <a:cs typeface="Times New Roman"/>
              </a:rPr>
              <a:t>devices </a:t>
            </a:r>
            <a:r>
              <a:rPr sz="2400" b="1" dirty="0">
                <a:latin typeface="Times New Roman"/>
                <a:cs typeface="Times New Roman"/>
              </a:rPr>
              <a:t>for 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deaf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AutoNum type="alphaUcPeriod"/>
            </a:pPr>
            <a:endParaRPr sz="3000">
              <a:latin typeface="Times New Roman"/>
              <a:cs typeface="Times New Roman"/>
            </a:endParaRPr>
          </a:p>
          <a:p>
            <a:pPr marL="398145" indent="-385445">
              <a:lnSpc>
                <a:spcPct val="100000"/>
              </a:lnSpc>
              <a:buAutoNum type="romanUcPeriod"/>
              <a:tabLst>
                <a:tab pos="39878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Training</a:t>
            </a:r>
            <a:endParaRPr sz="2400">
              <a:latin typeface="Times New Roman"/>
              <a:cs typeface="Times New Roman"/>
            </a:endParaRPr>
          </a:p>
          <a:p>
            <a:pPr marL="1186180" lvl="1" indent="-37338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1186815" algn="l"/>
              </a:tabLst>
            </a:pPr>
            <a:r>
              <a:rPr sz="2400" b="1" dirty="0">
                <a:latin typeface="Times New Roman"/>
                <a:cs typeface="Times New Roman"/>
              </a:rPr>
              <a:t>Speech(lip)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training</a:t>
            </a:r>
            <a:endParaRPr sz="2400">
              <a:latin typeface="Times New Roman"/>
              <a:cs typeface="Times New Roman"/>
            </a:endParaRPr>
          </a:p>
          <a:p>
            <a:pPr marL="1094740" lvl="1" indent="-338455">
              <a:lnSpc>
                <a:spcPct val="100000"/>
              </a:lnSpc>
              <a:spcBef>
                <a:spcPts val="285"/>
              </a:spcBef>
              <a:buAutoNum type="alphaUcPeriod"/>
              <a:tabLst>
                <a:tab pos="109537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Auditory</a:t>
            </a:r>
            <a:r>
              <a:rPr sz="2400" b="1" dirty="0">
                <a:latin typeface="Times New Roman"/>
                <a:cs typeface="Times New Roman"/>
              </a:rPr>
              <a:t> training</a:t>
            </a:r>
            <a:endParaRPr sz="2400">
              <a:latin typeface="Times New Roman"/>
              <a:cs typeface="Times New Roman"/>
            </a:endParaRPr>
          </a:p>
          <a:p>
            <a:pPr marL="1071880" lvl="1" indent="-373380">
              <a:lnSpc>
                <a:spcPct val="100000"/>
              </a:lnSpc>
              <a:spcBef>
                <a:spcPts val="290"/>
              </a:spcBef>
              <a:buAutoNum type="alphaUcPeriod"/>
              <a:tabLst>
                <a:tab pos="10725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Speech </a:t>
            </a:r>
            <a:r>
              <a:rPr sz="2400" b="1" dirty="0">
                <a:latin typeface="Times New Roman"/>
                <a:cs typeface="Times New Roman"/>
              </a:rPr>
              <a:t>conservation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82544" y="1051306"/>
            <a:ext cx="29895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Hearing</a:t>
            </a:r>
            <a:r>
              <a:rPr sz="4400" spc="-34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Aids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5504815" cy="134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Deafness </a:t>
            </a:r>
            <a:r>
              <a:rPr sz="2400" dirty="0">
                <a:latin typeface="Times New Roman"/>
                <a:cs typeface="Times New Roman"/>
              </a:rPr>
              <a:t>not cured by </a:t>
            </a:r>
            <a:r>
              <a:rPr sz="2400" spc="-5" dirty="0">
                <a:latin typeface="Times New Roman"/>
                <a:cs typeface="Times New Roman"/>
              </a:rPr>
              <a:t>medicine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People reluctant for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Contraindication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6476" y="1034541"/>
            <a:ext cx="56013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Hearing </a:t>
            </a:r>
            <a:r>
              <a:rPr sz="4400" dirty="0"/>
              <a:t>aid </a:t>
            </a:r>
            <a:r>
              <a:rPr sz="4400" spc="-5" dirty="0"/>
              <a:t>in</a:t>
            </a:r>
            <a:r>
              <a:rPr sz="4400" spc="-335" dirty="0"/>
              <a:t> </a:t>
            </a:r>
            <a:r>
              <a:rPr sz="4400" spc="-10" dirty="0"/>
              <a:t>children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02539" rIns="0" bIns="0" rtlCol="0">
            <a:spAutoFit/>
          </a:bodyPr>
          <a:lstStyle/>
          <a:p>
            <a:pPr marL="287020" marR="577215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pc="-5" dirty="0"/>
              <a:t>Permanent </a:t>
            </a:r>
            <a:r>
              <a:rPr dirty="0"/>
              <a:t>bilateral hearing </a:t>
            </a:r>
            <a:r>
              <a:rPr spc="-5" dirty="0"/>
              <a:t>loss</a:t>
            </a:r>
            <a:r>
              <a:rPr spc="-175" dirty="0"/>
              <a:t> </a:t>
            </a:r>
            <a:r>
              <a:rPr dirty="0"/>
              <a:t>&gt;20dB  between 1000 and 4000</a:t>
            </a:r>
            <a:r>
              <a:rPr spc="-35" dirty="0"/>
              <a:t> </a:t>
            </a:r>
            <a:r>
              <a:rPr dirty="0"/>
              <a:t>hz</a:t>
            </a:r>
            <a:endParaRPr sz="2050">
              <a:latin typeface="Comic Sans MS"/>
              <a:cs typeface="Comic Sans MS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Bone conduction hearing aids- indicated in  canal </a:t>
            </a:r>
            <a:r>
              <a:rPr spc="-5" dirty="0"/>
              <a:t>atresia,stenotic </a:t>
            </a:r>
            <a:r>
              <a:rPr dirty="0"/>
              <a:t>ear canal and</a:t>
            </a:r>
            <a:r>
              <a:rPr spc="-95" dirty="0"/>
              <a:t> </a:t>
            </a:r>
            <a:r>
              <a:rPr dirty="0"/>
              <a:t>recurrent  otorrhea.</a:t>
            </a:r>
            <a:endParaRPr sz="2050">
              <a:latin typeface="Comic Sans MS"/>
              <a:cs typeface="Comic Sans MS"/>
            </a:endParaRPr>
          </a:p>
          <a:p>
            <a:pPr marL="287020" marR="79375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Children&lt;7years –needs BTE or</a:t>
            </a:r>
            <a:r>
              <a:rPr spc="-210" dirty="0"/>
              <a:t> </a:t>
            </a:r>
            <a:r>
              <a:rPr dirty="0"/>
              <a:t>bone  conduction hearing</a:t>
            </a:r>
            <a:r>
              <a:rPr spc="-65" dirty="0"/>
              <a:t> </a:t>
            </a:r>
            <a:r>
              <a:rPr spc="-5" dirty="0"/>
              <a:t>loss</a:t>
            </a:r>
            <a:endParaRPr sz="20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3267" y="1484375"/>
            <a:ext cx="6048756" cy="4465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70633" y="2265045"/>
            <a:ext cx="555117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Device to </a:t>
            </a:r>
            <a:r>
              <a:rPr sz="2400" b="1" i="1" dirty="0">
                <a:latin typeface="Times New Roman"/>
                <a:cs typeface="Times New Roman"/>
              </a:rPr>
              <a:t>amplify </a:t>
            </a:r>
            <a:r>
              <a:rPr sz="2400" b="1" i="1" spc="-5" dirty="0">
                <a:latin typeface="Times New Roman"/>
                <a:cs typeface="Times New Roman"/>
              </a:rPr>
              <a:t>sounds </a:t>
            </a:r>
            <a:r>
              <a:rPr sz="2400" b="1" i="1" dirty="0">
                <a:latin typeface="Times New Roman"/>
                <a:cs typeface="Times New Roman"/>
              </a:rPr>
              <a:t>---- </a:t>
            </a:r>
            <a:r>
              <a:rPr sz="2400" dirty="0">
                <a:latin typeface="Times New Roman"/>
                <a:cs typeface="Times New Roman"/>
              </a:rPr>
              <a:t>3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parts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5085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Microphone</a:t>
            </a:r>
            <a:r>
              <a:rPr sz="2400" dirty="0">
                <a:latin typeface="Times New Roman"/>
                <a:cs typeface="Times New Roman"/>
              </a:rPr>
              <a:t>- picks up sound and converts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electrical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impulses</a:t>
            </a:r>
            <a:r>
              <a:rPr sz="2400" b="1" i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i="1" dirty="0">
                <a:latin typeface="Times New Roman"/>
                <a:cs typeface="Times New Roman"/>
              </a:rPr>
              <a:t>Amplifier- </a:t>
            </a:r>
            <a:r>
              <a:rPr sz="2400" spc="-5" dirty="0">
                <a:latin typeface="Times New Roman"/>
                <a:cs typeface="Times New Roman"/>
              </a:rPr>
              <a:t>magnifies </a:t>
            </a:r>
            <a:r>
              <a:rPr sz="2400" dirty="0">
                <a:latin typeface="Times New Roman"/>
                <a:cs typeface="Times New Roman"/>
              </a:rPr>
              <a:t>electrical </a:t>
            </a:r>
            <a:r>
              <a:rPr sz="2400" spc="-5" dirty="0">
                <a:latin typeface="Times New Roman"/>
                <a:cs typeface="Times New Roman"/>
              </a:rPr>
              <a:t>impulses.  </a:t>
            </a:r>
            <a:r>
              <a:rPr sz="2400" b="1" i="1" spc="-5" dirty="0">
                <a:latin typeface="Times New Roman"/>
                <a:cs typeface="Times New Roman"/>
              </a:rPr>
              <a:t>Receiver</a:t>
            </a:r>
            <a:r>
              <a:rPr sz="2400" spc="-5" dirty="0">
                <a:latin typeface="Times New Roman"/>
                <a:cs typeface="Times New Roman"/>
              </a:rPr>
              <a:t>-converts electrical impulses </a:t>
            </a:r>
            <a:r>
              <a:rPr sz="2400" dirty="0">
                <a:latin typeface="Times New Roman"/>
                <a:cs typeface="Times New Roman"/>
              </a:rPr>
              <a:t>back to  sound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6151" rIns="0" bIns="0" rtlCol="0">
            <a:spAutoFit/>
          </a:bodyPr>
          <a:lstStyle/>
          <a:p>
            <a:pPr marL="2867660" marR="5080" indent="-2416175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CLASSIFICATION </a:t>
            </a:r>
            <a:r>
              <a:rPr sz="3200" dirty="0"/>
              <a:t>OF </a:t>
            </a:r>
            <a:r>
              <a:rPr sz="3200" spc="-5" dirty="0"/>
              <a:t>HEARING  </a:t>
            </a:r>
            <a:r>
              <a:rPr sz="3200" spc="-15" dirty="0"/>
              <a:t>LOSS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6077711" y="4529328"/>
            <a:ext cx="1577340" cy="375285"/>
          </a:xfrm>
          <a:custGeom>
            <a:avLst/>
            <a:gdLst/>
            <a:ahLst/>
            <a:cxnLst/>
            <a:rect l="l" t="t" r="r" b="b"/>
            <a:pathLst>
              <a:path w="1577340" h="375285">
                <a:moveTo>
                  <a:pt x="0" y="0"/>
                </a:moveTo>
                <a:lnTo>
                  <a:pt x="0" y="255778"/>
                </a:lnTo>
                <a:lnTo>
                  <a:pt x="1576959" y="255778"/>
                </a:lnTo>
                <a:lnTo>
                  <a:pt x="1576959" y="375285"/>
                </a:lnTo>
              </a:path>
            </a:pathLst>
          </a:custGeom>
          <a:ln w="15239">
            <a:solidFill>
              <a:srgbClr val="E49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7711" y="4529328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0"/>
                </a:moveTo>
                <a:lnTo>
                  <a:pt x="0" y="375285"/>
                </a:lnTo>
              </a:path>
            </a:pathLst>
          </a:custGeom>
          <a:ln w="15240">
            <a:solidFill>
              <a:srgbClr val="E49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0371" y="4529328"/>
            <a:ext cx="1577340" cy="375285"/>
          </a:xfrm>
          <a:custGeom>
            <a:avLst/>
            <a:gdLst/>
            <a:ahLst/>
            <a:cxnLst/>
            <a:rect l="l" t="t" r="r" b="b"/>
            <a:pathLst>
              <a:path w="1577339" h="375285">
                <a:moveTo>
                  <a:pt x="1576958" y="0"/>
                </a:moveTo>
                <a:lnTo>
                  <a:pt x="1576958" y="255778"/>
                </a:lnTo>
                <a:lnTo>
                  <a:pt x="0" y="255778"/>
                </a:lnTo>
                <a:lnTo>
                  <a:pt x="0" y="375285"/>
                </a:lnTo>
              </a:path>
            </a:pathLst>
          </a:custGeom>
          <a:ln w="15240">
            <a:solidFill>
              <a:srgbClr val="E49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5655" y="3334511"/>
            <a:ext cx="1971675" cy="375285"/>
          </a:xfrm>
          <a:custGeom>
            <a:avLst/>
            <a:gdLst/>
            <a:ahLst/>
            <a:cxnLst/>
            <a:rect l="l" t="t" r="r" b="b"/>
            <a:pathLst>
              <a:path w="1971675" h="375285">
                <a:moveTo>
                  <a:pt x="0" y="0"/>
                </a:moveTo>
                <a:lnTo>
                  <a:pt x="0" y="255777"/>
                </a:lnTo>
                <a:lnTo>
                  <a:pt x="1971294" y="255777"/>
                </a:lnTo>
                <a:lnTo>
                  <a:pt x="1971294" y="375285"/>
                </a:lnTo>
              </a:path>
            </a:pathLst>
          </a:custGeom>
          <a:ln w="15240">
            <a:solidFill>
              <a:srgbClr val="C97E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5123" y="4529328"/>
            <a:ext cx="788670" cy="375285"/>
          </a:xfrm>
          <a:custGeom>
            <a:avLst/>
            <a:gdLst/>
            <a:ahLst/>
            <a:cxnLst/>
            <a:rect l="l" t="t" r="r" b="b"/>
            <a:pathLst>
              <a:path w="788669" h="375285">
                <a:moveTo>
                  <a:pt x="0" y="0"/>
                </a:moveTo>
                <a:lnTo>
                  <a:pt x="0" y="255778"/>
                </a:lnTo>
                <a:lnTo>
                  <a:pt x="788543" y="255778"/>
                </a:lnTo>
                <a:lnTo>
                  <a:pt x="788543" y="375285"/>
                </a:lnTo>
              </a:path>
            </a:pathLst>
          </a:custGeom>
          <a:ln w="15240">
            <a:solidFill>
              <a:srgbClr val="E49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5691" y="4529328"/>
            <a:ext cx="788670" cy="375285"/>
          </a:xfrm>
          <a:custGeom>
            <a:avLst/>
            <a:gdLst/>
            <a:ahLst/>
            <a:cxnLst/>
            <a:rect l="l" t="t" r="r" b="b"/>
            <a:pathLst>
              <a:path w="788669" h="375285">
                <a:moveTo>
                  <a:pt x="788543" y="0"/>
                </a:moveTo>
                <a:lnTo>
                  <a:pt x="788543" y="255778"/>
                </a:lnTo>
                <a:lnTo>
                  <a:pt x="0" y="255778"/>
                </a:lnTo>
                <a:lnTo>
                  <a:pt x="0" y="375285"/>
                </a:lnTo>
              </a:path>
            </a:pathLst>
          </a:custGeom>
          <a:ln w="15239">
            <a:solidFill>
              <a:srgbClr val="E491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35123" y="3334511"/>
            <a:ext cx="1971675" cy="375285"/>
          </a:xfrm>
          <a:custGeom>
            <a:avLst/>
            <a:gdLst/>
            <a:ahLst/>
            <a:cxnLst/>
            <a:rect l="l" t="t" r="r" b="b"/>
            <a:pathLst>
              <a:path w="1971675" h="375285">
                <a:moveTo>
                  <a:pt x="1971293" y="0"/>
                </a:moveTo>
                <a:lnTo>
                  <a:pt x="1971293" y="255777"/>
                </a:lnTo>
                <a:lnTo>
                  <a:pt x="0" y="255777"/>
                </a:lnTo>
                <a:lnTo>
                  <a:pt x="0" y="375285"/>
                </a:lnTo>
              </a:path>
            </a:pathLst>
          </a:custGeom>
          <a:ln w="15240">
            <a:solidFill>
              <a:srgbClr val="C97E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1003" y="2514600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1208786" y="0"/>
                </a:moveTo>
                <a:lnTo>
                  <a:pt x="82042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737870"/>
                </a:lnTo>
                <a:lnTo>
                  <a:pt x="6443" y="769816"/>
                </a:lnTo>
                <a:lnTo>
                  <a:pt x="24018" y="795893"/>
                </a:lnTo>
                <a:lnTo>
                  <a:pt x="50095" y="813468"/>
                </a:lnTo>
                <a:lnTo>
                  <a:pt x="82042" y="819912"/>
                </a:lnTo>
                <a:lnTo>
                  <a:pt x="1208786" y="819912"/>
                </a:lnTo>
                <a:lnTo>
                  <a:pt x="1240732" y="813468"/>
                </a:lnTo>
                <a:lnTo>
                  <a:pt x="1266809" y="795893"/>
                </a:lnTo>
                <a:lnTo>
                  <a:pt x="1284384" y="769816"/>
                </a:lnTo>
                <a:lnTo>
                  <a:pt x="1290828" y="737870"/>
                </a:lnTo>
                <a:lnTo>
                  <a:pt x="1290828" y="82041"/>
                </a:lnTo>
                <a:lnTo>
                  <a:pt x="1284384" y="50095"/>
                </a:lnTo>
                <a:lnTo>
                  <a:pt x="1266809" y="24018"/>
                </a:lnTo>
                <a:lnTo>
                  <a:pt x="1240732" y="6443"/>
                </a:lnTo>
                <a:lnTo>
                  <a:pt x="1208786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1003" y="2514600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0" y="82041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2" y="0"/>
                </a:lnTo>
                <a:lnTo>
                  <a:pt x="1208786" y="0"/>
                </a:lnTo>
                <a:lnTo>
                  <a:pt x="1240732" y="6443"/>
                </a:lnTo>
                <a:lnTo>
                  <a:pt x="1266809" y="24018"/>
                </a:lnTo>
                <a:lnTo>
                  <a:pt x="1284384" y="50095"/>
                </a:lnTo>
                <a:lnTo>
                  <a:pt x="1290828" y="82041"/>
                </a:lnTo>
                <a:lnTo>
                  <a:pt x="1290828" y="737870"/>
                </a:lnTo>
                <a:lnTo>
                  <a:pt x="1284384" y="769816"/>
                </a:lnTo>
                <a:lnTo>
                  <a:pt x="1266809" y="795893"/>
                </a:lnTo>
                <a:lnTo>
                  <a:pt x="1240732" y="813468"/>
                </a:lnTo>
                <a:lnTo>
                  <a:pt x="1208786" y="819912"/>
                </a:lnTo>
                <a:lnTo>
                  <a:pt x="82042" y="819912"/>
                </a:lnTo>
                <a:lnTo>
                  <a:pt x="50095" y="813468"/>
                </a:lnTo>
                <a:lnTo>
                  <a:pt x="24018" y="795893"/>
                </a:lnTo>
                <a:lnTo>
                  <a:pt x="6443" y="769816"/>
                </a:lnTo>
                <a:lnTo>
                  <a:pt x="0" y="737870"/>
                </a:lnTo>
                <a:lnTo>
                  <a:pt x="0" y="82041"/>
                </a:lnTo>
                <a:close/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4259" y="2650235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1208786" y="0"/>
                </a:moveTo>
                <a:lnTo>
                  <a:pt x="82041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737869"/>
                </a:lnTo>
                <a:lnTo>
                  <a:pt x="6443" y="769816"/>
                </a:lnTo>
                <a:lnTo>
                  <a:pt x="24018" y="795893"/>
                </a:lnTo>
                <a:lnTo>
                  <a:pt x="50095" y="813468"/>
                </a:lnTo>
                <a:lnTo>
                  <a:pt x="82041" y="819912"/>
                </a:lnTo>
                <a:lnTo>
                  <a:pt x="1208786" y="819912"/>
                </a:lnTo>
                <a:lnTo>
                  <a:pt x="1240732" y="813468"/>
                </a:lnTo>
                <a:lnTo>
                  <a:pt x="1266809" y="795893"/>
                </a:lnTo>
                <a:lnTo>
                  <a:pt x="1284384" y="769816"/>
                </a:lnTo>
                <a:lnTo>
                  <a:pt x="1290827" y="737869"/>
                </a:lnTo>
                <a:lnTo>
                  <a:pt x="1290827" y="82041"/>
                </a:lnTo>
                <a:lnTo>
                  <a:pt x="1284384" y="50095"/>
                </a:lnTo>
                <a:lnTo>
                  <a:pt x="1266809" y="24018"/>
                </a:lnTo>
                <a:lnTo>
                  <a:pt x="1240732" y="6443"/>
                </a:lnTo>
                <a:lnTo>
                  <a:pt x="120878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04259" y="2650235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0" y="82041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1" y="0"/>
                </a:lnTo>
                <a:lnTo>
                  <a:pt x="1208786" y="0"/>
                </a:lnTo>
                <a:lnTo>
                  <a:pt x="1240732" y="6443"/>
                </a:lnTo>
                <a:lnTo>
                  <a:pt x="1266809" y="24018"/>
                </a:lnTo>
                <a:lnTo>
                  <a:pt x="1284384" y="50095"/>
                </a:lnTo>
                <a:lnTo>
                  <a:pt x="1290827" y="82041"/>
                </a:lnTo>
                <a:lnTo>
                  <a:pt x="1290827" y="737869"/>
                </a:lnTo>
                <a:lnTo>
                  <a:pt x="1284384" y="769816"/>
                </a:lnTo>
                <a:lnTo>
                  <a:pt x="1266809" y="795893"/>
                </a:lnTo>
                <a:lnTo>
                  <a:pt x="1240732" y="813468"/>
                </a:lnTo>
                <a:lnTo>
                  <a:pt x="1208786" y="819912"/>
                </a:lnTo>
                <a:lnTo>
                  <a:pt x="82041" y="819912"/>
                </a:lnTo>
                <a:lnTo>
                  <a:pt x="50095" y="813468"/>
                </a:lnTo>
                <a:lnTo>
                  <a:pt x="24018" y="795893"/>
                </a:lnTo>
                <a:lnTo>
                  <a:pt x="6443" y="769816"/>
                </a:lnTo>
                <a:lnTo>
                  <a:pt x="0" y="737869"/>
                </a:lnTo>
                <a:lnTo>
                  <a:pt x="0" y="82041"/>
                </a:lnTo>
                <a:close/>
              </a:path>
            </a:pathLst>
          </a:custGeom>
          <a:ln w="15239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60978" y="2961512"/>
            <a:ext cx="9766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HEARING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LOSS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88947" y="3709415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5" h="820420">
                <a:moveTo>
                  <a:pt x="1208786" y="0"/>
                </a:moveTo>
                <a:lnTo>
                  <a:pt x="82042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737869"/>
                </a:lnTo>
                <a:lnTo>
                  <a:pt x="6443" y="769816"/>
                </a:lnTo>
                <a:lnTo>
                  <a:pt x="24018" y="795893"/>
                </a:lnTo>
                <a:lnTo>
                  <a:pt x="50095" y="813468"/>
                </a:lnTo>
                <a:lnTo>
                  <a:pt x="82042" y="819911"/>
                </a:lnTo>
                <a:lnTo>
                  <a:pt x="1208786" y="819911"/>
                </a:lnTo>
                <a:lnTo>
                  <a:pt x="1240732" y="813468"/>
                </a:lnTo>
                <a:lnTo>
                  <a:pt x="1266809" y="795893"/>
                </a:lnTo>
                <a:lnTo>
                  <a:pt x="1284384" y="769816"/>
                </a:lnTo>
                <a:lnTo>
                  <a:pt x="1290828" y="737869"/>
                </a:lnTo>
                <a:lnTo>
                  <a:pt x="1290828" y="82041"/>
                </a:lnTo>
                <a:lnTo>
                  <a:pt x="1284384" y="50095"/>
                </a:lnTo>
                <a:lnTo>
                  <a:pt x="1266809" y="24018"/>
                </a:lnTo>
                <a:lnTo>
                  <a:pt x="1240732" y="6443"/>
                </a:lnTo>
                <a:lnTo>
                  <a:pt x="1208786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8947" y="3709415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5" h="820420">
                <a:moveTo>
                  <a:pt x="0" y="82041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2" y="0"/>
                </a:lnTo>
                <a:lnTo>
                  <a:pt x="1208786" y="0"/>
                </a:lnTo>
                <a:lnTo>
                  <a:pt x="1240732" y="6443"/>
                </a:lnTo>
                <a:lnTo>
                  <a:pt x="1266809" y="24018"/>
                </a:lnTo>
                <a:lnTo>
                  <a:pt x="1284384" y="50095"/>
                </a:lnTo>
                <a:lnTo>
                  <a:pt x="1290828" y="82041"/>
                </a:lnTo>
                <a:lnTo>
                  <a:pt x="1290828" y="737869"/>
                </a:lnTo>
                <a:lnTo>
                  <a:pt x="1284384" y="769816"/>
                </a:lnTo>
                <a:lnTo>
                  <a:pt x="1266809" y="795893"/>
                </a:lnTo>
                <a:lnTo>
                  <a:pt x="1240732" y="813468"/>
                </a:lnTo>
                <a:lnTo>
                  <a:pt x="1208786" y="819911"/>
                </a:lnTo>
                <a:lnTo>
                  <a:pt x="82042" y="819911"/>
                </a:lnTo>
                <a:lnTo>
                  <a:pt x="50095" y="813468"/>
                </a:lnTo>
                <a:lnTo>
                  <a:pt x="24018" y="795893"/>
                </a:lnTo>
                <a:lnTo>
                  <a:pt x="6443" y="769816"/>
                </a:lnTo>
                <a:lnTo>
                  <a:pt x="0" y="737869"/>
                </a:lnTo>
                <a:lnTo>
                  <a:pt x="0" y="82041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33727" y="3845052"/>
            <a:ext cx="1289685" cy="820419"/>
          </a:xfrm>
          <a:custGeom>
            <a:avLst/>
            <a:gdLst/>
            <a:ahLst/>
            <a:cxnLst/>
            <a:rect l="l" t="t" r="r" b="b"/>
            <a:pathLst>
              <a:path w="1289685" h="820420">
                <a:moveTo>
                  <a:pt x="1207262" y="0"/>
                </a:moveTo>
                <a:lnTo>
                  <a:pt x="82042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2"/>
                </a:lnTo>
                <a:lnTo>
                  <a:pt x="0" y="737870"/>
                </a:lnTo>
                <a:lnTo>
                  <a:pt x="6443" y="769816"/>
                </a:lnTo>
                <a:lnTo>
                  <a:pt x="24018" y="795893"/>
                </a:lnTo>
                <a:lnTo>
                  <a:pt x="50095" y="813468"/>
                </a:lnTo>
                <a:lnTo>
                  <a:pt x="82042" y="819912"/>
                </a:lnTo>
                <a:lnTo>
                  <a:pt x="1207262" y="819912"/>
                </a:lnTo>
                <a:lnTo>
                  <a:pt x="1239208" y="813468"/>
                </a:lnTo>
                <a:lnTo>
                  <a:pt x="1265285" y="795893"/>
                </a:lnTo>
                <a:lnTo>
                  <a:pt x="1282860" y="769816"/>
                </a:lnTo>
                <a:lnTo>
                  <a:pt x="1289304" y="737870"/>
                </a:lnTo>
                <a:lnTo>
                  <a:pt x="1289304" y="82042"/>
                </a:lnTo>
                <a:lnTo>
                  <a:pt x="1282860" y="50095"/>
                </a:lnTo>
                <a:lnTo>
                  <a:pt x="1265285" y="24018"/>
                </a:lnTo>
                <a:lnTo>
                  <a:pt x="1239208" y="6443"/>
                </a:lnTo>
                <a:lnTo>
                  <a:pt x="120726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3727" y="3845052"/>
            <a:ext cx="1289685" cy="820419"/>
          </a:xfrm>
          <a:custGeom>
            <a:avLst/>
            <a:gdLst/>
            <a:ahLst/>
            <a:cxnLst/>
            <a:rect l="l" t="t" r="r" b="b"/>
            <a:pathLst>
              <a:path w="1289685" h="820420">
                <a:moveTo>
                  <a:pt x="0" y="82042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2" y="0"/>
                </a:lnTo>
                <a:lnTo>
                  <a:pt x="1207262" y="0"/>
                </a:lnTo>
                <a:lnTo>
                  <a:pt x="1239208" y="6443"/>
                </a:lnTo>
                <a:lnTo>
                  <a:pt x="1265285" y="24018"/>
                </a:lnTo>
                <a:lnTo>
                  <a:pt x="1282860" y="50095"/>
                </a:lnTo>
                <a:lnTo>
                  <a:pt x="1289304" y="82042"/>
                </a:lnTo>
                <a:lnTo>
                  <a:pt x="1289304" y="737870"/>
                </a:lnTo>
                <a:lnTo>
                  <a:pt x="1282860" y="769816"/>
                </a:lnTo>
                <a:lnTo>
                  <a:pt x="1265285" y="795893"/>
                </a:lnTo>
                <a:lnTo>
                  <a:pt x="1239208" y="813468"/>
                </a:lnTo>
                <a:lnTo>
                  <a:pt x="1207262" y="819912"/>
                </a:lnTo>
                <a:lnTo>
                  <a:pt x="82042" y="819912"/>
                </a:lnTo>
                <a:lnTo>
                  <a:pt x="50095" y="813468"/>
                </a:lnTo>
                <a:lnTo>
                  <a:pt x="24018" y="795893"/>
                </a:lnTo>
                <a:lnTo>
                  <a:pt x="6443" y="769816"/>
                </a:lnTo>
                <a:lnTo>
                  <a:pt x="0" y="737870"/>
                </a:lnTo>
                <a:lnTo>
                  <a:pt x="0" y="82042"/>
                </a:lnTo>
                <a:close/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931035" y="4156328"/>
            <a:ext cx="6927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Q</a:t>
            </a:r>
            <a:r>
              <a:rPr sz="1000" spc="-5" dirty="0">
                <a:latin typeface="Arial"/>
                <a:cs typeface="Arial"/>
              </a:rPr>
              <a:t>UIR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1040" y="4904232"/>
            <a:ext cx="1290955" cy="818515"/>
          </a:xfrm>
          <a:custGeom>
            <a:avLst/>
            <a:gdLst/>
            <a:ahLst/>
            <a:cxnLst/>
            <a:rect l="l" t="t" r="r" b="b"/>
            <a:pathLst>
              <a:path w="1290955" h="818514">
                <a:moveTo>
                  <a:pt x="1209040" y="0"/>
                </a:moveTo>
                <a:lnTo>
                  <a:pt x="81838" y="0"/>
                </a:lnTo>
                <a:lnTo>
                  <a:pt x="49983" y="6439"/>
                </a:lnTo>
                <a:lnTo>
                  <a:pt x="23969" y="23987"/>
                </a:lnTo>
                <a:lnTo>
                  <a:pt x="6431" y="49988"/>
                </a:lnTo>
                <a:lnTo>
                  <a:pt x="0" y="81788"/>
                </a:lnTo>
                <a:lnTo>
                  <a:pt x="0" y="736549"/>
                </a:lnTo>
                <a:lnTo>
                  <a:pt x="6431" y="768404"/>
                </a:lnTo>
                <a:lnTo>
                  <a:pt x="23969" y="794418"/>
                </a:lnTo>
                <a:lnTo>
                  <a:pt x="49983" y="811956"/>
                </a:lnTo>
                <a:lnTo>
                  <a:pt x="81838" y="818388"/>
                </a:lnTo>
                <a:lnTo>
                  <a:pt x="1209040" y="818388"/>
                </a:lnTo>
                <a:lnTo>
                  <a:pt x="1240839" y="811956"/>
                </a:lnTo>
                <a:lnTo>
                  <a:pt x="1266840" y="794418"/>
                </a:lnTo>
                <a:lnTo>
                  <a:pt x="1284388" y="768404"/>
                </a:lnTo>
                <a:lnTo>
                  <a:pt x="1290828" y="736549"/>
                </a:lnTo>
                <a:lnTo>
                  <a:pt x="1290828" y="81788"/>
                </a:lnTo>
                <a:lnTo>
                  <a:pt x="1284388" y="49988"/>
                </a:lnTo>
                <a:lnTo>
                  <a:pt x="1266840" y="23987"/>
                </a:lnTo>
                <a:lnTo>
                  <a:pt x="1240839" y="6439"/>
                </a:lnTo>
                <a:lnTo>
                  <a:pt x="1209040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1040" y="4904232"/>
            <a:ext cx="1290955" cy="818515"/>
          </a:xfrm>
          <a:custGeom>
            <a:avLst/>
            <a:gdLst/>
            <a:ahLst/>
            <a:cxnLst/>
            <a:rect l="l" t="t" r="r" b="b"/>
            <a:pathLst>
              <a:path w="1290955" h="818514">
                <a:moveTo>
                  <a:pt x="0" y="81788"/>
                </a:moveTo>
                <a:lnTo>
                  <a:pt x="6431" y="49988"/>
                </a:lnTo>
                <a:lnTo>
                  <a:pt x="23969" y="23987"/>
                </a:lnTo>
                <a:lnTo>
                  <a:pt x="49983" y="6439"/>
                </a:lnTo>
                <a:lnTo>
                  <a:pt x="81838" y="0"/>
                </a:lnTo>
                <a:lnTo>
                  <a:pt x="1209040" y="0"/>
                </a:lnTo>
                <a:lnTo>
                  <a:pt x="1240839" y="6439"/>
                </a:lnTo>
                <a:lnTo>
                  <a:pt x="1266840" y="23987"/>
                </a:lnTo>
                <a:lnTo>
                  <a:pt x="1284388" y="49988"/>
                </a:lnTo>
                <a:lnTo>
                  <a:pt x="1290828" y="81788"/>
                </a:lnTo>
                <a:lnTo>
                  <a:pt x="1290828" y="736549"/>
                </a:lnTo>
                <a:lnTo>
                  <a:pt x="1284388" y="768404"/>
                </a:lnTo>
                <a:lnTo>
                  <a:pt x="1266840" y="794418"/>
                </a:lnTo>
                <a:lnTo>
                  <a:pt x="1240839" y="811956"/>
                </a:lnTo>
                <a:lnTo>
                  <a:pt x="1209040" y="818388"/>
                </a:lnTo>
                <a:lnTo>
                  <a:pt x="81838" y="818388"/>
                </a:lnTo>
                <a:lnTo>
                  <a:pt x="49983" y="811956"/>
                </a:lnTo>
                <a:lnTo>
                  <a:pt x="23969" y="794418"/>
                </a:lnTo>
                <a:lnTo>
                  <a:pt x="6431" y="768404"/>
                </a:lnTo>
                <a:lnTo>
                  <a:pt x="0" y="736549"/>
                </a:lnTo>
                <a:lnTo>
                  <a:pt x="0" y="81788"/>
                </a:lnTo>
                <a:close/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4296" y="5039867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5" h="820420">
                <a:moveTo>
                  <a:pt x="1208786" y="0"/>
                </a:moveTo>
                <a:lnTo>
                  <a:pt x="81991" y="0"/>
                </a:lnTo>
                <a:lnTo>
                  <a:pt x="50074" y="6443"/>
                </a:lnTo>
                <a:lnTo>
                  <a:pt x="24012" y="24018"/>
                </a:lnTo>
                <a:lnTo>
                  <a:pt x="6442" y="50095"/>
                </a:lnTo>
                <a:lnTo>
                  <a:pt x="0" y="82041"/>
                </a:lnTo>
                <a:lnTo>
                  <a:pt x="0" y="737920"/>
                </a:lnTo>
                <a:lnTo>
                  <a:pt x="6442" y="769837"/>
                </a:lnTo>
                <a:lnTo>
                  <a:pt x="24012" y="795899"/>
                </a:lnTo>
                <a:lnTo>
                  <a:pt x="50074" y="813469"/>
                </a:lnTo>
                <a:lnTo>
                  <a:pt x="81991" y="819911"/>
                </a:lnTo>
                <a:lnTo>
                  <a:pt x="1208786" y="819911"/>
                </a:lnTo>
                <a:lnTo>
                  <a:pt x="1240732" y="813469"/>
                </a:lnTo>
                <a:lnTo>
                  <a:pt x="1266809" y="795899"/>
                </a:lnTo>
                <a:lnTo>
                  <a:pt x="1284384" y="769837"/>
                </a:lnTo>
                <a:lnTo>
                  <a:pt x="1290828" y="737920"/>
                </a:lnTo>
                <a:lnTo>
                  <a:pt x="1290828" y="82041"/>
                </a:lnTo>
                <a:lnTo>
                  <a:pt x="1284384" y="50095"/>
                </a:lnTo>
                <a:lnTo>
                  <a:pt x="1266809" y="24018"/>
                </a:lnTo>
                <a:lnTo>
                  <a:pt x="1240732" y="6443"/>
                </a:lnTo>
                <a:lnTo>
                  <a:pt x="120878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4296" y="5039867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5" h="820420">
                <a:moveTo>
                  <a:pt x="0" y="82041"/>
                </a:moveTo>
                <a:lnTo>
                  <a:pt x="6442" y="50095"/>
                </a:lnTo>
                <a:lnTo>
                  <a:pt x="24012" y="24018"/>
                </a:lnTo>
                <a:lnTo>
                  <a:pt x="50074" y="6443"/>
                </a:lnTo>
                <a:lnTo>
                  <a:pt x="81991" y="0"/>
                </a:lnTo>
                <a:lnTo>
                  <a:pt x="1208786" y="0"/>
                </a:lnTo>
                <a:lnTo>
                  <a:pt x="1240732" y="6443"/>
                </a:lnTo>
                <a:lnTo>
                  <a:pt x="1266809" y="24018"/>
                </a:lnTo>
                <a:lnTo>
                  <a:pt x="1284384" y="50095"/>
                </a:lnTo>
                <a:lnTo>
                  <a:pt x="1290828" y="82041"/>
                </a:lnTo>
                <a:lnTo>
                  <a:pt x="1290828" y="737920"/>
                </a:lnTo>
                <a:lnTo>
                  <a:pt x="1284384" y="769837"/>
                </a:lnTo>
                <a:lnTo>
                  <a:pt x="1266809" y="795899"/>
                </a:lnTo>
                <a:lnTo>
                  <a:pt x="1240732" y="813469"/>
                </a:lnTo>
                <a:lnTo>
                  <a:pt x="1208786" y="819911"/>
                </a:lnTo>
                <a:lnTo>
                  <a:pt x="81991" y="819911"/>
                </a:lnTo>
                <a:lnTo>
                  <a:pt x="50074" y="813469"/>
                </a:lnTo>
                <a:lnTo>
                  <a:pt x="24012" y="795899"/>
                </a:lnTo>
                <a:lnTo>
                  <a:pt x="6442" y="769837"/>
                </a:lnTo>
                <a:lnTo>
                  <a:pt x="0" y="737920"/>
                </a:lnTo>
                <a:lnTo>
                  <a:pt x="0" y="82041"/>
                </a:lnTo>
                <a:close/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80591" y="5351145"/>
            <a:ext cx="616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OR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NIC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78379" y="4904232"/>
            <a:ext cx="1289685" cy="818515"/>
          </a:xfrm>
          <a:custGeom>
            <a:avLst/>
            <a:gdLst/>
            <a:ahLst/>
            <a:cxnLst/>
            <a:rect l="l" t="t" r="r" b="b"/>
            <a:pathLst>
              <a:path w="1289685" h="818514">
                <a:moveTo>
                  <a:pt x="1207516" y="0"/>
                </a:moveTo>
                <a:lnTo>
                  <a:pt x="81787" y="0"/>
                </a:lnTo>
                <a:lnTo>
                  <a:pt x="49988" y="6439"/>
                </a:lnTo>
                <a:lnTo>
                  <a:pt x="23987" y="23987"/>
                </a:lnTo>
                <a:lnTo>
                  <a:pt x="6439" y="49988"/>
                </a:lnTo>
                <a:lnTo>
                  <a:pt x="0" y="81788"/>
                </a:lnTo>
                <a:lnTo>
                  <a:pt x="0" y="736549"/>
                </a:lnTo>
                <a:lnTo>
                  <a:pt x="6439" y="768404"/>
                </a:lnTo>
                <a:lnTo>
                  <a:pt x="23987" y="794418"/>
                </a:lnTo>
                <a:lnTo>
                  <a:pt x="49988" y="811956"/>
                </a:lnTo>
                <a:lnTo>
                  <a:pt x="81787" y="818388"/>
                </a:lnTo>
                <a:lnTo>
                  <a:pt x="1207516" y="818388"/>
                </a:lnTo>
                <a:lnTo>
                  <a:pt x="1239315" y="811956"/>
                </a:lnTo>
                <a:lnTo>
                  <a:pt x="1265316" y="794418"/>
                </a:lnTo>
                <a:lnTo>
                  <a:pt x="1282864" y="768404"/>
                </a:lnTo>
                <a:lnTo>
                  <a:pt x="1289304" y="736549"/>
                </a:lnTo>
                <a:lnTo>
                  <a:pt x="1289304" y="81788"/>
                </a:lnTo>
                <a:lnTo>
                  <a:pt x="1282864" y="49988"/>
                </a:lnTo>
                <a:lnTo>
                  <a:pt x="1265316" y="23987"/>
                </a:lnTo>
                <a:lnTo>
                  <a:pt x="1239315" y="6439"/>
                </a:lnTo>
                <a:lnTo>
                  <a:pt x="1207516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78379" y="4904232"/>
            <a:ext cx="1289685" cy="818515"/>
          </a:xfrm>
          <a:custGeom>
            <a:avLst/>
            <a:gdLst/>
            <a:ahLst/>
            <a:cxnLst/>
            <a:rect l="l" t="t" r="r" b="b"/>
            <a:pathLst>
              <a:path w="1289685" h="818514">
                <a:moveTo>
                  <a:pt x="0" y="81788"/>
                </a:moveTo>
                <a:lnTo>
                  <a:pt x="6439" y="49988"/>
                </a:lnTo>
                <a:lnTo>
                  <a:pt x="23987" y="23987"/>
                </a:lnTo>
                <a:lnTo>
                  <a:pt x="49988" y="6439"/>
                </a:lnTo>
                <a:lnTo>
                  <a:pt x="81787" y="0"/>
                </a:lnTo>
                <a:lnTo>
                  <a:pt x="1207516" y="0"/>
                </a:lnTo>
                <a:lnTo>
                  <a:pt x="1239315" y="6439"/>
                </a:lnTo>
                <a:lnTo>
                  <a:pt x="1265316" y="23987"/>
                </a:lnTo>
                <a:lnTo>
                  <a:pt x="1282864" y="49988"/>
                </a:lnTo>
                <a:lnTo>
                  <a:pt x="1289304" y="81788"/>
                </a:lnTo>
                <a:lnTo>
                  <a:pt x="1289304" y="736549"/>
                </a:lnTo>
                <a:lnTo>
                  <a:pt x="1282864" y="768404"/>
                </a:lnTo>
                <a:lnTo>
                  <a:pt x="1265316" y="794418"/>
                </a:lnTo>
                <a:lnTo>
                  <a:pt x="1239315" y="811956"/>
                </a:lnTo>
                <a:lnTo>
                  <a:pt x="1207516" y="818388"/>
                </a:lnTo>
                <a:lnTo>
                  <a:pt x="81787" y="818388"/>
                </a:lnTo>
                <a:lnTo>
                  <a:pt x="49988" y="811956"/>
                </a:lnTo>
                <a:lnTo>
                  <a:pt x="23987" y="794418"/>
                </a:lnTo>
                <a:lnTo>
                  <a:pt x="6439" y="768404"/>
                </a:lnTo>
                <a:lnTo>
                  <a:pt x="0" y="736549"/>
                </a:lnTo>
                <a:lnTo>
                  <a:pt x="0" y="81788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21635" y="5039867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1208786" y="0"/>
                </a:moveTo>
                <a:lnTo>
                  <a:pt x="82041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737920"/>
                </a:lnTo>
                <a:lnTo>
                  <a:pt x="6443" y="769837"/>
                </a:lnTo>
                <a:lnTo>
                  <a:pt x="24018" y="795899"/>
                </a:lnTo>
                <a:lnTo>
                  <a:pt x="50095" y="813469"/>
                </a:lnTo>
                <a:lnTo>
                  <a:pt x="82041" y="819911"/>
                </a:lnTo>
                <a:lnTo>
                  <a:pt x="1208786" y="819911"/>
                </a:lnTo>
                <a:lnTo>
                  <a:pt x="1240732" y="813469"/>
                </a:lnTo>
                <a:lnTo>
                  <a:pt x="1266809" y="795899"/>
                </a:lnTo>
                <a:lnTo>
                  <a:pt x="1284384" y="769837"/>
                </a:lnTo>
                <a:lnTo>
                  <a:pt x="1290827" y="737920"/>
                </a:lnTo>
                <a:lnTo>
                  <a:pt x="1290827" y="82041"/>
                </a:lnTo>
                <a:lnTo>
                  <a:pt x="1284384" y="50095"/>
                </a:lnTo>
                <a:lnTo>
                  <a:pt x="1266809" y="24018"/>
                </a:lnTo>
                <a:lnTo>
                  <a:pt x="1240732" y="6443"/>
                </a:lnTo>
                <a:lnTo>
                  <a:pt x="120878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1635" y="5039867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0" y="82041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1" y="0"/>
                </a:lnTo>
                <a:lnTo>
                  <a:pt x="1208786" y="0"/>
                </a:lnTo>
                <a:lnTo>
                  <a:pt x="1240732" y="6443"/>
                </a:lnTo>
                <a:lnTo>
                  <a:pt x="1266809" y="24018"/>
                </a:lnTo>
                <a:lnTo>
                  <a:pt x="1284384" y="50095"/>
                </a:lnTo>
                <a:lnTo>
                  <a:pt x="1290827" y="82041"/>
                </a:lnTo>
                <a:lnTo>
                  <a:pt x="1290827" y="737920"/>
                </a:lnTo>
                <a:lnTo>
                  <a:pt x="1284384" y="769837"/>
                </a:lnTo>
                <a:lnTo>
                  <a:pt x="1266809" y="795899"/>
                </a:lnTo>
                <a:lnTo>
                  <a:pt x="1240732" y="813469"/>
                </a:lnTo>
                <a:lnTo>
                  <a:pt x="1208786" y="819911"/>
                </a:lnTo>
                <a:lnTo>
                  <a:pt x="82041" y="819911"/>
                </a:lnTo>
                <a:lnTo>
                  <a:pt x="50095" y="813469"/>
                </a:lnTo>
                <a:lnTo>
                  <a:pt x="24018" y="795899"/>
                </a:lnTo>
                <a:lnTo>
                  <a:pt x="6443" y="769837"/>
                </a:lnTo>
                <a:lnTo>
                  <a:pt x="0" y="737920"/>
                </a:lnTo>
                <a:lnTo>
                  <a:pt x="0" y="82041"/>
                </a:lnTo>
                <a:close/>
              </a:path>
            </a:pathLst>
          </a:custGeom>
          <a:ln w="15239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48204" y="5351145"/>
            <a:ext cx="83629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FUNCTIONAL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31535" y="3709415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1208786" y="0"/>
                </a:moveTo>
                <a:lnTo>
                  <a:pt x="82041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737869"/>
                </a:lnTo>
                <a:lnTo>
                  <a:pt x="6443" y="769816"/>
                </a:lnTo>
                <a:lnTo>
                  <a:pt x="24018" y="795893"/>
                </a:lnTo>
                <a:lnTo>
                  <a:pt x="50095" y="813468"/>
                </a:lnTo>
                <a:lnTo>
                  <a:pt x="82041" y="819911"/>
                </a:lnTo>
                <a:lnTo>
                  <a:pt x="1208786" y="819911"/>
                </a:lnTo>
                <a:lnTo>
                  <a:pt x="1240732" y="813468"/>
                </a:lnTo>
                <a:lnTo>
                  <a:pt x="1266809" y="795893"/>
                </a:lnTo>
                <a:lnTo>
                  <a:pt x="1284384" y="769816"/>
                </a:lnTo>
                <a:lnTo>
                  <a:pt x="1290828" y="737869"/>
                </a:lnTo>
                <a:lnTo>
                  <a:pt x="1290828" y="82041"/>
                </a:lnTo>
                <a:lnTo>
                  <a:pt x="1284384" y="50095"/>
                </a:lnTo>
                <a:lnTo>
                  <a:pt x="1266809" y="24018"/>
                </a:lnTo>
                <a:lnTo>
                  <a:pt x="1240732" y="6443"/>
                </a:lnTo>
                <a:lnTo>
                  <a:pt x="1208786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31535" y="3709415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0" y="82041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1" y="0"/>
                </a:lnTo>
                <a:lnTo>
                  <a:pt x="1208786" y="0"/>
                </a:lnTo>
                <a:lnTo>
                  <a:pt x="1240732" y="6443"/>
                </a:lnTo>
                <a:lnTo>
                  <a:pt x="1266809" y="24018"/>
                </a:lnTo>
                <a:lnTo>
                  <a:pt x="1284384" y="50095"/>
                </a:lnTo>
                <a:lnTo>
                  <a:pt x="1290828" y="82041"/>
                </a:lnTo>
                <a:lnTo>
                  <a:pt x="1290828" y="737869"/>
                </a:lnTo>
                <a:lnTo>
                  <a:pt x="1284384" y="769816"/>
                </a:lnTo>
                <a:lnTo>
                  <a:pt x="1266809" y="795893"/>
                </a:lnTo>
                <a:lnTo>
                  <a:pt x="1240732" y="813468"/>
                </a:lnTo>
                <a:lnTo>
                  <a:pt x="1208786" y="819911"/>
                </a:lnTo>
                <a:lnTo>
                  <a:pt x="82041" y="819911"/>
                </a:lnTo>
                <a:lnTo>
                  <a:pt x="50095" y="813468"/>
                </a:lnTo>
                <a:lnTo>
                  <a:pt x="24018" y="795893"/>
                </a:lnTo>
                <a:lnTo>
                  <a:pt x="6443" y="769816"/>
                </a:lnTo>
                <a:lnTo>
                  <a:pt x="0" y="737869"/>
                </a:lnTo>
                <a:lnTo>
                  <a:pt x="0" y="82041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6315" y="3845052"/>
            <a:ext cx="1289685" cy="820419"/>
          </a:xfrm>
          <a:custGeom>
            <a:avLst/>
            <a:gdLst/>
            <a:ahLst/>
            <a:cxnLst/>
            <a:rect l="l" t="t" r="r" b="b"/>
            <a:pathLst>
              <a:path w="1289684" h="820420">
                <a:moveTo>
                  <a:pt x="1207262" y="0"/>
                </a:moveTo>
                <a:lnTo>
                  <a:pt x="82042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2"/>
                </a:lnTo>
                <a:lnTo>
                  <a:pt x="0" y="737870"/>
                </a:lnTo>
                <a:lnTo>
                  <a:pt x="6443" y="769816"/>
                </a:lnTo>
                <a:lnTo>
                  <a:pt x="24018" y="795893"/>
                </a:lnTo>
                <a:lnTo>
                  <a:pt x="50095" y="813468"/>
                </a:lnTo>
                <a:lnTo>
                  <a:pt x="82042" y="819912"/>
                </a:lnTo>
                <a:lnTo>
                  <a:pt x="1207262" y="819912"/>
                </a:lnTo>
                <a:lnTo>
                  <a:pt x="1239208" y="813468"/>
                </a:lnTo>
                <a:lnTo>
                  <a:pt x="1265285" y="795893"/>
                </a:lnTo>
                <a:lnTo>
                  <a:pt x="1282860" y="769816"/>
                </a:lnTo>
                <a:lnTo>
                  <a:pt x="1289304" y="737870"/>
                </a:lnTo>
                <a:lnTo>
                  <a:pt x="1289304" y="82042"/>
                </a:lnTo>
                <a:lnTo>
                  <a:pt x="1282860" y="50095"/>
                </a:lnTo>
                <a:lnTo>
                  <a:pt x="1265285" y="24018"/>
                </a:lnTo>
                <a:lnTo>
                  <a:pt x="1239208" y="6443"/>
                </a:lnTo>
                <a:lnTo>
                  <a:pt x="120726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76315" y="3845052"/>
            <a:ext cx="1289685" cy="820419"/>
          </a:xfrm>
          <a:custGeom>
            <a:avLst/>
            <a:gdLst/>
            <a:ahLst/>
            <a:cxnLst/>
            <a:rect l="l" t="t" r="r" b="b"/>
            <a:pathLst>
              <a:path w="1289684" h="820420">
                <a:moveTo>
                  <a:pt x="0" y="82042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2" y="0"/>
                </a:lnTo>
                <a:lnTo>
                  <a:pt x="1207262" y="0"/>
                </a:lnTo>
                <a:lnTo>
                  <a:pt x="1239208" y="6443"/>
                </a:lnTo>
                <a:lnTo>
                  <a:pt x="1265285" y="24018"/>
                </a:lnTo>
                <a:lnTo>
                  <a:pt x="1282860" y="50095"/>
                </a:lnTo>
                <a:lnTo>
                  <a:pt x="1289304" y="82042"/>
                </a:lnTo>
                <a:lnTo>
                  <a:pt x="1289304" y="737870"/>
                </a:lnTo>
                <a:lnTo>
                  <a:pt x="1282860" y="769816"/>
                </a:lnTo>
                <a:lnTo>
                  <a:pt x="1265285" y="795893"/>
                </a:lnTo>
                <a:lnTo>
                  <a:pt x="1239208" y="813468"/>
                </a:lnTo>
                <a:lnTo>
                  <a:pt x="1207262" y="819912"/>
                </a:lnTo>
                <a:lnTo>
                  <a:pt x="82042" y="819912"/>
                </a:lnTo>
                <a:lnTo>
                  <a:pt x="50095" y="813468"/>
                </a:lnTo>
                <a:lnTo>
                  <a:pt x="24018" y="795893"/>
                </a:lnTo>
                <a:lnTo>
                  <a:pt x="6443" y="769816"/>
                </a:lnTo>
                <a:lnTo>
                  <a:pt x="0" y="737870"/>
                </a:lnTo>
                <a:lnTo>
                  <a:pt x="0" y="82042"/>
                </a:lnTo>
                <a:close/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6534" y="4156328"/>
            <a:ext cx="850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CONGENITAL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55720" y="4904232"/>
            <a:ext cx="1289685" cy="818515"/>
          </a:xfrm>
          <a:custGeom>
            <a:avLst/>
            <a:gdLst/>
            <a:ahLst/>
            <a:cxnLst/>
            <a:rect l="l" t="t" r="r" b="b"/>
            <a:pathLst>
              <a:path w="1289685" h="818514">
                <a:moveTo>
                  <a:pt x="1207515" y="0"/>
                </a:moveTo>
                <a:lnTo>
                  <a:pt x="81787" y="0"/>
                </a:lnTo>
                <a:lnTo>
                  <a:pt x="49988" y="6439"/>
                </a:lnTo>
                <a:lnTo>
                  <a:pt x="23987" y="23987"/>
                </a:lnTo>
                <a:lnTo>
                  <a:pt x="6439" y="49988"/>
                </a:lnTo>
                <a:lnTo>
                  <a:pt x="0" y="81788"/>
                </a:lnTo>
                <a:lnTo>
                  <a:pt x="0" y="736549"/>
                </a:lnTo>
                <a:lnTo>
                  <a:pt x="6439" y="768404"/>
                </a:lnTo>
                <a:lnTo>
                  <a:pt x="23987" y="794418"/>
                </a:lnTo>
                <a:lnTo>
                  <a:pt x="49988" y="811956"/>
                </a:lnTo>
                <a:lnTo>
                  <a:pt x="81787" y="818388"/>
                </a:lnTo>
                <a:lnTo>
                  <a:pt x="1207515" y="818388"/>
                </a:lnTo>
                <a:lnTo>
                  <a:pt x="1239315" y="811956"/>
                </a:lnTo>
                <a:lnTo>
                  <a:pt x="1265316" y="794418"/>
                </a:lnTo>
                <a:lnTo>
                  <a:pt x="1282864" y="768404"/>
                </a:lnTo>
                <a:lnTo>
                  <a:pt x="1289303" y="736549"/>
                </a:lnTo>
                <a:lnTo>
                  <a:pt x="1289303" y="81788"/>
                </a:lnTo>
                <a:lnTo>
                  <a:pt x="1282864" y="49988"/>
                </a:lnTo>
                <a:lnTo>
                  <a:pt x="1265316" y="23987"/>
                </a:lnTo>
                <a:lnTo>
                  <a:pt x="1239315" y="6439"/>
                </a:lnTo>
                <a:lnTo>
                  <a:pt x="1207515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55720" y="4904232"/>
            <a:ext cx="1289685" cy="818515"/>
          </a:xfrm>
          <a:custGeom>
            <a:avLst/>
            <a:gdLst/>
            <a:ahLst/>
            <a:cxnLst/>
            <a:rect l="l" t="t" r="r" b="b"/>
            <a:pathLst>
              <a:path w="1289685" h="818514">
                <a:moveTo>
                  <a:pt x="0" y="81788"/>
                </a:moveTo>
                <a:lnTo>
                  <a:pt x="6439" y="49988"/>
                </a:lnTo>
                <a:lnTo>
                  <a:pt x="23987" y="23987"/>
                </a:lnTo>
                <a:lnTo>
                  <a:pt x="49988" y="6439"/>
                </a:lnTo>
                <a:lnTo>
                  <a:pt x="81787" y="0"/>
                </a:lnTo>
                <a:lnTo>
                  <a:pt x="1207515" y="0"/>
                </a:lnTo>
                <a:lnTo>
                  <a:pt x="1239315" y="6439"/>
                </a:lnTo>
                <a:lnTo>
                  <a:pt x="1265316" y="23987"/>
                </a:lnTo>
                <a:lnTo>
                  <a:pt x="1282864" y="49988"/>
                </a:lnTo>
                <a:lnTo>
                  <a:pt x="1289303" y="81788"/>
                </a:lnTo>
                <a:lnTo>
                  <a:pt x="1289303" y="736549"/>
                </a:lnTo>
                <a:lnTo>
                  <a:pt x="1282864" y="768404"/>
                </a:lnTo>
                <a:lnTo>
                  <a:pt x="1265316" y="794418"/>
                </a:lnTo>
                <a:lnTo>
                  <a:pt x="1239315" y="811956"/>
                </a:lnTo>
                <a:lnTo>
                  <a:pt x="1207515" y="818388"/>
                </a:lnTo>
                <a:lnTo>
                  <a:pt x="81787" y="818388"/>
                </a:lnTo>
                <a:lnTo>
                  <a:pt x="49988" y="811956"/>
                </a:lnTo>
                <a:lnTo>
                  <a:pt x="23987" y="794418"/>
                </a:lnTo>
                <a:lnTo>
                  <a:pt x="6439" y="768404"/>
                </a:lnTo>
                <a:lnTo>
                  <a:pt x="0" y="736549"/>
                </a:lnTo>
                <a:lnTo>
                  <a:pt x="0" y="81788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98976" y="5039867"/>
            <a:ext cx="1289685" cy="820419"/>
          </a:xfrm>
          <a:custGeom>
            <a:avLst/>
            <a:gdLst/>
            <a:ahLst/>
            <a:cxnLst/>
            <a:rect l="l" t="t" r="r" b="b"/>
            <a:pathLst>
              <a:path w="1289685" h="820420">
                <a:moveTo>
                  <a:pt x="1207262" y="0"/>
                </a:moveTo>
                <a:lnTo>
                  <a:pt x="82041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737920"/>
                </a:lnTo>
                <a:lnTo>
                  <a:pt x="6443" y="769832"/>
                </a:lnTo>
                <a:lnTo>
                  <a:pt x="24018" y="795894"/>
                </a:lnTo>
                <a:lnTo>
                  <a:pt x="50095" y="813467"/>
                </a:lnTo>
                <a:lnTo>
                  <a:pt x="82041" y="819911"/>
                </a:lnTo>
                <a:lnTo>
                  <a:pt x="1207262" y="819911"/>
                </a:lnTo>
                <a:lnTo>
                  <a:pt x="1239208" y="813467"/>
                </a:lnTo>
                <a:lnTo>
                  <a:pt x="1265285" y="795894"/>
                </a:lnTo>
                <a:lnTo>
                  <a:pt x="1282860" y="769832"/>
                </a:lnTo>
                <a:lnTo>
                  <a:pt x="1289303" y="737920"/>
                </a:lnTo>
                <a:lnTo>
                  <a:pt x="1289303" y="82041"/>
                </a:lnTo>
                <a:lnTo>
                  <a:pt x="1282860" y="50095"/>
                </a:lnTo>
                <a:lnTo>
                  <a:pt x="1265285" y="24018"/>
                </a:lnTo>
                <a:lnTo>
                  <a:pt x="1239208" y="6443"/>
                </a:lnTo>
                <a:lnTo>
                  <a:pt x="120726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98976" y="5039867"/>
            <a:ext cx="1289685" cy="820419"/>
          </a:xfrm>
          <a:custGeom>
            <a:avLst/>
            <a:gdLst/>
            <a:ahLst/>
            <a:cxnLst/>
            <a:rect l="l" t="t" r="r" b="b"/>
            <a:pathLst>
              <a:path w="1289685" h="820420">
                <a:moveTo>
                  <a:pt x="0" y="82041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1" y="0"/>
                </a:lnTo>
                <a:lnTo>
                  <a:pt x="1207262" y="0"/>
                </a:lnTo>
                <a:lnTo>
                  <a:pt x="1239208" y="6443"/>
                </a:lnTo>
                <a:lnTo>
                  <a:pt x="1265285" y="24018"/>
                </a:lnTo>
                <a:lnTo>
                  <a:pt x="1282860" y="50095"/>
                </a:lnTo>
                <a:lnTo>
                  <a:pt x="1289303" y="82041"/>
                </a:lnTo>
                <a:lnTo>
                  <a:pt x="1289303" y="737920"/>
                </a:lnTo>
                <a:lnTo>
                  <a:pt x="1282860" y="769832"/>
                </a:lnTo>
                <a:lnTo>
                  <a:pt x="1265285" y="795894"/>
                </a:lnTo>
                <a:lnTo>
                  <a:pt x="1239208" y="813467"/>
                </a:lnTo>
                <a:lnTo>
                  <a:pt x="1207262" y="819911"/>
                </a:lnTo>
                <a:lnTo>
                  <a:pt x="82041" y="819911"/>
                </a:lnTo>
                <a:lnTo>
                  <a:pt x="50095" y="813467"/>
                </a:lnTo>
                <a:lnTo>
                  <a:pt x="24018" y="795894"/>
                </a:lnTo>
                <a:lnTo>
                  <a:pt x="6443" y="769832"/>
                </a:lnTo>
                <a:lnTo>
                  <a:pt x="0" y="737920"/>
                </a:lnTo>
                <a:lnTo>
                  <a:pt x="0" y="82041"/>
                </a:lnTo>
                <a:close/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211573" y="5351145"/>
            <a:ext cx="8642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CONDUCTIVE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431535" y="4904232"/>
            <a:ext cx="1290955" cy="818515"/>
          </a:xfrm>
          <a:custGeom>
            <a:avLst/>
            <a:gdLst/>
            <a:ahLst/>
            <a:cxnLst/>
            <a:rect l="l" t="t" r="r" b="b"/>
            <a:pathLst>
              <a:path w="1290954" h="818514">
                <a:moveTo>
                  <a:pt x="1209039" y="0"/>
                </a:moveTo>
                <a:lnTo>
                  <a:pt x="81787" y="0"/>
                </a:lnTo>
                <a:lnTo>
                  <a:pt x="49988" y="6439"/>
                </a:lnTo>
                <a:lnTo>
                  <a:pt x="23987" y="23987"/>
                </a:lnTo>
                <a:lnTo>
                  <a:pt x="6439" y="49988"/>
                </a:lnTo>
                <a:lnTo>
                  <a:pt x="0" y="81788"/>
                </a:lnTo>
                <a:lnTo>
                  <a:pt x="0" y="736549"/>
                </a:lnTo>
                <a:lnTo>
                  <a:pt x="6439" y="768404"/>
                </a:lnTo>
                <a:lnTo>
                  <a:pt x="23987" y="794418"/>
                </a:lnTo>
                <a:lnTo>
                  <a:pt x="49988" y="811956"/>
                </a:lnTo>
                <a:lnTo>
                  <a:pt x="81787" y="818388"/>
                </a:lnTo>
                <a:lnTo>
                  <a:pt x="1209039" y="818388"/>
                </a:lnTo>
                <a:lnTo>
                  <a:pt x="1240839" y="811956"/>
                </a:lnTo>
                <a:lnTo>
                  <a:pt x="1266840" y="794418"/>
                </a:lnTo>
                <a:lnTo>
                  <a:pt x="1284388" y="768404"/>
                </a:lnTo>
                <a:lnTo>
                  <a:pt x="1290828" y="736549"/>
                </a:lnTo>
                <a:lnTo>
                  <a:pt x="1290828" y="81788"/>
                </a:lnTo>
                <a:lnTo>
                  <a:pt x="1284388" y="49988"/>
                </a:lnTo>
                <a:lnTo>
                  <a:pt x="1266840" y="23987"/>
                </a:lnTo>
                <a:lnTo>
                  <a:pt x="1240839" y="6439"/>
                </a:lnTo>
                <a:lnTo>
                  <a:pt x="1209039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31535" y="4904232"/>
            <a:ext cx="1290955" cy="818515"/>
          </a:xfrm>
          <a:custGeom>
            <a:avLst/>
            <a:gdLst/>
            <a:ahLst/>
            <a:cxnLst/>
            <a:rect l="l" t="t" r="r" b="b"/>
            <a:pathLst>
              <a:path w="1290954" h="818514">
                <a:moveTo>
                  <a:pt x="0" y="81788"/>
                </a:moveTo>
                <a:lnTo>
                  <a:pt x="6439" y="49988"/>
                </a:lnTo>
                <a:lnTo>
                  <a:pt x="23987" y="23987"/>
                </a:lnTo>
                <a:lnTo>
                  <a:pt x="49988" y="6439"/>
                </a:lnTo>
                <a:lnTo>
                  <a:pt x="81787" y="0"/>
                </a:lnTo>
                <a:lnTo>
                  <a:pt x="1209039" y="0"/>
                </a:lnTo>
                <a:lnTo>
                  <a:pt x="1240839" y="6439"/>
                </a:lnTo>
                <a:lnTo>
                  <a:pt x="1266840" y="23987"/>
                </a:lnTo>
                <a:lnTo>
                  <a:pt x="1284388" y="49988"/>
                </a:lnTo>
                <a:lnTo>
                  <a:pt x="1290828" y="81788"/>
                </a:lnTo>
                <a:lnTo>
                  <a:pt x="1290828" y="736549"/>
                </a:lnTo>
                <a:lnTo>
                  <a:pt x="1284388" y="768404"/>
                </a:lnTo>
                <a:lnTo>
                  <a:pt x="1266840" y="794418"/>
                </a:lnTo>
                <a:lnTo>
                  <a:pt x="1240839" y="811956"/>
                </a:lnTo>
                <a:lnTo>
                  <a:pt x="1209039" y="818388"/>
                </a:lnTo>
                <a:lnTo>
                  <a:pt x="81787" y="818388"/>
                </a:lnTo>
                <a:lnTo>
                  <a:pt x="49988" y="811956"/>
                </a:lnTo>
                <a:lnTo>
                  <a:pt x="23987" y="794418"/>
                </a:lnTo>
                <a:lnTo>
                  <a:pt x="6439" y="768404"/>
                </a:lnTo>
                <a:lnTo>
                  <a:pt x="0" y="736549"/>
                </a:lnTo>
                <a:lnTo>
                  <a:pt x="0" y="81788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76315" y="5039867"/>
            <a:ext cx="1289685" cy="820419"/>
          </a:xfrm>
          <a:custGeom>
            <a:avLst/>
            <a:gdLst/>
            <a:ahLst/>
            <a:cxnLst/>
            <a:rect l="l" t="t" r="r" b="b"/>
            <a:pathLst>
              <a:path w="1289684" h="820420">
                <a:moveTo>
                  <a:pt x="1207262" y="0"/>
                </a:moveTo>
                <a:lnTo>
                  <a:pt x="82042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737920"/>
                </a:lnTo>
                <a:lnTo>
                  <a:pt x="6443" y="769832"/>
                </a:lnTo>
                <a:lnTo>
                  <a:pt x="24018" y="795894"/>
                </a:lnTo>
                <a:lnTo>
                  <a:pt x="50095" y="813467"/>
                </a:lnTo>
                <a:lnTo>
                  <a:pt x="82042" y="819911"/>
                </a:lnTo>
                <a:lnTo>
                  <a:pt x="1207262" y="819911"/>
                </a:lnTo>
                <a:lnTo>
                  <a:pt x="1239208" y="813467"/>
                </a:lnTo>
                <a:lnTo>
                  <a:pt x="1265285" y="795894"/>
                </a:lnTo>
                <a:lnTo>
                  <a:pt x="1282860" y="769832"/>
                </a:lnTo>
                <a:lnTo>
                  <a:pt x="1289304" y="737920"/>
                </a:lnTo>
                <a:lnTo>
                  <a:pt x="1289304" y="82041"/>
                </a:lnTo>
                <a:lnTo>
                  <a:pt x="1282860" y="50095"/>
                </a:lnTo>
                <a:lnTo>
                  <a:pt x="1265285" y="24018"/>
                </a:lnTo>
                <a:lnTo>
                  <a:pt x="1239208" y="6443"/>
                </a:lnTo>
                <a:lnTo>
                  <a:pt x="120726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76315" y="5039867"/>
            <a:ext cx="1289685" cy="820419"/>
          </a:xfrm>
          <a:custGeom>
            <a:avLst/>
            <a:gdLst/>
            <a:ahLst/>
            <a:cxnLst/>
            <a:rect l="l" t="t" r="r" b="b"/>
            <a:pathLst>
              <a:path w="1289684" h="820420">
                <a:moveTo>
                  <a:pt x="0" y="82041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2" y="0"/>
                </a:lnTo>
                <a:lnTo>
                  <a:pt x="1207262" y="0"/>
                </a:lnTo>
                <a:lnTo>
                  <a:pt x="1239208" y="6443"/>
                </a:lnTo>
                <a:lnTo>
                  <a:pt x="1265285" y="24018"/>
                </a:lnTo>
                <a:lnTo>
                  <a:pt x="1282860" y="50095"/>
                </a:lnTo>
                <a:lnTo>
                  <a:pt x="1289304" y="82041"/>
                </a:lnTo>
                <a:lnTo>
                  <a:pt x="1289304" y="737920"/>
                </a:lnTo>
                <a:lnTo>
                  <a:pt x="1282860" y="769832"/>
                </a:lnTo>
                <a:lnTo>
                  <a:pt x="1265285" y="795894"/>
                </a:lnTo>
                <a:lnTo>
                  <a:pt x="1239208" y="813467"/>
                </a:lnTo>
                <a:lnTo>
                  <a:pt x="1207262" y="819911"/>
                </a:lnTo>
                <a:lnTo>
                  <a:pt x="82042" y="819911"/>
                </a:lnTo>
                <a:lnTo>
                  <a:pt x="50095" y="813467"/>
                </a:lnTo>
                <a:lnTo>
                  <a:pt x="24018" y="795894"/>
                </a:lnTo>
                <a:lnTo>
                  <a:pt x="6443" y="769832"/>
                </a:lnTo>
                <a:lnTo>
                  <a:pt x="0" y="737920"/>
                </a:lnTo>
                <a:lnTo>
                  <a:pt x="0" y="82041"/>
                </a:lnTo>
                <a:close/>
              </a:path>
            </a:pathLst>
          </a:custGeom>
          <a:ln w="15240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68517" y="5351145"/>
            <a:ext cx="1106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SE</a:t>
            </a:r>
            <a:r>
              <a:rPr sz="1000" spc="-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ORIN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URAL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008876" y="4904232"/>
            <a:ext cx="1290955" cy="818515"/>
          </a:xfrm>
          <a:custGeom>
            <a:avLst/>
            <a:gdLst/>
            <a:ahLst/>
            <a:cxnLst/>
            <a:rect l="l" t="t" r="r" b="b"/>
            <a:pathLst>
              <a:path w="1290954" h="818514">
                <a:moveTo>
                  <a:pt x="1209040" y="0"/>
                </a:moveTo>
                <a:lnTo>
                  <a:pt x="81788" y="0"/>
                </a:lnTo>
                <a:lnTo>
                  <a:pt x="49988" y="6439"/>
                </a:lnTo>
                <a:lnTo>
                  <a:pt x="23987" y="23987"/>
                </a:lnTo>
                <a:lnTo>
                  <a:pt x="6439" y="49988"/>
                </a:lnTo>
                <a:lnTo>
                  <a:pt x="0" y="81788"/>
                </a:lnTo>
                <a:lnTo>
                  <a:pt x="0" y="736549"/>
                </a:lnTo>
                <a:lnTo>
                  <a:pt x="6439" y="768404"/>
                </a:lnTo>
                <a:lnTo>
                  <a:pt x="23987" y="794418"/>
                </a:lnTo>
                <a:lnTo>
                  <a:pt x="49988" y="811956"/>
                </a:lnTo>
                <a:lnTo>
                  <a:pt x="81788" y="818388"/>
                </a:lnTo>
                <a:lnTo>
                  <a:pt x="1209040" y="818388"/>
                </a:lnTo>
                <a:lnTo>
                  <a:pt x="1240839" y="811956"/>
                </a:lnTo>
                <a:lnTo>
                  <a:pt x="1266840" y="794418"/>
                </a:lnTo>
                <a:lnTo>
                  <a:pt x="1284388" y="768404"/>
                </a:lnTo>
                <a:lnTo>
                  <a:pt x="1290827" y="736549"/>
                </a:lnTo>
                <a:lnTo>
                  <a:pt x="1290827" y="81788"/>
                </a:lnTo>
                <a:lnTo>
                  <a:pt x="1284388" y="49988"/>
                </a:lnTo>
                <a:lnTo>
                  <a:pt x="1266840" y="23987"/>
                </a:lnTo>
                <a:lnTo>
                  <a:pt x="1240839" y="6439"/>
                </a:lnTo>
                <a:lnTo>
                  <a:pt x="1209040" y="0"/>
                </a:lnTo>
                <a:close/>
              </a:path>
            </a:pathLst>
          </a:custGeom>
          <a:solidFill>
            <a:srgbClr val="FC9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08876" y="4904232"/>
            <a:ext cx="1290955" cy="818515"/>
          </a:xfrm>
          <a:custGeom>
            <a:avLst/>
            <a:gdLst/>
            <a:ahLst/>
            <a:cxnLst/>
            <a:rect l="l" t="t" r="r" b="b"/>
            <a:pathLst>
              <a:path w="1290954" h="818514">
                <a:moveTo>
                  <a:pt x="0" y="81788"/>
                </a:moveTo>
                <a:lnTo>
                  <a:pt x="6439" y="49988"/>
                </a:lnTo>
                <a:lnTo>
                  <a:pt x="23987" y="23987"/>
                </a:lnTo>
                <a:lnTo>
                  <a:pt x="49988" y="6439"/>
                </a:lnTo>
                <a:lnTo>
                  <a:pt x="81788" y="0"/>
                </a:lnTo>
                <a:lnTo>
                  <a:pt x="1209040" y="0"/>
                </a:lnTo>
                <a:lnTo>
                  <a:pt x="1240839" y="6439"/>
                </a:lnTo>
                <a:lnTo>
                  <a:pt x="1266840" y="23987"/>
                </a:lnTo>
                <a:lnTo>
                  <a:pt x="1284388" y="49988"/>
                </a:lnTo>
                <a:lnTo>
                  <a:pt x="1290827" y="81788"/>
                </a:lnTo>
                <a:lnTo>
                  <a:pt x="1290827" y="736549"/>
                </a:lnTo>
                <a:lnTo>
                  <a:pt x="1284388" y="768404"/>
                </a:lnTo>
                <a:lnTo>
                  <a:pt x="1266840" y="794418"/>
                </a:lnTo>
                <a:lnTo>
                  <a:pt x="1240839" y="811956"/>
                </a:lnTo>
                <a:lnTo>
                  <a:pt x="1209040" y="818388"/>
                </a:lnTo>
                <a:lnTo>
                  <a:pt x="81788" y="818388"/>
                </a:lnTo>
                <a:lnTo>
                  <a:pt x="49988" y="811956"/>
                </a:lnTo>
                <a:lnTo>
                  <a:pt x="23987" y="794418"/>
                </a:lnTo>
                <a:lnTo>
                  <a:pt x="6439" y="768404"/>
                </a:lnTo>
                <a:lnTo>
                  <a:pt x="0" y="736549"/>
                </a:lnTo>
                <a:lnTo>
                  <a:pt x="0" y="81788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52131" y="5039867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1208786" y="0"/>
                </a:moveTo>
                <a:lnTo>
                  <a:pt x="82042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737920"/>
                </a:lnTo>
                <a:lnTo>
                  <a:pt x="6443" y="769837"/>
                </a:lnTo>
                <a:lnTo>
                  <a:pt x="24018" y="795899"/>
                </a:lnTo>
                <a:lnTo>
                  <a:pt x="50095" y="813469"/>
                </a:lnTo>
                <a:lnTo>
                  <a:pt x="82042" y="819911"/>
                </a:lnTo>
                <a:lnTo>
                  <a:pt x="1208786" y="819911"/>
                </a:lnTo>
                <a:lnTo>
                  <a:pt x="1240732" y="813469"/>
                </a:lnTo>
                <a:lnTo>
                  <a:pt x="1266809" y="795899"/>
                </a:lnTo>
                <a:lnTo>
                  <a:pt x="1284384" y="769837"/>
                </a:lnTo>
                <a:lnTo>
                  <a:pt x="1290827" y="737920"/>
                </a:lnTo>
                <a:lnTo>
                  <a:pt x="1290827" y="82041"/>
                </a:lnTo>
                <a:lnTo>
                  <a:pt x="1284384" y="50095"/>
                </a:lnTo>
                <a:lnTo>
                  <a:pt x="1266809" y="24018"/>
                </a:lnTo>
                <a:lnTo>
                  <a:pt x="1240732" y="6443"/>
                </a:lnTo>
                <a:lnTo>
                  <a:pt x="120878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52131" y="5039867"/>
            <a:ext cx="1290955" cy="820419"/>
          </a:xfrm>
          <a:custGeom>
            <a:avLst/>
            <a:gdLst/>
            <a:ahLst/>
            <a:cxnLst/>
            <a:rect l="l" t="t" r="r" b="b"/>
            <a:pathLst>
              <a:path w="1290954" h="820420">
                <a:moveTo>
                  <a:pt x="0" y="82041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2" y="0"/>
                </a:lnTo>
                <a:lnTo>
                  <a:pt x="1208786" y="0"/>
                </a:lnTo>
                <a:lnTo>
                  <a:pt x="1240732" y="6443"/>
                </a:lnTo>
                <a:lnTo>
                  <a:pt x="1266809" y="24018"/>
                </a:lnTo>
                <a:lnTo>
                  <a:pt x="1284384" y="50095"/>
                </a:lnTo>
                <a:lnTo>
                  <a:pt x="1290827" y="82041"/>
                </a:lnTo>
                <a:lnTo>
                  <a:pt x="1290827" y="737920"/>
                </a:lnTo>
                <a:lnTo>
                  <a:pt x="1284384" y="769837"/>
                </a:lnTo>
                <a:lnTo>
                  <a:pt x="1266809" y="795899"/>
                </a:lnTo>
                <a:lnTo>
                  <a:pt x="1240732" y="813469"/>
                </a:lnTo>
                <a:lnTo>
                  <a:pt x="1208786" y="819911"/>
                </a:lnTo>
                <a:lnTo>
                  <a:pt x="82042" y="819911"/>
                </a:lnTo>
                <a:lnTo>
                  <a:pt x="50095" y="813469"/>
                </a:lnTo>
                <a:lnTo>
                  <a:pt x="24018" y="795899"/>
                </a:lnTo>
                <a:lnTo>
                  <a:pt x="6443" y="769837"/>
                </a:lnTo>
                <a:lnTo>
                  <a:pt x="0" y="737920"/>
                </a:lnTo>
                <a:lnTo>
                  <a:pt x="0" y="82041"/>
                </a:lnTo>
                <a:close/>
              </a:path>
            </a:pathLst>
          </a:custGeom>
          <a:ln w="15239">
            <a:solidFill>
              <a:srgbClr val="FC9F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585709" y="5351145"/>
            <a:ext cx="42608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MIX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8646" y="1069593"/>
            <a:ext cx="6440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Electroacoustic</a:t>
            </a:r>
            <a:r>
              <a:rPr spc="-210" dirty="0"/>
              <a:t> </a:t>
            </a:r>
            <a:r>
              <a:rPr spc="-15" dirty="0"/>
              <a:t>characteristic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02539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Gain </a:t>
            </a:r>
            <a:r>
              <a:rPr spc="-5" dirty="0"/>
              <a:t>–is </a:t>
            </a:r>
            <a:r>
              <a:rPr dirty="0"/>
              <a:t>the </a:t>
            </a:r>
            <a:r>
              <a:rPr spc="-5" dirty="0"/>
              <a:t>amount </a:t>
            </a:r>
            <a:r>
              <a:rPr dirty="0"/>
              <a:t>of </a:t>
            </a:r>
            <a:r>
              <a:rPr spc="-10" dirty="0"/>
              <a:t>energy </a:t>
            </a:r>
            <a:r>
              <a:rPr dirty="0"/>
              <a:t>added to the  input signal and the </a:t>
            </a:r>
            <a:r>
              <a:rPr spc="-5" dirty="0"/>
              <a:t>amount </a:t>
            </a:r>
            <a:r>
              <a:rPr dirty="0"/>
              <a:t>of gain </a:t>
            </a:r>
            <a:r>
              <a:rPr spc="-5" dirty="0"/>
              <a:t>varies as </a:t>
            </a:r>
            <a:r>
              <a:rPr dirty="0"/>
              <a:t>a  function of frequency to </a:t>
            </a:r>
            <a:r>
              <a:rPr spc="-5" dirty="0"/>
              <a:t>accommodate</a:t>
            </a:r>
            <a:r>
              <a:rPr spc="-110" dirty="0"/>
              <a:t> </a:t>
            </a:r>
            <a:r>
              <a:rPr dirty="0"/>
              <a:t>varying  hearing </a:t>
            </a:r>
            <a:r>
              <a:rPr spc="-5" dirty="0"/>
              <a:t>loss</a:t>
            </a:r>
            <a:r>
              <a:rPr spc="-30" dirty="0"/>
              <a:t> </a:t>
            </a:r>
            <a:r>
              <a:rPr dirty="0"/>
              <a:t>configurations.</a:t>
            </a:r>
            <a:endParaRPr sz="2050">
              <a:latin typeface="Comic Sans MS"/>
              <a:cs typeface="Comic Sans MS"/>
            </a:endParaRPr>
          </a:p>
          <a:p>
            <a:pPr marL="287020" marR="38735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dirty="0"/>
              <a:t>Relationship of gain </a:t>
            </a:r>
            <a:r>
              <a:rPr spc="-5" dirty="0"/>
              <a:t>as </a:t>
            </a:r>
            <a:r>
              <a:rPr dirty="0"/>
              <a:t>the </a:t>
            </a:r>
            <a:r>
              <a:rPr spc="-5" dirty="0"/>
              <a:t>function </a:t>
            </a:r>
            <a:r>
              <a:rPr dirty="0"/>
              <a:t>of  frequency </a:t>
            </a:r>
            <a:r>
              <a:rPr spc="-5" dirty="0"/>
              <a:t>is </a:t>
            </a:r>
            <a:r>
              <a:rPr dirty="0"/>
              <a:t>the frequency gain response of  hearing aid.it reflects the </a:t>
            </a:r>
            <a:r>
              <a:rPr spc="-10" dirty="0"/>
              <a:t>difference </a:t>
            </a:r>
            <a:r>
              <a:rPr spc="-5" dirty="0"/>
              <a:t>b/w </a:t>
            </a:r>
            <a:r>
              <a:rPr dirty="0"/>
              <a:t>the  intensity level of the output and input of</a:t>
            </a:r>
            <a:r>
              <a:rPr spc="-190" dirty="0"/>
              <a:t> </a:t>
            </a:r>
            <a:r>
              <a:rPr dirty="0"/>
              <a:t>the  hearing aid</a:t>
            </a:r>
            <a:r>
              <a:rPr spc="-45" dirty="0"/>
              <a:t> </a:t>
            </a:r>
            <a:r>
              <a:rPr dirty="0"/>
              <a:t>.</a:t>
            </a:r>
            <a:endParaRPr sz="20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1831339" marR="5080" indent="-171640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Measurement </a:t>
            </a:r>
            <a:r>
              <a:rPr spc="-5" dirty="0"/>
              <a:t>of</a:t>
            </a:r>
            <a:r>
              <a:rPr spc="-235" dirty="0"/>
              <a:t> </a:t>
            </a:r>
            <a:r>
              <a:rPr spc="-10" dirty="0"/>
              <a:t>performance  </a:t>
            </a:r>
            <a:r>
              <a:rPr spc="-5" dirty="0"/>
              <a:t>of hearing</a:t>
            </a:r>
            <a:r>
              <a:rPr spc="-15" dirty="0"/>
              <a:t> </a:t>
            </a:r>
            <a:r>
              <a:rPr spc="-5" dirty="0"/>
              <a:t>aid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577151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REAL EAR </a:t>
            </a:r>
            <a:r>
              <a:rPr sz="2400" b="1" spc="-20" dirty="0">
                <a:latin typeface="Times New Roman"/>
                <a:cs typeface="Times New Roman"/>
              </a:rPr>
              <a:t>MEASUREMENT-</a:t>
            </a:r>
            <a:r>
              <a:rPr sz="2400" spc="-20" dirty="0">
                <a:latin typeface="Times New Roman"/>
                <a:cs typeface="Times New Roman"/>
              </a:rPr>
              <a:t>is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87020" marR="1524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measurement </a:t>
            </a:r>
            <a:r>
              <a:rPr sz="2400" dirty="0">
                <a:latin typeface="Times New Roman"/>
                <a:cs typeface="Times New Roman"/>
              </a:rPr>
              <a:t>of sound pressure level in a  </a:t>
            </a:r>
            <a:r>
              <a:rPr sz="2400" spc="-15" dirty="0">
                <a:latin typeface="Times New Roman"/>
                <a:cs typeface="Times New Roman"/>
              </a:rPr>
              <a:t>patient’s </a:t>
            </a:r>
            <a:r>
              <a:rPr sz="2400" dirty="0">
                <a:latin typeface="Times New Roman"/>
                <a:cs typeface="Times New Roman"/>
              </a:rPr>
              <a:t>ear canal developed </a:t>
            </a:r>
            <a:r>
              <a:rPr sz="2400" spc="-5" dirty="0">
                <a:latin typeface="Times New Roman"/>
                <a:cs typeface="Times New Roman"/>
              </a:rPr>
              <a:t>when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hearing  aid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worn.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  <a:tabLst>
                <a:tab pos="418909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Measured with the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of silicone probe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tube  inserted in 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connected	to the  </a:t>
            </a:r>
            <a:r>
              <a:rPr sz="2400" spc="-5" dirty="0">
                <a:latin typeface="Times New Roman"/>
                <a:cs typeface="Times New Roman"/>
              </a:rPr>
              <a:t>microphone </a:t>
            </a:r>
            <a:r>
              <a:rPr sz="2400" dirty="0">
                <a:latin typeface="Times New Roman"/>
                <a:cs typeface="Times New Roman"/>
              </a:rPr>
              <a:t>outside the</a:t>
            </a:r>
            <a:r>
              <a:rPr sz="2400" spc="-35" dirty="0">
                <a:latin typeface="Times New Roman"/>
                <a:cs typeface="Times New Roman"/>
              </a:rPr>
              <a:t> ear.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603313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Done to verify that the hearing aid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providing  suitable </a:t>
            </a:r>
            <a:r>
              <a:rPr sz="2400" spc="-5" dirty="0">
                <a:latin typeface="Times New Roman"/>
                <a:cs typeface="Times New Roman"/>
              </a:rPr>
              <a:t>amplication </a:t>
            </a:r>
            <a:r>
              <a:rPr sz="2400" dirty="0">
                <a:latin typeface="Times New Roman"/>
                <a:cs typeface="Times New Roman"/>
              </a:rPr>
              <a:t>for a </a:t>
            </a:r>
            <a:r>
              <a:rPr sz="2400" spc="-15" dirty="0">
                <a:latin typeface="Times New Roman"/>
                <a:cs typeface="Times New Roman"/>
              </a:rPr>
              <a:t>patient’s </a:t>
            </a:r>
            <a:r>
              <a:rPr sz="2400" dirty="0">
                <a:latin typeface="Times New Roman"/>
                <a:cs typeface="Times New Roman"/>
              </a:rPr>
              <a:t>hearing  loss.</a:t>
            </a:r>
            <a:endParaRPr sz="2400">
              <a:latin typeface="Times New Roman"/>
              <a:cs typeface="Times New Roman"/>
            </a:endParaRPr>
          </a:p>
          <a:p>
            <a:pPr marL="287020" marR="141605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REAG</a:t>
            </a:r>
            <a:r>
              <a:rPr sz="2400" spc="-5" dirty="0">
                <a:latin typeface="Times New Roman"/>
                <a:cs typeface="Times New Roman"/>
              </a:rPr>
              <a:t>-real </a:t>
            </a:r>
            <a:r>
              <a:rPr sz="2400" dirty="0">
                <a:latin typeface="Times New Roman"/>
                <a:cs typeface="Times New Roman"/>
              </a:rPr>
              <a:t>ear aided gain- </a:t>
            </a:r>
            <a:r>
              <a:rPr sz="2400" spc="-10" dirty="0">
                <a:latin typeface="Times New Roman"/>
                <a:cs typeface="Times New Roman"/>
              </a:rPr>
              <a:t>difference </a:t>
            </a:r>
            <a:r>
              <a:rPr sz="2400" dirty="0">
                <a:latin typeface="Times New Roman"/>
                <a:cs typeface="Times New Roman"/>
              </a:rPr>
              <a:t>in  decibels,as a function of </a:t>
            </a:r>
            <a:r>
              <a:rPr sz="2400" spc="-10" dirty="0">
                <a:latin typeface="Times New Roman"/>
                <a:cs typeface="Times New Roman"/>
              </a:rPr>
              <a:t>frequency,between  </a:t>
            </a:r>
            <a:r>
              <a:rPr sz="2400" dirty="0">
                <a:latin typeface="Times New Roman"/>
                <a:cs typeface="Times New Roman"/>
              </a:rPr>
              <a:t>sound pressure level in the ear canal and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level  in the air near 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patient.</a:t>
            </a:r>
            <a:endParaRPr sz="2400">
              <a:latin typeface="Times New Roman"/>
              <a:cs typeface="Times New Roman"/>
            </a:endParaRPr>
          </a:p>
          <a:p>
            <a:pPr marL="287020" marR="10795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REUG</a:t>
            </a:r>
            <a:r>
              <a:rPr sz="2400" spc="-5" dirty="0">
                <a:latin typeface="Times New Roman"/>
                <a:cs typeface="Times New Roman"/>
              </a:rPr>
              <a:t>-real </a:t>
            </a:r>
            <a:r>
              <a:rPr sz="2400" dirty="0">
                <a:latin typeface="Times New Roman"/>
                <a:cs typeface="Times New Roman"/>
              </a:rPr>
              <a:t>ear unaided gain- with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unoccluded  ear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canal.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42033" y="2142235"/>
            <a:ext cx="59048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tabLst>
                <a:tab pos="416877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REIG</a:t>
            </a:r>
            <a:r>
              <a:rPr sz="2400" spc="-5" dirty="0">
                <a:latin typeface="Times New Roman"/>
                <a:cs typeface="Times New Roman"/>
              </a:rPr>
              <a:t>-Real </a:t>
            </a:r>
            <a:r>
              <a:rPr sz="2400" dirty="0">
                <a:latin typeface="Times New Roman"/>
                <a:cs typeface="Times New Roman"/>
              </a:rPr>
              <a:t>ear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insertion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gain-	</a:t>
            </a:r>
            <a:r>
              <a:rPr sz="2400" spc="-10" dirty="0">
                <a:latin typeface="Times New Roman"/>
                <a:cs typeface="Times New Roman"/>
              </a:rPr>
              <a:t>difference </a:t>
            </a:r>
            <a:r>
              <a:rPr sz="2400" dirty="0">
                <a:latin typeface="Times New Roman"/>
                <a:cs typeface="Times New Roman"/>
              </a:rPr>
              <a:t>in  dB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a function of frequency between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REAG 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REUG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same measurement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point.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31213" y="1084834"/>
            <a:ext cx="6487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/>
                <a:cs typeface="Times New Roman"/>
              </a:rPr>
              <a:t>Contralateral routing of</a:t>
            </a:r>
            <a:r>
              <a:rPr dirty="0">
                <a:latin typeface="Times New Roman"/>
                <a:cs typeface="Times New Roman"/>
              </a:rPr>
              <a:t> signals.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5931535" cy="25133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Microphone </a:t>
            </a:r>
            <a:r>
              <a:rPr sz="2400" spc="-5" dirty="0">
                <a:latin typeface="Times New Roman"/>
                <a:cs typeface="Times New Roman"/>
              </a:rPr>
              <a:t>fits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profoundly </a:t>
            </a:r>
            <a:r>
              <a:rPr sz="2400" dirty="0">
                <a:latin typeface="Times New Roman"/>
                <a:cs typeface="Times New Roman"/>
              </a:rPr>
              <a:t>deaf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ear.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Picks </a:t>
            </a:r>
            <a:r>
              <a:rPr sz="2400" dirty="0">
                <a:latin typeface="Times New Roman"/>
                <a:cs typeface="Times New Roman"/>
              </a:rPr>
              <a:t>sound &amp; </a:t>
            </a:r>
            <a:r>
              <a:rPr sz="2400" spc="-5" dirty="0">
                <a:latin typeface="Times New Roman"/>
                <a:cs typeface="Times New Roman"/>
              </a:rPr>
              <a:t>passes </a:t>
            </a:r>
            <a:r>
              <a:rPr sz="2400" dirty="0">
                <a:latin typeface="Times New Roman"/>
                <a:cs typeface="Times New Roman"/>
              </a:rPr>
              <a:t>to the receiver placed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better</a:t>
            </a:r>
            <a:r>
              <a:rPr sz="2400" spc="-35" dirty="0">
                <a:latin typeface="Times New Roman"/>
                <a:cs typeface="Times New Roman"/>
              </a:rPr>
              <a:t> ear.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Useful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profound </a:t>
            </a:r>
            <a:r>
              <a:rPr sz="2400" dirty="0">
                <a:latin typeface="Times New Roman"/>
                <a:cs typeface="Times New Roman"/>
              </a:rPr>
              <a:t>hearing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loss.</a:t>
            </a:r>
            <a:endParaRPr sz="2400">
              <a:latin typeface="Times New Roman"/>
              <a:cs typeface="Times New Roman"/>
            </a:endParaRPr>
          </a:p>
          <a:p>
            <a:pPr marL="287020" marR="80645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Localises sound </a:t>
            </a:r>
            <a:r>
              <a:rPr sz="2400" spc="-5" dirty="0">
                <a:latin typeface="Times New Roman"/>
                <a:cs typeface="Times New Roman"/>
              </a:rPr>
              <a:t>coming </a:t>
            </a:r>
            <a:r>
              <a:rPr sz="2400" dirty="0">
                <a:latin typeface="Times New Roman"/>
                <a:cs typeface="Times New Roman"/>
              </a:rPr>
              <a:t>from the side of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deaf  </a:t>
            </a:r>
            <a:r>
              <a:rPr sz="2400" spc="-35" dirty="0">
                <a:latin typeface="Times New Roman"/>
                <a:cs typeface="Times New Roman"/>
              </a:rPr>
              <a:t>ear.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82597" y="1291590"/>
            <a:ext cx="578040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413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t-CROS </a:t>
            </a:r>
            <a:r>
              <a:rPr sz="2400" dirty="0">
                <a:latin typeface="Times New Roman"/>
                <a:cs typeface="Times New Roman"/>
              </a:rPr>
              <a:t>(transcranial </a:t>
            </a:r>
            <a:r>
              <a:rPr sz="2400" spc="-5" dirty="0">
                <a:latin typeface="Times New Roman"/>
                <a:cs typeface="Times New Roman"/>
              </a:rPr>
              <a:t>contralateral </a:t>
            </a:r>
            <a:r>
              <a:rPr sz="2400" dirty="0">
                <a:latin typeface="Times New Roman"/>
                <a:cs typeface="Times New Roman"/>
              </a:rPr>
              <a:t>routing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signal):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This BTE style devise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worn-</a:t>
            </a:r>
            <a:endParaRPr sz="2400">
              <a:latin typeface="Times New Roman"/>
              <a:cs typeface="Times New Roman"/>
            </a:endParaRPr>
          </a:p>
          <a:p>
            <a:pPr marL="12700" marR="5080" indent="228600">
              <a:lnSpc>
                <a:spcPct val="100000"/>
              </a:lnSpc>
              <a:spcBef>
                <a:spcPts val="575"/>
              </a:spcBef>
              <a:tabLst>
                <a:tab pos="5499735" algn="l"/>
              </a:tabLst>
            </a:pPr>
            <a:r>
              <a:rPr sz="2400" dirty="0">
                <a:latin typeface="Times New Roman"/>
                <a:cs typeface="Times New Roman"/>
              </a:rPr>
              <a:t>Solely on the deaf </a:t>
            </a:r>
            <a:r>
              <a:rPr sz="2400" spc="-35" dirty="0">
                <a:latin typeface="Times New Roman"/>
                <a:cs typeface="Times New Roman"/>
              </a:rPr>
              <a:t>ear. </a:t>
            </a:r>
            <a:r>
              <a:rPr sz="2400" spc="-5" dirty="0">
                <a:latin typeface="Times New Roman"/>
                <a:cs typeface="Times New Roman"/>
              </a:rPr>
              <a:t>Sound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processed	in  the usual </a:t>
            </a:r>
            <a:r>
              <a:rPr sz="2400" spc="-5" dirty="0">
                <a:latin typeface="Times New Roman"/>
                <a:cs typeface="Times New Roman"/>
              </a:rPr>
              <a:t>manner </a:t>
            </a:r>
            <a:r>
              <a:rPr sz="2400" dirty="0">
                <a:latin typeface="Times New Roman"/>
                <a:cs typeface="Times New Roman"/>
              </a:rPr>
              <a:t>and delivered to the bony  portion of the external auditory canal through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long </a:t>
            </a:r>
            <a:r>
              <a:rPr sz="2400" spc="-5" dirty="0">
                <a:latin typeface="Times New Roman"/>
                <a:cs typeface="Times New Roman"/>
              </a:rPr>
              <a:t>earmold. </a:t>
            </a:r>
            <a:r>
              <a:rPr sz="2400" dirty="0">
                <a:latin typeface="Times New Roman"/>
                <a:cs typeface="Times New Roman"/>
              </a:rPr>
              <a:t>From that point, sound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spc="-5" dirty="0">
                <a:latin typeface="Times New Roman"/>
                <a:cs typeface="Times New Roman"/>
              </a:rPr>
              <a:t>is  </a:t>
            </a:r>
            <a:r>
              <a:rPr sz="2400" dirty="0">
                <a:latin typeface="Times New Roman"/>
                <a:cs typeface="Times New Roman"/>
              </a:rPr>
              <a:t>delivered through bone conduction to the  </a:t>
            </a:r>
            <a:r>
              <a:rPr sz="2400" spc="-5" dirty="0">
                <a:latin typeface="Times New Roman"/>
                <a:cs typeface="Times New Roman"/>
              </a:rPr>
              <a:t>contralateral </a:t>
            </a:r>
            <a:r>
              <a:rPr sz="2400" dirty="0">
                <a:latin typeface="Times New Roman"/>
                <a:cs typeface="Times New Roman"/>
              </a:rPr>
              <a:t>healthy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cochlea.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6138" y="1034541"/>
            <a:ext cx="54203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Binaural</a:t>
            </a:r>
            <a:r>
              <a:rPr sz="4400" spc="-200" dirty="0"/>
              <a:t> </a:t>
            </a:r>
            <a:r>
              <a:rPr sz="4400" spc="5" dirty="0"/>
              <a:t>amplification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6026785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AA2B1E"/>
              </a:buClr>
              <a:buSzPct val="85416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In bilateral hearing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endParaRPr sz="2400">
              <a:latin typeface="Times New Roman"/>
              <a:cs typeface="Times New Roman"/>
            </a:endParaRPr>
          </a:p>
          <a:p>
            <a:pPr marL="287020" marR="223520" indent="-2743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Binaural hearing aid </a:t>
            </a:r>
            <a:r>
              <a:rPr sz="2400" spc="-5" dirty="0">
                <a:latin typeface="Times New Roman"/>
                <a:cs typeface="Times New Roman"/>
              </a:rPr>
              <a:t>amplification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eliminates  </a:t>
            </a:r>
            <a:r>
              <a:rPr sz="2400" dirty="0">
                <a:latin typeface="Times New Roman"/>
                <a:cs typeface="Times New Roman"/>
              </a:rPr>
              <a:t>head </a:t>
            </a:r>
            <a:r>
              <a:rPr sz="2400" spc="-5" dirty="0">
                <a:latin typeface="Times New Roman"/>
                <a:cs typeface="Times New Roman"/>
              </a:rPr>
              <a:t>shadow</a:t>
            </a:r>
            <a:r>
              <a:rPr sz="2400" spc="-10" dirty="0">
                <a:latin typeface="Times New Roman"/>
                <a:cs typeface="Times New Roman"/>
              </a:rPr>
              <a:t> effect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Better speech </a:t>
            </a:r>
            <a:r>
              <a:rPr sz="2400" spc="-5" dirty="0">
                <a:latin typeface="Times New Roman"/>
                <a:cs typeface="Times New Roman"/>
              </a:rPr>
              <a:t>discrimination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localisation.</a:t>
            </a:r>
            <a:endParaRPr sz="2400">
              <a:latin typeface="Times New Roman"/>
              <a:cs typeface="Times New Roman"/>
            </a:endParaRPr>
          </a:p>
          <a:p>
            <a:pPr marL="12700" marR="5080" indent="2286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Head shadow effect-when sound has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15" dirty="0">
                <a:latin typeface="Times New Roman"/>
                <a:cs typeface="Times New Roman"/>
              </a:rPr>
              <a:t>cross  </a:t>
            </a:r>
            <a:r>
              <a:rPr sz="2400" b="1" spc="-5" dirty="0">
                <a:latin typeface="Times New Roman"/>
                <a:cs typeface="Times New Roman"/>
              </a:rPr>
              <a:t>the head </a:t>
            </a:r>
            <a:r>
              <a:rPr sz="2400" b="1" dirty="0">
                <a:latin typeface="Times New Roman"/>
                <a:cs typeface="Times New Roman"/>
              </a:rPr>
              <a:t>to </a:t>
            </a:r>
            <a:r>
              <a:rPr sz="2400" b="1" spc="-10" dirty="0">
                <a:latin typeface="Times New Roman"/>
                <a:cs typeface="Times New Roman"/>
              </a:rPr>
              <a:t>reach </a:t>
            </a:r>
            <a:r>
              <a:rPr sz="2400" b="1" dirty="0">
                <a:latin typeface="Times New Roman"/>
                <a:cs typeface="Times New Roman"/>
              </a:rPr>
              <a:t>other </a:t>
            </a:r>
            <a:r>
              <a:rPr sz="2400" b="1" spc="-5" dirty="0">
                <a:latin typeface="Times New Roman"/>
                <a:cs typeface="Times New Roman"/>
              </a:rPr>
              <a:t>side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35" dirty="0">
                <a:latin typeface="Times New Roman"/>
                <a:cs typeface="Times New Roman"/>
              </a:rPr>
              <a:t>ear.6dB </a:t>
            </a:r>
            <a:r>
              <a:rPr sz="2400" b="1" spc="-5" dirty="0">
                <a:latin typeface="Times New Roman"/>
                <a:cs typeface="Times New Roman"/>
              </a:rPr>
              <a:t>loss in  sound </a:t>
            </a:r>
            <a:r>
              <a:rPr sz="2400" b="1" dirty="0">
                <a:latin typeface="Times New Roman"/>
                <a:cs typeface="Times New Roman"/>
              </a:rPr>
              <a:t>intensity occurs.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0920" y="1051306"/>
            <a:ext cx="45929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5" dirty="0">
                <a:latin typeface="Times New Roman"/>
                <a:cs typeface="Times New Roman"/>
              </a:rPr>
              <a:t>Types </a:t>
            </a:r>
            <a:r>
              <a:rPr sz="4400" dirty="0">
                <a:latin typeface="Times New Roman"/>
                <a:cs typeface="Times New Roman"/>
              </a:rPr>
              <a:t>of hearing</a:t>
            </a:r>
            <a:r>
              <a:rPr sz="4400" spc="-4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aid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3220720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Body </a:t>
            </a:r>
            <a:r>
              <a:rPr sz="2400" b="1" spc="-10" dirty="0">
                <a:latin typeface="Times New Roman"/>
                <a:cs typeface="Times New Roman"/>
              </a:rPr>
              <a:t>worn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types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Behind the </a:t>
            </a:r>
            <a:r>
              <a:rPr sz="2400" b="1" dirty="0">
                <a:latin typeface="Times New Roman"/>
                <a:cs typeface="Times New Roman"/>
              </a:rPr>
              <a:t>ear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types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dirty="0">
                <a:latin typeface="Times New Roman"/>
                <a:cs typeface="Times New Roman"/>
              </a:rPr>
              <a:t>Spectacles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type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dirty="0">
                <a:latin typeface="Times New Roman"/>
                <a:cs typeface="Times New Roman"/>
              </a:rPr>
              <a:t>In the ear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type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Canal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types(ITC/CIC)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8444" y="2119883"/>
            <a:ext cx="5067300" cy="3602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0035" y="891539"/>
            <a:ext cx="3489960" cy="2592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7196" y="891539"/>
            <a:ext cx="3816096" cy="3604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6151" rIns="0" bIns="0" rtlCol="0">
            <a:spAutoFit/>
          </a:bodyPr>
          <a:lstStyle/>
          <a:p>
            <a:pPr marL="2077085" marR="5080" indent="-972819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CONGENITAL</a:t>
            </a:r>
            <a:r>
              <a:rPr sz="3200" spc="-140" dirty="0"/>
              <a:t> </a:t>
            </a:r>
            <a:r>
              <a:rPr sz="3200" spc="-5" dirty="0"/>
              <a:t>HEARING  </a:t>
            </a:r>
            <a:r>
              <a:rPr sz="3200" spc="-25" dirty="0"/>
              <a:t>IMPAIRMENT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5980">
              <a:lnSpc>
                <a:spcPts val="2695"/>
              </a:lnSpc>
              <a:spcBef>
                <a:spcPts val="100"/>
              </a:spcBef>
            </a:pPr>
            <a:r>
              <a:rPr spc="-5" dirty="0"/>
              <a:t>CONDUCTIVE</a:t>
            </a:r>
          </a:p>
          <a:p>
            <a:pPr marL="12700">
              <a:lnSpc>
                <a:spcPts val="2455"/>
              </a:lnSpc>
            </a:pPr>
            <a:r>
              <a:rPr sz="1850" b="0" i="1" spc="15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1850" b="0" i="1" spc="10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Exostosis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50" b="0" i="1" spc="15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1850" b="0" i="1" spc="10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Microtia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b="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Absence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2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pinna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50" b="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Congenital</a:t>
            </a:r>
            <a:r>
              <a:rPr sz="2200" b="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cholesteatoma</a:t>
            </a:r>
            <a:endParaRPr sz="22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525"/>
              </a:spcBef>
            </a:pPr>
            <a:r>
              <a:rPr sz="1850" b="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EAC atresia with/without  ossicular fixation : </a:t>
            </a:r>
            <a:r>
              <a:rPr sz="22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Treacher 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Collins, Klippel Fiel,  </a:t>
            </a:r>
            <a:r>
              <a:rPr sz="22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Alport’s,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Goldenhar,</a:t>
            </a:r>
            <a:r>
              <a:rPr sz="22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Mohr’s</a:t>
            </a:r>
            <a:endParaRPr sz="2200">
              <a:latin typeface="Times New Roman"/>
              <a:cs typeface="Times New Roman"/>
            </a:endParaRPr>
          </a:p>
          <a:p>
            <a:pPr marL="287020" marR="332740" indent="-274320">
              <a:lnSpc>
                <a:spcPts val="2110"/>
              </a:lnSpc>
              <a:spcBef>
                <a:spcPts val="515"/>
              </a:spcBef>
            </a:pPr>
            <a:r>
              <a:rPr sz="1850" b="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Associated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eye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disorders:  Cryptophtalmus,</a:t>
            </a:r>
            <a:r>
              <a:rPr sz="22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Duane’s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375"/>
              </a:lnSpc>
              <a:spcBef>
                <a:spcPts val="20"/>
              </a:spcBef>
            </a:pPr>
            <a:r>
              <a:rPr sz="1850" b="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Associated renal</a:t>
            </a:r>
            <a:r>
              <a:rPr sz="2200" b="0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disorders:</a:t>
            </a:r>
            <a:endParaRPr sz="2200">
              <a:latin typeface="Times New Roman"/>
              <a:cs typeface="Times New Roman"/>
            </a:endParaRPr>
          </a:p>
          <a:p>
            <a:pPr marR="184150" algn="ctr">
              <a:lnSpc>
                <a:spcPts val="2375"/>
              </a:lnSpc>
            </a:pP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Nephrosis, </a:t>
            </a:r>
            <a:r>
              <a:rPr sz="22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Taylor’s</a:t>
            </a:r>
            <a:r>
              <a:rPr sz="22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syn</a:t>
            </a:r>
            <a:r>
              <a:rPr sz="1900" b="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3638" y="2035114"/>
            <a:ext cx="3615054" cy="35204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47980">
              <a:lnSpc>
                <a:spcPct val="100000"/>
              </a:lnSpc>
              <a:spcBef>
                <a:spcPts val="280"/>
              </a:spcBef>
            </a:pPr>
            <a:r>
              <a:rPr sz="2400" b="1" spc="-5" dirty="0">
                <a:solidFill>
                  <a:srgbClr val="465E9C"/>
                </a:solidFill>
                <a:latin typeface="Times New Roman"/>
                <a:cs typeface="Times New Roman"/>
              </a:rPr>
              <a:t>SENSORINEURAL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20" dirty="0">
                <a:latin typeface="Times New Roman"/>
                <a:cs typeface="Times New Roman"/>
              </a:rPr>
              <a:t>Michael’s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aplasia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Mondini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dysplasia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Scheibe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dysplasia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Bing – Siebenmann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dysplasia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Alexander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dysplasia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10" dirty="0">
                <a:latin typeface="Times New Roman"/>
                <a:cs typeface="Times New Roman"/>
              </a:rPr>
              <a:t>Enlarged </a:t>
            </a:r>
            <a:r>
              <a:rPr sz="2200" spc="-5" dirty="0">
                <a:latin typeface="Times New Roman"/>
                <a:cs typeface="Times New Roman"/>
              </a:rPr>
              <a:t>vestibular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aqueduct</a:t>
            </a:r>
            <a:endParaRPr sz="2200">
              <a:latin typeface="Times New Roman"/>
              <a:cs typeface="Times New Roman"/>
            </a:endParaRPr>
          </a:p>
          <a:p>
            <a:pPr marL="287020" marR="1233170" indent="-274320">
              <a:lnSpc>
                <a:spcPct val="100000"/>
              </a:lnSpc>
              <a:spcBef>
                <a:spcPts val="525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Semicircular canal  malformations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9" y="1196340"/>
            <a:ext cx="6048755" cy="4680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411983"/>
            <a:ext cx="6027420" cy="31102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7020" marR="5080" indent="-274320">
              <a:lnSpc>
                <a:spcPct val="80000"/>
              </a:lnSpc>
              <a:spcBef>
                <a:spcPts val="62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BTE appropriate for all levels of hearing loss, </a:t>
            </a:r>
            <a:r>
              <a:rPr sz="2200" spc="-10" dirty="0">
                <a:latin typeface="Times New Roman"/>
                <a:cs typeface="Times New Roman"/>
              </a:rPr>
              <a:t>mild  </a:t>
            </a:r>
            <a:r>
              <a:rPr sz="2200" spc="-5" dirty="0">
                <a:latin typeface="Times New Roman"/>
                <a:cs typeface="Times New Roman"/>
              </a:rPr>
              <a:t>to severe. Can provide the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spc="-5" dirty="0">
                <a:latin typeface="Times New Roman"/>
                <a:cs typeface="Times New Roman"/>
              </a:rPr>
              <a:t>amplification. easy  to incorporate </a:t>
            </a:r>
            <a:r>
              <a:rPr sz="2200" spc="-10" dirty="0">
                <a:latin typeface="Times New Roman"/>
                <a:cs typeface="Times New Roman"/>
              </a:rPr>
              <a:t>large </a:t>
            </a:r>
            <a:r>
              <a:rPr sz="2200" spc="-5" dirty="0">
                <a:latin typeface="Times New Roman"/>
                <a:cs typeface="Times New Roman"/>
              </a:rPr>
              <a:t>vents, directional  microphones, switches, manual volume control,  </a:t>
            </a:r>
            <a:r>
              <a:rPr sz="2200" spc="-10" dirty="0">
                <a:latin typeface="Times New Roman"/>
                <a:cs typeface="Times New Roman"/>
              </a:rPr>
              <a:t>larger </a:t>
            </a:r>
            <a:r>
              <a:rPr sz="2200" spc="-5" dirty="0">
                <a:latin typeface="Times New Roman"/>
                <a:cs typeface="Times New Roman"/>
              </a:rPr>
              <a:t>batteries, and additional components </a:t>
            </a:r>
            <a:r>
              <a:rPr sz="2200" dirty="0">
                <a:latin typeface="Times New Roman"/>
                <a:cs typeface="Times New Roman"/>
              </a:rPr>
              <a:t>for  </a:t>
            </a:r>
            <a:r>
              <a:rPr sz="2200" spc="-5" dirty="0">
                <a:latin typeface="Times New Roman"/>
                <a:cs typeface="Times New Roman"/>
              </a:rPr>
              <a:t>sophisticated signal processing and connectivity to  other devices. this is </a:t>
            </a:r>
            <a:r>
              <a:rPr sz="2200" dirty="0">
                <a:latin typeface="Times New Roman"/>
                <a:cs typeface="Times New Roman"/>
              </a:rPr>
              <a:t>the style </a:t>
            </a:r>
            <a:r>
              <a:rPr sz="2200" spc="-5" dirty="0">
                <a:latin typeface="Times New Roman"/>
                <a:cs typeface="Times New Roman"/>
              </a:rPr>
              <a:t>of choice for  children.</a:t>
            </a:r>
            <a:endParaRPr sz="2200">
              <a:latin typeface="Times New Roman"/>
              <a:cs typeface="Times New Roman"/>
            </a:endParaRPr>
          </a:p>
          <a:p>
            <a:pPr marL="287020" marR="170815" indent="-274320">
              <a:lnSpc>
                <a:spcPct val="80000"/>
              </a:lnSpc>
              <a:spcBef>
                <a:spcPts val="53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spc="-5" dirty="0">
                <a:latin typeface="Times New Roman"/>
                <a:cs typeface="Times New Roman"/>
              </a:rPr>
              <a:t>Cosmesis is generally considered a disadvantage  although newer BTE </a:t>
            </a:r>
            <a:r>
              <a:rPr sz="2200" dirty="0">
                <a:latin typeface="Times New Roman"/>
                <a:cs typeface="Times New Roman"/>
              </a:rPr>
              <a:t>style </a:t>
            </a:r>
            <a:r>
              <a:rPr sz="2200" spc="-5" dirty="0">
                <a:latin typeface="Times New Roman"/>
                <a:cs typeface="Times New Roman"/>
              </a:rPr>
              <a:t>hearing aid designs are  discreet and cosmesis is generally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good.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42033" y="2069083"/>
            <a:ext cx="3443604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Open </a:t>
            </a:r>
            <a:r>
              <a:rPr sz="2400" spc="-5" dirty="0">
                <a:latin typeface="Times New Roman"/>
                <a:cs typeface="Times New Roman"/>
              </a:rPr>
              <a:t>fit </a:t>
            </a:r>
            <a:r>
              <a:rPr sz="2400" dirty="0">
                <a:latin typeface="Times New Roman"/>
                <a:cs typeface="Times New Roman"/>
              </a:rPr>
              <a:t>hearing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50761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7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RITE(receiver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	the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ear)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75232" y="2997707"/>
            <a:ext cx="2382012" cy="2857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7555" y="3717035"/>
            <a:ext cx="3889248" cy="2138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566293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ITE- appropriate for hearing </a:t>
            </a:r>
            <a:r>
              <a:rPr sz="2400" spc="-5" dirty="0">
                <a:latin typeface="Times New Roman"/>
                <a:cs typeface="Times New Roman"/>
              </a:rPr>
              <a:t>loss </a:t>
            </a:r>
            <a:r>
              <a:rPr sz="2400" dirty="0">
                <a:latin typeface="Times New Roman"/>
                <a:cs typeface="Times New Roman"/>
              </a:rPr>
              <a:t>upto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70dB  hearing </a:t>
            </a:r>
            <a:r>
              <a:rPr sz="2400" spc="-5" dirty="0">
                <a:latin typeface="Times New Roman"/>
                <a:cs typeface="Times New Roman"/>
              </a:rPr>
              <a:t>loss </a:t>
            </a:r>
            <a:r>
              <a:rPr sz="2400" dirty="0">
                <a:latin typeface="Times New Roman"/>
                <a:cs typeface="Times New Roman"/>
              </a:rPr>
              <a:t>,easy to handle and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adjust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Cosmesis </a:t>
            </a:r>
            <a:r>
              <a:rPr sz="2400" dirty="0">
                <a:latin typeface="Times New Roman"/>
                <a:cs typeface="Times New Roman"/>
              </a:rPr>
              <a:t>generally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poor.</a:t>
            </a:r>
            <a:endParaRPr sz="2400">
              <a:latin typeface="Times New Roman"/>
              <a:cs typeface="Times New Roman"/>
            </a:endParaRPr>
          </a:p>
          <a:p>
            <a:pPr marL="287020" marR="11557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ITC – </a:t>
            </a:r>
            <a:r>
              <a:rPr sz="2400" spc="-5" dirty="0">
                <a:latin typeface="Times New Roman"/>
                <a:cs typeface="Times New Roman"/>
              </a:rPr>
              <a:t>smaller </a:t>
            </a:r>
            <a:r>
              <a:rPr sz="2400" dirty="0">
                <a:latin typeface="Times New Roman"/>
                <a:cs typeface="Times New Roman"/>
              </a:rPr>
              <a:t>size ,appealing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cosmesis,can  accommodate </a:t>
            </a:r>
            <a:r>
              <a:rPr sz="2400" dirty="0">
                <a:latin typeface="Times New Roman"/>
                <a:cs typeface="Times New Roman"/>
              </a:rPr>
              <a:t>vent and </a:t>
            </a:r>
            <a:r>
              <a:rPr sz="2400" spc="-5" dirty="0">
                <a:latin typeface="Times New Roman"/>
                <a:cs typeface="Times New Roman"/>
              </a:rPr>
              <a:t>directional  microphone, </a:t>
            </a:r>
            <a:r>
              <a:rPr sz="2400" dirty="0">
                <a:latin typeface="Times New Roman"/>
                <a:cs typeface="Times New Roman"/>
              </a:rPr>
              <a:t>used for hearing </a:t>
            </a:r>
            <a:r>
              <a:rPr sz="2400" spc="-5" dirty="0">
                <a:latin typeface="Times New Roman"/>
                <a:cs typeface="Times New Roman"/>
              </a:rPr>
              <a:t>loss </a:t>
            </a:r>
            <a:r>
              <a:rPr sz="2400" dirty="0">
                <a:latin typeface="Times New Roman"/>
                <a:cs typeface="Times New Roman"/>
              </a:rPr>
              <a:t>upto  </a:t>
            </a:r>
            <a:r>
              <a:rPr sz="2400" spc="-5" dirty="0">
                <a:latin typeface="Times New Roman"/>
                <a:cs typeface="Times New Roman"/>
              </a:rPr>
              <a:t>60dBHL.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5952490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187325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CIC excellent </a:t>
            </a:r>
            <a:r>
              <a:rPr sz="2400" spc="-5" dirty="0">
                <a:latin typeface="Times New Roman"/>
                <a:cs typeface="Times New Roman"/>
              </a:rPr>
              <a:t>cosmesis, </a:t>
            </a:r>
            <a:r>
              <a:rPr sz="2400" dirty="0">
                <a:latin typeface="Times New Roman"/>
                <a:cs typeface="Times New Roman"/>
              </a:rPr>
              <a:t>discreet hearing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aid,  resistant to wind noise, used for mild-to-  </a:t>
            </a:r>
            <a:r>
              <a:rPr sz="2400" spc="-5" dirty="0">
                <a:latin typeface="Times New Roman"/>
                <a:cs typeface="Times New Roman"/>
              </a:rPr>
              <a:t>moderate </a:t>
            </a:r>
            <a:r>
              <a:rPr sz="2400" dirty="0">
                <a:latin typeface="Times New Roman"/>
                <a:cs typeface="Times New Roman"/>
              </a:rPr>
              <a:t>hearing loss, less than 50 to 60 dB  hL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Cannot </a:t>
            </a:r>
            <a:r>
              <a:rPr sz="2400" spc="-5" dirty="0">
                <a:latin typeface="Times New Roman"/>
                <a:cs typeface="Times New Roman"/>
              </a:rPr>
              <a:t>accommodate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large </a:t>
            </a:r>
            <a:r>
              <a:rPr sz="2400" dirty="0">
                <a:latin typeface="Times New Roman"/>
                <a:cs typeface="Times New Roman"/>
              </a:rPr>
              <a:t>vent or a  directional </a:t>
            </a:r>
            <a:r>
              <a:rPr sz="2400" spc="-5" dirty="0">
                <a:latin typeface="Times New Roman"/>
                <a:cs typeface="Times New Roman"/>
              </a:rPr>
              <a:t>microphone. </a:t>
            </a:r>
            <a:r>
              <a:rPr sz="2400" dirty="0">
                <a:latin typeface="Times New Roman"/>
                <a:cs typeface="Times New Roman"/>
              </a:rPr>
              <a:t>Occlusion </a:t>
            </a:r>
            <a:r>
              <a:rPr sz="2400" spc="-10" dirty="0">
                <a:latin typeface="Times New Roman"/>
                <a:cs typeface="Times New Roman"/>
              </a:rPr>
              <a:t>effect may  </a:t>
            </a:r>
            <a:r>
              <a:rPr sz="2400" dirty="0">
                <a:latin typeface="Times New Roman"/>
                <a:cs typeface="Times New Roman"/>
              </a:rPr>
              <a:t>be pronounced. </a:t>
            </a:r>
            <a:r>
              <a:rPr sz="2400" spc="-10" dirty="0">
                <a:latin typeface="Times New Roman"/>
                <a:cs typeface="Times New Roman"/>
              </a:rPr>
              <a:t>Difficult </a:t>
            </a:r>
            <a:r>
              <a:rPr sz="2400" dirty="0">
                <a:latin typeface="Times New Roman"/>
                <a:cs typeface="Times New Roman"/>
              </a:rPr>
              <a:t>to handle for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patients  with </a:t>
            </a:r>
            <a:r>
              <a:rPr sz="2400" spc="-5" dirty="0">
                <a:latin typeface="Times New Roman"/>
                <a:cs typeface="Times New Roman"/>
              </a:rPr>
              <a:t>diminished </a:t>
            </a:r>
            <a:r>
              <a:rPr sz="2400" dirty="0">
                <a:latin typeface="Times New Roman"/>
                <a:cs typeface="Times New Roman"/>
              </a:rPr>
              <a:t>hand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dexterity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4301" y="1051306"/>
            <a:ext cx="5847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Limitations of hearing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aid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110231"/>
            <a:ext cx="5840730" cy="35128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marR="5080" indent="-274320">
              <a:lnSpc>
                <a:spcPts val="2380"/>
              </a:lnSpc>
              <a:spcBef>
                <a:spcPts val="390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Insufficient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gain- </a:t>
            </a:r>
            <a:r>
              <a:rPr sz="2200" spc="-10" dirty="0">
                <a:latin typeface="Times New Roman"/>
                <a:cs typeface="Times New Roman"/>
              </a:rPr>
              <a:t>maximum </a:t>
            </a:r>
            <a:r>
              <a:rPr sz="2200" spc="-5" dirty="0">
                <a:latin typeface="Times New Roman"/>
                <a:cs typeface="Times New Roman"/>
              </a:rPr>
              <a:t>gain for digital 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ITE,ITC,CICare</a:t>
            </a:r>
            <a:r>
              <a:rPr sz="2200" spc="-5" dirty="0">
                <a:latin typeface="Times New Roman"/>
                <a:cs typeface="Times New Roman"/>
              </a:rPr>
              <a:t> about 55dBto 65dB, 45 to </a:t>
            </a:r>
            <a:r>
              <a:rPr sz="2200" dirty="0">
                <a:latin typeface="Times New Roman"/>
                <a:cs typeface="Times New Roman"/>
              </a:rPr>
              <a:t>55dB,  35 </a:t>
            </a:r>
            <a:r>
              <a:rPr sz="2200" spc="-5" dirty="0">
                <a:latin typeface="Times New Roman"/>
                <a:cs typeface="Times New Roman"/>
              </a:rPr>
              <a:t>ti 50dB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respectively.</a:t>
            </a:r>
            <a:endParaRPr sz="2200">
              <a:latin typeface="Times New Roman"/>
              <a:cs typeface="Times New Roman"/>
            </a:endParaRPr>
          </a:p>
          <a:p>
            <a:pPr marL="287020" marR="10160" indent="-274320">
              <a:lnSpc>
                <a:spcPct val="90000"/>
              </a:lnSpc>
              <a:spcBef>
                <a:spcPts val="484"/>
              </a:spcBef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Acoustic feedback- </a:t>
            </a:r>
            <a:r>
              <a:rPr sz="2200" spc="-5" dirty="0">
                <a:latin typeface="Times New Roman"/>
                <a:cs typeface="Times New Roman"/>
              </a:rPr>
              <a:t>acoustic waves from the  hearing aid speaker leaks through the air space  between the hearing aid </a:t>
            </a:r>
            <a:r>
              <a:rPr sz="2200" dirty="0">
                <a:latin typeface="Times New Roman"/>
                <a:cs typeface="Times New Roman"/>
              </a:rPr>
              <a:t>body </a:t>
            </a:r>
            <a:r>
              <a:rPr sz="2200" spc="-5" dirty="0">
                <a:latin typeface="Times New Roman"/>
                <a:cs typeface="Times New Roman"/>
              </a:rPr>
              <a:t>and EAC wall back  to microphone.</a:t>
            </a:r>
            <a:endParaRPr sz="2200">
              <a:latin typeface="Times New Roman"/>
              <a:cs typeface="Times New Roman"/>
            </a:endParaRPr>
          </a:p>
          <a:p>
            <a:pPr marL="287020" marR="129539" indent="-274320">
              <a:lnSpc>
                <a:spcPct val="90000"/>
              </a:lnSpc>
              <a:spcBef>
                <a:spcPts val="530"/>
              </a:spcBef>
              <a:tabLst>
                <a:tab pos="998855" algn="l"/>
                <a:tab pos="5344795" algn="l"/>
              </a:tabLst>
            </a:pPr>
            <a:r>
              <a:rPr sz="1850" i="1" spc="15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1850" i="1" spc="11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Distortion</a:t>
            </a:r>
            <a:r>
              <a:rPr sz="22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spectr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 s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ape and p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ase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shif</a:t>
            </a:r>
            <a:r>
              <a:rPr sz="2200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too  steep	a change in amplifier gain across  frequencies </a:t>
            </a:r>
            <a:r>
              <a:rPr sz="2200" dirty="0">
                <a:latin typeface="Times New Roman"/>
                <a:cs typeface="Times New Roman"/>
              </a:rPr>
              <a:t>typically </a:t>
            </a:r>
            <a:r>
              <a:rPr sz="2200" spc="-10" dirty="0">
                <a:latin typeface="Times New Roman"/>
                <a:cs typeface="Times New Roman"/>
              </a:rPr>
              <a:t>impart </a:t>
            </a:r>
            <a:r>
              <a:rPr sz="2200" spc="-5" dirty="0">
                <a:latin typeface="Times New Roman"/>
                <a:cs typeface="Times New Roman"/>
              </a:rPr>
              <a:t>phase shifts that  distort sound percepts such as pitch and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timbre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5911215" cy="243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8255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Nonlinear distortion-</a:t>
            </a:r>
            <a:r>
              <a:rPr sz="2400" dirty="0">
                <a:latin typeface="Times New Roman"/>
                <a:cs typeface="Times New Roman"/>
              </a:rPr>
              <a:t> distortion produced by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speaker that generates loud </a:t>
            </a:r>
            <a:r>
              <a:rPr sz="2400" spc="-5" dirty="0">
                <a:latin typeface="Times New Roman"/>
                <a:cs typeface="Times New Roman"/>
              </a:rPr>
              <a:t>sounds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air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Occlusion</a:t>
            </a:r>
            <a:r>
              <a:rPr sz="2400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effect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Poor</a:t>
            </a:r>
            <a:r>
              <a:rPr sz="24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appearance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Poor transduction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efficiency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malfunctioning  middle </a:t>
            </a:r>
            <a:r>
              <a:rPr sz="2400" dirty="0">
                <a:latin typeface="Times New Roman"/>
                <a:cs typeface="Times New Roman"/>
              </a:rPr>
              <a:t>ear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apparatus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9041" y="1069593"/>
            <a:ext cx="6198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Implantable hearing</a:t>
            </a:r>
            <a:r>
              <a:rPr spc="-200" dirty="0"/>
              <a:t> </a:t>
            </a:r>
            <a:r>
              <a:rPr spc="-15" dirty="0"/>
              <a:t>devices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507995"/>
            <a:ext cx="5490845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dirty="0">
                <a:latin typeface="Times New Roman"/>
                <a:cs typeface="Times New Roman"/>
              </a:rPr>
              <a:t>Middle ear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implant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Bone </a:t>
            </a:r>
            <a:r>
              <a:rPr sz="2400" b="1" spc="-10" dirty="0">
                <a:latin typeface="Times New Roman"/>
                <a:cs typeface="Times New Roman"/>
              </a:rPr>
              <a:t>anchored </a:t>
            </a:r>
            <a:r>
              <a:rPr sz="2400" b="1" dirty="0">
                <a:latin typeface="Times New Roman"/>
                <a:cs typeface="Times New Roman"/>
              </a:rPr>
              <a:t>hearing devices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(BAHA)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Cochlear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implant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Auditory </a:t>
            </a:r>
            <a:r>
              <a:rPr sz="2400" b="1" dirty="0">
                <a:latin typeface="Times New Roman"/>
                <a:cs typeface="Times New Roman"/>
              </a:rPr>
              <a:t>brainstem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implant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3760" y="1034541"/>
            <a:ext cx="4865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Middle </a:t>
            </a:r>
            <a:r>
              <a:rPr sz="4400" dirty="0"/>
              <a:t>ear</a:t>
            </a:r>
            <a:r>
              <a:rPr sz="4400" spc="-415" dirty="0"/>
              <a:t> </a:t>
            </a:r>
            <a:r>
              <a:rPr sz="4400" spc="-5" dirty="0"/>
              <a:t>implants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552513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Electromagnetic </a:t>
            </a:r>
            <a:r>
              <a:rPr sz="2400" b="1" dirty="0">
                <a:latin typeface="Times New Roman"/>
                <a:cs typeface="Times New Roman"/>
              </a:rPr>
              <a:t>middle ear</a:t>
            </a:r>
            <a:r>
              <a:rPr sz="2400" b="1" spc="-2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implantable  hearing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device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362585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	</a:t>
            </a:r>
            <a:r>
              <a:rPr sz="2400" dirty="0">
                <a:latin typeface="Times New Roman"/>
                <a:cs typeface="Times New Roman"/>
              </a:rPr>
              <a:t>vibrant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soundbridge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b="1" spc="-5" dirty="0">
                <a:latin typeface="Times New Roman"/>
                <a:cs typeface="Times New Roman"/>
              </a:rPr>
              <a:t>Piezoelectric </a:t>
            </a:r>
            <a:r>
              <a:rPr sz="2400" b="1" dirty="0">
                <a:latin typeface="Times New Roman"/>
                <a:cs typeface="Times New Roman"/>
              </a:rPr>
              <a:t>middle ear</a:t>
            </a:r>
            <a:r>
              <a:rPr sz="2400" b="1" spc="-1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implantable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hearing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device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185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Carina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</a:t>
            </a:r>
            <a:r>
              <a:rPr sz="2050" i="1" spc="-180" dirty="0">
                <a:solidFill>
                  <a:srgbClr val="AA2B1E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Esteem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22651" y="1039113"/>
            <a:ext cx="43110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Middle ear</a:t>
            </a:r>
            <a:r>
              <a:rPr sz="4400" spc="-9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implant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069083"/>
            <a:ext cx="5422900" cy="30251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87020">
              <a:lnSpc>
                <a:spcPct val="100000"/>
              </a:lnSpc>
              <a:spcBef>
                <a:spcPts val="675"/>
              </a:spcBef>
              <a:buClr>
                <a:srgbClr val="AA2B1E"/>
              </a:buClr>
              <a:buSzPct val="85416"/>
              <a:buFont typeface="Wingdings"/>
              <a:buChar char=""/>
              <a:tabLst>
                <a:tab pos="28702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Vibrant </a:t>
            </a:r>
            <a:r>
              <a:rPr sz="2400" b="1" spc="-5" dirty="0">
                <a:latin typeface="Times New Roman"/>
                <a:cs typeface="Times New Roman"/>
              </a:rPr>
              <a:t>MED-EL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Soundbridge</a:t>
            </a:r>
            <a:endParaRPr sz="2400">
              <a:latin typeface="Times New Roman"/>
              <a:cs typeface="Times New Roman"/>
            </a:endParaRPr>
          </a:p>
          <a:p>
            <a:pPr marL="287020" indent="-2870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"/>
              <a:tabLst>
                <a:tab pos="2870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Indication-</a:t>
            </a:r>
            <a:r>
              <a:rPr sz="2400" spc="-5" dirty="0">
                <a:latin typeface="Times New Roman"/>
                <a:cs typeface="Times New Roman"/>
              </a:rPr>
              <a:t>normal middle </a:t>
            </a:r>
            <a:r>
              <a:rPr sz="2400" dirty="0">
                <a:latin typeface="Times New Roman"/>
                <a:cs typeface="Times New Roman"/>
              </a:rPr>
              <a:t>ear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</a:t>
            </a:r>
            <a:endParaRPr sz="2400">
              <a:latin typeface="Times New Roman"/>
              <a:cs typeface="Times New Roman"/>
            </a:endParaRPr>
          </a:p>
          <a:p>
            <a:pPr marL="393700" marR="761365" indent="-381000">
              <a:lnSpc>
                <a:spcPct val="120000"/>
              </a:lnSpc>
              <a:buClr>
                <a:srgbClr val="AA2B1E"/>
              </a:buClr>
              <a:buSzPct val="85416"/>
              <a:buFont typeface="Wingdings"/>
              <a:buChar char="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2400" dirty="0">
                <a:latin typeface="Times New Roman"/>
                <a:cs typeface="Times New Roman"/>
              </a:rPr>
              <a:t>absence of </a:t>
            </a:r>
            <a:r>
              <a:rPr sz="2400" spc="-5" dirty="0">
                <a:latin typeface="Times New Roman"/>
                <a:cs typeface="Times New Roman"/>
              </a:rPr>
              <a:t>retrocochlear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central  </a:t>
            </a:r>
            <a:r>
              <a:rPr sz="2400" spc="-5" dirty="0">
                <a:latin typeface="Times New Roman"/>
                <a:cs typeface="Times New Roman"/>
              </a:rPr>
              <a:t>involvement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  <a:buClr>
                <a:srgbClr val="AA2B1E"/>
              </a:buClr>
              <a:buSzPct val="85416"/>
              <a:buFont typeface="Wingdings"/>
              <a:buChar char="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Adult and elderly with </a:t>
            </a:r>
            <a:r>
              <a:rPr sz="2400" spc="-5" dirty="0">
                <a:latin typeface="Times New Roman"/>
                <a:cs typeface="Times New Roman"/>
              </a:rPr>
              <a:t>moderate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severe  hearing </a:t>
            </a:r>
            <a:r>
              <a:rPr sz="2400" spc="-5" dirty="0">
                <a:latin typeface="Times New Roman"/>
                <a:cs typeface="Times New Roman"/>
              </a:rPr>
              <a:t>loss </a:t>
            </a:r>
            <a:r>
              <a:rPr sz="2400" dirty="0">
                <a:latin typeface="Times New Roman"/>
                <a:cs typeface="Times New Roman"/>
              </a:rPr>
              <a:t>not satisfied with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BTE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AA2B1E"/>
              </a:buClr>
              <a:buSzPct val="85416"/>
              <a:buFont typeface="Wingdings"/>
              <a:buChar char="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Semi-implantable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device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557" rIns="0" bIns="0" rtlCol="0">
            <a:spAutoFit/>
          </a:bodyPr>
          <a:lstStyle/>
          <a:p>
            <a:pPr marL="2069464" marR="5080" indent="-183705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ACQUIRED </a:t>
            </a:r>
            <a:r>
              <a:rPr sz="2800" spc="-10" dirty="0">
                <a:latin typeface="Times New Roman"/>
                <a:cs typeface="Times New Roman"/>
              </a:rPr>
              <a:t>CAUSES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CONDUCTIVE  </a:t>
            </a:r>
            <a:r>
              <a:rPr sz="2800" spc="-5" dirty="0">
                <a:latin typeface="Times New Roman"/>
                <a:cs typeface="Times New Roman"/>
              </a:rPr>
              <a:t>HEARING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2012442"/>
            <a:ext cx="5312410" cy="403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i="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000" dirty="0">
                <a:latin typeface="Times New Roman"/>
                <a:cs typeface="Times New Roman"/>
              </a:rPr>
              <a:t>EXTERNAL EAR : </a:t>
            </a:r>
            <a:r>
              <a:rPr sz="2000" spc="-35" dirty="0">
                <a:latin typeface="Times New Roman"/>
                <a:cs typeface="Times New Roman"/>
              </a:rPr>
              <a:t>Wax, </a:t>
            </a:r>
            <a:r>
              <a:rPr sz="2000" dirty="0">
                <a:latin typeface="Times New Roman"/>
                <a:cs typeface="Times New Roman"/>
              </a:rPr>
              <a:t>foreign </a:t>
            </a:r>
            <a:r>
              <a:rPr sz="2000" spc="-25" dirty="0">
                <a:latin typeface="Times New Roman"/>
                <a:cs typeface="Times New Roman"/>
              </a:rPr>
              <a:t>body,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furuncle,</a:t>
            </a:r>
            <a:endParaRPr sz="20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  <a:spcBef>
                <a:spcPts val="1675"/>
              </a:spcBef>
            </a:pPr>
            <a:r>
              <a:rPr sz="2000" dirty="0">
                <a:latin typeface="Times New Roman"/>
                <a:cs typeface="Times New Roman"/>
              </a:rPr>
              <a:t>benign or </a:t>
            </a:r>
            <a:r>
              <a:rPr sz="2000" spc="-5" dirty="0">
                <a:latin typeface="Times New Roman"/>
                <a:cs typeface="Times New Roman"/>
              </a:rPr>
              <a:t>malignant </a:t>
            </a:r>
            <a:r>
              <a:rPr sz="2000" spc="-15" dirty="0">
                <a:latin typeface="Times New Roman"/>
                <a:cs typeface="Times New Roman"/>
              </a:rPr>
              <a:t>tumour, </a:t>
            </a:r>
            <a:r>
              <a:rPr sz="2000" dirty="0">
                <a:latin typeface="Times New Roman"/>
                <a:cs typeface="Times New Roman"/>
              </a:rPr>
              <a:t>atresia of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canal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i="1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000" dirty="0">
                <a:latin typeface="Times New Roman"/>
                <a:cs typeface="Times New Roman"/>
              </a:rPr>
              <a:t>MIDDLE EAR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80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Perforation of </a:t>
            </a:r>
            <a:r>
              <a:rPr sz="2000" spc="-5" dirty="0">
                <a:latin typeface="Times New Roman"/>
                <a:cs typeface="Times New Roman"/>
              </a:rPr>
              <a:t>tympanic membrane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6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Fluid in </a:t>
            </a:r>
            <a:r>
              <a:rPr sz="2000" spc="-5" dirty="0">
                <a:latin typeface="Times New Roman"/>
                <a:cs typeface="Times New Roman"/>
              </a:rPr>
              <a:t>middle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ear-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685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Disruption of </a:t>
            </a:r>
            <a:r>
              <a:rPr sz="2000" spc="-5" dirty="0">
                <a:latin typeface="Times New Roman"/>
                <a:cs typeface="Times New Roman"/>
              </a:rPr>
              <a:t>ossicles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6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Fixation of </a:t>
            </a:r>
            <a:r>
              <a:rPr sz="2000" spc="-5" dirty="0">
                <a:latin typeface="Times New Roman"/>
                <a:cs typeface="Times New Roman"/>
              </a:rPr>
              <a:t>ossicles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680"/>
              </a:spcBef>
              <a:buClr>
                <a:srgbClr val="AA2B1E"/>
              </a:buClr>
              <a:buSzPct val="8500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000" dirty="0">
                <a:latin typeface="Times New Roman"/>
                <a:cs typeface="Times New Roman"/>
              </a:rPr>
              <a:t>Eustachian tube blockage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6028690" cy="3171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7432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Indicated for patient with </a:t>
            </a:r>
            <a:r>
              <a:rPr sz="2400" spc="-5" dirty="0">
                <a:latin typeface="Times New Roman"/>
                <a:cs typeface="Times New Roman"/>
              </a:rPr>
              <a:t>moderate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severe  </a:t>
            </a:r>
            <a:r>
              <a:rPr sz="2400" spc="-5" dirty="0">
                <a:latin typeface="Times New Roman"/>
                <a:cs typeface="Times New Roman"/>
              </a:rPr>
              <a:t>SNHL </a:t>
            </a:r>
            <a:r>
              <a:rPr sz="2400" dirty="0">
                <a:latin typeface="Times New Roman"/>
                <a:cs typeface="Times New Roman"/>
              </a:rPr>
              <a:t>upto 70dB hearing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loss.</a:t>
            </a:r>
            <a:endParaRPr sz="2400">
              <a:latin typeface="Times New Roman"/>
              <a:cs typeface="Times New Roman"/>
            </a:endParaRPr>
          </a:p>
          <a:p>
            <a:pPr marL="287020" marR="559435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Implanted </a:t>
            </a:r>
            <a:r>
              <a:rPr sz="2400" dirty="0">
                <a:latin typeface="Times New Roman"/>
                <a:cs typeface="Times New Roman"/>
              </a:rPr>
              <a:t>using </a:t>
            </a:r>
            <a:r>
              <a:rPr sz="2400" spc="-5" dirty="0">
                <a:latin typeface="Times New Roman"/>
                <a:cs typeface="Times New Roman"/>
              </a:rPr>
              <a:t>transmastoid </a:t>
            </a:r>
            <a:r>
              <a:rPr sz="2400" dirty="0">
                <a:latin typeface="Times New Roman"/>
                <a:cs typeface="Times New Roman"/>
              </a:rPr>
              <a:t>facial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recess  approach to the </a:t>
            </a:r>
            <a:r>
              <a:rPr sz="2400" spc="-5" dirty="0">
                <a:latin typeface="Times New Roman"/>
                <a:cs typeface="Times New Roman"/>
              </a:rPr>
              <a:t>middle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ear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VORP </a:t>
            </a:r>
            <a:r>
              <a:rPr sz="2400" dirty="0">
                <a:latin typeface="Times New Roman"/>
                <a:cs typeface="Times New Roman"/>
              </a:rPr>
              <a:t>(vibrating ossicular prosthesis)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attached  to long </a:t>
            </a:r>
            <a:r>
              <a:rPr sz="2400" spc="-5" dirty="0">
                <a:latin typeface="Times New Roman"/>
                <a:cs typeface="Times New Roman"/>
              </a:rPr>
              <a:t>process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incus</a:t>
            </a:r>
            <a:endParaRPr sz="2400">
              <a:latin typeface="Times New Roman"/>
              <a:cs typeface="Times New Roman"/>
            </a:endParaRPr>
          </a:p>
          <a:p>
            <a:pPr marL="287020" marR="67945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Internal reciever placed in bony trough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</a:t>
            </a:r>
            <a:r>
              <a:rPr sz="2400" spc="-5" dirty="0">
                <a:latin typeface="Times New Roman"/>
                <a:cs typeface="Times New Roman"/>
              </a:rPr>
              <a:t>retrosigmoid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bone.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05659"/>
            <a:ext cx="5953760" cy="33178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marR="12700" indent="-274320">
              <a:lnSpc>
                <a:spcPts val="2590"/>
              </a:lnSpc>
              <a:spcBef>
                <a:spcPts val="42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External </a:t>
            </a:r>
            <a:r>
              <a:rPr sz="2400" spc="-5" dirty="0">
                <a:latin typeface="Times New Roman"/>
                <a:cs typeface="Times New Roman"/>
              </a:rPr>
              <a:t>component </a:t>
            </a:r>
            <a:r>
              <a:rPr sz="2400" dirty="0">
                <a:latin typeface="Times New Roman"/>
                <a:cs typeface="Times New Roman"/>
              </a:rPr>
              <a:t>– audio </a:t>
            </a:r>
            <a:r>
              <a:rPr sz="2400" spc="-5" dirty="0">
                <a:latin typeface="Times New Roman"/>
                <a:cs typeface="Times New Roman"/>
              </a:rPr>
              <a:t>processor </a:t>
            </a:r>
            <a:r>
              <a:rPr sz="2400" dirty="0">
                <a:latin typeface="Times New Roman"/>
                <a:cs typeface="Times New Roman"/>
              </a:rPr>
              <a:t>worn  behind the </a:t>
            </a:r>
            <a:r>
              <a:rPr sz="2400" spc="-35" dirty="0">
                <a:latin typeface="Times New Roman"/>
                <a:cs typeface="Times New Roman"/>
              </a:rPr>
              <a:t>ear. </a:t>
            </a:r>
            <a:r>
              <a:rPr sz="2400" dirty="0">
                <a:latin typeface="Times New Roman"/>
                <a:cs typeface="Times New Roman"/>
              </a:rPr>
              <a:t>contains </a:t>
            </a:r>
            <a:r>
              <a:rPr sz="2400" spc="-5" dirty="0">
                <a:latin typeface="Times New Roman"/>
                <a:cs typeface="Times New Roman"/>
              </a:rPr>
              <a:t>microphone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transmits </a:t>
            </a:r>
            <a:r>
              <a:rPr sz="2400" dirty="0">
                <a:latin typeface="Times New Roman"/>
                <a:cs typeface="Times New Roman"/>
              </a:rPr>
              <a:t>sound across skin by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radiofrequency  to internal receiver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VORP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  <a:spcBef>
                <a:spcPts val="259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Internal </a:t>
            </a:r>
            <a:r>
              <a:rPr sz="2400" spc="-5" dirty="0">
                <a:latin typeface="Times New Roman"/>
                <a:cs typeface="Times New Roman"/>
              </a:rPr>
              <a:t>component-VORP(vibrating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ossicular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ts val="2735"/>
              </a:lnSpc>
            </a:pPr>
            <a:r>
              <a:rPr sz="2400" dirty="0">
                <a:latin typeface="Times New Roman"/>
                <a:cs typeface="Times New Roman"/>
              </a:rPr>
              <a:t>prosthesis)</a:t>
            </a:r>
            <a:endParaRPr sz="24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latin typeface="Times New Roman"/>
                <a:cs typeface="Times New Roman"/>
              </a:rPr>
              <a:t>3 </a:t>
            </a:r>
            <a:r>
              <a:rPr sz="2400" spc="-5" dirty="0">
                <a:latin typeface="Times New Roman"/>
                <a:cs typeface="Times New Roman"/>
              </a:rPr>
              <a:t>parts </a:t>
            </a:r>
            <a:r>
              <a:rPr sz="2400" dirty="0">
                <a:latin typeface="Times New Roman"/>
                <a:cs typeface="Times New Roman"/>
              </a:rPr>
              <a:t>1.receiver</a:t>
            </a:r>
            <a:endParaRPr sz="2400">
              <a:latin typeface="Times New Roman"/>
              <a:cs typeface="Times New Roman"/>
            </a:endParaRPr>
          </a:p>
          <a:p>
            <a:pPr marL="1307465" marR="367030" indent="-76200">
              <a:lnSpc>
                <a:spcPct val="110000"/>
              </a:lnSpc>
            </a:pPr>
            <a:r>
              <a:rPr sz="2400" dirty="0">
                <a:latin typeface="Times New Roman"/>
                <a:cs typeface="Times New Roman"/>
              </a:rPr>
              <a:t>2.floating </a:t>
            </a:r>
            <a:r>
              <a:rPr sz="2400" spc="-10" dirty="0">
                <a:latin typeface="Times New Roman"/>
                <a:cs typeface="Times New Roman"/>
              </a:rPr>
              <a:t>mass </a:t>
            </a:r>
            <a:r>
              <a:rPr sz="2400" dirty="0">
                <a:latin typeface="Times New Roman"/>
                <a:cs typeface="Times New Roman"/>
              </a:rPr>
              <a:t>transducer(FMT)  3.conductor link receiver and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FMT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0347" y="908303"/>
            <a:ext cx="6623304" cy="4742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069083"/>
            <a:ext cx="6033770" cy="24396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Advantages</a:t>
            </a:r>
            <a:endParaRPr sz="2400">
              <a:latin typeface="Times New Roman"/>
              <a:cs typeface="Times New Roman"/>
            </a:endParaRPr>
          </a:p>
          <a:p>
            <a:pPr marL="287020" marR="675640" indent="-274320">
              <a:lnSpc>
                <a:spcPct val="100000"/>
              </a:lnSpc>
              <a:spcBef>
                <a:spcPts val="575"/>
              </a:spcBef>
              <a:tabLst>
                <a:tab pos="1386840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Mechanical </a:t>
            </a:r>
            <a:r>
              <a:rPr sz="2400" spc="-10" dirty="0">
                <a:latin typeface="Times New Roman"/>
                <a:cs typeface="Times New Roman"/>
              </a:rPr>
              <a:t>energy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directly </a:t>
            </a:r>
            <a:r>
              <a:rPr sz="2400" spc="-5" dirty="0">
                <a:latin typeface="Times New Roman"/>
                <a:cs typeface="Times New Roman"/>
              </a:rPr>
              <a:t>passed </a:t>
            </a:r>
            <a:r>
              <a:rPr sz="2400" dirty="0">
                <a:latin typeface="Times New Roman"/>
                <a:cs typeface="Times New Roman"/>
              </a:rPr>
              <a:t>to  ossicles	bypassing of EAC 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tympanic  membrane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Provides </a:t>
            </a:r>
            <a:r>
              <a:rPr sz="2400" spc="-5" dirty="0">
                <a:latin typeface="Times New Roman"/>
                <a:cs typeface="Times New Roman"/>
              </a:rPr>
              <a:t>improved </a:t>
            </a:r>
            <a:r>
              <a:rPr sz="2400" dirty="0">
                <a:latin typeface="Times New Roman"/>
                <a:cs typeface="Times New Roman"/>
              </a:rPr>
              <a:t>sound quality even in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noisy  </a:t>
            </a:r>
            <a:r>
              <a:rPr sz="2400" spc="-5" dirty="0">
                <a:latin typeface="Times New Roman"/>
                <a:cs typeface="Times New Roman"/>
              </a:rPr>
              <a:t>environment.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2033" y="2142235"/>
            <a:ext cx="5889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Disadvantages due to confined space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  eardrum and the incus the </a:t>
            </a:r>
            <a:r>
              <a:rPr sz="2400" spc="-5" dirty="0">
                <a:latin typeface="Times New Roman"/>
                <a:cs typeface="Times New Roman"/>
              </a:rPr>
              <a:t>dimension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spc="-10" dirty="0">
                <a:latin typeface="Times New Roman"/>
                <a:cs typeface="Times New Roman"/>
              </a:rPr>
              <a:t>mass 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FMT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limited </a:t>
            </a:r>
            <a:r>
              <a:rPr sz="2400" dirty="0">
                <a:latin typeface="Times New Roman"/>
                <a:cs typeface="Times New Roman"/>
              </a:rPr>
              <a:t>which restricts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2033" y="3312667"/>
            <a:ext cx="229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Erosion of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incus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42033" y="2142235"/>
            <a:ext cx="57232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placement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VSB </a:t>
            </a:r>
            <a:r>
              <a:rPr sz="2400" dirty="0">
                <a:latin typeface="Times New Roman"/>
                <a:cs typeface="Times New Roman"/>
              </a:rPr>
              <a:t>(vibrant sound bridge)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 round </a:t>
            </a:r>
            <a:r>
              <a:rPr sz="2400" spc="-5" dirty="0">
                <a:latin typeface="Times New Roman"/>
                <a:cs typeface="Times New Roman"/>
              </a:rPr>
              <a:t>window membrane </a:t>
            </a:r>
            <a:r>
              <a:rPr sz="2400" dirty="0">
                <a:latin typeface="Times New Roman"/>
                <a:cs typeface="Times New Roman"/>
              </a:rPr>
              <a:t>directly or in  </a:t>
            </a:r>
            <a:r>
              <a:rPr sz="2400" spc="-5" dirty="0">
                <a:latin typeface="Times New Roman"/>
                <a:cs typeface="Times New Roman"/>
              </a:rPr>
              <a:t>combination </a:t>
            </a:r>
            <a:r>
              <a:rPr sz="2400" dirty="0">
                <a:latin typeface="Times New Roman"/>
                <a:cs typeface="Times New Roman"/>
              </a:rPr>
              <a:t>with ossicular chain prosthesis  referred to vibroplasty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2585" rIns="0" bIns="0" rtlCol="0">
            <a:spAutoFit/>
          </a:bodyPr>
          <a:lstStyle/>
          <a:p>
            <a:pPr marL="497840" marR="5080" indent="396240">
              <a:lnSpc>
                <a:spcPts val="4700"/>
              </a:lnSpc>
              <a:spcBef>
                <a:spcPts val="335"/>
              </a:spcBef>
            </a:pPr>
            <a:r>
              <a:rPr spc="-5" dirty="0">
                <a:latin typeface="Times New Roman"/>
                <a:cs typeface="Times New Roman"/>
              </a:rPr>
              <a:t>Piezoelectric middle ear  </a:t>
            </a:r>
            <a:r>
              <a:rPr dirty="0">
                <a:latin typeface="Times New Roman"/>
                <a:cs typeface="Times New Roman"/>
              </a:rPr>
              <a:t>implantable hearing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6024880" cy="302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3352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Mechanism – function by connecting the  ossicles to an </a:t>
            </a:r>
            <a:r>
              <a:rPr sz="2400" spc="-5" dirty="0">
                <a:latin typeface="Times New Roman"/>
                <a:cs typeface="Times New Roman"/>
              </a:rPr>
              <a:t>amplifier </a:t>
            </a:r>
            <a:r>
              <a:rPr sz="2400" dirty="0">
                <a:latin typeface="Times New Roman"/>
                <a:cs typeface="Times New Roman"/>
              </a:rPr>
              <a:t>using 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piezoelectric  </a:t>
            </a:r>
            <a:r>
              <a:rPr sz="2400" dirty="0">
                <a:latin typeface="Times New Roman"/>
                <a:cs typeface="Times New Roman"/>
              </a:rPr>
              <a:t>crystal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vibrator.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Sounds </a:t>
            </a:r>
            <a:r>
              <a:rPr sz="2400" dirty="0">
                <a:latin typeface="Times New Roman"/>
                <a:cs typeface="Times New Roman"/>
              </a:rPr>
              <a:t>picked up by microphone- converted  by the signal </a:t>
            </a:r>
            <a:r>
              <a:rPr sz="2400" spc="-5" dirty="0">
                <a:latin typeface="Times New Roman"/>
                <a:cs typeface="Times New Roman"/>
              </a:rPr>
              <a:t>processor </a:t>
            </a:r>
            <a:r>
              <a:rPr sz="2400" dirty="0">
                <a:latin typeface="Times New Roman"/>
                <a:cs typeface="Times New Roman"/>
              </a:rPr>
              <a:t>to an electric signal  and are sent to </a:t>
            </a:r>
            <a:r>
              <a:rPr sz="2400" spc="-5" dirty="0">
                <a:latin typeface="Times New Roman"/>
                <a:cs typeface="Times New Roman"/>
              </a:rPr>
              <a:t>piezoelectric </a:t>
            </a:r>
            <a:r>
              <a:rPr sz="2400" dirty="0">
                <a:latin typeface="Times New Roman"/>
                <a:cs typeface="Times New Roman"/>
              </a:rPr>
              <a:t>rods. Rods vibrate  in response to converted auditory signals it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lies  in direct contact with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ossicles.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2105" rIns="0" bIns="0" rtlCol="0">
            <a:spAutoFit/>
          </a:bodyPr>
          <a:lstStyle/>
          <a:p>
            <a:pPr marL="497840" marR="5080" indent="39624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/>
                <a:cs typeface="Times New Roman"/>
              </a:rPr>
              <a:t>Piezoelectric middle ear  </a:t>
            </a:r>
            <a:r>
              <a:rPr dirty="0">
                <a:latin typeface="Times New Roman"/>
                <a:cs typeface="Times New Roman"/>
              </a:rPr>
              <a:t>implantable hearing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033" y="2142235"/>
            <a:ext cx="595312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CARINA-a </a:t>
            </a:r>
            <a:r>
              <a:rPr sz="2400" dirty="0">
                <a:latin typeface="Times New Roman"/>
                <a:cs typeface="Times New Roman"/>
              </a:rPr>
              <a:t>bone well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drilled for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electronics  and </a:t>
            </a:r>
            <a:r>
              <a:rPr sz="2400" spc="-5" dirty="0">
                <a:latin typeface="Times New Roman"/>
                <a:cs typeface="Times New Roman"/>
              </a:rPr>
              <a:t>microphones </a:t>
            </a:r>
            <a:r>
              <a:rPr sz="2400" dirty="0">
                <a:latin typeface="Times New Roman"/>
                <a:cs typeface="Times New Roman"/>
              </a:rPr>
              <a:t>posterior and superior to the  </a:t>
            </a:r>
            <a:r>
              <a:rPr sz="2400" spc="-5" dirty="0">
                <a:latin typeface="Times New Roman"/>
                <a:cs typeface="Times New Roman"/>
              </a:rPr>
              <a:t>atticotomy </a:t>
            </a:r>
            <a:r>
              <a:rPr sz="2400" dirty="0">
                <a:latin typeface="Times New Roman"/>
                <a:cs typeface="Times New Roman"/>
              </a:rPr>
              <a:t>and the </a:t>
            </a:r>
            <a:r>
              <a:rPr sz="2400" spc="-5" dirty="0">
                <a:latin typeface="Times New Roman"/>
                <a:cs typeface="Times New Roman"/>
              </a:rPr>
              <a:t>piezoelectric </a:t>
            </a:r>
            <a:r>
              <a:rPr sz="2400" dirty="0">
                <a:latin typeface="Times New Roman"/>
                <a:cs typeface="Times New Roman"/>
              </a:rPr>
              <a:t>transducer tip 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then placed into the hole in the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incus.</a:t>
            </a:r>
            <a:endParaRPr sz="2400">
              <a:latin typeface="Times New Roman"/>
              <a:cs typeface="Times New Roman"/>
            </a:endParaRPr>
          </a:p>
          <a:p>
            <a:pPr marL="287020" marR="509905" indent="-274320">
              <a:lnSpc>
                <a:spcPct val="100000"/>
              </a:lnSpc>
              <a:spcBef>
                <a:spcPts val="575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Reqires no external </a:t>
            </a:r>
            <a:r>
              <a:rPr sz="2400" spc="-5" dirty="0">
                <a:latin typeface="Times New Roman"/>
                <a:cs typeface="Times New Roman"/>
              </a:rPr>
              <a:t>component </a:t>
            </a:r>
            <a:r>
              <a:rPr sz="2400" dirty="0">
                <a:latin typeface="Times New Roman"/>
                <a:cs typeface="Times New Roman"/>
              </a:rPr>
              <a:t>apart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 </a:t>
            </a:r>
            <a:r>
              <a:rPr sz="2400" spc="-10" dirty="0">
                <a:latin typeface="Times New Roman"/>
                <a:cs typeface="Times New Roman"/>
              </a:rPr>
              <a:t>charger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remote </a:t>
            </a:r>
            <a:r>
              <a:rPr sz="2400" dirty="0">
                <a:latin typeface="Times New Roman"/>
                <a:cs typeface="Times New Roman"/>
              </a:rPr>
              <a:t>control unit fully  </a:t>
            </a:r>
            <a:r>
              <a:rPr sz="2400" spc="-5" dirty="0">
                <a:latin typeface="Times New Roman"/>
                <a:cs typeface="Times New Roman"/>
              </a:rPr>
              <a:t>implantable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device.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42033" y="2142235"/>
            <a:ext cx="593852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spc="-5" dirty="0">
                <a:latin typeface="Times New Roman"/>
                <a:cs typeface="Times New Roman"/>
              </a:rPr>
              <a:t>ESTEEM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uses piezoelectric </a:t>
            </a:r>
            <a:r>
              <a:rPr sz="2400" dirty="0">
                <a:latin typeface="Times New Roman"/>
                <a:cs typeface="Times New Roman"/>
              </a:rPr>
              <a:t>crystals to  convert </a:t>
            </a:r>
            <a:r>
              <a:rPr sz="2400" spc="-5" dirty="0">
                <a:latin typeface="Times New Roman"/>
                <a:cs typeface="Times New Roman"/>
              </a:rPr>
              <a:t>malleus </a:t>
            </a:r>
            <a:r>
              <a:rPr sz="2400" dirty="0">
                <a:latin typeface="Times New Roman"/>
                <a:cs typeface="Times New Roman"/>
              </a:rPr>
              <a:t>vibrations. the result of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sound  waves impinging </a:t>
            </a:r>
            <a:r>
              <a:rPr sz="2400" dirty="0">
                <a:latin typeface="Times New Roman"/>
                <a:cs typeface="Times New Roman"/>
              </a:rPr>
              <a:t>on the </a:t>
            </a:r>
            <a:r>
              <a:rPr sz="2400" spc="-5" dirty="0">
                <a:latin typeface="Times New Roman"/>
                <a:cs typeface="Times New Roman"/>
              </a:rPr>
              <a:t>tympanic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membrane</a:t>
            </a:r>
            <a:endParaRPr sz="24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,into voltage encoded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sound.</a:t>
            </a:r>
            <a:endParaRPr sz="2400">
              <a:latin typeface="Times New Roman"/>
              <a:cs typeface="Times New Roman"/>
            </a:endParaRPr>
          </a:p>
          <a:p>
            <a:pPr marL="287020" marR="147320" indent="-274320">
              <a:lnSpc>
                <a:spcPct val="100000"/>
              </a:lnSpc>
              <a:spcBef>
                <a:spcPts val="575"/>
              </a:spcBef>
              <a:tabLst>
                <a:tab pos="1158240" algn="l"/>
              </a:tabLst>
            </a:pPr>
            <a:r>
              <a:rPr sz="2050" i="1" spc="-10" dirty="0">
                <a:solidFill>
                  <a:srgbClr val="AA2B1E"/>
                </a:solidFill>
                <a:latin typeface="Comic Sans MS"/>
                <a:cs typeface="Comic Sans MS"/>
              </a:rPr>
              <a:t>O </a:t>
            </a:r>
            <a:r>
              <a:rPr sz="2400" dirty="0">
                <a:latin typeface="Times New Roman"/>
                <a:cs typeface="Times New Roman"/>
              </a:rPr>
              <a:t>Designed </a:t>
            </a:r>
            <a:r>
              <a:rPr sz="2400" spc="-5" dirty="0">
                <a:latin typeface="Times New Roman"/>
                <a:cs typeface="Times New Roman"/>
              </a:rPr>
              <a:t>for moderate </a:t>
            </a:r>
            <a:r>
              <a:rPr sz="2400" dirty="0">
                <a:latin typeface="Times New Roman"/>
                <a:cs typeface="Times New Roman"/>
              </a:rPr>
              <a:t>to severe hearing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  </a:t>
            </a:r>
            <a:r>
              <a:rPr sz="2400" dirty="0">
                <a:latin typeface="Times New Roman"/>
                <a:cs typeface="Times New Roman"/>
              </a:rPr>
              <a:t>(35 to	85dB)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19" y="576072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127" y="2307717"/>
            <a:ext cx="60998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39469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/>
                <a:cs typeface="Times New Roman"/>
              </a:rPr>
              <a:t>Osseointegrated bone  </a:t>
            </a:r>
            <a:r>
              <a:rPr dirty="0">
                <a:latin typeface="Times New Roman"/>
                <a:cs typeface="Times New Roman"/>
              </a:rPr>
              <a:t>conducting hearing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prosthesis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4009</Words>
  <Application>Microsoft Office PowerPoint</Application>
  <PresentationFormat>On-screen Show (4:3)</PresentationFormat>
  <Paragraphs>573</Paragraphs>
  <Slides>127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Office Theme</vt:lpstr>
      <vt:lpstr>Slide 1</vt:lpstr>
      <vt:lpstr>WHO-DEFINATION</vt:lpstr>
      <vt:lpstr>Classification of deafness</vt:lpstr>
      <vt:lpstr>Slide 4</vt:lpstr>
      <vt:lpstr>Slide 5</vt:lpstr>
      <vt:lpstr>Slide 6</vt:lpstr>
      <vt:lpstr>CLASSIFICATION OF HEARING  LOSS</vt:lpstr>
      <vt:lpstr>CONGENITAL HEARING  IMPAIRMENT</vt:lpstr>
      <vt:lpstr>ACQUIRED CAUSES OF CONDUCTIVE  HEARING LOSS</vt:lpstr>
      <vt:lpstr>ACQUIRED CAUSES OF  SENSORINEURAL HEARING LOSS</vt:lpstr>
      <vt:lpstr>Rehabilitation means…</vt:lpstr>
      <vt:lpstr>ASSESSMENT OF HEARING LOSS</vt:lpstr>
      <vt:lpstr>Examination</vt:lpstr>
      <vt:lpstr>EXAMINATION</vt:lpstr>
      <vt:lpstr>CLINICAL TESTS OF HEARING</vt:lpstr>
      <vt:lpstr>TUNING FORK TESTS</vt:lpstr>
      <vt:lpstr>AUDIOMETRIC TESTS</vt:lpstr>
      <vt:lpstr>PURE TONE AUDIOMERTY</vt:lpstr>
      <vt:lpstr>SPEECH AUDIOMETRY</vt:lpstr>
      <vt:lpstr>Slide 20</vt:lpstr>
      <vt:lpstr>Slide 21</vt:lpstr>
      <vt:lpstr>TONE DECAY TEST</vt:lpstr>
      <vt:lpstr>INTERPRETATION OF TONE DECAY</vt:lpstr>
      <vt:lpstr>RECRUITMENT</vt:lpstr>
      <vt:lpstr>Short increment sensitive index test</vt:lpstr>
      <vt:lpstr>TYMPANOMETRY</vt:lpstr>
      <vt:lpstr>BRAINSTEM EVOKED RESPONSE  AUDIOMETRY</vt:lpstr>
      <vt:lpstr>Slide 28</vt:lpstr>
      <vt:lpstr>WAVES IN BERA</vt:lpstr>
      <vt:lpstr>CLINICAL USES OF BERA</vt:lpstr>
      <vt:lpstr>Slide 31</vt:lpstr>
      <vt:lpstr>OTOACOUSTIC EMISSIONS</vt:lpstr>
      <vt:lpstr>Slide 33</vt:lpstr>
      <vt:lpstr>Slide 34</vt:lpstr>
      <vt:lpstr>USES OF OTOACOUSTIC EMISSION</vt:lpstr>
      <vt:lpstr>ELECTROCOCHLEOGRAPHY</vt:lpstr>
      <vt:lpstr>AUDITORY STEADY STATE RESPONSE</vt:lpstr>
      <vt:lpstr>Slide 38</vt:lpstr>
      <vt:lpstr>ASSESSING THE DEAF CHILD</vt:lpstr>
      <vt:lpstr>NEONATAL HEARING  SCREENING</vt:lpstr>
      <vt:lpstr>Universal Newborn hearing  Screening.</vt:lpstr>
      <vt:lpstr>Slide 42</vt:lpstr>
      <vt:lpstr>HIGH RISK NEONATAL  HEARING SCREENING</vt:lpstr>
      <vt:lpstr>Slide 44</vt:lpstr>
      <vt:lpstr>Slide 45</vt:lpstr>
      <vt:lpstr>Slide 46</vt:lpstr>
      <vt:lpstr>Slide 47</vt:lpstr>
      <vt:lpstr>Slide 48</vt:lpstr>
      <vt:lpstr>O if in spite of using hearing aid for atleast 3-  4mths it appears that child is not hearing then consider the child for COCHLEAR  implant</vt:lpstr>
      <vt:lpstr>Slide 50</vt:lpstr>
      <vt:lpstr>Slide 51</vt:lpstr>
      <vt:lpstr>Clinical test</vt:lpstr>
      <vt:lpstr>Slide 53</vt:lpstr>
      <vt:lpstr>Free field audiometry</vt:lpstr>
      <vt:lpstr>Slide 55</vt:lpstr>
      <vt:lpstr>Play audiometry</vt:lpstr>
      <vt:lpstr>TREATMENT</vt:lpstr>
      <vt:lpstr>Methods of rehabilitation</vt:lpstr>
      <vt:lpstr>Slide 59</vt:lpstr>
      <vt:lpstr>Slide 60</vt:lpstr>
      <vt:lpstr>MICROTIA AND ATRESIA REPAIR</vt:lpstr>
      <vt:lpstr>Stapes Defect</vt:lpstr>
      <vt:lpstr>ossiculoplasty</vt:lpstr>
      <vt:lpstr>Slide 64</vt:lpstr>
      <vt:lpstr>Slide 65</vt:lpstr>
      <vt:lpstr>Hearing Aids</vt:lpstr>
      <vt:lpstr>Hearing aid in children</vt:lpstr>
      <vt:lpstr>Slide 68</vt:lpstr>
      <vt:lpstr>Slide 69</vt:lpstr>
      <vt:lpstr>Electroacoustic characteristic</vt:lpstr>
      <vt:lpstr>Measurement of performance  of hearing aid</vt:lpstr>
      <vt:lpstr>Slide 72</vt:lpstr>
      <vt:lpstr>O REIG-Real ear insertion gain- difference in  dB as a function of frequency between REAG  and REUG with same measurement point.</vt:lpstr>
      <vt:lpstr>Contralateral routing of signals.</vt:lpstr>
      <vt:lpstr>Slide 75</vt:lpstr>
      <vt:lpstr>Binaural amplification</vt:lpstr>
      <vt:lpstr>Types of hearing aid</vt:lpstr>
      <vt:lpstr>Slide 78</vt:lpstr>
      <vt:lpstr>Slide 79</vt:lpstr>
      <vt:lpstr>Slide 80</vt:lpstr>
      <vt:lpstr>Slide 81</vt:lpstr>
      <vt:lpstr>O Open fit hearing aid O RITE(receiver in the ear)</vt:lpstr>
      <vt:lpstr>Slide 83</vt:lpstr>
      <vt:lpstr>Slide 84</vt:lpstr>
      <vt:lpstr>Limitations of hearing aid</vt:lpstr>
      <vt:lpstr>Slide 86</vt:lpstr>
      <vt:lpstr>Implantable hearing devices</vt:lpstr>
      <vt:lpstr>Middle ear implants</vt:lpstr>
      <vt:lpstr>Middle ear implant</vt:lpstr>
      <vt:lpstr>Slide 90</vt:lpstr>
      <vt:lpstr>Slide 91</vt:lpstr>
      <vt:lpstr>Slide 92</vt:lpstr>
      <vt:lpstr>Slide 93</vt:lpstr>
      <vt:lpstr>O Disadvantages due to confined space between  eardrum and the incus the dimension &amp; mass  of FMT are limited which restricts output</vt:lpstr>
      <vt:lpstr>O placement of VSB (vibrant sound bridge) on  round window membrane directly or in  combination with ossicular chain prosthesis  referred to vibroplasty .</vt:lpstr>
      <vt:lpstr>Piezoelectric middle ear  implantable hearing devices</vt:lpstr>
      <vt:lpstr>Piezoelectric middle ear  implantable hearing devices</vt:lpstr>
      <vt:lpstr>Slide 98</vt:lpstr>
      <vt:lpstr>Osseointegrated bone  conducting hearing prosthesis</vt:lpstr>
      <vt:lpstr>Indication for BAHA</vt:lpstr>
      <vt:lpstr>Contraindications</vt:lpstr>
      <vt:lpstr>Slide 102</vt:lpstr>
      <vt:lpstr>Osseointegrated bone  conduction hearing prosthesis  for unilateral SNHL</vt:lpstr>
      <vt:lpstr>Slide 104</vt:lpstr>
      <vt:lpstr>Slide 105</vt:lpstr>
      <vt:lpstr>Cochlear implant</vt:lpstr>
      <vt:lpstr>Definition</vt:lpstr>
      <vt:lpstr>Parts of cochlear implant</vt:lpstr>
      <vt:lpstr>Slide 109</vt:lpstr>
      <vt:lpstr>Slide 110</vt:lpstr>
      <vt:lpstr>Selection criteria - children</vt:lpstr>
      <vt:lpstr>Slide 112</vt:lpstr>
      <vt:lpstr>Selection criteria- adult</vt:lpstr>
      <vt:lpstr>CT &amp;MRI INFORMATION</vt:lpstr>
      <vt:lpstr>Three modes of stimulation of auditory  system involving cochlear implant</vt:lpstr>
      <vt:lpstr>Implantation of infant</vt:lpstr>
      <vt:lpstr>Bilateral cochlear implant</vt:lpstr>
      <vt:lpstr>Auditory training in children  with cochlear implant</vt:lpstr>
      <vt:lpstr>Auditory Brainstem implants</vt:lpstr>
      <vt:lpstr>O Most common indication neurofibromatosis  type2 in which bilateral vestibular  schwannoma present.</vt:lpstr>
      <vt:lpstr>Slide 121</vt:lpstr>
      <vt:lpstr>Slide 122</vt:lpstr>
      <vt:lpstr>Communication methodology</vt:lpstr>
      <vt:lpstr>Slide 124</vt:lpstr>
      <vt:lpstr>Hearing –assistive  technologies</vt:lpstr>
      <vt:lpstr>Slide 126</vt:lpstr>
      <vt:lpstr>Slide 127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ruchi desai</dc:creator>
  <cp:lastModifiedBy>mayank</cp:lastModifiedBy>
  <cp:revision>5</cp:revision>
  <dcterms:created xsi:type="dcterms:W3CDTF">2019-10-28T18:37:05Z</dcterms:created>
  <dcterms:modified xsi:type="dcterms:W3CDTF">2020-01-05T18:22:45Z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2019-10-28T00:00:00Z</vt:filetime>
  </property>
</Properties>
</file>