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4"/>
  </p:notesMasterIdLst>
  <p:sldIdLst>
    <p:sldId id="256" r:id="rId2"/>
    <p:sldId id="266" r:id="rId3"/>
    <p:sldId id="271" r:id="rId4"/>
    <p:sldId id="273" r:id="rId5"/>
    <p:sldId id="272" r:id="rId6"/>
    <p:sldId id="270" r:id="rId7"/>
    <p:sldId id="259" r:id="rId8"/>
    <p:sldId id="260" r:id="rId9"/>
    <p:sldId id="269" r:id="rId10"/>
    <p:sldId id="276" r:id="rId11"/>
    <p:sldId id="275" r:id="rId12"/>
    <p:sldId id="274" r:id="rId13"/>
    <p:sldId id="280" r:id="rId14"/>
    <p:sldId id="281" r:id="rId15"/>
    <p:sldId id="284" r:id="rId16"/>
    <p:sldId id="283" r:id="rId17"/>
    <p:sldId id="282" r:id="rId18"/>
    <p:sldId id="289" r:id="rId19"/>
    <p:sldId id="288" r:id="rId20"/>
    <p:sldId id="287" r:id="rId21"/>
    <p:sldId id="286" r:id="rId22"/>
    <p:sldId id="285" r:id="rId23"/>
    <p:sldId id="292" r:id="rId24"/>
    <p:sldId id="294" r:id="rId25"/>
    <p:sldId id="293" r:id="rId26"/>
    <p:sldId id="291" r:id="rId27"/>
    <p:sldId id="290" r:id="rId28"/>
    <p:sldId id="265" r:id="rId29"/>
    <p:sldId id="298" r:id="rId30"/>
    <p:sldId id="297" r:id="rId31"/>
    <p:sldId id="296" r:id="rId32"/>
    <p:sldId id="295" r:id="rId33"/>
    <p:sldId id="301" r:id="rId34"/>
    <p:sldId id="300" r:id="rId35"/>
    <p:sldId id="299" r:id="rId36"/>
    <p:sldId id="305" r:id="rId37"/>
    <p:sldId id="304" r:id="rId38"/>
    <p:sldId id="303" r:id="rId39"/>
    <p:sldId id="302" r:id="rId40"/>
    <p:sldId id="309" r:id="rId41"/>
    <p:sldId id="308" r:id="rId42"/>
    <p:sldId id="307" r:id="rId43"/>
    <p:sldId id="306" r:id="rId44"/>
    <p:sldId id="312" r:id="rId45"/>
    <p:sldId id="311" r:id="rId46"/>
    <p:sldId id="313" r:id="rId47"/>
    <p:sldId id="310" r:id="rId48"/>
    <p:sldId id="268" r:id="rId49"/>
    <p:sldId id="264" r:id="rId50"/>
    <p:sldId id="263" r:id="rId51"/>
    <p:sldId id="314" r:id="rId52"/>
    <p:sldId id="262" r:id="rId53"/>
    <p:sldId id="261" r:id="rId54"/>
    <p:sldId id="315" r:id="rId55"/>
    <p:sldId id="316" r:id="rId56"/>
    <p:sldId id="317" r:id="rId57"/>
    <p:sldId id="318" r:id="rId58"/>
    <p:sldId id="319" r:id="rId59"/>
    <p:sldId id="320" r:id="rId60"/>
    <p:sldId id="321" r:id="rId61"/>
    <p:sldId id="322" r:id="rId62"/>
    <p:sldId id="323" r:id="rId6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C2E"/>
    <a:srgbClr val="CC3399"/>
    <a:srgbClr val="C19FFF"/>
    <a:srgbClr val="FF3399"/>
    <a:srgbClr val="148E2B"/>
    <a:srgbClr val="F1FF9B"/>
    <a:srgbClr val="FFE0A3"/>
    <a:srgbClr val="CAB4EA"/>
    <a:srgbClr val="D3B5E9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77E2E5-E79E-4DF8-B705-7E798078214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06E7E2-B4E3-46D5-B1C5-96005997CDAE}">
      <dgm:prSet phldrT="[Text]" custT="1"/>
      <dgm:spPr>
        <a:solidFill>
          <a:srgbClr val="148E2B"/>
        </a:solidFill>
      </dgm:spPr>
      <dgm:t>
        <a:bodyPr/>
        <a:lstStyle/>
        <a:p>
          <a:r>
            <a:rPr lang="en-US" sz="2400" b="1" i="1" dirty="0" err="1" smtClean="0">
              <a:solidFill>
                <a:schemeClr val="bg1"/>
              </a:solidFill>
            </a:rPr>
            <a:t>Phenothiazines</a:t>
          </a:r>
          <a:endParaRPr lang="en-US" sz="2400" b="1" i="1" dirty="0">
            <a:solidFill>
              <a:schemeClr val="bg1"/>
            </a:solidFill>
          </a:endParaRPr>
        </a:p>
      </dgm:t>
    </dgm:pt>
    <dgm:pt modelId="{9B6598AB-A304-4CE3-BAEC-137EA6D882D7}" type="parTrans" cxnId="{0296AED3-D728-4A2C-B518-3280A5272B81}">
      <dgm:prSet/>
      <dgm:spPr/>
      <dgm:t>
        <a:bodyPr/>
        <a:lstStyle/>
        <a:p>
          <a:endParaRPr lang="en-US"/>
        </a:p>
      </dgm:t>
    </dgm:pt>
    <dgm:pt modelId="{FFFF7BA3-ABE4-4F5A-A832-945513E8F77E}" type="sibTrans" cxnId="{0296AED3-D728-4A2C-B518-3280A5272B81}">
      <dgm:prSet/>
      <dgm:spPr/>
      <dgm:t>
        <a:bodyPr/>
        <a:lstStyle/>
        <a:p>
          <a:endParaRPr lang="en-US"/>
        </a:p>
      </dgm:t>
    </dgm:pt>
    <dgm:pt modelId="{1A26B838-6D52-4461-9ED1-C6F326EECBFB}">
      <dgm:prSet phldrT="[Text]" custT="1"/>
      <dgm:spPr>
        <a:solidFill>
          <a:srgbClr val="C19FFF"/>
        </a:solidFill>
      </dgm:spPr>
      <dgm:t>
        <a:bodyPr/>
        <a:lstStyle/>
        <a:p>
          <a:pPr marL="228600" marR="0" indent="0" defTabSz="12001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sz="2000" dirty="0" smtClean="0"/>
            <a:t>With aliphatic side chain: Chlorpromazine, </a:t>
          </a:r>
          <a:r>
            <a:rPr lang="en-US" sz="2000" dirty="0" err="1" smtClean="0"/>
            <a:t>trifluopromazine</a:t>
          </a:r>
          <a:endParaRPr lang="en-US" sz="2000" dirty="0" smtClean="0"/>
        </a:p>
      </dgm:t>
    </dgm:pt>
    <dgm:pt modelId="{176EE0CF-AE1F-4C03-AE2A-629170D9C7A0}" type="parTrans" cxnId="{F71C8A56-3ED2-44D9-B9D4-388B6BD1869A}">
      <dgm:prSet/>
      <dgm:spPr/>
      <dgm:t>
        <a:bodyPr/>
        <a:lstStyle/>
        <a:p>
          <a:endParaRPr lang="en-US"/>
        </a:p>
      </dgm:t>
    </dgm:pt>
    <dgm:pt modelId="{E2A8EBA7-FA79-4476-AE84-9BF2CE456FCC}" type="sibTrans" cxnId="{F71C8A56-3ED2-44D9-B9D4-388B6BD1869A}">
      <dgm:prSet/>
      <dgm:spPr/>
      <dgm:t>
        <a:bodyPr/>
        <a:lstStyle/>
        <a:p>
          <a:endParaRPr lang="en-US"/>
        </a:p>
      </dgm:t>
    </dgm:pt>
    <dgm:pt modelId="{00FB9145-E59A-4579-B330-5661AA1621BE}">
      <dgm:prSet phldrT="[Text]" custT="1"/>
      <dgm:spPr>
        <a:solidFill>
          <a:srgbClr val="148E2B"/>
        </a:solidFill>
      </dgm:spPr>
      <dgm:t>
        <a:bodyPr/>
        <a:lstStyle/>
        <a:p>
          <a:r>
            <a:rPr lang="en-US" sz="2400" b="1" i="1" dirty="0" err="1" smtClean="0">
              <a:solidFill>
                <a:schemeClr val="bg1"/>
              </a:solidFill>
            </a:rPr>
            <a:t>Butyrophenone</a:t>
          </a:r>
          <a:endParaRPr lang="en-US" sz="2400" b="1" i="1" dirty="0">
            <a:solidFill>
              <a:schemeClr val="bg1"/>
            </a:solidFill>
          </a:endParaRPr>
        </a:p>
      </dgm:t>
    </dgm:pt>
    <dgm:pt modelId="{A00C5DC6-F255-4FAF-9F88-9173A3E1B6A9}" type="parTrans" cxnId="{663D15E6-D524-405C-952C-F3AC40B814D7}">
      <dgm:prSet/>
      <dgm:spPr/>
      <dgm:t>
        <a:bodyPr/>
        <a:lstStyle/>
        <a:p>
          <a:endParaRPr lang="en-US"/>
        </a:p>
      </dgm:t>
    </dgm:pt>
    <dgm:pt modelId="{5BEF5575-A28A-4900-991A-FDE301C10C44}" type="sibTrans" cxnId="{663D15E6-D524-405C-952C-F3AC40B814D7}">
      <dgm:prSet/>
      <dgm:spPr/>
      <dgm:t>
        <a:bodyPr/>
        <a:lstStyle/>
        <a:p>
          <a:endParaRPr lang="en-US"/>
        </a:p>
      </dgm:t>
    </dgm:pt>
    <dgm:pt modelId="{D9DE8A3F-38BE-4BBD-BEE6-9AA43EC570C2}">
      <dgm:prSet phldrT="[Text]" custT="1"/>
      <dgm:spPr>
        <a:solidFill>
          <a:srgbClr val="C19FFF"/>
        </a:solidFill>
      </dgm:spPr>
      <dgm:t>
        <a:bodyPr/>
        <a:lstStyle/>
        <a:p>
          <a:r>
            <a:rPr lang="en-US" sz="2400" dirty="0" smtClean="0"/>
            <a:t>Haloperidol, </a:t>
          </a:r>
          <a:r>
            <a:rPr lang="en-US" sz="2400" dirty="0" err="1" smtClean="0"/>
            <a:t>trifluperidol</a:t>
          </a:r>
          <a:r>
            <a:rPr lang="en-US" sz="2400" dirty="0" smtClean="0"/>
            <a:t>, </a:t>
          </a:r>
          <a:r>
            <a:rPr lang="en-US" sz="2400" dirty="0" err="1" smtClean="0"/>
            <a:t>droperidol</a:t>
          </a:r>
          <a:r>
            <a:rPr lang="en-US" sz="2400" dirty="0" smtClean="0"/>
            <a:t>, </a:t>
          </a:r>
          <a:r>
            <a:rPr lang="en-US" sz="2400" dirty="0" err="1" smtClean="0"/>
            <a:t>penfluridol</a:t>
          </a:r>
          <a:endParaRPr lang="en-US" sz="2400" dirty="0"/>
        </a:p>
      </dgm:t>
    </dgm:pt>
    <dgm:pt modelId="{4A189C44-4C69-4E7A-9FC3-BAE6348B83E5}" type="parTrans" cxnId="{B865DDBD-2A38-4E1E-9568-873FB910669A}">
      <dgm:prSet/>
      <dgm:spPr/>
      <dgm:t>
        <a:bodyPr/>
        <a:lstStyle/>
        <a:p>
          <a:endParaRPr lang="en-US"/>
        </a:p>
      </dgm:t>
    </dgm:pt>
    <dgm:pt modelId="{23391730-E27A-4AFB-B36D-36A7EA84243A}" type="sibTrans" cxnId="{B865DDBD-2A38-4E1E-9568-873FB910669A}">
      <dgm:prSet/>
      <dgm:spPr/>
      <dgm:t>
        <a:bodyPr/>
        <a:lstStyle/>
        <a:p>
          <a:endParaRPr lang="en-US"/>
        </a:p>
      </dgm:t>
    </dgm:pt>
    <dgm:pt modelId="{9DC8105C-732B-482B-9A30-D2A679897EF6}">
      <dgm:prSet phldrT="[Text]" custT="1"/>
      <dgm:spPr>
        <a:solidFill>
          <a:srgbClr val="148E2B"/>
        </a:solidFill>
      </dgm:spPr>
      <dgm:t>
        <a:bodyPr/>
        <a:lstStyle/>
        <a:p>
          <a:r>
            <a:rPr lang="en-US" sz="2800" b="1" i="1" dirty="0" err="1" smtClean="0">
              <a:solidFill>
                <a:schemeClr val="bg1"/>
              </a:solidFill>
            </a:rPr>
            <a:t>Thioxanthine</a:t>
          </a:r>
          <a:r>
            <a:rPr lang="en-US" sz="2800" b="1" dirty="0" err="1" smtClean="0">
              <a:solidFill>
                <a:schemeClr val="bg1"/>
              </a:solidFill>
            </a:rPr>
            <a:t>s</a:t>
          </a:r>
          <a:endParaRPr lang="en-US" sz="2800" b="1" dirty="0">
            <a:solidFill>
              <a:schemeClr val="bg1"/>
            </a:solidFill>
          </a:endParaRPr>
        </a:p>
      </dgm:t>
    </dgm:pt>
    <dgm:pt modelId="{E68B9CD7-0D1D-41F4-BDF2-5F6D9C3C8770}" type="parTrans" cxnId="{7EF21375-9D68-4AD8-BE59-01EA53FD2620}">
      <dgm:prSet/>
      <dgm:spPr/>
      <dgm:t>
        <a:bodyPr/>
        <a:lstStyle/>
        <a:p>
          <a:endParaRPr lang="en-US"/>
        </a:p>
      </dgm:t>
    </dgm:pt>
    <dgm:pt modelId="{940CD42B-4029-4BC7-A919-1335D1637CA3}" type="sibTrans" cxnId="{7EF21375-9D68-4AD8-BE59-01EA53FD2620}">
      <dgm:prSet/>
      <dgm:spPr/>
      <dgm:t>
        <a:bodyPr/>
        <a:lstStyle/>
        <a:p>
          <a:endParaRPr lang="en-US"/>
        </a:p>
      </dgm:t>
    </dgm:pt>
    <dgm:pt modelId="{87D0AE6F-595D-4B15-8EE7-DB1591382936}">
      <dgm:prSet phldrT="[Text]" custT="1"/>
      <dgm:spPr>
        <a:solidFill>
          <a:srgbClr val="C19FFF"/>
        </a:solidFill>
      </dgm:spPr>
      <dgm:t>
        <a:bodyPr/>
        <a:lstStyle/>
        <a:p>
          <a:r>
            <a:rPr lang="en-US" sz="2400" dirty="0" err="1" smtClean="0"/>
            <a:t>thiothixine,flupenthixol,zuclopenthixol</a:t>
          </a:r>
          <a:endParaRPr lang="en-US" sz="2400" dirty="0"/>
        </a:p>
      </dgm:t>
    </dgm:pt>
    <dgm:pt modelId="{412A583C-5DEE-4C32-AB3C-3065A3CF98DB}" type="parTrans" cxnId="{2466F375-2CE6-451A-9EE3-AA24D94F54D7}">
      <dgm:prSet/>
      <dgm:spPr/>
      <dgm:t>
        <a:bodyPr/>
        <a:lstStyle/>
        <a:p>
          <a:endParaRPr lang="en-US"/>
        </a:p>
      </dgm:t>
    </dgm:pt>
    <dgm:pt modelId="{03EA76B3-06C9-4C60-974C-A7E37E820680}" type="sibTrans" cxnId="{2466F375-2CE6-451A-9EE3-AA24D94F54D7}">
      <dgm:prSet/>
      <dgm:spPr/>
      <dgm:t>
        <a:bodyPr/>
        <a:lstStyle/>
        <a:p>
          <a:endParaRPr lang="en-US"/>
        </a:p>
      </dgm:t>
    </dgm:pt>
    <dgm:pt modelId="{B2C11E0D-9491-4E29-935D-D33B1B691039}">
      <dgm:prSet phldrT="[Text]" custT="1"/>
      <dgm:spPr>
        <a:solidFill>
          <a:srgbClr val="C19FFF"/>
        </a:solidFill>
      </dgm:spPr>
      <dgm:t>
        <a:bodyPr/>
        <a:lstStyle/>
        <a:p>
          <a:pPr marL="228600" marR="0" indent="0" defTabSz="12001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sz="2000" dirty="0" smtClean="0"/>
            <a:t>With </a:t>
          </a:r>
          <a:r>
            <a:rPr lang="en-US" sz="2000" dirty="0" err="1" smtClean="0"/>
            <a:t>piperidine</a:t>
          </a:r>
          <a:r>
            <a:rPr lang="en-US" sz="2000" dirty="0" smtClean="0"/>
            <a:t> side </a:t>
          </a:r>
          <a:r>
            <a:rPr lang="en-US" sz="2000" dirty="0" err="1" smtClean="0"/>
            <a:t>chain:thioridazine</a:t>
          </a:r>
          <a:endParaRPr lang="en-US" sz="2000" dirty="0" smtClean="0"/>
        </a:p>
      </dgm:t>
    </dgm:pt>
    <dgm:pt modelId="{40854656-A524-4191-BAF2-9D6EA1AD3248}" type="parTrans" cxnId="{2610C3EB-2423-4868-A1E2-AF185908A832}">
      <dgm:prSet/>
      <dgm:spPr/>
      <dgm:t>
        <a:bodyPr/>
        <a:lstStyle/>
        <a:p>
          <a:endParaRPr lang="en-US"/>
        </a:p>
      </dgm:t>
    </dgm:pt>
    <dgm:pt modelId="{57C431A4-AB5B-4A7E-AEE4-0760B3B5A73A}" type="sibTrans" cxnId="{2610C3EB-2423-4868-A1E2-AF185908A832}">
      <dgm:prSet/>
      <dgm:spPr/>
      <dgm:t>
        <a:bodyPr/>
        <a:lstStyle/>
        <a:p>
          <a:endParaRPr lang="en-US"/>
        </a:p>
      </dgm:t>
    </dgm:pt>
    <dgm:pt modelId="{A4B65214-4712-4C12-BE7E-3C31D8363954}">
      <dgm:prSet phldrT="[Text]" custT="1"/>
      <dgm:spPr>
        <a:solidFill>
          <a:srgbClr val="C19FFF"/>
        </a:solidFill>
      </dgm:spPr>
      <dgm:t>
        <a:bodyPr/>
        <a:lstStyle/>
        <a:p>
          <a:pPr marL="228600" marR="0" indent="0" defTabSz="12001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sz="2000" dirty="0" smtClean="0"/>
            <a:t>With </a:t>
          </a:r>
          <a:r>
            <a:rPr lang="en-US" sz="2000" dirty="0" err="1" smtClean="0"/>
            <a:t>piperazine</a:t>
          </a:r>
          <a:r>
            <a:rPr lang="en-US" sz="2000" dirty="0" smtClean="0"/>
            <a:t> side chain: </a:t>
          </a:r>
          <a:r>
            <a:rPr lang="en-US" sz="2000" dirty="0" err="1" smtClean="0"/>
            <a:t>trifluperazine</a:t>
          </a:r>
          <a:r>
            <a:rPr lang="en-US" sz="2000" dirty="0" smtClean="0"/>
            <a:t>, </a:t>
          </a:r>
          <a:r>
            <a:rPr lang="en-US" sz="2000" dirty="0" err="1" smtClean="0"/>
            <a:t>fluphenazine</a:t>
          </a:r>
          <a:endParaRPr lang="en-US" sz="2000" dirty="0" smtClean="0"/>
        </a:p>
      </dgm:t>
    </dgm:pt>
    <dgm:pt modelId="{18F688B7-3703-4BFC-B31D-2839C59B9B9D}" type="parTrans" cxnId="{88317A8C-2813-45AD-A1E1-4974AF351F41}">
      <dgm:prSet/>
      <dgm:spPr/>
      <dgm:t>
        <a:bodyPr/>
        <a:lstStyle/>
        <a:p>
          <a:endParaRPr lang="en-US"/>
        </a:p>
      </dgm:t>
    </dgm:pt>
    <dgm:pt modelId="{1426303E-07E4-4EAF-9915-D4707CB21A52}" type="sibTrans" cxnId="{88317A8C-2813-45AD-A1E1-4974AF351F41}">
      <dgm:prSet/>
      <dgm:spPr/>
      <dgm:t>
        <a:bodyPr/>
        <a:lstStyle/>
        <a:p>
          <a:endParaRPr lang="en-US"/>
        </a:p>
      </dgm:t>
    </dgm:pt>
    <dgm:pt modelId="{8F1F0272-228E-42EA-BEB3-ACDF100D82E7}" type="pres">
      <dgm:prSet presAssocID="{A377E2E5-E79E-4DF8-B705-7E798078214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08E75EE-4F73-46AC-B51F-98BA4A39401F}" type="pres">
      <dgm:prSet presAssocID="{6606E7E2-B4E3-46D5-B1C5-96005997CDAE}" presName="linNode" presStyleCnt="0"/>
      <dgm:spPr/>
    </dgm:pt>
    <dgm:pt modelId="{C1DFAAA2-D8B9-4BCA-881B-FA380EA456C9}" type="pres">
      <dgm:prSet presAssocID="{6606E7E2-B4E3-46D5-B1C5-96005997CDAE}" presName="parentText" presStyleLbl="node1" presStyleIdx="0" presStyleCnt="3" custScaleX="57895" custLinFactNeighborX="0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8938B-2892-42DB-8930-754BC9FA8FE4}" type="pres">
      <dgm:prSet presAssocID="{6606E7E2-B4E3-46D5-B1C5-96005997CDAE}" presName="descendantText" presStyleLbl="alignAccFollowNode1" presStyleIdx="0" presStyleCnt="3" custScaleX="126944" custScaleY="1127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1B5820-16BB-4C97-9370-1DFBCCEF5788}" type="pres">
      <dgm:prSet presAssocID="{FFFF7BA3-ABE4-4F5A-A832-945513E8F77E}" presName="sp" presStyleCnt="0"/>
      <dgm:spPr/>
    </dgm:pt>
    <dgm:pt modelId="{CE54C7B2-636D-4883-9578-F8ABADFBAAD6}" type="pres">
      <dgm:prSet presAssocID="{00FB9145-E59A-4579-B330-5661AA1621BE}" presName="linNode" presStyleCnt="0"/>
      <dgm:spPr/>
    </dgm:pt>
    <dgm:pt modelId="{605AEE36-FA00-4C19-ACCF-3A56E219F55F}" type="pres">
      <dgm:prSet presAssocID="{00FB9145-E59A-4579-B330-5661AA1621BE}" presName="parentText" presStyleLbl="node1" presStyleIdx="1" presStyleCnt="3" custScaleX="63743" custLinFactNeighborX="-1" custLinFactNeighborY="109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86BF41-816C-4975-A961-2775E372C12C}" type="pres">
      <dgm:prSet presAssocID="{00FB9145-E59A-4579-B330-5661AA1621BE}" presName="descendantText" presStyleLbl="alignAccFollowNode1" presStyleIdx="1" presStyleCnt="3" custScaleX="136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44719-6AE7-4453-A9C9-744FC0FE78A5}" type="pres">
      <dgm:prSet presAssocID="{5BEF5575-A28A-4900-991A-FDE301C10C44}" presName="sp" presStyleCnt="0"/>
      <dgm:spPr/>
    </dgm:pt>
    <dgm:pt modelId="{2C4EDD62-3C90-424A-B5CB-DBCB292A66E9}" type="pres">
      <dgm:prSet presAssocID="{9DC8105C-732B-482B-9A30-D2A679897EF6}" presName="linNode" presStyleCnt="0"/>
      <dgm:spPr/>
    </dgm:pt>
    <dgm:pt modelId="{5D7A4606-9195-40BE-B33E-332EA8BC5E5D}" type="pres">
      <dgm:prSet presAssocID="{9DC8105C-732B-482B-9A30-D2A679897EF6}" presName="parentText" presStyleLbl="node1" presStyleIdx="2" presStyleCnt="3" custScaleX="78797" custLinFactNeighborX="-1" custLinFactNeighborY="233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26B79-4910-4C9F-9844-7FFEB4C440C8}" type="pres">
      <dgm:prSet presAssocID="{9DC8105C-732B-482B-9A30-D2A679897EF6}" presName="descendantText" presStyleLbl="alignAccFollowNode1" presStyleIdx="2" presStyleCnt="3" custScaleX="159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3D15E6-D524-405C-952C-F3AC40B814D7}" srcId="{A377E2E5-E79E-4DF8-B705-7E7980782141}" destId="{00FB9145-E59A-4579-B330-5661AA1621BE}" srcOrd="1" destOrd="0" parTransId="{A00C5DC6-F255-4FAF-9F88-9173A3E1B6A9}" sibTransId="{5BEF5575-A28A-4900-991A-FDE301C10C44}"/>
    <dgm:cxn modelId="{2466F375-2CE6-451A-9EE3-AA24D94F54D7}" srcId="{9DC8105C-732B-482B-9A30-D2A679897EF6}" destId="{87D0AE6F-595D-4B15-8EE7-DB1591382936}" srcOrd="0" destOrd="0" parTransId="{412A583C-5DEE-4C32-AB3C-3065A3CF98DB}" sibTransId="{03EA76B3-06C9-4C60-974C-A7E37E820680}"/>
    <dgm:cxn modelId="{F71C8A56-3ED2-44D9-B9D4-388B6BD1869A}" srcId="{6606E7E2-B4E3-46D5-B1C5-96005997CDAE}" destId="{1A26B838-6D52-4461-9ED1-C6F326EECBFB}" srcOrd="0" destOrd="0" parTransId="{176EE0CF-AE1F-4C03-AE2A-629170D9C7A0}" sibTransId="{E2A8EBA7-FA79-4476-AE84-9BF2CE456FCC}"/>
    <dgm:cxn modelId="{B865DDBD-2A38-4E1E-9568-873FB910669A}" srcId="{00FB9145-E59A-4579-B330-5661AA1621BE}" destId="{D9DE8A3F-38BE-4BBD-BEE6-9AA43EC570C2}" srcOrd="0" destOrd="0" parTransId="{4A189C44-4C69-4E7A-9FC3-BAE6348B83E5}" sibTransId="{23391730-E27A-4AFB-B36D-36A7EA84243A}"/>
    <dgm:cxn modelId="{8AA6136A-6510-4390-AA9C-8DFB7C7CE573}" type="presOf" srcId="{1A26B838-6D52-4461-9ED1-C6F326EECBFB}" destId="{BBC8938B-2892-42DB-8930-754BC9FA8FE4}" srcOrd="0" destOrd="0" presId="urn:microsoft.com/office/officeart/2005/8/layout/vList5"/>
    <dgm:cxn modelId="{A5A11CE8-3126-4E49-88A8-2F68113BC089}" type="presOf" srcId="{A4B65214-4712-4C12-BE7E-3C31D8363954}" destId="{BBC8938B-2892-42DB-8930-754BC9FA8FE4}" srcOrd="0" destOrd="2" presId="urn:microsoft.com/office/officeart/2005/8/layout/vList5"/>
    <dgm:cxn modelId="{7A54043F-92D9-4B07-A7F5-7055A8B1D672}" type="presOf" srcId="{B2C11E0D-9491-4E29-935D-D33B1B691039}" destId="{BBC8938B-2892-42DB-8930-754BC9FA8FE4}" srcOrd="0" destOrd="1" presId="urn:microsoft.com/office/officeart/2005/8/layout/vList5"/>
    <dgm:cxn modelId="{0296AED3-D728-4A2C-B518-3280A5272B81}" srcId="{A377E2E5-E79E-4DF8-B705-7E7980782141}" destId="{6606E7E2-B4E3-46D5-B1C5-96005997CDAE}" srcOrd="0" destOrd="0" parTransId="{9B6598AB-A304-4CE3-BAEC-137EA6D882D7}" sibTransId="{FFFF7BA3-ABE4-4F5A-A832-945513E8F77E}"/>
    <dgm:cxn modelId="{26A095F2-3DFF-46E7-8D93-3350FB3D9693}" type="presOf" srcId="{A377E2E5-E79E-4DF8-B705-7E7980782141}" destId="{8F1F0272-228E-42EA-BEB3-ACDF100D82E7}" srcOrd="0" destOrd="0" presId="urn:microsoft.com/office/officeart/2005/8/layout/vList5"/>
    <dgm:cxn modelId="{EBB824A4-25CE-4AEE-B26A-B83F684CFCCB}" type="presOf" srcId="{6606E7E2-B4E3-46D5-B1C5-96005997CDAE}" destId="{C1DFAAA2-D8B9-4BCA-881B-FA380EA456C9}" srcOrd="0" destOrd="0" presId="urn:microsoft.com/office/officeart/2005/8/layout/vList5"/>
    <dgm:cxn modelId="{89BBD9CF-A706-49D6-B8FC-1D9247135D30}" type="presOf" srcId="{9DC8105C-732B-482B-9A30-D2A679897EF6}" destId="{5D7A4606-9195-40BE-B33E-332EA8BC5E5D}" srcOrd="0" destOrd="0" presId="urn:microsoft.com/office/officeart/2005/8/layout/vList5"/>
    <dgm:cxn modelId="{29BF270E-D58B-47C2-8659-602B57A45F5B}" type="presOf" srcId="{00FB9145-E59A-4579-B330-5661AA1621BE}" destId="{605AEE36-FA00-4C19-ACCF-3A56E219F55F}" srcOrd="0" destOrd="0" presId="urn:microsoft.com/office/officeart/2005/8/layout/vList5"/>
    <dgm:cxn modelId="{A5DDA168-586F-4BD7-86AA-5554E1382DE5}" type="presOf" srcId="{D9DE8A3F-38BE-4BBD-BEE6-9AA43EC570C2}" destId="{B286BF41-816C-4975-A961-2775E372C12C}" srcOrd="0" destOrd="0" presId="urn:microsoft.com/office/officeart/2005/8/layout/vList5"/>
    <dgm:cxn modelId="{2610C3EB-2423-4868-A1E2-AF185908A832}" srcId="{6606E7E2-B4E3-46D5-B1C5-96005997CDAE}" destId="{B2C11E0D-9491-4E29-935D-D33B1B691039}" srcOrd="1" destOrd="0" parTransId="{40854656-A524-4191-BAF2-9D6EA1AD3248}" sibTransId="{57C431A4-AB5B-4A7E-AEE4-0760B3B5A73A}"/>
    <dgm:cxn modelId="{88317A8C-2813-45AD-A1E1-4974AF351F41}" srcId="{6606E7E2-B4E3-46D5-B1C5-96005997CDAE}" destId="{A4B65214-4712-4C12-BE7E-3C31D8363954}" srcOrd="2" destOrd="0" parTransId="{18F688B7-3703-4BFC-B31D-2839C59B9B9D}" sibTransId="{1426303E-07E4-4EAF-9915-D4707CB21A52}"/>
    <dgm:cxn modelId="{3BEA2D5D-F32B-4EB0-8541-F609B4C134C2}" type="presOf" srcId="{87D0AE6F-595D-4B15-8EE7-DB1591382936}" destId="{80326B79-4910-4C9F-9844-7FFEB4C440C8}" srcOrd="0" destOrd="0" presId="urn:microsoft.com/office/officeart/2005/8/layout/vList5"/>
    <dgm:cxn modelId="{7EF21375-9D68-4AD8-BE59-01EA53FD2620}" srcId="{A377E2E5-E79E-4DF8-B705-7E7980782141}" destId="{9DC8105C-732B-482B-9A30-D2A679897EF6}" srcOrd="2" destOrd="0" parTransId="{E68B9CD7-0D1D-41F4-BDF2-5F6D9C3C8770}" sibTransId="{940CD42B-4029-4BC7-A919-1335D1637CA3}"/>
    <dgm:cxn modelId="{61FDAFC7-62C6-475B-81FC-AC5FA6FB4499}" type="presParOf" srcId="{8F1F0272-228E-42EA-BEB3-ACDF100D82E7}" destId="{508E75EE-4F73-46AC-B51F-98BA4A39401F}" srcOrd="0" destOrd="0" presId="urn:microsoft.com/office/officeart/2005/8/layout/vList5"/>
    <dgm:cxn modelId="{F2957C79-17B6-486B-AB30-BA546067543C}" type="presParOf" srcId="{508E75EE-4F73-46AC-B51F-98BA4A39401F}" destId="{C1DFAAA2-D8B9-4BCA-881B-FA380EA456C9}" srcOrd="0" destOrd="0" presId="urn:microsoft.com/office/officeart/2005/8/layout/vList5"/>
    <dgm:cxn modelId="{69E85B1A-B5B5-4C9D-A0AA-88650FCD233F}" type="presParOf" srcId="{508E75EE-4F73-46AC-B51F-98BA4A39401F}" destId="{BBC8938B-2892-42DB-8930-754BC9FA8FE4}" srcOrd="1" destOrd="0" presId="urn:microsoft.com/office/officeart/2005/8/layout/vList5"/>
    <dgm:cxn modelId="{7B6AF39E-78AE-42ED-A105-299E3FB3BF6B}" type="presParOf" srcId="{8F1F0272-228E-42EA-BEB3-ACDF100D82E7}" destId="{FE1B5820-16BB-4C97-9370-1DFBCCEF5788}" srcOrd="1" destOrd="0" presId="urn:microsoft.com/office/officeart/2005/8/layout/vList5"/>
    <dgm:cxn modelId="{3301D097-8BBC-4DC4-9EF8-8C12DFF90C3F}" type="presParOf" srcId="{8F1F0272-228E-42EA-BEB3-ACDF100D82E7}" destId="{CE54C7B2-636D-4883-9578-F8ABADFBAAD6}" srcOrd="2" destOrd="0" presId="urn:microsoft.com/office/officeart/2005/8/layout/vList5"/>
    <dgm:cxn modelId="{B6023A9B-D760-4710-8F48-C4E80EBEB740}" type="presParOf" srcId="{CE54C7B2-636D-4883-9578-F8ABADFBAAD6}" destId="{605AEE36-FA00-4C19-ACCF-3A56E219F55F}" srcOrd="0" destOrd="0" presId="urn:microsoft.com/office/officeart/2005/8/layout/vList5"/>
    <dgm:cxn modelId="{3B65ACAB-2413-40C3-BE11-560202CFADBA}" type="presParOf" srcId="{CE54C7B2-636D-4883-9578-F8ABADFBAAD6}" destId="{B286BF41-816C-4975-A961-2775E372C12C}" srcOrd="1" destOrd="0" presId="urn:microsoft.com/office/officeart/2005/8/layout/vList5"/>
    <dgm:cxn modelId="{AB6D1C98-F6CC-4C0C-862D-3F0C773D8BE1}" type="presParOf" srcId="{8F1F0272-228E-42EA-BEB3-ACDF100D82E7}" destId="{1C944719-6AE7-4453-A9C9-744FC0FE78A5}" srcOrd="3" destOrd="0" presId="urn:microsoft.com/office/officeart/2005/8/layout/vList5"/>
    <dgm:cxn modelId="{E6AD29CB-0451-44EE-A7E6-20AC1C5826C9}" type="presParOf" srcId="{8F1F0272-228E-42EA-BEB3-ACDF100D82E7}" destId="{2C4EDD62-3C90-424A-B5CB-DBCB292A66E9}" srcOrd="4" destOrd="0" presId="urn:microsoft.com/office/officeart/2005/8/layout/vList5"/>
    <dgm:cxn modelId="{D86972D9-9FB7-46DA-BF70-C52755BF1CB5}" type="presParOf" srcId="{2C4EDD62-3C90-424A-B5CB-DBCB292A66E9}" destId="{5D7A4606-9195-40BE-B33E-332EA8BC5E5D}" srcOrd="0" destOrd="0" presId="urn:microsoft.com/office/officeart/2005/8/layout/vList5"/>
    <dgm:cxn modelId="{02841873-D526-4CF4-939F-70D5D793B2EF}" type="presParOf" srcId="{2C4EDD62-3C90-424A-B5CB-DBCB292A66E9}" destId="{80326B79-4910-4C9F-9844-7FFEB4C440C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1A99A4-66F4-47A8-8CB6-68BE7C6654E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2E7821-29EC-4FB4-839C-E92CB063F7E5}">
      <dgm:prSet phldrT="[Text]" custT="1"/>
      <dgm:spPr>
        <a:solidFill>
          <a:srgbClr val="148E2B"/>
        </a:solidFill>
      </dgm:spPr>
      <dgm:t>
        <a:bodyPr/>
        <a:lstStyle/>
        <a:p>
          <a:r>
            <a:rPr lang="en-US" sz="1600" b="1" i="1" dirty="0" err="1" smtClean="0">
              <a:solidFill>
                <a:schemeClr val="bg1"/>
              </a:solidFill>
            </a:rPr>
            <a:t>Dibenzodizepines</a:t>
          </a:r>
          <a:endParaRPr lang="en-US" sz="1600" b="1" i="1" dirty="0">
            <a:solidFill>
              <a:schemeClr val="bg1"/>
            </a:solidFill>
          </a:endParaRPr>
        </a:p>
      </dgm:t>
    </dgm:pt>
    <dgm:pt modelId="{5FC3AB27-7DBF-4A61-9A3E-80DDF2524568}" type="parTrans" cxnId="{8BADEE0C-AB4C-4CD8-BA74-2F8F069CADDC}">
      <dgm:prSet/>
      <dgm:spPr/>
      <dgm:t>
        <a:bodyPr/>
        <a:lstStyle/>
        <a:p>
          <a:endParaRPr lang="en-US"/>
        </a:p>
      </dgm:t>
    </dgm:pt>
    <dgm:pt modelId="{DA85AA43-ABA5-47C2-B74F-DAA5A5AF6075}" type="sibTrans" cxnId="{8BADEE0C-AB4C-4CD8-BA74-2F8F069CADDC}">
      <dgm:prSet/>
      <dgm:spPr/>
      <dgm:t>
        <a:bodyPr/>
        <a:lstStyle/>
        <a:p>
          <a:endParaRPr lang="en-US"/>
        </a:p>
      </dgm:t>
    </dgm:pt>
    <dgm:pt modelId="{3E579D05-5420-4DFC-8A09-AEF3BAFD12A5}">
      <dgm:prSet phldrT="[Text]"/>
      <dgm:spPr>
        <a:solidFill>
          <a:srgbClr val="C19FFF">
            <a:alpha val="90000"/>
          </a:srgbClr>
        </a:solidFill>
      </dgm:spPr>
      <dgm:t>
        <a:bodyPr/>
        <a:lstStyle/>
        <a:p>
          <a:r>
            <a:rPr lang="en-US" dirty="0" err="1" smtClean="0"/>
            <a:t>clozapine</a:t>
          </a:r>
          <a:endParaRPr lang="en-US" dirty="0"/>
        </a:p>
      </dgm:t>
    </dgm:pt>
    <dgm:pt modelId="{ED7527B6-3A6F-4066-968F-42F97B2167F6}" type="parTrans" cxnId="{AE87EE91-2ED6-4BCF-8819-533765FD83B3}">
      <dgm:prSet/>
      <dgm:spPr/>
      <dgm:t>
        <a:bodyPr/>
        <a:lstStyle/>
        <a:p>
          <a:endParaRPr lang="en-US"/>
        </a:p>
      </dgm:t>
    </dgm:pt>
    <dgm:pt modelId="{5B280C72-ED94-4AD4-9D46-EFE3BC952F77}" type="sibTrans" cxnId="{AE87EE91-2ED6-4BCF-8819-533765FD83B3}">
      <dgm:prSet/>
      <dgm:spPr/>
      <dgm:t>
        <a:bodyPr/>
        <a:lstStyle/>
        <a:p>
          <a:endParaRPr lang="en-US"/>
        </a:p>
      </dgm:t>
    </dgm:pt>
    <dgm:pt modelId="{C45DC4EA-0325-4A91-89B7-89D09B17B2E2}">
      <dgm:prSet phldrT="[Text]" custT="1"/>
      <dgm:spPr>
        <a:solidFill>
          <a:srgbClr val="148E2B"/>
        </a:solidFill>
      </dgm:spPr>
      <dgm:t>
        <a:bodyPr/>
        <a:lstStyle/>
        <a:p>
          <a:r>
            <a:rPr lang="en-US" sz="1600" b="1" i="1" dirty="0" err="1" smtClean="0">
              <a:solidFill>
                <a:schemeClr val="bg1"/>
              </a:solidFill>
            </a:rPr>
            <a:t>Thienobenzodiazepines</a:t>
          </a:r>
          <a:endParaRPr lang="en-US" sz="1600" b="1" i="1" dirty="0">
            <a:solidFill>
              <a:schemeClr val="bg1"/>
            </a:solidFill>
          </a:endParaRPr>
        </a:p>
      </dgm:t>
    </dgm:pt>
    <dgm:pt modelId="{C3FCE079-AF4E-4387-9EE2-543E38352B05}" type="parTrans" cxnId="{F178A415-26BD-4F72-931D-2E6E5B491AB8}">
      <dgm:prSet/>
      <dgm:spPr/>
      <dgm:t>
        <a:bodyPr/>
        <a:lstStyle/>
        <a:p>
          <a:endParaRPr lang="en-US"/>
        </a:p>
      </dgm:t>
    </dgm:pt>
    <dgm:pt modelId="{15289525-C0DD-4DE8-A5CF-DEC46BBFB405}" type="sibTrans" cxnId="{F178A415-26BD-4F72-931D-2E6E5B491AB8}">
      <dgm:prSet/>
      <dgm:spPr/>
      <dgm:t>
        <a:bodyPr/>
        <a:lstStyle/>
        <a:p>
          <a:endParaRPr lang="en-US"/>
        </a:p>
      </dgm:t>
    </dgm:pt>
    <dgm:pt modelId="{C60AA295-ABA8-4A48-9C20-84CE062865E8}">
      <dgm:prSet phldrT="[Text]"/>
      <dgm:spPr>
        <a:solidFill>
          <a:srgbClr val="C19FFF">
            <a:alpha val="90000"/>
          </a:srgbClr>
        </a:solidFill>
      </dgm:spPr>
      <dgm:t>
        <a:bodyPr/>
        <a:lstStyle/>
        <a:p>
          <a:r>
            <a:rPr lang="en-US" dirty="0" err="1" smtClean="0"/>
            <a:t>olanazepine</a:t>
          </a:r>
          <a:endParaRPr lang="en-US" dirty="0"/>
        </a:p>
      </dgm:t>
    </dgm:pt>
    <dgm:pt modelId="{C392E8F9-0012-471F-AAF2-3E3EE90C3502}" type="parTrans" cxnId="{93626C68-A2AA-4786-82C4-8B74EABA3553}">
      <dgm:prSet/>
      <dgm:spPr/>
      <dgm:t>
        <a:bodyPr/>
        <a:lstStyle/>
        <a:p>
          <a:endParaRPr lang="en-US"/>
        </a:p>
      </dgm:t>
    </dgm:pt>
    <dgm:pt modelId="{D078CBB6-5D9F-49B8-8670-F619976BA613}" type="sibTrans" cxnId="{93626C68-A2AA-4786-82C4-8B74EABA3553}">
      <dgm:prSet/>
      <dgm:spPr/>
      <dgm:t>
        <a:bodyPr/>
        <a:lstStyle/>
        <a:p>
          <a:endParaRPr lang="en-US"/>
        </a:p>
      </dgm:t>
    </dgm:pt>
    <dgm:pt modelId="{7A92E6C3-2FBB-4111-A0D5-9782831EA64D}">
      <dgm:prSet phldrT="[Text]" custT="1"/>
      <dgm:spPr>
        <a:solidFill>
          <a:srgbClr val="148E2B"/>
        </a:solidFill>
      </dgm:spPr>
      <dgm:t>
        <a:bodyPr/>
        <a:lstStyle/>
        <a:p>
          <a:r>
            <a:rPr lang="en-US" sz="1600" b="1" i="1" dirty="0" err="1" smtClean="0">
              <a:solidFill>
                <a:schemeClr val="bg1"/>
              </a:solidFill>
            </a:rPr>
            <a:t>Benzamide</a:t>
          </a:r>
          <a:endParaRPr lang="en-US" sz="1600" b="1" i="1" dirty="0">
            <a:solidFill>
              <a:schemeClr val="bg1"/>
            </a:solidFill>
          </a:endParaRPr>
        </a:p>
      </dgm:t>
    </dgm:pt>
    <dgm:pt modelId="{4FE90E1D-2F00-417F-8F4E-CF7344EFA404}" type="parTrans" cxnId="{2DF23DAD-A478-4A3A-B631-7985C3273DEE}">
      <dgm:prSet/>
      <dgm:spPr/>
      <dgm:t>
        <a:bodyPr/>
        <a:lstStyle/>
        <a:p>
          <a:endParaRPr lang="en-US"/>
        </a:p>
      </dgm:t>
    </dgm:pt>
    <dgm:pt modelId="{2DD390C9-5326-4F2B-9B11-48B56AD822D6}" type="sibTrans" cxnId="{2DF23DAD-A478-4A3A-B631-7985C3273DEE}">
      <dgm:prSet/>
      <dgm:spPr/>
      <dgm:t>
        <a:bodyPr/>
        <a:lstStyle/>
        <a:p>
          <a:endParaRPr lang="en-US"/>
        </a:p>
      </dgm:t>
    </dgm:pt>
    <dgm:pt modelId="{069B5C23-BA2B-4C9D-85BF-96B9E14CFFA1}">
      <dgm:prSet phldrT="[Text]"/>
      <dgm:spPr>
        <a:solidFill>
          <a:srgbClr val="C19FFF">
            <a:alpha val="90000"/>
          </a:srgbClr>
        </a:solidFill>
      </dgm:spPr>
      <dgm:t>
        <a:bodyPr/>
        <a:lstStyle/>
        <a:p>
          <a:r>
            <a:rPr lang="en-US" dirty="0" err="1" smtClean="0"/>
            <a:t>Sulpiride</a:t>
          </a:r>
          <a:r>
            <a:rPr lang="en-US" dirty="0" smtClean="0"/>
            <a:t>, </a:t>
          </a:r>
          <a:r>
            <a:rPr lang="en-US" dirty="0" err="1" smtClean="0"/>
            <a:t>amisulpiride</a:t>
          </a:r>
          <a:r>
            <a:rPr lang="en-US" dirty="0" smtClean="0"/>
            <a:t>(substituted </a:t>
          </a:r>
          <a:r>
            <a:rPr lang="en-US" dirty="0" err="1" smtClean="0"/>
            <a:t>benzamide</a:t>
          </a:r>
          <a:endParaRPr lang="en-US" dirty="0"/>
        </a:p>
      </dgm:t>
    </dgm:pt>
    <dgm:pt modelId="{AE9F3E79-9BEB-4FC4-B14E-5744DDEAA044}" type="parTrans" cxnId="{258B9474-AE54-49A7-B7F7-2591DEC631EC}">
      <dgm:prSet/>
      <dgm:spPr/>
      <dgm:t>
        <a:bodyPr/>
        <a:lstStyle/>
        <a:p>
          <a:endParaRPr lang="en-US"/>
        </a:p>
      </dgm:t>
    </dgm:pt>
    <dgm:pt modelId="{1EBF0C9D-E546-4D28-B0B8-AC1241C00587}" type="sibTrans" cxnId="{258B9474-AE54-49A7-B7F7-2591DEC631EC}">
      <dgm:prSet/>
      <dgm:spPr/>
      <dgm:t>
        <a:bodyPr/>
        <a:lstStyle/>
        <a:p>
          <a:endParaRPr lang="en-US"/>
        </a:p>
      </dgm:t>
    </dgm:pt>
    <dgm:pt modelId="{6A46C1C9-E9EC-4E80-9242-867FB29F1865}">
      <dgm:prSet/>
      <dgm:spPr>
        <a:solidFill>
          <a:srgbClr val="C19FFF">
            <a:alpha val="90000"/>
          </a:srgbClr>
        </a:solidFill>
      </dgm:spPr>
      <dgm:t>
        <a:bodyPr/>
        <a:lstStyle/>
        <a:p>
          <a:r>
            <a:rPr lang="en-US" dirty="0" err="1" smtClean="0"/>
            <a:t>sertindole</a:t>
          </a:r>
          <a:endParaRPr lang="en-US" dirty="0"/>
        </a:p>
      </dgm:t>
    </dgm:pt>
    <dgm:pt modelId="{D7FD8076-5FCB-449A-A490-E47D928B5127}" type="parTrans" cxnId="{94539BF2-A2FE-4151-859F-F3284FFCB2E9}">
      <dgm:prSet/>
      <dgm:spPr/>
      <dgm:t>
        <a:bodyPr/>
        <a:lstStyle/>
        <a:p>
          <a:endParaRPr lang="en-US"/>
        </a:p>
      </dgm:t>
    </dgm:pt>
    <dgm:pt modelId="{77EB3078-1B50-48A7-8C54-0A696ED9BF29}" type="sibTrans" cxnId="{94539BF2-A2FE-4151-859F-F3284FFCB2E9}">
      <dgm:prSet/>
      <dgm:spPr/>
      <dgm:t>
        <a:bodyPr/>
        <a:lstStyle/>
        <a:p>
          <a:endParaRPr lang="en-US"/>
        </a:p>
      </dgm:t>
    </dgm:pt>
    <dgm:pt modelId="{D5074087-189B-49CE-9A99-24518C5ECEA9}">
      <dgm:prSet/>
      <dgm:spPr>
        <a:solidFill>
          <a:srgbClr val="C19FFF">
            <a:alpha val="90000"/>
          </a:srgbClr>
        </a:solidFill>
      </dgm:spPr>
      <dgm:t>
        <a:bodyPr/>
        <a:lstStyle/>
        <a:p>
          <a:r>
            <a:rPr lang="en-US" dirty="0" err="1" smtClean="0"/>
            <a:t>quetiapine</a:t>
          </a:r>
          <a:endParaRPr lang="en-US" dirty="0"/>
        </a:p>
      </dgm:t>
    </dgm:pt>
    <dgm:pt modelId="{DEB9E895-C035-4BF1-B018-7161CFC98071}" type="parTrans" cxnId="{D52C7800-20F7-4C20-8C65-9C0D4EED1E96}">
      <dgm:prSet/>
      <dgm:spPr/>
      <dgm:t>
        <a:bodyPr/>
        <a:lstStyle/>
        <a:p>
          <a:endParaRPr lang="en-US"/>
        </a:p>
      </dgm:t>
    </dgm:pt>
    <dgm:pt modelId="{A9BD82C2-0064-4E08-BB9F-140C24BC05D9}" type="sibTrans" cxnId="{D52C7800-20F7-4C20-8C65-9C0D4EED1E96}">
      <dgm:prSet/>
      <dgm:spPr/>
      <dgm:t>
        <a:bodyPr/>
        <a:lstStyle/>
        <a:p>
          <a:endParaRPr lang="en-US"/>
        </a:p>
      </dgm:t>
    </dgm:pt>
    <dgm:pt modelId="{404483F6-4F46-4387-9B3F-BF26046AB9E2}">
      <dgm:prSet custT="1"/>
      <dgm:spPr>
        <a:solidFill>
          <a:srgbClr val="148E2B"/>
        </a:solidFill>
      </dgm:spPr>
      <dgm:t>
        <a:bodyPr/>
        <a:lstStyle/>
        <a:p>
          <a:r>
            <a:rPr lang="en-US" sz="1600" b="1" i="1" dirty="0" err="1" smtClean="0">
              <a:solidFill>
                <a:schemeClr val="bg1"/>
              </a:solidFill>
            </a:rPr>
            <a:t>Dibenzothiazepine</a:t>
          </a:r>
          <a:endParaRPr lang="en-US" sz="1600" b="1" i="1" dirty="0">
            <a:solidFill>
              <a:schemeClr val="bg1"/>
            </a:solidFill>
          </a:endParaRPr>
        </a:p>
      </dgm:t>
    </dgm:pt>
    <dgm:pt modelId="{D048455C-B575-462E-A485-EAF53A83B67A}" type="parTrans" cxnId="{A1CF46AB-3BDC-4A13-B2B9-4FFC710AE690}">
      <dgm:prSet/>
      <dgm:spPr/>
      <dgm:t>
        <a:bodyPr/>
        <a:lstStyle/>
        <a:p>
          <a:endParaRPr lang="en-US"/>
        </a:p>
      </dgm:t>
    </dgm:pt>
    <dgm:pt modelId="{F7D49C28-753A-4E69-8AD8-AC8502191C66}" type="sibTrans" cxnId="{A1CF46AB-3BDC-4A13-B2B9-4FFC710AE690}">
      <dgm:prSet/>
      <dgm:spPr/>
      <dgm:t>
        <a:bodyPr/>
        <a:lstStyle/>
        <a:p>
          <a:endParaRPr lang="en-US"/>
        </a:p>
      </dgm:t>
    </dgm:pt>
    <dgm:pt modelId="{1F3FD35E-A635-4BB2-93AA-EB269810570D}">
      <dgm:prSet custT="1"/>
      <dgm:spPr>
        <a:solidFill>
          <a:srgbClr val="148E2B"/>
        </a:solidFill>
      </dgm:spPr>
      <dgm:t>
        <a:bodyPr/>
        <a:lstStyle/>
        <a:p>
          <a:r>
            <a:rPr lang="en-US" sz="1600" b="1" i="1" dirty="0" err="1" smtClean="0">
              <a:solidFill>
                <a:schemeClr val="bg1"/>
              </a:solidFill>
            </a:rPr>
            <a:t>Indole</a:t>
          </a:r>
          <a:r>
            <a:rPr lang="en-US" sz="1600" b="1" i="1" dirty="0" smtClean="0">
              <a:solidFill>
                <a:schemeClr val="bg1"/>
              </a:solidFill>
            </a:rPr>
            <a:t> derivatives</a:t>
          </a:r>
          <a:endParaRPr lang="en-US" sz="1600" b="1" i="1" dirty="0">
            <a:solidFill>
              <a:schemeClr val="bg1"/>
            </a:solidFill>
          </a:endParaRPr>
        </a:p>
      </dgm:t>
    </dgm:pt>
    <dgm:pt modelId="{0528B34C-F10E-44BF-8C3C-EAE3171037D7}" type="parTrans" cxnId="{A91D1425-0808-4362-9522-C9865344784B}">
      <dgm:prSet/>
      <dgm:spPr/>
      <dgm:t>
        <a:bodyPr/>
        <a:lstStyle/>
        <a:p>
          <a:endParaRPr lang="en-US"/>
        </a:p>
      </dgm:t>
    </dgm:pt>
    <dgm:pt modelId="{07227F8C-8B15-47C5-8F25-2D9A46B69A95}" type="sibTrans" cxnId="{A91D1425-0808-4362-9522-C9865344784B}">
      <dgm:prSet/>
      <dgm:spPr/>
      <dgm:t>
        <a:bodyPr/>
        <a:lstStyle/>
        <a:p>
          <a:endParaRPr lang="en-US"/>
        </a:p>
      </dgm:t>
    </dgm:pt>
    <dgm:pt modelId="{5CC05745-2934-4744-B182-E235ADFFE995}">
      <dgm:prSet/>
      <dgm:spPr>
        <a:solidFill>
          <a:srgbClr val="C19FFF">
            <a:alpha val="90000"/>
          </a:srgbClr>
        </a:solidFill>
      </dgm:spPr>
      <dgm:t>
        <a:bodyPr/>
        <a:lstStyle/>
        <a:p>
          <a:r>
            <a:rPr lang="en-US" dirty="0" err="1" smtClean="0"/>
            <a:t>Risperidone</a:t>
          </a:r>
          <a:endParaRPr lang="en-US" dirty="0"/>
        </a:p>
      </dgm:t>
    </dgm:pt>
    <dgm:pt modelId="{6E36EEFD-FD0C-42B3-B27F-E1AE577DC111}" type="parTrans" cxnId="{79B26A50-C9B1-4AA6-99E3-D94A9EBCD9A8}">
      <dgm:prSet/>
      <dgm:spPr/>
      <dgm:t>
        <a:bodyPr/>
        <a:lstStyle/>
        <a:p>
          <a:endParaRPr lang="en-US"/>
        </a:p>
      </dgm:t>
    </dgm:pt>
    <dgm:pt modelId="{963F30FE-37DB-42E3-8216-0E199EFE59C9}" type="sibTrans" cxnId="{79B26A50-C9B1-4AA6-99E3-D94A9EBCD9A8}">
      <dgm:prSet/>
      <dgm:spPr/>
      <dgm:t>
        <a:bodyPr/>
        <a:lstStyle/>
        <a:p>
          <a:endParaRPr lang="en-US"/>
        </a:p>
      </dgm:t>
    </dgm:pt>
    <dgm:pt modelId="{C77D9A5C-5F18-4F88-982C-EED8C938E5D7}">
      <dgm:prSet custT="1"/>
      <dgm:spPr>
        <a:solidFill>
          <a:srgbClr val="148E2B"/>
        </a:solidFill>
      </dgm:spPr>
      <dgm:t>
        <a:bodyPr/>
        <a:lstStyle/>
        <a:p>
          <a:r>
            <a:rPr lang="en-US" sz="1600" b="1" i="1" dirty="0" err="1" smtClean="0">
              <a:solidFill>
                <a:schemeClr val="bg1"/>
              </a:solidFill>
            </a:rPr>
            <a:t>Benzisoxazole</a:t>
          </a:r>
          <a:endParaRPr lang="en-US" sz="1600" b="1" i="1" dirty="0">
            <a:solidFill>
              <a:schemeClr val="bg1"/>
            </a:solidFill>
          </a:endParaRPr>
        </a:p>
      </dgm:t>
    </dgm:pt>
    <dgm:pt modelId="{D5CEC164-8F8D-4F8F-AF95-248572AFFCAA}" type="parTrans" cxnId="{03068377-3B20-4A67-B13F-E152B2484976}">
      <dgm:prSet/>
      <dgm:spPr/>
      <dgm:t>
        <a:bodyPr/>
        <a:lstStyle/>
        <a:p>
          <a:endParaRPr lang="en-US"/>
        </a:p>
      </dgm:t>
    </dgm:pt>
    <dgm:pt modelId="{F985179D-289E-48FA-89FD-E794F48C9B08}" type="sibTrans" cxnId="{03068377-3B20-4A67-B13F-E152B2484976}">
      <dgm:prSet/>
      <dgm:spPr/>
      <dgm:t>
        <a:bodyPr/>
        <a:lstStyle/>
        <a:p>
          <a:endParaRPr lang="en-US"/>
        </a:p>
      </dgm:t>
    </dgm:pt>
    <dgm:pt modelId="{DE5AD52D-B8A5-467B-9377-7982F873741A}">
      <dgm:prSet/>
      <dgm:spPr>
        <a:solidFill>
          <a:srgbClr val="C19FFF">
            <a:alpha val="90000"/>
          </a:srgbClr>
        </a:solidFill>
      </dgm:spPr>
      <dgm:t>
        <a:bodyPr/>
        <a:lstStyle/>
        <a:p>
          <a:r>
            <a:rPr lang="en-US" dirty="0" err="1" smtClean="0"/>
            <a:t>Aripiprazole</a:t>
          </a:r>
          <a:r>
            <a:rPr lang="en-US" dirty="0" smtClean="0"/>
            <a:t>, </a:t>
          </a:r>
          <a:r>
            <a:rPr lang="en-US" dirty="0" err="1" smtClean="0"/>
            <a:t>ziprasidone</a:t>
          </a:r>
          <a:r>
            <a:rPr lang="en-US" dirty="0" smtClean="0"/>
            <a:t>, </a:t>
          </a:r>
          <a:r>
            <a:rPr lang="en-US" dirty="0" err="1" smtClean="0"/>
            <a:t>asenapine</a:t>
          </a:r>
          <a:endParaRPr lang="en-US" dirty="0"/>
        </a:p>
      </dgm:t>
    </dgm:pt>
    <dgm:pt modelId="{86185E1C-413C-42DC-B2B8-DAC1AB3228D0}" type="parTrans" cxnId="{642741CF-8A44-45CB-A1FC-0D5BDB94B161}">
      <dgm:prSet/>
      <dgm:spPr/>
      <dgm:t>
        <a:bodyPr/>
        <a:lstStyle/>
        <a:p>
          <a:endParaRPr lang="en-US"/>
        </a:p>
      </dgm:t>
    </dgm:pt>
    <dgm:pt modelId="{F23132CA-DC9D-41DD-8339-AC60FC9E132F}" type="sibTrans" cxnId="{642741CF-8A44-45CB-A1FC-0D5BDB94B161}">
      <dgm:prSet/>
      <dgm:spPr/>
      <dgm:t>
        <a:bodyPr/>
        <a:lstStyle/>
        <a:p>
          <a:endParaRPr lang="en-US"/>
        </a:p>
      </dgm:t>
    </dgm:pt>
    <dgm:pt modelId="{88615098-C7B9-4484-98C4-E7EE42BDA1C4}">
      <dgm:prSet custT="1"/>
      <dgm:spPr>
        <a:solidFill>
          <a:srgbClr val="148E2B"/>
        </a:solidFill>
      </dgm:spPr>
      <dgm:t>
        <a:bodyPr/>
        <a:lstStyle/>
        <a:p>
          <a:r>
            <a:rPr lang="en-US" sz="1600" b="1" i="1" dirty="0" smtClean="0">
              <a:solidFill>
                <a:schemeClr val="bg1"/>
              </a:solidFill>
            </a:rPr>
            <a:t>others</a:t>
          </a:r>
          <a:endParaRPr lang="en-US" sz="1600" b="1" i="1" dirty="0">
            <a:solidFill>
              <a:schemeClr val="bg1"/>
            </a:solidFill>
          </a:endParaRPr>
        </a:p>
      </dgm:t>
    </dgm:pt>
    <dgm:pt modelId="{8EA91AFD-8CA4-4C98-8958-22921BBF4733}" type="parTrans" cxnId="{9F8DCD39-138A-4CED-9F17-DF3EA5296E2E}">
      <dgm:prSet/>
      <dgm:spPr/>
      <dgm:t>
        <a:bodyPr/>
        <a:lstStyle/>
        <a:p>
          <a:endParaRPr lang="en-US"/>
        </a:p>
      </dgm:t>
    </dgm:pt>
    <dgm:pt modelId="{2832AA79-7F76-4D06-B7AC-4E7144106138}" type="sibTrans" cxnId="{9F8DCD39-138A-4CED-9F17-DF3EA5296E2E}">
      <dgm:prSet/>
      <dgm:spPr/>
      <dgm:t>
        <a:bodyPr/>
        <a:lstStyle/>
        <a:p>
          <a:endParaRPr lang="en-US"/>
        </a:p>
      </dgm:t>
    </dgm:pt>
    <dgm:pt modelId="{80A8B383-8FC0-41A8-901B-8CFD8A3F12E9}" type="pres">
      <dgm:prSet presAssocID="{091A99A4-66F4-47A8-8CB6-68BE7C6654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794144-1757-47A6-98FA-345F2A960C99}" type="pres">
      <dgm:prSet presAssocID="{AA2E7821-29EC-4FB4-839C-E92CB063F7E5}" presName="linNode" presStyleCnt="0"/>
      <dgm:spPr/>
    </dgm:pt>
    <dgm:pt modelId="{AF7309CB-CD43-468E-B129-05B67B196BF1}" type="pres">
      <dgm:prSet presAssocID="{AA2E7821-29EC-4FB4-839C-E92CB063F7E5}" presName="parentText" presStyleLbl="node1" presStyleIdx="0" presStyleCnt="7" custScaleX="870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3B7D26-A6CC-40E7-95CE-C93E483E828F}" type="pres">
      <dgm:prSet presAssocID="{AA2E7821-29EC-4FB4-839C-E92CB063F7E5}" presName="descendantText" presStyleLbl="alignAccFollowNode1" presStyleIdx="0" presStyleCnt="7" custScaleX="131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596515-F57E-4B73-BBCE-BE64091DA400}" type="pres">
      <dgm:prSet presAssocID="{DA85AA43-ABA5-47C2-B74F-DAA5A5AF6075}" presName="sp" presStyleCnt="0"/>
      <dgm:spPr/>
    </dgm:pt>
    <dgm:pt modelId="{D0876CB5-476E-408C-9176-87364087A9F8}" type="pres">
      <dgm:prSet presAssocID="{C45DC4EA-0325-4A91-89B7-89D09B17B2E2}" presName="linNode" presStyleCnt="0"/>
      <dgm:spPr/>
    </dgm:pt>
    <dgm:pt modelId="{35F9C656-193A-472D-9618-6EAEEBAD18DC}" type="pres">
      <dgm:prSet presAssocID="{C45DC4EA-0325-4A91-89B7-89D09B17B2E2}" presName="parentText" presStyleLbl="node1" presStyleIdx="1" presStyleCnt="7" custScaleX="870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65DA65-9416-47C4-B616-A7E9851EC169}" type="pres">
      <dgm:prSet presAssocID="{C45DC4EA-0325-4A91-89B7-89D09B17B2E2}" presName="descendantText" presStyleLbl="alignAccFollowNode1" presStyleIdx="1" presStyleCnt="7" custScaleX="131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EAB89B-B3AB-43CB-9219-7DA950514801}" type="pres">
      <dgm:prSet presAssocID="{15289525-C0DD-4DE8-A5CF-DEC46BBFB405}" presName="sp" presStyleCnt="0"/>
      <dgm:spPr/>
    </dgm:pt>
    <dgm:pt modelId="{DC1A5F24-EE68-4DC9-A96C-7CAF89B7991D}" type="pres">
      <dgm:prSet presAssocID="{404483F6-4F46-4387-9B3F-BF26046AB9E2}" presName="linNode" presStyleCnt="0"/>
      <dgm:spPr/>
    </dgm:pt>
    <dgm:pt modelId="{B0319BAF-12AE-4789-A649-DA2DF971ABA6}" type="pres">
      <dgm:prSet presAssocID="{404483F6-4F46-4387-9B3F-BF26046AB9E2}" presName="parentText" presStyleLbl="node1" presStyleIdx="2" presStyleCnt="7" custScaleX="870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073790-E99C-48C1-B6CB-B2653725D57E}" type="pres">
      <dgm:prSet presAssocID="{404483F6-4F46-4387-9B3F-BF26046AB9E2}" presName="descendantText" presStyleLbl="alignAccFollowNode1" presStyleIdx="2" presStyleCnt="7" custScaleX="131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E673F4-EEC7-41F4-BE0D-4247CDB7FB91}" type="pres">
      <dgm:prSet presAssocID="{F7D49C28-753A-4E69-8AD8-AC8502191C66}" presName="sp" presStyleCnt="0"/>
      <dgm:spPr/>
    </dgm:pt>
    <dgm:pt modelId="{80BA0E26-DA18-423E-B316-4EC266F49DE4}" type="pres">
      <dgm:prSet presAssocID="{7A92E6C3-2FBB-4111-A0D5-9782831EA64D}" presName="linNode" presStyleCnt="0"/>
      <dgm:spPr/>
    </dgm:pt>
    <dgm:pt modelId="{527F4051-E277-4C04-A9F3-4295DEBAA449}" type="pres">
      <dgm:prSet presAssocID="{7A92E6C3-2FBB-4111-A0D5-9782831EA64D}" presName="parentText" presStyleLbl="node1" presStyleIdx="3" presStyleCnt="7" custScaleX="870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04CBC9-FF68-4CB2-8E2D-503AC6294544}" type="pres">
      <dgm:prSet presAssocID="{7A92E6C3-2FBB-4111-A0D5-9782831EA64D}" presName="descendantText" presStyleLbl="alignAccFollowNode1" presStyleIdx="3" presStyleCnt="7" custScaleX="131378" custLinFactNeighborX="-452" custLinFactNeighborY="11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916155-F6DB-4631-A879-C241B418DD8B}" type="pres">
      <dgm:prSet presAssocID="{2DD390C9-5326-4F2B-9B11-48B56AD822D6}" presName="sp" presStyleCnt="0"/>
      <dgm:spPr/>
    </dgm:pt>
    <dgm:pt modelId="{5F9D558C-D540-41FA-B9DA-FA48422346A1}" type="pres">
      <dgm:prSet presAssocID="{C77D9A5C-5F18-4F88-982C-EED8C938E5D7}" presName="linNode" presStyleCnt="0"/>
      <dgm:spPr/>
    </dgm:pt>
    <dgm:pt modelId="{B29DE982-4672-42A4-AF7F-924F1E55EDBA}" type="pres">
      <dgm:prSet presAssocID="{C77D9A5C-5F18-4F88-982C-EED8C938E5D7}" presName="parentText" presStyleLbl="node1" presStyleIdx="4" presStyleCnt="7" custScaleX="870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833586-231D-46C6-A16A-AE48E029147E}" type="pres">
      <dgm:prSet presAssocID="{C77D9A5C-5F18-4F88-982C-EED8C938E5D7}" presName="descendantText" presStyleLbl="alignAccFollowNode1" presStyleIdx="4" presStyleCnt="7" custScaleX="131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04EAA4-3A35-4A5C-81F4-58B51A9247BA}" type="pres">
      <dgm:prSet presAssocID="{F985179D-289E-48FA-89FD-E794F48C9B08}" presName="sp" presStyleCnt="0"/>
      <dgm:spPr/>
    </dgm:pt>
    <dgm:pt modelId="{9E4748A0-061C-4104-A911-3C8C68A57323}" type="pres">
      <dgm:prSet presAssocID="{1F3FD35E-A635-4BB2-93AA-EB269810570D}" presName="linNode" presStyleCnt="0"/>
      <dgm:spPr/>
    </dgm:pt>
    <dgm:pt modelId="{684F728B-29E2-4DBC-BB84-17EF53CBB5D0}" type="pres">
      <dgm:prSet presAssocID="{1F3FD35E-A635-4BB2-93AA-EB269810570D}" presName="parentText" presStyleLbl="node1" presStyleIdx="5" presStyleCnt="7" custScaleX="870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9BBB76-50F0-4D12-AAE3-B2E9C535AEFD}" type="pres">
      <dgm:prSet presAssocID="{1F3FD35E-A635-4BB2-93AA-EB269810570D}" presName="descendantText" presStyleLbl="alignAccFollowNode1" presStyleIdx="5" presStyleCnt="7" custScaleX="131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34CA0B-BAF9-4703-9786-BECA7F6B9219}" type="pres">
      <dgm:prSet presAssocID="{07227F8C-8B15-47C5-8F25-2D9A46B69A95}" presName="sp" presStyleCnt="0"/>
      <dgm:spPr/>
    </dgm:pt>
    <dgm:pt modelId="{8D3F9360-C77D-4A1A-A47C-B76F91D06691}" type="pres">
      <dgm:prSet presAssocID="{88615098-C7B9-4484-98C4-E7EE42BDA1C4}" presName="linNode" presStyleCnt="0"/>
      <dgm:spPr/>
    </dgm:pt>
    <dgm:pt modelId="{0D6DBB10-6399-4192-957B-3C1EC5C143AF}" type="pres">
      <dgm:prSet presAssocID="{88615098-C7B9-4484-98C4-E7EE42BDA1C4}" presName="parentText" presStyleLbl="node1" presStyleIdx="6" presStyleCnt="7" custScaleX="870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197B41-C606-4DA9-8484-61FC95D69ABC}" type="pres">
      <dgm:prSet presAssocID="{88615098-C7B9-4484-98C4-E7EE42BDA1C4}" presName="descendantText" presStyleLbl="alignAccFollowNode1" presStyleIdx="6" presStyleCnt="7" custScaleX="131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626C68-A2AA-4786-82C4-8B74EABA3553}" srcId="{C45DC4EA-0325-4A91-89B7-89D09B17B2E2}" destId="{C60AA295-ABA8-4A48-9C20-84CE062865E8}" srcOrd="0" destOrd="0" parTransId="{C392E8F9-0012-471F-AAF2-3E3EE90C3502}" sibTransId="{D078CBB6-5D9F-49B8-8670-F619976BA613}"/>
    <dgm:cxn modelId="{5E30F34D-4041-46AD-8A17-5BA1E68EFC19}" type="presOf" srcId="{404483F6-4F46-4387-9B3F-BF26046AB9E2}" destId="{B0319BAF-12AE-4789-A649-DA2DF971ABA6}" srcOrd="0" destOrd="0" presId="urn:microsoft.com/office/officeart/2005/8/layout/vList5"/>
    <dgm:cxn modelId="{620F8D03-FDD2-4FE9-8658-F28F87572643}" type="presOf" srcId="{C45DC4EA-0325-4A91-89B7-89D09B17B2E2}" destId="{35F9C656-193A-472D-9618-6EAEEBAD18DC}" srcOrd="0" destOrd="0" presId="urn:microsoft.com/office/officeart/2005/8/layout/vList5"/>
    <dgm:cxn modelId="{AE87EE91-2ED6-4BCF-8819-533765FD83B3}" srcId="{AA2E7821-29EC-4FB4-839C-E92CB063F7E5}" destId="{3E579D05-5420-4DFC-8A09-AEF3BAFD12A5}" srcOrd="0" destOrd="0" parTransId="{ED7527B6-3A6F-4066-968F-42F97B2167F6}" sibTransId="{5B280C72-ED94-4AD4-9D46-EFE3BC952F77}"/>
    <dgm:cxn modelId="{9F8DCD39-138A-4CED-9F17-DF3EA5296E2E}" srcId="{091A99A4-66F4-47A8-8CB6-68BE7C6654E1}" destId="{88615098-C7B9-4484-98C4-E7EE42BDA1C4}" srcOrd="6" destOrd="0" parTransId="{8EA91AFD-8CA4-4C98-8958-22921BBF4733}" sibTransId="{2832AA79-7F76-4D06-B7AC-4E7144106138}"/>
    <dgm:cxn modelId="{D52C7800-20F7-4C20-8C65-9C0D4EED1E96}" srcId="{404483F6-4F46-4387-9B3F-BF26046AB9E2}" destId="{D5074087-189B-49CE-9A99-24518C5ECEA9}" srcOrd="0" destOrd="0" parTransId="{DEB9E895-C035-4BF1-B018-7161CFC98071}" sibTransId="{A9BD82C2-0064-4E08-BB9F-140C24BC05D9}"/>
    <dgm:cxn modelId="{CEA41F92-1F7B-407B-A6CB-7330AA3F59EC}" type="presOf" srcId="{3E579D05-5420-4DFC-8A09-AEF3BAFD12A5}" destId="{263B7D26-A6CC-40E7-95CE-C93E483E828F}" srcOrd="0" destOrd="0" presId="urn:microsoft.com/office/officeart/2005/8/layout/vList5"/>
    <dgm:cxn modelId="{4B9587AD-7563-4266-A24C-3BC06738C6EF}" type="presOf" srcId="{6A46C1C9-E9EC-4E80-9242-867FB29F1865}" destId="{1E9BBB76-50F0-4D12-AAE3-B2E9C535AEFD}" srcOrd="0" destOrd="0" presId="urn:microsoft.com/office/officeart/2005/8/layout/vList5"/>
    <dgm:cxn modelId="{F36294E4-E46F-45E7-9B2A-D5C11C4A60F0}" type="presOf" srcId="{069B5C23-BA2B-4C9D-85BF-96B9E14CFFA1}" destId="{9904CBC9-FF68-4CB2-8E2D-503AC6294544}" srcOrd="0" destOrd="0" presId="urn:microsoft.com/office/officeart/2005/8/layout/vList5"/>
    <dgm:cxn modelId="{3872F206-D6A4-4E0A-8A9D-19147249EB84}" type="presOf" srcId="{C60AA295-ABA8-4A48-9C20-84CE062865E8}" destId="{8365DA65-9416-47C4-B616-A7E9851EC169}" srcOrd="0" destOrd="0" presId="urn:microsoft.com/office/officeart/2005/8/layout/vList5"/>
    <dgm:cxn modelId="{8BADEE0C-AB4C-4CD8-BA74-2F8F069CADDC}" srcId="{091A99A4-66F4-47A8-8CB6-68BE7C6654E1}" destId="{AA2E7821-29EC-4FB4-839C-E92CB063F7E5}" srcOrd="0" destOrd="0" parTransId="{5FC3AB27-7DBF-4A61-9A3E-80DDF2524568}" sibTransId="{DA85AA43-ABA5-47C2-B74F-DAA5A5AF6075}"/>
    <dgm:cxn modelId="{F178A415-26BD-4F72-931D-2E6E5B491AB8}" srcId="{091A99A4-66F4-47A8-8CB6-68BE7C6654E1}" destId="{C45DC4EA-0325-4A91-89B7-89D09B17B2E2}" srcOrd="1" destOrd="0" parTransId="{C3FCE079-AF4E-4387-9EE2-543E38352B05}" sibTransId="{15289525-C0DD-4DE8-A5CF-DEC46BBFB405}"/>
    <dgm:cxn modelId="{A1CF46AB-3BDC-4A13-B2B9-4FFC710AE690}" srcId="{091A99A4-66F4-47A8-8CB6-68BE7C6654E1}" destId="{404483F6-4F46-4387-9B3F-BF26046AB9E2}" srcOrd="2" destOrd="0" parTransId="{D048455C-B575-462E-A485-EAF53A83B67A}" sibTransId="{F7D49C28-753A-4E69-8AD8-AC8502191C66}"/>
    <dgm:cxn modelId="{94539BF2-A2FE-4151-859F-F3284FFCB2E9}" srcId="{1F3FD35E-A635-4BB2-93AA-EB269810570D}" destId="{6A46C1C9-E9EC-4E80-9242-867FB29F1865}" srcOrd="0" destOrd="0" parTransId="{D7FD8076-5FCB-449A-A490-E47D928B5127}" sibTransId="{77EB3078-1B50-48A7-8C54-0A696ED9BF29}"/>
    <dgm:cxn modelId="{41C22E6A-F558-4F32-86FA-B46457DD652E}" type="presOf" srcId="{7A92E6C3-2FBB-4111-A0D5-9782831EA64D}" destId="{527F4051-E277-4C04-A9F3-4295DEBAA449}" srcOrd="0" destOrd="0" presId="urn:microsoft.com/office/officeart/2005/8/layout/vList5"/>
    <dgm:cxn modelId="{79B26A50-C9B1-4AA6-99E3-D94A9EBCD9A8}" srcId="{C77D9A5C-5F18-4F88-982C-EED8C938E5D7}" destId="{5CC05745-2934-4744-B182-E235ADFFE995}" srcOrd="0" destOrd="0" parTransId="{6E36EEFD-FD0C-42B3-B27F-E1AE577DC111}" sibTransId="{963F30FE-37DB-42E3-8216-0E199EFE59C9}"/>
    <dgm:cxn modelId="{AC17EC5B-1DD7-47A0-BDD2-A091899AE95B}" type="presOf" srcId="{AA2E7821-29EC-4FB4-839C-E92CB063F7E5}" destId="{AF7309CB-CD43-468E-B129-05B67B196BF1}" srcOrd="0" destOrd="0" presId="urn:microsoft.com/office/officeart/2005/8/layout/vList5"/>
    <dgm:cxn modelId="{AACD7D99-1FB5-4F3A-B381-0185D912A8A5}" type="presOf" srcId="{5CC05745-2934-4744-B182-E235ADFFE995}" destId="{20833586-231D-46C6-A16A-AE48E029147E}" srcOrd="0" destOrd="0" presId="urn:microsoft.com/office/officeart/2005/8/layout/vList5"/>
    <dgm:cxn modelId="{47B6E7ED-50CA-4721-85BA-6C984CFD30D7}" type="presOf" srcId="{88615098-C7B9-4484-98C4-E7EE42BDA1C4}" destId="{0D6DBB10-6399-4192-957B-3C1EC5C143AF}" srcOrd="0" destOrd="0" presId="urn:microsoft.com/office/officeart/2005/8/layout/vList5"/>
    <dgm:cxn modelId="{258B9474-AE54-49A7-B7F7-2591DEC631EC}" srcId="{7A92E6C3-2FBB-4111-A0D5-9782831EA64D}" destId="{069B5C23-BA2B-4C9D-85BF-96B9E14CFFA1}" srcOrd="0" destOrd="0" parTransId="{AE9F3E79-9BEB-4FC4-B14E-5744DDEAA044}" sibTransId="{1EBF0C9D-E546-4D28-B0B8-AC1241C00587}"/>
    <dgm:cxn modelId="{DC318D45-A245-4BC8-862F-F775B224C0D4}" type="presOf" srcId="{C77D9A5C-5F18-4F88-982C-EED8C938E5D7}" destId="{B29DE982-4672-42A4-AF7F-924F1E55EDBA}" srcOrd="0" destOrd="0" presId="urn:microsoft.com/office/officeart/2005/8/layout/vList5"/>
    <dgm:cxn modelId="{CFA77C25-1BED-4C7D-BCF3-0CDAA5A39198}" type="presOf" srcId="{091A99A4-66F4-47A8-8CB6-68BE7C6654E1}" destId="{80A8B383-8FC0-41A8-901B-8CFD8A3F12E9}" srcOrd="0" destOrd="0" presId="urn:microsoft.com/office/officeart/2005/8/layout/vList5"/>
    <dgm:cxn modelId="{2DF23DAD-A478-4A3A-B631-7985C3273DEE}" srcId="{091A99A4-66F4-47A8-8CB6-68BE7C6654E1}" destId="{7A92E6C3-2FBB-4111-A0D5-9782831EA64D}" srcOrd="3" destOrd="0" parTransId="{4FE90E1D-2F00-417F-8F4E-CF7344EFA404}" sibTransId="{2DD390C9-5326-4F2B-9B11-48B56AD822D6}"/>
    <dgm:cxn modelId="{642741CF-8A44-45CB-A1FC-0D5BDB94B161}" srcId="{88615098-C7B9-4484-98C4-E7EE42BDA1C4}" destId="{DE5AD52D-B8A5-467B-9377-7982F873741A}" srcOrd="0" destOrd="0" parTransId="{86185E1C-413C-42DC-B2B8-DAC1AB3228D0}" sibTransId="{F23132CA-DC9D-41DD-8339-AC60FC9E132F}"/>
    <dgm:cxn modelId="{A91D1425-0808-4362-9522-C9865344784B}" srcId="{091A99A4-66F4-47A8-8CB6-68BE7C6654E1}" destId="{1F3FD35E-A635-4BB2-93AA-EB269810570D}" srcOrd="5" destOrd="0" parTransId="{0528B34C-F10E-44BF-8C3C-EAE3171037D7}" sibTransId="{07227F8C-8B15-47C5-8F25-2D9A46B69A95}"/>
    <dgm:cxn modelId="{CF82E1BB-DB23-451E-AFD3-467E1DCA3473}" type="presOf" srcId="{D5074087-189B-49CE-9A99-24518C5ECEA9}" destId="{55073790-E99C-48C1-B6CB-B2653725D57E}" srcOrd="0" destOrd="0" presId="urn:microsoft.com/office/officeart/2005/8/layout/vList5"/>
    <dgm:cxn modelId="{03068377-3B20-4A67-B13F-E152B2484976}" srcId="{091A99A4-66F4-47A8-8CB6-68BE7C6654E1}" destId="{C77D9A5C-5F18-4F88-982C-EED8C938E5D7}" srcOrd="4" destOrd="0" parTransId="{D5CEC164-8F8D-4F8F-AF95-248572AFFCAA}" sibTransId="{F985179D-289E-48FA-89FD-E794F48C9B08}"/>
    <dgm:cxn modelId="{5981E7D3-EE63-403B-B7D1-A2FD1678F7DB}" type="presOf" srcId="{1F3FD35E-A635-4BB2-93AA-EB269810570D}" destId="{684F728B-29E2-4DBC-BB84-17EF53CBB5D0}" srcOrd="0" destOrd="0" presId="urn:microsoft.com/office/officeart/2005/8/layout/vList5"/>
    <dgm:cxn modelId="{1D6BB4E3-7B9E-49D3-A045-473410D30A39}" type="presOf" srcId="{DE5AD52D-B8A5-467B-9377-7982F873741A}" destId="{0A197B41-C606-4DA9-8484-61FC95D69ABC}" srcOrd="0" destOrd="0" presId="urn:microsoft.com/office/officeart/2005/8/layout/vList5"/>
    <dgm:cxn modelId="{248AEA3E-0680-4ECC-872B-4BBB67264EE1}" type="presParOf" srcId="{80A8B383-8FC0-41A8-901B-8CFD8A3F12E9}" destId="{6E794144-1757-47A6-98FA-345F2A960C99}" srcOrd="0" destOrd="0" presId="urn:microsoft.com/office/officeart/2005/8/layout/vList5"/>
    <dgm:cxn modelId="{FA0C4981-D6F7-430B-A741-55C1F192EE15}" type="presParOf" srcId="{6E794144-1757-47A6-98FA-345F2A960C99}" destId="{AF7309CB-CD43-468E-B129-05B67B196BF1}" srcOrd="0" destOrd="0" presId="urn:microsoft.com/office/officeart/2005/8/layout/vList5"/>
    <dgm:cxn modelId="{722D0B0B-9A8A-4B04-BB56-C343A9E37D3E}" type="presParOf" srcId="{6E794144-1757-47A6-98FA-345F2A960C99}" destId="{263B7D26-A6CC-40E7-95CE-C93E483E828F}" srcOrd="1" destOrd="0" presId="urn:microsoft.com/office/officeart/2005/8/layout/vList5"/>
    <dgm:cxn modelId="{33AFA48B-42C1-44A6-8C00-DACCFBEC06D0}" type="presParOf" srcId="{80A8B383-8FC0-41A8-901B-8CFD8A3F12E9}" destId="{A5596515-F57E-4B73-BBCE-BE64091DA400}" srcOrd="1" destOrd="0" presId="urn:microsoft.com/office/officeart/2005/8/layout/vList5"/>
    <dgm:cxn modelId="{FA313B77-9C6B-4A1D-BC76-523667EC30C3}" type="presParOf" srcId="{80A8B383-8FC0-41A8-901B-8CFD8A3F12E9}" destId="{D0876CB5-476E-408C-9176-87364087A9F8}" srcOrd="2" destOrd="0" presId="urn:microsoft.com/office/officeart/2005/8/layout/vList5"/>
    <dgm:cxn modelId="{F5EA36A4-BED2-4398-8A00-629510E4B4FF}" type="presParOf" srcId="{D0876CB5-476E-408C-9176-87364087A9F8}" destId="{35F9C656-193A-472D-9618-6EAEEBAD18DC}" srcOrd="0" destOrd="0" presId="urn:microsoft.com/office/officeart/2005/8/layout/vList5"/>
    <dgm:cxn modelId="{EA1264F3-F9CE-46B0-88A2-BC7FABD796D0}" type="presParOf" srcId="{D0876CB5-476E-408C-9176-87364087A9F8}" destId="{8365DA65-9416-47C4-B616-A7E9851EC169}" srcOrd="1" destOrd="0" presId="urn:microsoft.com/office/officeart/2005/8/layout/vList5"/>
    <dgm:cxn modelId="{F860B86D-1F4F-487E-A941-5115CA7ECB6B}" type="presParOf" srcId="{80A8B383-8FC0-41A8-901B-8CFD8A3F12E9}" destId="{03EAB89B-B3AB-43CB-9219-7DA950514801}" srcOrd="3" destOrd="0" presId="urn:microsoft.com/office/officeart/2005/8/layout/vList5"/>
    <dgm:cxn modelId="{BCAC8E0D-56E8-4D42-920D-B4AFD751E9D4}" type="presParOf" srcId="{80A8B383-8FC0-41A8-901B-8CFD8A3F12E9}" destId="{DC1A5F24-EE68-4DC9-A96C-7CAF89B7991D}" srcOrd="4" destOrd="0" presId="urn:microsoft.com/office/officeart/2005/8/layout/vList5"/>
    <dgm:cxn modelId="{14772C71-1B5A-4066-8E72-E87525962A3B}" type="presParOf" srcId="{DC1A5F24-EE68-4DC9-A96C-7CAF89B7991D}" destId="{B0319BAF-12AE-4789-A649-DA2DF971ABA6}" srcOrd="0" destOrd="0" presId="urn:microsoft.com/office/officeart/2005/8/layout/vList5"/>
    <dgm:cxn modelId="{1D23AEC6-CE4B-4FF9-9775-6320A4810B7F}" type="presParOf" srcId="{DC1A5F24-EE68-4DC9-A96C-7CAF89B7991D}" destId="{55073790-E99C-48C1-B6CB-B2653725D57E}" srcOrd="1" destOrd="0" presId="urn:microsoft.com/office/officeart/2005/8/layout/vList5"/>
    <dgm:cxn modelId="{BFBEBEA2-B6D0-4D48-83D8-B1FFF8705045}" type="presParOf" srcId="{80A8B383-8FC0-41A8-901B-8CFD8A3F12E9}" destId="{B9E673F4-EEC7-41F4-BE0D-4247CDB7FB91}" srcOrd="5" destOrd="0" presId="urn:microsoft.com/office/officeart/2005/8/layout/vList5"/>
    <dgm:cxn modelId="{E8669871-ECB6-444E-8146-A2380FD14E79}" type="presParOf" srcId="{80A8B383-8FC0-41A8-901B-8CFD8A3F12E9}" destId="{80BA0E26-DA18-423E-B316-4EC266F49DE4}" srcOrd="6" destOrd="0" presId="urn:microsoft.com/office/officeart/2005/8/layout/vList5"/>
    <dgm:cxn modelId="{58F1204A-F84E-4530-8364-1D6AB8C5DC22}" type="presParOf" srcId="{80BA0E26-DA18-423E-B316-4EC266F49DE4}" destId="{527F4051-E277-4C04-A9F3-4295DEBAA449}" srcOrd="0" destOrd="0" presId="urn:microsoft.com/office/officeart/2005/8/layout/vList5"/>
    <dgm:cxn modelId="{23D77CBC-3B7C-46A4-A10C-53E7AE8E8629}" type="presParOf" srcId="{80BA0E26-DA18-423E-B316-4EC266F49DE4}" destId="{9904CBC9-FF68-4CB2-8E2D-503AC6294544}" srcOrd="1" destOrd="0" presId="urn:microsoft.com/office/officeart/2005/8/layout/vList5"/>
    <dgm:cxn modelId="{584477B1-E5E9-4A90-ADA2-0CD64A9CA69D}" type="presParOf" srcId="{80A8B383-8FC0-41A8-901B-8CFD8A3F12E9}" destId="{6F916155-F6DB-4631-A879-C241B418DD8B}" srcOrd="7" destOrd="0" presId="urn:microsoft.com/office/officeart/2005/8/layout/vList5"/>
    <dgm:cxn modelId="{EB73795F-A879-4067-B802-C85C20E5CAC0}" type="presParOf" srcId="{80A8B383-8FC0-41A8-901B-8CFD8A3F12E9}" destId="{5F9D558C-D540-41FA-B9DA-FA48422346A1}" srcOrd="8" destOrd="0" presId="urn:microsoft.com/office/officeart/2005/8/layout/vList5"/>
    <dgm:cxn modelId="{F4A8C27A-41FA-4827-A7D4-2A0BD70E646F}" type="presParOf" srcId="{5F9D558C-D540-41FA-B9DA-FA48422346A1}" destId="{B29DE982-4672-42A4-AF7F-924F1E55EDBA}" srcOrd="0" destOrd="0" presId="urn:microsoft.com/office/officeart/2005/8/layout/vList5"/>
    <dgm:cxn modelId="{7B56A58F-7812-4500-A4D7-CA0887B90D57}" type="presParOf" srcId="{5F9D558C-D540-41FA-B9DA-FA48422346A1}" destId="{20833586-231D-46C6-A16A-AE48E029147E}" srcOrd="1" destOrd="0" presId="urn:microsoft.com/office/officeart/2005/8/layout/vList5"/>
    <dgm:cxn modelId="{8C778D2F-DAF8-43D0-9FB9-DEEBCA30B676}" type="presParOf" srcId="{80A8B383-8FC0-41A8-901B-8CFD8A3F12E9}" destId="{0004EAA4-3A35-4A5C-81F4-58B51A9247BA}" srcOrd="9" destOrd="0" presId="urn:microsoft.com/office/officeart/2005/8/layout/vList5"/>
    <dgm:cxn modelId="{9BCC520C-FDF0-4050-A028-753BC7914582}" type="presParOf" srcId="{80A8B383-8FC0-41A8-901B-8CFD8A3F12E9}" destId="{9E4748A0-061C-4104-A911-3C8C68A57323}" srcOrd="10" destOrd="0" presId="urn:microsoft.com/office/officeart/2005/8/layout/vList5"/>
    <dgm:cxn modelId="{F712A058-6B75-4C01-A06D-C5283BD0B671}" type="presParOf" srcId="{9E4748A0-061C-4104-A911-3C8C68A57323}" destId="{684F728B-29E2-4DBC-BB84-17EF53CBB5D0}" srcOrd="0" destOrd="0" presId="urn:microsoft.com/office/officeart/2005/8/layout/vList5"/>
    <dgm:cxn modelId="{A6774A00-7D15-4A7C-A00F-8EA4BD5C2D61}" type="presParOf" srcId="{9E4748A0-061C-4104-A911-3C8C68A57323}" destId="{1E9BBB76-50F0-4D12-AAE3-B2E9C535AEFD}" srcOrd="1" destOrd="0" presId="urn:microsoft.com/office/officeart/2005/8/layout/vList5"/>
    <dgm:cxn modelId="{C826CBA9-B461-4284-AB34-593ABDB714D7}" type="presParOf" srcId="{80A8B383-8FC0-41A8-901B-8CFD8A3F12E9}" destId="{7E34CA0B-BAF9-4703-9786-BECA7F6B9219}" srcOrd="11" destOrd="0" presId="urn:microsoft.com/office/officeart/2005/8/layout/vList5"/>
    <dgm:cxn modelId="{B5275FE8-CE98-4BBA-869F-22E8FA882814}" type="presParOf" srcId="{80A8B383-8FC0-41A8-901B-8CFD8A3F12E9}" destId="{8D3F9360-C77D-4A1A-A47C-B76F91D06691}" srcOrd="12" destOrd="0" presId="urn:microsoft.com/office/officeart/2005/8/layout/vList5"/>
    <dgm:cxn modelId="{1616A66F-2CEC-4BE9-810A-7CE61FB3D4DA}" type="presParOf" srcId="{8D3F9360-C77D-4A1A-A47C-B76F91D06691}" destId="{0D6DBB10-6399-4192-957B-3C1EC5C143AF}" srcOrd="0" destOrd="0" presId="urn:microsoft.com/office/officeart/2005/8/layout/vList5"/>
    <dgm:cxn modelId="{1E1F67B1-7461-4275-8634-127B79492D03}" type="presParOf" srcId="{8D3F9360-C77D-4A1A-A47C-B76F91D06691}" destId="{0A197B41-C606-4DA9-8484-61FC95D69AB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C8938B-2892-42DB-8930-754BC9FA8FE4}">
      <dsp:nvSpPr>
        <dsp:cNvPr id="0" name=""/>
        <dsp:cNvSpPr/>
      </dsp:nvSpPr>
      <dsp:spPr>
        <a:xfrm rot="5400000">
          <a:off x="4324783" y="-2551749"/>
          <a:ext cx="1358297" cy="6614202"/>
        </a:xfrm>
        <a:prstGeom prst="round2SameRect">
          <a:avLst/>
        </a:prstGeom>
        <a:solidFill>
          <a:srgbClr val="C19FFF"/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marR="0" lvl="1" indent="0" algn="l" defTabSz="12001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US" sz="2000" kern="1200" dirty="0" smtClean="0"/>
            <a:t>With aliphatic side chain: Chlorpromazine, </a:t>
          </a:r>
          <a:r>
            <a:rPr lang="en-US" sz="2000" kern="1200" dirty="0" err="1" smtClean="0"/>
            <a:t>trifluopromazine</a:t>
          </a:r>
          <a:endParaRPr lang="en-US" sz="2000" kern="1200" dirty="0" smtClean="0"/>
        </a:p>
        <a:p>
          <a:pPr marL="228600" marR="0" lvl="1" indent="0" algn="l" defTabSz="12001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US" sz="2000" kern="1200" dirty="0" smtClean="0"/>
            <a:t>With </a:t>
          </a:r>
          <a:r>
            <a:rPr lang="en-US" sz="2000" kern="1200" dirty="0" err="1" smtClean="0"/>
            <a:t>piperidine</a:t>
          </a:r>
          <a:r>
            <a:rPr lang="en-US" sz="2000" kern="1200" dirty="0" smtClean="0"/>
            <a:t> side </a:t>
          </a:r>
          <a:r>
            <a:rPr lang="en-US" sz="2000" kern="1200" dirty="0" err="1" smtClean="0"/>
            <a:t>chain:thioridazine</a:t>
          </a:r>
          <a:endParaRPr lang="en-US" sz="2000" kern="1200" dirty="0" smtClean="0"/>
        </a:p>
        <a:p>
          <a:pPr marL="228600" marR="0" lvl="1" indent="0" algn="l" defTabSz="12001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US" sz="2000" kern="1200" dirty="0" smtClean="0"/>
            <a:t>With </a:t>
          </a:r>
          <a:r>
            <a:rPr lang="en-US" sz="2000" kern="1200" dirty="0" err="1" smtClean="0"/>
            <a:t>piperazine</a:t>
          </a:r>
          <a:r>
            <a:rPr lang="en-US" sz="2000" kern="1200" dirty="0" smtClean="0"/>
            <a:t> side chain: </a:t>
          </a:r>
          <a:r>
            <a:rPr lang="en-US" sz="2000" kern="1200" dirty="0" err="1" smtClean="0"/>
            <a:t>trifluperazine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fluphenazine</a:t>
          </a:r>
          <a:endParaRPr lang="en-US" sz="2000" kern="1200" dirty="0" smtClean="0"/>
        </a:p>
      </dsp:txBody>
      <dsp:txXfrm rot="-5400000">
        <a:off x="1696831" y="142510"/>
        <a:ext cx="6547895" cy="1225683"/>
      </dsp:txXfrm>
    </dsp:sp>
    <dsp:sp modelId="{C1DFAAA2-D8B9-4BCA-881B-FA380EA456C9}">
      <dsp:nvSpPr>
        <dsp:cNvPr id="0" name=""/>
        <dsp:cNvSpPr/>
      </dsp:nvSpPr>
      <dsp:spPr>
        <a:xfrm>
          <a:off x="38" y="7"/>
          <a:ext cx="1696793" cy="1506140"/>
        </a:xfrm>
        <a:prstGeom prst="roundRect">
          <a:avLst/>
        </a:prstGeom>
        <a:solidFill>
          <a:srgbClr val="148E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err="1" smtClean="0">
              <a:solidFill>
                <a:schemeClr val="bg1"/>
              </a:solidFill>
            </a:rPr>
            <a:t>Phenothiazines</a:t>
          </a:r>
          <a:endParaRPr lang="en-US" sz="2400" b="1" i="1" kern="1200" dirty="0">
            <a:solidFill>
              <a:schemeClr val="bg1"/>
            </a:solidFill>
          </a:endParaRPr>
        </a:p>
      </dsp:txBody>
      <dsp:txXfrm>
        <a:off x="73562" y="73531"/>
        <a:ext cx="1549745" cy="1359092"/>
      </dsp:txXfrm>
    </dsp:sp>
    <dsp:sp modelId="{B286BF41-816C-4975-A961-2775E372C12C}">
      <dsp:nvSpPr>
        <dsp:cNvPr id="0" name=""/>
        <dsp:cNvSpPr/>
      </dsp:nvSpPr>
      <dsp:spPr>
        <a:xfrm rot="5400000">
          <a:off x="4419449" y="-952850"/>
          <a:ext cx="1204912" cy="6579301"/>
        </a:xfrm>
        <a:prstGeom prst="round2SameRect">
          <a:avLst/>
        </a:prstGeom>
        <a:solidFill>
          <a:srgbClr val="C19FFF"/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Haloperidol, </a:t>
          </a:r>
          <a:r>
            <a:rPr lang="en-US" sz="2400" kern="1200" dirty="0" err="1" smtClean="0"/>
            <a:t>trifluperidol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droperidol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penfluridol</a:t>
          </a:r>
          <a:endParaRPr lang="en-US" sz="2400" kern="1200" dirty="0"/>
        </a:p>
      </dsp:txBody>
      <dsp:txXfrm rot="-5400000">
        <a:off x="1732255" y="1793163"/>
        <a:ext cx="6520482" cy="1087274"/>
      </dsp:txXfrm>
    </dsp:sp>
    <dsp:sp modelId="{605AEE36-FA00-4C19-ACCF-3A56E219F55F}">
      <dsp:nvSpPr>
        <dsp:cNvPr id="0" name=""/>
        <dsp:cNvSpPr/>
      </dsp:nvSpPr>
      <dsp:spPr>
        <a:xfrm>
          <a:off x="0" y="1600206"/>
          <a:ext cx="1732217" cy="1506140"/>
        </a:xfrm>
        <a:prstGeom prst="roundRect">
          <a:avLst/>
        </a:prstGeom>
        <a:solidFill>
          <a:srgbClr val="148E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err="1" smtClean="0">
              <a:solidFill>
                <a:schemeClr val="bg1"/>
              </a:solidFill>
            </a:rPr>
            <a:t>Butyrophenone</a:t>
          </a:r>
          <a:endParaRPr lang="en-US" sz="2400" b="1" i="1" kern="1200" dirty="0">
            <a:solidFill>
              <a:schemeClr val="bg1"/>
            </a:solidFill>
          </a:endParaRPr>
        </a:p>
      </dsp:txBody>
      <dsp:txXfrm>
        <a:off x="73524" y="1673730"/>
        <a:ext cx="1585169" cy="1359092"/>
      </dsp:txXfrm>
    </dsp:sp>
    <dsp:sp modelId="{80326B79-4910-4C9F-9844-7FFEB4C440C8}">
      <dsp:nvSpPr>
        <dsp:cNvPr id="0" name=""/>
        <dsp:cNvSpPr/>
      </dsp:nvSpPr>
      <dsp:spPr>
        <a:xfrm rot="5400000">
          <a:off x="4453744" y="664929"/>
          <a:ext cx="1204912" cy="6506636"/>
        </a:xfrm>
        <a:prstGeom prst="round2SameRect">
          <a:avLst/>
        </a:prstGeom>
        <a:solidFill>
          <a:srgbClr val="C19FFF"/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thiothixine,flupenthixol,zuclopenthixol</a:t>
          </a:r>
          <a:endParaRPr lang="en-US" sz="2400" kern="1200" dirty="0"/>
        </a:p>
      </dsp:txBody>
      <dsp:txXfrm rot="-5400000">
        <a:off x="1802883" y="3374610"/>
        <a:ext cx="6447817" cy="1087274"/>
      </dsp:txXfrm>
    </dsp:sp>
    <dsp:sp modelId="{5D7A4606-9195-40BE-B33E-332EA8BC5E5D}">
      <dsp:nvSpPr>
        <dsp:cNvPr id="0" name=""/>
        <dsp:cNvSpPr/>
      </dsp:nvSpPr>
      <dsp:spPr>
        <a:xfrm>
          <a:off x="0" y="3167459"/>
          <a:ext cx="1802844" cy="1506140"/>
        </a:xfrm>
        <a:prstGeom prst="roundRect">
          <a:avLst/>
        </a:prstGeom>
        <a:solidFill>
          <a:srgbClr val="148E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err="1" smtClean="0">
              <a:solidFill>
                <a:schemeClr val="bg1"/>
              </a:solidFill>
            </a:rPr>
            <a:t>Thioxanthine</a:t>
          </a:r>
          <a:r>
            <a:rPr lang="en-US" sz="2800" b="1" kern="1200" dirty="0" err="1" smtClean="0">
              <a:solidFill>
                <a:schemeClr val="bg1"/>
              </a:solidFill>
            </a:rPr>
            <a:t>s</a:t>
          </a:r>
          <a:endParaRPr lang="en-US" sz="2800" b="1" kern="1200" dirty="0">
            <a:solidFill>
              <a:schemeClr val="bg1"/>
            </a:solidFill>
          </a:endParaRPr>
        </a:p>
      </dsp:txBody>
      <dsp:txXfrm>
        <a:off x="73524" y="3240983"/>
        <a:ext cx="1655796" cy="13590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B7D26-A6CC-40E7-95CE-C93E483E828F}">
      <dsp:nvSpPr>
        <dsp:cNvPr id="0" name=""/>
        <dsp:cNvSpPr/>
      </dsp:nvSpPr>
      <dsp:spPr>
        <a:xfrm rot="5400000">
          <a:off x="5084601" y="-2714431"/>
          <a:ext cx="584448" cy="6160333"/>
        </a:xfrm>
        <a:prstGeom prst="round2SameRect">
          <a:avLst/>
        </a:prstGeom>
        <a:solidFill>
          <a:srgbClr val="C19FFF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clozapine</a:t>
          </a:r>
          <a:endParaRPr lang="en-US" sz="2400" kern="1200" dirty="0"/>
        </a:p>
      </dsp:txBody>
      <dsp:txXfrm rot="-5400000">
        <a:off x="2296659" y="102041"/>
        <a:ext cx="6131803" cy="527388"/>
      </dsp:txXfrm>
    </dsp:sp>
    <dsp:sp modelId="{AF7309CB-CD43-468E-B129-05B67B196BF1}">
      <dsp:nvSpPr>
        <dsp:cNvPr id="0" name=""/>
        <dsp:cNvSpPr/>
      </dsp:nvSpPr>
      <dsp:spPr>
        <a:xfrm>
          <a:off x="1207" y="455"/>
          <a:ext cx="2295451" cy="730560"/>
        </a:xfrm>
        <a:prstGeom prst="roundRect">
          <a:avLst/>
        </a:prstGeom>
        <a:solidFill>
          <a:srgbClr val="148E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err="1" smtClean="0">
              <a:solidFill>
                <a:schemeClr val="bg1"/>
              </a:solidFill>
            </a:rPr>
            <a:t>Dibenzodizepines</a:t>
          </a:r>
          <a:endParaRPr lang="en-US" sz="1600" b="1" i="1" kern="1200" dirty="0">
            <a:solidFill>
              <a:schemeClr val="bg1"/>
            </a:solidFill>
          </a:endParaRPr>
        </a:p>
      </dsp:txBody>
      <dsp:txXfrm>
        <a:off x="36870" y="36118"/>
        <a:ext cx="2224125" cy="659234"/>
      </dsp:txXfrm>
    </dsp:sp>
    <dsp:sp modelId="{8365DA65-9416-47C4-B616-A7E9851EC169}">
      <dsp:nvSpPr>
        <dsp:cNvPr id="0" name=""/>
        <dsp:cNvSpPr/>
      </dsp:nvSpPr>
      <dsp:spPr>
        <a:xfrm rot="5400000">
          <a:off x="5084601" y="-1947342"/>
          <a:ext cx="584448" cy="6160333"/>
        </a:xfrm>
        <a:prstGeom prst="round2SameRect">
          <a:avLst/>
        </a:prstGeom>
        <a:solidFill>
          <a:srgbClr val="C19FFF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olanazepine</a:t>
          </a:r>
          <a:endParaRPr lang="en-US" sz="2400" kern="1200" dirty="0"/>
        </a:p>
      </dsp:txBody>
      <dsp:txXfrm rot="-5400000">
        <a:off x="2296659" y="869130"/>
        <a:ext cx="6131803" cy="527388"/>
      </dsp:txXfrm>
    </dsp:sp>
    <dsp:sp modelId="{35F9C656-193A-472D-9618-6EAEEBAD18DC}">
      <dsp:nvSpPr>
        <dsp:cNvPr id="0" name=""/>
        <dsp:cNvSpPr/>
      </dsp:nvSpPr>
      <dsp:spPr>
        <a:xfrm>
          <a:off x="1207" y="767543"/>
          <a:ext cx="2295451" cy="730560"/>
        </a:xfrm>
        <a:prstGeom prst="roundRect">
          <a:avLst/>
        </a:prstGeom>
        <a:solidFill>
          <a:srgbClr val="148E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err="1" smtClean="0">
              <a:solidFill>
                <a:schemeClr val="bg1"/>
              </a:solidFill>
            </a:rPr>
            <a:t>Thienobenzodiazepines</a:t>
          </a:r>
          <a:endParaRPr lang="en-US" sz="1600" b="1" i="1" kern="1200" dirty="0">
            <a:solidFill>
              <a:schemeClr val="bg1"/>
            </a:solidFill>
          </a:endParaRPr>
        </a:p>
      </dsp:txBody>
      <dsp:txXfrm>
        <a:off x="36870" y="803206"/>
        <a:ext cx="2224125" cy="659234"/>
      </dsp:txXfrm>
    </dsp:sp>
    <dsp:sp modelId="{55073790-E99C-48C1-B6CB-B2653725D57E}">
      <dsp:nvSpPr>
        <dsp:cNvPr id="0" name=""/>
        <dsp:cNvSpPr/>
      </dsp:nvSpPr>
      <dsp:spPr>
        <a:xfrm rot="5400000">
          <a:off x="5084601" y="-1180254"/>
          <a:ext cx="584448" cy="6160333"/>
        </a:xfrm>
        <a:prstGeom prst="round2SameRect">
          <a:avLst/>
        </a:prstGeom>
        <a:solidFill>
          <a:srgbClr val="C19FFF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quetiapine</a:t>
          </a:r>
          <a:endParaRPr lang="en-US" sz="2400" kern="1200" dirty="0"/>
        </a:p>
      </dsp:txBody>
      <dsp:txXfrm rot="-5400000">
        <a:off x="2296659" y="1636218"/>
        <a:ext cx="6131803" cy="527388"/>
      </dsp:txXfrm>
    </dsp:sp>
    <dsp:sp modelId="{B0319BAF-12AE-4789-A649-DA2DF971ABA6}">
      <dsp:nvSpPr>
        <dsp:cNvPr id="0" name=""/>
        <dsp:cNvSpPr/>
      </dsp:nvSpPr>
      <dsp:spPr>
        <a:xfrm>
          <a:off x="1207" y="1534631"/>
          <a:ext cx="2295451" cy="730560"/>
        </a:xfrm>
        <a:prstGeom prst="roundRect">
          <a:avLst/>
        </a:prstGeom>
        <a:solidFill>
          <a:srgbClr val="148E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err="1" smtClean="0">
              <a:solidFill>
                <a:schemeClr val="bg1"/>
              </a:solidFill>
            </a:rPr>
            <a:t>Dibenzothiazepine</a:t>
          </a:r>
          <a:endParaRPr lang="en-US" sz="1600" b="1" i="1" kern="1200" dirty="0">
            <a:solidFill>
              <a:schemeClr val="bg1"/>
            </a:solidFill>
          </a:endParaRPr>
        </a:p>
      </dsp:txBody>
      <dsp:txXfrm>
        <a:off x="36870" y="1570294"/>
        <a:ext cx="2224125" cy="659234"/>
      </dsp:txXfrm>
    </dsp:sp>
    <dsp:sp modelId="{9904CBC9-FF68-4CB2-8E2D-503AC6294544}">
      <dsp:nvSpPr>
        <dsp:cNvPr id="0" name=""/>
        <dsp:cNvSpPr/>
      </dsp:nvSpPr>
      <dsp:spPr>
        <a:xfrm rot="5400000">
          <a:off x="5072679" y="-406691"/>
          <a:ext cx="584448" cy="6160333"/>
        </a:xfrm>
        <a:prstGeom prst="round2SameRect">
          <a:avLst/>
        </a:prstGeom>
        <a:solidFill>
          <a:srgbClr val="C19FFF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Sulpiride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amisulpiride</a:t>
          </a:r>
          <a:r>
            <a:rPr lang="en-US" sz="2400" kern="1200" dirty="0" smtClean="0"/>
            <a:t>(substituted </a:t>
          </a:r>
          <a:r>
            <a:rPr lang="en-US" sz="2400" kern="1200" dirty="0" err="1" smtClean="0"/>
            <a:t>benzamide</a:t>
          </a:r>
          <a:endParaRPr lang="en-US" sz="2400" kern="1200" dirty="0"/>
        </a:p>
      </dsp:txBody>
      <dsp:txXfrm rot="-5400000">
        <a:off x="2284737" y="2409781"/>
        <a:ext cx="6131803" cy="527388"/>
      </dsp:txXfrm>
    </dsp:sp>
    <dsp:sp modelId="{527F4051-E277-4C04-A9F3-4295DEBAA449}">
      <dsp:nvSpPr>
        <dsp:cNvPr id="0" name=""/>
        <dsp:cNvSpPr/>
      </dsp:nvSpPr>
      <dsp:spPr>
        <a:xfrm>
          <a:off x="1207" y="2301719"/>
          <a:ext cx="2295451" cy="730560"/>
        </a:xfrm>
        <a:prstGeom prst="roundRect">
          <a:avLst/>
        </a:prstGeom>
        <a:solidFill>
          <a:srgbClr val="148E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err="1" smtClean="0">
              <a:solidFill>
                <a:schemeClr val="bg1"/>
              </a:solidFill>
            </a:rPr>
            <a:t>Benzamide</a:t>
          </a:r>
          <a:endParaRPr lang="en-US" sz="1600" b="1" i="1" kern="1200" dirty="0">
            <a:solidFill>
              <a:schemeClr val="bg1"/>
            </a:solidFill>
          </a:endParaRPr>
        </a:p>
      </dsp:txBody>
      <dsp:txXfrm>
        <a:off x="36870" y="2337382"/>
        <a:ext cx="2224125" cy="659234"/>
      </dsp:txXfrm>
    </dsp:sp>
    <dsp:sp modelId="{20833586-231D-46C6-A16A-AE48E029147E}">
      <dsp:nvSpPr>
        <dsp:cNvPr id="0" name=""/>
        <dsp:cNvSpPr/>
      </dsp:nvSpPr>
      <dsp:spPr>
        <a:xfrm rot="5400000">
          <a:off x="5084601" y="353921"/>
          <a:ext cx="584448" cy="6160333"/>
        </a:xfrm>
        <a:prstGeom prst="round2SameRect">
          <a:avLst/>
        </a:prstGeom>
        <a:solidFill>
          <a:srgbClr val="C19FFF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Risperidone</a:t>
          </a:r>
          <a:endParaRPr lang="en-US" sz="2400" kern="1200" dirty="0"/>
        </a:p>
      </dsp:txBody>
      <dsp:txXfrm rot="-5400000">
        <a:off x="2296659" y="3170393"/>
        <a:ext cx="6131803" cy="527388"/>
      </dsp:txXfrm>
    </dsp:sp>
    <dsp:sp modelId="{B29DE982-4672-42A4-AF7F-924F1E55EDBA}">
      <dsp:nvSpPr>
        <dsp:cNvPr id="0" name=""/>
        <dsp:cNvSpPr/>
      </dsp:nvSpPr>
      <dsp:spPr>
        <a:xfrm>
          <a:off x="1207" y="3068808"/>
          <a:ext cx="2295451" cy="730560"/>
        </a:xfrm>
        <a:prstGeom prst="roundRect">
          <a:avLst/>
        </a:prstGeom>
        <a:solidFill>
          <a:srgbClr val="148E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err="1" smtClean="0">
              <a:solidFill>
                <a:schemeClr val="bg1"/>
              </a:solidFill>
            </a:rPr>
            <a:t>Benzisoxazole</a:t>
          </a:r>
          <a:endParaRPr lang="en-US" sz="1600" b="1" i="1" kern="1200" dirty="0">
            <a:solidFill>
              <a:schemeClr val="bg1"/>
            </a:solidFill>
          </a:endParaRPr>
        </a:p>
      </dsp:txBody>
      <dsp:txXfrm>
        <a:off x="36870" y="3104471"/>
        <a:ext cx="2224125" cy="659234"/>
      </dsp:txXfrm>
    </dsp:sp>
    <dsp:sp modelId="{1E9BBB76-50F0-4D12-AAE3-B2E9C535AEFD}">
      <dsp:nvSpPr>
        <dsp:cNvPr id="0" name=""/>
        <dsp:cNvSpPr/>
      </dsp:nvSpPr>
      <dsp:spPr>
        <a:xfrm rot="5400000">
          <a:off x="5084601" y="1121009"/>
          <a:ext cx="584448" cy="6160333"/>
        </a:xfrm>
        <a:prstGeom prst="round2SameRect">
          <a:avLst/>
        </a:prstGeom>
        <a:solidFill>
          <a:srgbClr val="C19FFF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sertindole</a:t>
          </a:r>
          <a:endParaRPr lang="en-US" sz="2400" kern="1200" dirty="0"/>
        </a:p>
      </dsp:txBody>
      <dsp:txXfrm rot="-5400000">
        <a:off x="2296659" y="3937481"/>
        <a:ext cx="6131803" cy="527388"/>
      </dsp:txXfrm>
    </dsp:sp>
    <dsp:sp modelId="{684F728B-29E2-4DBC-BB84-17EF53CBB5D0}">
      <dsp:nvSpPr>
        <dsp:cNvPr id="0" name=""/>
        <dsp:cNvSpPr/>
      </dsp:nvSpPr>
      <dsp:spPr>
        <a:xfrm>
          <a:off x="1207" y="3835896"/>
          <a:ext cx="2295451" cy="730560"/>
        </a:xfrm>
        <a:prstGeom prst="roundRect">
          <a:avLst/>
        </a:prstGeom>
        <a:solidFill>
          <a:srgbClr val="148E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err="1" smtClean="0">
              <a:solidFill>
                <a:schemeClr val="bg1"/>
              </a:solidFill>
            </a:rPr>
            <a:t>Indole</a:t>
          </a:r>
          <a:r>
            <a:rPr lang="en-US" sz="1600" b="1" i="1" kern="1200" dirty="0" smtClean="0">
              <a:solidFill>
                <a:schemeClr val="bg1"/>
              </a:solidFill>
            </a:rPr>
            <a:t> derivatives</a:t>
          </a:r>
          <a:endParaRPr lang="en-US" sz="1600" b="1" i="1" kern="1200" dirty="0">
            <a:solidFill>
              <a:schemeClr val="bg1"/>
            </a:solidFill>
          </a:endParaRPr>
        </a:p>
      </dsp:txBody>
      <dsp:txXfrm>
        <a:off x="36870" y="3871559"/>
        <a:ext cx="2224125" cy="659234"/>
      </dsp:txXfrm>
    </dsp:sp>
    <dsp:sp modelId="{0A197B41-C606-4DA9-8484-61FC95D69ABC}">
      <dsp:nvSpPr>
        <dsp:cNvPr id="0" name=""/>
        <dsp:cNvSpPr/>
      </dsp:nvSpPr>
      <dsp:spPr>
        <a:xfrm rot="5400000">
          <a:off x="5084601" y="1888097"/>
          <a:ext cx="584448" cy="6160333"/>
        </a:xfrm>
        <a:prstGeom prst="round2SameRect">
          <a:avLst/>
        </a:prstGeom>
        <a:solidFill>
          <a:srgbClr val="C19FFF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/>
            <a:t>Aripiprazole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ziprasidone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asenapine</a:t>
          </a:r>
          <a:endParaRPr lang="en-US" sz="2400" kern="1200" dirty="0"/>
        </a:p>
      </dsp:txBody>
      <dsp:txXfrm rot="-5400000">
        <a:off x="2296659" y="4704569"/>
        <a:ext cx="6131803" cy="527388"/>
      </dsp:txXfrm>
    </dsp:sp>
    <dsp:sp modelId="{0D6DBB10-6399-4192-957B-3C1EC5C143AF}">
      <dsp:nvSpPr>
        <dsp:cNvPr id="0" name=""/>
        <dsp:cNvSpPr/>
      </dsp:nvSpPr>
      <dsp:spPr>
        <a:xfrm>
          <a:off x="1207" y="4602984"/>
          <a:ext cx="2295451" cy="730560"/>
        </a:xfrm>
        <a:prstGeom prst="roundRect">
          <a:avLst/>
        </a:prstGeom>
        <a:solidFill>
          <a:srgbClr val="148E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smtClean="0">
              <a:solidFill>
                <a:schemeClr val="bg1"/>
              </a:solidFill>
            </a:rPr>
            <a:t>others</a:t>
          </a:r>
          <a:endParaRPr lang="en-US" sz="1600" b="1" i="1" kern="1200" dirty="0">
            <a:solidFill>
              <a:schemeClr val="bg1"/>
            </a:solidFill>
          </a:endParaRPr>
        </a:p>
      </dsp:txBody>
      <dsp:txXfrm>
        <a:off x="36870" y="4638647"/>
        <a:ext cx="2224125" cy="6592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FC77C-E012-455A-99DF-E536B820CDD1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DEE4E-62F1-4E3D-90D1-BEE6F5CAB1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19970" y="3887115"/>
            <a:ext cx="7772400" cy="76352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4650640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1"/>
            <a:ext cx="7329840" cy="397032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7016195" cy="458115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40" y="1291130"/>
            <a:ext cx="8229600" cy="610820"/>
          </a:xfrm>
          <a:effectLst>
            <a:outerShdw blurRad="50800" dist="38100" dir="2700000" algn="tl" rotWithShape="0">
              <a:prstClr val="black">
                <a:alpha val="69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531813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31813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03-Apr-20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00400"/>
            <a:ext cx="7391400" cy="16002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Antipsychotic</a:t>
            </a:r>
            <a:r>
              <a:rPr lang="en-US" dirty="0" smtClean="0">
                <a:solidFill>
                  <a:srgbClr val="FF0000"/>
                </a:solidFill>
              </a:rPr>
              <a:t> Drugs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err="1" smtClean="0">
                <a:solidFill>
                  <a:srgbClr val="FF0000"/>
                </a:solidFill>
              </a:rPr>
              <a:t>Drugs</a:t>
            </a:r>
            <a:r>
              <a:rPr lang="en-US" dirty="0" smtClean="0">
                <a:solidFill>
                  <a:srgbClr val="FF0000"/>
                </a:solidFill>
              </a:rPr>
              <a:t> for mania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105400"/>
            <a:ext cx="6400800" cy="61082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</a:rPr>
              <a:t>Dr.Renuka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Harwani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MD Pharmacology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8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Mechanism of action: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1" y="762000"/>
            <a:ext cx="6858000" cy="5410200"/>
          </a:xfrm>
        </p:spPr>
        <p:txBody>
          <a:bodyPr/>
          <a:lstStyle/>
          <a:p>
            <a:pPr marL="812800" lvl="0" indent="-812800">
              <a:buNone/>
              <a:defRPr/>
            </a:pPr>
            <a:r>
              <a:rPr lang="en-US" sz="2400" dirty="0" smtClean="0"/>
              <a:t>There are five important </a:t>
            </a:r>
            <a:r>
              <a:rPr lang="en-US" sz="2400" dirty="0" err="1" smtClean="0"/>
              <a:t>dopaminergic</a:t>
            </a:r>
            <a:r>
              <a:rPr lang="en-US" sz="2400" dirty="0" smtClean="0"/>
              <a:t> pathways in the brain:</a:t>
            </a:r>
          </a:p>
          <a:p>
            <a:pPr marL="1168400" lvl="1" indent="-711200">
              <a:buFontTx/>
              <a:buAutoNum type="romanUcPeriod"/>
              <a:defRPr/>
            </a:pPr>
            <a:r>
              <a:rPr lang="en-US" sz="2400" dirty="0" smtClean="0">
                <a:solidFill>
                  <a:srgbClr val="CC3399"/>
                </a:solidFill>
              </a:rPr>
              <a:t>The </a:t>
            </a:r>
            <a:r>
              <a:rPr lang="en-US" sz="2400" dirty="0" err="1" smtClean="0">
                <a:solidFill>
                  <a:srgbClr val="CC3399"/>
                </a:solidFill>
              </a:rPr>
              <a:t>Nigro-Stiatal</a:t>
            </a:r>
            <a:r>
              <a:rPr lang="en-US" sz="2400" dirty="0" smtClean="0">
                <a:solidFill>
                  <a:srgbClr val="CC3399"/>
                </a:solidFill>
              </a:rPr>
              <a:t> Pathway: </a:t>
            </a:r>
            <a:r>
              <a:rPr lang="en-US" sz="2400" dirty="0" smtClean="0"/>
              <a:t>Voluntary movements via </a:t>
            </a:r>
            <a:r>
              <a:rPr lang="en-US" sz="2400" dirty="0" err="1" smtClean="0"/>
              <a:t>extrapyramidal</a:t>
            </a:r>
            <a:r>
              <a:rPr lang="en-US" sz="2400" dirty="0" smtClean="0"/>
              <a:t> system</a:t>
            </a:r>
          </a:p>
          <a:p>
            <a:pPr marL="1168400" lvl="1" indent="-711200">
              <a:buFontTx/>
              <a:buAutoNum type="romanUcPeriod"/>
              <a:defRPr/>
            </a:pPr>
            <a:r>
              <a:rPr lang="en-US" sz="2400" dirty="0" smtClean="0">
                <a:solidFill>
                  <a:srgbClr val="CC3399"/>
                </a:solidFill>
              </a:rPr>
              <a:t>The </a:t>
            </a:r>
            <a:r>
              <a:rPr lang="en-US" sz="2400" dirty="0" err="1" smtClean="0">
                <a:solidFill>
                  <a:srgbClr val="CC3399"/>
                </a:solidFill>
              </a:rPr>
              <a:t>Mesolimbic-Mesocortical-mesofrontalPathway</a:t>
            </a:r>
            <a:r>
              <a:rPr lang="en-US" sz="2400" dirty="0" smtClean="0">
                <a:solidFill>
                  <a:srgbClr val="CC3399"/>
                </a:solidFill>
              </a:rPr>
              <a:t>.: </a:t>
            </a:r>
            <a:r>
              <a:rPr lang="en-US" sz="2400" dirty="0" err="1" smtClean="0"/>
              <a:t>Behaviour</a:t>
            </a:r>
            <a:endParaRPr lang="en-US" sz="2400" dirty="0" smtClean="0"/>
          </a:p>
          <a:p>
            <a:pPr marL="1168400" lvl="1" indent="-711200">
              <a:buFontTx/>
              <a:buAutoNum type="romanUcPeriod"/>
              <a:defRPr/>
            </a:pPr>
            <a:r>
              <a:rPr lang="en-US" sz="2400" dirty="0" smtClean="0">
                <a:solidFill>
                  <a:srgbClr val="CC3399"/>
                </a:solidFill>
              </a:rPr>
              <a:t>The </a:t>
            </a:r>
            <a:r>
              <a:rPr lang="en-US" sz="2400" dirty="0" err="1" smtClean="0">
                <a:solidFill>
                  <a:srgbClr val="CC3399"/>
                </a:solidFill>
              </a:rPr>
              <a:t>Tuberoinfundibular</a:t>
            </a:r>
            <a:r>
              <a:rPr lang="en-US" sz="2400" dirty="0" smtClean="0">
                <a:solidFill>
                  <a:srgbClr val="CC3399"/>
                </a:solidFill>
              </a:rPr>
              <a:t> Pathway: </a:t>
            </a:r>
            <a:r>
              <a:rPr lang="en-US" sz="2400" dirty="0" err="1" smtClean="0"/>
              <a:t>Prolactin</a:t>
            </a:r>
            <a:r>
              <a:rPr lang="en-US" sz="2400" dirty="0" smtClean="0"/>
              <a:t> release </a:t>
            </a:r>
          </a:p>
          <a:p>
            <a:pPr marL="1168400" lvl="1" indent="-711200">
              <a:buFontTx/>
              <a:buAutoNum type="romanUcPeriod"/>
              <a:defRPr/>
            </a:pPr>
            <a:r>
              <a:rPr lang="en-US" sz="2400" dirty="0" err="1" smtClean="0">
                <a:solidFill>
                  <a:srgbClr val="CC3399"/>
                </a:solidFill>
              </a:rPr>
              <a:t>Medullary-periventricular</a:t>
            </a:r>
            <a:r>
              <a:rPr lang="en-US" sz="2400" dirty="0" smtClean="0">
                <a:solidFill>
                  <a:srgbClr val="CC3399"/>
                </a:solidFill>
              </a:rPr>
              <a:t> pathway-eating </a:t>
            </a:r>
            <a:r>
              <a:rPr lang="en-US" sz="2400" dirty="0" err="1" smtClean="0"/>
              <a:t>behaviour</a:t>
            </a:r>
            <a:endParaRPr lang="en-US" sz="2400" dirty="0" smtClean="0"/>
          </a:p>
          <a:p>
            <a:pPr marL="1168400" lvl="1" indent="-711200">
              <a:buFontTx/>
              <a:buAutoNum type="romanUcPeriod"/>
              <a:defRPr/>
            </a:pPr>
            <a:r>
              <a:rPr lang="en-US" sz="2400" dirty="0" err="1" smtClean="0">
                <a:solidFill>
                  <a:srgbClr val="CC3399"/>
                </a:solidFill>
              </a:rPr>
              <a:t>Incerto</a:t>
            </a:r>
            <a:r>
              <a:rPr lang="en-US" sz="2400" dirty="0" smtClean="0">
                <a:solidFill>
                  <a:srgbClr val="CC3399"/>
                </a:solidFill>
              </a:rPr>
              <a:t>-hypothalamic pathway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7734085" y="4534115"/>
            <a:ext cx="1969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 clearly defined</a:t>
            </a:r>
            <a:endParaRPr lang="en-US" dirty="0"/>
          </a:p>
        </p:txBody>
      </p:sp>
      <p:sp>
        <p:nvSpPr>
          <p:cNvPr id="7" name="Right Brace 6"/>
          <p:cNvSpPr/>
          <p:nvPr/>
        </p:nvSpPr>
        <p:spPr>
          <a:xfrm>
            <a:off x="7924800" y="4038600"/>
            <a:ext cx="609600" cy="167640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Typical </a:t>
            </a:r>
            <a:r>
              <a:rPr lang="en-US" dirty="0" err="1" smtClean="0"/>
              <a:t>antipychotics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791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Blockade of postsynaptic receptors&gt;</a:t>
            </a:r>
            <a:r>
              <a:rPr lang="en-US" dirty="0" err="1" smtClean="0"/>
              <a:t>presynaptic</a:t>
            </a:r>
            <a:r>
              <a:rPr lang="en-US" dirty="0" smtClean="0"/>
              <a:t> receptor(</a:t>
            </a:r>
            <a:r>
              <a:rPr lang="en-US" dirty="0" err="1" smtClean="0"/>
              <a:t>mesolimbic</a:t>
            </a:r>
            <a:r>
              <a:rPr lang="en-US" dirty="0" smtClean="0"/>
              <a:t> </a:t>
            </a:r>
            <a:r>
              <a:rPr lang="en-US" dirty="0" err="1" smtClean="0"/>
              <a:t>sytem</a:t>
            </a:r>
            <a:r>
              <a:rPr lang="en-US" dirty="0" smtClean="0"/>
              <a:t>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Synthesis &amp; release of DA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DA metabolites in blood &amp; urine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Feedback inhibition of DA release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Normal level of DA metabolites</a:t>
            </a:r>
          </a:p>
        </p:txBody>
      </p:sp>
      <p:sp>
        <p:nvSpPr>
          <p:cNvPr id="6" name="Down Arrow 5"/>
          <p:cNvSpPr/>
          <p:nvPr/>
        </p:nvSpPr>
        <p:spPr>
          <a:xfrm>
            <a:off x="4876800" y="21336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4953000" y="31242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4876800" y="41910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4953000" y="51816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2895600" y="2667000"/>
            <a:ext cx="76200" cy="4572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>
            <a:off x="2438400" y="3657600"/>
            <a:ext cx="76200" cy="4572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D2 blockade in other pathways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r>
              <a:rPr lang="en-US" dirty="0" err="1" smtClean="0"/>
              <a:t>Nigrostriatal</a:t>
            </a:r>
            <a:r>
              <a:rPr lang="en-US" dirty="0" smtClean="0"/>
              <a:t> </a:t>
            </a:r>
            <a:r>
              <a:rPr lang="en-US" dirty="0" err="1" smtClean="0"/>
              <a:t>pathway:EPS</a:t>
            </a:r>
            <a:endParaRPr lang="en-US" dirty="0" smtClean="0"/>
          </a:p>
          <a:p>
            <a:r>
              <a:rPr lang="en-US" dirty="0" err="1" smtClean="0"/>
              <a:t>Tuberoinfundibular</a:t>
            </a:r>
            <a:r>
              <a:rPr lang="en-US" dirty="0" smtClean="0"/>
              <a:t> </a:t>
            </a:r>
            <a:r>
              <a:rPr lang="en-US" dirty="0" err="1" smtClean="0"/>
              <a:t>pathway:increase</a:t>
            </a:r>
            <a:r>
              <a:rPr lang="en-US" dirty="0" smtClean="0"/>
              <a:t> </a:t>
            </a:r>
            <a:r>
              <a:rPr lang="en-US" dirty="0" err="1" smtClean="0"/>
              <a:t>prolactin</a:t>
            </a:r>
            <a:r>
              <a:rPr lang="en-US" dirty="0" smtClean="0"/>
              <a:t> release       </a:t>
            </a:r>
            <a:r>
              <a:rPr lang="en-US" dirty="0" err="1" smtClean="0"/>
              <a:t>galactorrhoea</a:t>
            </a:r>
            <a:r>
              <a:rPr lang="en-US" dirty="0" smtClean="0"/>
              <a:t> &amp; </a:t>
            </a:r>
            <a:r>
              <a:rPr lang="en-US" dirty="0" err="1" smtClean="0"/>
              <a:t>gynaecomastia.Other</a:t>
            </a:r>
            <a:r>
              <a:rPr lang="en-US" dirty="0" smtClean="0"/>
              <a:t> endocrinal side effects</a:t>
            </a:r>
          </a:p>
          <a:p>
            <a:r>
              <a:rPr lang="en-US" dirty="0" smtClean="0"/>
              <a:t>CTZ: antiemetic effects</a:t>
            </a:r>
          </a:p>
          <a:p>
            <a:r>
              <a:rPr lang="en-US" dirty="0" smtClean="0"/>
              <a:t>Also alpha adrenergic blocking &amp; </a:t>
            </a:r>
            <a:r>
              <a:rPr lang="en-US" dirty="0" err="1" smtClean="0"/>
              <a:t>anticholinegic</a:t>
            </a:r>
            <a:r>
              <a:rPr lang="en-US" dirty="0" smtClean="0"/>
              <a:t> properties</a:t>
            </a:r>
          </a:p>
        </p:txBody>
      </p:sp>
      <p:sp>
        <p:nvSpPr>
          <p:cNvPr id="6" name="Right Arrow 5"/>
          <p:cNvSpPr/>
          <p:nvPr/>
        </p:nvSpPr>
        <p:spPr>
          <a:xfrm>
            <a:off x="4343400" y="1905000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Receptor binding affinities: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Chlorpromazine:D2=</a:t>
            </a:r>
            <a:r>
              <a:rPr lang="el-GR" dirty="0" smtClean="0">
                <a:latin typeface="Arial"/>
                <a:cs typeface="Arial"/>
              </a:rPr>
              <a:t>α</a:t>
            </a:r>
            <a:r>
              <a:rPr lang="en-US" dirty="0" smtClean="0">
                <a:latin typeface="Arial"/>
                <a:cs typeface="Arial"/>
              </a:rPr>
              <a:t>1&gt; 5-HT2=D1=M1</a:t>
            </a:r>
          </a:p>
          <a:p>
            <a:pPr>
              <a:buNone/>
            </a:pPr>
            <a:r>
              <a:rPr lang="en-US" dirty="0" err="1" smtClean="0">
                <a:latin typeface="Arial"/>
                <a:cs typeface="Arial"/>
              </a:rPr>
              <a:t>Thioridazine</a:t>
            </a:r>
            <a:r>
              <a:rPr lang="en-US" dirty="0" smtClean="0">
                <a:latin typeface="Arial"/>
                <a:cs typeface="Arial"/>
              </a:rPr>
              <a:t>:</a:t>
            </a:r>
            <a:r>
              <a:rPr lang="el-GR" dirty="0" smtClean="0">
                <a:latin typeface="Arial"/>
                <a:cs typeface="Arial"/>
              </a:rPr>
              <a:t> α</a:t>
            </a:r>
            <a:r>
              <a:rPr lang="en-US" dirty="0" smtClean="0">
                <a:latin typeface="Arial"/>
                <a:cs typeface="Arial"/>
              </a:rPr>
              <a:t>1&gt;D2=5-HT2=M1&gt;D1</a:t>
            </a:r>
          </a:p>
          <a:p>
            <a:pPr>
              <a:buNone/>
            </a:pPr>
            <a:r>
              <a:rPr lang="en-US" dirty="0" smtClean="0">
                <a:latin typeface="Arial"/>
                <a:cs typeface="Arial"/>
              </a:rPr>
              <a:t>Flupenthixol:D2=5HT2&gt;</a:t>
            </a:r>
            <a:r>
              <a:rPr lang="el-GR" dirty="0" smtClean="0">
                <a:latin typeface="Arial"/>
                <a:cs typeface="Arial"/>
              </a:rPr>
              <a:t> α</a:t>
            </a:r>
            <a:r>
              <a:rPr lang="en-US" dirty="0" smtClean="0">
                <a:latin typeface="Arial"/>
                <a:cs typeface="Arial"/>
              </a:rPr>
              <a:t>1=D1</a:t>
            </a:r>
          </a:p>
          <a:p>
            <a:pPr>
              <a:buNone/>
            </a:pPr>
            <a:r>
              <a:rPr lang="en-US" dirty="0" smtClean="0">
                <a:latin typeface="Arial"/>
                <a:cs typeface="Arial"/>
              </a:rPr>
              <a:t>Haloperidol:D2&gt;</a:t>
            </a:r>
            <a:r>
              <a:rPr lang="el-GR" dirty="0" smtClean="0">
                <a:latin typeface="Arial"/>
                <a:cs typeface="Arial"/>
              </a:rPr>
              <a:t> α</a:t>
            </a:r>
            <a:r>
              <a:rPr lang="en-US" dirty="0" smtClean="0">
                <a:latin typeface="Arial"/>
                <a:cs typeface="Arial"/>
              </a:rPr>
              <a:t>1&gt;5HT2&gt;D1</a:t>
            </a:r>
          </a:p>
          <a:p>
            <a:pPr>
              <a:buNone/>
            </a:pPr>
            <a:r>
              <a:rPr lang="en-US" dirty="0" smtClean="0">
                <a:latin typeface="Arial"/>
                <a:cs typeface="Arial"/>
              </a:rPr>
              <a:t>Sulpiride:D2&gt;D3&gt;D4</a:t>
            </a:r>
          </a:p>
          <a:p>
            <a:pPr>
              <a:buNone/>
            </a:pPr>
            <a:r>
              <a:rPr lang="en-US" dirty="0" smtClean="0">
                <a:latin typeface="Arial"/>
                <a:cs typeface="Arial"/>
              </a:rPr>
              <a:t>Pimozide:D2&gt;5HT2&gt;D4</a:t>
            </a:r>
          </a:p>
          <a:p>
            <a:pPr>
              <a:buNone/>
            </a:pPr>
            <a:r>
              <a:rPr lang="en-US" dirty="0" smtClean="0">
                <a:latin typeface="Arial"/>
                <a:cs typeface="Arial"/>
              </a:rPr>
              <a:t>Molindone:D2&gt;5HT</a:t>
            </a:r>
            <a:r>
              <a:rPr lang="en-US" sz="2000" dirty="0" smtClean="0">
                <a:latin typeface="Arial"/>
                <a:cs typeface="Arial"/>
              </a:rPr>
              <a:t>2A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8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Atypical antipsychotics: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3000" y="762000"/>
            <a:ext cx="7772400" cy="5715000"/>
          </a:xfrm>
        </p:spPr>
        <p:txBody>
          <a:bodyPr/>
          <a:lstStyle/>
          <a:p>
            <a:r>
              <a:rPr lang="en-US" dirty="0" err="1" smtClean="0"/>
              <a:t>Competetively</a:t>
            </a:r>
            <a:r>
              <a:rPr lang="en-US" dirty="0" smtClean="0"/>
              <a:t> block 5-HT</a:t>
            </a:r>
            <a:r>
              <a:rPr lang="en-US" sz="2000" dirty="0" smtClean="0"/>
              <a:t>2A </a:t>
            </a:r>
            <a:r>
              <a:rPr lang="en-US" dirty="0" smtClean="0"/>
              <a:t>&amp; D</a:t>
            </a:r>
            <a:r>
              <a:rPr lang="en-US" sz="2000" dirty="0" smtClean="0"/>
              <a:t>4 </a:t>
            </a:r>
            <a:r>
              <a:rPr lang="en-US" dirty="0" smtClean="0"/>
              <a:t>receptors</a:t>
            </a:r>
          </a:p>
          <a:p>
            <a:r>
              <a:rPr lang="en-US" dirty="0" smtClean="0"/>
              <a:t>Also </a:t>
            </a:r>
            <a:r>
              <a:rPr lang="el-GR" dirty="0" smtClean="0">
                <a:latin typeface="Arial"/>
                <a:cs typeface="Arial"/>
              </a:rPr>
              <a:t>α</a:t>
            </a:r>
            <a:r>
              <a:rPr lang="en-US" dirty="0" smtClean="0">
                <a:latin typeface="Arial"/>
                <a:cs typeface="Arial"/>
              </a:rPr>
              <a:t>1,M1,H1 &amp;D2 receptor antagonist.</a:t>
            </a:r>
          </a:p>
          <a:p>
            <a:r>
              <a:rPr lang="en-US" dirty="0" smtClean="0">
                <a:latin typeface="Arial"/>
                <a:cs typeface="Arial"/>
              </a:rPr>
              <a:t>Less EPS due to low affinity for D1 &amp; D2</a:t>
            </a:r>
          </a:p>
          <a:p>
            <a:pPr>
              <a:buNone/>
            </a:pPr>
            <a:r>
              <a:rPr lang="en-US" dirty="0" smtClean="0">
                <a:solidFill>
                  <a:srgbClr val="148E2B"/>
                </a:solidFill>
                <a:latin typeface="Arial"/>
                <a:cs typeface="Arial"/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148E2B"/>
                </a:solidFill>
                <a:latin typeface="Arial"/>
                <a:cs typeface="Arial"/>
              </a:rPr>
              <a:t>Receptor binding Affinities</a:t>
            </a:r>
            <a:r>
              <a:rPr lang="en-US" dirty="0" smtClean="0">
                <a:latin typeface="Arial"/>
                <a:cs typeface="Arial"/>
              </a:rPr>
              <a:t>:</a:t>
            </a:r>
          </a:p>
          <a:p>
            <a:r>
              <a:rPr lang="en-US" dirty="0" smtClean="0">
                <a:latin typeface="Arial"/>
                <a:cs typeface="Arial"/>
              </a:rPr>
              <a:t>Clozapine:5-HT2a=D4&gt;</a:t>
            </a:r>
            <a:r>
              <a:rPr lang="el-GR" dirty="0" smtClean="0">
                <a:latin typeface="Arial"/>
                <a:cs typeface="Arial"/>
              </a:rPr>
              <a:t> α</a:t>
            </a:r>
            <a:r>
              <a:rPr lang="en-US" dirty="0" smtClean="0">
                <a:latin typeface="Arial"/>
                <a:cs typeface="Arial"/>
              </a:rPr>
              <a:t>1=D1=D2=H1=M1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Olanzapine:5-HT2a&gt;D4&gt;</a:t>
            </a:r>
            <a:r>
              <a:rPr lang="el-GR" dirty="0" smtClean="0">
                <a:latin typeface="Arial"/>
                <a:cs typeface="Arial"/>
              </a:rPr>
              <a:t>α</a:t>
            </a:r>
            <a:r>
              <a:rPr lang="en-US" dirty="0" smtClean="0">
                <a:latin typeface="Arial"/>
                <a:cs typeface="Arial"/>
              </a:rPr>
              <a:t>1=D1=D2=H1=M1</a:t>
            </a:r>
          </a:p>
          <a:p>
            <a:r>
              <a:rPr lang="en-US" dirty="0" smtClean="0">
                <a:latin typeface="Arial"/>
                <a:cs typeface="Arial"/>
              </a:rPr>
              <a:t>Resperidone:5-HT2a&gt;D4=D2=</a:t>
            </a:r>
            <a:r>
              <a:rPr lang="el-GR" dirty="0" smtClean="0">
                <a:latin typeface="Arial"/>
                <a:cs typeface="Arial"/>
              </a:rPr>
              <a:t> α</a:t>
            </a:r>
            <a:r>
              <a:rPr lang="en-US" dirty="0" smtClean="0">
                <a:latin typeface="Arial"/>
                <a:cs typeface="Arial"/>
              </a:rPr>
              <a:t>1=H1=M1</a:t>
            </a:r>
          </a:p>
          <a:p>
            <a:r>
              <a:rPr lang="en-US" dirty="0" err="1" smtClean="0">
                <a:latin typeface="Arial"/>
                <a:cs typeface="Arial"/>
              </a:rPr>
              <a:t>Ziprasidone</a:t>
            </a:r>
            <a:r>
              <a:rPr lang="en-US" dirty="0" smtClean="0">
                <a:latin typeface="Arial"/>
                <a:cs typeface="Arial"/>
              </a:rPr>
              <a:t> &amp; </a:t>
            </a:r>
            <a:r>
              <a:rPr lang="en-US" dirty="0" err="1" smtClean="0">
                <a:latin typeface="Arial"/>
                <a:cs typeface="Arial"/>
              </a:rPr>
              <a:t>paliperidone</a:t>
            </a:r>
            <a:r>
              <a:rPr lang="en-US" dirty="0" smtClean="0">
                <a:latin typeface="Arial"/>
                <a:cs typeface="Arial"/>
              </a:rPr>
              <a:t>: 5-HT2a&gt;D2=</a:t>
            </a:r>
            <a:r>
              <a:rPr lang="el-GR" dirty="0" smtClean="0">
                <a:latin typeface="Arial"/>
                <a:cs typeface="Arial"/>
              </a:rPr>
              <a:t> α</a:t>
            </a:r>
            <a:r>
              <a:rPr lang="en-US" dirty="0" smtClean="0">
                <a:latin typeface="Arial"/>
                <a:cs typeface="Arial"/>
              </a:rPr>
              <a:t>1=H1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Pharmacokinetics: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r>
              <a:rPr lang="en-US" dirty="0" smtClean="0"/>
              <a:t>Oral absorption is erratic &amp; </a:t>
            </a:r>
            <a:r>
              <a:rPr lang="en-US" dirty="0" err="1" smtClean="0"/>
              <a:t>unpredictable,low</a:t>
            </a:r>
            <a:r>
              <a:rPr lang="en-US" dirty="0" smtClean="0"/>
              <a:t> bioavailability</a:t>
            </a:r>
          </a:p>
          <a:p>
            <a:r>
              <a:rPr lang="en-US" dirty="0" err="1" smtClean="0"/>
              <a:t>Parenteral</a:t>
            </a:r>
            <a:r>
              <a:rPr lang="en-US" dirty="0" smtClean="0"/>
              <a:t>: consistent &amp; reliable </a:t>
            </a:r>
            <a:r>
              <a:rPr lang="en-US" dirty="0" err="1" smtClean="0"/>
              <a:t>effect,increases</a:t>
            </a:r>
            <a:r>
              <a:rPr lang="en-US" dirty="0" smtClean="0"/>
              <a:t> </a:t>
            </a:r>
            <a:r>
              <a:rPr lang="en-US" dirty="0" err="1" smtClean="0"/>
              <a:t>bioavailabilty</a:t>
            </a:r>
            <a:endParaRPr lang="en-US" dirty="0" smtClean="0"/>
          </a:p>
          <a:p>
            <a:r>
              <a:rPr lang="en-US" dirty="0" smtClean="0"/>
              <a:t>High </a:t>
            </a:r>
            <a:r>
              <a:rPr lang="en-US" dirty="0" err="1" smtClean="0"/>
              <a:t>protien</a:t>
            </a:r>
            <a:r>
              <a:rPr lang="en-US" dirty="0" smtClean="0"/>
              <a:t> binding</a:t>
            </a:r>
          </a:p>
          <a:p>
            <a:r>
              <a:rPr lang="en-US" dirty="0" smtClean="0"/>
              <a:t>Volume of distribution-large(20L/kg)</a:t>
            </a:r>
          </a:p>
          <a:p>
            <a:r>
              <a:rPr lang="en-US" dirty="0" smtClean="0"/>
              <a:t>Metabolized in liver(CYP2D6)</a:t>
            </a:r>
          </a:p>
          <a:p>
            <a:r>
              <a:rPr lang="en-US" dirty="0" smtClean="0"/>
              <a:t>Elimination t</a:t>
            </a:r>
            <a:r>
              <a:rPr lang="en-US" sz="2000" dirty="0" smtClean="0"/>
              <a:t>1/2</a:t>
            </a:r>
            <a:r>
              <a:rPr lang="en-US" dirty="0" smtClean="0"/>
              <a:t>-variable(18-30hrs)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Chlorpromazine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4102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low efficacy</a:t>
            </a:r>
          </a:p>
          <a:p>
            <a:pPr>
              <a:buFontTx/>
              <a:buChar char="-"/>
            </a:pPr>
            <a:r>
              <a:rPr lang="en-US" dirty="0" smtClean="0"/>
              <a:t> less EPS,</a:t>
            </a:r>
          </a:p>
          <a:p>
            <a:pPr>
              <a:buFontTx/>
              <a:buChar char="-"/>
            </a:pPr>
            <a:r>
              <a:rPr lang="en-US" dirty="0" smtClean="0"/>
              <a:t>more sedative &amp; </a:t>
            </a:r>
            <a:r>
              <a:rPr lang="en-US" dirty="0" err="1" smtClean="0"/>
              <a:t>hypotensive</a:t>
            </a:r>
            <a:r>
              <a:rPr lang="en-US" dirty="0" smtClean="0"/>
              <a:t> effect</a:t>
            </a:r>
          </a:p>
          <a:p>
            <a:pPr>
              <a:buFontTx/>
              <a:buChar char="-"/>
            </a:pPr>
            <a:r>
              <a:rPr lang="en-US" dirty="0" smtClean="0"/>
              <a:t>more </a:t>
            </a:r>
            <a:r>
              <a:rPr lang="en-US" dirty="0" err="1" smtClean="0"/>
              <a:t>epileptogenic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potent local </a:t>
            </a:r>
            <a:r>
              <a:rPr lang="en-US" dirty="0" err="1" smtClean="0"/>
              <a:t>anaesthetic</a:t>
            </a:r>
            <a:r>
              <a:rPr lang="en-US" dirty="0" smtClean="0"/>
              <a:t> but not used (because of irritant action),</a:t>
            </a:r>
          </a:p>
          <a:p>
            <a:pPr>
              <a:buFontTx/>
              <a:buChar char="-"/>
            </a:pPr>
            <a:r>
              <a:rPr lang="en-US" dirty="0" smtClean="0"/>
              <a:t>produce hypotension with reflex tachycardia,</a:t>
            </a:r>
          </a:p>
          <a:p>
            <a:pPr>
              <a:buFontTx/>
              <a:buChar char="-"/>
            </a:pPr>
            <a:r>
              <a:rPr lang="en-US" dirty="0" smtClean="0"/>
              <a:t>high dose-QT </a:t>
            </a:r>
            <a:r>
              <a:rPr lang="en-US" dirty="0" err="1" smtClean="0"/>
              <a:t>prologation</a:t>
            </a:r>
            <a:r>
              <a:rPr lang="en-US" dirty="0" smtClean="0"/>
              <a:t> &amp; suppression of T wave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TRIFLUPROMAZINE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r>
              <a:rPr lang="en-US" dirty="0" smtClean="0"/>
              <a:t>More potent &amp; more efficacious than chlorpromazine</a:t>
            </a:r>
          </a:p>
          <a:p>
            <a:r>
              <a:rPr lang="en-US" dirty="0" smtClean="0"/>
              <a:t>more EPS </a:t>
            </a:r>
          </a:p>
          <a:p>
            <a:r>
              <a:rPr lang="en-US" dirty="0" smtClean="0"/>
              <a:t>mainly used as antiemetic </a:t>
            </a:r>
          </a:p>
          <a:p>
            <a:r>
              <a:rPr lang="en-US" dirty="0" smtClean="0"/>
              <a:t>produces acute muscle </a:t>
            </a:r>
            <a:r>
              <a:rPr lang="en-US" dirty="0" err="1" smtClean="0"/>
              <a:t>dystonia</a:t>
            </a:r>
            <a:r>
              <a:rPr lang="en-US" dirty="0" smtClean="0"/>
              <a:t> in children (</a:t>
            </a:r>
            <a:r>
              <a:rPr lang="en-US" dirty="0" err="1" smtClean="0"/>
              <a:t>parenteral</a:t>
            </a:r>
            <a:r>
              <a:rPr lang="en-US" dirty="0" smtClean="0"/>
              <a:t> administration)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THIORIDAZINE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r>
              <a:rPr lang="en-US" dirty="0" smtClean="0"/>
              <a:t>Less potent</a:t>
            </a:r>
          </a:p>
          <a:p>
            <a:r>
              <a:rPr lang="en-US" dirty="0" smtClean="0"/>
              <a:t>highest central </a:t>
            </a:r>
            <a:r>
              <a:rPr lang="en-US" dirty="0" err="1" smtClean="0"/>
              <a:t>anticholinergic</a:t>
            </a:r>
            <a:r>
              <a:rPr lang="en-US" dirty="0" smtClean="0"/>
              <a:t> activity</a:t>
            </a:r>
          </a:p>
          <a:p>
            <a:r>
              <a:rPr lang="en-US" dirty="0" smtClean="0"/>
              <a:t>less EPS</a:t>
            </a:r>
          </a:p>
          <a:p>
            <a:r>
              <a:rPr lang="en-US" dirty="0" smtClean="0"/>
              <a:t>cardiac arrhythmia &amp; male sexual dysfunction may occur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TRIFLUPERAZINE &amp; FLUPHENAZINE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r>
              <a:rPr lang="en-US" dirty="0" smtClean="0"/>
              <a:t>High efficacy </a:t>
            </a:r>
          </a:p>
          <a:p>
            <a:r>
              <a:rPr lang="en-US" dirty="0" smtClean="0"/>
              <a:t>more EPS</a:t>
            </a:r>
          </a:p>
          <a:p>
            <a:r>
              <a:rPr lang="en-US" dirty="0" smtClean="0"/>
              <a:t>less sedation &amp; </a:t>
            </a:r>
            <a:r>
              <a:rPr lang="en-US" dirty="0" err="1" smtClean="0"/>
              <a:t>hypotensive</a:t>
            </a:r>
            <a:r>
              <a:rPr lang="en-US" dirty="0" smtClean="0"/>
              <a:t> effect</a:t>
            </a:r>
          </a:p>
          <a:p>
            <a:r>
              <a:rPr lang="en-US" dirty="0" smtClean="0"/>
              <a:t>less </a:t>
            </a:r>
            <a:r>
              <a:rPr lang="en-US" dirty="0" err="1" smtClean="0"/>
              <a:t>epileptogenic</a:t>
            </a:r>
            <a:endParaRPr lang="en-US" dirty="0" smtClean="0"/>
          </a:p>
          <a:p>
            <a:r>
              <a:rPr lang="en-US" dirty="0" smtClean="0"/>
              <a:t>Jaundice impaired glucose </a:t>
            </a:r>
            <a:r>
              <a:rPr lang="en-US" dirty="0" err="1" smtClean="0"/>
              <a:t>tolerence,Hypersensitivity</a:t>
            </a:r>
            <a:r>
              <a:rPr lang="en-US" dirty="0" smtClean="0"/>
              <a:t> reaction-less likely</a:t>
            </a:r>
          </a:p>
          <a:p>
            <a:r>
              <a:rPr lang="en-US" dirty="0" err="1" smtClean="0"/>
              <a:t>Fluphenazine</a:t>
            </a:r>
            <a:r>
              <a:rPr lang="en-US" dirty="0" smtClean="0"/>
              <a:t>  </a:t>
            </a:r>
            <a:r>
              <a:rPr lang="en-US" dirty="0" err="1" smtClean="0"/>
              <a:t>Decanoate</a:t>
            </a:r>
            <a:r>
              <a:rPr lang="en-US" dirty="0" smtClean="0"/>
              <a:t>- depot </a:t>
            </a:r>
            <a:r>
              <a:rPr lang="en-US" dirty="0" err="1" smtClean="0"/>
              <a:t>im</a:t>
            </a:r>
            <a:r>
              <a:rPr lang="en-US" dirty="0" smtClean="0"/>
              <a:t> injection every 2-4 wks in uncooperative patients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8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Psychosis: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Thought disorder </a:t>
            </a:r>
            <a:r>
              <a:rPr lang="en-US" dirty="0" err="1" smtClean="0"/>
              <a:t>characterised</a:t>
            </a:r>
            <a:r>
              <a:rPr lang="en-US" dirty="0" smtClean="0"/>
              <a:t> by</a:t>
            </a:r>
          </a:p>
          <a:p>
            <a:pPr lvl="1"/>
            <a:r>
              <a:rPr lang="en-US" dirty="0" smtClean="0"/>
              <a:t>Delusions(false belief which cannot be altered with reasoning)</a:t>
            </a:r>
          </a:p>
          <a:p>
            <a:pPr lvl="1"/>
            <a:r>
              <a:rPr lang="en-US" dirty="0" smtClean="0"/>
              <a:t>Illusions(</a:t>
            </a:r>
            <a:r>
              <a:rPr lang="en-US" dirty="0" err="1" smtClean="0"/>
              <a:t>misinterpretion</a:t>
            </a:r>
            <a:r>
              <a:rPr lang="en-US" dirty="0" smtClean="0"/>
              <a:t> of sensory stimulus)</a:t>
            </a:r>
          </a:p>
          <a:p>
            <a:pPr lvl="1"/>
            <a:r>
              <a:rPr lang="en-US" dirty="0" smtClean="0"/>
              <a:t>Hallucinations(false perception without true sensory stimulus)</a:t>
            </a:r>
          </a:p>
          <a:p>
            <a:pPr lvl="2"/>
            <a:r>
              <a:rPr lang="en-US" dirty="0" smtClean="0"/>
              <a:t>Visual,</a:t>
            </a:r>
          </a:p>
          <a:p>
            <a:pPr lvl="2"/>
            <a:r>
              <a:rPr lang="en-US" dirty="0" smtClean="0"/>
              <a:t>auditory,</a:t>
            </a:r>
          </a:p>
          <a:p>
            <a:pPr lvl="2"/>
            <a:r>
              <a:rPr lang="en-US" dirty="0" err="1" smtClean="0"/>
              <a:t>olfacatory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HALOPERIDOL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5438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Few autonomic effects </a:t>
            </a:r>
          </a:p>
          <a:p>
            <a:r>
              <a:rPr lang="en-US" dirty="0" smtClean="0"/>
              <a:t>less </a:t>
            </a:r>
            <a:r>
              <a:rPr lang="en-US" dirty="0" err="1" smtClean="0"/>
              <a:t>epilepticogenic</a:t>
            </a:r>
            <a:endParaRPr lang="en-US" dirty="0" smtClean="0"/>
          </a:p>
          <a:p>
            <a:r>
              <a:rPr lang="en-US" dirty="0" smtClean="0"/>
              <a:t>jaundice is rarely</a:t>
            </a:r>
          </a:p>
          <a:p>
            <a:r>
              <a:rPr lang="en-US" dirty="0" smtClean="0"/>
              <a:t>used for acute schizophrenia</a:t>
            </a:r>
          </a:p>
          <a:p>
            <a:pPr>
              <a:buNone/>
            </a:pPr>
            <a:endParaRPr lang="en-US" dirty="0" smtClean="0">
              <a:solidFill>
                <a:srgbClr val="148E2B"/>
              </a:solidFill>
            </a:endParaRPr>
          </a:p>
          <a:p>
            <a:pPr>
              <a:buNone/>
            </a:pPr>
            <a:r>
              <a:rPr lang="en-US" dirty="0" err="1" smtClean="0">
                <a:solidFill>
                  <a:srgbClr val="148E2B"/>
                </a:solidFill>
              </a:rPr>
              <a:t>Trifluperidol</a:t>
            </a:r>
            <a:r>
              <a:rPr lang="en-US" dirty="0" smtClean="0"/>
              <a:t> more potent than haloperidol</a:t>
            </a:r>
          </a:p>
          <a:p>
            <a:pPr>
              <a:buNone/>
            </a:pPr>
            <a:r>
              <a:rPr lang="en-US" dirty="0" err="1" smtClean="0">
                <a:solidFill>
                  <a:srgbClr val="148E2B"/>
                </a:solidFill>
              </a:rPr>
              <a:t>Penfluridol</a:t>
            </a:r>
            <a:r>
              <a:rPr lang="en-US" dirty="0" smtClean="0"/>
              <a:t>- long acting</a:t>
            </a:r>
          </a:p>
          <a:p>
            <a:r>
              <a:rPr lang="en-US" dirty="0" smtClean="0"/>
              <a:t>suitable for chronic </a:t>
            </a:r>
            <a:r>
              <a:rPr lang="en-US" dirty="0" err="1" smtClean="0"/>
              <a:t>schezophrenia</a:t>
            </a:r>
            <a:r>
              <a:rPr lang="en-US" dirty="0" smtClean="0"/>
              <a:t>, affective </a:t>
            </a:r>
            <a:r>
              <a:rPr lang="en-US" dirty="0" err="1" smtClean="0"/>
              <a:t>withdrawal,social</a:t>
            </a:r>
            <a:r>
              <a:rPr lang="en-US" dirty="0" smtClean="0"/>
              <a:t> maladjustment once weekly </a:t>
            </a:r>
          </a:p>
          <a:p>
            <a:pPr>
              <a:buNone/>
            </a:pPr>
            <a:r>
              <a:rPr lang="en-US" dirty="0" err="1" smtClean="0">
                <a:solidFill>
                  <a:srgbClr val="148E2B"/>
                </a:solidFill>
              </a:rPr>
              <a:t>Droperidol</a:t>
            </a:r>
            <a:r>
              <a:rPr lang="en-US" dirty="0" smtClean="0"/>
              <a:t>-short acting &amp; highly sedative not suitable for treatment, psychiatric </a:t>
            </a:r>
            <a:r>
              <a:rPr lang="en-US" dirty="0" err="1" smtClean="0"/>
              <a:t>emergency,used</a:t>
            </a:r>
            <a:r>
              <a:rPr lang="en-US" dirty="0" smtClean="0"/>
              <a:t> for </a:t>
            </a:r>
            <a:r>
              <a:rPr lang="en-US" dirty="0" err="1" smtClean="0"/>
              <a:t>neuroleptanalgesia</a:t>
            </a:r>
            <a:r>
              <a:rPr lang="en-US" dirty="0" smtClean="0"/>
              <a:t>(combined with </a:t>
            </a:r>
            <a:r>
              <a:rPr lang="en-US" dirty="0" err="1" smtClean="0"/>
              <a:t>fentanyl</a:t>
            </a:r>
            <a:r>
              <a:rPr lang="en-US" dirty="0" smtClean="0"/>
              <a:t>) &amp; </a:t>
            </a:r>
            <a:r>
              <a:rPr lang="en-US" dirty="0" err="1" smtClean="0"/>
              <a:t>neuroleptanaesthesia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0"/>
            <a:ext cx="7016195" cy="6629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148E2B"/>
                </a:solidFill>
              </a:rPr>
              <a:t>FLUPENTIXOL:</a:t>
            </a:r>
          </a:p>
          <a:p>
            <a:r>
              <a:rPr lang="en-US" dirty="0" smtClean="0"/>
              <a:t>low efficacy than CPZ</a:t>
            </a:r>
          </a:p>
          <a:p>
            <a:r>
              <a:rPr lang="en-US" dirty="0" smtClean="0"/>
              <a:t> less sedating</a:t>
            </a:r>
          </a:p>
          <a:p>
            <a:r>
              <a:rPr lang="en-US" dirty="0" smtClean="0"/>
              <a:t>less EPS</a:t>
            </a:r>
          </a:p>
          <a:p>
            <a:r>
              <a:rPr lang="en-US" dirty="0" smtClean="0"/>
              <a:t>infrequently used now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148E2B"/>
                </a:solidFill>
              </a:rPr>
              <a:t>PIMOZIDE:</a:t>
            </a:r>
          </a:p>
          <a:p>
            <a:r>
              <a:rPr lang="en-US" dirty="0" smtClean="0"/>
              <a:t> selective DA antagonist with little </a:t>
            </a:r>
            <a:r>
              <a:rPr lang="el-GR" dirty="0" smtClean="0">
                <a:latin typeface="Arial"/>
                <a:cs typeface="Arial"/>
              </a:rPr>
              <a:t>α</a:t>
            </a:r>
            <a:r>
              <a:rPr lang="en-US" dirty="0" smtClean="0">
                <a:latin typeface="Arial"/>
                <a:cs typeface="Arial"/>
              </a:rPr>
              <a:t> adrenergic &amp; cholinergic blocking activity.</a:t>
            </a:r>
          </a:p>
          <a:p>
            <a:r>
              <a:rPr lang="en-US" dirty="0" smtClean="0">
                <a:latin typeface="Arial"/>
                <a:cs typeface="Arial"/>
              </a:rPr>
              <a:t>Long duration of </a:t>
            </a:r>
            <a:r>
              <a:rPr lang="en-US" dirty="0" err="1" smtClean="0">
                <a:latin typeface="Arial"/>
                <a:cs typeface="Arial"/>
              </a:rPr>
              <a:t>action,good</a:t>
            </a:r>
            <a:r>
              <a:rPr lang="en-US" dirty="0" smtClean="0">
                <a:latin typeface="Arial"/>
                <a:cs typeface="Arial"/>
              </a:rPr>
              <a:t> for </a:t>
            </a:r>
            <a:r>
              <a:rPr lang="en-US" dirty="0" err="1" smtClean="0">
                <a:latin typeface="Arial"/>
                <a:cs typeface="Arial"/>
              </a:rPr>
              <a:t>maintainence</a:t>
            </a:r>
            <a:r>
              <a:rPr lang="en-US" dirty="0" smtClean="0">
                <a:latin typeface="Arial"/>
                <a:cs typeface="Arial"/>
              </a:rPr>
              <a:t> therapy</a:t>
            </a:r>
          </a:p>
          <a:p>
            <a:r>
              <a:rPr lang="en-US" dirty="0" smtClean="0">
                <a:latin typeface="Arial"/>
                <a:cs typeface="Arial"/>
              </a:rPr>
              <a:t>used in </a:t>
            </a:r>
            <a:r>
              <a:rPr lang="en-US" dirty="0" err="1" smtClean="0">
                <a:latin typeface="Arial"/>
                <a:cs typeface="Arial"/>
              </a:rPr>
              <a:t>gilles</a:t>
            </a:r>
            <a:r>
              <a:rPr lang="en-US" dirty="0" smtClean="0">
                <a:latin typeface="Arial"/>
                <a:cs typeface="Arial"/>
              </a:rPr>
              <a:t> de la </a:t>
            </a:r>
            <a:r>
              <a:rPr lang="en-US" dirty="0" err="1" smtClean="0">
                <a:latin typeface="Arial"/>
                <a:cs typeface="Arial"/>
              </a:rPr>
              <a:t>tourett’s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syn</a:t>
            </a:r>
            <a:r>
              <a:rPr lang="en-US" dirty="0" smtClean="0">
                <a:latin typeface="Arial"/>
                <a:cs typeface="Arial"/>
              </a:rPr>
              <a:t> &amp; in ticks</a:t>
            </a:r>
          </a:p>
          <a:p>
            <a:r>
              <a:rPr lang="en-US" dirty="0" smtClean="0">
                <a:latin typeface="Arial"/>
                <a:cs typeface="Arial"/>
              </a:rPr>
              <a:t>Less </a:t>
            </a:r>
            <a:r>
              <a:rPr lang="en-US" dirty="0" err="1" smtClean="0">
                <a:latin typeface="Arial"/>
                <a:cs typeface="Arial"/>
              </a:rPr>
              <a:t>dystonic</a:t>
            </a:r>
            <a:r>
              <a:rPr lang="en-US" dirty="0" smtClean="0">
                <a:latin typeface="Arial"/>
                <a:cs typeface="Arial"/>
              </a:rPr>
              <a:t> reactions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loxapine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 </a:t>
            </a:r>
            <a:r>
              <a:rPr lang="en-US" dirty="0" err="1" smtClean="0"/>
              <a:t>dibenzoxazepine,Similar</a:t>
            </a:r>
            <a:r>
              <a:rPr lang="en-US" dirty="0" smtClean="0"/>
              <a:t> to CPZ</a:t>
            </a:r>
          </a:p>
          <a:p>
            <a:pPr>
              <a:buNone/>
            </a:pPr>
            <a:r>
              <a:rPr lang="en-US" dirty="0" smtClean="0"/>
              <a:t>Short acting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Disadvantages of typical antipsychotics: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r>
              <a:rPr lang="en-US" dirty="0" smtClean="0"/>
              <a:t>More EPS including </a:t>
            </a:r>
            <a:r>
              <a:rPr lang="en-US" dirty="0" err="1" smtClean="0"/>
              <a:t>tardive</a:t>
            </a:r>
            <a:r>
              <a:rPr lang="en-US" dirty="0" smtClean="0"/>
              <a:t> </a:t>
            </a:r>
            <a:r>
              <a:rPr lang="en-US" dirty="0" err="1" smtClean="0"/>
              <a:t>dyskinesia</a:t>
            </a:r>
            <a:endParaRPr lang="en-US" dirty="0" smtClean="0"/>
          </a:p>
          <a:p>
            <a:r>
              <a:rPr lang="en-US" dirty="0" smtClean="0"/>
              <a:t>Not effective against negative </a:t>
            </a:r>
            <a:r>
              <a:rPr lang="en-US" dirty="0" err="1" smtClean="0"/>
              <a:t>sympyoms</a:t>
            </a:r>
            <a:endParaRPr lang="en-US" dirty="0" smtClean="0"/>
          </a:p>
          <a:p>
            <a:r>
              <a:rPr lang="en-US" dirty="0" err="1" smtClean="0"/>
              <a:t>Hyperprolactinaemia</a:t>
            </a:r>
            <a:endParaRPr lang="en-US" dirty="0" smtClean="0"/>
          </a:p>
          <a:p>
            <a:r>
              <a:rPr lang="en-US" dirty="0" smtClean="0"/>
              <a:t>More </a:t>
            </a:r>
            <a:r>
              <a:rPr lang="en-US" dirty="0" err="1" smtClean="0"/>
              <a:t>autononic</a:t>
            </a:r>
            <a:r>
              <a:rPr lang="en-US" dirty="0" smtClean="0"/>
              <a:t> side effects</a:t>
            </a:r>
          </a:p>
          <a:p>
            <a:r>
              <a:rPr lang="en-US" dirty="0" smtClean="0"/>
              <a:t>Not effective in all cases.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ATYPICAL  ANTIPSYCHOTICS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r>
              <a:rPr lang="en-US" dirty="0" smtClean="0"/>
              <a:t>Competitively block 5HT-2A &amp; D4 receptors &amp; weak D2 blocking activity</a:t>
            </a:r>
          </a:p>
          <a:p>
            <a:r>
              <a:rPr lang="en-US" dirty="0" smtClean="0"/>
              <a:t>More effective against negative symptoms than positive symptoms</a:t>
            </a:r>
          </a:p>
          <a:p>
            <a:r>
              <a:rPr lang="en-US" dirty="0" smtClean="0"/>
              <a:t>EPS are minimal</a:t>
            </a:r>
          </a:p>
          <a:p>
            <a:r>
              <a:rPr lang="en-US" dirty="0" smtClean="0"/>
              <a:t>Improve impaired cognitive functions</a:t>
            </a:r>
          </a:p>
          <a:p>
            <a:r>
              <a:rPr lang="en-US" dirty="0" smtClean="0"/>
              <a:t>Useful for refractory cases</a:t>
            </a:r>
          </a:p>
          <a:p>
            <a:r>
              <a:rPr lang="en-US" dirty="0" smtClean="0"/>
              <a:t>Effective for drug induced psychosis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CLOZAPINE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486400"/>
          </a:xfrm>
        </p:spPr>
        <p:txBody>
          <a:bodyPr/>
          <a:lstStyle/>
          <a:p>
            <a:r>
              <a:rPr lang="en-US" dirty="0" smtClean="0"/>
              <a:t>First atypical </a:t>
            </a:r>
            <a:r>
              <a:rPr lang="en-US" dirty="0" err="1" smtClean="0"/>
              <a:t>antipshychotics</a:t>
            </a:r>
            <a:endParaRPr lang="en-US" dirty="0" smtClean="0"/>
          </a:p>
          <a:p>
            <a:r>
              <a:rPr lang="en-US" dirty="0" err="1" smtClean="0"/>
              <a:t>Dibenzodiazepine</a:t>
            </a:r>
            <a:endParaRPr lang="en-US" dirty="0" smtClean="0"/>
          </a:p>
          <a:p>
            <a:r>
              <a:rPr lang="en-US" dirty="0" smtClean="0"/>
              <a:t>D4&gt;D2receptors,thus less EPS</a:t>
            </a:r>
          </a:p>
          <a:p>
            <a:r>
              <a:rPr lang="en-US" dirty="0" smtClean="0"/>
              <a:t>Also blocks 5HT2,histamine,muscuranic &amp; </a:t>
            </a:r>
            <a:r>
              <a:rPr lang="el-GR" dirty="0" smtClean="0">
                <a:latin typeface="Arial"/>
                <a:cs typeface="Arial"/>
              </a:rPr>
              <a:t>α</a:t>
            </a:r>
            <a:r>
              <a:rPr lang="en-US" dirty="0" smtClean="0">
                <a:latin typeface="Arial"/>
                <a:cs typeface="Arial"/>
              </a:rPr>
              <a:t> receptors</a:t>
            </a:r>
          </a:p>
          <a:p>
            <a:r>
              <a:rPr lang="en-US" dirty="0" smtClean="0">
                <a:latin typeface="Arial"/>
                <a:cs typeface="Arial"/>
              </a:rPr>
              <a:t>Reduces risk of suicidal attempts</a:t>
            </a:r>
          </a:p>
          <a:p>
            <a:r>
              <a:rPr lang="en-US" dirty="0" smtClean="0">
                <a:latin typeface="Arial"/>
                <a:cs typeface="Arial"/>
              </a:rPr>
              <a:t>Reserved for refractory cases of schizophrenia</a:t>
            </a:r>
          </a:p>
          <a:p>
            <a:r>
              <a:rPr lang="en-US" dirty="0" smtClean="0">
                <a:latin typeface="Arial"/>
                <a:cs typeface="Arial"/>
              </a:rPr>
              <a:t>Agranuloctosis-1-2% cases</a:t>
            </a:r>
          </a:p>
          <a:p>
            <a:r>
              <a:rPr lang="en-US" dirty="0" err="1" smtClean="0">
                <a:latin typeface="Arial"/>
                <a:cs typeface="Arial"/>
              </a:rPr>
              <a:t>Sedation,wieght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gain,hyperlipidaemia,hyperglycaemia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Olanzapine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Thienobenzodiazepine</a:t>
            </a:r>
            <a:r>
              <a:rPr lang="en-US" dirty="0" smtClean="0"/>
              <a:t> similar to </a:t>
            </a:r>
            <a:r>
              <a:rPr lang="en-US" dirty="0" err="1" smtClean="0"/>
              <a:t>clozapine</a:t>
            </a:r>
            <a:endParaRPr lang="en-US" dirty="0" smtClean="0"/>
          </a:p>
          <a:p>
            <a:r>
              <a:rPr lang="en-US" dirty="0" smtClean="0"/>
              <a:t>Blocks 5 HT2a&gt;D2,also D3,D4,histamine &amp; </a:t>
            </a:r>
            <a:r>
              <a:rPr lang="en-US" dirty="0" err="1" smtClean="0"/>
              <a:t>muscuranic</a:t>
            </a:r>
            <a:r>
              <a:rPr lang="en-US" dirty="0" smtClean="0"/>
              <a:t> receptor</a:t>
            </a:r>
          </a:p>
          <a:p>
            <a:r>
              <a:rPr lang="en-US" dirty="0" smtClean="0"/>
              <a:t>More </a:t>
            </a:r>
            <a:r>
              <a:rPr lang="en-US" dirty="0" err="1" smtClean="0"/>
              <a:t>epileptogenic</a:t>
            </a:r>
            <a:endParaRPr lang="en-US" dirty="0" smtClean="0"/>
          </a:p>
          <a:p>
            <a:r>
              <a:rPr lang="en-US" dirty="0" smtClean="0"/>
              <a:t>Less EPS</a:t>
            </a:r>
          </a:p>
          <a:p>
            <a:r>
              <a:rPr lang="en-US" dirty="0" smtClean="0"/>
              <a:t>Weight </a:t>
            </a:r>
            <a:r>
              <a:rPr lang="en-US" dirty="0" err="1" smtClean="0"/>
              <a:t>gain,dry</a:t>
            </a:r>
            <a:r>
              <a:rPr lang="en-US" dirty="0" smtClean="0"/>
              <a:t> mouth</a:t>
            </a:r>
          </a:p>
          <a:p>
            <a:r>
              <a:rPr lang="en-US" dirty="0" smtClean="0"/>
              <a:t>Impairs glucose tolerance</a:t>
            </a:r>
          </a:p>
          <a:p>
            <a:r>
              <a:rPr lang="en-US" dirty="0" smtClean="0"/>
              <a:t>Elevates serum triglycerides</a:t>
            </a:r>
          </a:p>
          <a:p>
            <a:r>
              <a:rPr lang="en-US" dirty="0" smtClean="0"/>
              <a:t>Risk of stoke in </a:t>
            </a:r>
            <a:r>
              <a:rPr lang="en-US" dirty="0" err="1" smtClean="0"/>
              <a:t>elerly</a:t>
            </a:r>
            <a:endParaRPr lang="en-US" dirty="0" smtClean="0"/>
          </a:p>
          <a:p>
            <a:r>
              <a:rPr lang="en-US" dirty="0" smtClean="0"/>
              <a:t>Metabolized by CYP1A2 &amp; </a:t>
            </a:r>
            <a:r>
              <a:rPr lang="en-US" dirty="0" err="1" smtClean="0"/>
              <a:t>glucuronyl</a:t>
            </a:r>
            <a:r>
              <a:rPr lang="en-US" dirty="0" smtClean="0"/>
              <a:t> </a:t>
            </a:r>
            <a:r>
              <a:rPr lang="en-US" dirty="0" err="1" smtClean="0"/>
              <a:t>transferase</a:t>
            </a:r>
            <a:endParaRPr lang="en-US" dirty="0" smtClean="0"/>
          </a:p>
          <a:p>
            <a:r>
              <a:rPr lang="en-US" dirty="0" smtClean="0"/>
              <a:t>T1/2:24-30 hrs</a:t>
            </a:r>
          </a:p>
          <a:p>
            <a:r>
              <a:rPr lang="en-US" dirty="0" err="1" smtClean="0"/>
              <a:t>Use:schizo</a:t>
            </a:r>
            <a:r>
              <a:rPr lang="en-US" dirty="0" smtClean="0"/>
              <a:t>-affective disorder &amp; </a:t>
            </a:r>
            <a:r>
              <a:rPr lang="en-US" dirty="0" err="1" smtClean="0"/>
              <a:t>mani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Quetiapine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867400"/>
          </a:xfrm>
        </p:spPr>
        <p:txBody>
          <a:bodyPr>
            <a:normAutofit/>
          </a:bodyPr>
          <a:lstStyle/>
          <a:p>
            <a:r>
              <a:rPr lang="en-US" dirty="0" smtClean="0"/>
              <a:t>New short acting(t1/2-6hrs)</a:t>
            </a:r>
          </a:p>
          <a:p>
            <a:r>
              <a:rPr lang="en-US" dirty="0" smtClean="0"/>
              <a:t>Mainly blocks </a:t>
            </a:r>
            <a:r>
              <a:rPr lang="en-US" dirty="0" err="1" smtClean="0"/>
              <a:t>presynaptic</a:t>
            </a:r>
            <a:r>
              <a:rPr lang="en-US" dirty="0" smtClean="0"/>
              <a:t> </a:t>
            </a:r>
            <a:r>
              <a:rPr lang="el-GR" dirty="0" smtClean="0">
                <a:latin typeface="Arial"/>
                <a:cs typeface="Arial"/>
              </a:rPr>
              <a:t>α</a:t>
            </a:r>
            <a:r>
              <a:rPr lang="en-US" dirty="0" smtClean="0">
                <a:latin typeface="Arial"/>
                <a:cs typeface="Arial"/>
              </a:rPr>
              <a:t>1 &amp; postsynaptic </a:t>
            </a:r>
            <a:r>
              <a:rPr lang="el-GR" dirty="0" smtClean="0">
                <a:latin typeface="Arial"/>
                <a:cs typeface="Arial"/>
              </a:rPr>
              <a:t>α</a:t>
            </a:r>
            <a:r>
              <a:rPr lang="en-US" dirty="0" smtClean="0">
                <a:latin typeface="Arial"/>
                <a:cs typeface="Arial"/>
              </a:rPr>
              <a:t>2</a:t>
            </a:r>
          </a:p>
          <a:p>
            <a:r>
              <a:rPr lang="en-US" dirty="0" smtClean="0">
                <a:latin typeface="Arial"/>
                <a:cs typeface="Arial"/>
              </a:rPr>
              <a:t>Also blocks 5HT2,H1 but less D2-so less EPS</a:t>
            </a:r>
          </a:p>
          <a:p>
            <a:r>
              <a:rPr lang="en-US" dirty="0" smtClean="0">
                <a:latin typeface="Arial"/>
                <a:cs typeface="Arial"/>
              </a:rPr>
              <a:t>Not effective for negative symptoms</a:t>
            </a:r>
          </a:p>
          <a:p>
            <a:r>
              <a:rPr lang="en-US" dirty="0" smtClean="0">
                <a:latin typeface="Arial"/>
                <a:cs typeface="Arial"/>
              </a:rPr>
              <a:t>Used for acute mania</a:t>
            </a:r>
          </a:p>
          <a:p>
            <a:r>
              <a:rPr lang="en-US" dirty="0" smtClean="0">
                <a:latin typeface="Arial"/>
                <a:cs typeface="Arial"/>
              </a:rPr>
              <a:t>Less </a:t>
            </a:r>
            <a:r>
              <a:rPr lang="en-US" dirty="0" err="1" smtClean="0">
                <a:latin typeface="Arial"/>
                <a:cs typeface="Arial"/>
              </a:rPr>
              <a:t>hyperprolactinaemia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Postural </a:t>
            </a:r>
            <a:r>
              <a:rPr lang="en-US" dirty="0" err="1" smtClean="0">
                <a:latin typeface="Arial"/>
                <a:cs typeface="Arial"/>
              </a:rPr>
              <a:t>hypotension,weight</a:t>
            </a:r>
            <a:r>
              <a:rPr lang="en-US" dirty="0" smtClean="0">
                <a:latin typeface="Arial"/>
                <a:cs typeface="Arial"/>
              </a:rPr>
              <a:t> gain, rise in blood sugar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800" y="0"/>
            <a:ext cx="7016195" cy="76322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Aripiprazole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990600"/>
            <a:ext cx="7016195" cy="4581150"/>
          </a:xfrm>
        </p:spPr>
        <p:txBody>
          <a:bodyPr/>
          <a:lstStyle/>
          <a:p>
            <a:r>
              <a:rPr lang="en-US" dirty="0" smtClean="0"/>
              <a:t>Partial D2 &amp; 5HT1a agonist but 5HT2 antagonist.</a:t>
            </a:r>
          </a:p>
          <a:p>
            <a:r>
              <a:rPr lang="en-US" dirty="0" smtClean="0"/>
              <a:t>Long acting(t1/2-3days)</a:t>
            </a:r>
          </a:p>
          <a:p>
            <a:r>
              <a:rPr lang="en-US" dirty="0" err="1" smtClean="0"/>
              <a:t>Use:schizophrenia,mania,bipolar</a:t>
            </a:r>
            <a:r>
              <a:rPr lang="en-US" dirty="0" smtClean="0"/>
              <a:t> illness</a:t>
            </a:r>
          </a:p>
          <a:p>
            <a:r>
              <a:rPr lang="en-US" dirty="0" err="1" smtClean="0"/>
              <a:t>Nausea,dyspepsia,constipation</a:t>
            </a:r>
            <a:r>
              <a:rPr lang="en-US" dirty="0" smtClean="0"/>
              <a:t> &amp; light headedness-common</a:t>
            </a:r>
          </a:p>
          <a:p>
            <a:r>
              <a:rPr lang="en-US" dirty="0" err="1" smtClean="0"/>
              <a:t>EPS,hyperprolactinaemia,hypotension</a:t>
            </a:r>
            <a:r>
              <a:rPr lang="en-US" dirty="0" smtClean="0"/>
              <a:t>-very less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Ziprasidone</a:t>
            </a:r>
            <a:r>
              <a:rPr lang="en-US" smtClean="0"/>
              <a:t>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715000"/>
          </a:xfrm>
        </p:spPr>
        <p:txBody>
          <a:bodyPr/>
          <a:lstStyle/>
          <a:p>
            <a:r>
              <a:rPr lang="en-US" dirty="0" smtClean="0"/>
              <a:t>5-HT2a,2c,1d antagonist &amp; 5 HT1 agonist</a:t>
            </a:r>
          </a:p>
          <a:p>
            <a:r>
              <a:rPr lang="en-US" dirty="0" err="1" smtClean="0"/>
              <a:t>Anxiolytic</a:t>
            </a:r>
            <a:r>
              <a:rPr lang="en-US" dirty="0" smtClean="0"/>
              <a:t> action-5 HT1a agonist</a:t>
            </a:r>
          </a:p>
          <a:p>
            <a:r>
              <a:rPr lang="en-US" dirty="0" smtClean="0"/>
              <a:t>Antidepressant action-blockade of reuptake of 5HT &amp; NA</a:t>
            </a:r>
          </a:p>
          <a:p>
            <a:r>
              <a:rPr lang="en-US" dirty="0" smtClean="0"/>
              <a:t>Less EPS/</a:t>
            </a:r>
            <a:r>
              <a:rPr lang="en-US" dirty="0" err="1" smtClean="0"/>
              <a:t>hyperproclactinaemia</a:t>
            </a:r>
            <a:endParaRPr lang="en-US" dirty="0" smtClean="0"/>
          </a:p>
          <a:p>
            <a:r>
              <a:rPr lang="en-US" dirty="0" smtClean="0"/>
              <a:t>Mild sedation/moderate hypotension</a:t>
            </a:r>
          </a:p>
          <a:p>
            <a:r>
              <a:rPr lang="en-US" dirty="0" smtClean="0"/>
              <a:t>Lacks </a:t>
            </a:r>
            <a:r>
              <a:rPr lang="en-US" dirty="0" err="1" smtClean="0"/>
              <a:t>antimuscuranic</a:t>
            </a:r>
            <a:r>
              <a:rPr lang="en-US" dirty="0" smtClean="0"/>
              <a:t> effects</a:t>
            </a:r>
          </a:p>
          <a:p>
            <a:r>
              <a:rPr lang="en-US" dirty="0" smtClean="0"/>
              <a:t>Prolongs Q-T interval</a:t>
            </a:r>
          </a:p>
          <a:p>
            <a:r>
              <a:rPr lang="en-US" dirty="0" smtClean="0"/>
              <a:t>T1/2:8 hrs</a:t>
            </a:r>
          </a:p>
          <a:p>
            <a:r>
              <a:rPr lang="en-US" dirty="0" smtClean="0"/>
              <a:t>Used in mania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0"/>
            <a:ext cx="7016195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Psychosis: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486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Two types:</a:t>
            </a:r>
          </a:p>
          <a:p>
            <a:r>
              <a:rPr lang="en-US" dirty="0" smtClean="0"/>
              <a:t>Organic psychosis-</a:t>
            </a:r>
          </a:p>
          <a:p>
            <a:pPr lvl="1"/>
            <a:r>
              <a:rPr lang="en-US" dirty="0" smtClean="0"/>
              <a:t>toxic cause(</a:t>
            </a:r>
            <a:r>
              <a:rPr lang="en-US" dirty="0" err="1" smtClean="0"/>
              <a:t>eg:heavy</a:t>
            </a:r>
            <a:r>
              <a:rPr lang="en-US" dirty="0" smtClean="0"/>
              <a:t> metal </a:t>
            </a:r>
            <a:r>
              <a:rPr lang="en-US" dirty="0" err="1" smtClean="0"/>
              <a:t>posioning,chronic</a:t>
            </a:r>
            <a:r>
              <a:rPr lang="en-US" dirty="0" smtClean="0"/>
              <a:t> alcoholism) or</a:t>
            </a:r>
          </a:p>
          <a:p>
            <a:pPr lvl="1"/>
            <a:r>
              <a:rPr lang="en-US" dirty="0" err="1" smtClean="0"/>
              <a:t>patholologic</a:t>
            </a:r>
            <a:r>
              <a:rPr lang="en-US" dirty="0" smtClean="0"/>
              <a:t> cause(cerebral infection by rabies)</a:t>
            </a:r>
          </a:p>
          <a:p>
            <a:r>
              <a:rPr lang="en-US" dirty="0" smtClean="0"/>
              <a:t>Functional psychosis-no cause</a:t>
            </a:r>
          </a:p>
          <a:p>
            <a:pPr lvl="1"/>
            <a:r>
              <a:rPr lang="en-US" dirty="0" smtClean="0"/>
              <a:t>Includes schizophrenia &amp; mood affective disorder(</a:t>
            </a:r>
            <a:r>
              <a:rPr lang="en-US" dirty="0" err="1" smtClean="0"/>
              <a:t>maina</a:t>
            </a:r>
            <a:r>
              <a:rPr lang="en-US" dirty="0" smtClean="0"/>
              <a:t> &amp; depression)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8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Amisulpiride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410200"/>
          </a:xfrm>
        </p:spPr>
        <p:txBody>
          <a:bodyPr/>
          <a:lstStyle/>
          <a:p>
            <a:r>
              <a:rPr lang="en-US" dirty="0" smtClean="0"/>
              <a:t>Improves negative symptoms of schizophrenia</a:t>
            </a:r>
          </a:p>
          <a:p>
            <a:r>
              <a:rPr lang="en-US" dirty="0" smtClean="0"/>
              <a:t>Few EPS but </a:t>
            </a:r>
            <a:r>
              <a:rPr lang="en-US" dirty="0" err="1" smtClean="0"/>
              <a:t>hyperprolactinaemia</a:t>
            </a:r>
            <a:r>
              <a:rPr lang="en-US" dirty="0" smtClean="0"/>
              <a:t> similar to typical </a:t>
            </a:r>
            <a:r>
              <a:rPr lang="en-US" dirty="0" err="1" smtClean="0"/>
              <a:t>neuroleptics</a:t>
            </a:r>
            <a:endParaRPr lang="en-US" dirty="0" smtClean="0"/>
          </a:p>
          <a:p>
            <a:r>
              <a:rPr lang="en-US" dirty="0" smtClean="0"/>
              <a:t>Insomnia, anxiety, agitation</a:t>
            </a:r>
          </a:p>
          <a:p>
            <a:r>
              <a:rPr lang="en-US" dirty="0" smtClean="0"/>
              <a:t>QT prolongation is noted(</a:t>
            </a:r>
            <a:r>
              <a:rPr lang="en-US" dirty="0" err="1" smtClean="0"/>
              <a:t>predisosed</a:t>
            </a:r>
            <a:r>
              <a:rPr lang="en-US" dirty="0" smtClean="0"/>
              <a:t> elderly pts)</a:t>
            </a:r>
          </a:p>
          <a:p>
            <a:r>
              <a:rPr lang="en-US" dirty="0" smtClean="0"/>
              <a:t>Excreted unchanged in urine(t1/2:12) hrs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Zotepine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Blocks D2,D1,5HT2,</a:t>
            </a:r>
            <a:r>
              <a:rPr lang="el-GR" dirty="0" smtClean="0">
                <a:latin typeface="Arial"/>
                <a:cs typeface="Arial"/>
              </a:rPr>
              <a:t>α</a:t>
            </a:r>
            <a:r>
              <a:rPr lang="en-US" dirty="0" smtClean="0">
                <a:latin typeface="Arial"/>
                <a:cs typeface="Arial"/>
              </a:rPr>
              <a:t>1 adrenergic,H1 receptor &amp; inhibits NA reuptake</a:t>
            </a:r>
          </a:p>
          <a:p>
            <a:r>
              <a:rPr lang="en-US" dirty="0" smtClean="0">
                <a:latin typeface="Arial"/>
                <a:cs typeface="Arial"/>
              </a:rPr>
              <a:t>Benefits both positive &amp; negative symptoms</a:t>
            </a:r>
          </a:p>
          <a:p>
            <a:r>
              <a:rPr lang="en-US" dirty="0" smtClean="0">
                <a:latin typeface="Arial"/>
                <a:cs typeface="Arial"/>
              </a:rPr>
              <a:t>EPS&lt;typical </a:t>
            </a:r>
            <a:r>
              <a:rPr lang="en-US" dirty="0" err="1" smtClean="0">
                <a:latin typeface="Arial"/>
                <a:cs typeface="Arial"/>
              </a:rPr>
              <a:t>neuroleptics</a:t>
            </a:r>
            <a:r>
              <a:rPr lang="en-US" dirty="0" smtClean="0">
                <a:latin typeface="Arial"/>
                <a:cs typeface="Arial"/>
              </a:rPr>
              <a:t>, but &gt;</a:t>
            </a:r>
            <a:r>
              <a:rPr lang="en-US" dirty="0" err="1" smtClean="0">
                <a:latin typeface="Arial"/>
                <a:cs typeface="Arial"/>
              </a:rPr>
              <a:t>clozapine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Epileptogenic</a:t>
            </a:r>
            <a:r>
              <a:rPr lang="en-US" dirty="0" smtClean="0">
                <a:latin typeface="Arial"/>
                <a:cs typeface="Arial"/>
              </a:rPr>
              <a:t> at high doses</a:t>
            </a:r>
          </a:p>
          <a:p>
            <a:r>
              <a:rPr lang="en-US" dirty="0" err="1" smtClean="0">
                <a:latin typeface="Arial"/>
                <a:cs typeface="Arial"/>
              </a:rPr>
              <a:t>Weakness,headache</a:t>
            </a:r>
            <a:r>
              <a:rPr lang="en-US" dirty="0" smtClean="0">
                <a:latin typeface="Arial"/>
                <a:cs typeface="Arial"/>
              </a:rPr>
              <a:t>, postural hypotension-common</a:t>
            </a:r>
          </a:p>
          <a:p>
            <a:r>
              <a:rPr lang="en-US" dirty="0" smtClean="0">
                <a:latin typeface="Arial"/>
                <a:cs typeface="Arial"/>
              </a:rPr>
              <a:t>Elimination t1/2=14hrs</a:t>
            </a:r>
          </a:p>
          <a:p>
            <a:r>
              <a:rPr lang="en-US" dirty="0" smtClean="0">
                <a:latin typeface="Arial"/>
                <a:cs typeface="Arial"/>
              </a:rPr>
              <a:t>Discontinued in U.K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Adverse effects: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CNS:</a:t>
            </a:r>
          </a:p>
          <a:p>
            <a:r>
              <a:rPr lang="en-US" dirty="0" err="1" smtClean="0"/>
              <a:t>Drowsiness,lethargy,mental</a:t>
            </a:r>
            <a:r>
              <a:rPr lang="en-US" dirty="0" smtClean="0"/>
              <a:t> confusion(more with low potency typical </a:t>
            </a:r>
            <a:r>
              <a:rPr lang="en-US" dirty="0" err="1" smtClean="0"/>
              <a:t>antpychotics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May produce seizures(less with high potency)</a:t>
            </a:r>
          </a:p>
          <a:p>
            <a:r>
              <a:rPr lang="en-US" dirty="0" smtClean="0"/>
              <a:t>Increased appetite &amp; weight gain(not with haloperidol)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381000"/>
            <a:ext cx="7016195" cy="609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CVS</a:t>
            </a:r>
            <a:r>
              <a:rPr lang="en-US" dirty="0" smtClean="0"/>
              <a:t>:</a:t>
            </a:r>
          </a:p>
          <a:p>
            <a:r>
              <a:rPr lang="en-US" dirty="0" smtClean="0"/>
              <a:t>Postural </a:t>
            </a:r>
            <a:r>
              <a:rPr lang="en-US" dirty="0" err="1" smtClean="0"/>
              <a:t>hypotension,palpitation,inhibition</a:t>
            </a:r>
            <a:r>
              <a:rPr lang="en-US" dirty="0" smtClean="0"/>
              <a:t> of ejaculation(</a:t>
            </a:r>
            <a:r>
              <a:rPr lang="en-US" dirty="0" err="1" smtClean="0"/>
              <a:t>thioridazine</a:t>
            </a:r>
            <a:r>
              <a:rPr lang="en-US" dirty="0" smtClean="0"/>
              <a:t>)-</a:t>
            </a:r>
            <a:r>
              <a:rPr lang="el-GR" dirty="0" smtClean="0">
                <a:latin typeface="Arial"/>
                <a:cs typeface="Arial"/>
              </a:rPr>
              <a:t>α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blockade,more</a:t>
            </a:r>
            <a:r>
              <a:rPr lang="en-US" dirty="0" smtClean="0">
                <a:latin typeface="Arial"/>
                <a:cs typeface="Arial"/>
              </a:rPr>
              <a:t> with low potency</a:t>
            </a:r>
          </a:p>
          <a:p>
            <a:r>
              <a:rPr lang="en-US" dirty="0" smtClean="0">
                <a:latin typeface="Arial"/>
                <a:cs typeface="Arial"/>
              </a:rPr>
              <a:t>Q-T prolongation &amp; cardiac </a:t>
            </a:r>
            <a:r>
              <a:rPr lang="en-US" dirty="0" err="1" smtClean="0">
                <a:latin typeface="Arial"/>
                <a:cs typeface="Arial"/>
              </a:rPr>
              <a:t>arrythmia</a:t>
            </a:r>
            <a:r>
              <a:rPr lang="en-US" dirty="0" smtClean="0">
                <a:latin typeface="Arial"/>
                <a:cs typeface="Arial"/>
              </a:rPr>
              <a:t> (</a:t>
            </a:r>
            <a:r>
              <a:rPr lang="en-US" dirty="0" err="1" smtClean="0">
                <a:latin typeface="Arial"/>
                <a:cs typeface="Arial"/>
              </a:rPr>
              <a:t>thioriadzine,pimozide,ziprasidone</a:t>
            </a:r>
            <a:r>
              <a:rPr lang="en-US" dirty="0" smtClean="0">
                <a:latin typeface="Arial"/>
                <a:cs typeface="Arial"/>
              </a:rPr>
              <a:t>)</a:t>
            </a:r>
          </a:p>
          <a:p>
            <a:endParaRPr lang="en-US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en-US" b="1" dirty="0" smtClean="0">
                <a:latin typeface="Arial"/>
                <a:cs typeface="Arial"/>
              </a:rPr>
              <a:t>Metabolic</a:t>
            </a:r>
            <a:r>
              <a:rPr lang="en-US" dirty="0" smtClean="0">
                <a:latin typeface="Arial"/>
                <a:cs typeface="Arial"/>
              </a:rPr>
              <a:t>:</a:t>
            </a:r>
          </a:p>
          <a:p>
            <a:r>
              <a:rPr lang="en-US" dirty="0" err="1" smtClean="0">
                <a:latin typeface="Arial"/>
                <a:cs typeface="Arial"/>
              </a:rPr>
              <a:t>Hperglycaemia</a:t>
            </a:r>
            <a:r>
              <a:rPr lang="en-US" dirty="0" smtClean="0">
                <a:latin typeface="Arial"/>
                <a:cs typeface="Arial"/>
              </a:rPr>
              <a:t> &amp; </a:t>
            </a:r>
            <a:r>
              <a:rPr lang="en-US" dirty="0" err="1" smtClean="0">
                <a:latin typeface="Arial"/>
                <a:cs typeface="Arial"/>
              </a:rPr>
              <a:t>triglyceridemia</a:t>
            </a:r>
            <a:r>
              <a:rPr lang="en-US" dirty="0" smtClean="0">
                <a:latin typeface="Arial"/>
                <a:cs typeface="Arial"/>
              </a:rPr>
              <a:t> (</a:t>
            </a:r>
            <a:r>
              <a:rPr lang="en-US" dirty="0" err="1" smtClean="0">
                <a:latin typeface="Arial"/>
                <a:cs typeface="Arial"/>
              </a:rPr>
              <a:t>chlorpromazine,thioridazine</a:t>
            </a:r>
            <a:r>
              <a:rPr lang="en-US" dirty="0" smtClean="0">
                <a:latin typeface="Arial"/>
                <a:cs typeface="Arial"/>
              </a:rPr>
              <a:t>) </a:t>
            </a:r>
          </a:p>
          <a:p>
            <a:r>
              <a:rPr lang="en-US" dirty="0" err="1" smtClean="0">
                <a:latin typeface="Arial"/>
                <a:cs typeface="Arial"/>
              </a:rPr>
              <a:t>Olanazepine</a:t>
            </a:r>
            <a:r>
              <a:rPr lang="en-US" dirty="0" smtClean="0">
                <a:latin typeface="Arial"/>
                <a:cs typeface="Arial"/>
              </a:rPr>
              <a:t> &amp; </a:t>
            </a:r>
            <a:r>
              <a:rPr lang="en-US" dirty="0" err="1" smtClean="0">
                <a:latin typeface="Arial"/>
                <a:cs typeface="Arial"/>
              </a:rPr>
              <a:t>clozapine</a:t>
            </a:r>
            <a:r>
              <a:rPr lang="en-US" dirty="0" smtClean="0">
                <a:latin typeface="Arial"/>
                <a:cs typeface="Arial"/>
              </a:rPr>
              <a:t> may precipitate diabetes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685800"/>
            <a:ext cx="7016195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/>
              <a:t>Anticholinergic</a:t>
            </a:r>
            <a:r>
              <a:rPr lang="en-US" dirty="0" smtClean="0"/>
              <a:t>:</a:t>
            </a:r>
          </a:p>
          <a:p>
            <a:r>
              <a:rPr lang="en-US" dirty="0" smtClean="0"/>
              <a:t>Dry </a:t>
            </a:r>
            <a:r>
              <a:rPr lang="en-US" dirty="0" err="1" smtClean="0"/>
              <a:t>mouth,blurring</a:t>
            </a:r>
            <a:r>
              <a:rPr lang="en-US" dirty="0" smtClean="0"/>
              <a:t> of </a:t>
            </a:r>
            <a:r>
              <a:rPr lang="en-US" dirty="0" err="1" smtClean="0"/>
              <a:t>vision,urinary</a:t>
            </a:r>
            <a:r>
              <a:rPr lang="en-US" dirty="0" smtClean="0"/>
              <a:t> </a:t>
            </a:r>
            <a:r>
              <a:rPr lang="en-US" dirty="0" err="1" smtClean="0"/>
              <a:t>hesistancy</a:t>
            </a:r>
            <a:r>
              <a:rPr lang="en-US" dirty="0" smtClean="0"/>
              <a:t> in elderly males(absent with high potency)</a:t>
            </a:r>
          </a:p>
          <a:p>
            <a:r>
              <a:rPr lang="en-US" dirty="0" err="1" smtClean="0"/>
              <a:t>Clozapine-hypersalivation,due</a:t>
            </a:r>
            <a:r>
              <a:rPr lang="en-US" dirty="0" smtClean="0"/>
              <a:t> to central action</a:t>
            </a:r>
          </a:p>
          <a:p>
            <a:pPr>
              <a:buNone/>
            </a:pPr>
            <a:r>
              <a:rPr lang="en-US" b="1" dirty="0" smtClean="0"/>
              <a:t>Endocrine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Hyperprolactinaemia</a:t>
            </a:r>
            <a:r>
              <a:rPr lang="en-US" dirty="0" smtClean="0"/>
              <a:t>(typical </a:t>
            </a:r>
            <a:r>
              <a:rPr lang="en-US" dirty="0" err="1" smtClean="0"/>
              <a:t>neuroleptics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Amenorrhea,infertility</a:t>
            </a:r>
            <a:r>
              <a:rPr lang="en-US" dirty="0" smtClean="0"/>
              <a:t>-infrequently on long term treatment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228600"/>
            <a:ext cx="7016195" cy="609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/>
              <a:t>Extrapyramidal</a:t>
            </a:r>
            <a:r>
              <a:rPr lang="en-US" b="1" dirty="0" smtClean="0"/>
              <a:t> effects</a:t>
            </a:r>
            <a:r>
              <a:rPr lang="en-US" dirty="0" smtClean="0"/>
              <a:t>:</a:t>
            </a:r>
          </a:p>
          <a:p>
            <a:r>
              <a:rPr lang="en-US" dirty="0" smtClean="0"/>
              <a:t>More with high potency drugs like </a:t>
            </a:r>
            <a:r>
              <a:rPr lang="en-US" dirty="0" err="1" smtClean="0"/>
              <a:t>haloperidol,pimozide</a:t>
            </a:r>
            <a:r>
              <a:rPr lang="en-US" dirty="0" smtClean="0"/>
              <a:t> etc</a:t>
            </a:r>
          </a:p>
          <a:p>
            <a:pPr>
              <a:buNone/>
            </a:pPr>
            <a:r>
              <a:rPr lang="en-US" dirty="0" smtClean="0"/>
              <a:t>a)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Parkinsonism</a:t>
            </a:r>
            <a:r>
              <a:rPr lang="en-US" dirty="0" smtClean="0"/>
              <a:t>: rigidity, tremor, </a:t>
            </a:r>
            <a:r>
              <a:rPr lang="en-US" dirty="0" err="1" smtClean="0"/>
              <a:t>hypokinesia</a:t>
            </a:r>
            <a:r>
              <a:rPr lang="en-US" dirty="0" smtClean="0"/>
              <a:t>, mask like </a:t>
            </a:r>
            <a:r>
              <a:rPr lang="en-US" dirty="0" err="1" smtClean="0"/>
              <a:t>facies</a:t>
            </a:r>
            <a:r>
              <a:rPr lang="en-US" dirty="0" smtClean="0"/>
              <a:t>, shuffling gait</a:t>
            </a:r>
          </a:p>
          <a:p>
            <a:r>
              <a:rPr lang="en-US" dirty="0" smtClean="0"/>
              <a:t>1-4weeks of therapy</a:t>
            </a:r>
          </a:p>
          <a:p>
            <a:r>
              <a:rPr lang="en-US" dirty="0" smtClean="0"/>
              <a:t>Reduce dose or add </a:t>
            </a:r>
            <a:r>
              <a:rPr lang="en-US" dirty="0" err="1" smtClean="0"/>
              <a:t>anticholinergic</a:t>
            </a:r>
            <a:r>
              <a:rPr lang="en-US" dirty="0" smtClean="0"/>
              <a:t> or change drug</a:t>
            </a:r>
          </a:p>
          <a:p>
            <a:pPr>
              <a:buNone/>
            </a:pPr>
            <a:r>
              <a:rPr lang="en-US" dirty="0" smtClean="0"/>
              <a:t>b)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Rabbit syndrome</a:t>
            </a:r>
            <a:r>
              <a:rPr lang="en-US" dirty="0" smtClean="0"/>
              <a:t>:</a:t>
            </a:r>
          </a:p>
          <a:p>
            <a:r>
              <a:rPr lang="en-US" dirty="0" smtClean="0"/>
              <a:t>After years of therapy</a:t>
            </a:r>
          </a:p>
          <a:p>
            <a:r>
              <a:rPr lang="en-US" dirty="0" smtClean="0"/>
              <a:t>respond to central </a:t>
            </a:r>
            <a:r>
              <a:rPr lang="en-US" dirty="0" err="1" smtClean="0"/>
              <a:t>anticholinergic</a:t>
            </a:r>
            <a:r>
              <a:rPr lang="en-US" dirty="0" smtClean="0"/>
              <a:t> drugs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381000"/>
            <a:ext cx="7016195" cy="57912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Acute muscle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dystonia</a:t>
            </a:r>
            <a:r>
              <a:rPr lang="en-US" dirty="0" smtClean="0"/>
              <a:t>: </a:t>
            </a:r>
            <a:r>
              <a:rPr lang="en-US" dirty="0" err="1" smtClean="0"/>
              <a:t>bizzare</a:t>
            </a:r>
            <a:r>
              <a:rPr lang="en-US" dirty="0" smtClean="0"/>
              <a:t> </a:t>
            </a:r>
            <a:r>
              <a:rPr lang="en-US" dirty="0" err="1" smtClean="0"/>
              <a:t>musle</a:t>
            </a:r>
            <a:r>
              <a:rPr lang="en-US" dirty="0" smtClean="0"/>
              <a:t> spasm, grimacing, </a:t>
            </a:r>
            <a:r>
              <a:rPr lang="en-US" dirty="0" err="1" smtClean="0"/>
              <a:t>tounge</a:t>
            </a:r>
            <a:r>
              <a:rPr lang="en-US" dirty="0" smtClean="0"/>
              <a:t> </a:t>
            </a:r>
            <a:r>
              <a:rPr lang="en-US" dirty="0" err="1" smtClean="0"/>
              <a:t>thrushing,torticollis,locked</a:t>
            </a:r>
            <a:r>
              <a:rPr lang="en-US" dirty="0" smtClean="0"/>
              <a:t> jaw</a:t>
            </a:r>
          </a:p>
          <a:p>
            <a:r>
              <a:rPr lang="en-US" dirty="0" smtClean="0"/>
              <a:t>Few hrs of single dose or in 1</a:t>
            </a:r>
            <a:r>
              <a:rPr lang="en-US" baseline="30000" dirty="0" smtClean="0"/>
              <a:t>st</a:t>
            </a:r>
            <a:r>
              <a:rPr lang="en-US" dirty="0" smtClean="0"/>
              <a:t> week of therapy</a:t>
            </a:r>
          </a:p>
          <a:p>
            <a:r>
              <a:rPr lang="en-US" dirty="0" smtClean="0"/>
              <a:t>More in children &lt;10yrs &amp; in girls</a:t>
            </a:r>
          </a:p>
          <a:p>
            <a:r>
              <a:rPr lang="en-US" dirty="0" err="1" smtClean="0"/>
              <a:t>Parenteral</a:t>
            </a:r>
            <a:r>
              <a:rPr lang="en-US" dirty="0" smtClean="0"/>
              <a:t> administration</a:t>
            </a:r>
          </a:p>
          <a:p>
            <a:r>
              <a:rPr lang="en-US" dirty="0" smtClean="0"/>
              <a:t>Resolves spontaneously</a:t>
            </a:r>
          </a:p>
          <a:p>
            <a:r>
              <a:rPr lang="en-US" dirty="0" err="1" smtClean="0"/>
              <a:t>i.m</a:t>
            </a:r>
            <a:r>
              <a:rPr lang="en-US" dirty="0" smtClean="0"/>
              <a:t>  </a:t>
            </a:r>
            <a:r>
              <a:rPr lang="en-US" dirty="0" err="1" smtClean="0"/>
              <a:t>promethazine</a:t>
            </a:r>
            <a:r>
              <a:rPr lang="en-US" dirty="0" smtClean="0"/>
              <a:t>/ </a:t>
            </a:r>
            <a:r>
              <a:rPr lang="en-US" dirty="0" err="1" smtClean="0"/>
              <a:t>hydroxyzine</a:t>
            </a:r>
            <a:r>
              <a:rPr lang="en-US" dirty="0" smtClean="0"/>
              <a:t> clears reaction in 10-15 min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Akathisia</a:t>
            </a:r>
            <a:r>
              <a:rPr lang="en-US" dirty="0" smtClean="0"/>
              <a:t>: restlessness, feeling discomfort, apparent agitation</a:t>
            </a:r>
          </a:p>
          <a:p>
            <a:r>
              <a:rPr lang="en-US" dirty="0" smtClean="0"/>
              <a:t>1-8 weeks of therapy</a:t>
            </a:r>
          </a:p>
          <a:p>
            <a:r>
              <a:rPr lang="en-US" dirty="0" smtClean="0"/>
              <a:t>20% incidence</a:t>
            </a:r>
          </a:p>
          <a:p>
            <a:r>
              <a:rPr lang="en-US" dirty="0" smtClean="0"/>
              <a:t>Dose reduction &amp; change of drug</a:t>
            </a:r>
          </a:p>
          <a:p>
            <a:r>
              <a:rPr lang="en-US" dirty="0" smtClean="0"/>
              <a:t>Benzodiazepine is 1</a:t>
            </a:r>
            <a:r>
              <a:rPr lang="en-US" baseline="30000" dirty="0" smtClean="0"/>
              <a:t>st</a:t>
            </a:r>
            <a:r>
              <a:rPr lang="en-US" dirty="0" smtClean="0"/>
              <a:t> choice</a:t>
            </a:r>
          </a:p>
          <a:p>
            <a:r>
              <a:rPr lang="en-US" dirty="0" smtClean="0"/>
              <a:t>Central </a:t>
            </a:r>
            <a:r>
              <a:rPr lang="en-US" dirty="0" err="1" smtClean="0"/>
              <a:t>anticholinergic</a:t>
            </a:r>
            <a:r>
              <a:rPr lang="en-US" dirty="0" smtClean="0"/>
              <a:t> may help</a:t>
            </a:r>
          </a:p>
          <a:p>
            <a:r>
              <a:rPr lang="en-US" dirty="0" err="1" smtClean="0"/>
              <a:t>Propanolol</a:t>
            </a:r>
            <a:r>
              <a:rPr lang="en-US" dirty="0" smtClean="0"/>
              <a:t> to non responsive cases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5626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Malingnant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neuroleptic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syndrome</a:t>
            </a:r>
            <a:r>
              <a:rPr lang="en-US" dirty="0" smtClean="0"/>
              <a:t>: marked rigidity, immobility, tremor, hyperthermia, </a:t>
            </a:r>
            <a:r>
              <a:rPr lang="en-US" dirty="0" err="1" smtClean="0"/>
              <a:t>semiconciousness</a:t>
            </a:r>
            <a:r>
              <a:rPr lang="en-US" dirty="0" smtClean="0"/>
              <a:t>, fluctuating BP &amp; heart rate</a:t>
            </a:r>
          </a:p>
          <a:p>
            <a:r>
              <a:rPr lang="en-US" dirty="0" smtClean="0"/>
              <a:t>Rare &amp; may be fatal</a:t>
            </a:r>
          </a:p>
          <a:p>
            <a:r>
              <a:rPr lang="en-US" dirty="0" smtClean="0"/>
              <a:t>Last for 5-10 days after </a:t>
            </a:r>
            <a:r>
              <a:rPr lang="en-US" dirty="0" err="1" smtClean="0"/>
              <a:t>withdrawl</a:t>
            </a:r>
            <a:r>
              <a:rPr lang="en-US" dirty="0" smtClean="0"/>
              <a:t> of drug</a:t>
            </a:r>
          </a:p>
          <a:p>
            <a:r>
              <a:rPr lang="en-US" dirty="0" smtClean="0"/>
              <a:t>Drug not to be stopped promptly</a:t>
            </a:r>
          </a:p>
          <a:p>
            <a:r>
              <a:rPr lang="en-US" dirty="0" smtClean="0"/>
              <a:t>Symptomatic treatment</a:t>
            </a:r>
          </a:p>
          <a:p>
            <a:r>
              <a:rPr lang="en-US" dirty="0" err="1" smtClean="0"/>
              <a:t>i.v</a:t>
            </a:r>
            <a:r>
              <a:rPr lang="en-US" dirty="0" smtClean="0"/>
              <a:t> </a:t>
            </a:r>
            <a:r>
              <a:rPr lang="en-US" dirty="0" err="1" smtClean="0"/>
              <a:t>Dantrolene</a:t>
            </a:r>
            <a:r>
              <a:rPr lang="en-US" dirty="0" smtClean="0"/>
              <a:t> &amp; </a:t>
            </a:r>
            <a:r>
              <a:rPr lang="en-US" dirty="0" err="1" smtClean="0"/>
              <a:t>bromocriptine</a:t>
            </a:r>
            <a:r>
              <a:rPr lang="en-US" dirty="0" smtClean="0"/>
              <a:t> may help 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1054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Tardive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dyskinesia</a:t>
            </a:r>
            <a:r>
              <a:rPr lang="en-US" dirty="0" smtClean="0"/>
              <a:t>: involuntary facial &amp; limb movements</a:t>
            </a:r>
          </a:p>
          <a:p>
            <a:r>
              <a:rPr lang="en-US" dirty="0" smtClean="0"/>
              <a:t>More in elderly women</a:t>
            </a:r>
          </a:p>
          <a:p>
            <a:r>
              <a:rPr lang="en-US" dirty="0" smtClean="0"/>
              <a:t>Progressive neuronal degeneration &amp; </a:t>
            </a:r>
            <a:r>
              <a:rPr lang="en-US" dirty="0" err="1" smtClean="0"/>
              <a:t>supersensitivity</a:t>
            </a:r>
            <a:r>
              <a:rPr lang="en-US" dirty="0" smtClean="0"/>
              <a:t> of DA</a:t>
            </a:r>
          </a:p>
          <a:p>
            <a:r>
              <a:rPr lang="en-US" dirty="0" smtClean="0"/>
              <a:t>10-20 % incidence</a:t>
            </a:r>
          </a:p>
          <a:p>
            <a:r>
              <a:rPr lang="en-US" dirty="0" smtClean="0"/>
              <a:t>Subside months or yrs after withdrawal of therapy or life long</a:t>
            </a:r>
          </a:p>
          <a:p>
            <a:r>
              <a:rPr lang="en-US" dirty="0" smtClean="0"/>
              <a:t>No treatment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Schizophrenia: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Functional psychosis </a:t>
            </a:r>
            <a:r>
              <a:rPr lang="en-US" dirty="0" err="1" smtClean="0"/>
              <a:t>characterised</a:t>
            </a:r>
            <a:r>
              <a:rPr lang="en-US" dirty="0" smtClean="0"/>
              <a:t> by Splitting of perception &amp; interpretation from reality(split mind)</a:t>
            </a:r>
          </a:p>
          <a:p>
            <a:r>
              <a:rPr lang="en-US" dirty="0" smtClean="0"/>
              <a:t>Symptoms may be positive or negative</a:t>
            </a:r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447800" y="3429000"/>
            <a:ext cx="3276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Positive: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Delusions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Illusions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Hallucinations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Thought disorder with irrational conclusions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Aggressive </a:t>
            </a:r>
            <a:r>
              <a:rPr lang="en-US" sz="2400" dirty="0" err="1" smtClean="0"/>
              <a:t>behaviour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91200" y="3429000"/>
            <a:ext cx="272414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Negative: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Introvert </a:t>
            </a:r>
            <a:r>
              <a:rPr lang="en-US" sz="2400" dirty="0" err="1" smtClean="0"/>
              <a:t>behaviour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Poor </a:t>
            </a:r>
            <a:r>
              <a:rPr lang="en-US" sz="2400" dirty="0" err="1" smtClean="0"/>
              <a:t>socialisation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Emotional blunting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Lack of motivation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Lack of attention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Loss of memory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304800"/>
            <a:ext cx="7016195" cy="63246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Hypersensitivity reactions</a:t>
            </a:r>
            <a:r>
              <a:rPr lang="en-US" dirty="0" smtClean="0"/>
              <a:t>:</a:t>
            </a:r>
          </a:p>
          <a:p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Cholestatic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jaundice with portal infiltration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More common with low potency </a:t>
            </a:r>
            <a:r>
              <a:rPr lang="en-US" dirty="0" err="1" smtClean="0"/>
              <a:t>phenothiazines</a:t>
            </a:r>
            <a:endParaRPr lang="en-US" dirty="0" smtClean="0"/>
          </a:p>
          <a:p>
            <a:pPr lvl="1"/>
            <a:r>
              <a:rPr lang="en-US" dirty="0" smtClean="0"/>
              <a:t>2-4% incidence</a:t>
            </a:r>
          </a:p>
          <a:p>
            <a:pPr lvl="1"/>
            <a:r>
              <a:rPr lang="en-US" dirty="0" smtClean="0"/>
              <a:t>2-4 weeks of therapy</a:t>
            </a:r>
          </a:p>
          <a:p>
            <a:pPr lvl="1"/>
            <a:r>
              <a:rPr lang="en-US" dirty="0" smtClean="0"/>
              <a:t>Resolve slowly on withdrawal of therapy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Skin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rashes,urticaria,contact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dermatitis,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photosenstivity</a:t>
            </a:r>
            <a:r>
              <a:rPr lang="en-US" dirty="0" err="1" smtClean="0"/>
              <a:t>:cholpromazine</a:t>
            </a:r>
            <a:endParaRPr lang="en-US" dirty="0" smtClean="0"/>
          </a:p>
          <a:p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Agranulocytosis</a:t>
            </a:r>
            <a:r>
              <a:rPr lang="en-US" dirty="0" smtClean="0"/>
              <a:t>: </a:t>
            </a:r>
            <a:r>
              <a:rPr lang="en-US" dirty="0" err="1" smtClean="0"/>
              <a:t>clozapine</a:t>
            </a:r>
            <a:endParaRPr lang="en-US" dirty="0" smtClean="0"/>
          </a:p>
          <a:p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Myocarditis</a:t>
            </a:r>
            <a:r>
              <a:rPr lang="en-US" dirty="0" smtClean="0"/>
              <a:t>: few cases with </a:t>
            </a:r>
            <a:r>
              <a:rPr lang="en-US" dirty="0" err="1" smtClean="0"/>
              <a:t>clozapine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8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Drug interactions: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r>
              <a:rPr lang="en-US" dirty="0" smtClean="0"/>
              <a:t>Potentiate CNS depressants-sedative, </a:t>
            </a:r>
            <a:r>
              <a:rPr lang="en-US" dirty="0" err="1" smtClean="0"/>
              <a:t>hypnotics,antihistaminics</a:t>
            </a:r>
            <a:endParaRPr lang="en-US" dirty="0" smtClean="0"/>
          </a:p>
          <a:p>
            <a:r>
              <a:rPr lang="en-US" dirty="0" smtClean="0"/>
              <a:t>Block action of </a:t>
            </a:r>
            <a:r>
              <a:rPr lang="en-US" dirty="0" err="1" smtClean="0"/>
              <a:t>levodopa</a:t>
            </a:r>
            <a:endParaRPr lang="en-US" dirty="0" smtClean="0"/>
          </a:p>
          <a:p>
            <a:r>
              <a:rPr lang="en-US" dirty="0" smtClean="0"/>
              <a:t>Reduce antihypertensive action of </a:t>
            </a:r>
            <a:r>
              <a:rPr lang="en-US" dirty="0" err="1" smtClean="0"/>
              <a:t>clonidine</a:t>
            </a:r>
            <a:r>
              <a:rPr lang="en-US" dirty="0" smtClean="0"/>
              <a:t> &amp; methyldopa-due to </a:t>
            </a:r>
            <a:r>
              <a:rPr lang="el-GR" dirty="0" smtClean="0">
                <a:latin typeface="Arial"/>
                <a:cs typeface="Arial"/>
              </a:rPr>
              <a:t>α</a:t>
            </a:r>
            <a:r>
              <a:rPr lang="en-US" dirty="0" smtClean="0">
                <a:latin typeface="Arial"/>
                <a:cs typeface="Arial"/>
              </a:rPr>
              <a:t> blockade</a:t>
            </a:r>
          </a:p>
          <a:p>
            <a:r>
              <a:rPr lang="en-US" dirty="0" smtClean="0">
                <a:latin typeface="Arial"/>
                <a:cs typeface="Arial"/>
              </a:rPr>
              <a:t>Enzyme inducers (</a:t>
            </a:r>
            <a:r>
              <a:rPr lang="en-US" dirty="0" err="1" smtClean="0">
                <a:latin typeface="Arial"/>
                <a:cs typeface="Arial"/>
              </a:rPr>
              <a:t>barbiturates,anticonvulasnts</a:t>
            </a:r>
            <a:r>
              <a:rPr lang="en-US" dirty="0" smtClean="0">
                <a:latin typeface="Arial"/>
                <a:cs typeface="Arial"/>
              </a:rPr>
              <a:t>) reduce blood levels of </a:t>
            </a:r>
            <a:r>
              <a:rPr lang="en-US" dirty="0" err="1" smtClean="0">
                <a:latin typeface="Arial"/>
                <a:cs typeface="Arial"/>
              </a:rPr>
              <a:t>neuroleptics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Therapeutic uses: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Schizophrenia: </a:t>
            </a:r>
          </a:p>
          <a:p>
            <a:pPr lvl="1"/>
            <a:r>
              <a:rPr lang="en-US" dirty="0" smtClean="0"/>
              <a:t>Functional psychosis &amp; acute cases</a:t>
            </a:r>
          </a:p>
          <a:p>
            <a:pPr lvl="1"/>
            <a:r>
              <a:rPr lang="en-US" dirty="0" smtClean="0"/>
              <a:t>Improve symptoms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Acute mania:</a:t>
            </a:r>
          </a:p>
          <a:p>
            <a:pPr lvl="1"/>
            <a:r>
              <a:rPr lang="en-US" dirty="0" smtClean="0"/>
              <a:t>High dose is required.</a:t>
            </a:r>
          </a:p>
          <a:p>
            <a:pPr lvl="1"/>
            <a:r>
              <a:rPr lang="en-US" dirty="0" err="1" smtClean="0"/>
              <a:t>Lithum</a:t>
            </a:r>
            <a:r>
              <a:rPr lang="en-US" dirty="0" smtClean="0"/>
              <a:t> also be added</a:t>
            </a:r>
          </a:p>
          <a:p>
            <a:pPr lvl="1"/>
            <a:r>
              <a:rPr lang="en-US" dirty="0" smtClean="0"/>
              <a:t>Antipsychotic should be gradually withdrawn when lithium takes effect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Anxiety:</a:t>
            </a:r>
          </a:p>
          <a:p>
            <a:pPr lvl="1"/>
            <a:r>
              <a:rPr lang="en-US" dirty="0" smtClean="0"/>
              <a:t>Having </a:t>
            </a:r>
            <a:r>
              <a:rPr lang="en-US" dirty="0" err="1" smtClean="0"/>
              <a:t>pschotic</a:t>
            </a:r>
            <a:r>
              <a:rPr lang="en-US" dirty="0" smtClean="0"/>
              <a:t> basis may be treated</a:t>
            </a:r>
          </a:p>
          <a:p>
            <a:pPr lvl="1"/>
            <a:r>
              <a:rPr lang="en-US" dirty="0" err="1" smtClean="0"/>
              <a:t>Benzidiazepines</a:t>
            </a:r>
            <a:r>
              <a:rPr lang="en-US" dirty="0" smtClean="0"/>
              <a:t> are preferable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467600" cy="56388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Antiemetics</a:t>
            </a:r>
            <a:r>
              <a:rPr lang="en-US" dirty="0" smtClean="0">
                <a:solidFill>
                  <a:srgbClr val="00B0F0"/>
                </a:solidFill>
              </a:rPr>
              <a:t>:</a:t>
            </a:r>
          </a:p>
          <a:p>
            <a:pPr>
              <a:buNone/>
            </a:pPr>
            <a:r>
              <a:rPr lang="en-US" dirty="0" smtClean="0"/>
              <a:t>Typical </a:t>
            </a:r>
            <a:r>
              <a:rPr lang="en-US" dirty="0" err="1" smtClean="0"/>
              <a:t>neuroleptics</a:t>
            </a:r>
            <a:r>
              <a:rPr lang="en-US" dirty="0" smtClean="0"/>
              <a:t>-drug &amp; disease induced </a:t>
            </a:r>
            <a:r>
              <a:rPr lang="en-US" dirty="0" err="1" smtClean="0"/>
              <a:t>vomitting</a:t>
            </a:r>
            <a:r>
              <a:rPr lang="en-US" dirty="0" smtClean="0"/>
              <a:t> at much lower doses(with jaundice-</a:t>
            </a:r>
            <a:r>
              <a:rPr lang="en-US" dirty="0" err="1" smtClean="0"/>
              <a:t>chorpromazine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Ineffective in motion sickness</a:t>
            </a:r>
          </a:p>
          <a:p>
            <a:pPr>
              <a:buNone/>
            </a:pPr>
            <a:r>
              <a:rPr lang="en-US" dirty="0" err="1" smtClean="0"/>
              <a:t>Prochlorperazine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304800"/>
            <a:ext cx="7016195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Other uses: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Itractable</a:t>
            </a:r>
            <a:r>
              <a:rPr lang="en-US" dirty="0" smtClean="0">
                <a:solidFill>
                  <a:srgbClr val="00B0F0"/>
                </a:solidFill>
              </a:rPr>
              <a:t> hiccough</a:t>
            </a:r>
            <a:r>
              <a:rPr lang="en-US" dirty="0" smtClean="0"/>
              <a:t>: </a:t>
            </a:r>
            <a:r>
              <a:rPr lang="en-US" dirty="0" err="1" smtClean="0"/>
              <a:t>parenteral</a:t>
            </a:r>
            <a:r>
              <a:rPr lang="en-US" dirty="0" smtClean="0"/>
              <a:t> chlorpromazine(10-25mg) is used.</a:t>
            </a:r>
          </a:p>
          <a:p>
            <a:r>
              <a:rPr lang="en-US" dirty="0" smtClean="0"/>
              <a:t>To potentiate </a:t>
            </a:r>
            <a:r>
              <a:rPr lang="en-US" dirty="0" err="1" smtClean="0"/>
              <a:t>hypnotics,analgesics,anaesthetics</a:t>
            </a:r>
            <a:endParaRPr lang="en-US" dirty="0" smtClean="0"/>
          </a:p>
          <a:p>
            <a:r>
              <a:rPr lang="en-US" dirty="0" err="1" smtClean="0">
                <a:solidFill>
                  <a:srgbClr val="00B0F0"/>
                </a:solidFill>
              </a:rPr>
              <a:t>Alzhiemer’s</a:t>
            </a:r>
            <a:r>
              <a:rPr lang="en-US" dirty="0" smtClean="0">
                <a:solidFill>
                  <a:srgbClr val="00B0F0"/>
                </a:solidFill>
              </a:rPr>
              <a:t> disease</a:t>
            </a:r>
            <a:r>
              <a:rPr lang="en-US" dirty="0" smtClean="0"/>
              <a:t>: used for agitation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Tourette’s</a:t>
            </a:r>
            <a:r>
              <a:rPr lang="en-US" dirty="0" smtClean="0">
                <a:solidFill>
                  <a:srgbClr val="00B0F0"/>
                </a:solidFill>
              </a:rPr>
              <a:t> syndrome</a:t>
            </a:r>
            <a:r>
              <a:rPr lang="en-US" dirty="0" smtClean="0"/>
              <a:t>: haloperidol is useful.</a:t>
            </a:r>
          </a:p>
          <a:p>
            <a:r>
              <a:rPr lang="en-US" dirty="0" err="1" smtClean="0">
                <a:solidFill>
                  <a:srgbClr val="00B0F0"/>
                </a:solidFill>
              </a:rPr>
              <a:t>Tetanus</a:t>
            </a:r>
            <a:r>
              <a:rPr lang="en-US" dirty="0" err="1" smtClean="0"/>
              <a:t>:chlorpromazine</a:t>
            </a:r>
            <a:r>
              <a:rPr lang="en-US" dirty="0" smtClean="0"/>
              <a:t> to relieve muscle spasm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To induce hypothermia</a:t>
            </a:r>
            <a:r>
              <a:rPr lang="en-US" dirty="0" smtClean="0"/>
              <a:t>: in cardiac surgery &amp; head injury (</a:t>
            </a:r>
            <a:r>
              <a:rPr lang="en-US" dirty="0" err="1" smtClean="0"/>
              <a:t>chorpromazine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Meniere’s</a:t>
            </a:r>
            <a:r>
              <a:rPr lang="en-US" dirty="0" smtClean="0"/>
              <a:t> disease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Drug selection:</a:t>
            </a:r>
            <a:endParaRPr lang="en-US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5320720"/>
              </p:ext>
            </p:extLst>
          </p:nvPr>
        </p:nvGraphicFramePr>
        <p:xfrm>
          <a:off x="228598" y="762001"/>
          <a:ext cx="8610602" cy="5943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2"/>
                <a:gridCol w="5562600"/>
              </a:tblGrid>
              <a:tr h="61631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Condition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drug</a:t>
                      </a:r>
                      <a:endParaRPr lang="en-US" sz="2000" dirty="0"/>
                    </a:p>
                  </a:txBody>
                  <a:tcPr/>
                </a:tc>
              </a:tr>
              <a:tr h="10637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CVS disease</a:t>
                      </a:r>
                    </a:p>
                    <a:p>
                      <a:pPr algn="ctr"/>
                      <a:r>
                        <a:rPr lang="en-US" sz="2000" b="1" dirty="0" smtClean="0"/>
                        <a:t>(to avoid hypotension)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Newer drugs-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resperidone</a:t>
                      </a:r>
                      <a:r>
                        <a:rPr lang="en-US" sz="2000" baseline="0" dirty="0" smtClean="0"/>
                        <a:t>, clozapine</a:t>
                      </a:r>
                    </a:p>
                    <a:p>
                      <a:r>
                        <a:rPr lang="en-US" sz="2000" baseline="0" dirty="0" smtClean="0"/>
                        <a:t>High potency- </a:t>
                      </a:r>
                      <a:r>
                        <a:rPr lang="en-US" sz="2000" baseline="0" dirty="0" err="1" smtClean="0"/>
                        <a:t>trifluperazine</a:t>
                      </a:r>
                      <a:r>
                        <a:rPr lang="en-US" sz="2000" baseline="0" dirty="0" smtClean="0"/>
                        <a:t>, haloperidol</a:t>
                      </a:r>
                      <a:endParaRPr lang="en-US" sz="2000" dirty="0"/>
                    </a:p>
                  </a:txBody>
                  <a:tcPr/>
                </a:tc>
              </a:tr>
              <a:tr h="61631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Children</a:t>
                      </a:r>
                      <a:r>
                        <a:rPr lang="en-US" sz="2000" b="1" baseline="0" dirty="0" smtClean="0"/>
                        <a:t>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Low dose of high</a:t>
                      </a:r>
                      <a:r>
                        <a:rPr lang="en-US" sz="2000" baseline="0" dirty="0" smtClean="0"/>
                        <a:t> potency drug or atypical agent</a:t>
                      </a:r>
                      <a:endParaRPr lang="en-US" sz="2000" dirty="0"/>
                    </a:p>
                  </a:txBody>
                  <a:tcPr/>
                </a:tc>
              </a:tr>
              <a:tr h="151967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Psychosis</a:t>
                      </a:r>
                      <a:r>
                        <a:rPr lang="en-US" sz="2000" b="1" baseline="0" dirty="0" smtClean="0"/>
                        <a:t> in elder patients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Dose is reduced to ½ or</a:t>
                      </a:r>
                      <a:r>
                        <a:rPr lang="en-US" sz="2000" baseline="0" dirty="0" smtClean="0"/>
                        <a:t> less</a:t>
                      </a:r>
                    </a:p>
                    <a:p>
                      <a:r>
                        <a:rPr lang="en-US" sz="2000" baseline="0" dirty="0" smtClean="0"/>
                        <a:t>High potency </a:t>
                      </a:r>
                      <a:r>
                        <a:rPr lang="en-US" sz="2000" baseline="0" dirty="0" err="1" smtClean="0"/>
                        <a:t>phenotiazines</a:t>
                      </a:r>
                      <a:r>
                        <a:rPr lang="en-US" sz="2000" baseline="0" dirty="0" smtClean="0"/>
                        <a:t> or haloperidol or </a:t>
                      </a:r>
                      <a:r>
                        <a:rPr lang="en-US" sz="2000" baseline="0" dirty="0" err="1" smtClean="0"/>
                        <a:t>aripiprazole</a:t>
                      </a:r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Avoid </a:t>
                      </a:r>
                      <a:r>
                        <a:rPr lang="en-US" sz="2000" baseline="0" dirty="0" err="1" smtClean="0"/>
                        <a:t>resperidone</a:t>
                      </a:r>
                      <a:r>
                        <a:rPr lang="en-US" sz="2000" baseline="0" dirty="0" smtClean="0"/>
                        <a:t> or </a:t>
                      </a:r>
                      <a:r>
                        <a:rPr lang="en-US" sz="2000" baseline="0" dirty="0" err="1" smtClean="0"/>
                        <a:t>olanazepine</a:t>
                      </a:r>
                      <a:r>
                        <a:rPr lang="en-US" sz="2000" baseline="0" dirty="0" smtClean="0"/>
                        <a:t> ( risk of stroke)</a:t>
                      </a:r>
                      <a:endParaRPr lang="en-US" sz="2000" dirty="0"/>
                    </a:p>
                  </a:txBody>
                  <a:tcPr/>
                </a:tc>
              </a:tr>
              <a:tr h="10637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Agitated, aggressive or violent patient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Quetiapine</a:t>
                      </a:r>
                      <a:r>
                        <a:rPr lang="en-US" sz="2000" dirty="0" smtClean="0"/>
                        <a:t>, haloperidol, chlorpromazine</a:t>
                      </a:r>
                      <a:endParaRPr lang="en-US" sz="2000" dirty="0"/>
                    </a:p>
                  </a:txBody>
                  <a:tcPr/>
                </a:tc>
              </a:tr>
              <a:tr h="10637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/>
                        <a:t>Akathisia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Quetapine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Drug selection:</a:t>
            </a:r>
            <a:endParaRPr lang="en-US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0583910"/>
              </p:ext>
            </p:extLst>
          </p:nvPr>
        </p:nvGraphicFramePr>
        <p:xfrm>
          <a:off x="228598" y="762000"/>
          <a:ext cx="8540196" cy="5943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2"/>
                <a:gridCol w="5492194"/>
              </a:tblGrid>
              <a:tr h="55912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Condition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drug</a:t>
                      </a:r>
                      <a:endParaRPr lang="en-US" sz="2000" dirty="0"/>
                    </a:p>
                  </a:txBody>
                  <a:tcPr/>
                </a:tc>
              </a:tr>
              <a:tr h="9650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Negative symptoms or resistant cases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Clozapine, </a:t>
                      </a:r>
                      <a:r>
                        <a:rPr lang="en-US" sz="2000" dirty="0" err="1" smtClean="0"/>
                        <a:t>aripiprazole</a:t>
                      </a:r>
                      <a:r>
                        <a:rPr lang="en-US" sz="2000" dirty="0" smtClean="0"/>
                        <a:t>, </a:t>
                      </a:r>
                      <a:r>
                        <a:rPr lang="en-US" sz="2000" dirty="0" err="1" smtClean="0"/>
                        <a:t>risperidone</a:t>
                      </a:r>
                      <a:r>
                        <a:rPr lang="en-US" sz="2000" dirty="0" smtClean="0"/>
                        <a:t>, </a:t>
                      </a:r>
                      <a:r>
                        <a:rPr lang="en-US" sz="2000" dirty="0" err="1" smtClean="0"/>
                        <a:t>olanazepine</a:t>
                      </a:r>
                      <a:r>
                        <a:rPr lang="en-US" sz="2000" dirty="0" smtClean="0"/>
                        <a:t>, </a:t>
                      </a:r>
                      <a:r>
                        <a:rPr lang="en-US" sz="2000" dirty="0" err="1" smtClean="0"/>
                        <a:t>ziprasidone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</a:tr>
              <a:tr h="9650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To minimize</a:t>
                      </a:r>
                      <a:r>
                        <a:rPr lang="en-US" sz="2000" b="1" baseline="0" dirty="0" smtClean="0"/>
                        <a:t> EPS &amp; tardive dyskinesia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Aripiprazole</a:t>
                      </a:r>
                      <a:r>
                        <a:rPr lang="en-US" sz="2000" dirty="0" smtClean="0"/>
                        <a:t>, clozapine, </a:t>
                      </a:r>
                      <a:r>
                        <a:rPr lang="en-US" sz="2000" dirty="0" err="1" smtClean="0"/>
                        <a:t>quetapine</a:t>
                      </a:r>
                      <a:r>
                        <a:rPr lang="en-US" sz="2000" dirty="0" smtClean="0"/>
                        <a:t>, </a:t>
                      </a:r>
                      <a:r>
                        <a:rPr lang="en-US" sz="2000" dirty="0" err="1" smtClean="0"/>
                        <a:t>ziprasidone</a:t>
                      </a:r>
                      <a:endParaRPr lang="en-US" sz="2000" dirty="0"/>
                    </a:p>
                  </a:txBody>
                  <a:tcPr/>
                </a:tc>
              </a:tr>
              <a:tr h="55912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To avoid Sedation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Aripiprazole</a:t>
                      </a:r>
                      <a:r>
                        <a:rPr lang="en-US" sz="2000" dirty="0" smtClean="0"/>
                        <a:t>, </a:t>
                      </a:r>
                      <a:r>
                        <a:rPr lang="en-US" sz="2000" dirty="0" err="1" smtClean="0"/>
                        <a:t>ziprasidone</a:t>
                      </a:r>
                      <a:endParaRPr lang="en-US" sz="2000" dirty="0"/>
                    </a:p>
                  </a:txBody>
                  <a:tcPr/>
                </a:tc>
              </a:tr>
              <a:tr h="9650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Autonomic dysfunction</a:t>
                      </a:r>
                      <a:r>
                        <a:rPr lang="en-US" sz="2000" b="1" baseline="0" dirty="0" smtClean="0"/>
                        <a:t> (</a:t>
                      </a:r>
                      <a:r>
                        <a:rPr lang="en-US" sz="2000" b="1" baseline="0" dirty="0" err="1" smtClean="0"/>
                        <a:t>eg</a:t>
                      </a:r>
                      <a:r>
                        <a:rPr lang="en-US" sz="2000" b="1" baseline="0" dirty="0" smtClean="0"/>
                        <a:t> inhibition of ejaculation)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High potency (</a:t>
                      </a:r>
                      <a:r>
                        <a:rPr lang="en-US" sz="2000" dirty="0" err="1" smtClean="0"/>
                        <a:t>trifluoperazine</a:t>
                      </a:r>
                      <a:r>
                        <a:rPr lang="en-US" sz="2000" dirty="0" smtClean="0"/>
                        <a:t>)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9650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Poor hepatic function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Low dose of high potency</a:t>
                      </a:r>
                      <a:endParaRPr lang="en-US" sz="2000" dirty="0"/>
                    </a:p>
                  </a:txBody>
                  <a:tcPr/>
                </a:tc>
              </a:tr>
              <a:tr h="9650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Compliance problem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Depot preparations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0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Depot Preparations: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990600"/>
            <a:ext cx="7016195" cy="5486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Fluphenazine</a:t>
            </a:r>
            <a:r>
              <a:rPr lang="en-US" dirty="0" smtClean="0"/>
              <a:t> </a:t>
            </a:r>
            <a:r>
              <a:rPr lang="en-US" dirty="0" err="1" smtClean="0"/>
              <a:t>Decanoate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Haloperidol </a:t>
            </a:r>
            <a:r>
              <a:rPr lang="en-US" dirty="0" err="1" smtClean="0"/>
              <a:t>deconoate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Risperidone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Flupenthixol</a:t>
            </a:r>
            <a:r>
              <a:rPr lang="en-US" dirty="0" smtClean="0"/>
              <a:t> </a:t>
            </a:r>
            <a:r>
              <a:rPr lang="en-US" dirty="0" err="1" smtClean="0"/>
              <a:t>decnoate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Zuclopenthixol</a:t>
            </a:r>
            <a:r>
              <a:rPr lang="en-US" dirty="0" smtClean="0"/>
              <a:t> acetate or </a:t>
            </a:r>
            <a:r>
              <a:rPr lang="en-US" dirty="0" err="1" smtClean="0"/>
              <a:t>decanaote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/>
          <p:cNvSpPr txBox="1">
            <a:spLocks/>
          </p:cNvSpPr>
          <p:nvPr/>
        </p:nvSpPr>
        <p:spPr>
          <a:xfrm>
            <a:off x="1219200" y="457200"/>
            <a:ext cx="2286000" cy="6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Typical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8"/>
          <p:cNvSpPr txBox="1">
            <a:spLocks/>
          </p:cNvSpPr>
          <p:nvPr/>
        </p:nvSpPr>
        <p:spPr>
          <a:xfrm>
            <a:off x="1371600" y="1066800"/>
            <a:ext cx="3505200" cy="50593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generation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Primarily D2 receptor blockade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More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extrapyramidal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symptom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addicitive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Difficulty to discontinue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Slow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excret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10"/>
          <p:cNvSpPr txBox="1">
            <a:spLocks/>
          </p:cNvSpPr>
          <p:nvPr/>
        </p:nvSpPr>
        <p:spPr>
          <a:xfrm>
            <a:off x="5257800" y="1066800"/>
            <a:ext cx="3429000" cy="50593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nd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generation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5HT &amp; D4 receptor antagonism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Less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extrapyramidal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symptom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Effective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refra</a:t>
            </a:r>
            <a:r>
              <a:rPr lang="en-US" sz="2400" dirty="0" err="1" smtClean="0"/>
              <a:t>ctory</a:t>
            </a:r>
            <a:r>
              <a:rPr lang="en-US" sz="2400" dirty="0" smtClean="0"/>
              <a:t> cases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Easier discontinue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Fast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excret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(relapse)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1200" y="533400"/>
            <a:ext cx="1339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Atypical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Antimaniac</a:t>
            </a:r>
            <a:r>
              <a:rPr lang="en-US" dirty="0" smtClean="0"/>
              <a:t> Drugs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Mania- occurs due to increased NA in limbic system.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Acute Mania: </a:t>
            </a:r>
          </a:p>
          <a:p>
            <a:r>
              <a:rPr lang="en-US" dirty="0" smtClean="0"/>
              <a:t>increased NA + DA </a:t>
            </a:r>
          </a:p>
          <a:p>
            <a:r>
              <a:rPr lang="en-US" dirty="0" smtClean="0"/>
              <a:t>Increased psychomotor activity, impaired </a:t>
            </a:r>
            <a:r>
              <a:rPr lang="en-US" dirty="0" err="1" smtClean="0"/>
              <a:t>judgement</a:t>
            </a:r>
            <a:r>
              <a:rPr lang="en-US" dirty="0" smtClean="0"/>
              <a:t>, impulsive, grandiose &amp; irritation, inappropriate happiness</a:t>
            </a:r>
          </a:p>
          <a:p>
            <a:r>
              <a:rPr lang="en-US" dirty="0" smtClean="0"/>
              <a:t>Severe mania: delusions &amp; paranoid thinking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8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Pathogenesis of schizophrenia: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016195" cy="4581150"/>
          </a:xfrm>
        </p:spPr>
        <p:txBody>
          <a:bodyPr/>
          <a:lstStyle/>
          <a:p>
            <a:r>
              <a:rPr lang="en-US" dirty="0" smtClean="0"/>
              <a:t>Unknown</a:t>
            </a:r>
          </a:p>
          <a:p>
            <a:r>
              <a:rPr lang="en-US" dirty="0" smtClean="0"/>
              <a:t>Prevelance:1% worldwide</a:t>
            </a:r>
          </a:p>
          <a:p>
            <a:r>
              <a:rPr lang="en-US" dirty="0" smtClean="0"/>
              <a:t>More common in men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Genetic predisposition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First degree relative-10%,</a:t>
            </a:r>
          </a:p>
          <a:p>
            <a:r>
              <a:rPr lang="en-US" dirty="0" err="1" smtClean="0"/>
              <a:t>monozygotics</a:t>
            </a:r>
            <a:r>
              <a:rPr lang="en-US" dirty="0" smtClean="0"/>
              <a:t> twins-50%,</a:t>
            </a:r>
          </a:p>
          <a:p>
            <a:r>
              <a:rPr lang="en-US" dirty="0" err="1" smtClean="0"/>
              <a:t>dizygotic</a:t>
            </a:r>
            <a:r>
              <a:rPr lang="en-US" dirty="0" smtClean="0"/>
              <a:t> twins-10%</a:t>
            </a:r>
          </a:p>
          <a:p>
            <a:r>
              <a:rPr lang="en-US" dirty="0" smtClean="0"/>
              <a:t>Genes:</a:t>
            </a:r>
            <a:r>
              <a:rPr lang="en-US" i="1" dirty="0" smtClean="0"/>
              <a:t>Neuergulin-1</a:t>
            </a:r>
            <a:r>
              <a:rPr lang="en-US" dirty="0" smtClean="0"/>
              <a:t> &amp; </a:t>
            </a:r>
            <a:r>
              <a:rPr lang="en-US" i="1" dirty="0" smtClean="0"/>
              <a:t>schizophrenia-1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Drugs for acute attack of mania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1447800"/>
            <a:ext cx="7016195" cy="458115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Neuroleptics: </a:t>
            </a:r>
            <a:r>
              <a:rPr lang="en-US" dirty="0" smtClean="0"/>
              <a:t>chlorpromazine, haloperidol, </a:t>
            </a:r>
            <a:r>
              <a:rPr lang="en-US" dirty="0" err="1" smtClean="0"/>
              <a:t>risperidone</a:t>
            </a:r>
            <a:r>
              <a:rPr lang="en-US" dirty="0" smtClean="0"/>
              <a:t>, olanzapine, </a:t>
            </a:r>
            <a:r>
              <a:rPr lang="en-US" dirty="0" err="1" smtClean="0"/>
              <a:t>quetapine</a:t>
            </a:r>
            <a:r>
              <a:rPr lang="en-US" dirty="0" smtClean="0"/>
              <a:t>, </a:t>
            </a:r>
            <a:r>
              <a:rPr lang="en-US" dirty="0" err="1" smtClean="0"/>
              <a:t>aripiprazole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Benzodiazepines</a:t>
            </a:r>
            <a:r>
              <a:rPr lang="en-US" dirty="0" smtClean="0"/>
              <a:t>: diazepam, clonazepam,  </a:t>
            </a:r>
            <a:r>
              <a:rPr lang="en-US" dirty="0" err="1" smtClean="0"/>
              <a:t>lorazepam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err="1" smtClean="0">
                <a:solidFill>
                  <a:srgbClr val="0070C0"/>
                </a:solidFill>
              </a:rPr>
              <a:t>Antiepileptics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r>
              <a:rPr lang="en-US" dirty="0" smtClean="0"/>
              <a:t>sodium valproate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Drugs for prophylaxis of mania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1447800"/>
            <a:ext cx="7016195" cy="458115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Litium</a:t>
            </a:r>
            <a:endParaRPr lang="en-US" dirty="0" smtClean="0"/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err="1" smtClean="0">
                <a:solidFill>
                  <a:srgbClr val="0070C0"/>
                </a:solidFill>
              </a:rPr>
              <a:t>Antiepileptics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r>
              <a:rPr lang="en-US" dirty="0" smtClean="0"/>
              <a:t>sodium valproate, carbamazepine, </a:t>
            </a:r>
            <a:r>
              <a:rPr lang="en-US" dirty="0" err="1" smtClean="0"/>
              <a:t>lamotrigine</a:t>
            </a:r>
            <a:r>
              <a:rPr lang="en-US" dirty="0" smtClean="0"/>
              <a:t>, </a:t>
            </a:r>
            <a:r>
              <a:rPr lang="en-US" dirty="0" err="1" smtClean="0"/>
              <a:t>divalproex</a:t>
            </a:r>
            <a:endParaRPr lang="en-US" dirty="0" smtClean="0"/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err="1" smtClean="0">
                <a:solidFill>
                  <a:srgbClr val="0070C0"/>
                </a:solidFill>
              </a:rPr>
              <a:t>Neuroleptics:</a:t>
            </a:r>
            <a:r>
              <a:rPr lang="en-US" dirty="0" err="1" smtClean="0"/>
              <a:t>aripiprazole</a:t>
            </a:r>
            <a:r>
              <a:rPr lang="en-US" dirty="0"/>
              <a:t>, </a:t>
            </a:r>
            <a:r>
              <a:rPr lang="en-US" dirty="0" err="1"/>
              <a:t>quetapine</a:t>
            </a:r>
            <a:r>
              <a:rPr lang="en-US" dirty="0"/>
              <a:t>, olanzapine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4638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Lithium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20755" y="1219200"/>
            <a:ext cx="7016195" cy="4581150"/>
          </a:xfrm>
        </p:spPr>
        <p:txBody>
          <a:bodyPr/>
          <a:lstStyle/>
          <a:p>
            <a:r>
              <a:rPr lang="en-US" dirty="0" smtClean="0"/>
              <a:t>Earlier used for gout, but withdrawn due to toxicity.</a:t>
            </a:r>
          </a:p>
          <a:p>
            <a:endParaRPr lang="en-US" dirty="0" smtClean="0"/>
          </a:p>
          <a:p>
            <a:r>
              <a:rPr lang="en-US" dirty="0" smtClean="0"/>
              <a:t>Reintroduced for treatment of mania in 1946</a:t>
            </a:r>
          </a:p>
          <a:p>
            <a:endParaRPr lang="en-US" dirty="0" smtClean="0"/>
          </a:p>
          <a:p>
            <a:r>
              <a:rPr lang="en-US" dirty="0" smtClean="0"/>
              <a:t>Standard drug for mania despite low therapeutic index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400" y="3810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Mechanism of action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400" y="1371600"/>
            <a:ext cx="7016195" cy="53340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Replaces Na</a:t>
            </a:r>
            <a:r>
              <a:rPr lang="en-US" dirty="0" smtClean="0">
                <a:sym typeface="Wingdings" panose="05000000000000000000" pitchFamily="2" charset="2"/>
              </a:rPr>
              <a:t> so action potential cannot be maintained by Li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Reduces NA &amp; DA and increases 5HT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Inhibits hydrolysis of inositol phosphate reduces generation of second messengers IP3 &amp; </a:t>
            </a:r>
            <a:r>
              <a:rPr lang="en-US" dirty="0" err="1" smtClean="0">
                <a:sym typeface="Wingdings" panose="05000000000000000000" pitchFamily="2" charset="2"/>
              </a:rPr>
              <a:t>diacylglycerol</a:t>
            </a:r>
            <a:r>
              <a:rPr lang="en-US" dirty="0" smtClean="0">
                <a:sym typeface="Wingdings" panose="05000000000000000000" pitchFamily="2" charset="2"/>
              </a:rPr>
              <a:t> in hyperactive neurons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Decreases formation of protein kinases in brain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400" y="3810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400" y="1371600"/>
            <a:ext cx="7016195" cy="5334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CNS: </a:t>
            </a:r>
            <a:r>
              <a:rPr lang="en-US" dirty="0"/>
              <a:t>gradually corrects symptoms of mania &amp; stabilizes mood</a:t>
            </a:r>
          </a:p>
          <a:p>
            <a:endParaRPr lang="en-US" b="1" dirty="0" smtClean="0">
              <a:solidFill>
                <a:srgbClr val="00B0F0"/>
              </a:solidFill>
            </a:endParaRPr>
          </a:p>
          <a:p>
            <a:r>
              <a:rPr lang="en-US" b="1" dirty="0" smtClean="0">
                <a:solidFill>
                  <a:srgbClr val="00B0F0"/>
                </a:solidFill>
              </a:rPr>
              <a:t>Inhibits ADH:</a:t>
            </a:r>
            <a:r>
              <a:rPr lang="en-US" dirty="0" smtClean="0"/>
              <a:t> leads to </a:t>
            </a:r>
            <a:r>
              <a:rPr lang="en-US" dirty="0" err="1" smtClean="0"/>
              <a:t>nephrogenic</a:t>
            </a:r>
            <a:r>
              <a:rPr lang="en-US" dirty="0" smtClean="0"/>
              <a:t> diabetes </a:t>
            </a:r>
            <a:r>
              <a:rPr lang="en-US" dirty="0" err="1" smtClean="0"/>
              <a:t>insipidus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B0F0"/>
                </a:solidFill>
              </a:rPr>
              <a:t>Inhibits iodination of tyrosine: </a:t>
            </a:r>
            <a:r>
              <a:rPr lang="en-US" dirty="0" smtClean="0"/>
              <a:t>inhibits synthesis of </a:t>
            </a:r>
            <a:r>
              <a:rPr lang="en-US" dirty="0" err="1" smtClean="0"/>
              <a:t>thyroxine</a:t>
            </a:r>
            <a:r>
              <a:rPr lang="en-US" dirty="0" smtClean="0">
                <a:sym typeface="Wingdings" panose="05000000000000000000" pitchFamily="2" charset="2"/>
              </a:rPr>
              <a:t> hypothyroidism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34667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400" y="3810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Pharmacokinetics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400" y="1371600"/>
            <a:ext cx="7016195" cy="5334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Absorption on oral: </a:t>
            </a:r>
            <a:r>
              <a:rPr lang="en-US" dirty="0" smtClean="0"/>
              <a:t>rapid &amp; complete (100%)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Peak concentration: </a:t>
            </a:r>
            <a:r>
              <a:rPr lang="en-US" dirty="0" smtClean="0"/>
              <a:t>2-4 </a:t>
            </a:r>
            <a:r>
              <a:rPr lang="en-US" dirty="0" err="1" smtClean="0"/>
              <a:t>hrs</a:t>
            </a:r>
            <a:endParaRPr lang="en-US" dirty="0" smtClean="0"/>
          </a:p>
          <a:p>
            <a:r>
              <a:rPr lang="en-US" b="1" dirty="0" smtClean="0">
                <a:solidFill>
                  <a:srgbClr val="00B0F0"/>
                </a:solidFill>
              </a:rPr>
              <a:t>Distribution: </a:t>
            </a:r>
            <a:r>
              <a:rPr lang="en-US" dirty="0" smtClean="0"/>
              <a:t>to CNS-slow (50% of plasma)</a:t>
            </a:r>
          </a:p>
          <a:p>
            <a:r>
              <a:rPr lang="en-US" dirty="0" smtClean="0"/>
              <a:t>Does not bind to plasma proteins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Eliminated in urine in 2 phases:</a:t>
            </a:r>
            <a:r>
              <a:rPr lang="en-US" dirty="0" smtClean="0"/>
              <a:t> initial (6-12h)- 1/3</a:t>
            </a:r>
            <a:r>
              <a:rPr lang="en-US" baseline="30000" dirty="0" smtClean="0"/>
              <a:t>rd</a:t>
            </a:r>
            <a:r>
              <a:rPr lang="en-US" dirty="0" smtClean="0"/>
              <a:t> to 2/3</a:t>
            </a:r>
            <a:r>
              <a:rPr lang="en-US" baseline="30000" dirty="0" smtClean="0"/>
              <a:t>rd</a:t>
            </a:r>
            <a:r>
              <a:rPr lang="en-US" dirty="0" smtClean="0"/>
              <a:t>  &amp; slow excretion-10-14 days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Excreted in saliva: </a:t>
            </a:r>
            <a:r>
              <a:rPr lang="en-US" dirty="0" err="1" smtClean="0"/>
              <a:t>Conc</a:t>
            </a:r>
            <a:r>
              <a:rPr lang="en-US" dirty="0" smtClean="0"/>
              <a:t> in saliva twice that of plasma</a:t>
            </a:r>
            <a:r>
              <a:rPr lang="en-US" dirty="0" smtClean="0">
                <a:sym typeface="Wingdings" panose="05000000000000000000" pitchFamily="2" charset="2"/>
              </a:rPr>
              <a:t> non invasive method of TDM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231762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400" y="3810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Uses: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400" y="1371600"/>
            <a:ext cx="7016195" cy="5334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Prophylaxis of mania/ chronic mania: </a:t>
            </a:r>
            <a:r>
              <a:rPr lang="en-US" dirty="0" smtClean="0"/>
              <a:t>lithium is a drug of choice</a:t>
            </a:r>
          </a:p>
          <a:p>
            <a:r>
              <a:rPr lang="en-US" dirty="0" smtClean="0"/>
              <a:t>Plasma </a:t>
            </a:r>
            <a:r>
              <a:rPr lang="en-US" dirty="0" err="1" smtClean="0"/>
              <a:t>conc</a:t>
            </a:r>
            <a:r>
              <a:rPr lang="en-US" dirty="0" smtClean="0"/>
              <a:t> in acute mania- 0.8-1.4 </a:t>
            </a:r>
            <a:r>
              <a:rPr lang="en-US" dirty="0" err="1" smtClean="0"/>
              <a:t>mmol</a:t>
            </a:r>
            <a:r>
              <a:rPr lang="en-US" dirty="0" smtClean="0"/>
              <a:t>/</a:t>
            </a:r>
            <a:r>
              <a:rPr lang="en-US" dirty="0" err="1" smtClean="0"/>
              <a:t>litre</a:t>
            </a:r>
            <a:r>
              <a:rPr lang="en-US" dirty="0" smtClean="0"/>
              <a:t> &amp; </a:t>
            </a:r>
            <a:r>
              <a:rPr lang="en-US" dirty="0" err="1" smtClean="0"/>
              <a:t>maintenece</a:t>
            </a:r>
            <a:r>
              <a:rPr lang="en-US" dirty="0" smtClean="0"/>
              <a:t> </a:t>
            </a:r>
            <a:r>
              <a:rPr lang="en-US" dirty="0" err="1" smtClean="0"/>
              <a:t>conc</a:t>
            </a:r>
            <a:r>
              <a:rPr lang="en-US" dirty="0" smtClean="0"/>
              <a:t>- 0.5-0.8mmol/</a:t>
            </a:r>
            <a:r>
              <a:rPr lang="en-US" dirty="0" err="1" smtClean="0"/>
              <a:t>litre</a:t>
            </a:r>
            <a:endParaRPr lang="en-US" dirty="0" smtClean="0"/>
          </a:p>
          <a:p>
            <a:r>
              <a:rPr lang="en-US" b="1" dirty="0" smtClean="0">
                <a:solidFill>
                  <a:srgbClr val="00B0F0"/>
                </a:solidFill>
              </a:rPr>
              <a:t>Acute mania : </a:t>
            </a:r>
            <a:r>
              <a:rPr lang="en-US" dirty="0" smtClean="0"/>
              <a:t>effective but delayed onset</a:t>
            </a:r>
          </a:p>
          <a:p>
            <a:r>
              <a:rPr lang="en-US" dirty="0" smtClean="0"/>
              <a:t>Used together with neuroleptics or other agents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Alcohol dependence: </a:t>
            </a:r>
            <a:r>
              <a:rPr lang="en-US" dirty="0" smtClean="0"/>
              <a:t>not preferred due to narrow safety</a:t>
            </a:r>
          </a:p>
        </p:txBody>
      </p:sp>
    </p:spTree>
    <p:extLst>
      <p:ext uri="{BB962C8B-B14F-4D97-AF65-F5344CB8AC3E}">
        <p14:creationId xmlns:p14="http://schemas.microsoft.com/office/powerpoint/2010/main" val="144021408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400" y="3810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Adverse effects: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400" y="1371600"/>
            <a:ext cx="7016195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MC side effect at therapeutic dose- tremors</a:t>
            </a:r>
          </a:p>
          <a:p>
            <a:r>
              <a:rPr lang="en-US" dirty="0" smtClean="0"/>
              <a:t>Mild toxicity- nausea, vomiting, </a:t>
            </a:r>
            <a:r>
              <a:rPr lang="en-US" dirty="0" err="1" smtClean="0"/>
              <a:t>abdo</a:t>
            </a:r>
            <a:r>
              <a:rPr lang="en-US" dirty="0" smtClean="0"/>
              <a:t> pain, diarrhea, sedation, fine </a:t>
            </a:r>
            <a:r>
              <a:rPr lang="en-US" dirty="0" err="1" smtClean="0"/>
              <a:t>tremmores</a:t>
            </a:r>
            <a:endParaRPr lang="en-US" dirty="0" smtClean="0"/>
          </a:p>
          <a:p>
            <a:r>
              <a:rPr lang="en-US" dirty="0" smtClean="0"/>
              <a:t>Serious SE: mental confusion, </a:t>
            </a:r>
            <a:r>
              <a:rPr lang="en-US" dirty="0" err="1" smtClean="0"/>
              <a:t>hyperreflexia</a:t>
            </a:r>
            <a:r>
              <a:rPr lang="en-US" dirty="0" smtClean="0"/>
              <a:t>, gross tremors, </a:t>
            </a:r>
            <a:r>
              <a:rPr lang="en-US" dirty="0" err="1" smtClean="0"/>
              <a:t>dysathria</a:t>
            </a:r>
            <a:r>
              <a:rPr lang="en-US" dirty="0" smtClean="0"/>
              <a:t>, seizures, coma &amp; death may occur</a:t>
            </a:r>
          </a:p>
          <a:p>
            <a:r>
              <a:rPr lang="en-US" dirty="0" err="1" smtClean="0"/>
              <a:t>Nephrogenic</a:t>
            </a:r>
            <a:r>
              <a:rPr lang="en-US" dirty="0" smtClean="0"/>
              <a:t> diabetes- </a:t>
            </a:r>
            <a:r>
              <a:rPr lang="en-US" dirty="0" err="1" smtClean="0"/>
              <a:t>amiloride</a:t>
            </a:r>
            <a:r>
              <a:rPr lang="en-US" dirty="0" smtClean="0"/>
              <a:t> is DOC</a:t>
            </a:r>
          </a:p>
          <a:p>
            <a:r>
              <a:rPr lang="en-US" dirty="0" err="1" smtClean="0"/>
              <a:t>Hypoglycaemia</a:t>
            </a:r>
            <a:endParaRPr lang="en-US" dirty="0" smtClean="0"/>
          </a:p>
          <a:p>
            <a:r>
              <a:rPr lang="en-US" dirty="0" smtClean="0"/>
              <a:t>Hypothyroidism</a:t>
            </a:r>
          </a:p>
          <a:p>
            <a:r>
              <a:rPr lang="en-US" dirty="0" smtClean="0"/>
              <a:t>In pregnancy- </a:t>
            </a:r>
            <a:r>
              <a:rPr lang="en-US" dirty="0" err="1" smtClean="0"/>
              <a:t>ebstein</a:t>
            </a:r>
            <a:r>
              <a:rPr lang="en-US" dirty="0" smtClean="0"/>
              <a:t> </a:t>
            </a:r>
            <a:r>
              <a:rPr lang="en-US" dirty="0" err="1" smtClean="0"/>
              <a:t>anamoly</a:t>
            </a:r>
            <a:r>
              <a:rPr lang="en-US" dirty="0" smtClean="0"/>
              <a:t> &amp; floppy baby syndrome</a:t>
            </a:r>
          </a:p>
        </p:txBody>
      </p:sp>
    </p:spTree>
    <p:extLst>
      <p:ext uri="{BB962C8B-B14F-4D97-AF65-F5344CB8AC3E}">
        <p14:creationId xmlns:p14="http://schemas.microsoft.com/office/powerpoint/2010/main" val="26371002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400" y="3810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Rx of lithium toxicity: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400" y="1371600"/>
            <a:ext cx="7016195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No specific antidote</a:t>
            </a:r>
          </a:p>
          <a:p>
            <a:r>
              <a:rPr lang="en-US" dirty="0" smtClean="0"/>
              <a:t>Correction Na deficiency- infuse Normal saline</a:t>
            </a:r>
          </a:p>
          <a:p>
            <a:r>
              <a:rPr lang="en-US" dirty="0" smtClean="0"/>
              <a:t>Stop NSAIDs</a:t>
            </a:r>
          </a:p>
          <a:p>
            <a:r>
              <a:rPr lang="en-US" dirty="0" err="1" smtClean="0"/>
              <a:t>Maitains</a:t>
            </a:r>
            <a:r>
              <a:rPr lang="en-US" dirty="0" smtClean="0"/>
              <a:t> vitals</a:t>
            </a:r>
          </a:p>
          <a:p>
            <a:r>
              <a:rPr lang="en-US" dirty="0" smtClean="0"/>
              <a:t>Osmotic diuretics to enhance Li excretion</a:t>
            </a:r>
          </a:p>
          <a:p>
            <a:r>
              <a:rPr lang="en-US" dirty="0" err="1" smtClean="0"/>
              <a:t>Haemodialysis</a:t>
            </a:r>
            <a:r>
              <a:rPr lang="en-US" dirty="0" smtClean="0"/>
              <a:t> if serum </a:t>
            </a:r>
            <a:r>
              <a:rPr lang="en-US" dirty="0" err="1" smtClean="0"/>
              <a:t>conc</a:t>
            </a:r>
            <a:r>
              <a:rPr lang="en-US" dirty="0" smtClean="0"/>
              <a:t> exceeds 4mmol/</a:t>
            </a:r>
            <a:r>
              <a:rPr lang="en-US" dirty="0" err="1" smtClean="0"/>
              <a:t>litre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06687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400" y="3810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Interactions :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400" y="1371600"/>
            <a:ext cx="7016195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Na enhances Li excretion &amp; Na depletion causes Li retention &amp; toxicity</a:t>
            </a:r>
          </a:p>
          <a:p>
            <a:r>
              <a:rPr lang="en-US" dirty="0" smtClean="0"/>
              <a:t>NSAIDs facilitate renal tubular reabsorption of Li in proximal tubule</a:t>
            </a:r>
            <a:r>
              <a:rPr lang="en-US" dirty="0" smtClean="0">
                <a:sym typeface="Wingdings" panose="05000000000000000000" pitchFamily="2" charset="2"/>
              </a:rPr>
              <a:t> increase </a:t>
            </a:r>
            <a:r>
              <a:rPr lang="en-US" dirty="0" err="1" smtClean="0">
                <a:sym typeface="Wingdings" panose="05000000000000000000" pitchFamily="2" charset="2"/>
              </a:rPr>
              <a:t>conc</a:t>
            </a:r>
            <a:r>
              <a:rPr lang="en-US" dirty="0" smtClean="0">
                <a:sym typeface="Wingdings" panose="05000000000000000000" pitchFamily="2" charset="2"/>
              </a:rPr>
              <a:t> &amp; toxicity ( more with indomethacin, ibuprofen, naproxen &amp; less with aspirin, </a:t>
            </a:r>
            <a:r>
              <a:rPr lang="en-US" dirty="0" err="1" smtClean="0">
                <a:sym typeface="Wingdings" panose="05000000000000000000" pitchFamily="2" charset="2"/>
              </a:rPr>
              <a:t>sulindac</a:t>
            </a:r>
            <a:r>
              <a:rPr lang="en-US" dirty="0" smtClean="0">
                <a:sym typeface="Wingdings" panose="05000000000000000000" pitchFamily="2" charset="2"/>
              </a:rPr>
              <a:t> 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ACE inhibitors increase Li </a:t>
            </a:r>
            <a:r>
              <a:rPr lang="en-US" dirty="0" err="1" smtClean="0">
                <a:sym typeface="Wingdings" panose="05000000000000000000" pitchFamily="2" charset="2"/>
              </a:rPr>
              <a:t>Conc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Osmotic diuretics, acetazolamide, triamterene enhance renal excretion of Li</a:t>
            </a: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59790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0"/>
            <a:ext cx="7016195" cy="610820"/>
          </a:xfrm>
        </p:spPr>
        <p:txBody>
          <a:bodyPr>
            <a:normAutofit fontScale="90000"/>
          </a:bodyPr>
          <a:lstStyle/>
          <a:p>
            <a:r>
              <a:rPr lang="en-US" dirty="0"/>
              <a:t>Pathogenesis of schizophrenia: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47800" y="762000"/>
            <a:ext cx="7391400" cy="5638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>
                <a:solidFill>
                  <a:srgbClr val="70AC2E"/>
                </a:solidFill>
              </a:rPr>
              <a:t>Dopamine hypothesis:</a:t>
            </a:r>
          </a:p>
          <a:p>
            <a:pPr>
              <a:buNone/>
            </a:pPr>
            <a:r>
              <a:rPr lang="en-US" dirty="0" smtClean="0"/>
              <a:t>Increased dopaminergic activity in limbic system</a:t>
            </a:r>
            <a:r>
              <a:rPr lang="en-US" dirty="0" smtClean="0">
                <a:sym typeface="Wingdings" pitchFamily="2" charset="2"/>
              </a:rPr>
              <a:t> disorder</a:t>
            </a:r>
          </a:p>
          <a:p>
            <a:pPr>
              <a:buNone/>
            </a:pPr>
            <a:r>
              <a:rPr lang="en-US" dirty="0">
                <a:solidFill>
                  <a:srgbClr val="148E2B"/>
                </a:solidFill>
              </a:rPr>
              <a:t>5-HT Hypothesis:</a:t>
            </a:r>
            <a:endParaRPr lang="en-US" dirty="0" smtClean="0">
              <a:solidFill>
                <a:srgbClr val="148E2B"/>
              </a:solidFill>
              <a:sym typeface="Wingdings" pitchFamily="2" charset="2"/>
            </a:endParaRPr>
          </a:p>
          <a:p>
            <a:r>
              <a:rPr lang="en-US" dirty="0"/>
              <a:t>5HT2</a:t>
            </a:r>
            <a:r>
              <a:rPr lang="en-US" dirty="0">
                <a:sym typeface="Wingdings" pitchFamily="2" charset="2"/>
              </a:rPr>
              <a:t>LSD (5-HT agonist) visual hallucinations and sensory disturbance, which are similar to psychosis. </a:t>
            </a:r>
          </a:p>
          <a:p>
            <a:r>
              <a:rPr lang="en-US" dirty="0">
                <a:sym typeface="Wingdings" pitchFamily="2" charset="2"/>
              </a:rPr>
              <a:t>5HT has a modulator role on DA </a:t>
            </a:r>
            <a:r>
              <a:rPr lang="en-US" dirty="0" smtClean="0">
                <a:sym typeface="Wingdings" pitchFamily="2" charset="2"/>
              </a:rPr>
              <a:t>pathway</a:t>
            </a:r>
          </a:p>
          <a:p>
            <a:pPr marL="0" indent="0">
              <a:buNone/>
            </a:pPr>
            <a:r>
              <a:rPr lang="en-US" dirty="0">
                <a:solidFill>
                  <a:srgbClr val="148E2B"/>
                </a:solidFill>
              </a:rPr>
              <a:t>Glutamate Hypothesis:</a:t>
            </a:r>
            <a:endParaRPr lang="en-US" dirty="0" smtClean="0">
              <a:solidFill>
                <a:srgbClr val="148E2B"/>
              </a:solidFill>
              <a:sym typeface="Wingdings" pitchFamily="2" charset="2"/>
            </a:endParaRPr>
          </a:p>
          <a:p>
            <a:r>
              <a:rPr lang="en-US" dirty="0"/>
              <a:t>Glutamate-NMDA receptor antagonist(</a:t>
            </a:r>
            <a:r>
              <a:rPr lang="en-US" dirty="0" err="1"/>
              <a:t>phencylidine</a:t>
            </a:r>
            <a:r>
              <a:rPr lang="en-US" dirty="0"/>
              <a:t> &amp; </a:t>
            </a:r>
            <a:r>
              <a:rPr lang="en-US" dirty="0" err="1"/>
              <a:t>ketamime</a:t>
            </a:r>
            <a:r>
              <a:rPr lang="en-US" dirty="0"/>
              <a:t>)</a:t>
            </a:r>
            <a:r>
              <a:rPr lang="en-US" dirty="0">
                <a:sym typeface="Wingdings" pitchFamily="2" charset="2"/>
              </a:rPr>
              <a:t> </a:t>
            </a:r>
            <a:r>
              <a:rPr lang="en-US" dirty="0" err="1">
                <a:sym typeface="Wingdings" pitchFamily="2" charset="2"/>
              </a:rPr>
              <a:t>pshchotic</a:t>
            </a:r>
            <a:r>
              <a:rPr lang="en-US" dirty="0">
                <a:sym typeface="Wingdings" pitchFamily="2" charset="2"/>
              </a:rPr>
              <a:t> symptoms in normal person</a:t>
            </a:r>
          </a:p>
          <a:p>
            <a:endParaRPr lang="en-US" dirty="0">
              <a:sym typeface="Wingdings" pitchFamily="2" charset="2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400" y="3810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Antiepileptics</a:t>
            </a:r>
            <a:r>
              <a:rPr lang="en-US" dirty="0" smtClean="0"/>
              <a:t>  :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400" y="1371600"/>
            <a:ext cx="7016195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Sodium valproate:</a:t>
            </a:r>
          </a:p>
          <a:p>
            <a:pPr lvl="1"/>
            <a:r>
              <a:rPr lang="en-US" dirty="0" smtClean="0"/>
              <a:t>First line drug due to its faster action &amp; better adverse effect profile</a:t>
            </a:r>
          </a:p>
          <a:p>
            <a:pPr lvl="1"/>
            <a:endParaRPr lang="en-US" dirty="0"/>
          </a:p>
          <a:p>
            <a:r>
              <a:rPr lang="en-US" dirty="0" smtClean="0"/>
              <a:t> carbamazepine:</a:t>
            </a:r>
          </a:p>
          <a:p>
            <a:pPr lvl="1"/>
            <a:r>
              <a:rPr lang="en-US" dirty="0" smtClean="0"/>
              <a:t>Not effective in all cases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Lamotrigine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Effective in type II bipolar disorder</a:t>
            </a:r>
          </a:p>
          <a:p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3967576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6400" y="3810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Neuroleptics  :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6400" y="1371600"/>
            <a:ext cx="7016195" cy="5334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Aripirazole</a:t>
            </a:r>
            <a:r>
              <a:rPr lang="en-US" dirty="0" smtClean="0"/>
              <a:t> :</a:t>
            </a:r>
          </a:p>
          <a:p>
            <a:pPr lvl="1"/>
            <a:r>
              <a:rPr lang="en-US" dirty="0" err="1" smtClean="0"/>
              <a:t>Supresses</a:t>
            </a:r>
            <a:r>
              <a:rPr lang="en-US" dirty="0" smtClean="0"/>
              <a:t> manic phase in bipolar disorder</a:t>
            </a:r>
          </a:p>
          <a:p>
            <a:pPr lvl="1"/>
            <a:r>
              <a:rPr lang="en-US" dirty="0" smtClean="0"/>
              <a:t>Used as </a:t>
            </a:r>
            <a:r>
              <a:rPr lang="en-US" dirty="0" err="1" smtClean="0"/>
              <a:t>monotherapy</a:t>
            </a:r>
            <a:r>
              <a:rPr lang="en-US" dirty="0" smtClean="0"/>
              <a:t> or with lithium or sodium valproate</a:t>
            </a:r>
          </a:p>
          <a:p>
            <a:pPr lvl="1"/>
            <a:endParaRPr lang="en-US" dirty="0"/>
          </a:p>
          <a:p>
            <a:r>
              <a:rPr lang="en-US" dirty="0" smtClean="0"/>
              <a:t> </a:t>
            </a:r>
            <a:r>
              <a:rPr lang="en-US" dirty="0" err="1" smtClean="0"/>
              <a:t>olanazepine</a:t>
            </a:r>
            <a:r>
              <a:rPr lang="en-US" dirty="0" smtClean="0"/>
              <a:t> &amp; </a:t>
            </a:r>
            <a:r>
              <a:rPr lang="en-US" dirty="0" err="1" smtClean="0"/>
              <a:t>quetiapine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Effective in </a:t>
            </a:r>
            <a:r>
              <a:rPr lang="en-US" smtClean="0"/>
              <a:t>bipolar disorder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269602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1500" dirty="0" smtClean="0">
                <a:solidFill>
                  <a:srgbClr val="C00000"/>
                </a:solidFill>
              </a:rPr>
              <a:t>Thank you</a:t>
            </a:r>
            <a:endParaRPr lang="en-US" sz="115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329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Antipsychotics/</a:t>
            </a:r>
            <a:r>
              <a:rPr lang="en-US" dirty="0" err="1" smtClean="0"/>
              <a:t>Neuroleptics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19200" y="581250"/>
            <a:ext cx="7016195" cy="458115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A)Typical Antipsychotics</a:t>
            </a:r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Antidopaminergic</a:t>
            </a:r>
            <a:r>
              <a:rPr lang="en-US" dirty="0" smtClean="0"/>
              <a:t> Drugs):</a:t>
            </a:r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322646196"/>
              </p:ext>
            </p:extLst>
          </p:nvPr>
        </p:nvGraphicFramePr>
        <p:xfrm>
          <a:off x="457199" y="1676400"/>
          <a:ext cx="8311595" cy="467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228600"/>
            <a:ext cx="7016195" cy="990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Atypical antipsychotics</a:t>
            </a:r>
            <a:br>
              <a:rPr lang="en-US" dirty="0" smtClean="0"/>
            </a:br>
            <a:r>
              <a:rPr lang="en-US" dirty="0" smtClean="0"/>
              <a:t>(DA &amp;/or 5-HT antagonists)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501582"/>
              </p:ext>
            </p:extLst>
          </p:nvPr>
        </p:nvGraphicFramePr>
        <p:xfrm>
          <a:off x="457200" y="1371600"/>
          <a:ext cx="84582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0200" y="533400"/>
            <a:ext cx="7016195" cy="61082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Miscellaneous: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00200" y="1295400"/>
            <a:ext cx="7016195" cy="4581150"/>
          </a:xfrm>
        </p:spPr>
        <p:txBody>
          <a:bodyPr/>
          <a:lstStyle/>
          <a:p>
            <a:r>
              <a:rPr lang="en-US" dirty="0" err="1" smtClean="0"/>
              <a:t>Pimozide</a:t>
            </a:r>
            <a:endParaRPr lang="en-US" dirty="0" smtClean="0"/>
          </a:p>
          <a:p>
            <a:r>
              <a:rPr lang="en-US" dirty="0" err="1" smtClean="0"/>
              <a:t>Loxapine</a:t>
            </a:r>
            <a:endParaRPr lang="en-US" dirty="0" smtClean="0"/>
          </a:p>
          <a:p>
            <a:r>
              <a:rPr lang="en-US" dirty="0" err="1" smtClean="0"/>
              <a:t>Molindone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</TotalTime>
  <Words>2203</Words>
  <Application>Microsoft Office PowerPoint</Application>
  <PresentationFormat>On-screen Show (4:3)</PresentationFormat>
  <Paragraphs>481</Paragraphs>
  <Slides>62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6" baseType="lpstr">
      <vt:lpstr>Arial</vt:lpstr>
      <vt:lpstr>Calibri</vt:lpstr>
      <vt:lpstr>Wingdings</vt:lpstr>
      <vt:lpstr>Office Theme</vt:lpstr>
      <vt:lpstr>Antipsychotic Drugs Drugs for mania</vt:lpstr>
      <vt:lpstr>Psychosis:</vt:lpstr>
      <vt:lpstr>Psychosis:</vt:lpstr>
      <vt:lpstr>Schizophrenia:</vt:lpstr>
      <vt:lpstr>Pathogenesis of schizophrenia:</vt:lpstr>
      <vt:lpstr>Pathogenesis of schizophrenia:</vt:lpstr>
      <vt:lpstr>Antipsychotics/Neuroleptics:</vt:lpstr>
      <vt:lpstr>Atypical antipsychotics (DA &amp;/or 5-HT antagonists)</vt:lpstr>
      <vt:lpstr>Miscellaneous:</vt:lpstr>
      <vt:lpstr>Mechanism of action:</vt:lpstr>
      <vt:lpstr>Typical antipychotics:</vt:lpstr>
      <vt:lpstr>D2 blockade in other pathways</vt:lpstr>
      <vt:lpstr>Receptor binding affinities:</vt:lpstr>
      <vt:lpstr>Atypical antipsychotics:</vt:lpstr>
      <vt:lpstr>Pharmacokinetics:</vt:lpstr>
      <vt:lpstr>Chlorpromazine</vt:lpstr>
      <vt:lpstr>TRIFLUPROMAZINE</vt:lpstr>
      <vt:lpstr>THIORIDAZINE</vt:lpstr>
      <vt:lpstr>TRIFLUPERAZINE &amp; FLUPHENAZINE</vt:lpstr>
      <vt:lpstr>HALOPERIDOL</vt:lpstr>
      <vt:lpstr>PowerPoint Presentation</vt:lpstr>
      <vt:lpstr>loxapine</vt:lpstr>
      <vt:lpstr>Disadvantages of typical antipsychotics:</vt:lpstr>
      <vt:lpstr>ATYPICAL  ANTIPSYCHOTICS</vt:lpstr>
      <vt:lpstr>CLOZAPINE</vt:lpstr>
      <vt:lpstr>Olanzapine:</vt:lpstr>
      <vt:lpstr>Quetiapine:</vt:lpstr>
      <vt:lpstr>Aripiprazole:</vt:lpstr>
      <vt:lpstr>Ziprasidone:</vt:lpstr>
      <vt:lpstr>Amisulpiride:</vt:lpstr>
      <vt:lpstr>Zotepine:</vt:lpstr>
      <vt:lpstr>Adverse effects: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Drug interactions:</vt:lpstr>
      <vt:lpstr>Therapeutic uses:</vt:lpstr>
      <vt:lpstr>PowerPoint Presentation</vt:lpstr>
      <vt:lpstr>PowerPoint Presentation</vt:lpstr>
      <vt:lpstr>Drug selection:</vt:lpstr>
      <vt:lpstr>Drug selection:</vt:lpstr>
      <vt:lpstr>Depot Preparations:</vt:lpstr>
      <vt:lpstr>PowerPoint Presentation</vt:lpstr>
      <vt:lpstr>Antimaniac Drugs</vt:lpstr>
      <vt:lpstr>Drugs for acute attack of mania</vt:lpstr>
      <vt:lpstr>Drugs for prophylaxis of mania</vt:lpstr>
      <vt:lpstr>Lithium </vt:lpstr>
      <vt:lpstr>Mechanism of action</vt:lpstr>
      <vt:lpstr>Action</vt:lpstr>
      <vt:lpstr>Pharmacokinetics </vt:lpstr>
      <vt:lpstr>Uses: </vt:lpstr>
      <vt:lpstr>Adverse effects: </vt:lpstr>
      <vt:lpstr>Rx of lithium toxicity: </vt:lpstr>
      <vt:lpstr>Interactions : </vt:lpstr>
      <vt:lpstr>Antiepileptics  : </vt:lpstr>
      <vt:lpstr>Neuroleptics  : 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renuka</cp:lastModifiedBy>
  <cp:revision>170</cp:revision>
  <dcterms:created xsi:type="dcterms:W3CDTF">2013-08-21T19:17:07Z</dcterms:created>
  <dcterms:modified xsi:type="dcterms:W3CDTF">2020-04-03T05:58:46Z</dcterms:modified>
</cp:coreProperties>
</file>