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3" r:id="rId2"/>
    <p:sldId id="274" r:id="rId3"/>
    <p:sldId id="278" r:id="rId4"/>
    <p:sldId id="279" r:id="rId5"/>
    <p:sldId id="280" r:id="rId6"/>
    <p:sldId id="281" r:id="rId7"/>
    <p:sldId id="369" r:id="rId8"/>
    <p:sldId id="371" r:id="rId9"/>
    <p:sldId id="372" r:id="rId10"/>
    <p:sldId id="373" r:id="rId11"/>
    <p:sldId id="409" r:id="rId12"/>
    <p:sldId id="376" r:id="rId13"/>
    <p:sldId id="380" r:id="rId14"/>
    <p:sldId id="381" r:id="rId15"/>
    <p:sldId id="414" r:id="rId16"/>
    <p:sldId id="335" r:id="rId17"/>
    <p:sldId id="286" r:id="rId18"/>
    <p:sldId id="307" r:id="rId19"/>
    <p:sldId id="382" r:id="rId20"/>
    <p:sldId id="308" r:id="rId21"/>
    <p:sldId id="345" r:id="rId22"/>
    <p:sldId id="385" r:id="rId23"/>
    <p:sldId id="310" r:id="rId24"/>
    <p:sldId id="390" r:id="rId25"/>
    <p:sldId id="340" r:id="rId26"/>
    <p:sldId id="342" r:id="rId27"/>
    <p:sldId id="341" r:id="rId28"/>
    <p:sldId id="343" r:id="rId29"/>
    <p:sldId id="347" r:id="rId30"/>
    <p:sldId id="352" r:id="rId31"/>
    <p:sldId id="398" r:id="rId32"/>
    <p:sldId id="392" r:id="rId33"/>
    <p:sldId id="350" r:id="rId34"/>
    <p:sldId id="394" r:id="rId35"/>
    <p:sldId id="356" r:id="rId36"/>
    <p:sldId id="360" r:id="rId37"/>
    <p:sldId id="401" r:id="rId38"/>
    <p:sldId id="402" r:id="rId39"/>
    <p:sldId id="358" r:id="rId40"/>
    <p:sldId id="403" r:id="rId41"/>
    <p:sldId id="36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3" autoAdjust="0"/>
    <p:restoredTop sz="87455" autoAdjust="0"/>
  </p:normalViewPr>
  <p:slideViewPr>
    <p:cSldViewPr>
      <p:cViewPr varScale="1">
        <p:scale>
          <a:sx n="65" d="100"/>
          <a:sy n="65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240C84-EE76-451C-9BDD-D31EFC38BACB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87BF608-5763-483D-998E-E11E7E3E554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5HT RECEPTOR</a:t>
          </a:r>
          <a:endParaRPr lang="en-IN" dirty="0"/>
        </a:p>
      </dgm:t>
    </dgm:pt>
    <dgm:pt modelId="{D8BC1163-F3CA-4045-B99E-6C9A6F8B83E6}" type="parTrans" cxnId="{6E9F2B15-8803-4D60-B255-CBD341316E2C}">
      <dgm:prSet/>
      <dgm:spPr/>
      <dgm:t>
        <a:bodyPr/>
        <a:lstStyle/>
        <a:p>
          <a:endParaRPr lang="en-IN"/>
        </a:p>
      </dgm:t>
    </dgm:pt>
    <dgm:pt modelId="{E9B3F027-834A-4367-957D-0CC757FD5283}" type="sibTrans" cxnId="{6E9F2B15-8803-4D60-B255-CBD341316E2C}">
      <dgm:prSet/>
      <dgm:spPr/>
      <dgm:t>
        <a:bodyPr/>
        <a:lstStyle/>
        <a:p>
          <a:endParaRPr lang="en-IN"/>
        </a:p>
      </dgm:t>
    </dgm:pt>
    <dgm:pt modelId="{CB903F72-F76B-4CCF-B88A-AA108117B57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5-HT</a:t>
          </a:r>
          <a:r>
            <a:rPr lang="en-US" dirty="0" smtClean="0">
              <a:solidFill>
                <a:schemeClr val="bg1"/>
              </a:solidFill>
            </a:rPr>
            <a:t>1</a:t>
          </a:r>
          <a:endParaRPr lang="en-IN" dirty="0">
            <a:solidFill>
              <a:schemeClr val="bg1"/>
            </a:solidFill>
          </a:endParaRPr>
        </a:p>
      </dgm:t>
    </dgm:pt>
    <dgm:pt modelId="{AC785BA2-7D40-49FE-9D16-3D74C0BB1A47}" type="parTrans" cxnId="{2DFC4CA5-D46B-482E-A709-49A4266DAF90}">
      <dgm:prSet/>
      <dgm:spPr/>
      <dgm:t>
        <a:bodyPr/>
        <a:lstStyle/>
        <a:p>
          <a:endParaRPr lang="en-IN"/>
        </a:p>
      </dgm:t>
    </dgm:pt>
    <dgm:pt modelId="{5FC490B4-F29D-4595-BD7E-D7724657CA29}" type="sibTrans" cxnId="{2DFC4CA5-D46B-482E-A709-49A4266DAF90}">
      <dgm:prSet/>
      <dgm:spPr/>
      <dgm:t>
        <a:bodyPr/>
        <a:lstStyle/>
        <a:p>
          <a:endParaRPr lang="en-IN"/>
        </a:p>
      </dgm:t>
    </dgm:pt>
    <dgm:pt modelId="{7EB0AC51-2D44-4B5A-9198-1E67329996B7}">
      <dgm:prSet phldrT="[Text]"/>
      <dgm:spPr/>
      <dgm:t>
        <a:bodyPr/>
        <a:lstStyle/>
        <a:p>
          <a:r>
            <a:rPr lang="en-US" dirty="0" smtClean="0"/>
            <a:t>5-HT2</a:t>
          </a:r>
          <a:endParaRPr lang="en-IN" dirty="0"/>
        </a:p>
      </dgm:t>
    </dgm:pt>
    <dgm:pt modelId="{309CBB18-F55B-4FEC-94A9-3E904107FFC1}" type="parTrans" cxnId="{35C1BE8B-BA89-446E-974B-C560F9FA3620}">
      <dgm:prSet/>
      <dgm:spPr/>
      <dgm:t>
        <a:bodyPr/>
        <a:lstStyle/>
        <a:p>
          <a:endParaRPr lang="en-IN"/>
        </a:p>
      </dgm:t>
    </dgm:pt>
    <dgm:pt modelId="{25268E65-3486-460F-B6F9-40284CEF81E9}" type="sibTrans" cxnId="{35C1BE8B-BA89-446E-974B-C560F9FA3620}">
      <dgm:prSet/>
      <dgm:spPr/>
      <dgm:t>
        <a:bodyPr/>
        <a:lstStyle/>
        <a:p>
          <a:endParaRPr lang="en-IN"/>
        </a:p>
      </dgm:t>
    </dgm:pt>
    <dgm:pt modelId="{32E261AA-0F47-4F9C-8A4E-FEFC73A991E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5-HT3</a:t>
          </a:r>
          <a:endParaRPr lang="en-IN" dirty="0"/>
        </a:p>
      </dgm:t>
    </dgm:pt>
    <dgm:pt modelId="{A76E0640-7895-40E7-951E-E37830257E36}" type="parTrans" cxnId="{E50C14D0-60EC-4507-A74D-CF5405DB110F}">
      <dgm:prSet/>
      <dgm:spPr/>
      <dgm:t>
        <a:bodyPr/>
        <a:lstStyle/>
        <a:p>
          <a:endParaRPr lang="en-IN"/>
        </a:p>
      </dgm:t>
    </dgm:pt>
    <dgm:pt modelId="{E5A9DDC6-A3F4-4F2A-8C67-D6E48D7613C7}" type="sibTrans" cxnId="{E50C14D0-60EC-4507-A74D-CF5405DB110F}">
      <dgm:prSet/>
      <dgm:spPr/>
      <dgm:t>
        <a:bodyPr/>
        <a:lstStyle/>
        <a:p>
          <a:endParaRPr lang="en-IN"/>
        </a:p>
      </dgm:t>
    </dgm:pt>
    <dgm:pt modelId="{45AA27F4-B747-4577-B13B-E7401189087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5-HT4</a:t>
          </a:r>
          <a:endParaRPr lang="en-IN" dirty="0"/>
        </a:p>
      </dgm:t>
    </dgm:pt>
    <dgm:pt modelId="{6371988D-CBB9-47E7-9142-4FA79A2FCF26}" type="parTrans" cxnId="{2F8DDCD1-7A41-4885-9239-83FB715F437D}">
      <dgm:prSet/>
      <dgm:spPr/>
      <dgm:t>
        <a:bodyPr/>
        <a:lstStyle/>
        <a:p>
          <a:endParaRPr lang="en-IN"/>
        </a:p>
      </dgm:t>
    </dgm:pt>
    <dgm:pt modelId="{744BA2EE-CDB7-4F3B-808E-EB3888E5C03D}" type="sibTrans" cxnId="{2F8DDCD1-7A41-4885-9239-83FB715F437D}">
      <dgm:prSet/>
      <dgm:spPr/>
      <dgm:t>
        <a:bodyPr/>
        <a:lstStyle/>
        <a:p>
          <a:endParaRPr lang="en-IN"/>
        </a:p>
      </dgm:t>
    </dgm:pt>
    <dgm:pt modelId="{39D00C60-189A-4823-A458-7E3A237FF0AE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dirty="0" smtClean="0"/>
            <a:t>5-HT5</a:t>
          </a:r>
          <a:endParaRPr lang="en-IN" dirty="0"/>
        </a:p>
      </dgm:t>
    </dgm:pt>
    <dgm:pt modelId="{8C01E2FD-3D6C-46F9-BD2B-5AF6E845E5D9}" type="parTrans" cxnId="{AB10CB4C-4D45-41D9-BEF2-B7177A8A79F7}">
      <dgm:prSet/>
      <dgm:spPr/>
      <dgm:t>
        <a:bodyPr/>
        <a:lstStyle/>
        <a:p>
          <a:endParaRPr lang="en-IN"/>
        </a:p>
      </dgm:t>
    </dgm:pt>
    <dgm:pt modelId="{E2A34C56-D63C-4EC6-A91B-1F5E586384EB}" type="sibTrans" cxnId="{AB10CB4C-4D45-41D9-BEF2-B7177A8A79F7}">
      <dgm:prSet/>
      <dgm:spPr/>
      <dgm:t>
        <a:bodyPr/>
        <a:lstStyle/>
        <a:p>
          <a:endParaRPr lang="en-IN"/>
        </a:p>
      </dgm:t>
    </dgm:pt>
    <dgm:pt modelId="{2D8319F0-CE3C-4784-8B2A-03540CADBA5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5-HT6</a:t>
          </a:r>
          <a:endParaRPr lang="en-IN" dirty="0"/>
        </a:p>
      </dgm:t>
    </dgm:pt>
    <dgm:pt modelId="{3ADCE613-1416-4371-A7F8-9FEC84FB69C9}" type="parTrans" cxnId="{43304D75-8E8E-41B7-9039-4915D1EBD0D5}">
      <dgm:prSet/>
      <dgm:spPr/>
      <dgm:t>
        <a:bodyPr/>
        <a:lstStyle/>
        <a:p>
          <a:endParaRPr lang="en-IN"/>
        </a:p>
      </dgm:t>
    </dgm:pt>
    <dgm:pt modelId="{E80DEEF4-5B48-4146-8DF1-C15322C1CFC5}" type="sibTrans" cxnId="{43304D75-8E8E-41B7-9039-4915D1EBD0D5}">
      <dgm:prSet/>
      <dgm:spPr/>
      <dgm:t>
        <a:bodyPr/>
        <a:lstStyle/>
        <a:p>
          <a:endParaRPr lang="en-IN"/>
        </a:p>
      </dgm:t>
    </dgm:pt>
    <dgm:pt modelId="{6E742E9C-8393-4150-B894-963C93119F8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5-HT7</a:t>
          </a:r>
          <a:endParaRPr lang="en-IN" dirty="0"/>
        </a:p>
      </dgm:t>
    </dgm:pt>
    <dgm:pt modelId="{0D3C31C4-40A0-43BC-A5D8-36F6D47663F0}" type="parTrans" cxnId="{E0F5898A-2A7A-42E3-9FA0-694C537F7AAE}">
      <dgm:prSet/>
      <dgm:spPr/>
      <dgm:t>
        <a:bodyPr/>
        <a:lstStyle/>
        <a:p>
          <a:endParaRPr lang="en-IN"/>
        </a:p>
      </dgm:t>
    </dgm:pt>
    <dgm:pt modelId="{7273221C-FAED-401D-9578-516609D44422}" type="sibTrans" cxnId="{E0F5898A-2A7A-42E3-9FA0-694C537F7AAE}">
      <dgm:prSet/>
      <dgm:spPr/>
      <dgm:t>
        <a:bodyPr/>
        <a:lstStyle/>
        <a:p>
          <a:endParaRPr lang="en-IN"/>
        </a:p>
      </dgm:t>
    </dgm:pt>
    <dgm:pt modelId="{494E1512-46FF-4792-B372-2E065D0D8619}" type="pres">
      <dgm:prSet presAssocID="{E8240C84-EE76-451C-9BDD-D31EFC38BAC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5E32A86B-B8B0-4C6A-AFFD-9D1554539A6F}" type="pres">
      <dgm:prSet presAssocID="{587BF608-5763-483D-998E-E11E7E3E554E}" presName="hierRoot1" presStyleCnt="0">
        <dgm:presLayoutVars>
          <dgm:hierBranch val="init"/>
        </dgm:presLayoutVars>
      </dgm:prSet>
      <dgm:spPr/>
    </dgm:pt>
    <dgm:pt modelId="{C12B2AF9-61CE-48F7-BEFF-B858EDDDC6A2}" type="pres">
      <dgm:prSet presAssocID="{587BF608-5763-483D-998E-E11E7E3E554E}" presName="rootComposite1" presStyleCnt="0"/>
      <dgm:spPr/>
    </dgm:pt>
    <dgm:pt modelId="{ABBB7275-035D-4B77-8886-7944532095C0}" type="pres">
      <dgm:prSet presAssocID="{587BF608-5763-483D-998E-E11E7E3E554E}" presName="rootText1" presStyleLbl="node0" presStyleIdx="0" presStyleCnt="1" custScaleX="193092" custScaleY="22873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F9BAF18-2D82-4745-9A56-A050057E88F5}" type="pres">
      <dgm:prSet presAssocID="{587BF608-5763-483D-998E-E11E7E3E554E}" presName="rootConnector1" presStyleLbl="node1" presStyleIdx="0" presStyleCnt="0"/>
      <dgm:spPr/>
      <dgm:t>
        <a:bodyPr/>
        <a:lstStyle/>
        <a:p>
          <a:endParaRPr lang="en-IN"/>
        </a:p>
      </dgm:t>
    </dgm:pt>
    <dgm:pt modelId="{172B7C73-7DFE-41EF-823F-5559AA9B97D7}" type="pres">
      <dgm:prSet presAssocID="{587BF608-5763-483D-998E-E11E7E3E554E}" presName="hierChild2" presStyleCnt="0"/>
      <dgm:spPr/>
    </dgm:pt>
    <dgm:pt modelId="{69BAD279-93EE-4A66-9023-9146DA172D90}" type="pres">
      <dgm:prSet presAssocID="{AC785BA2-7D40-49FE-9D16-3D74C0BB1A47}" presName="Name37" presStyleLbl="parChTrans1D2" presStyleIdx="0" presStyleCnt="7"/>
      <dgm:spPr/>
      <dgm:t>
        <a:bodyPr/>
        <a:lstStyle/>
        <a:p>
          <a:endParaRPr lang="en-IN"/>
        </a:p>
      </dgm:t>
    </dgm:pt>
    <dgm:pt modelId="{DECB9F22-570B-4103-AFA3-2ED0710DAB28}" type="pres">
      <dgm:prSet presAssocID="{CB903F72-F76B-4CCF-B88A-AA108117B57D}" presName="hierRoot2" presStyleCnt="0">
        <dgm:presLayoutVars>
          <dgm:hierBranch val="init"/>
        </dgm:presLayoutVars>
      </dgm:prSet>
      <dgm:spPr/>
    </dgm:pt>
    <dgm:pt modelId="{B8629C96-B224-4FE6-8332-86A20A0A24BA}" type="pres">
      <dgm:prSet presAssocID="{CB903F72-F76B-4CCF-B88A-AA108117B57D}" presName="rootComposite" presStyleCnt="0"/>
      <dgm:spPr/>
    </dgm:pt>
    <dgm:pt modelId="{C03F846F-0592-405C-A7FE-92258D0D757F}" type="pres">
      <dgm:prSet presAssocID="{CB903F72-F76B-4CCF-B88A-AA108117B57D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ACBD452-D432-4D3A-A3EF-072E1411D080}" type="pres">
      <dgm:prSet presAssocID="{CB903F72-F76B-4CCF-B88A-AA108117B57D}" presName="rootConnector" presStyleLbl="node2" presStyleIdx="0" presStyleCnt="7"/>
      <dgm:spPr/>
      <dgm:t>
        <a:bodyPr/>
        <a:lstStyle/>
        <a:p>
          <a:endParaRPr lang="en-IN"/>
        </a:p>
      </dgm:t>
    </dgm:pt>
    <dgm:pt modelId="{D543E04B-BF9E-4FDC-AE96-D9C1366D6D67}" type="pres">
      <dgm:prSet presAssocID="{CB903F72-F76B-4CCF-B88A-AA108117B57D}" presName="hierChild4" presStyleCnt="0"/>
      <dgm:spPr/>
    </dgm:pt>
    <dgm:pt modelId="{C54A7E07-1B5E-4FF6-9154-FBEC5B654E39}" type="pres">
      <dgm:prSet presAssocID="{CB903F72-F76B-4CCF-B88A-AA108117B57D}" presName="hierChild5" presStyleCnt="0"/>
      <dgm:spPr/>
    </dgm:pt>
    <dgm:pt modelId="{130327F0-FCA4-4CF0-B345-39C3D1ACEFC6}" type="pres">
      <dgm:prSet presAssocID="{309CBB18-F55B-4FEC-94A9-3E904107FFC1}" presName="Name37" presStyleLbl="parChTrans1D2" presStyleIdx="1" presStyleCnt="7"/>
      <dgm:spPr/>
      <dgm:t>
        <a:bodyPr/>
        <a:lstStyle/>
        <a:p>
          <a:endParaRPr lang="en-IN"/>
        </a:p>
      </dgm:t>
    </dgm:pt>
    <dgm:pt modelId="{A268BEAC-9FCF-4827-B03F-D1926D5CA2F2}" type="pres">
      <dgm:prSet presAssocID="{7EB0AC51-2D44-4B5A-9198-1E67329996B7}" presName="hierRoot2" presStyleCnt="0">
        <dgm:presLayoutVars>
          <dgm:hierBranch val="init"/>
        </dgm:presLayoutVars>
      </dgm:prSet>
      <dgm:spPr/>
    </dgm:pt>
    <dgm:pt modelId="{96995F85-EDB7-4F8F-96F3-C5465C8441C2}" type="pres">
      <dgm:prSet presAssocID="{7EB0AC51-2D44-4B5A-9198-1E67329996B7}" presName="rootComposite" presStyleCnt="0"/>
      <dgm:spPr/>
    </dgm:pt>
    <dgm:pt modelId="{D24D7101-641B-409C-AD75-E4AEBABFBA9A}" type="pres">
      <dgm:prSet presAssocID="{7EB0AC51-2D44-4B5A-9198-1E67329996B7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8663FB8-9527-4F0D-B138-B9B4024C156E}" type="pres">
      <dgm:prSet presAssocID="{7EB0AC51-2D44-4B5A-9198-1E67329996B7}" presName="rootConnector" presStyleLbl="node2" presStyleIdx="1" presStyleCnt="7"/>
      <dgm:spPr/>
      <dgm:t>
        <a:bodyPr/>
        <a:lstStyle/>
        <a:p>
          <a:endParaRPr lang="en-IN"/>
        </a:p>
      </dgm:t>
    </dgm:pt>
    <dgm:pt modelId="{9501FD05-76AC-44F8-96BD-0CD25995A8F6}" type="pres">
      <dgm:prSet presAssocID="{7EB0AC51-2D44-4B5A-9198-1E67329996B7}" presName="hierChild4" presStyleCnt="0"/>
      <dgm:spPr/>
    </dgm:pt>
    <dgm:pt modelId="{5AA58D12-3883-480E-B1CD-571CE62C2E5A}" type="pres">
      <dgm:prSet presAssocID="{7EB0AC51-2D44-4B5A-9198-1E67329996B7}" presName="hierChild5" presStyleCnt="0"/>
      <dgm:spPr/>
    </dgm:pt>
    <dgm:pt modelId="{CA71D8CB-E795-42C8-A672-4609C56EE49E}" type="pres">
      <dgm:prSet presAssocID="{A76E0640-7895-40E7-951E-E37830257E36}" presName="Name37" presStyleLbl="parChTrans1D2" presStyleIdx="2" presStyleCnt="7"/>
      <dgm:spPr/>
      <dgm:t>
        <a:bodyPr/>
        <a:lstStyle/>
        <a:p>
          <a:endParaRPr lang="en-IN"/>
        </a:p>
      </dgm:t>
    </dgm:pt>
    <dgm:pt modelId="{7770882C-FD95-4E02-A016-6070E5B601B6}" type="pres">
      <dgm:prSet presAssocID="{32E261AA-0F47-4F9C-8A4E-FEFC73A991E1}" presName="hierRoot2" presStyleCnt="0">
        <dgm:presLayoutVars>
          <dgm:hierBranch val="init"/>
        </dgm:presLayoutVars>
      </dgm:prSet>
      <dgm:spPr/>
    </dgm:pt>
    <dgm:pt modelId="{A5A5AC5D-C0CF-4B63-ABBF-96D18E612BB5}" type="pres">
      <dgm:prSet presAssocID="{32E261AA-0F47-4F9C-8A4E-FEFC73A991E1}" presName="rootComposite" presStyleCnt="0"/>
      <dgm:spPr/>
    </dgm:pt>
    <dgm:pt modelId="{191E8397-16D7-4227-8B17-CFF04FA5EB7D}" type="pres">
      <dgm:prSet presAssocID="{32E261AA-0F47-4F9C-8A4E-FEFC73A991E1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BB0C17E-37A2-41C3-B7C5-CF5A9571539C}" type="pres">
      <dgm:prSet presAssocID="{32E261AA-0F47-4F9C-8A4E-FEFC73A991E1}" presName="rootConnector" presStyleLbl="node2" presStyleIdx="2" presStyleCnt="7"/>
      <dgm:spPr/>
      <dgm:t>
        <a:bodyPr/>
        <a:lstStyle/>
        <a:p>
          <a:endParaRPr lang="en-IN"/>
        </a:p>
      </dgm:t>
    </dgm:pt>
    <dgm:pt modelId="{624C24B0-FF42-4AA5-A7A0-EF9584BCA2BB}" type="pres">
      <dgm:prSet presAssocID="{32E261AA-0F47-4F9C-8A4E-FEFC73A991E1}" presName="hierChild4" presStyleCnt="0"/>
      <dgm:spPr/>
    </dgm:pt>
    <dgm:pt modelId="{80FE7EBA-1070-4F80-88D8-D85F4349F007}" type="pres">
      <dgm:prSet presAssocID="{32E261AA-0F47-4F9C-8A4E-FEFC73A991E1}" presName="hierChild5" presStyleCnt="0"/>
      <dgm:spPr/>
    </dgm:pt>
    <dgm:pt modelId="{D63132CA-BCF6-4936-9DB6-3CB3AE141F0B}" type="pres">
      <dgm:prSet presAssocID="{6371988D-CBB9-47E7-9142-4FA79A2FCF26}" presName="Name37" presStyleLbl="parChTrans1D2" presStyleIdx="3" presStyleCnt="7"/>
      <dgm:spPr/>
      <dgm:t>
        <a:bodyPr/>
        <a:lstStyle/>
        <a:p>
          <a:endParaRPr lang="en-IN"/>
        </a:p>
      </dgm:t>
    </dgm:pt>
    <dgm:pt modelId="{B4A2CF26-45F0-4950-80A1-7B69C3567EFE}" type="pres">
      <dgm:prSet presAssocID="{45AA27F4-B747-4577-B13B-E74011890874}" presName="hierRoot2" presStyleCnt="0">
        <dgm:presLayoutVars>
          <dgm:hierBranch val="init"/>
        </dgm:presLayoutVars>
      </dgm:prSet>
      <dgm:spPr/>
    </dgm:pt>
    <dgm:pt modelId="{4C4ECC97-665F-44D6-AFEA-23D6F18248D3}" type="pres">
      <dgm:prSet presAssocID="{45AA27F4-B747-4577-B13B-E74011890874}" presName="rootComposite" presStyleCnt="0"/>
      <dgm:spPr/>
    </dgm:pt>
    <dgm:pt modelId="{B589E6FF-32A2-4C5B-9FAE-F8DFAD27438B}" type="pres">
      <dgm:prSet presAssocID="{45AA27F4-B747-4577-B13B-E74011890874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C60C016-160B-4C12-9A3F-4698BAFBF9C3}" type="pres">
      <dgm:prSet presAssocID="{45AA27F4-B747-4577-B13B-E74011890874}" presName="rootConnector" presStyleLbl="node2" presStyleIdx="3" presStyleCnt="7"/>
      <dgm:spPr/>
      <dgm:t>
        <a:bodyPr/>
        <a:lstStyle/>
        <a:p>
          <a:endParaRPr lang="en-IN"/>
        </a:p>
      </dgm:t>
    </dgm:pt>
    <dgm:pt modelId="{9918ABBD-C2AB-43F7-8540-436CF6B84995}" type="pres">
      <dgm:prSet presAssocID="{45AA27F4-B747-4577-B13B-E74011890874}" presName="hierChild4" presStyleCnt="0"/>
      <dgm:spPr/>
    </dgm:pt>
    <dgm:pt modelId="{E05E2A6F-AE74-40E6-8278-471994B39FA8}" type="pres">
      <dgm:prSet presAssocID="{45AA27F4-B747-4577-B13B-E74011890874}" presName="hierChild5" presStyleCnt="0"/>
      <dgm:spPr/>
    </dgm:pt>
    <dgm:pt modelId="{CE858A1D-52AC-4406-8F52-CBCF9970646D}" type="pres">
      <dgm:prSet presAssocID="{8C01E2FD-3D6C-46F9-BD2B-5AF6E845E5D9}" presName="Name37" presStyleLbl="parChTrans1D2" presStyleIdx="4" presStyleCnt="7"/>
      <dgm:spPr/>
      <dgm:t>
        <a:bodyPr/>
        <a:lstStyle/>
        <a:p>
          <a:endParaRPr lang="en-IN"/>
        </a:p>
      </dgm:t>
    </dgm:pt>
    <dgm:pt modelId="{0BE8447D-42AA-43BD-BBB1-8497CA2A2057}" type="pres">
      <dgm:prSet presAssocID="{39D00C60-189A-4823-A458-7E3A237FF0AE}" presName="hierRoot2" presStyleCnt="0">
        <dgm:presLayoutVars>
          <dgm:hierBranch val="init"/>
        </dgm:presLayoutVars>
      </dgm:prSet>
      <dgm:spPr/>
    </dgm:pt>
    <dgm:pt modelId="{4F5F3161-E616-44CF-8524-941ABB6EA679}" type="pres">
      <dgm:prSet presAssocID="{39D00C60-189A-4823-A458-7E3A237FF0AE}" presName="rootComposite" presStyleCnt="0"/>
      <dgm:spPr/>
    </dgm:pt>
    <dgm:pt modelId="{AE3EE4BB-ADCC-46C5-92E2-83C23CE8B669}" type="pres">
      <dgm:prSet presAssocID="{39D00C60-189A-4823-A458-7E3A237FF0AE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0FCDF5D5-DB10-4EDE-B8CC-1EEA3740D941}" type="pres">
      <dgm:prSet presAssocID="{39D00C60-189A-4823-A458-7E3A237FF0AE}" presName="rootConnector" presStyleLbl="node2" presStyleIdx="4" presStyleCnt="7"/>
      <dgm:spPr/>
      <dgm:t>
        <a:bodyPr/>
        <a:lstStyle/>
        <a:p>
          <a:endParaRPr lang="en-IN"/>
        </a:p>
      </dgm:t>
    </dgm:pt>
    <dgm:pt modelId="{3A2EC55B-F49E-48DC-A968-F15C599E0ED8}" type="pres">
      <dgm:prSet presAssocID="{39D00C60-189A-4823-A458-7E3A237FF0AE}" presName="hierChild4" presStyleCnt="0"/>
      <dgm:spPr/>
    </dgm:pt>
    <dgm:pt modelId="{BD53EB59-96C5-4EB5-BA97-FAC9CC147047}" type="pres">
      <dgm:prSet presAssocID="{39D00C60-189A-4823-A458-7E3A237FF0AE}" presName="hierChild5" presStyleCnt="0"/>
      <dgm:spPr/>
    </dgm:pt>
    <dgm:pt modelId="{C4905D58-B5D9-46B0-89BF-AF60FA87F8D9}" type="pres">
      <dgm:prSet presAssocID="{3ADCE613-1416-4371-A7F8-9FEC84FB69C9}" presName="Name37" presStyleLbl="parChTrans1D2" presStyleIdx="5" presStyleCnt="7"/>
      <dgm:spPr/>
      <dgm:t>
        <a:bodyPr/>
        <a:lstStyle/>
        <a:p>
          <a:endParaRPr lang="en-IN"/>
        </a:p>
      </dgm:t>
    </dgm:pt>
    <dgm:pt modelId="{E5EEEE80-B6B6-41B5-BDDC-9AC28FEB909D}" type="pres">
      <dgm:prSet presAssocID="{2D8319F0-CE3C-4784-8B2A-03540CADBA50}" presName="hierRoot2" presStyleCnt="0">
        <dgm:presLayoutVars>
          <dgm:hierBranch val="init"/>
        </dgm:presLayoutVars>
      </dgm:prSet>
      <dgm:spPr/>
    </dgm:pt>
    <dgm:pt modelId="{F1F6DB85-BFD1-4A2C-B908-BA83E6C3102F}" type="pres">
      <dgm:prSet presAssocID="{2D8319F0-CE3C-4784-8B2A-03540CADBA50}" presName="rootComposite" presStyleCnt="0"/>
      <dgm:spPr/>
    </dgm:pt>
    <dgm:pt modelId="{4C7EB21F-D570-4F2E-822C-E0E0C9104C70}" type="pres">
      <dgm:prSet presAssocID="{2D8319F0-CE3C-4784-8B2A-03540CADBA50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32E2B4F-6890-4B5D-9CA3-AEE867FA8367}" type="pres">
      <dgm:prSet presAssocID="{2D8319F0-CE3C-4784-8B2A-03540CADBA50}" presName="rootConnector" presStyleLbl="node2" presStyleIdx="5" presStyleCnt="7"/>
      <dgm:spPr/>
      <dgm:t>
        <a:bodyPr/>
        <a:lstStyle/>
        <a:p>
          <a:endParaRPr lang="en-IN"/>
        </a:p>
      </dgm:t>
    </dgm:pt>
    <dgm:pt modelId="{32BAA7FC-C2D1-45D5-A2F3-25CD7655FA10}" type="pres">
      <dgm:prSet presAssocID="{2D8319F0-CE3C-4784-8B2A-03540CADBA50}" presName="hierChild4" presStyleCnt="0"/>
      <dgm:spPr/>
    </dgm:pt>
    <dgm:pt modelId="{B6F813AC-8F4F-420B-82CC-5D74EDE67478}" type="pres">
      <dgm:prSet presAssocID="{2D8319F0-CE3C-4784-8B2A-03540CADBA50}" presName="hierChild5" presStyleCnt="0"/>
      <dgm:spPr/>
    </dgm:pt>
    <dgm:pt modelId="{F4F1A3C9-92A5-4591-A81F-93977B20C410}" type="pres">
      <dgm:prSet presAssocID="{0D3C31C4-40A0-43BC-A5D8-36F6D47663F0}" presName="Name37" presStyleLbl="parChTrans1D2" presStyleIdx="6" presStyleCnt="7"/>
      <dgm:spPr/>
      <dgm:t>
        <a:bodyPr/>
        <a:lstStyle/>
        <a:p>
          <a:endParaRPr lang="en-IN"/>
        </a:p>
      </dgm:t>
    </dgm:pt>
    <dgm:pt modelId="{66F12A38-2D18-41D7-9D03-EB412BB9B043}" type="pres">
      <dgm:prSet presAssocID="{6E742E9C-8393-4150-B894-963C93119F80}" presName="hierRoot2" presStyleCnt="0">
        <dgm:presLayoutVars>
          <dgm:hierBranch val="init"/>
        </dgm:presLayoutVars>
      </dgm:prSet>
      <dgm:spPr/>
    </dgm:pt>
    <dgm:pt modelId="{CDC7C4D5-2A04-40A7-9881-02BD82A69732}" type="pres">
      <dgm:prSet presAssocID="{6E742E9C-8393-4150-B894-963C93119F80}" presName="rootComposite" presStyleCnt="0"/>
      <dgm:spPr/>
    </dgm:pt>
    <dgm:pt modelId="{2CB9A236-808F-44FE-8939-A21D47662223}" type="pres">
      <dgm:prSet presAssocID="{6E742E9C-8393-4150-B894-963C93119F8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0469128-C2C9-4973-91A8-6808462490D6}" type="pres">
      <dgm:prSet presAssocID="{6E742E9C-8393-4150-B894-963C93119F80}" presName="rootConnector" presStyleLbl="node2" presStyleIdx="6" presStyleCnt="7"/>
      <dgm:spPr/>
      <dgm:t>
        <a:bodyPr/>
        <a:lstStyle/>
        <a:p>
          <a:endParaRPr lang="en-IN"/>
        </a:p>
      </dgm:t>
    </dgm:pt>
    <dgm:pt modelId="{7A3E0A33-3B26-4036-A64D-B1CA0AD105FB}" type="pres">
      <dgm:prSet presAssocID="{6E742E9C-8393-4150-B894-963C93119F80}" presName="hierChild4" presStyleCnt="0"/>
      <dgm:spPr/>
    </dgm:pt>
    <dgm:pt modelId="{7929BF58-8351-4106-83B6-77916EF01D61}" type="pres">
      <dgm:prSet presAssocID="{6E742E9C-8393-4150-B894-963C93119F80}" presName="hierChild5" presStyleCnt="0"/>
      <dgm:spPr/>
    </dgm:pt>
    <dgm:pt modelId="{D45EE10A-A4AC-4B96-85A8-E57E310C7C72}" type="pres">
      <dgm:prSet presAssocID="{587BF608-5763-483D-998E-E11E7E3E554E}" presName="hierChild3" presStyleCnt="0"/>
      <dgm:spPr/>
    </dgm:pt>
  </dgm:ptLst>
  <dgm:cxnLst>
    <dgm:cxn modelId="{A55A20DD-1002-4653-873B-27BB06141C30}" type="presOf" srcId="{39D00C60-189A-4823-A458-7E3A237FF0AE}" destId="{AE3EE4BB-ADCC-46C5-92E2-83C23CE8B669}" srcOrd="0" destOrd="0" presId="urn:microsoft.com/office/officeart/2005/8/layout/orgChart1"/>
    <dgm:cxn modelId="{E0F5898A-2A7A-42E3-9FA0-694C537F7AAE}" srcId="{587BF608-5763-483D-998E-E11E7E3E554E}" destId="{6E742E9C-8393-4150-B894-963C93119F80}" srcOrd="6" destOrd="0" parTransId="{0D3C31C4-40A0-43BC-A5D8-36F6D47663F0}" sibTransId="{7273221C-FAED-401D-9578-516609D44422}"/>
    <dgm:cxn modelId="{59FDB84C-31C3-4B06-A7B4-1B11729B685A}" type="presOf" srcId="{587BF608-5763-483D-998E-E11E7E3E554E}" destId="{8F9BAF18-2D82-4745-9A56-A050057E88F5}" srcOrd="1" destOrd="0" presId="urn:microsoft.com/office/officeart/2005/8/layout/orgChart1"/>
    <dgm:cxn modelId="{0037486C-8B2A-4544-9EC7-8E58A810A584}" type="presOf" srcId="{7EB0AC51-2D44-4B5A-9198-1E67329996B7}" destId="{D24D7101-641B-409C-AD75-E4AEBABFBA9A}" srcOrd="0" destOrd="0" presId="urn:microsoft.com/office/officeart/2005/8/layout/orgChart1"/>
    <dgm:cxn modelId="{6E9F2B15-8803-4D60-B255-CBD341316E2C}" srcId="{E8240C84-EE76-451C-9BDD-D31EFC38BACB}" destId="{587BF608-5763-483D-998E-E11E7E3E554E}" srcOrd="0" destOrd="0" parTransId="{D8BC1163-F3CA-4045-B99E-6C9A6F8B83E6}" sibTransId="{E9B3F027-834A-4367-957D-0CC757FD5283}"/>
    <dgm:cxn modelId="{4CD48664-35AE-4700-B68E-81AA7A747AE1}" type="presOf" srcId="{45AA27F4-B747-4577-B13B-E74011890874}" destId="{3C60C016-160B-4C12-9A3F-4698BAFBF9C3}" srcOrd="1" destOrd="0" presId="urn:microsoft.com/office/officeart/2005/8/layout/orgChart1"/>
    <dgm:cxn modelId="{8D0EE552-9679-45E9-9E61-21B62F230106}" type="presOf" srcId="{8C01E2FD-3D6C-46F9-BD2B-5AF6E845E5D9}" destId="{CE858A1D-52AC-4406-8F52-CBCF9970646D}" srcOrd="0" destOrd="0" presId="urn:microsoft.com/office/officeart/2005/8/layout/orgChart1"/>
    <dgm:cxn modelId="{3962E379-6288-45B5-8BED-B2D4656DC825}" type="presOf" srcId="{7EB0AC51-2D44-4B5A-9198-1E67329996B7}" destId="{D8663FB8-9527-4F0D-B138-B9B4024C156E}" srcOrd="1" destOrd="0" presId="urn:microsoft.com/office/officeart/2005/8/layout/orgChart1"/>
    <dgm:cxn modelId="{2F8DDCD1-7A41-4885-9239-83FB715F437D}" srcId="{587BF608-5763-483D-998E-E11E7E3E554E}" destId="{45AA27F4-B747-4577-B13B-E74011890874}" srcOrd="3" destOrd="0" parTransId="{6371988D-CBB9-47E7-9142-4FA79A2FCF26}" sibTransId="{744BA2EE-CDB7-4F3B-808E-EB3888E5C03D}"/>
    <dgm:cxn modelId="{AB10CB4C-4D45-41D9-BEF2-B7177A8A79F7}" srcId="{587BF608-5763-483D-998E-E11E7E3E554E}" destId="{39D00C60-189A-4823-A458-7E3A237FF0AE}" srcOrd="4" destOrd="0" parTransId="{8C01E2FD-3D6C-46F9-BD2B-5AF6E845E5D9}" sibTransId="{E2A34C56-D63C-4EC6-A91B-1F5E586384EB}"/>
    <dgm:cxn modelId="{E1F92611-9371-4ABF-8B04-3934986CCFC1}" type="presOf" srcId="{32E261AA-0F47-4F9C-8A4E-FEFC73A991E1}" destId="{191E8397-16D7-4227-8B17-CFF04FA5EB7D}" srcOrd="0" destOrd="0" presId="urn:microsoft.com/office/officeart/2005/8/layout/orgChart1"/>
    <dgm:cxn modelId="{3B8E0879-586D-4AC3-B47D-E9CD67F3785F}" type="presOf" srcId="{6E742E9C-8393-4150-B894-963C93119F80}" destId="{2CB9A236-808F-44FE-8939-A21D47662223}" srcOrd="0" destOrd="0" presId="urn:microsoft.com/office/officeart/2005/8/layout/orgChart1"/>
    <dgm:cxn modelId="{E50C14D0-60EC-4507-A74D-CF5405DB110F}" srcId="{587BF608-5763-483D-998E-E11E7E3E554E}" destId="{32E261AA-0F47-4F9C-8A4E-FEFC73A991E1}" srcOrd="2" destOrd="0" parTransId="{A76E0640-7895-40E7-951E-E37830257E36}" sibTransId="{E5A9DDC6-A3F4-4F2A-8C67-D6E48D7613C7}"/>
    <dgm:cxn modelId="{35C1BE8B-BA89-446E-974B-C560F9FA3620}" srcId="{587BF608-5763-483D-998E-E11E7E3E554E}" destId="{7EB0AC51-2D44-4B5A-9198-1E67329996B7}" srcOrd="1" destOrd="0" parTransId="{309CBB18-F55B-4FEC-94A9-3E904107FFC1}" sibTransId="{25268E65-3486-460F-B6F9-40284CEF81E9}"/>
    <dgm:cxn modelId="{7EF7C9C5-9750-495A-A652-18899C4C0F1B}" type="presOf" srcId="{3ADCE613-1416-4371-A7F8-9FEC84FB69C9}" destId="{C4905D58-B5D9-46B0-89BF-AF60FA87F8D9}" srcOrd="0" destOrd="0" presId="urn:microsoft.com/office/officeart/2005/8/layout/orgChart1"/>
    <dgm:cxn modelId="{0DF61B68-EDA6-47DA-80FE-0C3C38AC888B}" type="presOf" srcId="{39D00C60-189A-4823-A458-7E3A237FF0AE}" destId="{0FCDF5D5-DB10-4EDE-B8CC-1EEA3740D941}" srcOrd="1" destOrd="0" presId="urn:microsoft.com/office/officeart/2005/8/layout/orgChart1"/>
    <dgm:cxn modelId="{96BFC75F-509B-4680-9510-6A2F761E2583}" type="presOf" srcId="{2D8319F0-CE3C-4784-8B2A-03540CADBA50}" destId="{4C7EB21F-D570-4F2E-822C-E0E0C9104C70}" srcOrd="0" destOrd="0" presId="urn:microsoft.com/office/officeart/2005/8/layout/orgChart1"/>
    <dgm:cxn modelId="{43304D75-8E8E-41B7-9039-4915D1EBD0D5}" srcId="{587BF608-5763-483D-998E-E11E7E3E554E}" destId="{2D8319F0-CE3C-4784-8B2A-03540CADBA50}" srcOrd="5" destOrd="0" parTransId="{3ADCE613-1416-4371-A7F8-9FEC84FB69C9}" sibTransId="{E80DEEF4-5B48-4146-8DF1-C15322C1CFC5}"/>
    <dgm:cxn modelId="{1F963801-8D04-4CE5-9F5D-D37B1A22C6B4}" type="presOf" srcId="{CB903F72-F76B-4CCF-B88A-AA108117B57D}" destId="{9ACBD452-D432-4D3A-A3EF-072E1411D080}" srcOrd="1" destOrd="0" presId="urn:microsoft.com/office/officeart/2005/8/layout/orgChart1"/>
    <dgm:cxn modelId="{78F15576-A4FA-4701-BE02-E20330AA5291}" type="presOf" srcId="{309CBB18-F55B-4FEC-94A9-3E904107FFC1}" destId="{130327F0-FCA4-4CF0-B345-39C3D1ACEFC6}" srcOrd="0" destOrd="0" presId="urn:microsoft.com/office/officeart/2005/8/layout/orgChart1"/>
    <dgm:cxn modelId="{6D560743-D74F-4335-A43A-2D146496FADD}" type="presOf" srcId="{6E742E9C-8393-4150-B894-963C93119F80}" destId="{10469128-C2C9-4973-91A8-6808462490D6}" srcOrd="1" destOrd="0" presId="urn:microsoft.com/office/officeart/2005/8/layout/orgChart1"/>
    <dgm:cxn modelId="{9DAA9796-C200-4821-8699-7245871664DB}" type="presOf" srcId="{0D3C31C4-40A0-43BC-A5D8-36F6D47663F0}" destId="{F4F1A3C9-92A5-4591-A81F-93977B20C410}" srcOrd="0" destOrd="0" presId="urn:microsoft.com/office/officeart/2005/8/layout/orgChart1"/>
    <dgm:cxn modelId="{B77078F2-FB4C-43E3-9CCC-36D7DDFD6DDD}" type="presOf" srcId="{CB903F72-F76B-4CCF-B88A-AA108117B57D}" destId="{C03F846F-0592-405C-A7FE-92258D0D757F}" srcOrd="0" destOrd="0" presId="urn:microsoft.com/office/officeart/2005/8/layout/orgChart1"/>
    <dgm:cxn modelId="{F5164BC7-700D-4B48-B514-9359A6C9DA0E}" type="presOf" srcId="{45AA27F4-B747-4577-B13B-E74011890874}" destId="{B589E6FF-32A2-4C5B-9FAE-F8DFAD27438B}" srcOrd="0" destOrd="0" presId="urn:microsoft.com/office/officeart/2005/8/layout/orgChart1"/>
    <dgm:cxn modelId="{2995C126-98C7-4BE2-92A6-2AB7AA6F0B73}" type="presOf" srcId="{587BF608-5763-483D-998E-E11E7E3E554E}" destId="{ABBB7275-035D-4B77-8886-7944532095C0}" srcOrd="0" destOrd="0" presId="urn:microsoft.com/office/officeart/2005/8/layout/orgChart1"/>
    <dgm:cxn modelId="{3564DC1A-79FB-43F7-8BAE-205C5A6270CD}" type="presOf" srcId="{A76E0640-7895-40E7-951E-E37830257E36}" destId="{CA71D8CB-E795-42C8-A672-4609C56EE49E}" srcOrd="0" destOrd="0" presId="urn:microsoft.com/office/officeart/2005/8/layout/orgChart1"/>
    <dgm:cxn modelId="{44CEAFD5-CF02-4E92-8228-D09BB6EB91CA}" type="presOf" srcId="{32E261AA-0F47-4F9C-8A4E-FEFC73A991E1}" destId="{2BB0C17E-37A2-41C3-B7C5-CF5A9571539C}" srcOrd="1" destOrd="0" presId="urn:microsoft.com/office/officeart/2005/8/layout/orgChart1"/>
    <dgm:cxn modelId="{F4AD29FA-77D9-4520-B1E0-28045DD0CA1E}" type="presOf" srcId="{6371988D-CBB9-47E7-9142-4FA79A2FCF26}" destId="{D63132CA-BCF6-4936-9DB6-3CB3AE141F0B}" srcOrd="0" destOrd="0" presId="urn:microsoft.com/office/officeart/2005/8/layout/orgChart1"/>
    <dgm:cxn modelId="{9B1F9DDB-5682-4622-B38F-AEA1BA87C0C6}" type="presOf" srcId="{AC785BA2-7D40-49FE-9D16-3D74C0BB1A47}" destId="{69BAD279-93EE-4A66-9023-9146DA172D90}" srcOrd="0" destOrd="0" presId="urn:microsoft.com/office/officeart/2005/8/layout/orgChart1"/>
    <dgm:cxn modelId="{2DFC4CA5-D46B-482E-A709-49A4266DAF90}" srcId="{587BF608-5763-483D-998E-E11E7E3E554E}" destId="{CB903F72-F76B-4CCF-B88A-AA108117B57D}" srcOrd="0" destOrd="0" parTransId="{AC785BA2-7D40-49FE-9D16-3D74C0BB1A47}" sibTransId="{5FC490B4-F29D-4595-BD7E-D7724657CA29}"/>
    <dgm:cxn modelId="{B62F0703-73A5-47CD-BF83-49B3995E7757}" type="presOf" srcId="{E8240C84-EE76-451C-9BDD-D31EFC38BACB}" destId="{494E1512-46FF-4792-B372-2E065D0D8619}" srcOrd="0" destOrd="0" presId="urn:microsoft.com/office/officeart/2005/8/layout/orgChart1"/>
    <dgm:cxn modelId="{BDB98488-BF58-4458-BE31-F8193B6BB24F}" type="presOf" srcId="{2D8319F0-CE3C-4784-8B2A-03540CADBA50}" destId="{432E2B4F-6890-4B5D-9CA3-AEE867FA8367}" srcOrd="1" destOrd="0" presId="urn:microsoft.com/office/officeart/2005/8/layout/orgChart1"/>
    <dgm:cxn modelId="{615DE218-B001-4E2C-AB88-CDE107C81BB7}" type="presParOf" srcId="{494E1512-46FF-4792-B372-2E065D0D8619}" destId="{5E32A86B-B8B0-4C6A-AFFD-9D1554539A6F}" srcOrd="0" destOrd="0" presId="urn:microsoft.com/office/officeart/2005/8/layout/orgChart1"/>
    <dgm:cxn modelId="{E163BB55-4EF9-4AE0-A22B-6EF5624CEC7D}" type="presParOf" srcId="{5E32A86B-B8B0-4C6A-AFFD-9D1554539A6F}" destId="{C12B2AF9-61CE-48F7-BEFF-B858EDDDC6A2}" srcOrd="0" destOrd="0" presId="urn:microsoft.com/office/officeart/2005/8/layout/orgChart1"/>
    <dgm:cxn modelId="{44018659-36AC-4CB9-8EEC-07C00FDA23DB}" type="presParOf" srcId="{C12B2AF9-61CE-48F7-BEFF-B858EDDDC6A2}" destId="{ABBB7275-035D-4B77-8886-7944532095C0}" srcOrd="0" destOrd="0" presId="urn:microsoft.com/office/officeart/2005/8/layout/orgChart1"/>
    <dgm:cxn modelId="{D728E122-5B91-4D27-9792-DA162BAE1246}" type="presParOf" srcId="{C12B2AF9-61CE-48F7-BEFF-B858EDDDC6A2}" destId="{8F9BAF18-2D82-4745-9A56-A050057E88F5}" srcOrd="1" destOrd="0" presId="urn:microsoft.com/office/officeart/2005/8/layout/orgChart1"/>
    <dgm:cxn modelId="{35A119CC-A4AB-45A2-AF29-0AD007796753}" type="presParOf" srcId="{5E32A86B-B8B0-4C6A-AFFD-9D1554539A6F}" destId="{172B7C73-7DFE-41EF-823F-5559AA9B97D7}" srcOrd="1" destOrd="0" presId="urn:microsoft.com/office/officeart/2005/8/layout/orgChart1"/>
    <dgm:cxn modelId="{6D4BC4CC-24F3-4EDB-9356-E525610D8330}" type="presParOf" srcId="{172B7C73-7DFE-41EF-823F-5559AA9B97D7}" destId="{69BAD279-93EE-4A66-9023-9146DA172D90}" srcOrd="0" destOrd="0" presId="urn:microsoft.com/office/officeart/2005/8/layout/orgChart1"/>
    <dgm:cxn modelId="{06721F49-BCC2-446F-8926-3E4876B12DD5}" type="presParOf" srcId="{172B7C73-7DFE-41EF-823F-5559AA9B97D7}" destId="{DECB9F22-570B-4103-AFA3-2ED0710DAB28}" srcOrd="1" destOrd="0" presId="urn:microsoft.com/office/officeart/2005/8/layout/orgChart1"/>
    <dgm:cxn modelId="{132CD4C4-C1BC-4833-95E0-FE7640DCDD8E}" type="presParOf" srcId="{DECB9F22-570B-4103-AFA3-2ED0710DAB28}" destId="{B8629C96-B224-4FE6-8332-86A20A0A24BA}" srcOrd="0" destOrd="0" presId="urn:microsoft.com/office/officeart/2005/8/layout/orgChart1"/>
    <dgm:cxn modelId="{210FDF34-4EF4-4521-B469-E0305BBCE424}" type="presParOf" srcId="{B8629C96-B224-4FE6-8332-86A20A0A24BA}" destId="{C03F846F-0592-405C-A7FE-92258D0D757F}" srcOrd="0" destOrd="0" presId="urn:microsoft.com/office/officeart/2005/8/layout/orgChart1"/>
    <dgm:cxn modelId="{552ED3FE-0C80-40EB-BAC6-493C0898D302}" type="presParOf" srcId="{B8629C96-B224-4FE6-8332-86A20A0A24BA}" destId="{9ACBD452-D432-4D3A-A3EF-072E1411D080}" srcOrd="1" destOrd="0" presId="urn:microsoft.com/office/officeart/2005/8/layout/orgChart1"/>
    <dgm:cxn modelId="{B831213D-D1AF-479E-98CA-63B8610297C2}" type="presParOf" srcId="{DECB9F22-570B-4103-AFA3-2ED0710DAB28}" destId="{D543E04B-BF9E-4FDC-AE96-D9C1366D6D67}" srcOrd="1" destOrd="0" presId="urn:microsoft.com/office/officeart/2005/8/layout/orgChart1"/>
    <dgm:cxn modelId="{36DF157E-F662-4A19-AE0F-19FBD45F3DB3}" type="presParOf" srcId="{DECB9F22-570B-4103-AFA3-2ED0710DAB28}" destId="{C54A7E07-1B5E-4FF6-9154-FBEC5B654E39}" srcOrd="2" destOrd="0" presId="urn:microsoft.com/office/officeart/2005/8/layout/orgChart1"/>
    <dgm:cxn modelId="{27FC215F-607F-4D26-8C94-59FC78D421F4}" type="presParOf" srcId="{172B7C73-7DFE-41EF-823F-5559AA9B97D7}" destId="{130327F0-FCA4-4CF0-B345-39C3D1ACEFC6}" srcOrd="2" destOrd="0" presId="urn:microsoft.com/office/officeart/2005/8/layout/orgChart1"/>
    <dgm:cxn modelId="{B2805868-C8AE-4266-B560-32900FF3D43A}" type="presParOf" srcId="{172B7C73-7DFE-41EF-823F-5559AA9B97D7}" destId="{A268BEAC-9FCF-4827-B03F-D1926D5CA2F2}" srcOrd="3" destOrd="0" presId="urn:microsoft.com/office/officeart/2005/8/layout/orgChart1"/>
    <dgm:cxn modelId="{483B2763-6CC3-4FDA-9D78-1D245798203D}" type="presParOf" srcId="{A268BEAC-9FCF-4827-B03F-D1926D5CA2F2}" destId="{96995F85-EDB7-4F8F-96F3-C5465C8441C2}" srcOrd="0" destOrd="0" presId="urn:microsoft.com/office/officeart/2005/8/layout/orgChart1"/>
    <dgm:cxn modelId="{671F7649-DA76-4F35-B811-4D18A934ADBF}" type="presParOf" srcId="{96995F85-EDB7-4F8F-96F3-C5465C8441C2}" destId="{D24D7101-641B-409C-AD75-E4AEBABFBA9A}" srcOrd="0" destOrd="0" presId="urn:microsoft.com/office/officeart/2005/8/layout/orgChart1"/>
    <dgm:cxn modelId="{C9171750-41EC-409E-BEED-D97419834713}" type="presParOf" srcId="{96995F85-EDB7-4F8F-96F3-C5465C8441C2}" destId="{D8663FB8-9527-4F0D-B138-B9B4024C156E}" srcOrd="1" destOrd="0" presId="urn:microsoft.com/office/officeart/2005/8/layout/orgChart1"/>
    <dgm:cxn modelId="{6285A9F6-756A-4099-AB22-18A9F23EA3F3}" type="presParOf" srcId="{A268BEAC-9FCF-4827-B03F-D1926D5CA2F2}" destId="{9501FD05-76AC-44F8-96BD-0CD25995A8F6}" srcOrd="1" destOrd="0" presId="urn:microsoft.com/office/officeart/2005/8/layout/orgChart1"/>
    <dgm:cxn modelId="{319380E2-D9BB-4B4F-843C-57722CF9B2C5}" type="presParOf" srcId="{A268BEAC-9FCF-4827-B03F-D1926D5CA2F2}" destId="{5AA58D12-3883-480E-B1CD-571CE62C2E5A}" srcOrd="2" destOrd="0" presId="urn:microsoft.com/office/officeart/2005/8/layout/orgChart1"/>
    <dgm:cxn modelId="{6ED7104A-F0CD-42BE-AA59-200DF4EA9DD6}" type="presParOf" srcId="{172B7C73-7DFE-41EF-823F-5559AA9B97D7}" destId="{CA71D8CB-E795-42C8-A672-4609C56EE49E}" srcOrd="4" destOrd="0" presId="urn:microsoft.com/office/officeart/2005/8/layout/orgChart1"/>
    <dgm:cxn modelId="{452EAD42-CB81-45BC-921C-0B7481377DE3}" type="presParOf" srcId="{172B7C73-7DFE-41EF-823F-5559AA9B97D7}" destId="{7770882C-FD95-4E02-A016-6070E5B601B6}" srcOrd="5" destOrd="0" presId="urn:microsoft.com/office/officeart/2005/8/layout/orgChart1"/>
    <dgm:cxn modelId="{0ED19DEF-C3F2-40D2-95B8-644D72C822DF}" type="presParOf" srcId="{7770882C-FD95-4E02-A016-6070E5B601B6}" destId="{A5A5AC5D-C0CF-4B63-ABBF-96D18E612BB5}" srcOrd="0" destOrd="0" presId="urn:microsoft.com/office/officeart/2005/8/layout/orgChart1"/>
    <dgm:cxn modelId="{8B2F0B44-EE27-4BD7-9805-D7C93E0042E6}" type="presParOf" srcId="{A5A5AC5D-C0CF-4B63-ABBF-96D18E612BB5}" destId="{191E8397-16D7-4227-8B17-CFF04FA5EB7D}" srcOrd="0" destOrd="0" presId="urn:microsoft.com/office/officeart/2005/8/layout/orgChart1"/>
    <dgm:cxn modelId="{765F0953-C9A3-45DF-B844-F68B8EF5C371}" type="presParOf" srcId="{A5A5AC5D-C0CF-4B63-ABBF-96D18E612BB5}" destId="{2BB0C17E-37A2-41C3-B7C5-CF5A9571539C}" srcOrd="1" destOrd="0" presId="urn:microsoft.com/office/officeart/2005/8/layout/orgChart1"/>
    <dgm:cxn modelId="{3218BCB7-33DB-407F-AFA1-EE0569ECDE7A}" type="presParOf" srcId="{7770882C-FD95-4E02-A016-6070E5B601B6}" destId="{624C24B0-FF42-4AA5-A7A0-EF9584BCA2BB}" srcOrd="1" destOrd="0" presId="urn:microsoft.com/office/officeart/2005/8/layout/orgChart1"/>
    <dgm:cxn modelId="{5EBC6DDB-5C25-499D-9DB0-0FE878A54044}" type="presParOf" srcId="{7770882C-FD95-4E02-A016-6070E5B601B6}" destId="{80FE7EBA-1070-4F80-88D8-D85F4349F007}" srcOrd="2" destOrd="0" presId="urn:microsoft.com/office/officeart/2005/8/layout/orgChart1"/>
    <dgm:cxn modelId="{09FBCAC5-35C9-4194-A498-CE1D72102F53}" type="presParOf" srcId="{172B7C73-7DFE-41EF-823F-5559AA9B97D7}" destId="{D63132CA-BCF6-4936-9DB6-3CB3AE141F0B}" srcOrd="6" destOrd="0" presId="urn:microsoft.com/office/officeart/2005/8/layout/orgChart1"/>
    <dgm:cxn modelId="{A9DD9F0A-0D13-43DD-A7A7-492B060CC2C1}" type="presParOf" srcId="{172B7C73-7DFE-41EF-823F-5559AA9B97D7}" destId="{B4A2CF26-45F0-4950-80A1-7B69C3567EFE}" srcOrd="7" destOrd="0" presId="urn:microsoft.com/office/officeart/2005/8/layout/orgChart1"/>
    <dgm:cxn modelId="{CBFD02F1-A030-4633-B209-FF1BAA8D5E4D}" type="presParOf" srcId="{B4A2CF26-45F0-4950-80A1-7B69C3567EFE}" destId="{4C4ECC97-665F-44D6-AFEA-23D6F18248D3}" srcOrd="0" destOrd="0" presId="urn:microsoft.com/office/officeart/2005/8/layout/orgChart1"/>
    <dgm:cxn modelId="{C6C8E513-B36C-47F3-AA58-A37EE1CC8802}" type="presParOf" srcId="{4C4ECC97-665F-44D6-AFEA-23D6F18248D3}" destId="{B589E6FF-32A2-4C5B-9FAE-F8DFAD27438B}" srcOrd="0" destOrd="0" presId="urn:microsoft.com/office/officeart/2005/8/layout/orgChart1"/>
    <dgm:cxn modelId="{EEF25F61-6CAB-4F38-9893-1E3711BB0E48}" type="presParOf" srcId="{4C4ECC97-665F-44D6-AFEA-23D6F18248D3}" destId="{3C60C016-160B-4C12-9A3F-4698BAFBF9C3}" srcOrd="1" destOrd="0" presId="urn:microsoft.com/office/officeart/2005/8/layout/orgChart1"/>
    <dgm:cxn modelId="{9921D807-4056-4313-9657-3DB1F1E94D7B}" type="presParOf" srcId="{B4A2CF26-45F0-4950-80A1-7B69C3567EFE}" destId="{9918ABBD-C2AB-43F7-8540-436CF6B84995}" srcOrd="1" destOrd="0" presId="urn:microsoft.com/office/officeart/2005/8/layout/orgChart1"/>
    <dgm:cxn modelId="{4CCA0DDB-B181-4402-A7B8-671F46155E11}" type="presParOf" srcId="{B4A2CF26-45F0-4950-80A1-7B69C3567EFE}" destId="{E05E2A6F-AE74-40E6-8278-471994B39FA8}" srcOrd="2" destOrd="0" presId="urn:microsoft.com/office/officeart/2005/8/layout/orgChart1"/>
    <dgm:cxn modelId="{BE6A2532-32B7-461B-BF02-99560C75030A}" type="presParOf" srcId="{172B7C73-7DFE-41EF-823F-5559AA9B97D7}" destId="{CE858A1D-52AC-4406-8F52-CBCF9970646D}" srcOrd="8" destOrd="0" presId="urn:microsoft.com/office/officeart/2005/8/layout/orgChart1"/>
    <dgm:cxn modelId="{290DAADE-3F74-459A-8480-CF35A2D597E0}" type="presParOf" srcId="{172B7C73-7DFE-41EF-823F-5559AA9B97D7}" destId="{0BE8447D-42AA-43BD-BBB1-8497CA2A2057}" srcOrd="9" destOrd="0" presId="urn:microsoft.com/office/officeart/2005/8/layout/orgChart1"/>
    <dgm:cxn modelId="{C13D3617-5938-405D-95ED-9FA6576506D6}" type="presParOf" srcId="{0BE8447D-42AA-43BD-BBB1-8497CA2A2057}" destId="{4F5F3161-E616-44CF-8524-941ABB6EA679}" srcOrd="0" destOrd="0" presId="urn:microsoft.com/office/officeart/2005/8/layout/orgChart1"/>
    <dgm:cxn modelId="{3079D577-1F64-4D8C-A8D3-0C3F5396CD1D}" type="presParOf" srcId="{4F5F3161-E616-44CF-8524-941ABB6EA679}" destId="{AE3EE4BB-ADCC-46C5-92E2-83C23CE8B669}" srcOrd="0" destOrd="0" presId="urn:microsoft.com/office/officeart/2005/8/layout/orgChart1"/>
    <dgm:cxn modelId="{1460D59C-081C-4F35-9D2A-99DEF6C390CC}" type="presParOf" srcId="{4F5F3161-E616-44CF-8524-941ABB6EA679}" destId="{0FCDF5D5-DB10-4EDE-B8CC-1EEA3740D941}" srcOrd="1" destOrd="0" presId="urn:microsoft.com/office/officeart/2005/8/layout/orgChart1"/>
    <dgm:cxn modelId="{C724A3AA-7DAC-45B6-A162-BF5708F54CC3}" type="presParOf" srcId="{0BE8447D-42AA-43BD-BBB1-8497CA2A2057}" destId="{3A2EC55B-F49E-48DC-A968-F15C599E0ED8}" srcOrd="1" destOrd="0" presId="urn:microsoft.com/office/officeart/2005/8/layout/orgChart1"/>
    <dgm:cxn modelId="{FDE46517-EE20-4E03-B67A-2A0EBFFB5470}" type="presParOf" srcId="{0BE8447D-42AA-43BD-BBB1-8497CA2A2057}" destId="{BD53EB59-96C5-4EB5-BA97-FAC9CC147047}" srcOrd="2" destOrd="0" presId="urn:microsoft.com/office/officeart/2005/8/layout/orgChart1"/>
    <dgm:cxn modelId="{EFCC1323-23C0-46AD-8290-C1ECD9B63FAB}" type="presParOf" srcId="{172B7C73-7DFE-41EF-823F-5559AA9B97D7}" destId="{C4905D58-B5D9-46B0-89BF-AF60FA87F8D9}" srcOrd="10" destOrd="0" presId="urn:microsoft.com/office/officeart/2005/8/layout/orgChart1"/>
    <dgm:cxn modelId="{AA7E0CD5-F28F-47C0-AAC9-B54AF4232791}" type="presParOf" srcId="{172B7C73-7DFE-41EF-823F-5559AA9B97D7}" destId="{E5EEEE80-B6B6-41B5-BDDC-9AC28FEB909D}" srcOrd="11" destOrd="0" presId="urn:microsoft.com/office/officeart/2005/8/layout/orgChart1"/>
    <dgm:cxn modelId="{D04F01DA-6258-45BD-9369-B1A61E2949A1}" type="presParOf" srcId="{E5EEEE80-B6B6-41B5-BDDC-9AC28FEB909D}" destId="{F1F6DB85-BFD1-4A2C-B908-BA83E6C3102F}" srcOrd="0" destOrd="0" presId="urn:microsoft.com/office/officeart/2005/8/layout/orgChart1"/>
    <dgm:cxn modelId="{CBC14E1B-41B5-4212-96BD-1930BAB9662A}" type="presParOf" srcId="{F1F6DB85-BFD1-4A2C-B908-BA83E6C3102F}" destId="{4C7EB21F-D570-4F2E-822C-E0E0C9104C70}" srcOrd="0" destOrd="0" presId="urn:microsoft.com/office/officeart/2005/8/layout/orgChart1"/>
    <dgm:cxn modelId="{8BC078EF-45D1-439E-A087-A373A2BF8F1C}" type="presParOf" srcId="{F1F6DB85-BFD1-4A2C-B908-BA83E6C3102F}" destId="{432E2B4F-6890-4B5D-9CA3-AEE867FA8367}" srcOrd="1" destOrd="0" presId="urn:microsoft.com/office/officeart/2005/8/layout/orgChart1"/>
    <dgm:cxn modelId="{3660C044-4643-4348-AA8D-1051C1251437}" type="presParOf" srcId="{E5EEEE80-B6B6-41B5-BDDC-9AC28FEB909D}" destId="{32BAA7FC-C2D1-45D5-A2F3-25CD7655FA10}" srcOrd="1" destOrd="0" presId="urn:microsoft.com/office/officeart/2005/8/layout/orgChart1"/>
    <dgm:cxn modelId="{EE2E8781-8DF0-4A79-A574-6138927D316F}" type="presParOf" srcId="{E5EEEE80-B6B6-41B5-BDDC-9AC28FEB909D}" destId="{B6F813AC-8F4F-420B-82CC-5D74EDE67478}" srcOrd="2" destOrd="0" presId="urn:microsoft.com/office/officeart/2005/8/layout/orgChart1"/>
    <dgm:cxn modelId="{DBA0E124-1D36-4A59-BF2B-D0D0C5EBDBEE}" type="presParOf" srcId="{172B7C73-7DFE-41EF-823F-5559AA9B97D7}" destId="{F4F1A3C9-92A5-4591-A81F-93977B20C410}" srcOrd="12" destOrd="0" presId="urn:microsoft.com/office/officeart/2005/8/layout/orgChart1"/>
    <dgm:cxn modelId="{8A4302C6-7346-4CA3-8989-5D21A7966ACF}" type="presParOf" srcId="{172B7C73-7DFE-41EF-823F-5559AA9B97D7}" destId="{66F12A38-2D18-41D7-9D03-EB412BB9B043}" srcOrd="13" destOrd="0" presId="urn:microsoft.com/office/officeart/2005/8/layout/orgChart1"/>
    <dgm:cxn modelId="{C604F1E9-C0AB-4693-9F36-94E66B590A89}" type="presParOf" srcId="{66F12A38-2D18-41D7-9D03-EB412BB9B043}" destId="{CDC7C4D5-2A04-40A7-9881-02BD82A69732}" srcOrd="0" destOrd="0" presId="urn:microsoft.com/office/officeart/2005/8/layout/orgChart1"/>
    <dgm:cxn modelId="{1AD82056-D9C2-494B-9553-789EDCB11A48}" type="presParOf" srcId="{CDC7C4D5-2A04-40A7-9881-02BD82A69732}" destId="{2CB9A236-808F-44FE-8939-A21D47662223}" srcOrd="0" destOrd="0" presId="urn:microsoft.com/office/officeart/2005/8/layout/orgChart1"/>
    <dgm:cxn modelId="{50B3D0D0-B7DA-40C6-A200-C65371A97E7D}" type="presParOf" srcId="{CDC7C4D5-2A04-40A7-9881-02BD82A69732}" destId="{10469128-C2C9-4973-91A8-6808462490D6}" srcOrd="1" destOrd="0" presId="urn:microsoft.com/office/officeart/2005/8/layout/orgChart1"/>
    <dgm:cxn modelId="{FDF67937-BC93-40E9-8FF4-B782AAF6B16B}" type="presParOf" srcId="{66F12A38-2D18-41D7-9D03-EB412BB9B043}" destId="{7A3E0A33-3B26-4036-A64D-B1CA0AD105FB}" srcOrd="1" destOrd="0" presId="urn:microsoft.com/office/officeart/2005/8/layout/orgChart1"/>
    <dgm:cxn modelId="{8990D7AF-53F7-4B8C-89E4-3DC95324D1EC}" type="presParOf" srcId="{66F12A38-2D18-41D7-9D03-EB412BB9B043}" destId="{7929BF58-8351-4106-83B6-77916EF01D61}" srcOrd="2" destOrd="0" presId="urn:microsoft.com/office/officeart/2005/8/layout/orgChart1"/>
    <dgm:cxn modelId="{B526B7E5-4CD3-4B67-8EC1-DCE09C512AFB}" type="presParOf" srcId="{5E32A86B-B8B0-4C6A-AFFD-9D1554539A6F}" destId="{D45EE10A-A4AC-4B96-85A8-E57E310C7C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2DD84B-B1B3-470D-B79F-E272E3DDE73A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6D0B536E-1F02-4007-B883-1742F10C92D6}">
      <dgm:prSet phldrT="[Text]" custT="1"/>
      <dgm:spPr/>
      <dgm:t>
        <a:bodyPr/>
        <a:lstStyle/>
        <a:p>
          <a:r>
            <a:rPr lang="en-US" sz="2200" dirty="0" smtClean="0"/>
            <a:t>Storage inhibitor</a:t>
          </a:r>
          <a:endParaRPr lang="en-IN" sz="2200" dirty="0"/>
        </a:p>
      </dgm:t>
    </dgm:pt>
    <dgm:pt modelId="{AE51E990-76FC-462D-A097-AC7B019786F8}" type="parTrans" cxnId="{19C58A0A-1329-41E1-B926-B5C174F63496}">
      <dgm:prSet/>
      <dgm:spPr/>
      <dgm:t>
        <a:bodyPr/>
        <a:lstStyle/>
        <a:p>
          <a:endParaRPr lang="en-IN" sz="2200"/>
        </a:p>
      </dgm:t>
    </dgm:pt>
    <dgm:pt modelId="{8A632615-796F-489C-9A7D-EEBC1B3149CC}" type="sibTrans" cxnId="{19C58A0A-1329-41E1-B926-B5C174F63496}">
      <dgm:prSet/>
      <dgm:spPr/>
      <dgm:t>
        <a:bodyPr/>
        <a:lstStyle/>
        <a:p>
          <a:endParaRPr lang="en-IN" sz="2200"/>
        </a:p>
      </dgm:t>
    </dgm:pt>
    <dgm:pt modelId="{9EA1D1CE-BAAD-42AD-884B-CAF3776EC9C1}">
      <dgm:prSet phldrT="[Text]" custT="1"/>
      <dgm:spPr/>
      <dgm:t>
        <a:bodyPr/>
        <a:lstStyle/>
        <a:p>
          <a:r>
            <a:rPr lang="en-US" sz="2200" dirty="0" smtClean="0"/>
            <a:t>Reserpine</a:t>
          </a:r>
          <a:endParaRPr lang="en-IN" sz="2200" dirty="0"/>
        </a:p>
      </dgm:t>
    </dgm:pt>
    <dgm:pt modelId="{2DA8DBF0-01F7-4B7E-823A-ABD19B6CCB7A}" type="parTrans" cxnId="{D94611C6-D5CB-4DEC-9610-3B430D2455D3}">
      <dgm:prSet/>
      <dgm:spPr/>
      <dgm:t>
        <a:bodyPr/>
        <a:lstStyle/>
        <a:p>
          <a:endParaRPr lang="en-IN" sz="2200"/>
        </a:p>
      </dgm:t>
    </dgm:pt>
    <dgm:pt modelId="{B7063B72-02C9-4F1F-B244-842471C293CA}" type="sibTrans" cxnId="{D94611C6-D5CB-4DEC-9610-3B430D2455D3}">
      <dgm:prSet/>
      <dgm:spPr/>
      <dgm:t>
        <a:bodyPr/>
        <a:lstStyle/>
        <a:p>
          <a:endParaRPr lang="en-IN" sz="2200"/>
        </a:p>
      </dgm:t>
    </dgm:pt>
    <dgm:pt modelId="{B6E0C3E2-ED9F-4950-A401-E1F96EA1697C}">
      <dgm:prSet phldrT="[Text]" custT="1"/>
      <dgm:spPr/>
      <dgm:t>
        <a:bodyPr/>
        <a:lstStyle/>
        <a:p>
          <a:r>
            <a:rPr lang="en-US" sz="2200" dirty="0" smtClean="0"/>
            <a:t>Amphetamine</a:t>
          </a:r>
          <a:endParaRPr lang="en-IN" sz="2200" dirty="0"/>
        </a:p>
      </dgm:t>
    </dgm:pt>
    <dgm:pt modelId="{C6852FDF-B80F-49F3-9913-2F094D88EAAB}" type="parTrans" cxnId="{269474C7-1319-41A1-B5CB-2BDC0E1922A4}">
      <dgm:prSet/>
      <dgm:spPr/>
      <dgm:t>
        <a:bodyPr/>
        <a:lstStyle/>
        <a:p>
          <a:endParaRPr lang="en-IN" sz="2200"/>
        </a:p>
      </dgm:t>
    </dgm:pt>
    <dgm:pt modelId="{269AD7EF-DB61-474D-8B6D-9B503781E9B5}" type="sibTrans" cxnId="{269474C7-1319-41A1-B5CB-2BDC0E1922A4}">
      <dgm:prSet/>
      <dgm:spPr/>
      <dgm:t>
        <a:bodyPr/>
        <a:lstStyle/>
        <a:p>
          <a:endParaRPr lang="en-IN" sz="2200"/>
        </a:p>
      </dgm:t>
    </dgm:pt>
    <dgm:pt modelId="{53912C3B-F400-4266-AD03-F2DBD708858A}">
      <dgm:prSet phldrT="[Text]" custT="1"/>
      <dgm:spPr/>
      <dgm:t>
        <a:bodyPr/>
        <a:lstStyle/>
        <a:p>
          <a:r>
            <a:rPr lang="en-US" sz="2200" dirty="0" smtClean="0"/>
            <a:t>Degradation inhibitor</a:t>
          </a:r>
          <a:endParaRPr lang="en-IN" sz="2200" dirty="0"/>
        </a:p>
      </dgm:t>
    </dgm:pt>
    <dgm:pt modelId="{8FA8701F-1A3E-4988-B043-4D492464566C}" type="parTrans" cxnId="{3F5F0C2E-1D03-4AB3-B4CC-53E85895B9AD}">
      <dgm:prSet/>
      <dgm:spPr/>
      <dgm:t>
        <a:bodyPr/>
        <a:lstStyle/>
        <a:p>
          <a:endParaRPr lang="en-IN" sz="2200"/>
        </a:p>
      </dgm:t>
    </dgm:pt>
    <dgm:pt modelId="{9270E2FE-16F4-4ECD-98BE-65A9F0A42E65}" type="sibTrans" cxnId="{3F5F0C2E-1D03-4AB3-B4CC-53E85895B9AD}">
      <dgm:prSet/>
      <dgm:spPr/>
      <dgm:t>
        <a:bodyPr/>
        <a:lstStyle/>
        <a:p>
          <a:endParaRPr lang="en-IN" sz="2200"/>
        </a:p>
      </dgm:t>
    </dgm:pt>
    <dgm:pt modelId="{8B34C56B-5E6D-415A-8C40-16D109ADAAA2}">
      <dgm:prSet phldrT="[Text]" custT="1"/>
      <dgm:spPr/>
      <dgm:t>
        <a:bodyPr/>
        <a:lstStyle/>
        <a:p>
          <a:r>
            <a:rPr lang="en-US" sz="2200" dirty="0" smtClean="0"/>
            <a:t>MAO inhibitor</a:t>
          </a:r>
          <a:endParaRPr lang="en-IN" sz="2200" dirty="0"/>
        </a:p>
      </dgm:t>
    </dgm:pt>
    <dgm:pt modelId="{BA56684D-F590-45B4-92DE-CBBB737BAD0F}" type="parTrans" cxnId="{04E18F31-A95C-476D-AD45-20A5E60824AC}">
      <dgm:prSet/>
      <dgm:spPr/>
      <dgm:t>
        <a:bodyPr/>
        <a:lstStyle/>
        <a:p>
          <a:endParaRPr lang="en-IN" sz="2200"/>
        </a:p>
      </dgm:t>
    </dgm:pt>
    <dgm:pt modelId="{AAB99F01-FF5E-4FC9-A6ED-0BB3950439C2}" type="sibTrans" cxnId="{04E18F31-A95C-476D-AD45-20A5E60824AC}">
      <dgm:prSet/>
      <dgm:spPr/>
      <dgm:t>
        <a:bodyPr/>
        <a:lstStyle/>
        <a:p>
          <a:endParaRPr lang="en-IN" sz="2200"/>
        </a:p>
      </dgm:t>
    </dgm:pt>
    <dgm:pt modelId="{3590A711-4F21-4A41-BD83-A2EB5D7635BB}">
      <dgm:prSet phldrT="[Text]" custT="1"/>
      <dgm:spPr/>
      <dgm:t>
        <a:bodyPr/>
        <a:lstStyle/>
        <a:p>
          <a:r>
            <a:rPr lang="en-US" sz="2200" dirty="0" smtClean="0"/>
            <a:t>Reuptake inhibitor</a:t>
          </a:r>
          <a:endParaRPr lang="en-IN" sz="2200" dirty="0"/>
        </a:p>
      </dgm:t>
    </dgm:pt>
    <dgm:pt modelId="{CD465DDC-5FF7-4ECC-B1AB-93607D8DEE1D}" type="parTrans" cxnId="{35320B89-CA86-4D3A-871E-3DC771A55B3E}">
      <dgm:prSet/>
      <dgm:spPr/>
      <dgm:t>
        <a:bodyPr/>
        <a:lstStyle/>
        <a:p>
          <a:endParaRPr lang="en-IN" sz="2200"/>
        </a:p>
      </dgm:t>
    </dgm:pt>
    <dgm:pt modelId="{DB2F304C-DFE3-46B4-96B2-8AB2A48AB8C8}" type="sibTrans" cxnId="{35320B89-CA86-4D3A-871E-3DC771A55B3E}">
      <dgm:prSet/>
      <dgm:spPr/>
      <dgm:t>
        <a:bodyPr/>
        <a:lstStyle/>
        <a:p>
          <a:endParaRPr lang="en-IN" sz="2200"/>
        </a:p>
      </dgm:t>
    </dgm:pt>
    <dgm:pt modelId="{80B9F369-5508-4EB0-B096-72B409D6F35A}">
      <dgm:prSet phldrT="[Text]" custT="1"/>
      <dgm:spPr/>
      <dgm:t>
        <a:bodyPr/>
        <a:lstStyle/>
        <a:p>
          <a:r>
            <a:rPr lang="en-US" sz="2200" dirty="0" smtClean="0"/>
            <a:t>TCA</a:t>
          </a:r>
          <a:endParaRPr lang="en-IN" sz="2200" dirty="0"/>
        </a:p>
      </dgm:t>
    </dgm:pt>
    <dgm:pt modelId="{32311B20-62F2-4F42-AC07-D4615998C5EC}" type="parTrans" cxnId="{68AEFB26-C30D-4971-98C6-49605DA0A337}">
      <dgm:prSet/>
      <dgm:spPr/>
      <dgm:t>
        <a:bodyPr/>
        <a:lstStyle/>
        <a:p>
          <a:endParaRPr lang="en-IN" sz="2200"/>
        </a:p>
      </dgm:t>
    </dgm:pt>
    <dgm:pt modelId="{5E371B12-4BE2-468A-B758-6191FA8B3680}" type="sibTrans" cxnId="{68AEFB26-C30D-4971-98C6-49605DA0A337}">
      <dgm:prSet/>
      <dgm:spPr/>
      <dgm:t>
        <a:bodyPr/>
        <a:lstStyle/>
        <a:p>
          <a:endParaRPr lang="en-IN" sz="2200"/>
        </a:p>
      </dgm:t>
    </dgm:pt>
    <dgm:pt modelId="{A760C4A9-60B3-4871-B9AF-C7674BC469D2}">
      <dgm:prSet phldrT="[Text]" custT="1"/>
      <dgm:spPr/>
      <dgm:t>
        <a:bodyPr/>
        <a:lstStyle/>
        <a:p>
          <a:r>
            <a:rPr lang="en-US" sz="2200" dirty="0" smtClean="0"/>
            <a:t>SSRI</a:t>
          </a:r>
          <a:endParaRPr lang="en-IN" sz="2200" dirty="0"/>
        </a:p>
      </dgm:t>
    </dgm:pt>
    <dgm:pt modelId="{8824EFE4-9CBD-4086-A9D3-B399C147C07F}" type="parTrans" cxnId="{C50E01D6-FAE6-4F11-ACDE-86D8BE4C4CD1}">
      <dgm:prSet/>
      <dgm:spPr/>
      <dgm:t>
        <a:bodyPr/>
        <a:lstStyle/>
        <a:p>
          <a:endParaRPr lang="en-IN" sz="2200"/>
        </a:p>
      </dgm:t>
    </dgm:pt>
    <dgm:pt modelId="{93BC21BD-56E1-41C6-A97C-9310F93BE335}" type="sibTrans" cxnId="{C50E01D6-FAE6-4F11-ACDE-86D8BE4C4CD1}">
      <dgm:prSet/>
      <dgm:spPr/>
      <dgm:t>
        <a:bodyPr/>
        <a:lstStyle/>
        <a:p>
          <a:endParaRPr lang="en-IN" sz="2200"/>
        </a:p>
      </dgm:t>
    </dgm:pt>
    <dgm:pt modelId="{13025574-96E4-480D-A93B-4EA7D7B78AD2}">
      <dgm:prSet phldrT="[Text]" custT="1"/>
      <dgm:spPr/>
      <dgm:t>
        <a:bodyPr/>
        <a:lstStyle/>
        <a:p>
          <a:r>
            <a:rPr lang="en-US" sz="2200" dirty="0" smtClean="0"/>
            <a:t>SNRI</a:t>
          </a:r>
        </a:p>
      </dgm:t>
    </dgm:pt>
    <dgm:pt modelId="{A0F3B83E-7446-4709-96A1-394FC27A67A9}" type="parTrans" cxnId="{2909930F-9F03-488D-AD5B-36D23EEDE9E6}">
      <dgm:prSet/>
      <dgm:spPr/>
      <dgm:t>
        <a:bodyPr/>
        <a:lstStyle/>
        <a:p>
          <a:endParaRPr lang="en-IN" sz="2200"/>
        </a:p>
      </dgm:t>
    </dgm:pt>
    <dgm:pt modelId="{8F9AAE0D-BB3B-45B4-BA18-B914FDF40510}" type="sibTrans" cxnId="{2909930F-9F03-488D-AD5B-36D23EEDE9E6}">
      <dgm:prSet/>
      <dgm:spPr/>
      <dgm:t>
        <a:bodyPr/>
        <a:lstStyle/>
        <a:p>
          <a:endParaRPr lang="en-IN" sz="2200"/>
        </a:p>
      </dgm:t>
    </dgm:pt>
    <dgm:pt modelId="{5B6B3061-865A-404F-9A3F-F3DBBA41F6E4}">
      <dgm:prSet phldrT="[Text]" custT="1"/>
      <dgm:spPr/>
      <dgm:t>
        <a:bodyPr/>
        <a:lstStyle/>
        <a:p>
          <a:r>
            <a:rPr lang="en-US" sz="2200" dirty="0" smtClean="0"/>
            <a:t>Serotonin  receptor modulators</a:t>
          </a:r>
        </a:p>
      </dgm:t>
    </dgm:pt>
    <dgm:pt modelId="{BEC1D148-6008-488E-B1C1-B8339FCBC693}" type="parTrans" cxnId="{A9055597-13D6-4BA5-B742-7AFC8B62C77C}">
      <dgm:prSet/>
      <dgm:spPr/>
      <dgm:t>
        <a:bodyPr/>
        <a:lstStyle/>
        <a:p>
          <a:endParaRPr lang="en-IN" sz="2200"/>
        </a:p>
      </dgm:t>
    </dgm:pt>
    <dgm:pt modelId="{FE572214-7A1F-41BD-94A3-7CEE3218C63B}" type="sibTrans" cxnId="{A9055597-13D6-4BA5-B742-7AFC8B62C77C}">
      <dgm:prSet/>
      <dgm:spPr/>
      <dgm:t>
        <a:bodyPr/>
        <a:lstStyle/>
        <a:p>
          <a:endParaRPr lang="en-IN" sz="2200"/>
        </a:p>
      </dgm:t>
    </dgm:pt>
    <dgm:pt modelId="{3BCC7814-1F68-4138-8D28-D35701F57C9C}">
      <dgm:prSet phldrT="[Text]" custT="1"/>
      <dgm:spPr/>
      <dgm:t>
        <a:bodyPr/>
        <a:lstStyle/>
        <a:p>
          <a:r>
            <a:rPr lang="en-US" sz="2200" dirty="0" smtClean="0"/>
            <a:t>Receptor Agonist</a:t>
          </a:r>
        </a:p>
      </dgm:t>
    </dgm:pt>
    <dgm:pt modelId="{36201EF1-570D-4D7C-8837-ECEA6F6060B7}" type="parTrans" cxnId="{004D89D3-B22A-4F1E-BBF1-B6FBCA337E4D}">
      <dgm:prSet/>
      <dgm:spPr/>
      <dgm:t>
        <a:bodyPr/>
        <a:lstStyle/>
        <a:p>
          <a:endParaRPr lang="en-IN" sz="2200"/>
        </a:p>
      </dgm:t>
    </dgm:pt>
    <dgm:pt modelId="{ED4FA4FB-9B1D-4F1A-8992-F820C5FDCE99}" type="sibTrans" cxnId="{004D89D3-B22A-4F1E-BBF1-B6FBCA337E4D}">
      <dgm:prSet/>
      <dgm:spPr/>
      <dgm:t>
        <a:bodyPr/>
        <a:lstStyle/>
        <a:p>
          <a:endParaRPr lang="en-IN" sz="2200"/>
        </a:p>
      </dgm:t>
    </dgm:pt>
    <dgm:pt modelId="{F160BFCD-DAF5-4801-87B0-5B11A8B0B5BB}">
      <dgm:prSet phldrT="[Text]" custT="1"/>
      <dgm:spPr/>
      <dgm:t>
        <a:bodyPr/>
        <a:lstStyle/>
        <a:p>
          <a:r>
            <a:rPr lang="en-US" sz="2200" dirty="0" smtClean="0"/>
            <a:t>Receptor Antagonist</a:t>
          </a:r>
        </a:p>
      </dgm:t>
    </dgm:pt>
    <dgm:pt modelId="{988A30E5-37B9-4C73-ACAB-8124E955B019}" type="parTrans" cxnId="{FCE492EA-1BEA-4B20-B333-938CE64675A0}">
      <dgm:prSet/>
      <dgm:spPr/>
      <dgm:t>
        <a:bodyPr/>
        <a:lstStyle/>
        <a:p>
          <a:endParaRPr lang="en-IN" sz="2200"/>
        </a:p>
      </dgm:t>
    </dgm:pt>
    <dgm:pt modelId="{0A8F2873-24DF-49FB-B5EB-9C19284CEF6D}" type="sibTrans" cxnId="{FCE492EA-1BEA-4B20-B333-938CE64675A0}">
      <dgm:prSet/>
      <dgm:spPr/>
      <dgm:t>
        <a:bodyPr/>
        <a:lstStyle/>
        <a:p>
          <a:endParaRPr lang="en-IN" sz="2200"/>
        </a:p>
      </dgm:t>
    </dgm:pt>
    <dgm:pt modelId="{D6E7FA3E-CD59-48B4-9994-D40B6F084866}">
      <dgm:prSet phldrT="[Text]" custT="1"/>
      <dgm:spPr/>
      <dgm:t>
        <a:bodyPr/>
        <a:lstStyle/>
        <a:p>
          <a:r>
            <a:rPr lang="en-US" sz="2200" dirty="0" smtClean="0"/>
            <a:t>Mixed action </a:t>
          </a:r>
        </a:p>
      </dgm:t>
    </dgm:pt>
    <dgm:pt modelId="{B9D5625C-8FA5-476F-B820-964AC3D9976A}" type="parTrans" cxnId="{68AAFC81-FD86-4D6D-A2ED-0D0C348BF4FA}">
      <dgm:prSet/>
      <dgm:spPr/>
      <dgm:t>
        <a:bodyPr/>
        <a:lstStyle/>
        <a:p>
          <a:endParaRPr lang="en-IN"/>
        </a:p>
      </dgm:t>
    </dgm:pt>
    <dgm:pt modelId="{EE9C9C89-6D4E-4652-886B-319B60DBC363}" type="sibTrans" cxnId="{68AAFC81-FD86-4D6D-A2ED-0D0C348BF4FA}">
      <dgm:prSet/>
      <dgm:spPr/>
      <dgm:t>
        <a:bodyPr/>
        <a:lstStyle/>
        <a:p>
          <a:endParaRPr lang="en-IN"/>
        </a:p>
      </dgm:t>
    </dgm:pt>
    <dgm:pt modelId="{9647910A-F686-4176-AF10-BF61F6A10AB5}" type="pres">
      <dgm:prSet presAssocID="{3F2DD84B-B1B3-470D-B79F-E272E3DDE7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D72900B2-E619-46AA-A4E3-ABEEFBF6303D}" type="pres">
      <dgm:prSet presAssocID="{6D0B536E-1F02-4007-B883-1742F10C92D6}" presName="root" presStyleCnt="0"/>
      <dgm:spPr/>
      <dgm:t>
        <a:bodyPr/>
        <a:lstStyle/>
        <a:p>
          <a:endParaRPr lang="en-IN"/>
        </a:p>
      </dgm:t>
    </dgm:pt>
    <dgm:pt modelId="{D6C989E0-B30A-40D0-9E61-5169E8747F90}" type="pres">
      <dgm:prSet presAssocID="{6D0B536E-1F02-4007-B883-1742F10C92D6}" presName="rootComposite" presStyleCnt="0"/>
      <dgm:spPr/>
      <dgm:t>
        <a:bodyPr/>
        <a:lstStyle/>
        <a:p>
          <a:endParaRPr lang="en-IN"/>
        </a:p>
      </dgm:t>
    </dgm:pt>
    <dgm:pt modelId="{8578EBB2-ACDF-4365-B631-E22ED4BFE977}" type="pres">
      <dgm:prSet presAssocID="{6D0B536E-1F02-4007-B883-1742F10C92D6}" presName="rootText" presStyleLbl="node1" presStyleIdx="0" presStyleCnt="4"/>
      <dgm:spPr/>
      <dgm:t>
        <a:bodyPr/>
        <a:lstStyle/>
        <a:p>
          <a:endParaRPr lang="en-IN"/>
        </a:p>
      </dgm:t>
    </dgm:pt>
    <dgm:pt modelId="{35ACE49B-5855-4FFA-8DF7-EF6E6EEC0E26}" type="pres">
      <dgm:prSet presAssocID="{6D0B536E-1F02-4007-B883-1742F10C92D6}" presName="rootConnector" presStyleLbl="node1" presStyleIdx="0" presStyleCnt="4"/>
      <dgm:spPr/>
      <dgm:t>
        <a:bodyPr/>
        <a:lstStyle/>
        <a:p>
          <a:endParaRPr lang="en-IN"/>
        </a:p>
      </dgm:t>
    </dgm:pt>
    <dgm:pt modelId="{1666A62D-6C76-4366-9649-7326F6DFE657}" type="pres">
      <dgm:prSet presAssocID="{6D0B536E-1F02-4007-B883-1742F10C92D6}" presName="childShape" presStyleCnt="0"/>
      <dgm:spPr/>
      <dgm:t>
        <a:bodyPr/>
        <a:lstStyle/>
        <a:p>
          <a:endParaRPr lang="en-IN"/>
        </a:p>
      </dgm:t>
    </dgm:pt>
    <dgm:pt modelId="{B727A08D-0BF4-43F6-BA9D-E33EE4CBECA4}" type="pres">
      <dgm:prSet presAssocID="{2DA8DBF0-01F7-4B7E-823A-ABD19B6CCB7A}" presName="Name13" presStyleLbl="parChTrans1D2" presStyleIdx="0" presStyleCnt="9"/>
      <dgm:spPr/>
      <dgm:t>
        <a:bodyPr/>
        <a:lstStyle/>
        <a:p>
          <a:endParaRPr lang="en-IN"/>
        </a:p>
      </dgm:t>
    </dgm:pt>
    <dgm:pt modelId="{2D64B9BC-D3FD-4AAE-A5DE-47E676F872C0}" type="pres">
      <dgm:prSet presAssocID="{9EA1D1CE-BAAD-42AD-884B-CAF3776EC9C1}" presName="childText" presStyleLbl="bgAcc1" presStyleIdx="0" presStyleCnt="9" custScaleX="12930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E4AA25E-91A8-4BBA-9C77-1F9994187DF9}" type="pres">
      <dgm:prSet presAssocID="{C6852FDF-B80F-49F3-9913-2F094D88EAAB}" presName="Name13" presStyleLbl="parChTrans1D2" presStyleIdx="1" presStyleCnt="9"/>
      <dgm:spPr/>
      <dgm:t>
        <a:bodyPr/>
        <a:lstStyle/>
        <a:p>
          <a:endParaRPr lang="en-IN"/>
        </a:p>
      </dgm:t>
    </dgm:pt>
    <dgm:pt modelId="{A9FBCAC6-E375-4A22-B85E-A461393EEF86}" type="pres">
      <dgm:prSet presAssocID="{B6E0C3E2-ED9F-4950-A401-E1F96EA1697C}" presName="childText" presStyleLbl="bgAcc1" presStyleIdx="1" presStyleCnt="9" custScaleX="1309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0D57B6-E838-45DA-BD83-7183BEA377B7}" type="pres">
      <dgm:prSet presAssocID="{53912C3B-F400-4266-AD03-F2DBD708858A}" presName="root" presStyleCnt="0"/>
      <dgm:spPr/>
      <dgm:t>
        <a:bodyPr/>
        <a:lstStyle/>
        <a:p>
          <a:endParaRPr lang="en-IN"/>
        </a:p>
      </dgm:t>
    </dgm:pt>
    <dgm:pt modelId="{24E3FF96-8416-4B17-A4C3-897D25A17FBB}" type="pres">
      <dgm:prSet presAssocID="{53912C3B-F400-4266-AD03-F2DBD708858A}" presName="rootComposite" presStyleCnt="0"/>
      <dgm:spPr/>
      <dgm:t>
        <a:bodyPr/>
        <a:lstStyle/>
        <a:p>
          <a:endParaRPr lang="en-IN"/>
        </a:p>
      </dgm:t>
    </dgm:pt>
    <dgm:pt modelId="{C1BDF80C-1AA7-4494-BCC4-4F5ECE7BC094}" type="pres">
      <dgm:prSet presAssocID="{53912C3B-F400-4266-AD03-F2DBD708858A}" presName="rootText" presStyleLbl="node1" presStyleIdx="1" presStyleCnt="4"/>
      <dgm:spPr/>
      <dgm:t>
        <a:bodyPr/>
        <a:lstStyle/>
        <a:p>
          <a:endParaRPr lang="en-IN"/>
        </a:p>
      </dgm:t>
    </dgm:pt>
    <dgm:pt modelId="{50500A5A-BCB4-41F1-A9CE-F93D3925EF31}" type="pres">
      <dgm:prSet presAssocID="{53912C3B-F400-4266-AD03-F2DBD708858A}" presName="rootConnector" presStyleLbl="node1" presStyleIdx="1" presStyleCnt="4"/>
      <dgm:spPr/>
      <dgm:t>
        <a:bodyPr/>
        <a:lstStyle/>
        <a:p>
          <a:endParaRPr lang="en-IN"/>
        </a:p>
      </dgm:t>
    </dgm:pt>
    <dgm:pt modelId="{485222BE-6ECE-4191-B392-DC2F5434E416}" type="pres">
      <dgm:prSet presAssocID="{53912C3B-F400-4266-AD03-F2DBD708858A}" presName="childShape" presStyleCnt="0"/>
      <dgm:spPr/>
      <dgm:t>
        <a:bodyPr/>
        <a:lstStyle/>
        <a:p>
          <a:endParaRPr lang="en-IN"/>
        </a:p>
      </dgm:t>
    </dgm:pt>
    <dgm:pt modelId="{CF86838D-581D-4240-8BE3-8BC62D4D57F4}" type="pres">
      <dgm:prSet presAssocID="{BA56684D-F590-45B4-92DE-CBBB737BAD0F}" presName="Name13" presStyleLbl="parChTrans1D2" presStyleIdx="2" presStyleCnt="9"/>
      <dgm:spPr/>
      <dgm:t>
        <a:bodyPr/>
        <a:lstStyle/>
        <a:p>
          <a:endParaRPr lang="en-IN"/>
        </a:p>
      </dgm:t>
    </dgm:pt>
    <dgm:pt modelId="{2EFCE59C-595D-4A11-8DB7-FA6D914650A1}" type="pres">
      <dgm:prSet presAssocID="{8B34C56B-5E6D-415A-8C40-16D109ADAAA2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552712A-386B-4EA5-9736-E5F7AB4012F1}" type="pres">
      <dgm:prSet presAssocID="{3590A711-4F21-4A41-BD83-A2EB5D7635BB}" presName="root" presStyleCnt="0"/>
      <dgm:spPr/>
      <dgm:t>
        <a:bodyPr/>
        <a:lstStyle/>
        <a:p>
          <a:endParaRPr lang="en-IN"/>
        </a:p>
      </dgm:t>
    </dgm:pt>
    <dgm:pt modelId="{470F8452-A223-4A36-86BB-ED43C9933F46}" type="pres">
      <dgm:prSet presAssocID="{3590A711-4F21-4A41-BD83-A2EB5D7635BB}" presName="rootComposite" presStyleCnt="0"/>
      <dgm:spPr/>
      <dgm:t>
        <a:bodyPr/>
        <a:lstStyle/>
        <a:p>
          <a:endParaRPr lang="en-IN"/>
        </a:p>
      </dgm:t>
    </dgm:pt>
    <dgm:pt modelId="{4F3DAA3B-134C-4B35-8E0A-BB763CBFD6D9}" type="pres">
      <dgm:prSet presAssocID="{3590A711-4F21-4A41-BD83-A2EB5D7635BB}" presName="rootText" presStyleLbl="node1" presStyleIdx="2" presStyleCnt="4"/>
      <dgm:spPr/>
      <dgm:t>
        <a:bodyPr/>
        <a:lstStyle/>
        <a:p>
          <a:endParaRPr lang="en-IN"/>
        </a:p>
      </dgm:t>
    </dgm:pt>
    <dgm:pt modelId="{DE09C3A2-F89E-47DC-9345-DE18EDD43172}" type="pres">
      <dgm:prSet presAssocID="{3590A711-4F21-4A41-BD83-A2EB5D7635BB}" presName="rootConnector" presStyleLbl="node1" presStyleIdx="2" presStyleCnt="4"/>
      <dgm:spPr/>
      <dgm:t>
        <a:bodyPr/>
        <a:lstStyle/>
        <a:p>
          <a:endParaRPr lang="en-IN"/>
        </a:p>
      </dgm:t>
    </dgm:pt>
    <dgm:pt modelId="{183D3AC0-0E81-4F1B-911A-5B5F020A4A72}" type="pres">
      <dgm:prSet presAssocID="{3590A711-4F21-4A41-BD83-A2EB5D7635BB}" presName="childShape" presStyleCnt="0"/>
      <dgm:spPr/>
      <dgm:t>
        <a:bodyPr/>
        <a:lstStyle/>
        <a:p>
          <a:endParaRPr lang="en-IN"/>
        </a:p>
      </dgm:t>
    </dgm:pt>
    <dgm:pt modelId="{467ABE77-E2BC-4A43-A0AE-F5E2B2B61036}" type="pres">
      <dgm:prSet presAssocID="{32311B20-62F2-4F42-AC07-D4615998C5EC}" presName="Name13" presStyleLbl="parChTrans1D2" presStyleIdx="3" presStyleCnt="9"/>
      <dgm:spPr/>
      <dgm:t>
        <a:bodyPr/>
        <a:lstStyle/>
        <a:p>
          <a:endParaRPr lang="en-IN"/>
        </a:p>
      </dgm:t>
    </dgm:pt>
    <dgm:pt modelId="{0CF698E0-6430-4FCD-8CDB-994F1901B7D8}" type="pres">
      <dgm:prSet presAssocID="{80B9F369-5508-4EB0-B096-72B409D6F35A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EB82381-7DEE-480D-8CF1-59FF9D96FA08}" type="pres">
      <dgm:prSet presAssocID="{8824EFE4-9CBD-4086-A9D3-B399C147C07F}" presName="Name13" presStyleLbl="parChTrans1D2" presStyleIdx="4" presStyleCnt="9"/>
      <dgm:spPr/>
      <dgm:t>
        <a:bodyPr/>
        <a:lstStyle/>
        <a:p>
          <a:endParaRPr lang="en-IN"/>
        </a:p>
      </dgm:t>
    </dgm:pt>
    <dgm:pt modelId="{4DB9B763-9D3F-48F9-9562-148F4DA054BF}" type="pres">
      <dgm:prSet presAssocID="{A760C4A9-60B3-4871-B9AF-C7674BC469D2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25BF7E0-275C-43D8-AFD7-73CC692E0FEC}" type="pres">
      <dgm:prSet presAssocID="{A0F3B83E-7446-4709-96A1-394FC27A67A9}" presName="Name13" presStyleLbl="parChTrans1D2" presStyleIdx="5" presStyleCnt="9"/>
      <dgm:spPr/>
      <dgm:t>
        <a:bodyPr/>
        <a:lstStyle/>
        <a:p>
          <a:endParaRPr lang="en-IN"/>
        </a:p>
      </dgm:t>
    </dgm:pt>
    <dgm:pt modelId="{815FAA83-397C-4BA4-819E-445AD91A3D27}" type="pres">
      <dgm:prSet presAssocID="{13025574-96E4-480D-A93B-4EA7D7B78AD2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A83FF2-A6EC-4B05-882C-764977E7BCD0}" type="pres">
      <dgm:prSet presAssocID="{5B6B3061-865A-404F-9A3F-F3DBBA41F6E4}" presName="root" presStyleCnt="0"/>
      <dgm:spPr/>
      <dgm:t>
        <a:bodyPr/>
        <a:lstStyle/>
        <a:p>
          <a:endParaRPr lang="en-IN"/>
        </a:p>
      </dgm:t>
    </dgm:pt>
    <dgm:pt modelId="{5FAF37E0-17FC-439A-B642-2F05689E9D24}" type="pres">
      <dgm:prSet presAssocID="{5B6B3061-865A-404F-9A3F-F3DBBA41F6E4}" presName="rootComposite" presStyleCnt="0"/>
      <dgm:spPr/>
      <dgm:t>
        <a:bodyPr/>
        <a:lstStyle/>
        <a:p>
          <a:endParaRPr lang="en-IN"/>
        </a:p>
      </dgm:t>
    </dgm:pt>
    <dgm:pt modelId="{3AFA95B5-F0C3-4728-A219-6ED975FE088A}" type="pres">
      <dgm:prSet presAssocID="{5B6B3061-865A-404F-9A3F-F3DBBA41F6E4}" presName="rootText" presStyleLbl="node1" presStyleIdx="3" presStyleCnt="4"/>
      <dgm:spPr/>
      <dgm:t>
        <a:bodyPr/>
        <a:lstStyle/>
        <a:p>
          <a:endParaRPr lang="en-IN"/>
        </a:p>
      </dgm:t>
    </dgm:pt>
    <dgm:pt modelId="{A555B2C6-5619-4391-96B4-AB2543737AF5}" type="pres">
      <dgm:prSet presAssocID="{5B6B3061-865A-404F-9A3F-F3DBBA41F6E4}" presName="rootConnector" presStyleLbl="node1" presStyleIdx="3" presStyleCnt="4"/>
      <dgm:spPr/>
      <dgm:t>
        <a:bodyPr/>
        <a:lstStyle/>
        <a:p>
          <a:endParaRPr lang="en-IN"/>
        </a:p>
      </dgm:t>
    </dgm:pt>
    <dgm:pt modelId="{6852D70A-206E-4FC8-ACA2-3C7BF2ACBB7C}" type="pres">
      <dgm:prSet presAssocID="{5B6B3061-865A-404F-9A3F-F3DBBA41F6E4}" presName="childShape" presStyleCnt="0"/>
      <dgm:spPr/>
      <dgm:t>
        <a:bodyPr/>
        <a:lstStyle/>
        <a:p>
          <a:endParaRPr lang="en-IN"/>
        </a:p>
      </dgm:t>
    </dgm:pt>
    <dgm:pt modelId="{058C6ACF-450C-4A54-9AA8-BB37967B96E6}" type="pres">
      <dgm:prSet presAssocID="{36201EF1-570D-4D7C-8837-ECEA6F6060B7}" presName="Name13" presStyleLbl="parChTrans1D2" presStyleIdx="6" presStyleCnt="9"/>
      <dgm:spPr/>
      <dgm:t>
        <a:bodyPr/>
        <a:lstStyle/>
        <a:p>
          <a:endParaRPr lang="en-IN"/>
        </a:p>
      </dgm:t>
    </dgm:pt>
    <dgm:pt modelId="{CA9B15B7-C6C7-4C18-9092-AE4C5B48E74A}" type="pres">
      <dgm:prSet presAssocID="{3BCC7814-1F68-4138-8D28-D35701F57C9C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714E50-BFA3-4067-9626-F9B09B347D49}" type="pres">
      <dgm:prSet presAssocID="{988A30E5-37B9-4C73-ACAB-8124E955B019}" presName="Name13" presStyleLbl="parChTrans1D2" presStyleIdx="7" presStyleCnt="9"/>
      <dgm:spPr/>
      <dgm:t>
        <a:bodyPr/>
        <a:lstStyle/>
        <a:p>
          <a:endParaRPr lang="en-IN"/>
        </a:p>
      </dgm:t>
    </dgm:pt>
    <dgm:pt modelId="{A49DCDBF-DA3E-474D-8EE6-02239AAE10EB}" type="pres">
      <dgm:prSet presAssocID="{F160BFCD-DAF5-4801-87B0-5B11A8B0B5BB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FD98B06-307F-4E26-A88F-8487B2459730}" type="pres">
      <dgm:prSet presAssocID="{B9D5625C-8FA5-476F-B820-964AC3D9976A}" presName="Name13" presStyleLbl="parChTrans1D2" presStyleIdx="8" presStyleCnt="9"/>
      <dgm:spPr/>
      <dgm:t>
        <a:bodyPr/>
        <a:lstStyle/>
        <a:p>
          <a:endParaRPr lang="en-IN"/>
        </a:p>
      </dgm:t>
    </dgm:pt>
    <dgm:pt modelId="{3689855C-7960-417B-AD5E-60EA2755B80A}" type="pres">
      <dgm:prSet presAssocID="{D6E7FA3E-CD59-48B4-9994-D40B6F084866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E7E1BCD-123D-4F56-A317-40081346A761}" type="presOf" srcId="{B9D5625C-8FA5-476F-B820-964AC3D9976A}" destId="{7FD98B06-307F-4E26-A88F-8487B2459730}" srcOrd="0" destOrd="0" presId="urn:microsoft.com/office/officeart/2005/8/layout/hierarchy3"/>
    <dgm:cxn modelId="{8E3823B7-EA92-439F-BA6B-3FAEC8AC62F5}" type="presOf" srcId="{8B34C56B-5E6D-415A-8C40-16D109ADAAA2}" destId="{2EFCE59C-595D-4A11-8DB7-FA6D914650A1}" srcOrd="0" destOrd="0" presId="urn:microsoft.com/office/officeart/2005/8/layout/hierarchy3"/>
    <dgm:cxn modelId="{F3F16452-FC4B-4940-93E1-3FA0DBA289D1}" type="presOf" srcId="{53912C3B-F400-4266-AD03-F2DBD708858A}" destId="{50500A5A-BCB4-41F1-A9CE-F93D3925EF31}" srcOrd="1" destOrd="0" presId="urn:microsoft.com/office/officeart/2005/8/layout/hierarchy3"/>
    <dgm:cxn modelId="{2909930F-9F03-488D-AD5B-36D23EEDE9E6}" srcId="{3590A711-4F21-4A41-BD83-A2EB5D7635BB}" destId="{13025574-96E4-480D-A93B-4EA7D7B78AD2}" srcOrd="2" destOrd="0" parTransId="{A0F3B83E-7446-4709-96A1-394FC27A67A9}" sibTransId="{8F9AAE0D-BB3B-45B4-BA18-B914FDF40510}"/>
    <dgm:cxn modelId="{251E5F6D-CAAB-46B1-9E36-916A148A1952}" type="presOf" srcId="{32311B20-62F2-4F42-AC07-D4615998C5EC}" destId="{467ABE77-E2BC-4A43-A0AE-F5E2B2B61036}" srcOrd="0" destOrd="0" presId="urn:microsoft.com/office/officeart/2005/8/layout/hierarchy3"/>
    <dgm:cxn modelId="{9312CD9C-3047-4919-B878-DDBD6893DB8E}" type="presOf" srcId="{3590A711-4F21-4A41-BD83-A2EB5D7635BB}" destId="{DE09C3A2-F89E-47DC-9345-DE18EDD43172}" srcOrd="1" destOrd="0" presId="urn:microsoft.com/office/officeart/2005/8/layout/hierarchy3"/>
    <dgm:cxn modelId="{004D89D3-B22A-4F1E-BBF1-B6FBCA337E4D}" srcId="{5B6B3061-865A-404F-9A3F-F3DBBA41F6E4}" destId="{3BCC7814-1F68-4138-8D28-D35701F57C9C}" srcOrd="0" destOrd="0" parTransId="{36201EF1-570D-4D7C-8837-ECEA6F6060B7}" sibTransId="{ED4FA4FB-9B1D-4F1A-8992-F820C5FDCE99}"/>
    <dgm:cxn modelId="{E756408B-5725-48F2-9D14-8BD7B5D7923C}" type="presOf" srcId="{53912C3B-F400-4266-AD03-F2DBD708858A}" destId="{C1BDF80C-1AA7-4494-BCC4-4F5ECE7BC094}" srcOrd="0" destOrd="0" presId="urn:microsoft.com/office/officeart/2005/8/layout/hierarchy3"/>
    <dgm:cxn modelId="{68AEFB26-C30D-4971-98C6-49605DA0A337}" srcId="{3590A711-4F21-4A41-BD83-A2EB5D7635BB}" destId="{80B9F369-5508-4EB0-B096-72B409D6F35A}" srcOrd="0" destOrd="0" parTransId="{32311B20-62F2-4F42-AC07-D4615998C5EC}" sibTransId="{5E371B12-4BE2-468A-B758-6191FA8B3680}"/>
    <dgm:cxn modelId="{C50E01D6-FAE6-4F11-ACDE-86D8BE4C4CD1}" srcId="{3590A711-4F21-4A41-BD83-A2EB5D7635BB}" destId="{A760C4A9-60B3-4871-B9AF-C7674BC469D2}" srcOrd="1" destOrd="0" parTransId="{8824EFE4-9CBD-4086-A9D3-B399C147C07F}" sibTransId="{93BC21BD-56E1-41C6-A97C-9310F93BE335}"/>
    <dgm:cxn modelId="{3F5F0C2E-1D03-4AB3-B4CC-53E85895B9AD}" srcId="{3F2DD84B-B1B3-470D-B79F-E272E3DDE73A}" destId="{53912C3B-F400-4266-AD03-F2DBD708858A}" srcOrd="1" destOrd="0" parTransId="{8FA8701F-1A3E-4988-B043-4D492464566C}" sibTransId="{9270E2FE-16F4-4ECD-98BE-65A9F0A42E65}"/>
    <dgm:cxn modelId="{F22DE427-0076-418C-A3B1-0C678BB46D82}" type="presOf" srcId="{36201EF1-570D-4D7C-8837-ECEA6F6060B7}" destId="{058C6ACF-450C-4A54-9AA8-BB37967B96E6}" srcOrd="0" destOrd="0" presId="urn:microsoft.com/office/officeart/2005/8/layout/hierarchy3"/>
    <dgm:cxn modelId="{19C58A0A-1329-41E1-B926-B5C174F63496}" srcId="{3F2DD84B-B1B3-470D-B79F-E272E3DDE73A}" destId="{6D0B536E-1F02-4007-B883-1742F10C92D6}" srcOrd="0" destOrd="0" parTransId="{AE51E990-76FC-462D-A097-AC7B019786F8}" sibTransId="{8A632615-796F-489C-9A7D-EEBC1B3149CC}"/>
    <dgm:cxn modelId="{6B8DB550-5802-484F-951A-874896E464AF}" type="presOf" srcId="{D6E7FA3E-CD59-48B4-9994-D40B6F084866}" destId="{3689855C-7960-417B-AD5E-60EA2755B80A}" srcOrd="0" destOrd="0" presId="urn:microsoft.com/office/officeart/2005/8/layout/hierarchy3"/>
    <dgm:cxn modelId="{2E786244-E4A3-4FF2-8BA7-F4F2A50541EE}" type="presOf" srcId="{3590A711-4F21-4A41-BD83-A2EB5D7635BB}" destId="{4F3DAA3B-134C-4B35-8E0A-BB763CBFD6D9}" srcOrd="0" destOrd="0" presId="urn:microsoft.com/office/officeart/2005/8/layout/hierarchy3"/>
    <dgm:cxn modelId="{DC5EFD60-4E13-4F58-9AE6-5FC95BFBDC72}" type="presOf" srcId="{5B6B3061-865A-404F-9A3F-F3DBBA41F6E4}" destId="{A555B2C6-5619-4391-96B4-AB2543737AF5}" srcOrd="1" destOrd="0" presId="urn:microsoft.com/office/officeart/2005/8/layout/hierarchy3"/>
    <dgm:cxn modelId="{C679D539-6812-4CD8-B2EC-B0B813473487}" type="presOf" srcId="{B6E0C3E2-ED9F-4950-A401-E1F96EA1697C}" destId="{A9FBCAC6-E375-4A22-B85E-A461393EEF86}" srcOrd="0" destOrd="0" presId="urn:microsoft.com/office/officeart/2005/8/layout/hierarchy3"/>
    <dgm:cxn modelId="{4C6C7476-2B58-4E2F-8979-8249B01AA024}" type="presOf" srcId="{C6852FDF-B80F-49F3-9913-2F094D88EAAB}" destId="{3E4AA25E-91A8-4BBA-9C77-1F9994187DF9}" srcOrd="0" destOrd="0" presId="urn:microsoft.com/office/officeart/2005/8/layout/hierarchy3"/>
    <dgm:cxn modelId="{B8F158DC-253A-4306-B81E-975353EF035C}" type="presOf" srcId="{8824EFE4-9CBD-4086-A9D3-B399C147C07F}" destId="{BEB82381-7DEE-480D-8CF1-59FF9D96FA08}" srcOrd="0" destOrd="0" presId="urn:microsoft.com/office/officeart/2005/8/layout/hierarchy3"/>
    <dgm:cxn modelId="{57344A22-DFDE-40DD-86F6-9C298B23D7DA}" type="presOf" srcId="{6D0B536E-1F02-4007-B883-1742F10C92D6}" destId="{8578EBB2-ACDF-4365-B631-E22ED4BFE977}" srcOrd="0" destOrd="0" presId="urn:microsoft.com/office/officeart/2005/8/layout/hierarchy3"/>
    <dgm:cxn modelId="{93F04083-73B6-4CB2-B292-089EBA0FD726}" type="presOf" srcId="{6D0B536E-1F02-4007-B883-1742F10C92D6}" destId="{35ACE49B-5855-4FFA-8DF7-EF6E6EEC0E26}" srcOrd="1" destOrd="0" presId="urn:microsoft.com/office/officeart/2005/8/layout/hierarchy3"/>
    <dgm:cxn modelId="{17D6BE9B-E2C7-40EF-AFBA-77B226DE5639}" type="presOf" srcId="{988A30E5-37B9-4C73-ACAB-8124E955B019}" destId="{1B714E50-BFA3-4067-9626-F9B09B347D49}" srcOrd="0" destOrd="0" presId="urn:microsoft.com/office/officeart/2005/8/layout/hierarchy3"/>
    <dgm:cxn modelId="{02E60F01-D169-472B-B284-3521A3DF3E74}" type="presOf" srcId="{3F2DD84B-B1B3-470D-B79F-E272E3DDE73A}" destId="{9647910A-F686-4176-AF10-BF61F6A10AB5}" srcOrd="0" destOrd="0" presId="urn:microsoft.com/office/officeart/2005/8/layout/hierarchy3"/>
    <dgm:cxn modelId="{68AAFC81-FD86-4D6D-A2ED-0D0C348BF4FA}" srcId="{5B6B3061-865A-404F-9A3F-F3DBBA41F6E4}" destId="{D6E7FA3E-CD59-48B4-9994-D40B6F084866}" srcOrd="2" destOrd="0" parTransId="{B9D5625C-8FA5-476F-B820-964AC3D9976A}" sibTransId="{EE9C9C89-6D4E-4652-886B-319B60DBC363}"/>
    <dgm:cxn modelId="{04E18F31-A95C-476D-AD45-20A5E60824AC}" srcId="{53912C3B-F400-4266-AD03-F2DBD708858A}" destId="{8B34C56B-5E6D-415A-8C40-16D109ADAAA2}" srcOrd="0" destOrd="0" parTransId="{BA56684D-F590-45B4-92DE-CBBB737BAD0F}" sibTransId="{AAB99F01-FF5E-4FC9-A6ED-0BB3950439C2}"/>
    <dgm:cxn modelId="{67F22A82-EB9E-4E86-A48E-4FAA43D2FB1D}" type="presOf" srcId="{80B9F369-5508-4EB0-B096-72B409D6F35A}" destId="{0CF698E0-6430-4FCD-8CDB-994F1901B7D8}" srcOrd="0" destOrd="0" presId="urn:microsoft.com/office/officeart/2005/8/layout/hierarchy3"/>
    <dgm:cxn modelId="{5C504D4F-B548-43A9-8CD3-A37234CBBFD0}" type="presOf" srcId="{13025574-96E4-480D-A93B-4EA7D7B78AD2}" destId="{815FAA83-397C-4BA4-819E-445AD91A3D27}" srcOrd="0" destOrd="0" presId="urn:microsoft.com/office/officeart/2005/8/layout/hierarchy3"/>
    <dgm:cxn modelId="{0ACC5F7A-8C3A-4A88-9FE3-0B1FDC0D8BAF}" type="presOf" srcId="{3BCC7814-1F68-4138-8D28-D35701F57C9C}" destId="{CA9B15B7-C6C7-4C18-9092-AE4C5B48E74A}" srcOrd="0" destOrd="0" presId="urn:microsoft.com/office/officeart/2005/8/layout/hierarchy3"/>
    <dgm:cxn modelId="{35320B89-CA86-4D3A-871E-3DC771A55B3E}" srcId="{3F2DD84B-B1B3-470D-B79F-E272E3DDE73A}" destId="{3590A711-4F21-4A41-BD83-A2EB5D7635BB}" srcOrd="2" destOrd="0" parTransId="{CD465DDC-5FF7-4ECC-B1AB-93607D8DEE1D}" sibTransId="{DB2F304C-DFE3-46B4-96B2-8AB2A48AB8C8}"/>
    <dgm:cxn modelId="{A9055597-13D6-4BA5-B742-7AFC8B62C77C}" srcId="{3F2DD84B-B1B3-470D-B79F-E272E3DDE73A}" destId="{5B6B3061-865A-404F-9A3F-F3DBBA41F6E4}" srcOrd="3" destOrd="0" parTransId="{BEC1D148-6008-488E-B1C1-B8339FCBC693}" sibTransId="{FE572214-7A1F-41BD-94A3-7CEE3218C63B}"/>
    <dgm:cxn modelId="{20F48840-FE59-435B-9D99-8107028020A7}" type="presOf" srcId="{A760C4A9-60B3-4871-B9AF-C7674BC469D2}" destId="{4DB9B763-9D3F-48F9-9562-148F4DA054BF}" srcOrd="0" destOrd="0" presId="urn:microsoft.com/office/officeart/2005/8/layout/hierarchy3"/>
    <dgm:cxn modelId="{69BE06CB-380C-4129-98BC-8412663F9CD5}" type="presOf" srcId="{2DA8DBF0-01F7-4B7E-823A-ABD19B6CCB7A}" destId="{B727A08D-0BF4-43F6-BA9D-E33EE4CBECA4}" srcOrd="0" destOrd="0" presId="urn:microsoft.com/office/officeart/2005/8/layout/hierarchy3"/>
    <dgm:cxn modelId="{D94611C6-D5CB-4DEC-9610-3B430D2455D3}" srcId="{6D0B536E-1F02-4007-B883-1742F10C92D6}" destId="{9EA1D1CE-BAAD-42AD-884B-CAF3776EC9C1}" srcOrd="0" destOrd="0" parTransId="{2DA8DBF0-01F7-4B7E-823A-ABD19B6CCB7A}" sibTransId="{B7063B72-02C9-4F1F-B244-842471C293CA}"/>
    <dgm:cxn modelId="{FBDEE267-8364-4B60-AD01-DD5841DCDD27}" type="presOf" srcId="{F160BFCD-DAF5-4801-87B0-5B11A8B0B5BB}" destId="{A49DCDBF-DA3E-474D-8EE6-02239AAE10EB}" srcOrd="0" destOrd="0" presId="urn:microsoft.com/office/officeart/2005/8/layout/hierarchy3"/>
    <dgm:cxn modelId="{FCE492EA-1BEA-4B20-B333-938CE64675A0}" srcId="{5B6B3061-865A-404F-9A3F-F3DBBA41F6E4}" destId="{F160BFCD-DAF5-4801-87B0-5B11A8B0B5BB}" srcOrd="1" destOrd="0" parTransId="{988A30E5-37B9-4C73-ACAB-8124E955B019}" sibTransId="{0A8F2873-24DF-49FB-B5EB-9C19284CEF6D}"/>
    <dgm:cxn modelId="{7E0D2875-E5F9-4892-A9D9-C10EC4444EF5}" type="presOf" srcId="{A0F3B83E-7446-4709-96A1-394FC27A67A9}" destId="{F25BF7E0-275C-43D8-AFD7-73CC692E0FEC}" srcOrd="0" destOrd="0" presId="urn:microsoft.com/office/officeart/2005/8/layout/hierarchy3"/>
    <dgm:cxn modelId="{C8EF5795-3F3A-4EE3-BDFF-74BA193232CF}" type="presOf" srcId="{5B6B3061-865A-404F-9A3F-F3DBBA41F6E4}" destId="{3AFA95B5-F0C3-4728-A219-6ED975FE088A}" srcOrd="0" destOrd="0" presId="urn:microsoft.com/office/officeart/2005/8/layout/hierarchy3"/>
    <dgm:cxn modelId="{A5AA16C5-AC24-4341-AD9F-2F17C46090DB}" type="presOf" srcId="{BA56684D-F590-45B4-92DE-CBBB737BAD0F}" destId="{CF86838D-581D-4240-8BE3-8BC62D4D57F4}" srcOrd="0" destOrd="0" presId="urn:microsoft.com/office/officeart/2005/8/layout/hierarchy3"/>
    <dgm:cxn modelId="{269474C7-1319-41A1-B5CB-2BDC0E1922A4}" srcId="{6D0B536E-1F02-4007-B883-1742F10C92D6}" destId="{B6E0C3E2-ED9F-4950-A401-E1F96EA1697C}" srcOrd="1" destOrd="0" parTransId="{C6852FDF-B80F-49F3-9913-2F094D88EAAB}" sibTransId="{269AD7EF-DB61-474D-8B6D-9B503781E9B5}"/>
    <dgm:cxn modelId="{F1C8A349-7A3E-4EBE-BECC-CA6F1E1FEB07}" type="presOf" srcId="{9EA1D1CE-BAAD-42AD-884B-CAF3776EC9C1}" destId="{2D64B9BC-D3FD-4AAE-A5DE-47E676F872C0}" srcOrd="0" destOrd="0" presId="urn:microsoft.com/office/officeart/2005/8/layout/hierarchy3"/>
    <dgm:cxn modelId="{2B5427C0-240B-4FB4-BA4D-559AA8479347}" type="presParOf" srcId="{9647910A-F686-4176-AF10-BF61F6A10AB5}" destId="{D72900B2-E619-46AA-A4E3-ABEEFBF6303D}" srcOrd="0" destOrd="0" presId="urn:microsoft.com/office/officeart/2005/8/layout/hierarchy3"/>
    <dgm:cxn modelId="{A1D1A11F-4A66-41E3-946D-2655A436777B}" type="presParOf" srcId="{D72900B2-E619-46AA-A4E3-ABEEFBF6303D}" destId="{D6C989E0-B30A-40D0-9E61-5169E8747F90}" srcOrd="0" destOrd="0" presId="urn:microsoft.com/office/officeart/2005/8/layout/hierarchy3"/>
    <dgm:cxn modelId="{B8BA38D2-9EAB-433A-B0CE-57EBB0018F58}" type="presParOf" srcId="{D6C989E0-B30A-40D0-9E61-5169E8747F90}" destId="{8578EBB2-ACDF-4365-B631-E22ED4BFE977}" srcOrd="0" destOrd="0" presId="urn:microsoft.com/office/officeart/2005/8/layout/hierarchy3"/>
    <dgm:cxn modelId="{61DEA886-0034-4955-BC27-C047869FFD57}" type="presParOf" srcId="{D6C989E0-B30A-40D0-9E61-5169E8747F90}" destId="{35ACE49B-5855-4FFA-8DF7-EF6E6EEC0E26}" srcOrd="1" destOrd="0" presId="urn:microsoft.com/office/officeart/2005/8/layout/hierarchy3"/>
    <dgm:cxn modelId="{8AF187FD-CAF4-41A1-B340-F19D3BA65355}" type="presParOf" srcId="{D72900B2-E619-46AA-A4E3-ABEEFBF6303D}" destId="{1666A62D-6C76-4366-9649-7326F6DFE657}" srcOrd="1" destOrd="0" presId="urn:microsoft.com/office/officeart/2005/8/layout/hierarchy3"/>
    <dgm:cxn modelId="{141385C7-DDF7-49B0-9A8F-E1F1740EB49A}" type="presParOf" srcId="{1666A62D-6C76-4366-9649-7326F6DFE657}" destId="{B727A08D-0BF4-43F6-BA9D-E33EE4CBECA4}" srcOrd="0" destOrd="0" presId="urn:microsoft.com/office/officeart/2005/8/layout/hierarchy3"/>
    <dgm:cxn modelId="{6FC67D9A-86C8-4086-9FB8-5D89DCC110A2}" type="presParOf" srcId="{1666A62D-6C76-4366-9649-7326F6DFE657}" destId="{2D64B9BC-D3FD-4AAE-A5DE-47E676F872C0}" srcOrd="1" destOrd="0" presId="urn:microsoft.com/office/officeart/2005/8/layout/hierarchy3"/>
    <dgm:cxn modelId="{932E8B1F-8183-4238-99C4-58364D93FFBC}" type="presParOf" srcId="{1666A62D-6C76-4366-9649-7326F6DFE657}" destId="{3E4AA25E-91A8-4BBA-9C77-1F9994187DF9}" srcOrd="2" destOrd="0" presId="urn:microsoft.com/office/officeart/2005/8/layout/hierarchy3"/>
    <dgm:cxn modelId="{3D83FAFA-AE0D-4D75-9048-FAA8309F3639}" type="presParOf" srcId="{1666A62D-6C76-4366-9649-7326F6DFE657}" destId="{A9FBCAC6-E375-4A22-B85E-A461393EEF86}" srcOrd="3" destOrd="0" presId="urn:microsoft.com/office/officeart/2005/8/layout/hierarchy3"/>
    <dgm:cxn modelId="{4EAB952F-A43E-4152-B4BC-DC8A337F77A3}" type="presParOf" srcId="{9647910A-F686-4176-AF10-BF61F6A10AB5}" destId="{480D57B6-E838-45DA-BD83-7183BEA377B7}" srcOrd="1" destOrd="0" presId="urn:microsoft.com/office/officeart/2005/8/layout/hierarchy3"/>
    <dgm:cxn modelId="{0A3D8CAD-7073-4B24-A445-F6811EA24C78}" type="presParOf" srcId="{480D57B6-E838-45DA-BD83-7183BEA377B7}" destId="{24E3FF96-8416-4B17-A4C3-897D25A17FBB}" srcOrd="0" destOrd="0" presId="urn:microsoft.com/office/officeart/2005/8/layout/hierarchy3"/>
    <dgm:cxn modelId="{E6D73A36-FEB6-4B73-A090-E6A7FD6A0067}" type="presParOf" srcId="{24E3FF96-8416-4B17-A4C3-897D25A17FBB}" destId="{C1BDF80C-1AA7-4494-BCC4-4F5ECE7BC094}" srcOrd="0" destOrd="0" presId="urn:microsoft.com/office/officeart/2005/8/layout/hierarchy3"/>
    <dgm:cxn modelId="{48CD13E1-DBA6-472B-AAB1-D90592391FCF}" type="presParOf" srcId="{24E3FF96-8416-4B17-A4C3-897D25A17FBB}" destId="{50500A5A-BCB4-41F1-A9CE-F93D3925EF31}" srcOrd="1" destOrd="0" presId="urn:microsoft.com/office/officeart/2005/8/layout/hierarchy3"/>
    <dgm:cxn modelId="{B127CE89-874B-4A6D-86EC-B1CFF2F65A8B}" type="presParOf" srcId="{480D57B6-E838-45DA-BD83-7183BEA377B7}" destId="{485222BE-6ECE-4191-B392-DC2F5434E416}" srcOrd="1" destOrd="0" presId="urn:microsoft.com/office/officeart/2005/8/layout/hierarchy3"/>
    <dgm:cxn modelId="{7E4B15DF-D456-45F0-BE58-7A918D1F3E01}" type="presParOf" srcId="{485222BE-6ECE-4191-B392-DC2F5434E416}" destId="{CF86838D-581D-4240-8BE3-8BC62D4D57F4}" srcOrd="0" destOrd="0" presId="urn:microsoft.com/office/officeart/2005/8/layout/hierarchy3"/>
    <dgm:cxn modelId="{212BBB9B-D7E5-484B-917F-2B0195482143}" type="presParOf" srcId="{485222BE-6ECE-4191-B392-DC2F5434E416}" destId="{2EFCE59C-595D-4A11-8DB7-FA6D914650A1}" srcOrd="1" destOrd="0" presId="urn:microsoft.com/office/officeart/2005/8/layout/hierarchy3"/>
    <dgm:cxn modelId="{26CF7639-969F-44BE-84DA-7A507CE7C549}" type="presParOf" srcId="{9647910A-F686-4176-AF10-BF61F6A10AB5}" destId="{7552712A-386B-4EA5-9736-E5F7AB4012F1}" srcOrd="2" destOrd="0" presId="urn:microsoft.com/office/officeart/2005/8/layout/hierarchy3"/>
    <dgm:cxn modelId="{79E8FCDA-7AF0-4AA1-9FCD-0804FEA87D79}" type="presParOf" srcId="{7552712A-386B-4EA5-9736-E5F7AB4012F1}" destId="{470F8452-A223-4A36-86BB-ED43C9933F46}" srcOrd="0" destOrd="0" presId="urn:microsoft.com/office/officeart/2005/8/layout/hierarchy3"/>
    <dgm:cxn modelId="{14BC7A92-7F7D-4AED-B1FD-2278816F29BC}" type="presParOf" srcId="{470F8452-A223-4A36-86BB-ED43C9933F46}" destId="{4F3DAA3B-134C-4B35-8E0A-BB763CBFD6D9}" srcOrd="0" destOrd="0" presId="urn:microsoft.com/office/officeart/2005/8/layout/hierarchy3"/>
    <dgm:cxn modelId="{67922E0E-B4B0-4330-AEE3-6963EBEA5374}" type="presParOf" srcId="{470F8452-A223-4A36-86BB-ED43C9933F46}" destId="{DE09C3A2-F89E-47DC-9345-DE18EDD43172}" srcOrd="1" destOrd="0" presId="urn:microsoft.com/office/officeart/2005/8/layout/hierarchy3"/>
    <dgm:cxn modelId="{E122E309-426A-4DAE-8F0A-7F5EF551C580}" type="presParOf" srcId="{7552712A-386B-4EA5-9736-E5F7AB4012F1}" destId="{183D3AC0-0E81-4F1B-911A-5B5F020A4A72}" srcOrd="1" destOrd="0" presId="urn:microsoft.com/office/officeart/2005/8/layout/hierarchy3"/>
    <dgm:cxn modelId="{C8B48A3F-F001-420A-826D-70F0EF44D079}" type="presParOf" srcId="{183D3AC0-0E81-4F1B-911A-5B5F020A4A72}" destId="{467ABE77-E2BC-4A43-A0AE-F5E2B2B61036}" srcOrd="0" destOrd="0" presId="urn:microsoft.com/office/officeart/2005/8/layout/hierarchy3"/>
    <dgm:cxn modelId="{35926671-38C7-4C4D-8C12-31A8EEEF16BA}" type="presParOf" srcId="{183D3AC0-0E81-4F1B-911A-5B5F020A4A72}" destId="{0CF698E0-6430-4FCD-8CDB-994F1901B7D8}" srcOrd="1" destOrd="0" presId="urn:microsoft.com/office/officeart/2005/8/layout/hierarchy3"/>
    <dgm:cxn modelId="{A5E6A07D-BAA0-462B-B042-6B90B38601BE}" type="presParOf" srcId="{183D3AC0-0E81-4F1B-911A-5B5F020A4A72}" destId="{BEB82381-7DEE-480D-8CF1-59FF9D96FA08}" srcOrd="2" destOrd="0" presId="urn:microsoft.com/office/officeart/2005/8/layout/hierarchy3"/>
    <dgm:cxn modelId="{3164CDC6-FD20-486B-91EC-5924C07D6678}" type="presParOf" srcId="{183D3AC0-0E81-4F1B-911A-5B5F020A4A72}" destId="{4DB9B763-9D3F-48F9-9562-148F4DA054BF}" srcOrd="3" destOrd="0" presId="urn:microsoft.com/office/officeart/2005/8/layout/hierarchy3"/>
    <dgm:cxn modelId="{70CC96BC-1DE8-428E-A77E-7D1CD214C257}" type="presParOf" srcId="{183D3AC0-0E81-4F1B-911A-5B5F020A4A72}" destId="{F25BF7E0-275C-43D8-AFD7-73CC692E0FEC}" srcOrd="4" destOrd="0" presId="urn:microsoft.com/office/officeart/2005/8/layout/hierarchy3"/>
    <dgm:cxn modelId="{183103CD-EE2E-40C4-901B-D1C135C01EA1}" type="presParOf" srcId="{183D3AC0-0E81-4F1B-911A-5B5F020A4A72}" destId="{815FAA83-397C-4BA4-819E-445AD91A3D27}" srcOrd="5" destOrd="0" presId="urn:microsoft.com/office/officeart/2005/8/layout/hierarchy3"/>
    <dgm:cxn modelId="{BC3F8A56-F06C-460F-802C-0F8D80B93C13}" type="presParOf" srcId="{9647910A-F686-4176-AF10-BF61F6A10AB5}" destId="{EAA83FF2-A6EC-4B05-882C-764977E7BCD0}" srcOrd="3" destOrd="0" presId="urn:microsoft.com/office/officeart/2005/8/layout/hierarchy3"/>
    <dgm:cxn modelId="{AB865B74-A767-4C78-AA19-500B01D3F37A}" type="presParOf" srcId="{EAA83FF2-A6EC-4B05-882C-764977E7BCD0}" destId="{5FAF37E0-17FC-439A-B642-2F05689E9D24}" srcOrd="0" destOrd="0" presId="urn:microsoft.com/office/officeart/2005/8/layout/hierarchy3"/>
    <dgm:cxn modelId="{FCFEFADF-D890-408C-A152-7E0B1E9E5812}" type="presParOf" srcId="{5FAF37E0-17FC-439A-B642-2F05689E9D24}" destId="{3AFA95B5-F0C3-4728-A219-6ED975FE088A}" srcOrd="0" destOrd="0" presId="urn:microsoft.com/office/officeart/2005/8/layout/hierarchy3"/>
    <dgm:cxn modelId="{870D6546-802E-43F2-A1DD-63E8F37AE193}" type="presParOf" srcId="{5FAF37E0-17FC-439A-B642-2F05689E9D24}" destId="{A555B2C6-5619-4391-96B4-AB2543737AF5}" srcOrd="1" destOrd="0" presId="urn:microsoft.com/office/officeart/2005/8/layout/hierarchy3"/>
    <dgm:cxn modelId="{2E270553-4BA6-4CF5-81D6-5E85A94EB181}" type="presParOf" srcId="{EAA83FF2-A6EC-4B05-882C-764977E7BCD0}" destId="{6852D70A-206E-4FC8-ACA2-3C7BF2ACBB7C}" srcOrd="1" destOrd="0" presId="urn:microsoft.com/office/officeart/2005/8/layout/hierarchy3"/>
    <dgm:cxn modelId="{52AAA54E-1131-4DA1-A5BD-FB1B6BD44719}" type="presParOf" srcId="{6852D70A-206E-4FC8-ACA2-3C7BF2ACBB7C}" destId="{058C6ACF-450C-4A54-9AA8-BB37967B96E6}" srcOrd="0" destOrd="0" presId="urn:microsoft.com/office/officeart/2005/8/layout/hierarchy3"/>
    <dgm:cxn modelId="{BD916025-03E7-43F5-9CA9-B4685B5AF3D5}" type="presParOf" srcId="{6852D70A-206E-4FC8-ACA2-3C7BF2ACBB7C}" destId="{CA9B15B7-C6C7-4C18-9092-AE4C5B48E74A}" srcOrd="1" destOrd="0" presId="urn:microsoft.com/office/officeart/2005/8/layout/hierarchy3"/>
    <dgm:cxn modelId="{C48EFA2F-48FF-40AE-97CC-EB6D4CFD0E1F}" type="presParOf" srcId="{6852D70A-206E-4FC8-ACA2-3C7BF2ACBB7C}" destId="{1B714E50-BFA3-4067-9626-F9B09B347D49}" srcOrd="2" destOrd="0" presId="urn:microsoft.com/office/officeart/2005/8/layout/hierarchy3"/>
    <dgm:cxn modelId="{5C41577B-91A3-4D69-8423-AA539B6F7F93}" type="presParOf" srcId="{6852D70A-206E-4FC8-ACA2-3C7BF2ACBB7C}" destId="{A49DCDBF-DA3E-474D-8EE6-02239AAE10EB}" srcOrd="3" destOrd="0" presId="urn:microsoft.com/office/officeart/2005/8/layout/hierarchy3"/>
    <dgm:cxn modelId="{F69871EF-33EC-42E7-82B1-615FA5807768}" type="presParOf" srcId="{6852D70A-206E-4FC8-ACA2-3C7BF2ACBB7C}" destId="{7FD98B06-307F-4E26-A88F-8487B2459730}" srcOrd="4" destOrd="0" presId="urn:microsoft.com/office/officeart/2005/8/layout/hierarchy3"/>
    <dgm:cxn modelId="{FDC310F2-A734-484D-A20C-48895CB66D2C}" type="presParOf" srcId="{6852D70A-206E-4FC8-ACA2-3C7BF2ACBB7C}" destId="{3689855C-7960-417B-AD5E-60EA2755B80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1A3C9-92A5-4591-A81F-93977B20C410}">
      <dsp:nvSpPr>
        <dsp:cNvPr id="0" name=""/>
        <dsp:cNvSpPr/>
      </dsp:nvSpPr>
      <dsp:spPr>
        <a:xfrm>
          <a:off x="4076700" y="2957127"/>
          <a:ext cx="3581282" cy="2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90"/>
              </a:lnTo>
              <a:lnTo>
                <a:pt x="3581282" y="103590"/>
              </a:lnTo>
              <a:lnTo>
                <a:pt x="3581282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05D58-B5D9-46B0-89BF-AF60FA87F8D9}">
      <dsp:nvSpPr>
        <dsp:cNvPr id="0" name=""/>
        <dsp:cNvSpPr/>
      </dsp:nvSpPr>
      <dsp:spPr>
        <a:xfrm>
          <a:off x="4076700" y="2957127"/>
          <a:ext cx="2387521" cy="2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90"/>
              </a:lnTo>
              <a:lnTo>
                <a:pt x="2387521" y="103590"/>
              </a:lnTo>
              <a:lnTo>
                <a:pt x="2387521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58A1D-52AC-4406-8F52-CBCF9970646D}">
      <dsp:nvSpPr>
        <dsp:cNvPr id="0" name=""/>
        <dsp:cNvSpPr/>
      </dsp:nvSpPr>
      <dsp:spPr>
        <a:xfrm>
          <a:off x="4076700" y="2957127"/>
          <a:ext cx="1193760" cy="207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90"/>
              </a:lnTo>
              <a:lnTo>
                <a:pt x="1193760" y="103590"/>
              </a:lnTo>
              <a:lnTo>
                <a:pt x="1193760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132CA-BCF6-4936-9DB6-3CB3AE141F0B}">
      <dsp:nvSpPr>
        <dsp:cNvPr id="0" name=""/>
        <dsp:cNvSpPr/>
      </dsp:nvSpPr>
      <dsp:spPr>
        <a:xfrm>
          <a:off x="4030980" y="2957127"/>
          <a:ext cx="91440" cy="2071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1D8CB-E795-42C8-A672-4609C56EE49E}">
      <dsp:nvSpPr>
        <dsp:cNvPr id="0" name=""/>
        <dsp:cNvSpPr/>
      </dsp:nvSpPr>
      <dsp:spPr>
        <a:xfrm>
          <a:off x="2882939" y="2957127"/>
          <a:ext cx="1193760" cy="207181"/>
        </a:xfrm>
        <a:custGeom>
          <a:avLst/>
          <a:gdLst/>
          <a:ahLst/>
          <a:cxnLst/>
          <a:rect l="0" t="0" r="0" b="0"/>
          <a:pathLst>
            <a:path>
              <a:moveTo>
                <a:pt x="1193760" y="0"/>
              </a:moveTo>
              <a:lnTo>
                <a:pt x="1193760" y="103590"/>
              </a:lnTo>
              <a:lnTo>
                <a:pt x="0" y="103590"/>
              </a:lnTo>
              <a:lnTo>
                <a:pt x="0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327F0-FCA4-4CF0-B345-39C3D1ACEFC6}">
      <dsp:nvSpPr>
        <dsp:cNvPr id="0" name=""/>
        <dsp:cNvSpPr/>
      </dsp:nvSpPr>
      <dsp:spPr>
        <a:xfrm>
          <a:off x="1689178" y="2957127"/>
          <a:ext cx="2387521" cy="207181"/>
        </a:xfrm>
        <a:custGeom>
          <a:avLst/>
          <a:gdLst/>
          <a:ahLst/>
          <a:cxnLst/>
          <a:rect l="0" t="0" r="0" b="0"/>
          <a:pathLst>
            <a:path>
              <a:moveTo>
                <a:pt x="2387521" y="0"/>
              </a:moveTo>
              <a:lnTo>
                <a:pt x="2387521" y="103590"/>
              </a:lnTo>
              <a:lnTo>
                <a:pt x="0" y="103590"/>
              </a:lnTo>
              <a:lnTo>
                <a:pt x="0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AD279-93EE-4A66-9023-9146DA172D90}">
      <dsp:nvSpPr>
        <dsp:cNvPr id="0" name=""/>
        <dsp:cNvSpPr/>
      </dsp:nvSpPr>
      <dsp:spPr>
        <a:xfrm>
          <a:off x="495417" y="2957127"/>
          <a:ext cx="3581282" cy="207181"/>
        </a:xfrm>
        <a:custGeom>
          <a:avLst/>
          <a:gdLst/>
          <a:ahLst/>
          <a:cxnLst/>
          <a:rect l="0" t="0" r="0" b="0"/>
          <a:pathLst>
            <a:path>
              <a:moveTo>
                <a:pt x="3581282" y="0"/>
              </a:moveTo>
              <a:lnTo>
                <a:pt x="3581282" y="103590"/>
              </a:lnTo>
              <a:lnTo>
                <a:pt x="0" y="103590"/>
              </a:lnTo>
              <a:lnTo>
                <a:pt x="0" y="2071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B7275-035D-4B77-8886-7944532095C0}">
      <dsp:nvSpPr>
        <dsp:cNvPr id="0" name=""/>
        <dsp:cNvSpPr/>
      </dsp:nvSpPr>
      <dsp:spPr>
        <a:xfrm>
          <a:off x="3124197" y="1828801"/>
          <a:ext cx="1905005" cy="11283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5HT RECEPTOR</a:t>
          </a:r>
          <a:endParaRPr lang="en-IN" sz="3000" kern="1200" dirty="0"/>
        </a:p>
      </dsp:txBody>
      <dsp:txXfrm>
        <a:off x="3124197" y="1828801"/>
        <a:ext cx="1905005" cy="1128326"/>
      </dsp:txXfrm>
    </dsp:sp>
    <dsp:sp modelId="{C03F846F-0592-405C-A7FE-92258D0D757F}">
      <dsp:nvSpPr>
        <dsp:cNvPr id="0" name=""/>
        <dsp:cNvSpPr/>
      </dsp:nvSpPr>
      <dsp:spPr>
        <a:xfrm>
          <a:off x="2127" y="3164309"/>
          <a:ext cx="986579" cy="493289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</a:t>
          </a:r>
          <a:r>
            <a:rPr lang="en-US" sz="3000" kern="1200" dirty="0" smtClean="0">
              <a:solidFill>
                <a:schemeClr val="bg1"/>
              </a:solidFill>
            </a:rPr>
            <a:t>1</a:t>
          </a:r>
          <a:endParaRPr lang="en-IN" sz="3000" kern="1200" dirty="0">
            <a:solidFill>
              <a:schemeClr val="bg1"/>
            </a:solidFill>
          </a:endParaRPr>
        </a:p>
      </dsp:txBody>
      <dsp:txXfrm>
        <a:off x="2127" y="3164309"/>
        <a:ext cx="986579" cy="493289"/>
      </dsp:txXfrm>
    </dsp:sp>
    <dsp:sp modelId="{D24D7101-641B-409C-AD75-E4AEBABFBA9A}">
      <dsp:nvSpPr>
        <dsp:cNvPr id="0" name=""/>
        <dsp:cNvSpPr/>
      </dsp:nvSpPr>
      <dsp:spPr>
        <a:xfrm>
          <a:off x="1195888" y="3164309"/>
          <a:ext cx="986579" cy="493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5-HT2</a:t>
          </a:r>
          <a:endParaRPr lang="en-IN" sz="3000" kern="1200" dirty="0"/>
        </a:p>
      </dsp:txBody>
      <dsp:txXfrm>
        <a:off x="1195888" y="3164309"/>
        <a:ext cx="986579" cy="493289"/>
      </dsp:txXfrm>
    </dsp:sp>
    <dsp:sp modelId="{191E8397-16D7-4227-8B17-CFF04FA5EB7D}">
      <dsp:nvSpPr>
        <dsp:cNvPr id="0" name=""/>
        <dsp:cNvSpPr/>
      </dsp:nvSpPr>
      <dsp:spPr>
        <a:xfrm>
          <a:off x="2389649" y="3164309"/>
          <a:ext cx="986579" cy="493289"/>
        </a:xfrm>
        <a:prstGeom prst="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5-HT3</a:t>
          </a:r>
          <a:endParaRPr lang="en-IN" sz="3000" kern="1200" dirty="0"/>
        </a:p>
      </dsp:txBody>
      <dsp:txXfrm>
        <a:off x="2389649" y="3164309"/>
        <a:ext cx="986579" cy="493289"/>
      </dsp:txXfrm>
    </dsp:sp>
    <dsp:sp modelId="{B589E6FF-32A2-4C5B-9FAE-F8DFAD27438B}">
      <dsp:nvSpPr>
        <dsp:cNvPr id="0" name=""/>
        <dsp:cNvSpPr/>
      </dsp:nvSpPr>
      <dsp:spPr>
        <a:xfrm>
          <a:off x="3583410" y="3164309"/>
          <a:ext cx="986579" cy="493289"/>
        </a:xfrm>
        <a:prstGeom prst="rect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5-HT4</a:t>
          </a:r>
          <a:endParaRPr lang="en-IN" sz="3000" kern="1200" dirty="0"/>
        </a:p>
      </dsp:txBody>
      <dsp:txXfrm>
        <a:off x="3583410" y="3164309"/>
        <a:ext cx="986579" cy="493289"/>
      </dsp:txXfrm>
    </dsp:sp>
    <dsp:sp modelId="{AE3EE4BB-ADCC-46C5-92E2-83C23CE8B669}">
      <dsp:nvSpPr>
        <dsp:cNvPr id="0" name=""/>
        <dsp:cNvSpPr/>
      </dsp:nvSpPr>
      <dsp:spPr>
        <a:xfrm>
          <a:off x="4777171" y="3164309"/>
          <a:ext cx="986579" cy="493289"/>
        </a:xfrm>
        <a:prstGeom prst="rect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5-HT5</a:t>
          </a:r>
          <a:endParaRPr lang="en-IN" sz="3000" kern="1200" dirty="0"/>
        </a:p>
      </dsp:txBody>
      <dsp:txXfrm>
        <a:off x="4777171" y="3164309"/>
        <a:ext cx="986579" cy="493289"/>
      </dsp:txXfrm>
    </dsp:sp>
    <dsp:sp modelId="{4C7EB21F-D570-4F2E-822C-E0E0C9104C70}">
      <dsp:nvSpPr>
        <dsp:cNvPr id="0" name=""/>
        <dsp:cNvSpPr/>
      </dsp:nvSpPr>
      <dsp:spPr>
        <a:xfrm>
          <a:off x="5970932" y="3164309"/>
          <a:ext cx="986579" cy="493289"/>
        </a:xfrm>
        <a:prstGeom prst="rect">
          <a:avLst/>
        </a:prstGeom>
        <a:solidFill>
          <a:srgbClr val="92D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5-HT6</a:t>
          </a:r>
          <a:endParaRPr lang="en-IN" sz="3000" kern="1200" dirty="0"/>
        </a:p>
      </dsp:txBody>
      <dsp:txXfrm>
        <a:off x="5970932" y="3164309"/>
        <a:ext cx="986579" cy="493289"/>
      </dsp:txXfrm>
    </dsp:sp>
    <dsp:sp modelId="{2CB9A236-808F-44FE-8939-A21D47662223}">
      <dsp:nvSpPr>
        <dsp:cNvPr id="0" name=""/>
        <dsp:cNvSpPr/>
      </dsp:nvSpPr>
      <dsp:spPr>
        <a:xfrm>
          <a:off x="7164693" y="3164309"/>
          <a:ext cx="986579" cy="493289"/>
        </a:xfrm>
        <a:prstGeom prst="rect">
          <a:avLst/>
        </a:prstGeom>
        <a:solidFill>
          <a:schemeClr val="accent4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5-HT7</a:t>
          </a:r>
          <a:endParaRPr lang="en-IN" sz="3000" kern="1200" dirty="0"/>
        </a:p>
      </dsp:txBody>
      <dsp:txXfrm>
        <a:off x="7164693" y="3164309"/>
        <a:ext cx="986579" cy="493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8EBB2-ACDF-4365-B631-E22ED4BFE977}">
      <dsp:nvSpPr>
        <dsp:cNvPr id="0" name=""/>
        <dsp:cNvSpPr/>
      </dsp:nvSpPr>
      <dsp:spPr>
        <a:xfrm>
          <a:off x="548" y="568495"/>
          <a:ext cx="1831330" cy="915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Storage inhibitor</a:t>
          </a:r>
          <a:endParaRPr lang="en-IN" sz="2200" kern="1200" dirty="0"/>
        </a:p>
      </dsp:txBody>
      <dsp:txXfrm>
        <a:off x="27367" y="595314"/>
        <a:ext cx="1777692" cy="862027"/>
      </dsp:txXfrm>
    </dsp:sp>
    <dsp:sp modelId="{B727A08D-0BF4-43F6-BA9D-E33EE4CBECA4}">
      <dsp:nvSpPr>
        <dsp:cNvPr id="0" name=""/>
        <dsp:cNvSpPr/>
      </dsp:nvSpPr>
      <dsp:spPr>
        <a:xfrm>
          <a:off x="183681" y="1484160"/>
          <a:ext cx="183133" cy="6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748"/>
              </a:lnTo>
              <a:lnTo>
                <a:pt x="183133" y="686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4B9BC-D3FD-4AAE-A5DE-47E676F872C0}">
      <dsp:nvSpPr>
        <dsp:cNvPr id="0" name=""/>
        <dsp:cNvSpPr/>
      </dsp:nvSpPr>
      <dsp:spPr>
        <a:xfrm>
          <a:off x="366814" y="1713076"/>
          <a:ext cx="1894415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Reserpine</a:t>
          </a:r>
          <a:endParaRPr lang="en-IN" sz="2200" kern="1200" dirty="0"/>
        </a:p>
      </dsp:txBody>
      <dsp:txXfrm>
        <a:off x="393633" y="1739895"/>
        <a:ext cx="1840777" cy="862027"/>
      </dsp:txXfrm>
    </dsp:sp>
    <dsp:sp modelId="{3E4AA25E-91A8-4BBA-9C77-1F9994187DF9}">
      <dsp:nvSpPr>
        <dsp:cNvPr id="0" name=""/>
        <dsp:cNvSpPr/>
      </dsp:nvSpPr>
      <dsp:spPr>
        <a:xfrm>
          <a:off x="183681" y="1484160"/>
          <a:ext cx="183133" cy="183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330"/>
              </a:lnTo>
              <a:lnTo>
                <a:pt x="183133" y="1831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BCAC6-E375-4A22-B85E-A461393EEF86}">
      <dsp:nvSpPr>
        <dsp:cNvPr id="0" name=""/>
        <dsp:cNvSpPr/>
      </dsp:nvSpPr>
      <dsp:spPr>
        <a:xfrm>
          <a:off x="366814" y="2857658"/>
          <a:ext cx="1919087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85190"/>
              <a:satOff val="-730"/>
              <a:lumOff val="17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Amphetamine</a:t>
          </a:r>
          <a:endParaRPr lang="en-IN" sz="2200" kern="1200" dirty="0"/>
        </a:p>
      </dsp:txBody>
      <dsp:txXfrm>
        <a:off x="393633" y="2884477"/>
        <a:ext cx="1865449" cy="862027"/>
      </dsp:txXfrm>
    </dsp:sp>
    <dsp:sp modelId="{C1BDF80C-1AA7-4494-BCC4-4F5ECE7BC094}">
      <dsp:nvSpPr>
        <dsp:cNvPr id="0" name=""/>
        <dsp:cNvSpPr/>
      </dsp:nvSpPr>
      <dsp:spPr>
        <a:xfrm>
          <a:off x="2352796" y="568495"/>
          <a:ext cx="1831330" cy="915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Degradation inhibitor</a:t>
          </a:r>
          <a:endParaRPr lang="en-IN" sz="2200" kern="1200" dirty="0"/>
        </a:p>
      </dsp:txBody>
      <dsp:txXfrm>
        <a:off x="2379615" y="595314"/>
        <a:ext cx="1777692" cy="862027"/>
      </dsp:txXfrm>
    </dsp:sp>
    <dsp:sp modelId="{CF86838D-581D-4240-8BE3-8BC62D4D57F4}">
      <dsp:nvSpPr>
        <dsp:cNvPr id="0" name=""/>
        <dsp:cNvSpPr/>
      </dsp:nvSpPr>
      <dsp:spPr>
        <a:xfrm>
          <a:off x="2535929" y="1484160"/>
          <a:ext cx="183133" cy="6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748"/>
              </a:lnTo>
              <a:lnTo>
                <a:pt x="183133" y="686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CE59C-595D-4A11-8DB7-FA6D914650A1}">
      <dsp:nvSpPr>
        <dsp:cNvPr id="0" name=""/>
        <dsp:cNvSpPr/>
      </dsp:nvSpPr>
      <dsp:spPr>
        <a:xfrm>
          <a:off x="2719062" y="1713076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MAO inhibitor</a:t>
          </a:r>
          <a:endParaRPr lang="en-IN" sz="2200" kern="1200" dirty="0"/>
        </a:p>
      </dsp:txBody>
      <dsp:txXfrm>
        <a:off x="2745881" y="1739895"/>
        <a:ext cx="1411426" cy="862027"/>
      </dsp:txXfrm>
    </dsp:sp>
    <dsp:sp modelId="{4F3DAA3B-134C-4B35-8E0A-BB763CBFD6D9}">
      <dsp:nvSpPr>
        <dsp:cNvPr id="0" name=""/>
        <dsp:cNvSpPr/>
      </dsp:nvSpPr>
      <dsp:spPr>
        <a:xfrm>
          <a:off x="4641959" y="568495"/>
          <a:ext cx="1831330" cy="915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Reuptake inhibitor</a:t>
          </a:r>
          <a:endParaRPr lang="en-IN" sz="2200" kern="1200" dirty="0"/>
        </a:p>
      </dsp:txBody>
      <dsp:txXfrm>
        <a:off x="4668778" y="595314"/>
        <a:ext cx="1777692" cy="862027"/>
      </dsp:txXfrm>
    </dsp:sp>
    <dsp:sp modelId="{467ABE77-E2BC-4A43-A0AE-F5E2B2B61036}">
      <dsp:nvSpPr>
        <dsp:cNvPr id="0" name=""/>
        <dsp:cNvSpPr/>
      </dsp:nvSpPr>
      <dsp:spPr>
        <a:xfrm>
          <a:off x="4825092" y="1484160"/>
          <a:ext cx="183133" cy="6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748"/>
              </a:lnTo>
              <a:lnTo>
                <a:pt x="183133" y="686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698E0-6430-4FCD-8CDB-994F1901B7D8}">
      <dsp:nvSpPr>
        <dsp:cNvPr id="0" name=""/>
        <dsp:cNvSpPr/>
      </dsp:nvSpPr>
      <dsp:spPr>
        <a:xfrm>
          <a:off x="5008225" y="1713076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755570"/>
              <a:satOff val="-2190"/>
              <a:lumOff val="5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TCA</a:t>
          </a:r>
          <a:endParaRPr lang="en-IN" sz="2200" kern="1200" dirty="0"/>
        </a:p>
      </dsp:txBody>
      <dsp:txXfrm>
        <a:off x="5035044" y="1739895"/>
        <a:ext cx="1411426" cy="862027"/>
      </dsp:txXfrm>
    </dsp:sp>
    <dsp:sp modelId="{BEB82381-7DEE-480D-8CF1-59FF9D96FA08}">
      <dsp:nvSpPr>
        <dsp:cNvPr id="0" name=""/>
        <dsp:cNvSpPr/>
      </dsp:nvSpPr>
      <dsp:spPr>
        <a:xfrm>
          <a:off x="4825092" y="1484160"/>
          <a:ext cx="183133" cy="183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330"/>
              </a:lnTo>
              <a:lnTo>
                <a:pt x="183133" y="1831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9B763-9D3F-48F9-9562-148F4DA054BF}">
      <dsp:nvSpPr>
        <dsp:cNvPr id="0" name=""/>
        <dsp:cNvSpPr/>
      </dsp:nvSpPr>
      <dsp:spPr>
        <a:xfrm>
          <a:off x="5008225" y="2857658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SSRI</a:t>
          </a:r>
          <a:endParaRPr lang="en-IN" sz="2200" kern="1200" dirty="0"/>
        </a:p>
      </dsp:txBody>
      <dsp:txXfrm>
        <a:off x="5035044" y="2884477"/>
        <a:ext cx="1411426" cy="862027"/>
      </dsp:txXfrm>
    </dsp:sp>
    <dsp:sp modelId="{F25BF7E0-275C-43D8-AFD7-73CC692E0FEC}">
      <dsp:nvSpPr>
        <dsp:cNvPr id="0" name=""/>
        <dsp:cNvSpPr/>
      </dsp:nvSpPr>
      <dsp:spPr>
        <a:xfrm>
          <a:off x="4825092" y="1484160"/>
          <a:ext cx="183133" cy="297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911"/>
              </a:lnTo>
              <a:lnTo>
                <a:pt x="183133" y="29759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FAA83-397C-4BA4-819E-445AD91A3D27}">
      <dsp:nvSpPr>
        <dsp:cNvPr id="0" name=""/>
        <dsp:cNvSpPr/>
      </dsp:nvSpPr>
      <dsp:spPr>
        <a:xfrm>
          <a:off x="5008225" y="4002239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925949"/>
              <a:satOff val="-3649"/>
              <a:lumOff val="8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SNRI</a:t>
          </a:r>
        </a:p>
      </dsp:txBody>
      <dsp:txXfrm>
        <a:off x="5035044" y="4029058"/>
        <a:ext cx="1411426" cy="862027"/>
      </dsp:txXfrm>
    </dsp:sp>
    <dsp:sp modelId="{3AFA95B5-F0C3-4728-A219-6ED975FE088A}">
      <dsp:nvSpPr>
        <dsp:cNvPr id="0" name=""/>
        <dsp:cNvSpPr/>
      </dsp:nvSpPr>
      <dsp:spPr>
        <a:xfrm>
          <a:off x="6931121" y="568495"/>
          <a:ext cx="1831330" cy="915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Serotonin  receptor modulators</a:t>
          </a:r>
        </a:p>
      </dsp:txBody>
      <dsp:txXfrm>
        <a:off x="6957940" y="595314"/>
        <a:ext cx="1777692" cy="862027"/>
      </dsp:txXfrm>
    </dsp:sp>
    <dsp:sp modelId="{058C6ACF-450C-4A54-9AA8-BB37967B96E6}">
      <dsp:nvSpPr>
        <dsp:cNvPr id="0" name=""/>
        <dsp:cNvSpPr/>
      </dsp:nvSpPr>
      <dsp:spPr>
        <a:xfrm>
          <a:off x="7114254" y="1484160"/>
          <a:ext cx="183133" cy="686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748"/>
              </a:lnTo>
              <a:lnTo>
                <a:pt x="183133" y="686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B15B7-C6C7-4C18-9092-AE4C5B48E74A}">
      <dsp:nvSpPr>
        <dsp:cNvPr id="0" name=""/>
        <dsp:cNvSpPr/>
      </dsp:nvSpPr>
      <dsp:spPr>
        <a:xfrm>
          <a:off x="7297387" y="1713076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Receptor Agonist</a:t>
          </a:r>
        </a:p>
      </dsp:txBody>
      <dsp:txXfrm>
        <a:off x="7324206" y="1739895"/>
        <a:ext cx="1411426" cy="862027"/>
      </dsp:txXfrm>
    </dsp:sp>
    <dsp:sp modelId="{1B714E50-BFA3-4067-9626-F9B09B347D49}">
      <dsp:nvSpPr>
        <dsp:cNvPr id="0" name=""/>
        <dsp:cNvSpPr/>
      </dsp:nvSpPr>
      <dsp:spPr>
        <a:xfrm>
          <a:off x="7114254" y="1484160"/>
          <a:ext cx="183133" cy="1831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330"/>
              </a:lnTo>
              <a:lnTo>
                <a:pt x="183133" y="1831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DCDBF-DA3E-474D-8EE6-02239AAE10EB}">
      <dsp:nvSpPr>
        <dsp:cNvPr id="0" name=""/>
        <dsp:cNvSpPr/>
      </dsp:nvSpPr>
      <dsp:spPr>
        <a:xfrm>
          <a:off x="7297387" y="2857658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96329"/>
              <a:satOff val="-5109"/>
              <a:lumOff val="120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Receptor Antagonist</a:t>
          </a:r>
        </a:p>
      </dsp:txBody>
      <dsp:txXfrm>
        <a:off x="7324206" y="2884477"/>
        <a:ext cx="1411426" cy="862027"/>
      </dsp:txXfrm>
    </dsp:sp>
    <dsp:sp modelId="{7FD98B06-307F-4E26-A88F-8487B2459730}">
      <dsp:nvSpPr>
        <dsp:cNvPr id="0" name=""/>
        <dsp:cNvSpPr/>
      </dsp:nvSpPr>
      <dsp:spPr>
        <a:xfrm>
          <a:off x="7114254" y="1484160"/>
          <a:ext cx="183133" cy="297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911"/>
              </a:lnTo>
              <a:lnTo>
                <a:pt x="183133" y="29759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9855C-7960-417B-AD5E-60EA2755B80A}">
      <dsp:nvSpPr>
        <dsp:cNvPr id="0" name=""/>
        <dsp:cNvSpPr/>
      </dsp:nvSpPr>
      <dsp:spPr>
        <a:xfrm>
          <a:off x="7297387" y="4002239"/>
          <a:ext cx="1465064" cy="915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Mixed action </a:t>
          </a:r>
        </a:p>
      </dsp:txBody>
      <dsp:txXfrm>
        <a:off x="7324206" y="4029058"/>
        <a:ext cx="1411426" cy="862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62DB-2972-485E-8FF5-A89A4D783074}" type="datetimeFigureOut">
              <a:rPr lang="en-US" smtClean="0"/>
              <a:pPr/>
              <a:t>08-Apr-20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8E78D-AF35-4FED-9C11-8FB893B186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874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Block uptake of NE &amp;</a:t>
            </a:r>
            <a:r>
              <a:rPr lang="en-US" baseline="0" dirty="0" smtClean="0"/>
              <a:t> 5HT into their resp. neurons n inhibiting their respective transporters…NERT and SERT..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8E78D-AF35-4FED-9C11-8FB893B18624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88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Duloxetine</a:t>
            </a:r>
            <a:r>
              <a:rPr lang="en-US" dirty="0" smtClean="0"/>
              <a:t> also indicated for</a:t>
            </a:r>
            <a:r>
              <a:rPr lang="en-US" dirty="0" smtClean="0">
                <a:sym typeface="Wingdings" pitchFamily="2" charset="2"/>
              </a:rPr>
              <a:t> panic</a:t>
            </a:r>
            <a:r>
              <a:rPr lang="en-US" baseline="0" dirty="0" smtClean="0">
                <a:sym typeface="Wingdings" pitchFamily="2" charset="2"/>
              </a:rPr>
              <a:t>  attacks,  diabetic neuropathic </a:t>
            </a:r>
            <a:r>
              <a:rPr lang="en-US" baseline="0" dirty="0" err="1" smtClean="0">
                <a:sym typeface="Wingdings" pitchFamily="2" charset="2"/>
              </a:rPr>
              <a:t>pain,stress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urinar</a:t>
            </a:r>
            <a:r>
              <a:rPr lang="en-US" baseline="0" dirty="0" smtClean="0">
                <a:sym typeface="Wingdings" pitchFamily="2" charset="2"/>
              </a:rPr>
              <a:t> incontinence in women..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8E78D-AF35-4FED-9C11-8FB893B18624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244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Bupropion</a:t>
            </a:r>
            <a:r>
              <a:rPr lang="en-US" baseline="0" dirty="0" smtClean="0"/>
              <a:t> can also cause release of DA and </a:t>
            </a:r>
            <a:r>
              <a:rPr lang="en-US" baseline="0" dirty="0" err="1" smtClean="0"/>
              <a:t>NE.rather</a:t>
            </a:r>
            <a:r>
              <a:rPr lang="en-US" baseline="0" dirty="0" smtClean="0"/>
              <a:t> excitant than sedative..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8E78D-AF35-4FED-9C11-8FB893B18624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647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5HT1A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agonism</a:t>
            </a:r>
            <a:r>
              <a:rPr lang="en-US" baseline="0" dirty="0" smtClean="0">
                <a:sym typeface="Wingdings" pitchFamily="2" charset="2"/>
              </a:rPr>
              <a:t> reduces activity of dorsal </a:t>
            </a:r>
            <a:r>
              <a:rPr lang="en-US" baseline="0" dirty="0" err="1" smtClean="0">
                <a:sym typeface="Wingdings" pitchFamily="2" charset="2"/>
              </a:rPr>
              <a:t>raphe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serotonergic</a:t>
            </a:r>
            <a:r>
              <a:rPr lang="en-US" baseline="0" dirty="0" smtClean="0">
                <a:sym typeface="Wingdings" pitchFamily="2" charset="2"/>
              </a:rPr>
              <a:t> neurons;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8E78D-AF35-4FED-9C11-8FB893B18624}" type="slidenum">
              <a:rPr lang="en-IN" smtClean="0"/>
              <a:pPr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28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Ziprasidone</a:t>
            </a:r>
            <a:r>
              <a:rPr lang="en-US" dirty="0" smtClean="0"/>
              <a:t> agonist at 5HT1A</a:t>
            </a:r>
            <a:r>
              <a:rPr lang="en-US" baseline="0" dirty="0" smtClean="0"/>
              <a:t> and antagonist at 5HT1D; also block 2A/2C</a:t>
            </a:r>
          </a:p>
          <a:p>
            <a:r>
              <a:rPr lang="en-US" baseline="0" dirty="0" err="1" smtClean="0"/>
              <a:t>Clozapine</a:t>
            </a:r>
            <a:r>
              <a:rPr lang="en-US" baseline="0" dirty="0" smtClean="0">
                <a:sym typeface="Wingdings" pitchFamily="2" charset="2"/>
              </a:rPr>
              <a:t> </a:t>
            </a:r>
            <a:r>
              <a:rPr lang="en-US" baseline="0" dirty="0" err="1" smtClean="0">
                <a:sym typeface="Wingdings" pitchFamily="2" charset="2"/>
              </a:rPr>
              <a:t>agranulocytosis</a:t>
            </a:r>
            <a:r>
              <a:rPr lang="en-US" baseline="0" dirty="0" smtClean="0">
                <a:sym typeface="Wingdings" pitchFamily="2" charset="2"/>
              </a:rPr>
              <a:t>, </a:t>
            </a:r>
            <a:r>
              <a:rPr lang="en-US" baseline="0" dirty="0" err="1" smtClean="0">
                <a:sym typeface="Wingdings" pitchFamily="2" charset="2"/>
              </a:rPr>
              <a:t>hypersalivatin</a:t>
            </a:r>
            <a:r>
              <a:rPr lang="en-US" baseline="0" dirty="0" smtClean="0">
                <a:sym typeface="Wingdings" pitchFamily="2" charset="2"/>
              </a:rPr>
              <a:t>, wt gain, diabetes</a:t>
            </a:r>
          </a:p>
          <a:p>
            <a:r>
              <a:rPr lang="en-US" baseline="0" dirty="0" err="1" smtClean="0">
                <a:sym typeface="Wingdings" pitchFamily="2" charset="2"/>
              </a:rPr>
              <a:t>Quetiapinesedation</a:t>
            </a:r>
            <a:r>
              <a:rPr lang="en-US" baseline="0" dirty="0" smtClean="0">
                <a:sym typeface="Wingdings" pitchFamily="2" charset="2"/>
              </a:rPr>
              <a:t>, postural hypotension</a:t>
            </a:r>
          </a:p>
          <a:p>
            <a:r>
              <a:rPr lang="en-US" baseline="0" dirty="0" err="1" smtClean="0">
                <a:sym typeface="Wingdings" pitchFamily="2" charset="2"/>
              </a:rPr>
              <a:t>Ziprasidone</a:t>
            </a:r>
            <a:r>
              <a:rPr lang="en-US" baseline="0" dirty="0" smtClean="0">
                <a:sym typeface="Wingdings" pitchFamily="2" charset="2"/>
              </a:rPr>
              <a:t> anta at 5HT 1D and </a:t>
            </a:r>
            <a:r>
              <a:rPr lang="en-US" baseline="0" dirty="0" err="1" smtClean="0">
                <a:sym typeface="Wingdings" pitchFamily="2" charset="2"/>
              </a:rPr>
              <a:t>aginist</a:t>
            </a:r>
            <a:r>
              <a:rPr lang="en-US" baseline="0" dirty="0" smtClean="0">
                <a:sym typeface="Wingdings" pitchFamily="2" charset="2"/>
              </a:rPr>
              <a:t> at  5HT1A; nausea vomiting</a:t>
            </a:r>
          </a:p>
          <a:p>
            <a:r>
              <a:rPr lang="en-US" baseline="0" dirty="0" err="1" smtClean="0">
                <a:sym typeface="Wingdings" pitchFamily="2" charset="2"/>
              </a:rPr>
              <a:t>Aripiprazole</a:t>
            </a:r>
            <a:r>
              <a:rPr lang="en-US" baseline="0" dirty="0" smtClean="0">
                <a:sym typeface="Wingdings" pitchFamily="2" charset="2"/>
              </a:rPr>
              <a:t> dyspepsia, constipation…no sedation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8E78D-AF35-4FED-9C11-8FB893B18624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06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70DB-4D68-41CE-BCF5-2F03C0BAB184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F7F5-3C0F-4926-B024-4C8BAEA9D11F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1744-BA07-4501-A874-0FF45DBA553D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F7F6-5183-4B46-8344-D7993E3FF709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BF7E-09F7-40D7-B594-2BEE5397E3EA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AF13-5311-4808-B39F-514199DC22FF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1651-7520-4725-9389-2D1B76545496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714E-8E6B-4BFB-86B8-BCABBADD8FA7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4406-1FFB-4E32-B4C2-E1334A60D856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515E-C4AF-4EC3-A668-2AA17351E2C7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0990-D6CB-45E5-9470-C760D6F6A10C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B089-D60E-4E01-B803-7838BEB9A5AC}" type="datetime1">
              <a:rPr lang="en-US" smtClean="0"/>
              <a:pPr/>
              <a:t>08-Apr-20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148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90600" y="1447800"/>
            <a:ext cx="75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Serotonin  </a:t>
            </a:r>
          </a:p>
          <a:p>
            <a:pPr algn="ctr"/>
            <a:r>
              <a:rPr lang="en-US" sz="54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Receptor </a:t>
            </a:r>
          </a:p>
          <a:p>
            <a:pPr algn="ctr"/>
            <a:r>
              <a:rPr lang="en-US" sz="5400" b="1" cap="all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modulators</a:t>
            </a:r>
            <a:endParaRPr lang="en-US" sz="5400" b="1" cap="all" spc="0" dirty="0">
              <a:ln w="0"/>
              <a:solidFill>
                <a:schemeClr val="bg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5HT RECEPTORS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1219200"/>
          <a:ext cx="7620000" cy="46939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139439"/>
                <a:gridCol w="1353084"/>
                <a:gridCol w="2278879"/>
                <a:gridCol w="28485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  family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Potential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Type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Mechanism of action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5HT1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rgbClr val="FFFF00"/>
                          </a:solidFill>
                        </a:rPr>
                        <a:t>Inhibitory</a:t>
                      </a:r>
                      <a:endParaRPr lang="en-IN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 </a:t>
                      </a:r>
                      <a:r>
                        <a:rPr lang="en-IN" sz="2000" kern="1200" dirty="0" err="1" smtClean="0"/>
                        <a:t>Gi</a:t>
                      </a:r>
                      <a:r>
                        <a:rPr lang="en-IN" sz="2000" kern="1200" dirty="0" smtClean="0"/>
                        <a:t>/G0-protein coupled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↓ </a:t>
                      </a:r>
                      <a:r>
                        <a:rPr lang="en-US" sz="2000" dirty="0" err="1" smtClean="0"/>
                        <a:t>cAMP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5HT2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Excitatory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G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baseline="0" dirty="0" err="1" smtClean="0"/>
                        <a:t>Protien</a:t>
                      </a:r>
                      <a:r>
                        <a:rPr lang="en-IN" sz="2000" kern="1200" baseline="0" dirty="0" smtClean="0"/>
                        <a:t> </a:t>
                      </a:r>
                      <a:endParaRPr lang="en-IN" sz="2000" kern="1200" dirty="0" smtClean="0"/>
                    </a:p>
                    <a:p>
                      <a:r>
                        <a:rPr lang="en-IN" sz="2000" kern="1200" dirty="0" smtClean="0"/>
                        <a:t>coupled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rgbClr val="FFFF00"/>
                          </a:solidFill>
                        </a:rPr>
                        <a:t>↑ IP3 and </a:t>
                      </a:r>
                    </a:p>
                    <a:p>
                      <a:r>
                        <a:rPr lang="en-IN" sz="2000" kern="1200" dirty="0" smtClean="0">
                          <a:solidFill>
                            <a:srgbClr val="FFFF00"/>
                          </a:solidFill>
                        </a:rPr>
                        <a:t>DAG</a:t>
                      </a:r>
                      <a:endParaRPr lang="en-IN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Excitatory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FF00"/>
                          </a:solidFill>
                        </a:rPr>
                        <a:t>Ligand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 gated Na+/ K+ channel</a:t>
                      </a:r>
                      <a:endParaRPr lang="en-IN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Depolarization of cell plasma membrane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Excitatory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Gs-Protein coupled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 </a:t>
                      </a:r>
                      <a:r>
                        <a:rPr lang="en-IN" sz="2000" kern="1200" dirty="0" smtClean="0"/>
                        <a:t>↑</a:t>
                      </a:r>
                      <a:r>
                        <a:rPr lang="en-US" sz="2000" dirty="0" err="1" smtClean="0"/>
                        <a:t>cAMP</a:t>
                      </a:r>
                      <a:endParaRPr lang="en-IN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rgbClr val="FFFF00"/>
                          </a:solidFill>
                        </a:rPr>
                        <a:t>Inhibitory</a:t>
                      </a:r>
                      <a:endParaRPr lang="en-IN" sz="20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err="1" smtClean="0"/>
                        <a:t>Gi</a:t>
                      </a:r>
                      <a:r>
                        <a:rPr lang="en-IN" sz="2000" kern="1200" dirty="0" smtClean="0"/>
                        <a:t>/G0-protein coupled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↓</a:t>
                      </a:r>
                      <a:r>
                        <a:rPr lang="en-US" sz="2000" baseline="0" dirty="0" err="1" smtClean="0"/>
                        <a:t>cAMP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Excitatory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Gs-Protein coupled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/>
                        <a:t>↑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cAMP</a:t>
                      </a:r>
                      <a:endParaRPr lang="en-IN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Excitatory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Gs-Protein coupled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/>
                        <a:t>↑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cAMP</a:t>
                      </a:r>
                      <a:endParaRPr lang="en-IN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295400"/>
          <a:ext cx="8763000" cy="48209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066800"/>
                <a:gridCol w="34290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Receptor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</a:t>
                      </a:r>
                      <a:r>
                        <a:rPr lang="en-US" sz="2000" baseline="0" dirty="0" smtClean="0"/>
                        <a:t> 1A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</a:t>
                      </a:r>
                      <a:r>
                        <a:rPr lang="en-IN" sz="2000" kern="1200" dirty="0" err="1" smtClean="0"/>
                        <a:t>Raphe</a:t>
                      </a:r>
                      <a:r>
                        <a:rPr lang="en-IN" sz="2000" kern="1200" dirty="0" smtClean="0"/>
                        <a:t> nuclei,</a:t>
                      </a:r>
                    </a:p>
                    <a:p>
                      <a:r>
                        <a:rPr lang="en-IN" sz="2000" kern="1200" dirty="0" smtClean="0"/>
                        <a:t>Hippocampus.</a:t>
                      </a:r>
                    </a:p>
                    <a:p>
                      <a:r>
                        <a:rPr lang="en-IN" sz="2000" kern="1200" dirty="0" smtClean="0"/>
                        <a:t>PNS:</a:t>
                      </a:r>
                    </a:p>
                    <a:p>
                      <a:r>
                        <a:rPr lang="en-IN" sz="2000" kern="1200" dirty="0" err="1" smtClean="0"/>
                        <a:t>Myenteric</a:t>
                      </a:r>
                      <a:r>
                        <a:rPr lang="en-IN" sz="2000" kern="1200" dirty="0" smtClean="0"/>
                        <a:t> plexus </a:t>
                      </a:r>
                    </a:p>
                    <a:p>
                      <a:r>
                        <a:rPr lang="en-US" sz="2000" kern="1200" dirty="0" smtClean="0"/>
                        <a:t>Cholinergic neurons.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</a:rPr>
                        <a:t>Aggression, Anxiety, Addiction, Appetite, Emesis, Impulsivity, Memory,</a:t>
                      </a:r>
                      <a:r>
                        <a:rPr lang="en-IN" sz="2000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</a:rPr>
                        <a:t>Nociception, Sleep, Thermoregulation, Sexual behavior </a:t>
                      </a:r>
                      <a:r>
                        <a:rPr lang="en-IN" sz="2000" kern="1200" dirty="0" smtClean="0"/>
                        <a:t>.</a:t>
                      </a:r>
                    </a:p>
                    <a:p>
                      <a:endParaRPr lang="en-IN" sz="800" kern="1200" dirty="0" smtClean="0"/>
                    </a:p>
                    <a:p>
                      <a:r>
                        <a:rPr lang="en-IN" sz="2000" kern="1200" dirty="0" smtClean="0"/>
                        <a:t>CVS: Blood pressure, Vasoconstriction,</a:t>
                      </a:r>
                    </a:p>
                    <a:p>
                      <a:r>
                        <a:rPr lang="en-IN" sz="2000" kern="1200" dirty="0" smtClean="0"/>
                        <a:t>Penile erection .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5HT1B/1D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</a:t>
                      </a:r>
                      <a:r>
                        <a:rPr lang="en-IN" sz="2000" kern="1200" dirty="0" err="1" smtClean="0"/>
                        <a:t>Substantia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dirty="0" err="1" smtClean="0"/>
                        <a:t>Nigra</a:t>
                      </a:r>
                      <a:r>
                        <a:rPr lang="en-IN" sz="2000" kern="1200" dirty="0" smtClean="0"/>
                        <a:t> , Cranial blood  vessels</a:t>
                      </a:r>
                    </a:p>
                    <a:p>
                      <a:r>
                        <a:rPr lang="en-IN" sz="2000" kern="1200" dirty="0" smtClean="0"/>
                        <a:t>PNS: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dirty="0" smtClean="0"/>
                        <a:t>Vascular smooth Muscle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Locomotion, Anxiety</a:t>
                      </a:r>
                    </a:p>
                    <a:p>
                      <a:r>
                        <a:rPr lang="en-IN" sz="2000" kern="1200" dirty="0" smtClean="0"/>
                        <a:t>Vessels: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</a:rPr>
                        <a:t>Cerebral vasoconstriction </a:t>
                      </a:r>
                      <a:endParaRPr lang="en-IN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5HT1E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cortex , striatum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/>
                        <a:t>CNS: Memory </a:t>
                      </a:r>
                      <a:endParaRPr lang="en-IN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5HT1F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CNS: Spinal cord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dirty="0" smtClean="0"/>
                        <a:t>Hippocampus</a:t>
                      </a:r>
                    </a:p>
                    <a:p>
                      <a:r>
                        <a:rPr lang="en-IN" sz="2000" kern="1200" dirty="0" smtClean="0"/>
                        <a:t>PNS: Uterus, mesentery, </a:t>
                      </a:r>
                    </a:p>
                    <a:p>
                      <a:r>
                        <a:rPr lang="en-IN" sz="2000" kern="1200" dirty="0" smtClean="0"/>
                        <a:t>Vascular smooth Muscle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Trigeminal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dirty="0" err="1" smtClean="0"/>
                        <a:t>neuro</a:t>
                      </a:r>
                      <a:r>
                        <a:rPr lang="en-IN" sz="2000" kern="1200" baseline="0" dirty="0" smtClean="0"/>
                        <a:t> </a:t>
                      </a:r>
                      <a:r>
                        <a:rPr lang="en-IN" sz="2000" kern="1200" dirty="0" smtClean="0"/>
                        <a:t>inhibition in guinea pig and rat.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819400" y="381000"/>
            <a:ext cx="39464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5HT1  RECEPTORS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5HT2 Receptor</a:t>
            </a:r>
            <a:endParaRPr lang="en-IN" sz="4800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1676400"/>
          <a:ext cx="8763000" cy="49377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71600"/>
                <a:gridCol w="2644775"/>
                <a:gridCol w="474662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</a:t>
                      </a:r>
                      <a:r>
                        <a:rPr lang="en-US" sz="2000" baseline="0" dirty="0" smtClean="0"/>
                        <a:t> 2A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cerebral cortex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PNS: GI, vascular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bronchial smooth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muscle, platelets</a:t>
                      </a:r>
                      <a:r>
                        <a:rPr lang="en-US" sz="2000" kern="1200" dirty="0" smtClean="0"/>
                        <a:t>.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</a:t>
                      </a:r>
                      <a:r>
                        <a:rPr lang="en-IN" sz="20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Anxiety, Appetite, Addiction, Cognition,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Learning, Memory, Mood, Perception, Sexual behaviour, Sleep, Thermoregulation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Smooth muscles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Contraction</a:t>
                      </a: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Vessels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Vasoconstriction, </a:t>
                      </a:r>
                      <a:r>
                        <a:rPr lang="en-IN" sz="20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Vasodilation</a:t>
                      </a:r>
                      <a:endParaRPr lang="en-IN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Platelets: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Aggregation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5HT2B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cerebellum ,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hypothalamus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PNS: Vascular endothelium,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Anxiety, Appetite</a:t>
                      </a:r>
                      <a:r>
                        <a:rPr lang="en-IN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n-IN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Gastrointestinal tract: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motility</a:t>
                      </a: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Vessels: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Vasoconstriction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5HT2C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choroid plexus,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Hippocampus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hypothalamus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CSF</a:t>
                      </a:r>
                      <a:r>
                        <a:rPr lang="en-IN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secretion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Vessels: </a:t>
                      </a:r>
                      <a:r>
                        <a:rPr lang="en-IN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Vasoconstriction, Penile erection </a:t>
                      </a:r>
                      <a:endParaRPr lang="en-IN" sz="2000" b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5HT3-7 Receptor</a:t>
            </a:r>
            <a:endParaRPr lang="en-IN" sz="4800" b="1" dirty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524000"/>
          <a:ext cx="8915400" cy="4815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19200"/>
                <a:gridCol w="3387090"/>
                <a:gridCol w="43091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Location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Action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</a:t>
                      </a:r>
                      <a:r>
                        <a:rPr lang="en-US" sz="2000" baseline="0" dirty="0" smtClean="0"/>
                        <a:t> 3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Area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postrema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PNS: Abdominal visceral afferent neuron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Stimulate vomiting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acting on CTZ  and by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vagal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excitation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Stimulate nociceptive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(pain mediating) nerve ending led to pain </a:t>
                      </a:r>
                      <a:endParaRPr lang="en-IN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5HT4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Hippocampus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PNS: GIT,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Neuronal excitation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 GI motility</a:t>
                      </a:r>
                      <a:endParaRPr lang="en-IN" sz="20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5HT5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olfactory bulb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Unknown </a:t>
                      </a:r>
                      <a:endParaRPr lang="en-IN" sz="20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5HT6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caudate ,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putamen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Hippocampus 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PNS: Superior cervical ganglia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Modulation of CNS dopamine , Ach release .</a:t>
                      </a:r>
                      <a:endParaRPr lang="en-IN" sz="20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5HT7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CNS: hypothalamus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PNS:  gastrointestinal and 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vascular smooth muscle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Smooth muscle relaxation </a:t>
                      </a:r>
                      <a:endParaRPr lang="en-IN" sz="2000" b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Autofit/>
          </a:bodyPr>
          <a:lstStyle/>
          <a:p>
            <a:r>
              <a:rPr lang="e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on Gastrointestinal System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066800"/>
            <a:ext cx="8077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FFFF00"/>
                </a:solidFill>
              </a:rPr>
              <a:t>Increased gastrointestinal motility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200" dirty="0" smtClean="0">
                <a:solidFill>
                  <a:schemeClr val="bg1"/>
                </a:solidFill>
              </a:rPr>
              <a:t>by direct action or  by enteric plexuses through various  receptors .</a:t>
            </a:r>
          </a:p>
          <a:p>
            <a:endParaRPr lang="en-IN" sz="2200" dirty="0" smtClean="0">
              <a:solidFill>
                <a:schemeClr val="bg1"/>
              </a:solidFill>
            </a:endParaRPr>
          </a:p>
          <a:p>
            <a:r>
              <a:rPr lang="en-IN" sz="2200" b="1" dirty="0" smtClean="0">
                <a:solidFill>
                  <a:schemeClr val="bg1"/>
                </a:solidFill>
              </a:rPr>
              <a:t>5HT4</a:t>
            </a:r>
            <a:r>
              <a:rPr lang="en-IN" sz="2200" dirty="0" smtClean="0">
                <a:solidFill>
                  <a:schemeClr val="bg1"/>
                </a:solidFill>
              </a:rPr>
              <a:t> -      Contraction of lower </a:t>
            </a:r>
            <a:r>
              <a:rPr lang="en-IN" sz="2200" dirty="0" err="1" smtClean="0">
                <a:solidFill>
                  <a:schemeClr val="bg1"/>
                </a:solidFill>
              </a:rPr>
              <a:t>esophageal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 err="1" smtClean="0">
                <a:solidFill>
                  <a:schemeClr val="bg1"/>
                </a:solidFill>
              </a:rPr>
              <a:t>sphicter</a:t>
            </a:r>
            <a:r>
              <a:rPr lang="en-IN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                  Stimulate Ach release from enteric plexus causes increases                        	    peristalsis and secretion</a:t>
            </a:r>
            <a:endParaRPr lang="en-IN" sz="2200" b="1" dirty="0" smtClean="0">
              <a:solidFill>
                <a:schemeClr val="bg1"/>
              </a:solidFill>
            </a:endParaRPr>
          </a:p>
          <a:p>
            <a:endParaRPr lang="en-IN" sz="2200" b="1" dirty="0" smtClean="0">
              <a:solidFill>
                <a:schemeClr val="bg1"/>
              </a:solidFill>
            </a:endParaRPr>
          </a:p>
          <a:p>
            <a:r>
              <a:rPr lang="en-IN" sz="2200" b="1" dirty="0" smtClean="0">
                <a:solidFill>
                  <a:schemeClr val="bg1"/>
                </a:solidFill>
              </a:rPr>
              <a:t>5HT2A</a:t>
            </a:r>
            <a:r>
              <a:rPr lang="en-IN" sz="2200" dirty="0" smtClean="0">
                <a:solidFill>
                  <a:schemeClr val="bg1"/>
                </a:solidFill>
              </a:rPr>
              <a:t> -   Intestinal smooth muscle contraction </a:t>
            </a:r>
          </a:p>
          <a:p>
            <a:endParaRPr lang="en-IN" sz="2200" dirty="0" smtClean="0">
              <a:solidFill>
                <a:schemeClr val="bg1"/>
              </a:solidFill>
            </a:endParaRPr>
          </a:p>
          <a:p>
            <a:r>
              <a:rPr lang="en-IN" sz="2200" b="1" dirty="0" smtClean="0">
                <a:solidFill>
                  <a:schemeClr val="bg1"/>
                </a:solidFill>
              </a:rPr>
              <a:t>5HT3</a:t>
            </a:r>
            <a:r>
              <a:rPr lang="en-IN" sz="2200" dirty="0" smtClean="0">
                <a:solidFill>
                  <a:schemeClr val="bg1"/>
                </a:solidFill>
              </a:rPr>
              <a:t> -      Fast depolarization of enteric plexus neurons , release of     	   5HT from enterochromaffin cell</a:t>
            </a:r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b="1" dirty="0" smtClean="0">
                <a:solidFill>
                  <a:schemeClr val="bg1"/>
                </a:solidFill>
              </a:rPr>
              <a:t>5HT1 D</a:t>
            </a:r>
            <a:r>
              <a:rPr lang="en-US" sz="2200" dirty="0" smtClean="0">
                <a:solidFill>
                  <a:schemeClr val="bg1"/>
                </a:solidFill>
              </a:rPr>
              <a:t> -  Relaxation of smooth muscles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IN" sz="2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67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5HT  has ulcer protective property. Inhibit gastric secretion ( acid and pepsin ) and increase mucus. </a:t>
            </a:r>
            <a:endParaRPr lang="en-IN" sz="2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371600"/>
            <a:ext cx="762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chemeClr val="bg1"/>
                </a:solidFill>
              </a:rPr>
              <a:t>A multitude of brain functions are influenced by serotonin executed mainly  via </a:t>
            </a:r>
            <a:r>
              <a:rPr lang="en-IN" sz="2400" dirty="0" smtClean="0">
                <a:solidFill>
                  <a:srgbClr val="FFFF00"/>
                </a:solidFill>
              </a:rPr>
              <a:t>5HT1A, 5HT1B/1D , 5HT2A </a:t>
            </a:r>
            <a:r>
              <a:rPr lang="en-IN" sz="2200" dirty="0" smtClean="0">
                <a:solidFill>
                  <a:schemeClr val="bg1"/>
                </a:solidFill>
              </a:rPr>
              <a:t>receptors.  </a:t>
            </a:r>
          </a:p>
          <a:p>
            <a:pPr>
              <a:buFont typeface="Wingdings" pitchFamily="2" charset="2"/>
              <a:buChar char="Ø"/>
            </a:pPr>
            <a:endParaRPr lang="en-IN" sz="22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Sleep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Cognition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Sensory perception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Temperature regulation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Mood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Appetite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Sexual behaviour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Hormone secretion e.g. ACTH, CRH 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Nociception via </a:t>
            </a:r>
            <a:r>
              <a:rPr lang="en-IN" sz="2200" b="1" dirty="0" smtClean="0">
                <a:solidFill>
                  <a:srgbClr val="FFFF00"/>
                </a:solidFill>
              </a:rPr>
              <a:t>5HT 3 receptor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bg1"/>
                </a:solidFill>
              </a:rPr>
              <a:t>Emesis via </a:t>
            </a:r>
            <a:r>
              <a:rPr lang="en-US" sz="2200" b="1" dirty="0" smtClean="0">
                <a:solidFill>
                  <a:srgbClr val="FFFF00"/>
                </a:solidFill>
              </a:rPr>
              <a:t>5HT3 receptor</a:t>
            </a:r>
            <a:endParaRPr lang="en-IN" sz="2200" b="1" dirty="0">
              <a:solidFill>
                <a:srgbClr val="FFFF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on CNS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on Cardiovascular System</a:t>
            </a: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389995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Vasoconstriction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specially on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 err="1" smtClean="0">
                <a:solidFill>
                  <a:schemeClr val="bg1"/>
                </a:solidFill>
              </a:rPr>
              <a:t>splanchnic</a:t>
            </a:r>
            <a:r>
              <a:rPr lang="en-IN" sz="2200" dirty="0" smtClean="0">
                <a:solidFill>
                  <a:schemeClr val="bg1"/>
                </a:solidFill>
              </a:rPr>
              <a:t>, renal, pulmonary, and cerebral vasculatures 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FF00"/>
                </a:solidFill>
              </a:rPr>
              <a:t> Tachycardia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in isolated heart </a:t>
            </a:r>
            <a:r>
              <a:rPr lang="en-US" sz="2200" dirty="0" smtClean="0">
                <a:solidFill>
                  <a:schemeClr val="bg1"/>
                </a:solidFill>
              </a:rPr>
              <a:t>( direct as well as  by releasing  NA )</a:t>
            </a:r>
          </a:p>
          <a:p>
            <a:pPr>
              <a:buClr>
                <a:srgbClr val="FFFF00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     </a:t>
            </a:r>
            <a:r>
              <a:rPr lang="en-US" sz="2400" b="1" dirty="0" err="1" smtClean="0">
                <a:solidFill>
                  <a:srgbClr val="FFFF00"/>
                </a:solidFill>
              </a:rPr>
              <a:t>Bradycardia</a:t>
            </a:r>
            <a:r>
              <a:rPr lang="en-US" sz="2400" b="1" dirty="0" smtClean="0">
                <a:solidFill>
                  <a:srgbClr val="FFFF00"/>
                </a:solidFill>
              </a:rPr>
              <a:t> and hypotension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on intact animal  </a:t>
            </a:r>
            <a:r>
              <a:rPr lang="en-US" sz="2200" dirty="0" smtClean="0">
                <a:solidFill>
                  <a:schemeClr val="bg1"/>
                </a:solidFill>
              </a:rPr>
              <a:t>due (activation              of chemoreceptor 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chemeClr val="bg1"/>
                </a:solidFill>
              </a:rPr>
              <a:t> Action on BP : After  </a:t>
            </a:r>
            <a:r>
              <a:rPr lang="en-US" sz="2200" dirty="0" err="1" smtClean="0">
                <a:solidFill>
                  <a:schemeClr val="bg1"/>
                </a:solidFill>
              </a:rPr>
              <a:t>i.v</a:t>
            </a:r>
            <a:r>
              <a:rPr lang="en-US" sz="2200" dirty="0" smtClean="0">
                <a:solidFill>
                  <a:schemeClr val="bg1"/>
                </a:solidFill>
              </a:rPr>
              <a:t>. 5HT </a:t>
            </a:r>
            <a:r>
              <a:rPr lang="en-US" sz="2400" b="1" dirty="0" err="1" smtClean="0">
                <a:solidFill>
                  <a:srgbClr val="FFFF00"/>
                </a:solidFill>
              </a:rPr>
              <a:t>Triphasic</a:t>
            </a:r>
            <a:r>
              <a:rPr lang="en-US" sz="2400" b="1" dirty="0" smtClean="0">
                <a:solidFill>
                  <a:srgbClr val="FFFF00"/>
                </a:solidFill>
              </a:rPr>
              <a:t> response </a:t>
            </a:r>
            <a:r>
              <a:rPr lang="en-US" sz="2200" dirty="0" smtClean="0">
                <a:solidFill>
                  <a:schemeClr val="bg1"/>
                </a:solidFill>
              </a:rPr>
              <a:t>is seen</a:t>
            </a:r>
          </a:p>
          <a:p>
            <a:pPr>
              <a:buClr>
                <a:srgbClr val="FFFF00"/>
              </a:buClr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Early sharp </a:t>
            </a:r>
            <a:r>
              <a:rPr lang="en-US" sz="2200" dirty="0" smtClean="0">
                <a:solidFill>
                  <a:schemeClr val="bg1"/>
                </a:solidFill>
              </a:rPr>
              <a:t>fall in BP – due to </a:t>
            </a:r>
            <a:r>
              <a:rPr lang="en-US" sz="2200" dirty="0" err="1" smtClean="0">
                <a:solidFill>
                  <a:schemeClr val="bg1"/>
                </a:solidFill>
              </a:rPr>
              <a:t>chemoreflex</a:t>
            </a:r>
            <a:r>
              <a:rPr lang="en-US" sz="2200" dirty="0" smtClean="0">
                <a:solidFill>
                  <a:schemeClr val="bg1"/>
                </a:solidFill>
              </a:rPr>
              <a:t> 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Brief rise</a:t>
            </a:r>
            <a:r>
              <a:rPr lang="en-US" sz="2200" dirty="0" smtClean="0">
                <a:solidFill>
                  <a:schemeClr val="bg1"/>
                </a:solidFill>
              </a:rPr>
              <a:t> in BP- vasoconstriction  and increases cardiac output.</a:t>
            </a:r>
          </a:p>
          <a:p>
            <a:pPr marL="457200" indent="-457200">
              <a:buClr>
                <a:srgbClr val="FFFF00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</a:rPr>
              <a:t>Prolonged fall </a:t>
            </a:r>
            <a:r>
              <a:rPr lang="en-US" sz="2200" dirty="0" smtClean="0">
                <a:solidFill>
                  <a:schemeClr val="bg1"/>
                </a:solidFill>
              </a:rPr>
              <a:t>in BP –arteriolar dilation and </a:t>
            </a:r>
            <a:r>
              <a:rPr lang="en-US" sz="2200" dirty="0" err="1" smtClean="0">
                <a:solidFill>
                  <a:schemeClr val="bg1"/>
                </a:solidFill>
              </a:rPr>
              <a:t>extravasation</a:t>
            </a:r>
            <a:r>
              <a:rPr lang="en-US" sz="2200" dirty="0" smtClean="0">
                <a:solidFill>
                  <a:schemeClr val="bg1"/>
                </a:solidFill>
              </a:rPr>
              <a:t> of fluid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of 5HT on Platelet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90571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Serotonin modulators</a:t>
            </a:r>
            <a:endParaRPr lang="en-IN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28600" y="11430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ft-Right-Up Arrow 26"/>
          <p:cNvSpPr/>
          <p:nvPr/>
        </p:nvSpPr>
        <p:spPr>
          <a:xfrm>
            <a:off x="3886200" y="1752600"/>
            <a:ext cx="1524000" cy="1447800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67000" y="609600"/>
            <a:ext cx="3657600" cy="1524000"/>
            <a:chOff x="548" y="568495"/>
            <a:chExt cx="1831330" cy="915665"/>
          </a:xfrm>
        </p:grpSpPr>
        <p:sp>
          <p:nvSpPr>
            <p:cNvPr id="6" name="Rounded Rectangle 5"/>
            <p:cNvSpPr/>
            <p:nvPr/>
          </p:nvSpPr>
          <p:spPr>
            <a:xfrm>
              <a:off x="548" y="568495"/>
              <a:ext cx="1831330" cy="9156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7367" y="595314"/>
              <a:ext cx="1777692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Storage inhibitor</a:t>
              </a:r>
              <a:endParaRPr lang="en-IN" sz="2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10200" y="2362200"/>
            <a:ext cx="2514600" cy="1219200"/>
            <a:chOff x="366814" y="1332076"/>
            <a:chExt cx="1894415" cy="915665"/>
          </a:xfrm>
        </p:grpSpPr>
        <p:sp>
          <p:nvSpPr>
            <p:cNvPr id="9" name="Rounded Rectangle 8"/>
            <p:cNvSpPr/>
            <p:nvPr/>
          </p:nvSpPr>
          <p:spPr>
            <a:xfrm>
              <a:off x="366814" y="1332076"/>
              <a:ext cx="1894415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93633" y="1332076"/>
              <a:ext cx="1840777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Reserpine</a:t>
              </a:r>
              <a:endParaRPr lang="en-IN" sz="2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2438400"/>
            <a:ext cx="2362200" cy="1144265"/>
            <a:chOff x="366814" y="2857658"/>
            <a:chExt cx="1919087" cy="915665"/>
          </a:xfrm>
        </p:grpSpPr>
        <p:sp>
          <p:nvSpPr>
            <p:cNvPr id="12" name="Rounded Rectangle 11"/>
            <p:cNvSpPr/>
            <p:nvPr/>
          </p:nvSpPr>
          <p:spPr>
            <a:xfrm>
              <a:off x="366814" y="2857658"/>
              <a:ext cx="1919087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93633" y="2884477"/>
              <a:ext cx="1865449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Amphetamine </a:t>
              </a:r>
              <a:endParaRPr lang="en-IN" sz="2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600" y="3733800"/>
            <a:ext cx="2286000" cy="1068065"/>
            <a:chOff x="366814" y="2857658"/>
            <a:chExt cx="1919087" cy="915665"/>
          </a:xfrm>
        </p:grpSpPr>
        <p:sp>
          <p:nvSpPr>
            <p:cNvPr id="18" name="Rounded Rectangle 17"/>
            <p:cNvSpPr/>
            <p:nvPr/>
          </p:nvSpPr>
          <p:spPr>
            <a:xfrm>
              <a:off x="366814" y="2857658"/>
              <a:ext cx="1919087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93633" y="2884477"/>
              <a:ext cx="1865449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endParaRPr lang="en-IN" sz="2000" dirty="0" smtClean="0"/>
            </a:p>
            <a:p>
              <a:endParaRPr lang="en-IN" sz="2000" dirty="0" smtClean="0"/>
            </a:p>
            <a:p>
              <a:r>
                <a:rPr lang="en-IN" sz="2000" dirty="0" smtClean="0"/>
                <a:t>Methylphenidate</a:t>
              </a:r>
            </a:p>
            <a:p>
              <a:r>
                <a:rPr lang="en-IN" sz="2000" dirty="0" smtClean="0">
                  <a:solidFill>
                    <a:schemeClr val="tx1"/>
                  </a:solidFill>
                </a:rPr>
                <a:t>Fenfluramine </a:t>
              </a:r>
            </a:p>
            <a:p>
              <a:endParaRPr lang="en-IN" sz="2000" dirty="0" smtClean="0"/>
            </a:p>
            <a:p>
              <a:endParaRPr lang="en-IN" sz="2000" dirty="0" smtClean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4875535"/>
            <a:ext cx="2286000" cy="915665"/>
            <a:chOff x="366814" y="2857658"/>
            <a:chExt cx="1919087" cy="915665"/>
          </a:xfrm>
        </p:grpSpPr>
        <p:sp>
          <p:nvSpPr>
            <p:cNvPr id="21" name="Rounded Rectangle 20"/>
            <p:cNvSpPr/>
            <p:nvPr/>
          </p:nvSpPr>
          <p:spPr>
            <a:xfrm>
              <a:off x="366814" y="2857658"/>
              <a:ext cx="1919087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393633" y="2884477"/>
              <a:ext cx="1865449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algn="ctr"/>
              <a:r>
                <a:rPr lang="en-IN" sz="2400" dirty="0" smtClean="0"/>
                <a:t>Modafinil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71600" y="5866135"/>
            <a:ext cx="2286000" cy="915665"/>
            <a:chOff x="366814" y="2857658"/>
            <a:chExt cx="1919087" cy="915665"/>
          </a:xfrm>
        </p:grpSpPr>
        <p:sp>
          <p:nvSpPr>
            <p:cNvPr id="24" name="Rounded Rectangle 23"/>
            <p:cNvSpPr/>
            <p:nvPr/>
          </p:nvSpPr>
          <p:spPr>
            <a:xfrm>
              <a:off x="366814" y="2857658"/>
              <a:ext cx="1919087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668788"/>
                <a:satOff val="-834"/>
                <a:lumOff val="19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393633" y="2884477"/>
              <a:ext cx="1865449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MDMA</a:t>
              </a:r>
              <a:endParaRPr lang="en-IN" sz="22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00"/>
                </a:solidFill>
              </a:rPr>
              <a:t>Overview of seminar</a:t>
            </a: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7724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History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Serotonin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Distribution of serotonin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Biosynthesis of serotonin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Neurotransmission of  serotonin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Serotonin receptors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5HT1 receptor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5HT2 receptor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 3 receptor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 4-5-6-7 receptor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Physiological actions of serotonin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Serotonin modulators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Storage inhibitor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Reuptake inhibitor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Degradation inhibitor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 receptor agonist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5HT receptor antagonist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1219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Recent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advances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C000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Inhibitor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04800" y="1219200"/>
          <a:ext cx="8610600" cy="495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971800"/>
                <a:gridCol w="3048000"/>
              </a:tblGrid>
              <a:tr h="55841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Drugs</a:t>
                      </a:r>
                      <a:r>
                        <a:rPr lang="en-US" sz="2400" b="1" baseline="0" dirty="0" smtClean="0"/>
                        <a:t>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Uses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Adverse effect</a:t>
                      </a:r>
                      <a:endParaRPr lang="en-IN" sz="2400" b="1" dirty="0"/>
                    </a:p>
                  </a:txBody>
                  <a:tcPr/>
                </a:tc>
              </a:tr>
              <a:tr h="856232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Amphetamine </a:t>
                      </a:r>
                    </a:p>
                    <a:p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Methylphenidate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ADHD </a:t>
                      </a:r>
                      <a:endParaRPr lang="en-IN" sz="20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Narcolepsy</a:t>
                      </a:r>
                      <a:endParaRPr lang="en-IN" sz="20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Abuse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potential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Hypertension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Restlessness, insomnia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tremor, irritability, seizures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anxiety, paranoid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hallucinations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suicidal or homicidal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intention</a:t>
                      </a:r>
                      <a:endParaRPr lang="en-US" sz="2000" dirty="0" smtClean="0"/>
                    </a:p>
                  </a:txBody>
                  <a:tcPr/>
                </a:tc>
              </a:tr>
              <a:tr h="2233649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Fenfluramine </a:t>
                      </a:r>
                    </a:p>
                    <a:p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Dexfenfluramine</a:t>
                      </a:r>
                    </a:p>
                    <a:p>
                      <a:r>
                        <a:rPr lang="en-IN" sz="2000" dirty="0" smtClean="0"/>
                        <a:t>(Selective for 5HT )</a:t>
                      </a:r>
                      <a:endParaRPr lang="en-I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Was</a:t>
                      </a:r>
                      <a:r>
                        <a:rPr lang="en-IN" sz="2000" baseline="0" dirty="0" smtClean="0"/>
                        <a:t> using  </a:t>
                      </a:r>
                      <a:r>
                        <a:rPr lang="en-IN" sz="2000" dirty="0" smtClean="0"/>
                        <a:t>for weight loss but  withdrawal due to severe cardiac toxicity 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 smtClean="0"/>
                    </a:p>
                  </a:txBody>
                  <a:tcPr/>
                </a:tc>
              </a:tr>
              <a:tr h="1228507">
                <a:tc>
                  <a:txBody>
                    <a:bodyPr/>
                    <a:lstStyle/>
                    <a:p>
                      <a:r>
                        <a:rPr lang="en-IN" sz="2000" b="0" dirty="0" smtClean="0">
                          <a:solidFill>
                            <a:schemeClr val="tx1"/>
                          </a:solidFill>
                        </a:rPr>
                        <a:t>Modafinil (non amphetamine analogue</a:t>
                      </a:r>
                      <a:r>
                        <a:rPr lang="en-IN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blocks</a:t>
                      </a:r>
                      <a:r>
                        <a:rPr lang="en-IN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both NE &amp; DA uptake)</a:t>
                      </a:r>
                      <a:endParaRPr lang="en-IN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Atypical depression , Narcolepsy,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Obstructive sleep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apnea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 abuse potential,</a:t>
                      </a:r>
                    </a:p>
                    <a:p>
                      <a:r>
                        <a:rPr lang="en-US" sz="2000" dirty="0" smtClean="0"/>
                        <a:t>No insomnia</a:t>
                      </a:r>
                      <a:endParaRPr lang="en-IN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066800"/>
          <a:ext cx="8305800" cy="5513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124200"/>
                <a:gridCol w="3276600"/>
              </a:tblGrid>
              <a:tr h="6368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Drugs </a:t>
                      </a:r>
                      <a:endParaRPr lang="en-IN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Remark</a:t>
                      </a:r>
                      <a:endParaRPr lang="en-IN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Side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effects</a:t>
                      </a:r>
                      <a:endParaRPr lang="en-IN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910468">
                <a:tc>
                  <a:txBody>
                    <a:bodyPr/>
                    <a:lstStyle/>
                    <a:p>
                      <a:r>
                        <a:rPr lang="en-IN" sz="2200" dirty="0" err="1" smtClean="0"/>
                        <a:t>Methylene</a:t>
                      </a:r>
                      <a:r>
                        <a:rPr lang="en-IN" sz="2200" dirty="0" smtClean="0"/>
                        <a:t> </a:t>
                      </a:r>
                    </a:p>
                    <a:p>
                      <a:r>
                        <a:rPr lang="en-IN" sz="2200" dirty="0" err="1" smtClean="0"/>
                        <a:t>Dioxymeth</a:t>
                      </a:r>
                      <a:endParaRPr lang="en-IN" sz="2200" dirty="0" smtClean="0"/>
                    </a:p>
                    <a:p>
                      <a:r>
                        <a:rPr lang="en-IN" sz="2200" dirty="0" smtClean="0"/>
                        <a:t>amphetamine </a:t>
                      </a:r>
                    </a:p>
                    <a:p>
                      <a:r>
                        <a:rPr lang="en-IN" sz="2200" dirty="0" smtClean="0"/>
                        <a:t>(MDMA)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/>
                        <a:t>5HT storage inhibitor as well as a 5HT receptor Agonist</a:t>
                      </a:r>
                      <a:endParaRPr lang="en-IN" sz="2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IN" sz="2200" dirty="0" smtClean="0"/>
                        <a:t>Not used clinically but used as illicit drug as “ecstasy”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Abuse potential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Hallucinations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baseline="0" dirty="0" smtClean="0"/>
                        <a:t>Water intoxication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/>
                        <a:t>Heat</a:t>
                      </a:r>
                      <a:r>
                        <a:rPr lang="en-US" sz="2200" baseline="0" dirty="0" smtClean="0"/>
                        <a:t> stroke like condition</a:t>
                      </a:r>
                    </a:p>
                    <a:p>
                      <a:endParaRPr lang="en-US" sz="2200" baseline="0" dirty="0" smtClean="0"/>
                    </a:p>
                    <a:p>
                      <a:endParaRPr lang="en-IN" sz="2200" dirty="0" smtClean="0"/>
                    </a:p>
                  </a:txBody>
                  <a:tcPr/>
                </a:tc>
              </a:tr>
              <a:tr h="23599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/>
                        <a:t>   </a:t>
                      </a:r>
                      <a:r>
                        <a:rPr lang="en-IN" sz="2200" dirty="0" err="1" smtClean="0"/>
                        <a:t>Reserpine</a:t>
                      </a:r>
                      <a:endParaRPr lang="en-IN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dirty="0" smtClean="0"/>
                        <a:t>By Inhibiting VMAT 2 it block storage of monoamines</a:t>
                      </a:r>
                      <a:r>
                        <a:rPr lang="en-IN" sz="2200" baseline="0" dirty="0" smtClean="0"/>
                        <a:t> </a:t>
                      </a:r>
                      <a:r>
                        <a:rPr lang="en-IN" sz="2200" dirty="0" smtClean="0"/>
                        <a:t>and  causes </a:t>
                      </a:r>
                      <a:r>
                        <a:rPr lang="en-IN" sz="2200" dirty="0" smtClean="0">
                          <a:solidFill>
                            <a:srgbClr val="FF0000"/>
                          </a:solidFill>
                        </a:rPr>
                        <a:t>depletion of all monoamines</a:t>
                      </a:r>
                      <a:r>
                        <a:rPr lang="en-IN" sz="2200" dirty="0" smtClean="0"/>
                        <a:t> .</a:t>
                      </a:r>
                    </a:p>
                    <a:p>
                      <a:r>
                        <a:rPr lang="en-IN" sz="2200" dirty="0" smtClean="0"/>
                        <a:t>Was used as antihypertensive and antipsychotic agent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Psychotic depression</a:t>
                      </a:r>
                      <a:endParaRPr lang="en-IN" sz="2200" i="0" dirty="0" smtClean="0"/>
                    </a:p>
                    <a:p>
                      <a:r>
                        <a:rPr lang="en-IN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Dizziness, nasal congestion</a:t>
                      </a:r>
                      <a:endParaRPr lang="en-IN" sz="2200" dirty="0" smtClean="0"/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Cardiac arrhythmia, </a:t>
                      </a:r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 </a:t>
                      </a:r>
                      <a:r>
                        <a:rPr lang="en-IN" sz="2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hemorrhage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Inhibitor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ft-Right-Up Arrow 35"/>
          <p:cNvSpPr/>
          <p:nvPr/>
        </p:nvSpPr>
        <p:spPr>
          <a:xfrm>
            <a:off x="3810000" y="3276600"/>
            <a:ext cx="1524000" cy="1447800"/>
          </a:xfrm>
          <a:prstGeom prst="leftRigh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3429000" y="2438400"/>
            <a:ext cx="2514600" cy="1219200"/>
            <a:chOff x="366814" y="1332076"/>
            <a:chExt cx="1894415" cy="915665"/>
          </a:xfrm>
        </p:grpSpPr>
        <p:sp>
          <p:nvSpPr>
            <p:cNvPr id="9" name="Rounded Rectangle 8"/>
            <p:cNvSpPr/>
            <p:nvPr/>
          </p:nvSpPr>
          <p:spPr>
            <a:xfrm>
              <a:off x="366814" y="1332076"/>
              <a:ext cx="1894415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93633" y="1332076"/>
              <a:ext cx="1840777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MAO inhibitor</a:t>
              </a:r>
              <a:endParaRPr lang="en-IN" sz="24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95600" y="609600"/>
            <a:ext cx="3429000" cy="1295400"/>
            <a:chOff x="2352796" y="568495"/>
            <a:chExt cx="1831330" cy="915665"/>
          </a:xfrm>
        </p:grpSpPr>
        <p:sp>
          <p:nvSpPr>
            <p:cNvPr id="26" name="Rounded Rectangle 25"/>
            <p:cNvSpPr/>
            <p:nvPr/>
          </p:nvSpPr>
          <p:spPr>
            <a:xfrm>
              <a:off x="2352796" y="568495"/>
              <a:ext cx="1831330" cy="9156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3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2379615" y="595314"/>
              <a:ext cx="1777692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Degradation inhibitor</a:t>
              </a:r>
              <a:endParaRPr lang="en-IN" sz="2400" b="1" kern="1200" dirty="0"/>
            </a:p>
          </p:txBody>
        </p:sp>
      </p:grpSp>
      <p:grpSp>
        <p:nvGrpSpPr>
          <p:cNvPr id="29" name="Group 7"/>
          <p:cNvGrpSpPr/>
          <p:nvPr/>
        </p:nvGrpSpPr>
        <p:grpSpPr>
          <a:xfrm>
            <a:off x="1295400" y="3962400"/>
            <a:ext cx="2514600" cy="1219200"/>
            <a:chOff x="366814" y="1332076"/>
            <a:chExt cx="1894415" cy="915665"/>
          </a:xfrm>
        </p:grpSpPr>
        <p:sp>
          <p:nvSpPr>
            <p:cNvPr id="30" name="Rounded Rectangle 29"/>
            <p:cNvSpPr/>
            <p:nvPr/>
          </p:nvSpPr>
          <p:spPr>
            <a:xfrm>
              <a:off x="366814" y="1332076"/>
              <a:ext cx="1894415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93633" y="1332076"/>
              <a:ext cx="1840777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Selective MAO Inhibitor</a:t>
              </a:r>
              <a:endParaRPr lang="en-IN" sz="2400" kern="1200" dirty="0"/>
            </a:p>
          </p:txBody>
        </p:sp>
      </p:grpSp>
      <p:grpSp>
        <p:nvGrpSpPr>
          <p:cNvPr id="32" name="Group 7"/>
          <p:cNvGrpSpPr/>
          <p:nvPr/>
        </p:nvGrpSpPr>
        <p:grpSpPr>
          <a:xfrm>
            <a:off x="5334000" y="3962400"/>
            <a:ext cx="2514600" cy="1219200"/>
            <a:chOff x="366814" y="1332076"/>
            <a:chExt cx="1894415" cy="915665"/>
          </a:xfrm>
        </p:grpSpPr>
        <p:sp>
          <p:nvSpPr>
            <p:cNvPr id="33" name="Rounded Rectangle 32"/>
            <p:cNvSpPr/>
            <p:nvPr/>
          </p:nvSpPr>
          <p:spPr>
            <a:xfrm>
              <a:off x="366814" y="1332076"/>
              <a:ext cx="1894415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393633" y="1332076"/>
              <a:ext cx="1840777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Non selective MAO inhibitor</a:t>
              </a:r>
              <a:endParaRPr lang="en-IN" sz="2400" kern="1200" dirty="0"/>
            </a:p>
          </p:txBody>
        </p:sp>
      </p:grpSp>
      <p:sp>
        <p:nvSpPr>
          <p:cNvPr id="35" name="Down Arrow 34"/>
          <p:cNvSpPr/>
          <p:nvPr/>
        </p:nvSpPr>
        <p:spPr>
          <a:xfrm>
            <a:off x="4267200" y="1828800"/>
            <a:ext cx="685800" cy="7620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3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 Inhibitor</a:t>
            </a:r>
            <a:endParaRPr lang="en-IN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1143000"/>
          <a:ext cx="8458200" cy="518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7917"/>
                <a:gridCol w="3445933"/>
                <a:gridCol w="3054350"/>
              </a:tblGrid>
              <a:tr h="45208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Remark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 effect</a:t>
                      </a:r>
                      <a:endParaRPr lang="en-IN" sz="2000" dirty="0"/>
                    </a:p>
                  </a:txBody>
                  <a:tcPr/>
                </a:tc>
              </a:tr>
              <a:tr h="2538636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Iproniazid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Tranylcypromine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Irreversible and </a:t>
                      </a:r>
                      <a:r>
                        <a:rPr lang="en-IN" sz="2000" dirty="0" err="1" smtClean="0"/>
                        <a:t>nonselective</a:t>
                      </a:r>
                      <a:r>
                        <a:rPr lang="en-IN" sz="2000" dirty="0" smtClean="0"/>
                        <a:t> inhibitor</a:t>
                      </a:r>
                      <a:r>
                        <a:rPr lang="en-IN" sz="2000" baseline="0" dirty="0" smtClean="0"/>
                        <a:t> of  MAO.</a:t>
                      </a:r>
                      <a:endParaRPr lang="en-IN" sz="2000" dirty="0" smtClean="0"/>
                    </a:p>
                    <a:p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/>
                        <a:t>Postural hypotension</a:t>
                      </a:r>
                    </a:p>
                    <a:p>
                      <a:r>
                        <a:rPr lang="en-US" sz="2000" kern="1200" dirty="0" smtClean="0"/>
                        <a:t>Weight gain</a:t>
                      </a:r>
                    </a:p>
                    <a:p>
                      <a:r>
                        <a:rPr lang="en-US" sz="2000" kern="1200" dirty="0" smtClean="0"/>
                        <a:t>Dizziness</a:t>
                      </a:r>
                    </a:p>
                    <a:p>
                      <a:r>
                        <a:rPr lang="en-US" sz="2000" kern="1200" dirty="0" smtClean="0"/>
                        <a:t>Sexual dysfunction</a:t>
                      </a:r>
                    </a:p>
                    <a:p>
                      <a:r>
                        <a:rPr lang="en-US" sz="2000" kern="1200" dirty="0" smtClean="0"/>
                        <a:t>Headache ,insomnia  </a:t>
                      </a:r>
                    </a:p>
                    <a:p>
                      <a:r>
                        <a:rPr lang="en-IN" sz="2000" dirty="0" smtClean="0"/>
                        <a:t>Interactions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with foods and drugs</a:t>
                      </a:r>
                      <a:r>
                        <a:rPr lang="en-IN" sz="2000" baseline="0" dirty="0" smtClean="0"/>
                        <a:t> </a:t>
                      </a: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90878"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Moclobemide</a:t>
                      </a:r>
                    </a:p>
                    <a:p>
                      <a:endParaRPr lang="en-IN" sz="2000" dirty="0" smtClean="0"/>
                    </a:p>
                    <a:p>
                      <a:r>
                        <a:rPr lang="en-IN" sz="2000" dirty="0" smtClean="0"/>
                        <a:t>Clorgyline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Reversible inhibitors of </a:t>
                      </a:r>
                      <a:r>
                        <a:rPr lang="en-IN" sz="2000" baseline="0" dirty="0" smtClean="0"/>
                        <a:t>MAO-</a:t>
                      </a:r>
                      <a:r>
                        <a:rPr lang="en-IN" sz="2000" dirty="0" smtClean="0"/>
                        <a:t> A </a:t>
                      </a:r>
                    </a:p>
                    <a:p>
                      <a:r>
                        <a:rPr lang="en-US" sz="2000" kern="1200" baseline="0" dirty="0" smtClean="0"/>
                        <a:t>Use for Moderate depression</a:t>
                      </a:r>
                      <a:endParaRPr lang="en-IN" sz="2000" kern="1200" dirty="0" smtClean="0"/>
                    </a:p>
                    <a:p>
                      <a:r>
                        <a:rPr lang="en-IN" sz="2000" dirty="0" smtClean="0">
                          <a:solidFill>
                            <a:srgbClr val="FF0000"/>
                          </a:solidFill>
                        </a:rPr>
                        <a:t>(Lacks the Anticholinergics,</a:t>
                      </a:r>
                      <a:r>
                        <a:rPr lang="en-IN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2000" dirty="0" smtClean="0">
                          <a:solidFill>
                            <a:srgbClr val="FF0000"/>
                          </a:solidFill>
                        </a:rPr>
                        <a:t>Sedative, Psychomotor</a:t>
                      </a:r>
                    </a:p>
                    <a:p>
                      <a:r>
                        <a:rPr lang="en-IN" sz="2000" dirty="0" smtClean="0">
                          <a:solidFill>
                            <a:srgbClr val="FF0000"/>
                          </a:solidFill>
                        </a:rPr>
                        <a:t>and cardiovascular adverse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/>
                        <a:t>Nausea,</a:t>
                      </a:r>
                    </a:p>
                    <a:p>
                      <a:r>
                        <a:rPr lang="en-IN" sz="2000" kern="1200" dirty="0" smtClean="0"/>
                        <a:t>Dizziness,</a:t>
                      </a:r>
                    </a:p>
                    <a:p>
                      <a:r>
                        <a:rPr lang="en-IN" sz="2000" kern="1200" dirty="0" smtClean="0"/>
                        <a:t>Headache,</a:t>
                      </a:r>
                    </a:p>
                    <a:p>
                      <a:r>
                        <a:rPr lang="en-IN" sz="2000" kern="1200" dirty="0" smtClean="0"/>
                        <a:t>Insomnia,</a:t>
                      </a:r>
                    </a:p>
                    <a:p>
                      <a:r>
                        <a:rPr lang="en-IN" sz="2000" kern="1200" dirty="0" smtClean="0"/>
                        <a:t>Excitement</a:t>
                      </a:r>
                    </a:p>
                    <a:p>
                      <a:endParaRPr lang="en-IN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685800" y="762000"/>
            <a:ext cx="2514600" cy="1219200"/>
            <a:chOff x="4641959" y="568495"/>
            <a:chExt cx="1831330" cy="915665"/>
          </a:xfrm>
        </p:grpSpPr>
        <p:sp>
          <p:nvSpPr>
            <p:cNvPr id="6" name="Rounded Rectangle 5"/>
            <p:cNvSpPr/>
            <p:nvPr/>
          </p:nvSpPr>
          <p:spPr>
            <a:xfrm>
              <a:off x="4641959" y="568495"/>
              <a:ext cx="1831330" cy="9156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3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668778" y="595314"/>
              <a:ext cx="1777692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2060"/>
                  </a:solidFill>
                </a:rPr>
                <a:t>Reuptake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2060"/>
                  </a:solidFill>
                </a:rPr>
                <a:t> inhibitor</a:t>
              </a:r>
              <a:endParaRPr lang="en-IN" sz="2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" name="Straight Connector 3"/>
          <p:cNvSpPr/>
          <p:nvPr/>
        </p:nvSpPr>
        <p:spPr>
          <a:xfrm>
            <a:off x="1905000" y="1980884"/>
            <a:ext cx="183133" cy="6867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86748"/>
                </a:lnTo>
                <a:lnTo>
                  <a:pt x="183133" y="686748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8"/>
          <p:cNvGrpSpPr/>
          <p:nvPr/>
        </p:nvGrpSpPr>
        <p:grpSpPr>
          <a:xfrm>
            <a:off x="2088133" y="2209800"/>
            <a:ext cx="2255268" cy="915665"/>
            <a:chOff x="5008225" y="1713076"/>
            <a:chExt cx="1465064" cy="915665"/>
          </a:xfrm>
        </p:grpSpPr>
        <p:sp>
          <p:nvSpPr>
            <p:cNvPr id="18" name="Rounded Rectangle 17"/>
            <p:cNvSpPr/>
            <p:nvPr/>
          </p:nvSpPr>
          <p:spPr>
            <a:xfrm>
              <a:off x="5008225" y="1713076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1755570"/>
                <a:satOff val="-2190"/>
                <a:lumOff val="5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5035044" y="1739895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TCA</a:t>
              </a:r>
              <a:endParaRPr lang="en-IN" sz="2200" kern="1200" dirty="0"/>
            </a:p>
          </p:txBody>
        </p:sp>
      </p:grpSp>
      <p:sp>
        <p:nvSpPr>
          <p:cNvPr id="10" name="Straight Connector 6"/>
          <p:cNvSpPr/>
          <p:nvPr/>
        </p:nvSpPr>
        <p:spPr>
          <a:xfrm>
            <a:off x="1905000" y="1980884"/>
            <a:ext cx="183133" cy="18313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31330"/>
                </a:lnTo>
                <a:lnTo>
                  <a:pt x="183133" y="1831330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10"/>
          <p:cNvGrpSpPr/>
          <p:nvPr/>
        </p:nvGrpSpPr>
        <p:grpSpPr>
          <a:xfrm>
            <a:off x="2088133" y="3354382"/>
            <a:ext cx="2209800" cy="915665"/>
            <a:chOff x="5008225" y="2857658"/>
            <a:chExt cx="1465064" cy="915665"/>
          </a:xfrm>
        </p:grpSpPr>
        <p:sp>
          <p:nvSpPr>
            <p:cNvPr id="16" name="Rounded Rectangle 15"/>
            <p:cNvSpPr/>
            <p:nvPr/>
          </p:nvSpPr>
          <p:spPr>
            <a:xfrm>
              <a:off x="5008225" y="2857658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8"/>
            <p:cNvSpPr/>
            <p:nvPr/>
          </p:nvSpPr>
          <p:spPr>
            <a:xfrm>
              <a:off x="5035044" y="2884477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SSRI</a:t>
              </a:r>
              <a:endParaRPr lang="en-IN" sz="2200" kern="1200" dirty="0"/>
            </a:p>
          </p:txBody>
        </p:sp>
      </p:grpSp>
      <p:sp>
        <p:nvSpPr>
          <p:cNvPr id="12" name="Straight Connector 9"/>
          <p:cNvSpPr/>
          <p:nvPr/>
        </p:nvSpPr>
        <p:spPr>
          <a:xfrm>
            <a:off x="1905000" y="1980884"/>
            <a:ext cx="183133" cy="29759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75911"/>
                </a:lnTo>
                <a:lnTo>
                  <a:pt x="183133" y="2975911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12"/>
          <p:cNvGrpSpPr/>
          <p:nvPr/>
        </p:nvGrpSpPr>
        <p:grpSpPr>
          <a:xfrm>
            <a:off x="2088133" y="4498963"/>
            <a:ext cx="2209800" cy="915665"/>
            <a:chOff x="5008225" y="4002239"/>
            <a:chExt cx="1465064" cy="915665"/>
          </a:xfrm>
        </p:grpSpPr>
        <p:sp>
          <p:nvSpPr>
            <p:cNvPr id="14" name="Rounded Rectangle 13"/>
            <p:cNvSpPr/>
            <p:nvPr/>
          </p:nvSpPr>
          <p:spPr>
            <a:xfrm>
              <a:off x="5008225" y="4002239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2925949"/>
                <a:satOff val="-3649"/>
                <a:lumOff val="85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1"/>
            <p:cNvSpPr/>
            <p:nvPr/>
          </p:nvSpPr>
          <p:spPr>
            <a:xfrm>
              <a:off x="5035044" y="4029058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SNRI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IN" b="1" dirty="0" err="1" smtClean="0">
                <a:solidFill>
                  <a:srgbClr val="FFC000"/>
                </a:solidFill>
              </a:rPr>
              <a:t>Tricyclic</a:t>
            </a:r>
            <a:r>
              <a:rPr lang="en-IN" b="1" dirty="0" smtClean="0">
                <a:solidFill>
                  <a:srgbClr val="FFC000"/>
                </a:solidFill>
              </a:rPr>
              <a:t> antidepressants</a:t>
            </a:r>
            <a:r>
              <a:rPr lang="en-IN" dirty="0" smtClean="0">
                <a:solidFill>
                  <a:srgbClr val="FFC000"/>
                </a:solidFill>
              </a:rPr>
              <a:t> </a:t>
            </a:r>
            <a:endParaRPr lang="en-IN" dirty="0">
              <a:solidFill>
                <a:srgbClr val="FFC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1447800"/>
          <a:ext cx="8991600" cy="4800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0701"/>
                <a:gridCol w="3001508"/>
                <a:gridCol w="3909391"/>
              </a:tblGrid>
              <a:tr h="6154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TCA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Clinical Uses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Side effects</a:t>
                      </a:r>
                      <a:endParaRPr lang="en-IN" sz="2400" dirty="0"/>
                    </a:p>
                  </a:txBody>
                  <a:tcPr/>
                </a:tc>
              </a:tr>
              <a:tr h="4185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err="1" smtClean="0"/>
                        <a:t>Imipramine</a:t>
                      </a:r>
                      <a:endParaRPr lang="en-IN" sz="24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400" kern="1200" dirty="0" smtClean="0"/>
                    </a:p>
                    <a:p>
                      <a:r>
                        <a:rPr lang="en-IN" sz="2400" kern="1200" dirty="0" err="1" smtClean="0"/>
                        <a:t>Amitriptyline</a:t>
                      </a:r>
                      <a:endParaRPr lang="en-IN" sz="2400" kern="1200" dirty="0" smtClean="0"/>
                    </a:p>
                    <a:p>
                      <a:endParaRPr lang="en-IN" sz="2400" dirty="0" smtClean="0"/>
                    </a:p>
                    <a:p>
                      <a:r>
                        <a:rPr lang="en-IN" sz="2400" kern="1200" dirty="0" err="1" smtClean="0"/>
                        <a:t>Clomipramine</a:t>
                      </a:r>
                      <a:endParaRPr lang="en-IN" sz="2400" kern="1200" dirty="0" smtClean="0"/>
                    </a:p>
                    <a:p>
                      <a:endParaRPr lang="en-IN" sz="2400" dirty="0" smtClean="0"/>
                    </a:p>
                    <a:p>
                      <a:r>
                        <a:rPr lang="en-IN" sz="2400" kern="1200" dirty="0" err="1" smtClean="0"/>
                        <a:t>Doxepine</a:t>
                      </a:r>
                      <a:endParaRPr lang="en-IN" sz="2400" kern="1200" dirty="0" smtClean="0"/>
                    </a:p>
                    <a:p>
                      <a:endParaRPr lang="en-IN" sz="2400" dirty="0" smtClean="0"/>
                    </a:p>
                    <a:p>
                      <a:r>
                        <a:rPr lang="en-IN" sz="2400" kern="1200" dirty="0" err="1" smtClean="0"/>
                        <a:t>Amoxapine</a:t>
                      </a:r>
                      <a:endParaRPr lang="en-IN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Depression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Migraine headaches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200" kern="1200" baseline="0" dirty="0" smtClean="0"/>
                        <a:t> </a:t>
                      </a:r>
                      <a:r>
                        <a:rPr lang="en-IN" sz="2200" kern="1200" dirty="0" smtClean="0"/>
                        <a:t>Neuropathic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pain</a:t>
                      </a:r>
                      <a:r>
                        <a:rPr lang="en-US" sz="2200" kern="1200" baseline="0" dirty="0" smtClean="0"/>
                        <a:t>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IN" sz="16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 Enuresis (</a:t>
                      </a:r>
                      <a:r>
                        <a:rPr lang="en-IN" sz="2200" kern="1200" dirty="0" err="1" smtClean="0"/>
                        <a:t>Imipramine</a:t>
                      </a:r>
                      <a:r>
                        <a:rPr lang="en-IN" sz="2200" kern="1200" dirty="0" smtClean="0"/>
                        <a:t>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IN" sz="16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Obsessive-compulsive disorder(</a:t>
                      </a:r>
                      <a:r>
                        <a:rPr lang="en-IN" sz="2200" kern="1200" dirty="0" err="1" smtClean="0"/>
                        <a:t>clomipramine</a:t>
                      </a:r>
                      <a:r>
                        <a:rPr lang="en-IN" sz="2200" kern="1200" dirty="0" smtClean="0"/>
                        <a:t>)</a:t>
                      </a:r>
                      <a:endParaRPr lang="en-IN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Cardiac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arrhythmia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err="1" smtClean="0"/>
                        <a:t>Anticholinergic</a:t>
                      </a:r>
                      <a:r>
                        <a:rPr lang="en-IN" sz="2200" kern="1200" baseline="0" dirty="0" smtClean="0"/>
                        <a:t>  effects</a:t>
                      </a:r>
                      <a:endParaRPr lang="en-IN" sz="2200" kern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Sedation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Mental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confusion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Postural hypotension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Increased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appetite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IN" sz="2200" kern="1200" dirty="0" smtClean="0"/>
                        <a:t> weight gain</a:t>
                      </a:r>
                      <a:endParaRPr lang="en-IN" sz="2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Selective serotonin reuptake inhibitors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First-line agents for the treatment of depression, anxiety, and obsessive-compulsive disorder.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bg1"/>
                </a:solidFill>
              </a:rPr>
              <a:t>Selectively inhibit reuptake of serotonin and thereby</a:t>
            </a:r>
            <a:r>
              <a:rPr lang="en-IN" sz="2400" dirty="0" smtClean="0">
                <a:solidFill>
                  <a:schemeClr val="bg1"/>
                </a:solidFill>
                <a:latin typeface="Calibri"/>
                <a:cs typeface="Calibri"/>
              </a:rPr>
              <a:t>↑</a:t>
            </a:r>
            <a:r>
              <a:rPr lang="en-IN" sz="2400" dirty="0" smtClean="0">
                <a:solidFill>
                  <a:schemeClr val="bg1"/>
                </a:solidFill>
              </a:rPr>
              <a:t> synaptic serotonin </a:t>
            </a:r>
            <a:r>
              <a:rPr lang="en-IN" sz="2400" dirty="0" smtClean="0">
                <a:solidFill>
                  <a:schemeClr val="bg1"/>
                </a:solidFill>
                <a:latin typeface="Calibri"/>
                <a:cs typeface="Calibri"/>
              </a:rPr>
              <a:t>↑</a:t>
            </a:r>
            <a:r>
              <a:rPr lang="en-IN" sz="2400" dirty="0" smtClean="0">
                <a:solidFill>
                  <a:schemeClr val="bg1"/>
                </a:solidFill>
              </a:rPr>
              <a:t> 5HT receptor activation .At high doses, it also bind NE transporter.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FC000"/>
                </a:solidFill>
              </a:rPr>
              <a:pPr/>
              <a:t>26</a:t>
            </a:fld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4114800"/>
            <a:ext cx="3666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Anticholinergics symptoms 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3504" y="4572000"/>
            <a:ext cx="2521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Cardiac arrthymias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58674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Interfere with psychomotor function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5029200"/>
            <a:ext cx="2817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Postural hypotension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248400"/>
            <a:ext cx="1089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Seizure</a:t>
            </a:r>
            <a:endParaRPr lang="en-IN" sz="2400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5486400"/>
            <a:ext cx="1283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Sedation</a:t>
            </a:r>
            <a:endParaRPr lang="en-IN" sz="2400" dirty="0">
              <a:solidFill>
                <a:srgbClr val="FFC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C000"/>
                </a:solidFill>
              </a:rPr>
              <a:t>Selective serotonin reuptake inhibitors</a:t>
            </a:r>
            <a:endParaRPr lang="en-IN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828800"/>
          <a:ext cx="8610600" cy="49264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5000"/>
                <a:gridCol w="2895600"/>
                <a:gridCol w="3810000"/>
              </a:tblGrid>
              <a:tr h="53730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Clinical use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Adverse</a:t>
                      </a:r>
                      <a:r>
                        <a:rPr lang="en-US" sz="2400" baseline="0" dirty="0" smtClean="0"/>
                        <a:t> effect</a:t>
                      </a:r>
                      <a:endParaRPr lang="en-IN" sz="2400" dirty="0"/>
                    </a:p>
                  </a:txBody>
                  <a:tcPr/>
                </a:tc>
              </a:tr>
              <a:tr h="36536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N" sz="2400" kern="1200" dirty="0" err="1" smtClean="0"/>
                        <a:t>Fluoxetine</a:t>
                      </a:r>
                      <a:endParaRPr lang="en-IN" sz="24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N" sz="2400" kern="1200" dirty="0" err="1" smtClean="0"/>
                        <a:t>Fluvoxamine</a:t>
                      </a:r>
                      <a:endParaRPr lang="en-IN" sz="24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N" sz="2400" kern="1200" dirty="0" err="1" smtClean="0"/>
                        <a:t>Paroxetine</a:t>
                      </a:r>
                      <a:endParaRPr lang="en-IN" sz="24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IN" sz="2400" kern="1200" dirty="0" err="1" smtClean="0"/>
                        <a:t>Sertraline</a:t>
                      </a:r>
                      <a:endParaRPr lang="en-IN" sz="24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err="1" smtClean="0"/>
                        <a:t>Citalopram</a:t>
                      </a:r>
                      <a:endParaRPr lang="en-IN" sz="2400" kern="12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IN" sz="2400" kern="1200" dirty="0" err="1" smtClean="0"/>
                        <a:t>Escitalopram</a:t>
                      </a:r>
                      <a:endParaRPr lang="en-IN" sz="2400" kern="1200" dirty="0" smtClean="0"/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lang="en-IN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2200" kern="1200" dirty="0" smtClean="0"/>
                        <a:t>Depression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IN" sz="11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2200" kern="1200" dirty="0" smtClean="0"/>
                        <a:t>Anxiety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IN" sz="105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2200" kern="1200" dirty="0" smtClean="0"/>
                        <a:t>Obsessive compulsive disorder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IN" sz="11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2200" kern="1200" dirty="0" smtClean="0"/>
                        <a:t>Post-traumatic stress disorder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IN" sz="1200" dirty="0" smtClean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IN" sz="2200" kern="1200" dirty="0" smtClean="0"/>
                        <a:t>Chronic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Pain syndromes</a:t>
                      </a:r>
                      <a:endParaRPr lang="en-IN" sz="2200" dirty="0" smtClean="0"/>
                    </a:p>
                    <a:p>
                      <a:endParaRPr lang="en-I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kern="1200" dirty="0" smtClean="0">
                          <a:solidFill>
                            <a:srgbClr val="FF0000"/>
                          </a:solidFill>
                        </a:rPr>
                        <a:t>Serotonin syndrome </a:t>
                      </a:r>
                      <a:r>
                        <a:rPr lang="en-IN" sz="2200" kern="1200" dirty="0" smtClean="0"/>
                        <a:t>from concomitant administration of</a:t>
                      </a:r>
                      <a:r>
                        <a:rPr lang="en-IN" sz="2200" kern="1200" baseline="0" dirty="0" smtClean="0"/>
                        <a:t> other Serotonergic drugs.(</a:t>
                      </a:r>
                      <a:r>
                        <a:rPr lang="en-IN" sz="2200" kern="1200" baseline="0" dirty="0" err="1" smtClean="0"/>
                        <a:t>MAOI,Pethidine</a:t>
                      </a:r>
                      <a:r>
                        <a:rPr lang="en-IN" sz="2200" kern="1200" baseline="0" dirty="0" smtClean="0"/>
                        <a:t>,</a:t>
                      </a:r>
                    </a:p>
                    <a:p>
                      <a:r>
                        <a:rPr lang="en-IN" sz="2200" kern="1200" baseline="0" dirty="0" err="1" smtClean="0"/>
                        <a:t>Tramadol</a:t>
                      </a:r>
                      <a:r>
                        <a:rPr lang="en-IN" sz="2200" kern="1200" baseline="0" dirty="0" smtClean="0"/>
                        <a:t>)</a:t>
                      </a:r>
                      <a:endParaRPr lang="en-IN" sz="2200" kern="1200" dirty="0" smtClean="0"/>
                    </a:p>
                    <a:p>
                      <a:endParaRPr lang="en-IN" sz="800" kern="1200" dirty="0" smtClean="0"/>
                    </a:p>
                    <a:p>
                      <a:endParaRPr lang="en-IN" sz="1000" kern="1200" dirty="0" smtClean="0"/>
                    </a:p>
                    <a:p>
                      <a:r>
                        <a:rPr lang="en-IN" sz="2200" kern="1200" dirty="0" smtClean="0"/>
                        <a:t>Sexual dysfunction, </a:t>
                      </a:r>
                    </a:p>
                    <a:p>
                      <a:endParaRPr lang="en-IN" sz="2200" kern="1200" dirty="0" smtClean="0"/>
                    </a:p>
                    <a:p>
                      <a:r>
                        <a:rPr lang="en-IN" sz="2200" kern="1200" dirty="0" smtClean="0"/>
                        <a:t>Gastrointestinal distress </a:t>
                      </a:r>
                    </a:p>
                    <a:p>
                      <a:endParaRPr lang="en-IN" sz="2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kern="1200" dirty="0" smtClean="0"/>
                        <a:t>Precipitate mania in a bipolar patient</a:t>
                      </a:r>
                      <a:endParaRPr lang="en-IN" sz="2200" dirty="0" smtClean="0"/>
                    </a:p>
                    <a:p>
                      <a:endParaRPr lang="en-IN" sz="22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676400"/>
          <a:ext cx="8382000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/>
                <a:gridCol w="2133600"/>
                <a:gridCol w="4191000"/>
              </a:tblGrid>
              <a:tr h="54109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SNRI drugs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Clinical uses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Adverse effect</a:t>
                      </a:r>
                      <a:endParaRPr lang="en-IN" sz="2400" dirty="0"/>
                    </a:p>
                  </a:txBody>
                  <a:tcPr/>
                </a:tc>
              </a:tr>
              <a:tr h="2092214">
                <a:tc>
                  <a:txBody>
                    <a:bodyPr/>
                    <a:lstStyle/>
                    <a:p>
                      <a:r>
                        <a:rPr lang="en-IN" sz="2200" kern="1200" dirty="0" smtClean="0"/>
                        <a:t>Venlafaxine</a:t>
                      </a:r>
                      <a:endParaRPr lang="en-IN" sz="2200" dirty="0" smtClean="0"/>
                    </a:p>
                    <a:p>
                      <a:endParaRPr lang="en-IN" sz="2200" kern="1200" dirty="0" smtClean="0"/>
                    </a:p>
                    <a:p>
                      <a:endParaRPr lang="en-IN" sz="2200" kern="1200" dirty="0" smtClean="0"/>
                    </a:p>
                    <a:p>
                      <a:r>
                        <a:rPr lang="en-IN" sz="2200" kern="1200" dirty="0" smtClean="0"/>
                        <a:t>Duloxetine</a:t>
                      </a:r>
                    </a:p>
                    <a:p>
                      <a:r>
                        <a:rPr lang="en-IN" sz="2200" dirty="0" err="1" smtClean="0"/>
                        <a:t>Milnacipran</a:t>
                      </a:r>
                      <a:endParaRPr lang="en-IN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kern="1200" dirty="0" smtClean="0"/>
                        <a:t>Major</a:t>
                      </a:r>
                      <a:r>
                        <a:rPr lang="en-IN" sz="2200" kern="1200" baseline="0" dirty="0" smtClean="0"/>
                        <a:t> </a:t>
                      </a:r>
                      <a:r>
                        <a:rPr lang="en-IN" sz="2200" kern="1200" dirty="0" smtClean="0"/>
                        <a:t>Depression</a:t>
                      </a:r>
                      <a:endParaRPr lang="en-IN" sz="2200" dirty="0" smtClean="0"/>
                    </a:p>
                    <a:p>
                      <a:r>
                        <a:rPr lang="en-IN" sz="2200" kern="1200" dirty="0" smtClean="0"/>
                        <a:t>Anxiety</a:t>
                      </a:r>
                      <a:endParaRPr lang="en-IN" sz="2200" dirty="0" smtClean="0"/>
                    </a:p>
                    <a:p>
                      <a:r>
                        <a:rPr lang="en-IN" sz="2200" kern="1200" dirty="0" smtClean="0"/>
                        <a:t>Panic disorder </a:t>
                      </a:r>
                    </a:p>
                    <a:p>
                      <a:r>
                        <a:rPr lang="en-IN" sz="2200" dirty="0" smtClean="0"/>
                        <a:t>Fibromyalgia</a:t>
                      </a:r>
                      <a:endParaRPr lang="en-IN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kern="1200" dirty="0" smtClean="0"/>
                        <a:t>Hepatitis, rise</a:t>
                      </a:r>
                      <a:r>
                        <a:rPr lang="en-IN" sz="2200" kern="1200" baseline="0" dirty="0" smtClean="0"/>
                        <a:t> in BP,</a:t>
                      </a:r>
                      <a:endParaRPr lang="en-IN" sz="2200" kern="1200" dirty="0" smtClean="0"/>
                    </a:p>
                    <a:p>
                      <a:r>
                        <a:rPr lang="en-IN" sz="2200" kern="1200" dirty="0" smtClean="0"/>
                        <a:t>weight loss, </a:t>
                      </a:r>
                    </a:p>
                    <a:p>
                      <a:r>
                        <a:rPr lang="en-IN" sz="2200" kern="1200" dirty="0" smtClean="0"/>
                        <a:t>Gastrointestinal distress, </a:t>
                      </a:r>
                    </a:p>
                    <a:p>
                      <a:r>
                        <a:rPr lang="en-IN" sz="2200" kern="1200" dirty="0" smtClean="0"/>
                        <a:t>blurred vision, nervousness, </a:t>
                      </a:r>
                    </a:p>
                    <a:p>
                      <a:r>
                        <a:rPr lang="en-IN" sz="2200" kern="1200" dirty="0" smtClean="0"/>
                        <a:t>sexual dysfunction .</a:t>
                      </a:r>
                      <a:endParaRPr lang="en-IN" sz="2200" b="0" i="0" dirty="0" smtClean="0"/>
                    </a:p>
                  </a:txBody>
                  <a:tcPr/>
                </a:tc>
              </a:tr>
              <a:tr h="1298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err="1" smtClean="0"/>
                        <a:t>Sibutramine</a:t>
                      </a:r>
                      <a:endParaRPr lang="en-IN" sz="2200" dirty="0" smtClean="0"/>
                    </a:p>
                    <a:p>
                      <a:endParaRPr lang="en-IN" sz="2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Weight loss</a:t>
                      </a:r>
                      <a:endParaRPr lang="en-IN" sz="2200" dirty="0" smtClean="0"/>
                    </a:p>
                    <a:p>
                      <a:endParaRPr lang="en-IN" sz="2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Withdrawn</a:t>
                      </a:r>
                      <a:r>
                        <a:rPr lang="en-US" sz="2200" baseline="0" dirty="0" smtClean="0"/>
                        <a:t> due increases incidence of cardiovascular events and stroke</a:t>
                      </a:r>
                      <a:endParaRPr lang="en-IN" sz="2200" b="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" y="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Serotonin-</a:t>
            </a: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Norepinephrine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Reuptake Inhibitors (SNRIs)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80160"/>
          <a:ext cx="83057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828800"/>
                <a:gridCol w="3962399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Drugs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use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Adverse</a:t>
                      </a:r>
                      <a:r>
                        <a:rPr lang="en-US" baseline="0" dirty="0" smtClean="0"/>
                        <a:t> effect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Bupropion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Inhibits neuronal uptake of 5HT, dopamine, and NE. </a:t>
                      </a:r>
                      <a:endParaRPr lang="en-IN" sz="2200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 Depression</a:t>
                      </a:r>
                      <a:endParaRPr lang="en-IN" sz="2200" i="0" dirty="0" smtClean="0"/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Smoking cessation</a:t>
                      </a: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Tachyarrhythmia, hypertension, seizure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insomnia.</a:t>
                      </a:r>
                      <a:endParaRPr lang="en-IN" sz="2200" i="0" dirty="0" smtClean="0"/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Fewest sexual dysfunction</a:t>
                      </a:r>
                      <a:endParaRPr lang="en-IN" sz="2200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Mirtazapine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Blocks 5HT2A, 5HT2C, and the </a:t>
                      </a:r>
                      <a:r>
                        <a:rPr lang="el-GR" sz="2000" dirty="0" smtClean="0">
                          <a:solidFill>
                            <a:srgbClr val="002060"/>
                          </a:solidFill>
                        </a:rPr>
                        <a:t>α</a:t>
                      </a:r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2-adrenergic autoreceptor 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increasing NE neurotransmission</a:t>
                      </a:r>
                      <a:r>
                        <a:rPr lang="en-IN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Agranulocytosis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seizure, </a:t>
                      </a:r>
                      <a:r>
                        <a:rPr lang="en-IN" sz="2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Hyperlipidemia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constipation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Sedation and appetite stimulant.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200" i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Trazodone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Nefazodone</a:t>
                      </a:r>
                    </a:p>
                    <a:p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Block</a:t>
                      </a:r>
                      <a:r>
                        <a:rPr lang="en-IN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IN" sz="2000" dirty="0" smtClean="0">
                          <a:solidFill>
                            <a:srgbClr val="002060"/>
                          </a:solidFill>
                        </a:rPr>
                        <a:t>5HT2A  receptors and </a:t>
                      </a:r>
                      <a:r>
                        <a:rPr lang="el-GR" sz="2400" dirty="0" smtClean="0">
                          <a:solidFill>
                            <a:srgbClr val="002060"/>
                          </a:solidFill>
                        </a:rPr>
                        <a:t>α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blocker</a:t>
                      </a:r>
                      <a:endParaRPr lang="en-IN" sz="2200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Depression</a:t>
                      </a:r>
                      <a:endParaRPr lang="en-IN" sz="2200" i="0" dirty="0" smtClean="0"/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Insomnia (Trazodone)</a:t>
                      </a: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Trazodone- </a:t>
                      </a:r>
                      <a:r>
                        <a:rPr lang="en-IN" sz="2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Priapism</a:t>
                      </a:r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sedation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Postural hypotension ,</a:t>
                      </a:r>
                      <a:endParaRPr lang="en-IN" sz="2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2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Nefazodone-Hepatotoxicity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2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antidepressant</a:t>
            </a:r>
            <a:endParaRPr lang="e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Serotonin :- 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295400"/>
            <a:ext cx="80772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</a:rPr>
              <a:t>Serotonin (5 -</a:t>
            </a:r>
            <a:r>
              <a:rPr lang="en-IN" sz="2400" dirty="0" err="1" smtClean="0">
                <a:solidFill>
                  <a:schemeClr val="bg1"/>
                </a:solidFill>
              </a:rPr>
              <a:t>Hydroxytryptamine</a:t>
            </a:r>
            <a:r>
              <a:rPr lang="en-IN" sz="2400" dirty="0" smtClean="0">
                <a:solidFill>
                  <a:schemeClr val="bg1"/>
                </a:solidFill>
              </a:rPr>
              <a:t> ) is a monoamine that is widely distributed in animal and plant kingdoms with wide variety of physiological actions.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IN" sz="24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</a:rPr>
              <a:t>It occurs in vertebrates, tunicates, </a:t>
            </a:r>
            <a:r>
              <a:rPr lang="en-IN" sz="2400" dirty="0" err="1" smtClean="0">
                <a:solidFill>
                  <a:schemeClr val="bg1"/>
                </a:solidFill>
              </a:rPr>
              <a:t>arthopods</a:t>
            </a:r>
            <a:r>
              <a:rPr lang="en-IN" sz="2400" dirty="0" smtClean="0">
                <a:solidFill>
                  <a:schemeClr val="bg1"/>
                </a:solidFill>
              </a:rPr>
              <a:t> , fruits ,nuts and numerous venoms.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</a:rPr>
              <a:t> One of the most investigated and complex biogenic amines.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IN" sz="2400" dirty="0" smtClean="0">
                <a:solidFill>
                  <a:schemeClr val="bg1"/>
                </a:solidFill>
              </a:rPr>
              <a:t>It  is popularly thought to be a contributor to feelings of well-being and happiness.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IN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Atypical antidepressant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505200"/>
          <a:ext cx="8305799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2133600"/>
                <a:gridCol w="4495799"/>
              </a:tblGrid>
              <a:tr h="289560">
                <a:tc>
                  <a:txBody>
                    <a:bodyPr/>
                    <a:lstStyle/>
                    <a:p>
                      <a:r>
                        <a:rPr lang="en-US" dirty="0" smtClean="0"/>
                        <a:t>Drugs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 use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Adverse</a:t>
                      </a:r>
                      <a:r>
                        <a:rPr lang="en-US" baseline="0" dirty="0" smtClean="0"/>
                        <a:t> effect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0" dirty="0" smtClean="0"/>
                        <a:t>Tianeptine</a:t>
                      </a:r>
                      <a:endParaRPr lang="en-IN" sz="220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Anxiodepressive with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psychosomatic symptoms</a:t>
                      </a:r>
                      <a:endParaRPr lang="en-IN" sz="22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Dry mouth , drowsiness, insomnia, tremors,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200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bodyache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IN" sz="22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371600"/>
            <a:ext cx="8341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</a:rPr>
              <a:t>Tianeptine is a selective serotonin reuptake enhancer (SSRE)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This drugs increases uptake of serotonin .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Enhances extracellular concentration of dopamine in the nucleus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accumbens</a:t>
            </a:r>
            <a:r>
              <a:rPr lang="en-IN" sz="2400" baseline="30000" dirty="0" smtClean="0">
                <a:solidFill>
                  <a:schemeClr val="bg1"/>
                </a:solidFill>
              </a:rPr>
              <a:t> </a:t>
            </a:r>
            <a:r>
              <a:rPr lang="en-IN" sz="2400" dirty="0" smtClean="0">
                <a:solidFill>
                  <a:schemeClr val="bg1"/>
                </a:solidFill>
              </a:rPr>
              <a:t> and modulates the D</a:t>
            </a:r>
            <a:r>
              <a:rPr lang="en-IN" sz="2400" baseline="-25000" dirty="0" smtClean="0">
                <a:solidFill>
                  <a:schemeClr val="bg1"/>
                </a:solidFill>
              </a:rPr>
              <a:t>2</a:t>
            </a:r>
            <a:r>
              <a:rPr lang="en-IN" sz="2400" dirty="0" smtClean="0">
                <a:solidFill>
                  <a:schemeClr val="bg1"/>
                </a:solidFill>
              </a:rPr>
              <a:t> and D</a:t>
            </a:r>
            <a:r>
              <a:rPr lang="en-IN" sz="2400" baseline="-25000" dirty="0" smtClean="0">
                <a:solidFill>
                  <a:schemeClr val="bg1"/>
                </a:solidFill>
              </a:rPr>
              <a:t>3</a:t>
            </a:r>
            <a:r>
              <a:rPr lang="en-IN" sz="2400" dirty="0" smtClean="0">
                <a:solidFill>
                  <a:schemeClr val="bg1"/>
                </a:solidFill>
              </a:rPr>
              <a:t> dopamine receptors .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2514600" y="532135"/>
            <a:ext cx="3886200" cy="1220465"/>
            <a:chOff x="6931121" y="568495"/>
            <a:chExt cx="1831330" cy="915665"/>
          </a:xfrm>
        </p:grpSpPr>
        <p:sp>
          <p:nvSpPr>
            <p:cNvPr id="6" name="Rounded Rectangle 5"/>
            <p:cNvSpPr/>
            <p:nvPr/>
          </p:nvSpPr>
          <p:spPr>
            <a:xfrm>
              <a:off x="6931121" y="568495"/>
              <a:ext cx="1831330" cy="9156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957940" y="595314"/>
              <a:ext cx="1777692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+mj-lt"/>
                </a:rPr>
                <a:t>Serotonin  receptor modulators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048000" y="2437135"/>
            <a:ext cx="2590800" cy="915665"/>
            <a:chOff x="7297387" y="1713076"/>
            <a:chExt cx="1465064" cy="915665"/>
          </a:xfrm>
        </p:grpSpPr>
        <p:sp>
          <p:nvSpPr>
            <p:cNvPr id="9" name="Rounded Rectangle 8"/>
            <p:cNvSpPr/>
            <p:nvPr/>
          </p:nvSpPr>
          <p:spPr>
            <a:xfrm>
              <a:off x="7297387" y="1713076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7324206" y="1739895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Receptor Agonist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048000" y="3580135"/>
            <a:ext cx="2667000" cy="915665"/>
            <a:chOff x="7297387" y="2857658"/>
            <a:chExt cx="1465064" cy="915665"/>
          </a:xfrm>
        </p:grpSpPr>
        <p:sp>
          <p:nvSpPr>
            <p:cNvPr id="12" name="Rounded Rectangle 11"/>
            <p:cNvSpPr/>
            <p:nvPr/>
          </p:nvSpPr>
          <p:spPr>
            <a:xfrm>
              <a:off x="7297387" y="2857658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4096329"/>
                <a:satOff val="-5109"/>
                <a:lumOff val="12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24206" y="2884477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Mixed action e.g.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Ergot alkaloids</a:t>
              </a:r>
              <a:endParaRPr lang="en-US" sz="2200" kern="1200" dirty="0" smtClean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048000" y="4646935"/>
            <a:ext cx="2667000" cy="915665"/>
            <a:chOff x="7297387" y="3926039"/>
            <a:chExt cx="1465064" cy="915665"/>
          </a:xfrm>
        </p:grpSpPr>
        <p:sp>
          <p:nvSpPr>
            <p:cNvPr id="15" name="Rounded Rectangle 14"/>
            <p:cNvSpPr/>
            <p:nvPr/>
          </p:nvSpPr>
          <p:spPr>
            <a:xfrm>
              <a:off x="7297387" y="3926039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324206" y="3926039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Receptor Antagonist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4114800" y="1752600"/>
            <a:ext cx="533400" cy="685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3048000" y="2437135"/>
            <a:ext cx="2590800" cy="915665"/>
            <a:chOff x="7297387" y="1713076"/>
            <a:chExt cx="1465064" cy="915665"/>
          </a:xfrm>
        </p:grpSpPr>
        <p:sp>
          <p:nvSpPr>
            <p:cNvPr id="9" name="Rounded Rectangle 8"/>
            <p:cNvSpPr/>
            <p:nvPr/>
          </p:nvSpPr>
          <p:spPr>
            <a:xfrm>
              <a:off x="7297387" y="1713076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7324206" y="1739895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Receptor Agonist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66800" y="2286000"/>
          <a:ext cx="7086600" cy="350520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344238"/>
                <a:gridCol w="3742362"/>
              </a:tblGrid>
              <a:tr h="53545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5HT Receptors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Drugs </a:t>
                      </a:r>
                      <a:endParaRPr lang="en-IN" sz="2400" dirty="0" smtClean="0"/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5HT1A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Azapirones</a:t>
                      </a:r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5HT1B/1D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 smtClean="0"/>
                        <a:t>T</a:t>
                      </a:r>
                      <a:r>
                        <a:rPr lang="en-US" sz="2400" dirty="0" err="1" smtClean="0"/>
                        <a:t>riptan</a:t>
                      </a:r>
                      <a:r>
                        <a:rPr lang="en-US" sz="2400" dirty="0" smtClean="0"/>
                        <a:t> </a:t>
                      </a:r>
                      <a:endParaRPr lang="en-IN" sz="2400" dirty="0"/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5HT1F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/>
                        <a:t>Lasmiditan</a:t>
                      </a:r>
                      <a:endParaRPr lang="en-IN" sz="2400" dirty="0"/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5HT2A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LSD, Mescaline, Psilocin</a:t>
                      </a:r>
                      <a:endParaRPr lang="en-IN" sz="2400" dirty="0"/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5HT2C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/>
                        <a:t>Lorcaserin</a:t>
                      </a:r>
                      <a:endParaRPr lang="en-IN" sz="2400" dirty="0"/>
                    </a:p>
                  </a:txBody>
                  <a:tcPr/>
                </a:tc>
              </a:tr>
              <a:tr h="4949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5HT4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err="1" smtClean="0"/>
                        <a:t>Cisapride</a:t>
                      </a:r>
                      <a:r>
                        <a:rPr lang="en-IN" sz="2400" dirty="0" smtClean="0"/>
                        <a:t> and </a:t>
                      </a:r>
                      <a:r>
                        <a:rPr lang="en-IN" sz="2400" dirty="0" err="1" smtClean="0"/>
                        <a:t>Tegaserod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Down Arrow 17"/>
          <p:cNvSpPr/>
          <p:nvPr/>
        </p:nvSpPr>
        <p:spPr>
          <a:xfrm>
            <a:off x="3810000" y="1524000"/>
            <a:ext cx="990600" cy="76200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79 L 0 -0.277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Azapirones </a:t>
            </a:r>
            <a:br>
              <a:rPr lang="en-I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5HT1A (Partial agonist )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7924797" cy="2987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399"/>
                <a:gridCol w="2304875"/>
                <a:gridCol w="3562523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Azapirones</a:t>
                      </a:r>
                      <a:endParaRPr lang="en-IN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Clinical uses</a:t>
                      </a:r>
                      <a:endParaRPr lang="en-I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Side effects</a:t>
                      </a:r>
                      <a:endParaRPr lang="en-IN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kern="1200" dirty="0" err="1" smtClean="0"/>
                        <a:t>Buspirone</a:t>
                      </a:r>
                      <a:endParaRPr lang="en-IN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err="1" smtClean="0"/>
                        <a:t>Gepirone</a:t>
                      </a:r>
                      <a:endParaRPr lang="en-IN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 </a:t>
                      </a:r>
                      <a:r>
                        <a:rPr lang="en-IN" sz="2400" dirty="0" err="1" smtClean="0"/>
                        <a:t>Ipsapirone</a:t>
                      </a:r>
                      <a:endParaRPr lang="en-IN" sz="2400" dirty="0" smtClean="0"/>
                    </a:p>
                    <a:p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Anxiety</a:t>
                      </a:r>
                      <a:endParaRPr lang="en-IN" sz="2400" dirty="0" smtClean="0"/>
                    </a:p>
                    <a:p>
                      <a:r>
                        <a:rPr lang="en-US" sz="2400" dirty="0" smtClean="0"/>
                        <a:t>Adjuvant antidepressant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kern="1200" dirty="0" smtClean="0"/>
                        <a:t>Dizziness, confusion, headache, excitement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/>
                        <a:t>Rarely</a:t>
                      </a:r>
                      <a:r>
                        <a:rPr lang="en-US" sz="2400" kern="1200" baseline="0" dirty="0" smtClean="0"/>
                        <a:t>  </a:t>
                      </a:r>
                      <a:r>
                        <a:rPr lang="en-IN" sz="2400" kern="1200" dirty="0" smtClean="0"/>
                        <a:t>Myocardial ischemia, cerebrovascular accident</a:t>
                      </a:r>
                      <a:endParaRPr lang="en-IN" sz="2400" dirty="0" smtClean="0"/>
                    </a:p>
                    <a:p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4724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N" sz="2200" dirty="0" err="1" smtClean="0">
                <a:solidFill>
                  <a:schemeClr val="bg1"/>
                </a:solidFill>
              </a:rPr>
              <a:t>Buspirone</a:t>
            </a:r>
            <a:r>
              <a:rPr lang="en-IN" sz="2200" dirty="0" smtClean="0">
                <a:solidFill>
                  <a:schemeClr val="bg1"/>
                </a:solidFill>
              </a:rPr>
              <a:t> is non-sedating with moderate anti anxiety properties.</a:t>
            </a:r>
          </a:p>
          <a:p>
            <a:pPr>
              <a:buFont typeface="Arial" pitchFamily="34" charset="0"/>
              <a:buChar char="•"/>
              <a:defRPr/>
            </a:pPr>
            <a:endParaRPr lang="en-IN" sz="2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sz="2200" dirty="0" smtClean="0">
                <a:solidFill>
                  <a:schemeClr val="bg1"/>
                </a:solidFill>
              </a:rPr>
              <a:t>Not produced tolerance or  physical dependence.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Triptans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(5HT1B/1D Agonist)</a:t>
            </a:r>
            <a:endParaRPr lang="en-IN" sz="28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610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178"/>
                <a:gridCol w="3854622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Drugs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Remark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Side effects</a:t>
                      </a:r>
                      <a:endParaRPr lang="en-IN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Sumatriptan</a:t>
                      </a:r>
                      <a:endParaRPr lang="en-IN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2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Naratriptan</a:t>
                      </a:r>
                      <a:endParaRPr lang="en-IN" sz="2200" b="0" dirty="0" smtClean="0"/>
                    </a:p>
                    <a:p>
                      <a:r>
                        <a:rPr lang="en-IN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Rizatriptan</a:t>
                      </a:r>
                      <a:endParaRPr lang="en-IN" sz="2200" b="0" dirty="0" smtClean="0"/>
                    </a:p>
                    <a:p>
                      <a:r>
                        <a:rPr lang="en-IN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Almotriptan</a:t>
                      </a:r>
                      <a:endParaRPr lang="en-IN" sz="2200" b="0" dirty="0" smtClean="0"/>
                    </a:p>
                    <a:p>
                      <a:r>
                        <a:rPr lang="en-IN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Eletriptan</a:t>
                      </a:r>
                      <a:endParaRPr lang="en-IN" sz="2200" b="0" dirty="0" smtClean="0"/>
                    </a:p>
                    <a:p>
                      <a:r>
                        <a:rPr lang="en-IN" sz="2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Zolmitriptan</a:t>
                      </a:r>
                      <a:endParaRPr lang="en-IN" sz="2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for Migraine headaches</a:t>
                      </a:r>
                      <a:endParaRPr lang="en-IN" sz="2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MOA</a:t>
                      </a:r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en-IN" sz="2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Vasoconstriction</a:t>
                      </a: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extracranial vessels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Block Trigeminal nerve transmission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 inflammation </a:t>
                      </a:r>
                      <a:endParaRPr lang="en-IN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Advantage of newer drugs :</a:t>
                      </a:r>
                      <a:endParaRPr lang="en-IN" sz="22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(Improved oral bioavailability 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Lesser oral dose ,Cross BBB , lesser side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Flushing, nausea, Dizziness ,</a:t>
                      </a:r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Muscle</a:t>
                      </a:r>
                      <a:r>
                        <a:rPr lang="en-IN" sz="22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weakness.</a:t>
                      </a:r>
                      <a:endParaRPr lang="en-IN" sz="2200" i="0" dirty="0" smtClean="0"/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Coronary artery spasm, </a:t>
                      </a:r>
                    </a:p>
                    <a:p>
                      <a:r>
                        <a:rPr lang="en-IN" sz="2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Hypertensive crisis,  Cerebrovascular accident,</a:t>
                      </a:r>
                      <a:endParaRPr lang="en-IN" sz="2200" i="0" dirty="0" smtClean="0"/>
                    </a:p>
                    <a:p>
                      <a:endParaRPr lang="en-US" sz="2200" dirty="0" smtClean="0"/>
                    </a:p>
                    <a:p>
                      <a:endParaRPr lang="en-IN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7150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chemeClr val="bg1"/>
                </a:solidFill>
              </a:rPr>
              <a:t>Triptans</a:t>
            </a:r>
            <a:r>
              <a:rPr lang="en-IN" sz="2400" dirty="0" smtClean="0">
                <a:solidFill>
                  <a:schemeClr val="bg1"/>
                </a:solidFill>
              </a:rPr>
              <a:t> are most useful for acute migraine attacks when taken at the onset of an episode rather than as prophylaxis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(5HT</a:t>
            </a:r>
            <a:r>
              <a:rPr lang="en-IN" baseline="-25000" dirty="0" smtClean="0">
                <a:solidFill>
                  <a:schemeClr val="bg1"/>
                </a:solidFill>
              </a:rPr>
              <a:t>4</a:t>
            </a:r>
            <a:r>
              <a:rPr lang="en-IN" dirty="0" smtClean="0">
                <a:solidFill>
                  <a:schemeClr val="bg1"/>
                </a:solidFill>
              </a:rPr>
              <a:t>R agonist) </a:t>
            </a:r>
            <a:r>
              <a:rPr lang="en-IN" sz="3600" dirty="0" err="1" smtClean="0">
                <a:solidFill>
                  <a:srgbClr val="FFC000"/>
                </a:solidFill>
              </a:rPr>
              <a:t>Prokinetics</a:t>
            </a:r>
            <a:r>
              <a:rPr lang="en-IN" sz="3600" dirty="0" smtClean="0">
                <a:solidFill>
                  <a:srgbClr val="FFC000"/>
                </a:solidFill>
              </a:rPr>
              <a:t> drugs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610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err="1" smtClean="0">
                <a:solidFill>
                  <a:srgbClr val="FFC000"/>
                </a:solidFill>
              </a:rPr>
              <a:t>Cisapride</a:t>
            </a:r>
            <a:endParaRPr lang="en-IN" sz="2800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  5HT</a:t>
            </a:r>
            <a:r>
              <a:rPr lang="en-IN" sz="2200" baseline="-25000" dirty="0" smtClean="0">
                <a:solidFill>
                  <a:schemeClr val="bg1"/>
                </a:solidFill>
              </a:rPr>
              <a:t>4</a:t>
            </a:r>
            <a:r>
              <a:rPr lang="en-IN" sz="2200" dirty="0" smtClean="0">
                <a:solidFill>
                  <a:schemeClr val="bg1"/>
                </a:solidFill>
              </a:rPr>
              <a:t>R agonist that also enhances acetylcholine release from the </a:t>
            </a:r>
            <a:r>
              <a:rPr lang="en-IN" sz="2200" dirty="0" err="1" smtClean="0">
                <a:solidFill>
                  <a:schemeClr val="bg1"/>
                </a:solidFill>
              </a:rPr>
              <a:t>myenteric</a:t>
            </a:r>
            <a:r>
              <a:rPr lang="en-IN" sz="2200" dirty="0" smtClean="0">
                <a:solidFill>
                  <a:schemeClr val="bg1"/>
                </a:solidFill>
              </a:rPr>
              <a:t> plexus.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  Induces gastric motility, LES tone improved ,oesophageal tone augmented.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>
                <a:solidFill>
                  <a:schemeClr val="bg1"/>
                </a:solidFill>
              </a:rPr>
              <a:t>  Withdrawn from U.S.in 2000  due to  QT prolongation and cardiac arrhythmias.</a:t>
            </a:r>
          </a:p>
          <a:p>
            <a:pPr>
              <a:buFont typeface="Wingdings" pitchFamily="2" charset="2"/>
              <a:buChar char="Ø"/>
            </a:pPr>
            <a:endParaRPr lang="en-US" sz="2200" b="1" dirty="0" smtClean="0">
              <a:solidFill>
                <a:schemeClr val="bg1"/>
              </a:solidFill>
            </a:endParaRPr>
          </a:p>
          <a:p>
            <a:endParaRPr lang="en-IN" sz="2200" b="1" dirty="0" smtClean="0">
              <a:solidFill>
                <a:schemeClr val="bg1"/>
              </a:solidFill>
            </a:endParaRPr>
          </a:p>
          <a:p>
            <a:r>
              <a:rPr lang="en-IN" sz="2800" dirty="0" err="1" smtClean="0">
                <a:solidFill>
                  <a:srgbClr val="FFC000"/>
                </a:solidFill>
              </a:rPr>
              <a:t>Tegaserod</a:t>
            </a:r>
            <a:r>
              <a:rPr lang="en-IN" sz="2200" dirty="0" smtClean="0">
                <a:solidFill>
                  <a:schemeClr val="bg1"/>
                </a:solidFill>
              </a:rPr>
              <a:t> is a 5-HT</a:t>
            </a:r>
            <a:r>
              <a:rPr lang="en-IN" sz="2200" baseline="-25000" dirty="0" smtClean="0">
                <a:solidFill>
                  <a:schemeClr val="bg1"/>
                </a:solidFill>
              </a:rPr>
              <a:t>4</a:t>
            </a:r>
            <a:r>
              <a:rPr lang="en-IN" sz="2200" dirty="0" smtClean="0">
                <a:solidFill>
                  <a:schemeClr val="bg1"/>
                </a:solidFill>
              </a:rPr>
              <a:t> agonist for the management of irritable bowel syndrome and constipation .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Withdrawn due to Increased risks of heart attack and stroke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 err="1" smtClean="0">
                <a:solidFill>
                  <a:srgbClr val="FFC000"/>
                </a:solidFill>
              </a:rPr>
              <a:t>Mosapride</a:t>
            </a:r>
            <a:r>
              <a:rPr lang="en-IN" sz="2800" b="1" dirty="0" smtClean="0">
                <a:solidFill>
                  <a:srgbClr val="FFC000"/>
                </a:solidFill>
              </a:rPr>
              <a:t> :</a:t>
            </a:r>
          </a:p>
          <a:p>
            <a:endParaRPr lang="en-IN" sz="1400" dirty="0" smtClean="0">
              <a:solidFill>
                <a:schemeClr val="bg1"/>
              </a:solidFill>
            </a:endParaRPr>
          </a:p>
          <a:p>
            <a:r>
              <a:rPr lang="en-IN" sz="2200" dirty="0" smtClean="0">
                <a:solidFill>
                  <a:schemeClr val="bg1"/>
                </a:solidFill>
              </a:rPr>
              <a:t>Congener of </a:t>
            </a:r>
            <a:r>
              <a:rPr lang="en-IN" sz="2200" dirty="0" err="1" smtClean="0">
                <a:solidFill>
                  <a:schemeClr val="bg1"/>
                </a:solidFill>
              </a:rPr>
              <a:t>cisapride</a:t>
            </a:r>
            <a:r>
              <a:rPr lang="en-IN" sz="2200" dirty="0" smtClean="0">
                <a:solidFill>
                  <a:schemeClr val="bg1"/>
                </a:solidFill>
              </a:rPr>
              <a:t> with same action but devoid of QT prolongation. 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Used for  GERD, Irritable bowel syndrome and  Dyspepsia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Side effects - </a:t>
            </a:r>
            <a:r>
              <a:rPr lang="en-IN" sz="2200" dirty="0" err="1" smtClean="0">
                <a:solidFill>
                  <a:schemeClr val="bg1"/>
                </a:solidFill>
              </a:rPr>
              <a:t>Diarrhea</a:t>
            </a:r>
            <a:r>
              <a:rPr lang="en-IN" sz="2200" dirty="0" smtClean="0">
                <a:solidFill>
                  <a:schemeClr val="bg1"/>
                </a:solidFill>
              </a:rPr>
              <a:t>, Abdominal Pain</a:t>
            </a:r>
          </a:p>
          <a:p>
            <a:endParaRPr lang="en-IN" sz="2200" b="1" dirty="0" smtClean="0">
              <a:solidFill>
                <a:schemeClr val="bg1"/>
              </a:solidFill>
            </a:endParaRPr>
          </a:p>
          <a:p>
            <a:r>
              <a:rPr lang="en-IN" sz="2800" b="1" dirty="0" err="1" smtClean="0">
                <a:solidFill>
                  <a:srgbClr val="FFC000"/>
                </a:solidFill>
              </a:rPr>
              <a:t>Prucalopride</a:t>
            </a:r>
            <a:r>
              <a:rPr lang="en-IN" sz="2800" b="1" dirty="0" smtClean="0">
                <a:solidFill>
                  <a:srgbClr val="FFC000"/>
                </a:solidFill>
              </a:rPr>
              <a:t> :</a:t>
            </a:r>
          </a:p>
          <a:p>
            <a:endParaRPr lang="en-IN" sz="1200" dirty="0" smtClean="0">
              <a:solidFill>
                <a:schemeClr val="bg1"/>
              </a:solidFill>
            </a:endParaRPr>
          </a:p>
          <a:p>
            <a:r>
              <a:rPr lang="en-IN" sz="2200" dirty="0" smtClean="0">
                <a:solidFill>
                  <a:schemeClr val="bg1"/>
                </a:solidFill>
              </a:rPr>
              <a:t>Selective 5-HT</a:t>
            </a:r>
            <a:r>
              <a:rPr lang="en-IN" sz="2200" baseline="-25000" dirty="0" smtClean="0">
                <a:solidFill>
                  <a:schemeClr val="bg1"/>
                </a:solidFill>
              </a:rPr>
              <a:t>4</a:t>
            </a:r>
            <a:r>
              <a:rPr lang="en-IN" sz="2200" dirty="0" smtClean="0">
                <a:solidFill>
                  <a:schemeClr val="bg1"/>
                </a:solidFill>
              </a:rPr>
              <a:t> receptor agonist . Induced </a:t>
            </a:r>
            <a:r>
              <a:rPr lang="en-IN" sz="2200" dirty="0" smtClean="0">
                <a:solidFill>
                  <a:srgbClr val="FFFF00"/>
                </a:solidFill>
              </a:rPr>
              <a:t>colonic motility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Approved in Europe in 2009 and in Canada 2011 , not yet in US .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Approved in Europe for the </a:t>
            </a:r>
            <a:r>
              <a:rPr lang="en-IN" sz="2200" dirty="0" smtClean="0">
                <a:solidFill>
                  <a:srgbClr val="FFFF00"/>
                </a:solidFill>
              </a:rPr>
              <a:t>symptomatic treatment of chronic constipation in whom laxatives fail to provide adequate relief</a:t>
            </a:r>
            <a:r>
              <a:rPr lang="en-IN" sz="2200" dirty="0" smtClean="0">
                <a:solidFill>
                  <a:schemeClr val="bg1"/>
                </a:solidFill>
              </a:rPr>
              <a:t>.</a:t>
            </a:r>
            <a:endParaRPr lang="en-IN" sz="2200" dirty="0" smtClean="0"/>
          </a:p>
          <a:p>
            <a:endParaRPr lang="en-IN" sz="2200" dirty="0" smtClean="0">
              <a:solidFill>
                <a:schemeClr val="bg1"/>
              </a:solidFill>
            </a:endParaRPr>
          </a:p>
          <a:p>
            <a:r>
              <a:rPr lang="en-IN" sz="2200" dirty="0" smtClean="0">
                <a:solidFill>
                  <a:schemeClr val="bg1"/>
                </a:solidFill>
              </a:rPr>
              <a:t>Clinical trials shows no significant activity on QT interval .</a:t>
            </a:r>
          </a:p>
          <a:p>
            <a:r>
              <a:rPr lang="en-IN" sz="2200" dirty="0" smtClean="0">
                <a:solidFill>
                  <a:schemeClr val="bg1"/>
                </a:solidFill>
              </a:rPr>
              <a:t>Side effects – Headache, Abdominal pain, Nausea  and Diarrhoea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(5HT</a:t>
            </a:r>
            <a:r>
              <a:rPr lang="en-IN" baseline="-25000" dirty="0" smtClean="0">
                <a:solidFill>
                  <a:schemeClr val="bg1"/>
                </a:solidFill>
              </a:rPr>
              <a:t>4</a:t>
            </a:r>
            <a:r>
              <a:rPr lang="en-IN" dirty="0" smtClean="0">
                <a:solidFill>
                  <a:schemeClr val="bg1"/>
                </a:solidFill>
              </a:rPr>
              <a:t>R agonist) </a:t>
            </a:r>
            <a:r>
              <a:rPr lang="en-IN" sz="3600" dirty="0" err="1" smtClean="0">
                <a:solidFill>
                  <a:srgbClr val="FFC000"/>
                </a:solidFill>
              </a:rPr>
              <a:t>Prokinetics</a:t>
            </a:r>
            <a:r>
              <a:rPr lang="en-IN" sz="3600" dirty="0" smtClean="0">
                <a:solidFill>
                  <a:srgbClr val="FFC000"/>
                </a:solidFill>
              </a:rPr>
              <a:t> drugs</a:t>
            </a:r>
            <a:endParaRPr lang="en-IN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2" name="Group 4"/>
          <p:cNvGrpSpPr/>
          <p:nvPr/>
        </p:nvGrpSpPr>
        <p:grpSpPr>
          <a:xfrm>
            <a:off x="2514600" y="532135"/>
            <a:ext cx="3886200" cy="1220465"/>
            <a:chOff x="6931121" y="568495"/>
            <a:chExt cx="1831330" cy="915665"/>
          </a:xfrm>
        </p:grpSpPr>
        <p:sp>
          <p:nvSpPr>
            <p:cNvPr id="6" name="Rounded Rectangle 5"/>
            <p:cNvSpPr/>
            <p:nvPr/>
          </p:nvSpPr>
          <p:spPr>
            <a:xfrm>
              <a:off x="6931121" y="568495"/>
              <a:ext cx="1831330" cy="91566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957940" y="595314"/>
              <a:ext cx="1777692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+mj-lt"/>
                </a:rPr>
                <a:t>Serotonin  receptor modulators</a:t>
              </a: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3048000" y="2437135"/>
            <a:ext cx="2590800" cy="915665"/>
            <a:chOff x="7297387" y="1713076"/>
            <a:chExt cx="1465064" cy="915665"/>
          </a:xfrm>
        </p:grpSpPr>
        <p:sp>
          <p:nvSpPr>
            <p:cNvPr id="9" name="Rounded Rectangle 8"/>
            <p:cNvSpPr/>
            <p:nvPr/>
          </p:nvSpPr>
          <p:spPr>
            <a:xfrm>
              <a:off x="7297387" y="1713076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3511139"/>
                <a:satOff val="-4379"/>
                <a:lumOff val="103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7324206" y="1739895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Receptor Agonist</a:t>
              </a: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048000" y="3580135"/>
            <a:ext cx="2667000" cy="915665"/>
            <a:chOff x="7297387" y="2857658"/>
            <a:chExt cx="1465064" cy="915665"/>
          </a:xfrm>
        </p:grpSpPr>
        <p:sp>
          <p:nvSpPr>
            <p:cNvPr id="12" name="Rounded Rectangle 11"/>
            <p:cNvSpPr/>
            <p:nvPr/>
          </p:nvSpPr>
          <p:spPr>
            <a:xfrm>
              <a:off x="7297387" y="2857658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4096329"/>
                <a:satOff val="-5109"/>
                <a:lumOff val="120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7324206" y="2884477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/>
                <a:t>Mixed action e.g.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Ergot alkaloids</a:t>
              </a:r>
              <a:endParaRPr lang="en-US" sz="2200" kern="1200" dirty="0" smtClean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048000" y="4646935"/>
            <a:ext cx="2667000" cy="915665"/>
            <a:chOff x="7297387" y="3926039"/>
            <a:chExt cx="1465064" cy="915665"/>
          </a:xfrm>
        </p:grpSpPr>
        <p:sp>
          <p:nvSpPr>
            <p:cNvPr id="15" name="Rounded Rectangle 14"/>
            <p:cNvSpPr/>
            <p:nvPr/>
          </p:nvSpPr>
          <p:spPr>
            <a:xfrm>
              <a:off x="7297387" y="3926039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324206" y="3926039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Receptor Antagonist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4114800" y="1752600"/>
            <a:ext cx="533400" cy="6858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8" name="Group 13"/>
          <p:cNvGrpSpPr/>
          <p:nvPr/>
        </p:nvGrpSpPr>
        <p:grpSpPr>
          <a:xfrm>
            <a:off x="3048000" y="4646935"/>
            <a:ext cx="2667000" cy="915665"/>
            <a:chOff x="7297387" y="3926039"/>
            <a:chExt cx="1465064" cy="915665"/>
          </a:xfrm>
        </p:grpSpPr>
        <p:sp>
          <p:nvSpPr>
            <p:cNvPr id="15" name="Rounded Rectangle 14"/>
            <p:cNvSpPr/>
            <p:nvPr/>
          </p:nvSpPr>
          <p:spPr>
            <a:xfrm>
              <a:off x="7297387" y="3926039"/>
              <a:ext cx="1465064" cy="91566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7324206" y="3926039"/>
              <a:ext cx="1411426" cy="86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Receptor Antagonist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4114800" y="1600200"/>
            <a:ext cx="533400" cy="838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143000" y="2514600"/>
          <a:ext cx="73914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8345"/>
                <a:gridCol w="39930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Drugs</a:t>
                      </a:r>
                      <a:r>
                        <a:rPr lang="en-US" sz="2400" baseline="0" dirty="0" smtClean="0"/>
                        <a:t> </a:t>
                      </a:r>
                      <a:endParaRPr lang="en-I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Receptors</a:t>
                      </a:r>
                      <a:endParaRPr lang="en-IN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Ketanserine</a:t>
                      </a:r>
                      <a:endParaRPr lang="en-I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5HT2A , 5HT2C , </a:t>
                      </a:r>
                      <a:r>
                        <a:rPr lang="el-GR" sz="2400" dirty="0" smtClean="0"/>
                        <a:t>α</a:t>
                      </a:r>
                      <a:r>
                        <a:rPr lang="en-US" sz="2400" dirty="0" smtClean="0"/>
                        <a:t>1Adrenergic</a:t>
                      </a:r>
                      <a:endParaRPr lang="en-IN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Ondansetron</a:t>
                      </a:r>
                      <a:endParaRPr lang="en-I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5HT3</a:t>
                      </a:r>
                      <a:endParaRPr lang="en-IN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Atypical antipsychotic</a:t>
                      </a: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5HT2A, 5HT2C , </a:t>
                      </a:r>
                    </a:p>
                    <a:p>
                      <a:r>
                        <a:rPr lang="en-US" sz="2400" dirty="0" err="1" smtClean="0"/>
                        <a:t>Dopaminergic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 receptor </a:t>
                      </a:r>
                      <a:endParaRPr lang="en-IN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Cyproheptadine</a:t>
                      </a:r>
                      <a:endParaRPr lang="en-I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5HT2A , H1</a:t>
                      </a:r>
                      <a:endParaRPr lang="en-IN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Pizotifen</a:t>
                      </a:r>
                      <a:endParaRPr lang="en-IN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5HT2C , H1 ,</a:t>
                      </a:r>
                      <a:endParaRPr lang="en-IN" sz="2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5777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5HT Antagonist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447800"/>
          <a:ext cx="807720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/>
                <a:gridCol w="1913434"/>
                <a:gridCol w="1803647"/>
                <a:gridCol w="27446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 effects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Ketanserin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Ritanserin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5HT2A &gt; 5HT2C antagonist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weak 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, H1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dopaminegic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blockade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Glaucoma ,</a:t>
                      </a:r>
                      <a:endParaRPr lang="en-IN" sz="2000" dirty="0" smtClean="0"/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Hypertension 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Raynaud's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phenomenon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Orthostatic hypotension, ventricular tachycardia ,</a:t>
                      </a:r>
                      <a:endParaRPr lang="en-IN" sz="2000" dirty="0" smtClean="0"/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Flushing, Rash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Ondansetron</a:t>
                      </a:r>
                      <a:endParaRPr lang="en-IN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Granisetron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 blocks 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5-HT3 receptors on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vagal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afferents in the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g.i.t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as</a:t>
                      </a:r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well as in NTS and CTZ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 anti-emetic  for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chemotherapy and post operative nausea . 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Cardia</a:t>
                      </a:r>
                      <a:r>
                        <a:rPr lang="en-IN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arrhythmia, Bronchospasm</a:t>
                      </a:r>
                      <a:endParaRPr lang="en-IN" sz="2000" dirty="0" smtClean="0"/>
                    </a:p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liver enzymes, constipation, </a:t>
                      </a:r>
                      <a:r>
                        <a:rPr lang="en-IN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diarrhea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headache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76200"/>
            <a:ext cx="8699500" cy="1228725"/>
          </a:xfrm>
          <a:prstGeom prst="rect">
            <a:avLst/>
          </a:prstGeom>
          <a:noFill/>
          <a:ln/>
        </p:spPr>
        <p:txBody>
          <a:bodyPr vert="horz" lIns="90477" tIns="44445" rIns="90477" bIns="44445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Distribution of 5-HT in body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23" y="2057400"/>
            <a:ext cx="347567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91000" y="2141208"/>
            <a:ext cx="4572000" cy="20497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0513" indent="-290513">
              <a:spcAft>
                <a:spcPct val="30000"/>
              </a:spcAft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95%  5-HT  in GI tract</a:t>
            </a:r>
          </a:p>
          <a:p>
            <a:pPr marL="290513" indent="-290513">
              <a:buClr>
                <a:schemeClr val="accent2"/>
              </a:buClr>
              <a:buFont typeface="Wingdings" pitchFamily="2" charset="2"/>
              <a:buChar char="w"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 in Enterochromaffin cell</a:t>
            </a:r>
          </a:p>
          <a:p>
            <a:pPr marL="290513" indent="-290513">
              <a:buClr>
                <a:schemeClr val="accent2"/>
              </a:buClr>
              <a:buFont typeface="Wingdings" pitchFamily="2" charset="2"/>
              <a:buChar char="w"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 in </a:t>
            </a:r>
            <a:r>
              <a:rPr lang="en-GB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Myenteric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plexus</a:t>
            </a:r>
          </a:p>
          <a:p>
            <a:pPr marL="290513" indent="-290513">
              <a:buClr>
                <a:schemeClr val="accent2"/>
              </a:buClr>
              <a:buFont typeface="Wingdings" pitchFamily="2" charset="2"/>
              <a:buChar char="w"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serotonin in blood is derived </a:t>
            </a:r>
          </a:p>
          <a:p>
            <a:pPr marL="290513" indent="-290513">
              <a:buClr>
                <a:schemeClr val="accent2"/>
              </a:buClr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from GI tract.</a:t>
            </a:r>
            <a:endParaRPr lang="en-GB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5HT Antagonist</a:t>
            </a: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981200"/>
          <a:ext cx="8458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61"/>
                <a:gridCol w="1478132"/>
                <a:gridCol w="2874146"/>
                <a:gridCol w="2052961"/>
              </a:tblGrid>
              <a:tr h="49075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 effects</a:t>
                      </a:r>
                      <a:endParaRPr lang="en-IN" sz="2000" dirty="0"/>
                    </a:p>
                  </a:txBody>
                  <a:tcPr/>
                </a:tc>
              </a:tr>
              <a:tr h="2378279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endParaRPr lang="en-US" sz="2000" b="1" dirty="0" smtClean="0"/>
                    </a:p>
                    <a:p>
                      <a:r>
                        <a:rPr lang="en-US" sz="2000" b="1" dirty="0" err="1" smtClean="0"/>
                        <a:t>Cyproheptadine</a:t>
                      </a:r>
                      <a:endParaRPr lang="en-IN" sz="2000" b="1" dirty="0" smtClean="0"/>
                    </a:p>
                    <a:p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H1</a:t>
                      </a:r>
                      <a:r>
                        <a:rPr lang="en-IN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5HT2A antagonist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Apart from in allergies off -label use are </a:t>
                      </a:r>
                      <a:r>
                        <a:rPr lang="en-IN" sz="2000" dirty="0" err="1" smtClean="0">
                          <a:solidFill>
                            <a:srgbClr val="FF0000"/>
                          </a:solidFill>
                        </a:rPr>
                        <a:t>Postgastrectomy</a:t>
                      </a:r>
                      <a:r>
                        <a:rPr lang="en-IN" sz="2000" dirty="0" smtClean="0">
                          <a:solidFill>
                            <a:srgbClr val="FF0000"/>
                          </a:solidFill>
                        </a:rPr>
                        <a:t> dumping syndrome, Intestinal </a:t>
                      </a:r>
                      <a:r>
                        <a:rPr lang="en-IN" sz="2000" dirty="0" err="1" smtClean="0">
                          <a:solidFill>
                            <a:srgbClr val="FF0000"/>
                          </a:solidFill>
                        </a:rPr>
                        <a:t>hypermotility</a:t>
                      </a:r>
                      <a:r>
                        <a:rPr lang="en-IN" sz="20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IN" sz="2000" dirty="0" smtClean="0"/>
                        <a:t>Migraine prophylaxis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Sedation, Dizziness, dry eyes, dry mouth, Urinary retention and hesitancy,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gain</a:t>
                      </a:r>
                      <a:endParaRPr lang="en-IN" sz="2000" dirty="0"/>
                    </a:p>
                  </a:txBody>
                  <a:tcPr/>
                </a:tc>
              </a:tr>
              <a:tr h="1245765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Pizotifen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5HT2C , H1 </a:t>
                      </a:r>
                      <a:endParaRPr lang="en-IN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Prevention of</a:t>
                      </a:r>
                      <a:r>
                        <a:rPr lang="en-IN" sz="2000" baseline="0" dirty="0" smtClean="0"/>
                        <a:t> </a:t>
                      </a:r>
                      <a:r>
                        <a:rPr lang="en-IN" sz="2000" dirty="0" smtClean="0"/>
                        <a:t>migraine and cluster headache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sedation, dry mouth and weight gain</a:t>
                      </a:r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C000"/>
                </a:solidFill>
              </a:rPr>
              <a:t>ATYPICAL ANTIPSYCHOTIC </a:t>
            </a:r>
            <a:endParaRPr lang="en-IN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524000"/>
          <a:ext cx="822960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577"/>
                <a:gridCol w="2077375"/>
                <a:gridCol w="2024848"/>
                <a:gridCol w="2209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Receptors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Side effects</a:t>
                      </a:r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/>
                        <a:t>Clozapine</a:t>
                      </a:r>
                      <a:endParaRPr lang="en-IN" sz="2000" b="1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D1–D5, </a:t>
                      </a:r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5-HT2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H1, muscarinic receptors</a:t>
                      </a:r>
                      <a:endParaRPr lang="en-IN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Refractory Schizophrenia</a:t>
                      </a:r>
                      <a:endParaRPr lang="en-IN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I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Agranulocytosis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en-I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Clozapine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2000" dirty="0"/>
                    </a:p>
                    <a:p>
                      <a:endParaRPr lang="en-IN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Mild </a:t>
                      </a:r>
                      <a:r>
                        <a:rPr lang="en-IN" sz="18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extrapyramidal</a:t>
                      </a:r>
                      <a:r>
                        <a:rPr lang="en-IN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symptoms, </a:t>
                      </a:r>
                    </a:p>
                    <a:p>
                      <a:endParaRPr lang="en-IN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QT prolongation,</a:t>
                      </a:r>
                      <a:endParaRPr lang="en-IN" sz="2000" dirty="0" smtClean="0"/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Anticholinergic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symptoms, </a:t>
                      </a:r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Sedation, </a:t>
                      </a: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 gain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Risperidone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D2, </a:t>
                      </a:r>
                      <a:r>
                        <a:rPr lang="en-IN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5-HT2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el-G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IN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H1 </a:t>
                      </a:r>
                      <a:endParaRPr lang="en-IN" sz="2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Psychotic disorders</a:t>
                      </a:r>
                      <a:endParaRPr lang="en-IN" sz="2000" dirty="0" smtClean="0"/>
                    </a:p>
                    <a:p>
                      <a:endParaRPr lang="en-I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Bipolar disorder</a:t>
                      </a:r>
                      <a:endParaRPr lang="en-IN" sz="2000" dirty="0" smtClean="0"/>
                    </a:p>
                    <a:p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Quetiapine</a:t>
                      </a:r>
                      <a:endParaRPr lang="en-IN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D1, D2</a:t>
                      </a:r>
                      <a:r>
                        <a:rPr lang="pt-BR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5-HT1, 5-HT2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 H1 receptors</a:t>
                      </a:r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Ziprasidone</a:t>
                      </a:r>
                      <a:endParaRPr lang="en-IN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D2, </a:t>
                      </a:r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5-HT1, 5-HT2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 H1 receptors</a:t>
                      </a:r>
                      <a:endParaRPr lang="en-IN" sz="20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Aripiprazole</a:t>
                      </a:r>
                      <a:endParaRPr lang="en-IN" sz="2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D2 and </a:t>
                      </a:r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5-HT1A</a:t>
                      </a: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partial agonist and  </a:t>
                      </a:r>
                      <a:r>
                        <a:rPr lang="en-IN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5-HT2A antagonist</a:t>
                      </a:r>
                      <a:endParaRPr lang="en-IN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16893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5% serotonin found in CNS.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err="1" smtClean="0">
                <a:solidFill>
                  <a:schemeClr val="bg1"/>
                </a:solidFill>
              </a:rPr>
              <a:t>Rostral</a:t>
            </a:r>
            <a:r>
              <a:rPr lang="en-IN" sz="2400" dirty="0" smtClean="0">
                <a:solidFill>
                  <a:schemeClr val="bg1"/>
                </a:solidFill>
              </a:rPr>
              <a:t> and caudal </a:t>
            </a:r>
            <a:r>
              <a:rPr lang="en-IN" sz="2400" dirty="0" err="1" smtClean="0">
                <a:solidFill>
                  <a:schemeClr val="bg1"/>
                </a:solidFill>
              </a:rPr>
              <a:t>Raphe</a:t>
            </a:r>
            <a:r>
              <a:rPr lang="en-IN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nuc</a:t>
            </a:r>
            <a:r>
              <a:rPr lang="en-IN" sz="2000" dirty="0" smtClean="0">
                <a:solidFill>
                  <a:schemeClr val="bg1"/>
                </a:solidFill>
              </a:rPr>
              <a:t>l</a:t>
            </a:r>
            <a:r>
              <a:rPr lang="en-IN" sz="2400" dirty="0" smtClean="0">
                <a:solidFill>
                  <a:schemeClr val="bg1"/>
                </a:solidFill>
              </a:rPr>
              <a:t>ei</a:t>
            </a:r>
            <a:r>
              <a:rPr lang="en-IN" sz="28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75419"/>
            <a:ext cx="4808314" cy="57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52400" y="152400"/>
            <a:ext cx="88396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Distribution of Serotonergic neurons in Brain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Biosynthesis of 5-HT</a:t>
            </a:r>
            <a:endParaRPr lang="en-IN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2999"/>
            <a:ext cx="7848600" cy="510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-19050"/>
            <a:ext cx="91344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09800"/>
            <a:ext cx="1458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1. Storage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590800"/>
            <a:ext cx="1456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Reserpine</a:t>
            </a:r>
            <a:endParaRPr lang="en-IN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828800" y="5562600"/>
            <a:ext cx="1408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2.Release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038600"/>
            <a:ext cx="3068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3. Feedback inhibition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4419600"/>
            <a:ext cx="170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MAO inhibitor</a:t>
            </a:r>
            <a:endParaRPr lang="en-IN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781800" y="1524000"/>
            <a:ext cx="1764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4. Reuptake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9276" y="3957935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5. Degradation 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4343400"/>
            <a:ext cx="1477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err="1" smtClean="0"/>
              <a:t>Buspirone</a:t>
            </a:r>
            <a:endParaRPr lang="en-IN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705600" y="1981200"/>
            <a:ext cx="213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/>
              <a:t>TCA, SSRI ,SNRI</a:t>
            </a:r>
            <a:endParaRPr lang="en-IN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4038600" y="228600"/>
            <a:ext cx="43015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5-HT Neurotransmission</a:t>
            </a:r>
            <a:endParaRPr lang="en-IN" sz="3200" dirty="0">
              <a:solidFill>
                <a:srgbClr val="7030A0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1524000" y="1524000"/>
            <a:ext cx="1752600" cy="3810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755" y="990600"/>
            <a:ext cx="2176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Action Potential</a:t>
            </a:r>
            <a:endParaRPr lang="en-IN" sz="24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257800"/>
            <a:ext cx="47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6324600"/>
            <a:ext cx="47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6248400"/>
            <a:ext cx="47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urved Connector 26"/>
          <p:cNvCxnSpPr/>
          <p:nvPr/>
        </p:nvCxnSpPr>
        <p:spPr>
          <a:xfrm rot="10800000">
            <a:off x="1600200" y="6248400"/>
            <a:ext cx="990600" cy="3048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438400"/>
            <a:ext cx="47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57600"/>
            <a:ext cx="476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 rot="16200000" flipV="1">
            <a:off x="3124200" y="16764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5219700" y="41529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hape 39"/>
          <p:cNvCxnSpPr/>
          <p:nvPr/>
        </p:nvCxnSpPr>
        <p:spPr>
          <a:xfrm flipV="1">
            <a:off x="4343400" y="2895600"/>
            <a:ext cx="2571750" cy="3538538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20" grpId="0"/>
      <p:bldP spid="20" grpId="1"/>
      <p:bldP spid="2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SEROTONIN RECEPTORS</a:t>
            </a:r>
            <a:endParaRPr lang="en-IN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4200" y="3124200"/>
            <a:ext cx="571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chemeClr val="bg1"/>
                </a:solidFill>
              </a:rPr>
              <a:t>The current classification system is proposed </a:t>
            </a:r>
          </a:p>
          <a:p>
            <a:r>
              <a:rPr lang="en-IN" sz="2400" dirty="0" smtClean="0">
                <a:solidFill>
                  <a:schemeClr val="bg1"/>
                </a:solidFill>
              </a:rPr>
              <a:t>by </a:t>
            </a: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Hoyer</a:t>
            </a:r>
            <a:r>
              <a:rPr lang="en-IN" sz="2400" dirty="0" smtClean="0">
                <a:solidFill>
                  <a:schemeClr val="bg1"/>
                </a:solidFill>
              </a:rPr>
              <a:t> in 1994 and is based 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   </a:t>
            </a:r>
            <a:endParaRPr lang="en-IN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bg1"/>
                </a:solidFill>
              </a:rPr>
              <a:t>Pharmacological properties 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bg1"/>
                </a:solidFill>
              </a:rPr>
              <a:t>Second-messenger function</a:t>
            </a:r>
          </a:p>
          <a:p>
            <a:pPr>
              <a:buFont typeface="Wingdings" pitchFamily="2" charset="2"/>
              <a:buChar char="§"/>
            </a:pPr>
            <a:r>
              <a:rPr lang="en-IN" sz="2400" dirty="0" smtClean="0">
                <a:solidFill>
                  <a:schemeClr val="bg1"/>
                </a:solidFill>
              </a:rPr>
              <a:t> Amino acid sequence</a:t>
            </a:r>
            <a:endParaRPr lang="en-IN" sz="2800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457200" y="2514600"/>
            <a:ext cx="1066800" cy="610319"/>
            <a:chOff x="4358927" y="2238"/>
            <a:chExt cx="1220638" cy="6103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5HT1A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57200" y="3200400"/>
            <a:ext cx="1066800" cy="610319"/>
            <a:chOff x="4358927" y="2238"/>
            <a:chExt cx="1220638" cy="6103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5-HT1B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457200" y="3886200"/>
            <a:ext cx="1066800" cy="610319"/>
            <a:chOff x="4358927" y="2238"/>
            <a:chExt cx="1220638" cy="6103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5-HT1D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457200" y="4572000"/>
            <a:ext cx="1066800" cy="610319"/>
            <a:chOff x="4358927" y="2238"/>
            <a:chExt cx="1220638" cy="6103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5-HT1E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457200" y="5257081"/>
            <a:ext cx="1066800" cy="610319"/>
            <a:chOff x="4358927" y="2238"/>
            <a:chExt cx="1220638" cy="6103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Rounded Rectangle 31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4376803" y="37271"/>
              <a:ext cx="1184886" cy="574567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5-HT1F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>
            <a:off x="1676400" y="2514600"/>
            <a:ext cx="1066800" cy="610319"/>
            <a:chOff x="4358927" y="2238"/>
            <a:chExt cx="1220638" cy="610319"/>
          </a:xfrm>
          <a:solidFill>
            <a:schemeClr val="accent1">
              <a:lumMod val="75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bg1"/>
                  </a:solidFill>
                </a:rPr>
                <a:t>5HT2A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6"/>
          <p:cNvGrpSpPr/>
          <p:nvPr/>
        </p:nvGrpSpPr>
        <p:grpSpPr>
          <a:xfrm>
            <a:off x="1676400" y="3200400"/>
            <a:ext cx="1066800" cy="610319"/>
            <a:chOff x="4358927" y="2238"/>
            <a:chExt cx="1220638" cy="610319"/>
          </a:xfrm>
          <a:solidFill>
            <a:schemeClr val="accent1">
              <a:lumMod val="75000"/>
            </a:schemeClr>
          </a:solidFill>
        </p:grpSpPr>
        <p:sp>
          <p:nvSpPr>
            <p:cNvPr id="38" name="Rounded Rectangle 37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5-HT2B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1676400" y="3886200"/>
            <a:ext cx="1066800" cy="610319"/>
            <a:chOff x="4358927" y="2238"/>
            <a:chExt cx="1220638" cy="610319"/>
          </a:xfrm>
          <a:solidFill>
            <a:schemeClr val="accent1">
              <a:lumMod val="75000"/>
            </a:schemeClr>
          </a:solidFill>
        </p:grpSpPr>
        <p:sp>
          <p:nvSpPr>
            <p:cNvPr id="41" name="Rounded Rectangle 40"/>
            <p:cNvSpPr/>
            <p:nvPr/>
          </p:nvSpPr>
          <p:spPr>
            <a:xfrm>
              <a:off x="4358927" y="2238"/>
              <a:ext cx="1220638" cy="61031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4376803" y="20114"/>
              <a:ext cx="1184886" cy="574567"/>
            </a:xfrm>
            <a:prstGeom prst="rect">
              <a:avLst/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bg1"/>
                  </a:solidFill>
                </a:rPr>
                <a:t>5-HT2C</a:t>
              </a:r>
              <a:endParaRPr lang="en-IN" sz="24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44" name="Diagram 43"/>
          <p:cNvGraphicFramePr/>
          <p:nvPr/>
        </p:nvGraphicFramePr>
        <p:xfrm>
          <a:off x="609600" y="-15240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793394" y="2332394"/>
            <a:ext cx="39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088000" y="2331600"/>
            <a:ext cx="396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2167</Words>
  <Application>Microsoft Office PowerPoint</Application>
  <PresentationFormat>On-screen Show (4:3)</PresentationFormat>
  <Paragraphs>695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PowerPoint Presentation</vt:lpstr>
      <vt:lpstr>Overview of seminar</vt:lpstr>
      <vt:lpstr>   Serotonin :- </vt:lpstr>
      <vt:lpstr>PowerPoint Presentation</vt:lpstr>
      <vt:lpstr>PowerPoint Presentation</vt:lpstr>
      <vt:lpstr>Biosynthesis of 5-HT</vt:lpstr>
      <vt:lpstr>PowerPoint Presentation</vt:lpstr>
      <vt:lpstr>SEROTONIN RECEPTORS</vt:lpstr>
      <vt:lpstr>PowerPoint Presentation</vt:lpstr>
      <vt:lpstr>5HT RECEPTORS</vt:lpstr>
      <vt:lpstr>PowerPoint Presentation</vt:lpstr>
      <vt:lpstr>5HT2 Receptor</vt:lpstr>
      <vt:lpstr>5HT3-7 Receptor</vt:lpstr>
      <vt:lpstr>Action on Gastrointestinal System</vt:lpstr>
      <vt:lpstr>Action on CNS</vt:lpstr>
      <vt:lpstr>Action on Cardiovascular System </vt:lpstr>
      <vt:lpstr>Action of 5HT on Platelet</vt:lpstr>
      <vt:lpstr>Serotonin modulators</vt:lpstr>
      <vt:lpstr>PowerPoint Presentation</vt:lpstr>
      <vt:lpstr>Storage Inhibitor</vt:lpstr>
      <vt:lpstr>Storage Inhibitor</vt:lpstr>
      <vt:lpstr>PowerPoint Presentation</vt:lpstr>
      <vt:lpstr>MAO Inhibitor</vt:lpstr>
      <vt:lpstr>PowerPoint Presentation</vt:lpstr>
      <vt:lpstr>Tricyclic antidepressants </vt:lpstr>
      <vt:lpstr>Selective serotonin reuptake inhibitors</vt:lpstr>
      <vt:lpstr>Selective serotonin reuptake inhibitors</vt:lpstr>
      <vt:lpstr>PowerPoint Presentation</vt:lpstr>
      <vt:lpstr>Atypical antidepressant</vt:lpstr>
      <vt:lpstr>Atypical antidepressant</vt:lpstr>
      <vt:lpstr>PowerPoint Presentation</vt:lpstr>
      <vt:lpstr>PowerPoint Presentation</vt:lpstr>
      <vt:lpstr>Azapirones  5HT1A (Partial agonist )</vt:lpstr>
      <vt:lpstr>Triptans (5HT1B/1D Agonist)</vt:lpstr>
      <vt:lpstr>(5HT4R agonist) Prokinetics drugs</vt:lpstr>
      <vt:lpstr>(5HT4R agonist) Prokinetics drugs</vt:lpstr>
      <vt:lpstr>PowerPoint Presentation</vt:lpstr>
      <vt:lpstr>PowerPoint Presentation</vt:lpstr>
      <vt:lpstr>5HT Antagonist</vt:lpstr>
      <vt:lpstr>5HT Antagonist</vt:lpstr>
      <vt:lpstr>ATYPICAL ANTIPSYCHOTIC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renuka</cp:lastModifiedBy>
  <cp:revision>137</cp:revision>
  <dcterms:created xsi:type="dcterms:W3CDTF">2006-08-16T00:00:00Z</dcterms:created>
  <dcterms:modified xsi:type="dcterms:W3CDTF">2020-04-08T13:14:02Z</dcterms:modified>
</cp:coreProperties>
</file>