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91" r:id="rId12"/>
    <p:sldId id="292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F1DEA-81DE-4231-A076-56CDB978071A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F1DEA-81DE-4231-A076-56CDB978071A}" type="datetimeFigureOut">
              <a:rPr lang="en-US" smtClean="0"/>
              <a:pPr/>
              <a:t>4/15/2020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C1968-B1A2-4BA3-90E2-D656ECB73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8686800" cy="1470025"/>
          </a:xfrm>
        </p:spPr>
        <p:txBody>
          <a:bodyPr>
            <a:noAutofit/>
          </a:bodyPr>
          <a:lstStyle/>
          <a:p>
            <a:r>
              <a:rPr lang="en-US" sz="6600" b="1" dirty="0"/>
              <a:t>GENERAL ANESTHETICS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5257800"/>
            <a:ext cx="4724400" cy="609600"/>
          </a:xfrm>
        </p:spPr>
        <p:txBody>
          <a:bodyPr>
            <a:normAutofit/>
          </a:bodyPr>
          <a:lstStyle/>
          <a:p>
            <a:endParaRPr lang="en-US" sz="2800" dirty="0">
              <a:solidFill>
                <a:schemeClr val="tx1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100" dirty="0">
                <a:solidFill>
                  <a:srgbClr val="FF0000"/>
                </a:solidFill>
                <a:latin typeface="Arial Rounded MT Bold" pitchFamily="34" charset="0"/>
              </a:rPr>
              <a:t>Halothane: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potent anesthetic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not a good analgesic /muscle relaxant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quick, pleasant induction and quick recovery (intermediate blood solubility)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cardiac depression; sensitizes the heart to adrenaline 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respiratory depression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hepatitis after repeated use.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Malignant hyperthermia -</a:t>
            </a:r>
            <a:r>
              <a:rPr lang="en-US" sz="3500" dirty="0" err="1">
                <a:latin typeface="Arial Rounded MT Bold" pitchFamily="34" charset="0"/>
              </a:rPr>
              <a:t>persistant</a:t>
            </a:r>
            <a:r>
              <a:rPr lang="en-US" sz="3500" dirty="0">
                <a:latin typeface="Arial Rounded MT Bold" pitchFamily="34" charset="0"/>
              </a:rPr>
              <a:t> muscle contraction due to intra cellular ca2+ release.</a:t>
            </a:r>
          </a:p>
          <a:p>
            <a:r>
              <a:rPr lang="en-US" sz="3500" dirty="0">
                <a:latin typeface="Arial Rounded MT Bold" pitchFamily="34" charset="0"/>
              </a:rPr>
              <a:t>treatment: ext. cooling , HCO3 infusion , O2 &amp; I.V </a:t>
            </a:r>
            <a:r>
              <a:rPr lang="en-US" sz="3500" dirty="0" err="1">
                <a:latin typeface="Arial Rounded MT Bold" pitchFamily="34" charset="0"/>
              </a:rPr>
              <a:t>dantrolene</a:t>
            </a:r>
            <a:endParaRPr lang="en-US" sz="3500" dirty="0">
              <a:latin typeface="Arial Rounded MT Bold" pitchFamily="34" charset="0"/>
            </a:endParaRPr>
          </a:p>
          <a:p>
            <a:endParaRPr lang="en-US" sz="3100" dirty="0">
              <a:latin typeface="Arial Rounded MT Bold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534400" cy="6477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100" dirty="0" err="1">
                <a:solidFill>
                  <a:srgbClr val="FF0000"/>
                </a:solidFill>
                <a:latin typeface="Arial Rounded MT Bold" pitchFamily="34" charset="0"/>
              </a:rPr>
              <a:t>Enflurane</a:t>
            </a:r>
            <a:r>
              <a:rPr lang="en-US" sz="3100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</a:p>
          <a:p>
            <a:pPr lvl="0">
              <a:lnSpc>
                <a:spcPct val="150000"/>
              </a:lnSpc>
            </a:pPr>
            <a:r>
              <a:rPr lang="en-US" sz="3100" dirty="0">
                <a:latin typeface="Arial Rounded MT Bold" pitchFamily="34" charset="0"/>
              </a:rPr>
              <a:t>good skeletal muscle relaxant</a:t>
            </a:r>
          </a:p>
          <a:p>
            <a:pPr lvl="0">
              <a:lnSpc>
                <a:spcPct val="150000"/>
              </a:lnSpc>
            </a:pPr>
            <a:r>
              <a:rPr lang="en-US" sz="3100" dirty="0">
                <a:latin typeface="Arial Rounded MT Bold" pitchFamily="34" charset="0"/>
              </a:rPr>
              <a:t>cardiac depression less; does not sensitize the heart  to adrenaline</a:t>
            </a:r>
          </a:p>
          <a:p>
            <a:pPr lvl="0">
              <a:lnSpc>
                <a:spcPct val="150000"/>
              </a:lnSpc>
            </a:pPr>
            <a:r>
              <a:rPr lang="en-US" sz="3100" dirty="0">
                <a:latin typeface="Arial Rounded MT Bold" pitchFamily="34" charset="0"/>
              </a:rPr>
              <a:t>respiratory depression</a:t>
            </a:r>
          </a:p>
          <a:p>
            <a:pPr lvl="0">
              <a:lnSpc>
                <a:spcPct val="150000"/>
              </a:lnSpc>
            </a:pPr>
            <a:r>
              <a:rPr lang="en-US" sz="3100" dirty="0">
                <a:latin typeface="Arial Rounded MT Bold" pitchFamily="34" charset="0"/>
              </a:rPr>
              <a:t>at depth, causes brief </a:t>
            </a:r>
            <a:r>
              <a:rPr lang="en-US" sz="3100" dirty="0" err="1">
                <a:latin typeface="Arial Rounded MT Bold" pitchFamily="34" charset="0"/>
              </a:rPr>
              <a:t>clonic</a:t>
            </a:r>
            <a:r>
              <a:rPr lang="en-US" sz="3100" dirty="0">
                <a:latin typeface="Arial Rounded MT Bold" pitchFamily="34" charset="0"/>
              </a:rPr>
              <a:t> seizures- contraindicated in epileptics.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>
                <a:solidFill>
                  <a:srgbClr val="FF0000"/>
                </a:solidFill>
                <a:latin typeface="Arial Rounded MT Bold" pitchFamily="34" charset="0"/>
              </a:rPr>
              <a:t>Isoflurane</a:t>
            </a: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</a:p>
          <a:p>
            <a:r>
              <a:rPr lang="en-US" dirty="0">
                <a:latin typeface="Arial Rounded MT Bold" pitchFamily="34" charset="0"/>
              </a:rPr>
              <a:t>*potent </a:t>
            </a:r>
            <a:r>
              <a:rPr lang="en-US" dirty="0" err="1">
                <a:latin typeface="Arial Rounded MT Bold" pitchFamily="34" charset="0"/>
              </a:rPr>
              <a:t>anaesthetic</a:t>
            </a:r>
            <a:r>
              <a:rPr lang="en-US" dirty="0">
                <a:latin typeface="Arial Rounded MT Bold" pitchFamily="34" charset="0"/>
              </a:rPr>
              <a:t> </a:t>
            </a:r>
          </a:p>
          <a:p>
            <a:r>
              <a:rPr lang="en-US" dirty="0">
                <a:latin typeface="Arial Rounded MT Bold" pitchFamily="34" charset="0"/>
              </a:rPr>
              <a:t>* rapid induction &amp; recovery</a:t>
            </a:r>
          </a:p>
          <a:p>
            <a:r>
              <a:rPr lang="en-US" dirty="0" err="1">
                <a:latin typeface="Arial Rounded MT Bold" pitchFamily="34" charset="0"/>
              </a:rPr>
              <a:t>cvs</a:t>
            </a:r>
            <a:r>
              <a:rPr lang="en-US" dirty="0">
                <a:latin typeface="Arial Rounded MT Bold" pitchFamily="34" charset="0"/>
              </a:rPr>
              <a:t> *  decrease Bp – vasodilatation increases HR.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does not sensitize heart to </a:t>
            </a:r>
            <a:r>
              <a:rPr lang="en-US" dirty="0" err="1">
                <a:latin typeface="Arial Rounded MT Bold" pitchFamily="34" charset="0"/>
              </a:rPr>
              <a:t>adr</a:t>
            </a:r>
            <a:r>
              <a:rPr lang="en-US" dirty="0">
                <a:latin typeface="Arial Rounded MT Bold" pitchFamily="34" charset="0"/>
              </a:rPr>
              <a:t>; maintains coronary circulation safe in MI patients.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Respiratory depression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No seizure provocation- preferred for neurosurgery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Desflurane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 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rapid induction &amp; fast recovery ( low blood solubility)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less potent higher concentration needed.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Effects as </a:t>
            </a:r>
            <a:r>
              <a:rPr lang="en-US" dirty="0" err="1">
                <a:latin typeface="Arial Rounded MT Bold" pitchFamily="34" charset="0"/>
              </a:rPr>
              <a:t>isoflurane</a:t>
            </a:r>
            <a:r>
              <a:rPr lang="en-US" dirty="0">
                <a:latin typeface="Arial Rounded MT Bold" pitchFamily="34" charset="0"/>
              </a:rPr>
              <a:t>;  good alternative</a:t>
            </a:r>
          </a:p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Sevoflurane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r>
              <a:rPr lang="en-US" b="1" dirty="0">
                <a:latin typeface="Arial Rounded MT Bold" pitchFamily="34" charset="0"/>
              </a:rPr>
              <a:t>*</a:t>
            </a:r>
            <a:r>
              <a:rPr lang="en-US" dirty="0">
                <a:latin typeface="Arial Rounded MT Bold" pitchFamily="34" charset="0"/>
              </a:rPr>
              <a:t>latest compound with properties in between  </a:t>
            </a:r>
            <a:r>
              <a:rPr lang="en-US" dirty="0" err="1">
                <a:latin typeface="Arial Rounded MT Bold" pitchFamily="34" charset="0"/>
              </a:rPr>
              <a:t>isoflurane</a:t>
            </a:r>
            <a:r>
              <a:rPr lang="en-US" dirty="0">
                <a:latin typeface="Arial Rounded MT Bold" pitchFamily="34" charset="0"/>
              </a:rPr>
              <a:t> &amp; </a:t>
            </a:r>
            <a:r>
              <a:rPr lang="en-US" dirty="0" err="1">
                <a:latin typeface="Arial Rounded MT Bold" pitchFamily="34" charset="0"/>
              </a:rPr>
              <a:t>desflurane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r>
              <a:rPr lang="en-US" b="1" dirty="0">
                <a:latin typeface="Arial Rounded MT Bold" pitchFamily="34" charset="0"/>
              </a:rPr>
              <a:t>* </a:t>
            </a:r>
            <a:r>
              <a:rPr lang="en-US" dirty="0">
                <a:latin typeface="Arial Rounded MT Bold" pitchFamily="34" charset="0"/>
              </a:rPr>
              <a:t>fast &amp; pleasant induction &amp; smooth recovery</a:t>
            </a:r>
          </a:p>
          <a:p>
            <a:r>
              <a:rPr lang="en-US" b="1" dirty="0">
                <a:latin typeface="Arial Rounded MT Bold" pitchFamily="34" charset="0"/>
              </a:rPr>
              <a:t>*</a:t>
            </a:r>
            <a:r>
              <a:rPr lang="en-US" dirty="0">
                <a:latin typeface="Arial Rounded MT Bold" pitchFamily="34" charset="0"/>
              </a:rPr>
              <a:t> good for pediatric patients.</a:t>
            </a:r>
          </a:p>
          <a:p>
            <a:r>
              <a:rPr lang="en-US" b="1" dirty="0">
                <a:latin typeface="Arial Rounded MT Bold" pitchFamily="34" charset="0"/>
              </a:rPr>
              <a:t>*</a:t>
            </a:r>
            <a:r>
              <a:rPr lang="en-US" dirty="0">
                <a:latin typeface="Arial Rounded MT Bold" pitchFamily="34" charset="0"/>
              </a:rPr>
              <a:t> better cardiovascular stability.</a:t>
            </a:r>
          </a:p>
          <a:p>
            <a:r>
              <a:rPr lang="en-US" b="1" dirty="0">
                <a:latin typeface="Arial Rounded MT Bold" pitchFamily="34" charset="0"/>
              </a:rPr>
              <a:t>*</a:t>
            </a:r>
            <a:r>
              <a:rPr lang="en-US" dirty="0">
                <a:latin typeface="Arial Rounded MT Bold" pitchFamily="34" charset="0"/>
              </a:rPr>
              <a:t> costly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Arial Rounded MT Bold" pitchFamily="34" charset="0"/>
                <a:ea typeface="+mn-ea"/>
                <a:cs typeface="+mn-cs"/>
              </a:rPr>
              <a:t>intravenous anesthetics inducing agents</a:t>
            </a:r>
            <a:r>
              <a:rPr lang="en-US" sz="3600" b="1" dirty="0">
                <a:solidFill>
                  <a:srgbClr val="FF0000"/>
                </a:solidFill>
              </a:rPr>
              <a:t>: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3000" dirty="0">
                <a:latin typeface="Arial Rounded MT Bold" pitchFamily="34" charset="0"/>
              </a:rPr>
              <a:t>used for induction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for maintenance inhalational agents.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000" dirty="0" err="1">
                <a:solidFill>
                  <a:srgbClr val="FF0000"/>
                </a:solidFill>
                <a:latin typeface="Arial Rounded MT Bold" pitchFamily="34" charset="0"/>
              </a:rPr>
              <a:t>Thiopentone</a:t>
            </a:r>
            <a:r>
              <a:rPr lang="en-US" sz="3000" dirty="0">
                <a:solidFill>
                  <a:srgbClr val="FF0000"/>
                </a:solidFill>
                <a:latin typeface="Arial Rounded MT Bold" pitchFamily="34" charset="0"/>
              </a:rPr>
              <a:t> sodium: 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ultra short acting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commonest inducing agent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on </a:t>
            </a:r>
            <a:r>
              <a:rPr lang="en-US" sz="3000" dirty="0" err="1">
                <a:latin typeface="Arial Rounded MT Bold" pitchFamily="34" charset="0"/>
              </a:rPr>
              <a:t>extravasation</a:t>
            </a:r>
            <a:r>
              <a:rPr lang="en-US" sz="3000" dirty="0">
                <a:latin typeface="Arial Rounded MT Bold" pitchFamily="34" charset="0"/>
              </a:rPr>
              <a:t>- necrosis &amp; gangrene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redistribution effect : </a:t>
            </a:r>
            <a:r>
              <a:rPr lang="en-US" sz="3000" dirty="0" err="1">
                <a:latin typeface="Arial Rounded MT Bold" pitchFamily="34" charset="0"/>
              </a:rPr>
              <a:t>conscionsness</a:t>
            </a:r>
            <a:r>
              <a:rPr lang="en-US" sz="3000" dirty="0">
                <a:latin typeface="Arial Rounded MT Bold" pitchFamily="34" charset="0"/>
              </a:rPr>
              <a:t> regained earlier 8-12 min.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hence repeated doses, longer anesthesia 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poor analgesic; weak muscle relaxant.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Does not sensitize the heart to </a:t>
            </a:r>
            <a:r>
              <a:rPr lang="en-US" sz="3000" dirty="0" err="1">
                <a:latin typeface="Arial Rounded MT Bold" pitchFamily="34" charset="0"/>
              </a:rPr>
              <a:t>adr</a:t>
            </a:r>
            <a:r>
              <a:rPr lang="en-US" sz="3000" dirty="0">
                <a:latin typeface="Arial Rounded MT Bold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86800" cy="5592763"/>
          </a:xfrm>
        </p:spPr>
        <p:txBody>
          <a:bodyPr>
            <a:normAutofit fontScale="92500"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Adr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 effects: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 err="1">
                <a:latin typeface="Arial Rounded MT Bold" pitchFamily="34" charset="0"/>
              </a:rPr>
              <a:t>laryngospasm</a:t>
            </a:r>
            <a:r>
              <a:rPr lang="en-US" dirty="0">
                <a:latin typeface="Arial Rounded MT Bold" pitchFamily="34" charset="0"/>
              </a:rPr>
              <a:t>- antagonized by atropine premedication and </a:t>
            </a:r>
            <a:r>
              <a:rPr lang="en-US" dirty="0" err="1">
                <a:latin typeface="Arial Rounded MT Bold" pitchFamily="34" charset="0"/>
              </a:rPr>
              <a:t>succinyl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choline</a:t>
            </a:r>
            <a:endParaRPr lang="en-US" dirty="0"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pain in post operative period, shivering &amp; delirium.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Precipitate acute intermittent </a:t>
            </a:r>
            <a:r>
              <a:rPr lang="en-US" dirty="0" err="1">
                <a:latin typeface="Arial Rounded MT Bold" pitchFamily="34" charset="0"/>
              </a:rPr>
              <a:t>porphyria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Uses</a:t>
            </a: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inducing agent for most anesthesia 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rapid control of convulsions</a:t>
            </a:r>
          </a:p>
          <a:p>
            <a:r>
              <a:rPr lang="en-US" dirty="0">
                <a:latin typeface="Arial Rounded MT Bold" pitchFamily="34" charset="0"/>
              </a:rPr>
              <a:t>knocks off guarding in psychiatric patients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propofol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 err="1">
                <a:latin typeface="Arial Rounded MT Bold" pitchFamily="34" charset="0"/>
              </a:rPr>
              <a:t>i.v</a:t>
            </a:r>
            <a:r>
              <a:rPr lang="en-US" dirty="0">
                <a:latin typeface="Arial Rounded MT Bold" pitchFamily="34" charset="0"/>
              </a:rPr>
              <a:t>.  induction and short duration anesthesia.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Unconsciousness occur in 15-45 </a:t>
            </a:r>
            <a:r>
              <a:rPr lang="en-US" dirty="0" err="1">
                <a:latin typeface="Arial Rounded MT Bold" pitchFamily="34" charset="0"/>
              </a:rPr>
              <a:t>secs</a:t>
            </a:r>
            <a:r>
              <a:rPr lang="en-US" dirty="0">
                <a:latin typeface="Arial Rounded MT Bold" pitchFamily="34" charset="0"/>
              </a:rPr>
              <a:t> &amp; last 10 min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For out patient surgery with </a:t>
            </a:r>
            <a:r>
              <a:rPr lang="en-US" dirty="0" err="1">
                <a:latin typeface="Arial Rounded MT Bold" pitchFamily="34" charset="0"/>
              </a:rPr>
              <a:t>fentanyl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Decrease BP , </a:t>
            </a:r>
            <a:r>
              <a:rPr lang="en-US" dirty="0" err="1">
                <a:latin typeface="Arial Rounded MT Bold" pitchFamily="34" charset="0"/>
              </a:rPr>
              <a:t>bradycardia</a:t>
            </a:r>
            <a:r>
              <a:rPr lang="en-US" dirty="0">
                <a:latin typeface="Arial Rounded MT Bold" pitchFamily="34" charset="0"/>
              </a:rPr>
              <a:t> 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Dose dependant respiratory depression.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Used for sedation in ICU.</a:t>
            </a:r>
          </a:p>
          <a:p>
            <a:endParaRPr lang="en-US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58674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Slow acting  drugs: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Benzodiazepine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including , maintaining &amp; supplementing anesthesia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sedation, amnesia &amp; then unconsciousness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poor analgesic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no marked respiratory depression, cardiac contractility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used for endoscopies, cardiac catheterization, angiographies, fracture setting, ECT etc.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action reversed by </a:t>
            </a:r>
            <a:r>
              <a:rPr lang="en-US" dirty="0" err="1">
                <a:latin typeface="Arial Rounded MT Bold" pitchFamily="34" charset="0"/>
              </a:rPr>
              <a:t>flumazenil</a:t>
            </a:r>
            <a:r>
              <a:rPr lang="en-US" dirty="0">
                <a:latin typeface="Arial Rounded MT Bold" pitchFamily="34" charset="0"/>
              </a:rPr>
              <a:t> 0.5 -2 mg in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drug used: diazepam, </a:t>
            </a:r>
            <a:r>
              <a:rPr lang="en-US" dirty="0" err="1">
                <a:latin typeface="Arial Rounded MT Bold" pitchFamily="34" charset="0"/>
              </a:rPr>
              <a:t>lorazepam</a:t>
            </a:r>
            <a:r>
              <a:rPr lang="en-US" dirty="0">
                <a:latin typeface="Arial Rounded MT Bold" pitchFamily="34" charset="0"/>
              </a:rPr>
              <a:t>, </a:t>
            </a:r>
            <a:r>
              <a:rPr lang="en-US" sz="3800" dirty="0" err="1">
                <a:latin typeface="Arial Rounded MT Bold" pitchFamily="34" charset="0"/>
              </a:rPr>
              <a:t>midazolam</a:t>
            </a:r>
            <a:r>
              <a:rPr lang="en-US" dirty="0">
                <a:latin typeface="Arial Rounded MT Bold" pitchFamily="34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6096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3500" dirty="0" err="1">
                <a:solidFill>
                  <a:srgbClr val="FF0000"/>
                </a:solidFill>
                <a:latin typeface="Arial Rounded MT Bold" pitchFamily="34" charset="0"/>
              </a:rPr>
              <a:t>Ketamine</a:t>
            </a:r>
            <a:r>
              <a:rPr lang="en-US" sz="3500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dissociative anesthesia- profound analgesia immobility, amnesia with light sleep and feeling of dissociation from ones  own body &amp; and surroundings.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Site of action – cortex &amp; sub cortical areas.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 No respiratory, cardiac depression.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Sympathetic stimulation ++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Uses:  head &amp; neck operations in asthmatics, short procedures 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with diazepam, used for </a:t>
            </a:r>
            <a:r>
              <a:rPr lang="en-US" sz="3500" dirty="0" err="1">
                <a:latin typeface="Arial Rounded MT Bold" pitchFamily="34" charset="0"/>
              </a:rPr>
              <a:t>angiograpies</a:t>
            </a:r>
            <a:r>
              <a:rPr lang="en-US" sz="3500" dirty="0">
                <a:latin typeface="Arial Rounded MT Bold" pitchFamily="34" charset="0"/>
              </a:rPr>
              <a:t>, cardiac catheterization &amp; trauma surgery.</a:t>
            </a:r>
          </a:p>
          <a:p>
            <a:pPr lvl="0"/>
            <a:r>
              <a:rPr lang="en-US" sz="3500" dirty="0">
                <a:latin typeface="Arial Rounded MT Bold" pitchFamily="34" charset="0"/>
              </a:rPr>
              <a:t> good for </a:t>
            </a:r>
            <a:r>
              <a:rPr lang="en-US" sz="3500" dirty="0" err="1">
                <a:latin typeface="Arial Rounded MT Bold" pitchFamily="34" charset="0"/>
              </a:rPr>
              <a:t>hypovolemic</a:t>
            </a:r>
            <a:r>
              <a:rPr lang="en-US" sz="3500" dirty="0">
                <a:latin typeface="Arial Rounded MT Bold" pitchFamily="34" charset="0"/>
              </a:rPr>
              <a:t> patients.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br>
              <a:rPr lang="en-US" sz="3600" b="1" dirty="0"/>
            </a:br>
            <a:r>
              <a:rPr lang="en-US" sz="3600" b="1" dirty="0">
                <a:solidFill>
                  <a:srgbClr val="FF0000"/>
                </a:solidFill>
              </a:rPr>
              <a:t>HISTORY &amp; PRINCIPLES OF ANAESTHIOLOGY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>
                <a:latin typeface="Arial Rounded MT Bold" pitchFamily="34" charset="0"/>
              </a:rPr>
              <a:t>Joseph priestly </a:t>
            </a:r>
            <a:r>
              <a:rPr lang="en-US" dirty="0">
                <a:latin typeface="Arial Rounded MT Bold" pitchFamily="34" charset="0"/>
                <a:sym typeface="Symbol"/>
              </a:rPr>
              <a:t></a:t>
            </a:r>
            <a:r>
              <a:rPr lang="en-US" dirty="0">
                <a:latin typeface="Arial Rounded MT Bold" pitchFamily="34" charset="0"/>
              </a:rPr>
              <a:t> discovered  nitrous oxide , N</a:t>
            </a:r>
            <a:r>
              <a:rPr lang="en-US" baseline="-25000" dirty="0">
                <a:latin typeface="Arial Rounded MT Bold" pitchFamily="34" charset="0"/>
              </a:rPr>
              <a:t>2</a:t>
            </a:r>
            <a:r>
              <a:rPr lang="en-US" dirty="0">
                <a:latin typeface="Arial Rounded MT Bold" pitchFamily="34" charset="0"/>
              </a:rPr>
              <a:t>O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Humphry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davy</a:t>
            </a:r>
            <a:r>
              <a:rPr lang="en-US" dirty="0">
                <a:latin typeface="Arial Rounded MT Bold" pitchFamily="34" charset="0"/>
              </a:rPr>
              <a:t>  </a:t>
            </a:r>
            <a:r>
              <a:rPr lang="en-US" dirty="0">
                <a:latin typeface="Arial Rounded MT Bold" pitchFamily="34" charset="0"/>
                <a:sym typeface="Symbol"/>
              </a:rPr>
              <a:t></a:t>
            </a:r>
            <a:r>
              <a:rPr lang="en-US" dirty="0">
                <a:latin typeface="Arial Rounded MT Bold" pitchFamily="34" charset="0"/>
              </a:rPr>
              <a:t> explained the anesthetic properties of N</a:t>
            </a:r>
            <a:r>
              <a:rPr lang="en-US" baseline="-25000" dirty="0">
                <a:latin typeface="Arial Rounded MT Bold" pitchFamily="34" charset="0"/>
              </a:rPr>
              <a:t>2</a:t>
            </a:r>
            <a:r>
              <a:rPr lang="en-US" dirty="0">
                <a:latin typeface="Arial Rounded MT Bold" pitchFamily="34" charset="0"/>
              </a:rPr>
              <a:t>O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Horace wells </a:t>
            </a:r>
            <a:r>
              <a:rPr lang="en-US" dirty="0">
                <a:latin typeface="Arial Rounded MT Bold" pitchFamily="34" charset="0"/>
                <a:sym typeface="Symbol"/>
              </a:rPr>
              <a:t></a:t>
            </a:r>
            <a:r>
              <a:rPr lang="en-US" dirty="0">
                <a:latin typeface="Arial Rounded MT Bold" pitchFamily="34" charset="0"/>
              </a:rPr>
              <a:t>demonstration of laughing gas, N</a:t>
            </a:r>
            <a:r>
              <a:rPr lang="en-US" baseline="-25000" dirty="0">
                <a:latin typeface="Arial Rounded MT Bold" pitchFamily="34" charset="0"/>
              </a:rPr>
              <a:t>2</a:t>
            </a:r>
            <a:r>
              <a:rPr lang="en-US" dirty="0">
                <a:latin typeface="Arial Rounded MT Bold" pitchFamily="34" charset="0"/>
              </a:rPr>
              <a:t>O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W.T.G </a:t>
            </a:r>
            <a:r>
              <a:rPr lang="en-US" dirty="0" err="1">
                <a:latin typeface="Arial Rounded MT Bold" pitchFamily="34" charset="0"/>
              </a:rPr>
              <a:t>morton</a:t>
            </a:r>
            <a:r>
              <a:rPr lang="en-US" dirty="0">
                <a:latin typeface="Arial Rounded MT Bold" pitchFamily="34" charset="0"/>
              </a:rPr>
              <a:t>  </a:t>
            </a:r>
            <a:r>
              <a:rPr lang="en-US" dirty="0">
                <a:latin typeface="Arial Rounded MT Bold" pitchFamily="34" charset="0"/>
                <a:sym typeface="Symbol"/>
              </a:rPr>
              <a:t></a:t>
            </a:r>
            <a:r>
              <a:rPr lang="en-US" dirty="0">
                <a:latin typeface="Arial Rounded MT Bold" pitchFamily="34" charset="0"/>
              </a:rPr>
              <a:t> demonstration of ETHER anesthesia in 1846 </a:t>
            </a:r>
          </a:p>
          <a:p>
            <a:r>
              <a:rPr lang="en-US" dirty="0">
                <a:latin typeface="Arial Rounded MT Bold" pitchFamily="34" charset="0"/>
              </a:rPr>
              <a:t> Chloroform – by </a:t>
            </a:r>
            <a:r>
              <a:rPr lang="en-US" dirty="0" err="1">
                <a:latin typeface="Arial Rounded MT Bold" pitchFamily="34" charset="0"/>
              </a:rPr>
              <a:t>simpson</a:t>
            </a:r>
            <a:r>
              <a:rPr lang="en-US" dirty="0">
                <a:latin typeface="Arial Rounded MT Bold" pitchFamily="34" charset="0"/>
              </a:rPr>
              <a:t> in 1847</a:t>
            </a:r>
          </a:p>
          <a:p>
            <a:r>
              <a:rPr lang="en-US" dirty="0">
                <a:latin typeface="Arial Rounded MT Bold" pitchFamily="34" charset="0"/>
              </a:rPr>
              <a:t> N</a:t>
            </a:r>
            <a:r>
              <a:rPr lang="en-US" baseline="-25000" dirty="0">
                <a:latin typeface="Arial Rounded MT Bold" pitchFamily="34" charset="0"/>
              </a:rPr>
              <a:t>2</a:t>
            </a:r>
            <a:r>
              <a:rPr lang="en-US" dirty="0">
                <a:latin typeface="Arial Rounded MT Bold" pitchFamily="34" charset="0"/>
              </a:rPr>
              <a:t>O+O</a:t>
            </a:r>
            <a:r>
              <a:rPr lang="en-US" baseline="-25000" dirty="0">
                <a:latin typeface="Arial Rounded MT Bold" pitchFamily="34" charset="0"/>
              </a:rPr>
              <a:t>2      </a:t>
            </a:r>
            <a:r>
              <a:rPr lang="en-US" dirty="0">
                <a:latin typeface="Arial Rounded MT Bold" pitchFamily="34" charset="0"/>
              </a:rPr>
              <a:t> - 1968</a:t>
            </a:r>
          </a:p>
          <a:p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Cyclopropane</a:t>
            </a:r>
            <a:r>
              <a:rPr lang="en-US" dirty="0">
                <a:latin typeface="Arial Rounded MT Bold" pitchFamily="34" charset="0"/>
              </a:rPr>
              <a:t>- 1929</a:t>
            </a:r>
          </a:p>
          <a:p>
            <a:r>
              <a:rPr lang="en-US" dirty="0">
                <a:latin typeface="Arial Rounded MT Bold" pitchFamily="34" charset="0"/>
              </a:rPr>
              <a:t> Halothane – 1956</a:t>
            </a:r>
          </a:p>
          <a:p>
            <a:r>
              <a:rPr lang="en-US" dirty="0" err="1">
                <a:latin typeface="Arial Rounded MT Bold" pitchFamily="34" charset="0"/>
              </a:rPr>
              <a:t>Thiopentone</a:t>
            </a:r>
            <a:r>
              <a:rPr lang="en-US" dirty="0">
                <a:latin typeface="Arial Rounded MT Bold" pitchFamily="34" charset="0"/>
              </a:rPr>
              <a:t> – 1</a:t>
            </a:r>
            <a:r>
              <a:rPr lang="en-US" baseline="30000" dirty="0">
                <a:latin typeface="Arial Rounded MT Bold" pitchFamily="34" charset="0"/>
              </a:rPr>
              <a:t>st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i.v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anaesthetic</a:t>
            </a:r>
            <a:r>
              <a:rPr lang="en-US" dirty="0">
                <a:latin typeface="Arial Rounded MT Bold" pitchFamily="34" charset="0"/>
              </a:rPr>
              <a:t> , 1935.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Fentanyl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short acting potent </a:t>
            </a:r>
            <a:r>
              <a:rPr lang="en-US" dirty="0" err="1">
                <a:latin typeface="Arial Rounded MT Bold" pitchFamily="34" charset="0"/>
              </a:rPr>
              <a:t>opioid</a:t>
            </a:r>
            <a:r>
              <a:rPr lang="en-US" dirty="0">
                <a:latin typeface="Arial Rounded MT Bold" pitchFamily="34" charset="0"/>
              </a:rPr>
              <a:t> analgesic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Respiratory depression.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HR decrease, does not sensitize the heart to </a:t>
            </a:r>
            <a:r>
              <a:rPr lang="en-US" dirty="0" err="1">
                <a:latin typeface="Arial Rounded MT Bold" pitchFamily="34" charset="0"/>
              </a:rPr>
              <a:t>adr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Used to supplement anesthetics in balanced anesthesia.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Adjunct to spinal &amp; nerve block anesthesia to relieve postoperative pain.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Neuroleptic</a:t>
            </a:r>
            <a:r>
              <a:rPr lang="en-US" dirty="0">
                <a:latin typeface="Arial Rounded MT Bold" pitchFamily="34" charset="0"/>
              </a:rPr>
              <a:t> analgesia- c </a:t>
            </a:r>
            <a:r>
              <a:rPr lang="en-US" dirty="0" err="1">
                <a:latin typeface="Arial Rounded MT Bold" pitchFamily="34" charset="0"/>
              </a:rPr>
              <a:t>droperidol</a:t>
            </a:r>
            <a:r>
              <a:rPr lang="en-US" dirty="0">
                <a:latin typeface="Arial Rounded MT Bold" pitchFamily="34" charset="0"/>
              </a:rPr>
              <a:t>; marked side effects.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Neuroleptic</a:t>
            </a:r>
            <a:r>
              <a:rPr lang="en-US" dirty="0">
                <a:latin typeface="Arial Rounded MT Bold" pitchFamily="34" charset="0"/>
              </a:rPr>
              <a:t> anesthesia – 65% N</a:t>
            </a:r>
            <a:r>
              <a:rPr lang="en-US" baseline="-25000" dirty="0">
                <a:latin typeface="Arial Rounded MT Bold" pitchFamily="34" charset="0"/>
              </a:rPr>
              <a:t>2</a:t>
            </a:r>
            <a:r>
              <a:rPr lang="en-US" dirty="0">
                <a:latin typeface="Arial Rounded MT Bold" pitchFamily="34" charset="0"/>
              </a:rPr>
              <a:t>O+ 35% O</a:t>
            </a:r>
            <a:r>
              <a:rPr lang="en-US" baseline="-25000" dirty="0">
                <a:latin typeface="Arial Rounded MT Bold" pitchFamily="34" charset="0"/>
              </a:rPr>
              <a:t>2 with</a:t>
            </a:r>
            <a:r>
              <a:rPr lang="en-US" dirty="0">
                <a:latin typeface="Arial Rounded MT Bold" pitchFamily="34" charset="0"/>
              </a:rPr>
              <a:t> </a:t>
            </a:r>
            <a:r>
              <a:rPr lang="en-US" dirty="0" err="1">
                <a:latin typeface="Arial Rounded MT Bold" pitchFamily="34" charset="0"/>
              </a:rPr>
              <a:t>fentanyl</a:t>
            </a:r>
            <a:endParaRPr lang="en-US" dirty="0">
              <a:latin typeface="Arial Rounded MT Bold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Pre anesthetic medications</a:t>
            </a: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</a:p>
          <a:p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Aims: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relief of anxiety &amp; apprehension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amnesia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analgesia to supplement the anesthetics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decrease secretions &amp; </a:t>
            </a:r>
            <a:r>
              <a:rPr lang="en-US" dirty="0" err="1">
                <a:latin typeface="Arial Rounded MT Bold" pitchFamily="34" charset="0"/>
              </a:rPr>
              <a:t>vagal</a:t>
            </a:r>
            <a:r>
              <a:rPr lang="en-US" dirty="0">
                <a:latin typeface="Arial Rounded MT Bold" pitchFamily="34" charset="0"/>
              </a:rPr>
              <a:t> stimulation  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antiemetic effect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decrease acidity &amp;  volume of gastric juice.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458200" cy="5867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Opioids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morphine or </a:t>
            </a:r>
            <a:r>
              <a:rPr lang="en-US" dirty="0" err="1">
                <a:latin typeface="Arial Rounded MT Bold" pitchFamily="34" charset="0"/>
              </a:rPr>
              <a:t>pethidine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Reduces the anesthetic dose.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Supplement poor analgesic anesthetics.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Adr</a:t>
            </a:r>
            <a:r>
              <a:rPr lang="en-US" dirty="0">
                <a:latin typeface="Arial Rounded MT Bold" pitchFamily="34" charset="0"/>
              </a:rPr>
              <a:t>. Effect: resp. depression, precipitate asthma, </a:t>
            </a:r>
            <a:r>
              <a:rPr lang="en-US" dirty="0" err="1">
                <a:latin typeface="Arial Rounded MT Bold" pitchFamily="34" charset="0"/>
              </a:rPr>
              <a:t>biliary</a:t>
            </a:r>
            <a:r>
              <a:rPr lang="en-US" dirty="0">
                <a:latin typeface="Arial Rounded MT Bold" pitchFamily="34" charset="0"/>
              </a:rPr>
              <a:t> spasm.</a:t>
            </a: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Sedative –</a:t>
            </a: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antianxiety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  drugs: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Diazepam/ </a:t>
            </a:r>
            <a:r>
              <a:rPr lang="en-US" dirty="0" err="1">
                <a:latin typeface="Arial Rounded MT Bold" pitchFamily="34" charset="0"/>
              </a:rPr>
              <a:t>lorazepam</a:t>
            </a:r>
            <a:r>
              <a:rPr lang="en-US" dirty="0">
                <a:latin typeface="Arial Rounded MT Bold" pitchFamily="34" charset="0"/>
              </a:rPr>
              <a:t>/ </a:t>
            </a:r>
            <a:r>
              <a:rPr lang="en-US" dirty="0" err="1">
                <a:latin typeface="Arial Rounded MT Bold" pitchFamily="34" charset="0"/>
              </a:rPr>
              <a:t>midazolam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Loss of recall of </a:t>
            </a:r>
            <a:r>
              <a:rPr lang="en-US" dirty="0" err="1">
                <a:latin typeface="Arial Rounded MT Bold" pitchFamily="34" charset="0"/>
              </a:rPr>
              <a:t>perioperative</a:t>
            </a:r>
            <a:r>
              <a:rPr lang="en-US" dirty="0">
                <a:latin typeface="Arial Rounded MT Bold" pitchFamily="34" charset="0"/>
              </a:rPr>
              <a:t> events.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Counteract CNS toxicity of local anesthetics.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Promethazine</a:t>
            </a:r>
            <a:r>
              <a:rPr lang="en-US" dirty="0">
                <a:latin typeface="Arial Rounded MT Bold" pitchFamily="34" charset="0"/>
              </a:rPr>
              <a:t> in children.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Anticholinergics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>
                <a:latin typeface="Arial Rounded MT Bold" pitchFamily="34" charset="0"/>
              </a:rPr>
              <a:t>atropine, </a:t>
            </a:r>
            <a:r>
              <a:rPr lang="en-US" dirty="0" err="1">
                <a:latin typeface="Arial Rounded MT Bold" pitchFamily="34" charset="0"/>
              </a:rPr>
              <a:t>hyoscine</a:t>
            </a:r>
            <a:r>
              <a:rPr lang="en-US" dirty="0">
                <a:latin typeface="Arial Rounded MT Bold" pitchFamily="34" charset="0"/>
              </a:rPr>
              <a:t>- decreases secretion 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ayoseine</a:t>
            </a:r>
            <a:r>
              <a:rPr lang="en-US" dirty="0">
                <a:latin typeface="Arial Rounded MT Bold" pitchFamily="34" charset="0"/>
              </a:rPr>
              <a:t>, amnesia &amp; antiemetic.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Used in prophylaxis of </a:t>
            </a:r>
            <a:r>
              <a:rPr lang="en-US" dirty="0" err="1">
                <a:latin typeface="Arial Rounded MT Bold" pitchFamily="34" charset="0"/>
              </a:rPr>
              <a:t>laryngospasm</a:t>
            </a:r>
            <a:endParaRPr lang="en-US" dirty="0">
              <a:latin typeface="Arial Rounded MT Bold" pitchFamily="34" charset="0"/>
            </a:endParaRPr>
          </a:p>
          <a:p>
            <a:pPr lvl="0"/>
            <a:r>
              <a:rPr lang="en-US" dirty="0" err="1">
                <a:latin typeface="Arial Rounded MT Bold" pitchFamily="34" charset="0"/>
              </a:rPr>
              <a:t>Glycopyrrolate</a:t>
            </a:r>
            <a:r>
              <a:rPr lang="en-US" dirty="0">
                <a:latin typeface="Arial Rounded MT Bold" pitchFamily="34" charset="0"/>
              </a:rPr>
              <a:t> –potent </a:t>
            </a:r>
            <a:r>
              <a:rPr lang="en-US" dirty="0" err="1">
                <a:latin typeface="Arial Rounded MT Bold" pitchFamily="34" charset="0"/>
              </a:rPr>
              <a:t>antisecretory</a:t>
            </a:r>
            <a:r>
              <a:rPr lang="en-US" dirty="0">
                <a:latin typeface="Arial Rounded MT Bold" pitchFamily="34" charset="0"/>
              </a:rPr>
              <a:t> &amp; </a:t>
            </a:r>
            <a:r>
              <a:rPr lang="en-US" dirty="0" err="1">
                <a:latin typeface="Arial Rounded MT Bold" pitchFamily="34" charset="0"/>
              </a:rPr>
              <a:t>antibradycardiac</a:t>
            </a:r>
            <a:r>
              <a:rPr lang="en-US" dirty="0">
                <a:latin typeface="Arial Rounded MT Bold" pitchFamily="34" charset="0"/>
              </a:rPr>
              <a:t> less CNS effect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Neuroleptics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r>
              <a:rPr lang="en-US" dirty="0">
                <a:latin typeface="Arial Rounded MT Bold" pitchFamily="34" charset="0"/>
              </a:rPr>
              <a:t>Chlorpromazine</a:t>
            </a:r>
          </a:p>
          <a:p>
            <a:r>
              <a:rPr lang="en-US" dirty="0" err="1">
                <a:latin typeface="Arial Rounded MT Bold" pitchFamily="34" charset="0"/>
              </a:rPr>
              <a:t>Triflupromazine</a:t>
            </a:r>
            <a:endParaRPr lang="en-US" dirty="0">
              <a:latin typeface="Arial Rounded MT Bold" pitchFamily="34" charset="0"/>
            </a:endParaRPr>
          </a:p>
          <a:p>
            <a:r>
              <a:rPr lang="en-US" dirty="0">
                <a:latin typeface="Arial Rounded MT Bold" pitchFamily="34" charset="0"/>
              </a:rPr>
              <a:t>Haloperidol</a:t>
            </a:r>
          </a:p>
          <a:p>
            <a:r>
              <a:rPr lang="en-US" dirty="0">
                <a:latin typeface="Arial Rounded MT Bold" pitchFamily="34" charset="0"/>
              </a:rPr>
              <a:t>-allay anxiety, smoothen induction  &amp; an antiemetic</a:t>
            </a:r>
          </a:p>
          <a:p>
            <a:r>
              <a:rPr lang="en-US" dirty="0">
                <a:latin typeface="Arial Rounded MT Bold" pitchFamily="34" charset="0"/>
              </a:rPr>
              <a:t>-potentiates resp. depression &amp; hypotension.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534400" cy="5943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H</a:t>
            </a:r>
            <a:r>
              <a:rPr lang="en-US" baseline="-25000" dirty="0">
                <a:solidFill>
                  <a:srgbClr val="FF0000"/>
                </a:solidFill>
                <a:latin typeface="Arial Rounded MT Bold" pitchFamily="34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 blockers:</a:t>
            </a:r>
          </a:p>
          <a:p>
            <a:r>
              <a:rPr lang="en-US" b="1" dirty="0">
                <a:latin typeface="Arial Rounded MT Bold" pitchFamily="34" charset="0"/>
              </a:rPr>
              <a:t>Ranitidine / </a:t>
            </a:r>
            <a:r>
              <a:rPr lang="en-US" b="1" dirty="0" err="1">
                <a:latin typeface="Arial Rounded MT Bold" pitchFamily="34" charset="0"/>
              </a:rPr>
              <a:t>famotidine</a:t>
            </a:r>
            <a:r>
              <a:rPr lang="en-US" b="1" dirty="0">
                <a:latin typeface="Arial Rounded MT Bold" pitchFamily="34" charset="0"/>
              </a:rPr>
              <a:t>.</a:t>
            </a:r>
            <a:endParaRPr lang="en-US" dirty="0">
              <a:latin typeface="Arial Rounded MT Bold" pitchFamily="34" charset="0"/>
            </a:endParaRPr>
          </a:p>
          <a:p>
            <a:r>
              <a:rPr lang="en-US" dirty="0">
                <a:latin typeface="Arial Rounded MT Bold" pitchFamily="34" charset="0"/>
              </a:rPr>
              <a:t>Increase p</a:t>
            </a:r>
            <a:r>
              <a:rPr lang="en-US" baseline="30000" dirty="0">
                <a:latin typeface="Arial Rounded MT Bold" pitchFamily="34" charset="0"/>
              </a:rPr>
              <a:t>H</a:t>
            </a:r>
            <a:r>
              <a:rPr lang="en-US" dirty="0">
                <a:latin typeface="Arial Rounded MT Bold" pitchFamily="34" charset="0"/>
              </a:rPr>
              <a:t>  decreases volume of gastric juice &amp; hence decreases  regurgitation.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omeprazole</a:t>
            </a:r>
            <a:r>
              <a:rPr lang="en-US" dirty="0">
                <a:latin typeface="Arial Rounded MT Bold" pitchFamily="34" charset="0"/>
              </a:rPr>
              <a:t> / </a:t>
            </a:r>
            <a:r>
              <a:rPr lang="en-US" dirty="0" err="1">
                <a:latin typeface="Arial Rounded MT Bold" pitchFamily="34" charset="0"/>
              </a:rPr>
              <a:t>pantoprazole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pPr>
              <a:buNone/>
            </a:pPr>
            <a:r>
              <a:rPr lang="en-US" b="1" dirty="0" err="1">
                <a:solidFill>
                  <a:srgbClr val="FF0000"/>
                </a:solidFill>
                <a:latin typeface="Arial Rounded MT Bold" pitchFamily="34" charset="0"/>
              </a:rPr>
              <a:t>Antiemetics</a:t>
            </a:r>
            <a:r>
              <a:rPr lang="en-US" b="1" dirty="0">
                <a:solidFill>
                  <a:srgbClr val="FF0000"/>
                </a:solidFill>
                <a:latin typeface="Arial Rounded MT Bold" pitchFamily="34" charset="0"/>
              </a:rPr>
              <a:t>:</a:t>
            </a:r>
            <a:endParaRPr lang="en-US" dirty="0">
              <a:solidFill>
                <a:srgbClr val="FF0000"/>
              </a:solidFill>
              <a:latin typeface="Arial Rounded MT Bold" pitchFamily="34" charset="0"/>
            </a:endParaRPr>
          </a:p>
          <a:p>
            <a:pPr lvl="0"/>
            <a:r>
              <a:rPr lang="en-US" dirty="0" err="1">
                <a:latin typeface="Arial Rounded MT Bold" pitchFamily="34" charset="0"/>
              </a:rPr>
              <a:t>metoclopramide</a:t>
            </a:r>
            <a:r>
              <a:rPr lang="en-US" dirty="0">
                <a:latin typeface="Arial Rounded MT Bold" pitchFamily="34" charset="0"/>
              </a:rPr>
              <a:t> 10- 20 mg </a:t>
            </a:r>
            <a:r>
              <a:rPr lang="en-US" dirty="0" err="1">
                <a:latin typeface="Arial Rounded MT Bold" pitchFamily="34" charset="0"/>
              </a:rPr>
              <a:t>i.m</a:t>
            </a:r>
            <a:r>
              <a:rPr lang="en-US" dirty="0">
                <a:latin typeface="Arial Rounded MT Bold" pitchFamily="34" charset="0"/>
              </a:rPr>
              <a:t>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decrease gastric reflux &amp; aspiration 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extrapyramidal</a:t>
            </a:r>
            <a:r>
              <a:rPr lang="en-US" dirty="0">
                <a:latin typeface="Arial Rounded MT Bold" pitchFamily="34" charset="0"/>
              </a:rPr>
              <a:t> side effects.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Domperidone</a:t>
            </a:r>
            <a:r>
              <a:rPr lang="en-US" dirty="0">
                <a:latin typeface="Arial Rounded MT Bold" pitchFamily="34" charset="0"/>
              </a:rPr>
              <a:t>- decrease EPS</a:t>
            </a:r>
          </a:p>
          <a:p>
            <a:pPr lvl="0"/>
            <a:r>
              <a:rPr lang="en-US" dirty="0" err="1">
                <a:latin typeface="Arial Rounded MT Bold" pitchFamily="34" charset="0"/>
              </a:rPr>
              <a:t>Ondansetron</a:t>
            </a:r>
            <a:r>
              <a:rPr lang="en-US" dirty="0">
                <a:latin typeface="Arial Rounded MT Bold" pitchFamily="34" charset="0"/>
              </a:rPr>
              <a:t> selective 5 HT</a:t>
            </a:r>
            <a:r>
              <a:rPr lang="en-US" baseline="-25000" dirty="0">
                <a:latin typeface="Arial Rounded MT Bold" pitchFamily="34" charset="0"/>
              </a:rPr>
              <a:t>3</a:t>
            </a:r>
            <a:r>
              <a:rPr lang="en-US" dirty="0">
                <a:latin typeface="Arial Rounded MT Bold" pitchFamily="34" charset="0"/>
              </a:rPr>
              <a:t> blocker- decreases post anesthetic nausea &amp; vomiting</a:t>
            </a:r>
          </a:p>
          <a:p>
            <a:endParaRPr lang="en-US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670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>
                <a:latin typeface="Arial Rounded MT Bold" pitchFamily="34" charset="0"/>
              </a:rPr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Principles of anesthesia 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Factors influencing: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concentration of anesthetic agent.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pulmonary ventilation/ blood flow.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alveolar exchange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solubility of anesthetic in blood &amp; tissue 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cerebral blood flow</a:t>
            </a:r>
          </a:p>
          <a:p>
            <a:pPr>
              <a:lnSpc>
                <a:spcPct val="90000"/>
              </a:lnSpc>
              <a:buNone/>
            </a:pP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elimination of inhalation agents: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pulmonary epithelium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skin, mucous membrane.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Rounded MT Bold" pitchFamily="34" charset="0"/>
              </a:rPr>
              <a:t>Kidney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763000" cy="6096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>
                <a:solidFill>
                  <a:srgbClr val="FF0000"/>
                </a:solidFill>
                <a:latin typeface="Arial Rounded MT Bold" pitchFamily="34" charset="0"/>
              </a:rPr>
              <a:t>Second gas effect:</a:t>
            </a:r>
          </a:p>
          <a:p>
            <a:r>
              <a:rPr lang="en-US" sz="2800" dirty="0">
                <a:latin typeface="Arial Rounded MT Bold" pitchFamily="34" charset="0"/>
              </a:rPr>
              <a:t>High concentration of inhaled anesthetic will cause substantial loss of alveolar gas volume &amp; hence greater blood entry. Another potent  anesthetic if given concurrently will have the same maximum blood delivery  as the first and hence faster induction.</a:t>
            </a:r>
          </a:p>
          <a:p>
            <a:pPr>
              <a:buNone/>
            </a:pPr>
            <a:r>
              <a:rPr lang="en-US" sz="2800" dirty="0">
                <a:solidFill>
                  <a:srgbClr val="FF0000"/>
                </a:solidFill>
                <a:latin typeface="Arial Rounded MT Bold" pitchFamily="34" charset="0"/>
              </a:rPr>
              <a:t>Diffusion hypoxia:</a:t>
            </a:r>
          </a:p>
          <a:p>
            <a:r>
              <a:rPr lang="en-US" sz="2800" dirty="0">
                <a:latin typeface="Arial Rounded MT Bold" pitchFamily="34" charset="0"/>
              </a:rPr>
              <a:t>Reversal of second gas effect after discontinuation  of the anesthetic causes decrease po2   in alveoli and hence diffusion hypoxia.</a:t>
            </a:r>
          </a:p>
          <a:p>
            <a:pPr>
              <a:buNone/>
            </a:pPr>
            <a:r>
              <a:rPr lang="en-US" sz="2800" dirty="0">
                <a:latin typeface="Arial Rounded MT Bold" pitchFamily="34" charset="0"/>
              </a:rPr>
              <a:t>    </a:t>
            </a:r>
            <a:r>
              <a:rPr lang="en-US" sz="2800" dirty="0" err="1">
                <a:latin typeface="Arial Rounded MT Bold" pitchFamily="34" charset="0"/>
              </a:rPr>
              <a:t>Eg</a:t>
            </a:r>
            <a:r>
              <a:rPr lang="en-US" sz="2800" dirty="0">
                <a:latin typeface="Arial Rounded MT Bold" pitchFamily="34" charset="0"/>
              </a:rPr>
              <a:t>: N2O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868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500" dirty="0" err="1">
                <a:solidFill>
                  <a:srgbClr val="FF0000"/>
                </a:solidFill>
                <a:latin typeface="Arial Rounded MT Bold" pitchFamily="34" charset="0"/>
              </a:rPr>
              <a:t>Anaesthetic</a:t>
            </a:r>
            <a:r>
              <a:rPr lang="en-US" sz="3500" dirty="0">
                <a:solidFill>
                  <a:srgbClr val="FF0000"/>
                </a:solidFill>
                <a:latin typeface="Arial Rounded MT Bold" pitchFamily="34" charset="0"/>
              </a:rPr>
              <a:t> machines: </a:t>
            </a:r>
          </a:p>
          <a:p>
            <a:r>
              <a:rPr lang="en-US" sz="3500" dirty="0" err="1">
                <a:latin typeface="Arial Rounded MT Bold" pitchFamily="34" charset="0"/>
              </a:rPr>
              <a:t>Vapourizers</a:t>
            </a:r>
            <a:r>
              <a:rPr lang="en-US" sz="3500" dirty="0">
                <a:latin typeface="Arial Rounded MT Bold" pitchFamily="34" charset="0"/>
              </a:rPr>
              <a:t>, breathing circuit.</a:t>
            </a:r>
          </a:p>
          <a:p>
            <a:r>
              <a:rPr lang="en-US" sz="3500" dirty="0">
                <a:latin typeface="Arial Rounded MT Bold" pitchFamily="34" charset="0"/>
              </a:rPr>
              <a:t>Low flow system , high flow system</a:t>
            </a:r>
          </a:p>
          <a:p>
            <a:r>
              <a:rPr lang="en-US" sz="3500" dirty="0">
                <a:latin typeface="Arial Rounded MT Bold" pitchFamily="34" charset="0"/>
              </a:rPr>
              <a:t>Boyles apparatus.</a:t>
            </a:r>
          </a:p>
          <a:p>
            <a:pPr>
              <a:buNone/>
            </a:pPr>
            <a:r>
              <a:rPr lang="en-US" sz="3500" dirty="0">
                <a:solidFill>
                  <a:srgbClr val="FF0000"/>
                </a:solidFill>
                <a:latin typeface="Arial Rounded MT Bold" pitchFamily="34" charset="0"/>
              </a:rPr>
              <a:t>Dosage:</a:t>
            </a:r>
          </a:p>
          <a:p>
            <a:r>
              <a:rPr lang="en-US" sz="3500" dirty="0">
                <a:latin typeface="Arial Rounded MT Bold" pitchFamily="34" charset="0"/>
              </a:rPr>
              <a:t>MAC: lowest anesthetic concentration in alveolar  to produce immobility in 50% patients to a painful stimulus.</a:t>
            </a:r>
          </a:p>
          <a:p>
            <a:r>
              <a:rPr lang="en-US" sz="3500" dirty="0">
                <a:latin typeface="Arial Rounded MT Bold" pitchFamily="34" charset="0"/>
              </a:rPr>
              <a:t>Required: 1/3 MAC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000" dirty="0">
                <a:solidFill>
                  <a:srgbClr val="FF0000"/>
                </a:solidFill>
                <a:latin typeface="Arial Rounded MT Bold" pitchFamily="34" charset="0"/>
              </a:rPr>
              <a:t>Stages of anesthesia: </a:t>
            </a:r>
          </a:p>
          <a:p>
            <a:r>
              <a:rPr lang="en-US" sz="3000" dirty="0" err="1">
                <a:latin typeface="Arial Rounded MT Bold" pitchFamily="34" charset="0"/>
              </a:rPr>
              <a:t>Guedel</a:t>
            </a:r>
            <a:r>
              <a:rPr lang="en-US" sz="3000" dirty="0">
                <a:latin typeface="Arial Rounded MT Bold" pitchFamily="34" charset="0"/>
              </a:rPr>
              <a:t> described 4 stages in ETHER ANAESTHESIA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stage of analgesia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stage of delirium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stage of surgical anesthesia</a:t>
            </a:r>
          </a:p>
          <a:p>
            <a:r>
              <a:rPr lang="en-US" sz="3000" dirty="0">
                <a:latin typeface="Arial Rounded MT Bold" pitchFamily="34" charset="0"/>
              </a:rPr>
              <a:t>plane1</a:t>
            </a:r>
          </a:p>
          <a:p>
            <a:r>
              <a:rPr lang="en-US" sz="3000" dirty="0">
                <a:latin typeface="Arial Rounded MT Bold" pitchFamily="34" charset="0"/>
              </a:rPr>
              <a:t>plane 2</a:t>
            </a:r>
            <a:r>
              <a:rPr lang="en-US" sz="3000" dirty="0">
                <a:latin typeface="Arial Rounded MT Bold" pitchFamily="34" charset="0"/>
                <a:sym typeface="Symbol"/>
              </a:rPr>
              <a:t></a:t>
            </a:r>
            <a:r>
              <a:rPr lang="en-US" sz="3000" dirty="0">
                <a:latin typeface="Arial Rounded MT Bold" pitchFamily="34" charset="0"/>
              </a:rPr>
              <a:t> ideal for most surgeries</a:t>
            </a:r>
          </a:p>
          <a:p>
            <a:r>
              <a:rPr lang="en-US" sz="3000" dirty="0">
                <a:latin typeface="Arial Rounded MT Bold" pitchFamily="34" charset="0"/>
              </a:rPr>
              <a:t>plane 3</a:t>
            </a:r>
          </a:p>
          <a:p>
            <a:r>
              <a:rPr lang="en-US" sz="3000" dirty="0">
                <a:latin typeface="Arial Rounded MT Bold" pitchFamily="34" charset="0"/>
              </a:rPr>
              <a:t>plane 4 </a:t>
            </a:r>
          </a:p>
          <a:p>
            <a:pPr lvl="0"/>
            <a:r>
              <a:rPr lang="en-US" sz="3000" dirty="0">
                <a:latin typeface="Arial Rounded MT Bold" pitchFamily="34" charset="0"/>
              </a:rPr>
              <a:t>stage of </a:t>
            </a:r>
            <a:r>
              <a:rPr lang="en-US" sz="3000" dirty="0" err="1">
                <a:latin typeface="Arial Rounded MT Bold" pitchFamily="34" charset="0"/>
              </a:rPr>
              <a:t>medullary</a:t>
            </a:r>
            <a:r>
              <a:rPr lang="en-US" sz="3000" dirty="0">
                <a:latin typeface="Arial Rounded MT Bold" pitchFamily="34" charset="0"/>
              </a:rPr>
              <a:t> paralysis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dirty="0">
                <a:solidFill>
                  <a:srgbClr val="FF0000"/>
                </a:solidFill>
                <a:latin typeface="Arial Rounded MT Bold" pitchFamily="34" charset="0"/>
              </a:rPr>
              <a:t>ideal anesthetic :</a:t>
            </a:r>
          </a:p>
          <a:p>
            <a:pPr lvl="0"/>
            <a:r>
              <a:rPr lang="en-US" sz="3600" dirty="0">
                <a:latin typeface="Arial Rounded MT Bold" pitchFamily="34" charset="0"/>
              </a:rPr>
              <a:t>pleasant induction &amp; fast recovery.</a:t>
            </a:r>
          </a:p>
          <a:p>
            <a:pPr lvl="0"/>
            <a:r>
              <a:rPr lang="en-US" sz="3600" dirty="0">
                <a:latin typeface="Arial Rounded MT Bold" pitchFamily="34" charset="0"/>
              </a:rPr>
              <a:t>Adequate analgesia &amp; muscle relaxation.</a:t>
            </a:r>
          </a:p>
          <a:p>
            <a:pPr lvl="0"/>
            <a:r>
              <a:rPr lang="en-US" sz="3600" dirty="0">
                <a:latin typeface="Arial Rounded MT Bold" pitchFamily="34" charset="0"/>
              </a:rPr>
              <a:t>Wide margin of safety</a:t>
            </a:r>
          </a:p>
          <a:p>
            <a:pPr lvl="0"/>
            <a:r>
              <a:rPr lang="en-US" sz="3600" dirty="0">
                <a:latin typeface="Arial Rounded MT Bold" pitchFamily="34" charset="0"/>
              </a:rPr>
              <a:t>Should be potent at low concentration .</a:t>
            </a:r>
          </a:p>
          <a:p>
            <a:pPr lvl="0"/>
            <a:r>
              <a:rPr lang="en-US" sz="3600" dirty="0">
                <a:latin typeface="Arial Rounded MT Bold" pitchFamily="34" charset="0"/>
              </a:rPr>
              <a:t>Possible rapid adjustment .</a:t>
            </a:r>
          </a:p>
          <a:p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INHALATIONAL ANAESTHETICS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latin typeface="Arial Rounded MT Bold" pitchFamily="34" charset="0"/>
              </a:rPr>
              <a:t>N2O:</a:t>
            </a:r>
          </a:p>
          <a:p>
            <a:r>
              <a:rPr lang="en-US" sz="2400" dirty="0">
                <a:latin typeface="Arial Rounded MT Bold" pitchFamily="34" charset="0"/>
              </a:rPr>
              <a:t>low potency, Good analgesic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MAC-105% -inadequate anesthesia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Poor muscle relaxant.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Quick &amp; smooth onset of action c rapid recovery (low blood solubility)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Second gas effect &amp; diffusion hypoxia present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Used as a carrier and adjuvant to other anesthetics.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With O2 , used for dental &amp; obstetric analgesic .</a:t>
            </a:r>
          </a:p>
          <a:p>
            <a:pPr lvl="0"/>
            <a:r>
              <a:rPr lang="en-US" sz="2400" dirty="0">
                <a:latin typeface="Arial Rounded MT Bold" pitchFamily="34" charset="0"/>
              </a:rPr>
              <a:t>Less adverse effects.</a:t>
            </a:r>
          </a:p>
          <a:p>
            <a:r>
              <a:rPr lang="en-US" sz="2400" dirty="0">
                <a:latin typeface="Arial Rounded MT Bold" pitchFamily="34" charset="0"/>
              </a:rPr>
              <a:t>Dose:  70% N2O + 25-30% O2 +0.2-2% another potent anesthetic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458200" cy="64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solidFill>
                  <a:srgbClr val="FF0000"/>
                </a:solidFill>
                <a:latin typeface="Arial Rounded MT Bold" pitchFamily="34" charset="0"/>
              </a:rPr>
              <a:t>Ether: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potent anesthetic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good analgesic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marked muscle relaxant.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Prolonged unpleasant induction and slow recovery (high blood solubility)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BP, respiration maintained due to high sympathetic tone.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Do not sensitize the heart to adrenaline</a:t>
            </a:r>
          </a:p>
          <a:p>
            <a:pPr lvl="0"/>
            <a:r>
              <a:rPr lang="en-US" dirty="0">
                <a:latin typeface="Arial Rounded MT Bold" pitchFamily="34" charset="0"/>
              </a:rPr>
              <a:t>Through cheap, it is inflammable and explosive.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1115</Words>
  <Application>Microsoft Office PowerPoint</Application>
  <PresentationFormat>On-screen Show (4:3)</PresentationFormat>
  <Paragraphs>191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GENERAL ANESTHETICS</vt:lpstr>
      <vt:lpstr> HISTORY &amp; PRINCIPLES OF ANAESTHIOLOGY </vt:lpstr>
      <vt:lpstr>Principles of anesthesia : </vt:lpstr>
      <vt:lpstr>PowerPoint Presentation</vt:lpstr>
      <vt:lpstr>PowerPoint Presentation</vt:lpstr>
      <vt:lpstr>PowerPoint Presentation</vt:lpstr>
      <vt:lpstr>PowerPoint Presentation</vt:lpstr>
      <vt:lpstr>INHALATIONAL ANAESTHETICS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intravenous anesthetics inducing agents: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DR.ARUL RAJA</dc:creator>
  <cp:lastModifiedBy>sivadr1983@gmail.com</cp:lastModifiedBy>
  <cp:revision>12</cp:revision>
  <dcterms:created xsi:type="dcterms:W3CDTF">2016-06-29T04:33:48Z</dcterms:created>
  <dcterms:modified xsi:type="dcterms:W3CDTF">2020-04-15T10:02:49Z</dcterms:modified>
</cp:coreProperties>
</file>